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7" r:id="rId6"/>
    <p:sldId id="261" r:id="rId7"/>
    <p:sldId id="268" r:id="rId8"/>
    <p:sldId id="269" r:id="rId9"/>
    <p:sldId id="260" r:id="rId10"/>
    <p:sldId id="259" r:id="rId11"/>
    <p:sldId id="278" r:id="rId12"/>
    <p:sldId id="262" r:id="rId13"/>
    <p:sldId id="275" r:id="rId14"/>
    <p:sldId id="264" r:id="rId15"/>
    <p:sldId id="272" r:id="rId16"/>
    <p:sldId id="274" r:id="rId17"/>
    <p:sldId id="273" r:id="rId18"/>
    <p:sldId id="265" r:id="rId19"/>
    <p:sldId id="26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4" d="100"/>
          <a:sy n="74" d="100"/>
        </p:scale>
        <p:origin x="-1036" y="1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C91D58-3239-4141-9858-B7F9F0B7378F}"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1D58-3239-4141-9858-B7F9F0B7378F}"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1D58-3239-4141-9858-B7F9F0B7378F}"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1D58-3239-4141-9858-B7F9F0B7378F}"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C91D58-3239-4141-9858-B7F9F0B7378F}"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C91D58-3239-4141-9858-B7F9F0B7378F}" type="datetimeFigureOut">
              <a:rPr lang="en-US" smtClean="0"/>
              <a:pPr/>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C91D58-3239-4141-9858-B7F9F0B7378F}" type="datetimeFigureOut">
              <a:rPr lang="en-US" smtClean="0"/>
              <a:pPr/>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C91D58-3239-4141-9858-B7F9F0B7378F}" type="datetimeFigureOut">
              <a:rPr lang="en-US" smtClean="0"/>
              <a:pPr/>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91D58-3239-4141-9858-B7F9F0B7378F}" type="datetimeFigureOut">
              <a:rPr lang="en-US" smtClean="0"/>
              <a:pPr/>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1D58-3239-4141-9858-B7F9F0B7378F}" type="datetimeFigureOut">
              <a:rPr lang="en-US" smtClean="0"/>
              <a:pPr/>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1D58-3239-4141-9858-B7F9F0B7378F}" type="datetimeFigureOut">
              <a:rPr lang="en-US" smtClean="0"/>
              <a:pPr/>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D444B-BD76-40B0-905F-C423EE6AA6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91D58-3239-4141-9858-B7F9F0B7378F}" type="datetimeFigureOut">
              <a:rPr lang="en-US" smtClean="0"/>
              <a:pPr/>
              <a:t>6/10/2025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D444B-BD76-40B0-905F-C423EE6AA6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85800" y="2130425"/>
            <a:ext cx="7772400" cy="1470025"/>
          </a:xfrm>
        </p:spPr>
        <p:txBody>
          <a:bodyPr/>
          <a:lstStyle/>
          <a:p>
            <a:r>
              <a:rPr lang="en-IN" altLang="ko-KR" sz="4000" b="1" dirty="0" smtClean="0">
                <a:solidFill>
                  <a:srgbClr val="0070C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 Advanced Cruise Control System</a:t>
            </a:r>
            <a:endParaRPr lang="ko-KR" altLang="en-US"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a:spLocks noGrp="1"/>
          </p:cNvSpPr>
          <p:nvPr>
            <p:ph type="subTitle" idx="1"/>
          </p:nvPr>
        </p:nvSpPr>
        <p:spPr>
          <a:xfrm>
            <a:off x="1371600" y="3886200"/>
            <a:ext cx="6400800" cy="1752600"/>
          </a:xfrm>
        </p:spPr>
        <p:txBody>
          <a:bodyPr/>
          <a:lstStyle/>
          <a:p>
            <a:endParaRPr lang="en-US" dirty="0"/>
          </a:p>
        </p:txBody>
      </p:sp>
      <p:sp>
        <p:nvSpPr>
          <p:cNvPr id="7" name="Title 1"/>
          <p:cNvSpPr txBox="1">
            <a:spLocks/>
          </p:cNvSpPr>
          <p:nvPr/>
        </p:nvSpPr>
        <p:spPr>
          <a:xfrm>
            <a:off x="900081" y="2285992"/>
            <a:ext cx="9181148" cy="147002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uLnTx/>
                <a:uFillTx/>
                <a:latin typeface="Times New Roman" panose="02020603050405020304" pitchFamily="18" charset="0"/>
                <a:ea typeface="+mj-ea"/>
                <a:cs typeface="Times New Roman" panose="02020603050405020304" pitchFamily="18" charset="0"/>
              </a:rPr>
              <a:t/>
            </a:r>
            <a:br>
              <a:rPr kumimoji="0" lang="en-US" sz="4400" b="1" i="0" u="none" strike="noStrike" kern="1200" cap="none" spc="0" normalizeH="0" baseline="0" noProof="0" dirty="0" smtClean="0">
                <a:ln>
                  <a:noFill/>
                </a:ln>
                <a:solidFill>
                  <a:srgbClr val="FF0000"/>
                </a:solidFill>
                <a:effectLst/>
                <a:uLnTx/>
                <a:uFillTx/>
                <a:latin typeface="Times New Roman" panose="02020603050405020304" pitchFamily="18" charset="0"/>
                <a:ea typeface="+mj-ea"/>
                <a:cs typeface="Times New Roman" panose="02020603050405020304" pitchFamily="18" charset="0"/>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759437" y="2071678"/>
            <a:ext cx="9181148" cy="18145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endParaRPr>
          </a:p>
        </p:txBody>
      </p:sp>
      <p:sp>
        <p:nvSpPr>
          <p:cNvPr id="9" name="Footer Placeholder 14"/>
          <p:cNvSpPr>
            <a:spLocks noGrp="1"/>
          </p:cNvSpPr>
          <p:nvPr>
            <p:ph type="ftr" sz="quarter" idx="11"/>
          </p:nvPr>
        </p:nvSpPr>
        <p:spPr>
          <a:xfrm>
            <a:off x="4957546" y="6492876"/>
            <a:ext cx="3702322" cy="365125"/>
          </a:xfrm>
        </p:spPr>
        <p:txBody>
          <a:bodyPr/>
          <a:lstStyle/>
          <a:p>
            <a:r>
              <a:rPr lang="en-US" dirty="0">
                <a:solidFill>
                  <a:schemeClr val="tx1"/>
                </a:solidFill>
                <a:latin typeface="Times New Roman" panose="02020603050405020304" pitchFamily="18" charset="0"/>
                <a:cs typeface="Times New Roman" panose="02020603050405020304" pitchFamily="18" charset="0"/>
              </a:rPr>
              <a:t>Dept. of ECE</a:t>
            </a:r>
          </a:p>
        </p:txBody>
      </p:sp>
      <p:sp>
        <p:nvSpPr>
          <p:cNvPr id="10" name="Slide Number Placeholder 15"/>
          <p:cNvSpPr>
            <a:spLocks noGrp="1"/>
          </p:cNvSpPr>
          <p:nvPr>
            <p:ph type="sldNum" sz="quarter" idx="12"/>
          </p:nvPr>
        </p:nvSpPr>
        <p:spPr>
          <a:xfrm>
            <a:off x="11678384" y="6492876"/>
            <a:ext cx="576072" cy="365125"/>
          </a:xfrm>
        </p:spPr>
        <p:txBody>
          <a:bodyPr/>
          <a:lstStyle/>
          <a:p>
            <a:fld id="{14664CE2-A199-492D-95BF-8BD1FF457610}" type="slidenum">
              <a:rPr lang="en-US" smtClean="0"/>
              <a:pPr/>
              <a:t>1</a:t>
            </a:fld>
            <a:endParaRPr lang="en-US"/>
          </a:p>
        </p:txBody>
      </p:sp>
      <p:sp>
        <p:nvSpPr>
          <p:cNvPr id="11" name="AutoShape 4" descr="C:\Users\EC\Desktop\cropped-cddfv-1024x112.webp"/>
          <p:cNvSpPr>
            <a:spLocks noChangeAspect="1" noChangeArrowheads="1"/>
          </p:cNvSpPr>
          <p:nvPr/>
        </p:nvSpPr>
        <p:spPr bwMode="auto">
          <a:xfrm>
            <a:off x="1772071" y="1785927"/>
            <a:ext cx="5295662"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en-US"/>
          </a:p>
        </p:txBody>
      </p:sp>
      <p:sp>
        <p:nvSpPr>
          <p:cNvPr id="12" name="AutoShape 6" descr="C:\Users\EC\Desktop\cropped-cddfv-1024x112.webp"/>
          <p:cNvSpPr>
            <a:spLocks noChangeAspect="1" noChangeArrowheads="1"/>
          </p:cNvSpPr>
          <p:nvPr/>
        </p:nvSpPr>
        <p:spPr bwMode="auto">
          <a:xfrm>
            <a:off x="-1757296" y="-59533"/>
            <a:ext cx="360045"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en-US"/>
          </a:p>
        </p:txBody>
      </p:sp>
      <p:sp>
        <p:nvSpPr>
          <p:cNvPr id="13" name="AutoShape 8" descr="C:\Users\EC\Desktop\cropped-cddfv-1024x112.webp"/>
          <p:cNvSpPr>
            <a:spLocks noChangeAspect="1" noChangeArrowheads="1"/>
          </p:cNvSpPr>
          <p:nvPr/>
        </p:nvSpPr>
        <p:spPr bwMode="auto">
          <a:xfrm>
            <a:off x="-1577274" y="92868"/>
            <a:ext cx="360045"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en-US"/>
          </a:p>
        </p:txBody>
      </p:sp>
      <p:pic>
        <p:nvPicPr>
          <p:cNvPr id="14" name="Picture 13"/>
          <p:cNvPicPr>
            <a:picLocks noChangeAspect="1"/>
          </p:cNvPicPr>
          <p:nvPr/>
        </p:nvPicPr>
        <p:blipFill>
          <a:blip r:embed="rId2" cstate="print"/>
          <a:stretch>
            <a:fillRect/>
          </a:stretch>
        </p:blipFill>
        <p:spPr>
          <a:xfrm>
            <a:off x="0" y="357166"/>
            <a:ext cx="9029317" cy="836048"/>
          </a:xfrm>
          <a:prstGeom prst="rect">
            <a:avLst/>
          </a:prstGeom>
        </p:spPr>
      </p:pic>
      <p:sp>
        <p:nvSpPr>
          <p:cNvPr id="15" name="TextBox 14"/>
          <p:cNvSpPr txBox="1"/>
          <p:nvPr/>
        </p:nvSpPr>
        <p:spPr>
          <a:xfrm>
            <a:off x="3291022" y="5929331"/>
            <a:ext cx="2455672"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Under the Guidance of</a:t>
            </a:r>
          </a:p>
          <a:p>
            <a:pPr algn="ctr"/>
            <a:r>
              <a:rPr lang="en-IN" b="1" dirty="0">
                <a:latin typeface="Times New Roman" panose="02020603050405020304" pitchFamily="18" charset="0"/>
                <a:cs typeface="Times New Roman" panose="02020603050405020304" pitchFamily="18" charset="0"/>
              </a:rPr>
              <a:t>Dr . </a:t>
            </a:r>
            <a:r>
              <a:rPr lang="en-IN" b="1" dirty="0" err="1">
                <a:latin typeface="Times New Roman" panose="02020603050405020304" pitchFamily="18" charset="0"/>
                <a:cs typeface="Times New Roman" panose="02020603050405020304" pitchFamily="18" charset="0"/>
              </a:rPr>
              <a:t>Arun</a:t>
            </a:r>
            <a:r>
              <a:rPr lang="en-IN" b="1" dirty="0">
                <a:latin typeface="Times New Roman" panose="02020603050405020304" pitchFamily="18" charset="0"/>
                <a:cs typeface="Times New Roman" panose="02020603050405020304" pitchFamily="18" charset="0"/>
              </a:rPr>
              <a:t> S </a:t>
            </a:r>
            <a:r>
              <a:rPr lang="en-IN" b="1" dirty="0" err="1">
                <a:latin typeface="Times New Roman" panose="02020603050405020304" pitchFamily="18" charset="0"/>
                <a:cs typeface="Times New Roman" panose="02020603050405020304" pitchFamily="18" charset="0"/>
              </a:rPr>
              <a:t>Tigadi</a:t>
            </a:r>
            <a:endParaRPr lang="en-US"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59438" y="1214423"/>
            <a:ext cx="766107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Department of Electronics and Communication Engineering </a:t>
            </a:r>
          </a:p>
        </p:txBody>
      </p:sp>
      <p:graphicFrame>
        <p:nvGraphicFramePr>
          <p:cNvPr id="17" name="Table 16"/>
          <p:cNvGraphicFramePr>
            <a:graphicFrameLocks noGrp="1"/>
          </p:cNvGraphicFramePr>
          <p:nvPr/>
        </p:nvGraphicFramePr>
        <p:xfrm>
          <a:off x="337507" y="3857628"/>
          <a:ext cx="8520772" cy="1854200"/>
        </p:xfrm>
        <a:graphic>
          <a:graphicData uri="http://schemas.openxmlformats.org/drawingml/2006/table">
            <a:tbl>
              <a:tblPr firstRow="1" bandRow="1">
                <a:tableStyleId>{5C22544A-7EE6-4342-B048-85BDC9FD1C3A}</a:tableStyleId>
              </a:tblPr>
              <a:tblGrid>
                <a:gridCol w="980515"/>
                <a:gridCol w="3279871"/>
                <a:gridCol w="2130193"/>
                <a:gridCol w="2130193"/>
              </a:tblGrid>
              <a:tr h="370840">
                <a:tc>
                  <a:txBody>
                    <a:bodyPr/>
                    <a:lstStyle/>
                    <a:p>
                      <a:r>
                        <a:rPr lang="en-IN" dirty="0">
                          <a:latin typeface="Times New Roman" panose="02020603050405020304" pitchFamily="18" charset="0"/>
                          <a:cs typeface="Times New Roman" panose="02020603050405020304" pitchFamily="18" charset="0"/>
                        </a:rPr>
                        <a:t>SL.NO.</a:t>
                      </a:r>
                    </a:p>
                  </a:txBody>
                  <a:tcPr marL="108013" marR="108013"/>
                </a:tc>
                <a:tc>
                  <a:txBody>
                    <a:bodyPr/>
                    <a:lstStyle/>
                    <a:p>
                      <a:r>
                        <a:rPr lang="en-IN" dirty="0">
                          <a:latin typeface="Times New Roman" panose="02020603050405020304" pitchFamily="18" charset="0"/>
                          <a:cs typeface="Times New Roman" panose="02020603050405020304" pitchFamily="18" charset="0"/>
                        </a:rPr>
                        <a:t>NAME</a:t>
                      </a:r>
                    </a:p>
                  </a:txBody>
                  <a:tcPr marL="108013" marR="108013"/>
                </a:tc>
                <a:tc>
                  <a:txBody>
                    <a:bodyPr/>
                    <a:lstStyle/>
                    <a:p>
                      <a:r>
                        <a:rPr lang="en-IN" dirty="0">
                          <a:latin typeface="Times New Roman" panose="02020603050405020304" pitchFamily="18" charset="0"/>
                          <a:cs typeface="Times New Roman" panose="02020603050405020304" pitchFamily="18" charset="0"/>
                        </a:rPr>
                        <a:t>USN</a:t>
                      </a:r>
                    </a:p>
                  </a:txBody>
                  <a:tcPr marL="108013" marR="108013"/>
                </a:tc>
                <a:tc>
                  <a:txBody>
                    <a:bodyPr/>
                    <a:lstStyle/>
                    <a:p>
                      <a:r>
                        <a:rPr lang="en-IN" dirty="0">
                          <a:latin typeface="Times New Roman" panose="02020603050405020304" pitchFamily="18" charset="0"/>
                          <a:cs typeface="Times New Roman" panose="02020603050405020304" pitchFamily="18" charset="0"/>
                        </a:rPr>
                        <a:t>ROLL NO.</a:t>
                      </a:r>
                    </a:p>
                  </a:txBody>
                  <a:tcPr marL="108013" marR="108013"/>
                </a:tc>
              </a:tr>
              <a:tr h="370840">
                <a:tc>
                  <a:txBody>
                    <a:bodyPr/>
                    <a:lstStyle/>
                    <a:p>
                      <a:r>
                        <a:rPr lang="en-IN" dirty="0">
                          <a:latin typeface="Times New Roman" panose="02020603050405020304" pitchFamily="18" charset="0"/>
                          <a:cs typeface="Times New Roman" panose="02020603050405020304" pitchFamily="18" charset="0"/>
                        </a:rPr>
                        <a:t>01</a:t>
                      </a:r>
                    </a:p>
                  </a:txBody>
                  <a:tcPr marL="108013" marR="108013"/>
                </a:tc>
                <a:tc>
                  <a:txBody>
                    <a:bodyPr/>
                    <a:lstStyle/>
                    <a:p>
                      <a:r>
                        <a:rPr lang="en-IN" altLang="en-IN" dirty="0" err="1">
                          <a:latin typeface="Times New Roman" panose="02020603050405020304" pitchFamily="18" charset="0"/>
                          <a:cs typeface="Times New Roman" panose="02020603050405020304" pitchFamily="18" charset="0"/>
                        </a:rPr>
                        <a:t>Akash</a:t>
                      </a:r>
                      <a:r>
                        <a:rPr lang="en-IN" altLang="en-IN" baseline="0" dirty="0">
                          <a:latin typeface="Times New Roman" panose="02020603050405020304" pitchFamily="18" charset="0"/>
                          <a:cs typeface="Times New Roman" panose="02020603050405020304" pitchFamily="18" charset="0"/>
                        </a:rPr>
                        <a:t> </a:t>
                      </a:r>
                      <a:r>
                        <a:rPr lang="en-IN" altLang="en-IN" baseline="0" dirty="0" err="1">
                          <a:latin typeface="Times New Roman" panose="02020603050405020304" pitchFamily="18" charset="0"/>
                          <a:cs typeface="Times New Roman" panose="02020603050405020304" pitchFamily="18" charset="0"/>
                        </a:rPr>
                        <a:t>Potdar</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r>
                        <a:rPr lang="en-IN" dirty="0">
                          <a:latin typeface="Times New Roman" panose="02020603050405020304" pitchFamily="18" charset="0"/>
                          <a:cs typeface="Times New Roman" panose="02020603050405020304" pitchFamily="18" charset="0"/>
                        </a:rPr>
                        <a:t>02FE22BEC003</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r>
                        <a:rPr lang="en-US" dirty="0">
                          <a:latin typeface="Times New Roman" panose="02020603050405020304" pitchFamily="18" charset="0"/>
                          <a:cs typeface="Times New Roman" panose="02020603050405020304" pitchFamily="18" charset="0"/>
                        </a:rPr>
                        <a:t>06</a:t>
                      </a:r>
                      <a:endParaRPr lang="en-IN" dirty="0">
                        <a:latin typeface="Times New Roman" panose="02020603050405020304" pitchFamily="18" charset="0"/>
                        <a:cs typeface="Times New Roman" panose="02020603050405020304" pitchFamily="18" charset="0"/>
                      </a:endParaRPr>
                    </a:p>
                  </a:txBody>
                  <a:tcPr marL="108013" marR="108013"/>
                </a:tc>
              </a:tr>
              <a:tr h="370840">
                <a:tc>
                  <a:txBody>
                    <a:bodyPr/>
                    <a:lstStyle/>
                    <a:p>
                      <a:r>
                        <a:rPr lang="en-IN" dirty="0">
                          <a:latin typeface="Times New Roman" panose="02020603050405020304" pitchFamily="18" charset="0"/>
                          <a:cs typeface="Times New Roman" panose="02020603050405020304" pitchFamily="18" charset="0"/>
                        </a:rPr>
                        <a:t>02</a:t>
                      </a:r>
                    </a:p>
                  </a:txBody>
                  <a:tcPr marL="108013" marR="108013"/>
                </a:tc>
                <a:tc>
                  <a:txBody>
                    <a:bodyPr/>
                    <a:lstStyle/>
                    <a:p>
                      <a:r>
                        <a:rPr lang="en-IN" altLang="en-IN" dirty="0" err="1">
                          <a:latin typeface="Times New Roman" panose="02020603050405020304" pitchFamily="18" charset="0"/>
                          <a:cs typeface="Times New Roman" panose="02020603050405020304" pitchFamily="18" charset="0"/>
                        </a:rPr>
                        <a:t>Ayan</a:t>
                      </a:r>
                      <a:r>
                        <a:rPr lang="en-IN" altLang="en-IN" baseline="0" dirty="0">
                          <a:latin typeface="Times New Roman" panose="02020603050405020304" pitchFamily="18" charset="0"/>
                          <a:cs typeface="Times New Roman" panose="02020603050405020304" pitchFamily="18" charset="0"/>
                        </a:rPr>
                        <a:t> </a:t>
                      </a:r>
                      <a:r>
                        <a:rPr lang="en-IN" altLang="en-IN" baseline="0" dirty="0" err="1">
                          <a:latin typeface="Times New Roman" panose="02020603050405020304" pitchFamily="18" charset="0"/>
                          <a:cs typeface="Times New Roman" panose="02020603050405020304" pitchFamily="18" charset="0"/>
                        </a:rPr>
                        <a:t>Kudachi</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02FE22BEC013</a:t>
                      </a:r>
                      <a:endParaRPr lang="en-IN" dirty="0">
                        <a:latin typeface="Times New Roman" panose="02020603050405020304" pitchFamily="18" charset="0"/>
                        <a:cs typeface="Times New Roman" panose="02020603050405020304" pitchFamily="18" charset="0"/>
                      </a:endParaRPr>
                    </a:p>
                  </a:txBody>
                  <a:tcPr marL="108013" marR="108013"/>
                </a:tc>
                <a:tc>
                  <a:txBody>
                    <a:bodyPr/>
                    <a:lstStyle/>
                    <a:p>
                      <a:r>
                        <a:rPr lang="en-IN" dirty="0">
                          <a:latin typeface="Times New Roman" panose="02020603050405020304" pitchFamily="18" charset="0"/>
                          <a:cs typeface="Times New Roman" panose="02020603050405020304" pitchFamily="18" charset="0"/>
                        </a:rPr>
                        <a:t>15</a:t>
                      </a:r>
                    </a:p>
                  </a:txBody>
                  <a:tcPr marL="108013" marR="108013"/>
                </a:tc>
              </a:tr>
              <a:tr h="370840">
                <a:tc>
                  <a:txBody>
                    <a:bodyPr/>
                    <a:lstStyle/>
                    <a:p>
                      <a:r>
                        <a:rPr lang="en-IN" dirty="0">
                          <a:latin typeface="Times New Roman" panose="02020603050405020304" pitchFamily="18" charset="0"/>
                          <a:cs typeface="Times New Roman" panose="02020603050405020304" pitchFamily="18" charset="0"/>
                        </a:rPr>
                        <a:t>03</a:t>
                      </a:r>
                    </a:p>
                  </a:txBody>
                  <a:tcPr marL="108013" marR="108013"/>
                </a:tc>
                <a:tc>
                  <a:txBody>
                    <a:bodyPr/>
                    <a:lstStyle/>
                    <a:p>
                      <a:r>
                        <a:rPr lang="en-IN" altLang="en-IN" dirty="0" err="1">
                          <a:latin typeface="Times New Roman" panose="02020603050405020304" pitchFamily="18" charset="0"/>
                          <a:cs typeface="Times New Roman" panose="02020603050405020304" pitchFamily="18" charset="0"/>
                        </a:rPr>
                        <a:t>Pallavi</a:t>
                      </a:r>
                      <a:r>
                        <a:rPr lang="en-IN" altLang="en-IN" baseline="0" dirty="0">
                          <a:latin typeface="Times New Roman" panose="02020603050405020304" pitchFamily="18" charset="0"/>
                          <a:cs typeface="Times New Roman" panose="02020603050405020304" pitchFamily="18" charset="0"/>
                        </a:rPr>
                        <a:t> Lad </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02FE22BEC0</a:t>
                      </a:r>
                      <a:r>
                        <a:rPr lang="en-US" dirty="0">
                          <a:latin typeface="Times New Roman" panose="02020603050405020304" pitchFamily="18" charset="0"/>
                          <a:cs typeface="Times New Roman" panose="02020603050405020304" pitchFamily="18" charset="0"/>
                        </a:rPr>
                        <a:t>46</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r>
                        <a:rPr lang="en-IN" altLang="en-IN" dirty="0">
                          <a:latin typeface="Times New Roman" panose="02020603050405020304" pitchFamily="18" charset="0"/>
                          <a:cs typeface="Times New Roman" panose="02020603050405020304" pitchFamily="18" charset="0"/>
                        </a:rPr>
                        <a:t>44</a:t>
                      </a:r>
                      <a:endParaRPr lang="en-US" altLang="en-IN" dirty="0">
                        <a:latin typeface="Times New Roman" panose="02020603050405020304" pitchFamily="18" charset="0"/>
                        <a:cs typeface="Times New Roman" panose="02020603050405020304" pitchFamily="18" charset="0"/>
                      </a:endParaRPr>
                    </a:p>
                  </a:txBody>
                  <a:tcPr marL="108013" marR="108013"/>
                </a:tc>
              </a:tr>
              <a:tr h="370840">
                <a:tc>
                  <a:txBody>
                    <a:bodyPr/>
                    <a:lstStyle/>
                    <a:p>
                      <a:r>
                        <a:rPr lang="en-IN" dirty="0">
                          <a:latin typeface="Times New Roman" panose="02020603050405020304" pitchFamily="18" charset="0"/>
                          <a:cs typeface="Times New Roman" panose="02020603050405020304" pitchFamily="18" charset="0"/>
                        </a:rPr>
                        <a:t>04</a:t>
                      </a:r>
                    </a:p>
                  </a:txBody>
                  <a:tcPr marL="108013" marR="108013"/>
                </a:tc>
                <a:tc>
                  <a:txBody>
                    <a:bodyPr/>
                    <a:lstStyle/>
                    <a:p>
                      <a:r>
                        <a:rPr lang="en-IN" altLang="en-IN" dirty="0" err="1">
                          <a:latin typeface="Times New Roman" panose="02020603050405020304" pitchFamily="18" charset="0"/>
                          <a:cs typeface="Times New Roman" panose="02020603050405020304" pitchFamily="18" charset="0"/>
                        </a:rPr>
                        <a:t>Vaibhavi</a:t>
                      </a:r>
                      <a:r>
                        <a:rPr lang="en-IN" altLang="en-IN" baseline="0" dirty="0">
                          <a:latin typeface="Times New Roman" panose="02020603050405020304" pitchFamily="18" charset="0"/>
                          <a:cs typeface="Times New Roman" panose="02020603050405020304" pitchFamily="18" charset="0"/>
                        </a:rPr>
                        <a:t> </a:t>
                      </a:r>
                      <a:r>
                        <a:rPr lang="en-IN" altLang="en-IN" baseline="0" dirty="0" err="1">
                          <a:latin typeface="Times New Roman" panose="02020603050405020304" pitchFamily="18" charset="0"/>
                          <a:cs typeface="Times New Roman" panose="02020603050405020304" pitchFamily="18" charset="0"/>
                        </a:rPr>
                        <a:t>Patil</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02FE22BEC0</a:t>
                      </a:r>
                      <a:r>
                        <a:rPr lang="en-US" dirty="0">
                          <a:latin typeface="Times New Roman" panose="02020603050405020304" pitchFamily="18" charset="0"/>
                          <a:cs typeface="Times New Roman" panose="02020603050405020304" pitchFamily="18" charset="0"/>
                        </a:rPr>
                        <a:t>48</a:t>
                      </a:r>
                      <a:endParaRPr lang="en-US" altLang="en-IN" dirty="0">
                        <a:latin typeface="Times New Roman" panose="02020603050405020304" pitchFamily="18" charset="0"/>
                        <a:cs typeface="Times New Roman" panose="02020603050405020304" pitchFamily="18" charset="0"/>
                      </a:endParaRPr>
                    </a:p>
                  </a:txBody>
                  <a:tcPr marL="108013" marR="108013"/>
                </a:tc>
                <a:tc>
                  <a:txBody>
                    <a:bodyPr/>
                    <a:lstStyle/>
                    <a:p>
                      <a:r>
                        <a:rPr lang="en-IN" altLang="en-IN" dirty="0">
                          <a:latin typeface="Times New Roman" panose="02020603050405020304" pitchFamily="18" charset="0"/>
                          <a:cs typeface="Times New Roman" panose="02020603050405020304" pitchFamily="18" charset="0"/>
                        </a:rPr>
                        <a:t>46</a:t>
                      </a:r>
                      <a:endParaRPr lang="en-US" altLang="en-IN" dirty="0">
                        <a:latin typeface="Times New Roman" panose="02020603050405020304" pitchFamily="18" charset="0"/>
                        <a:cs typeface="Times New Roman" panose="02020603050405020304" pitchFamily="18" charset="0"/>
                      </a:endParaRPr>
                    </a:p>
                  </a:txBody>
                  <a:tcPr marL="108013" marR="108013"/>
                </a:tc>
              </a:tr>
            </a:tbl>
          </a:graphicData>
        </a:graphic>
      </p:graphicFrame>
      <p:sp>
        <p:nvSpPr>
          <p:cNvPr id="18" name="TextBox 17"/>
          <p:cNvSpPr txBox="1"/>
          <p:nvPr/>
        </p:nvSpPr>
        <p:spPr>
          <a:xfrm>
            <a:off x="1857356" y="1785926"/>
            <a:ext cx="5078135" cy="369332"/>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  MINOR  PROJECT</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Work Break Down </a:t>
            </a:r>
            <a:endParaRPr lang="en-US" b="1" dirty="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srcRect/>
          <a:stretch>
            <a:fillRect/>
          </a:stretch>
        </p:blipFill>
        <p:spPr bwMode="auto">
          <a:xfrm>
            <a:off x="1142976" y="1357298"/>
            <a:ext cx="65024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Components Specification </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 Raspberry pi</a:t>
            </a:r>
          </a:p>
          <a:p>
            <a:r>
              <a:rPr lang="en-US" sz="2400" dirty="0" smtClean="0">
                <a:latin typeface="Times New Roman" pitchFamily="18" charset="0"/>
                <a:cs typeface="Times New Roman" pitchFamily="18" charset="0"/>
              </a:rPr>
              <a:t>Camera Module</a:t>
            </a:r>
          </a:p>
          <a:p>
            <a:r>
              <a:rPr lang="en-US" sz="2400" dirty="0" smtClean="0">
                <a:latin typeface="Times New Roman" pitchFamily="18" charset="0"/>
                <a:cs typeface="Times New Roman" pitchFamily="18" charset="0"/>
              </a:rPr>
              <a:t>Ultrasonic Sensor</a:t>
            </a:r>
          </a:p>
          <a:p>
            <a:r>
              <a:rPr lang="en-US" sz="2400" dirty="0" smtClean="0">
                <a:latin typeface="Times New Roman" pitchFamily="18" charset="0"/>
                <a:cs typeface="Times New Roman" pitchFamily="18" charset="0"/>
              </a:rPr>
              <a:t>DC Motor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Input and Output Specifications </a:t>
            </a:r>
            <a:endParaRPr lang="en-US" b="1" dirty="0">
              <a:solidFill>
                <a:srgbClr val="FF0000"/>
              </a:solidFill>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lgn="just">
              <a:buFont typeface="Wingdings" pitchFamily="2" charset="2"/>
              <a:buChar char="v"/>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Input Specifications :-</a:t>
            </a:r>
            <a:r>
              <a:rPr lang="en-US" sz="2000" b="1" dirty="0" smtClean="0">
                <a:latin typeface="Times New Roman" pitchFamily="18" charset="0"/>
                <a:cs typeface="Times New Roman" pitchFamily="18" charset="0"/>
              </a:rPr>
              <a:t>  </a:t>
            </a:r>
            <a:endParaRPr lang="en-IN"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Sensor Inputs</a:t>
            </a:r>
          </a:p>
          <a:p>
            <a:pPr algn="just"/>
            <a:r>
              <a:rPr lang="en-US" sz="2000" dirty="0" smtClean="0">
                <a:latin typeface="Times New Roman" pitchFamily="18" charset="0"/>
                <a:cs typeface="Times New Roman" pitchFamily="18" charset="0"/>
              </a:rPr>
              <a:t>Object detection – Distance from the object Speed </a:t>
            </a:r>
          </a:p>
          <a:p>
            <a:pPr algn="just"/>
            <a:r>
              <a:rPr lang="en-US" sz="2000" dirty="0" smtClean="0">
                <a:latin typeface="Times New Roman" pitchFamily="18" charset="0"/>
                <a:cs typeface="Times New Roman" pitchFamily="18" charset="0"/>
              </a:rPr>
              <a:t>Speed Sensor – Current speed of the vehicle </a:t>
            </a:r>
          </a:p>
          <a:p>
            <a:pPr algn="just"/>
            <a:r>
              <a:rPr lang="en-US" sz="2000" dirty="0" smtClean="0">
                <a:latin typeface="Times New Roman" pitchFamily="18" charset="0"/>
                <a:cs typeface="Times New Roman" pitchFamily="18" charset="0"/>
              </a:rPr>
              <a:t>Set Speed (Cruise Speed)-User-defined or default cruise speed        set by the system</a:t>
            </a:r>
            <a:r>
              <a:rPr lang="en-IN" sz="2000" dirty="0" smtClean="0">
                <a:latin typeface="Times New Roman" pitchFamily="18" charset="0"/>
                <a:cs typeface="Times New Roman" pitchFamily="18" charset="0"/>
              </a:rPr>
              <a:t> </a:t>
            </a:r>
          </a:p>
          <a:p>
            <a:pPr algn="just">
              <a:buFont typeface="Wingdings" pitchFamily="2" charset="2"/>
              <a:buChar char="v"/>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Output Specifications :-</a:t>
            </a:r>
          </a:p>
          <a:p>
            <a:pPr algn="just"/>
            <a:r>
              <a:rPr lang="en-IN" sz="2000" dirty="0" smtClean="0">
                <a:latin typeface="Times New Roman" pitchFamily="18" charset="0"/>
                <a:cs typeface="Times New Roman" pitchFamily="18" charset="0"/>
              </a:rPr>
              <a:t> Actuator Controls</a:t>
            </a:r>
          </a:p>
          <a:p>
            <a:pPr algn="just"/>
            <a:r>
              <a:rPr lang="en-US" sz="2000" dirty="0" smtClean="0">
                <a:latin typeface="Times New Roman" pitchFamily="18" charset="0"/>
                <a:cs typeface="Times New Roman" pitchFamily="18" charset="0"/>
              </a:rPr>
              <a:t>Controls Throttle  Control – Increase or decrease speed </a:t>
            </a:r>
          </a:p>
          <a:p>
            <a:pPr algn="just"/>
            <a:r>
              <a:rPr lang="en-US" sz="2000" dirty="0" smtClean="0">
                <a:latin typeface="Times New Roman" pitchFamily="18" charset="0"/>
                <a:cs typeface="Times New Roman" pitchFamily="18" charset="0"/>
              </a:rPr>
              <a:t>Brake Signal – Apply brakes when obstacle is detected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ACC Simulation</a:t>
            </a:r>
            <a:endParaRPr lang="en-US" b="1" dirty="0">
              <a:solidFill>
                <a:srgbClr val="FF0000"/>
              </a:solidFill>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825307" y="1805676"/>
            <a:ext cx="7493385" cy="411501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latin typeface="Times New Roman" panose="02020603050405020304" pitchFamily="18" charset="0"/>
                <a:cs typeface="Times New Roman" panose="02020603050405020304" pitchFamily="18" charset="0"/>
              </a:rPr>
              <a:t> </a:t>
            </a:r>
            <a:br>
              <a:rPr lang="en-IN" dirty="0" smtClean="0">
                <a:solidFill>
                  <a:srgbClr val="FF0000"/>
                </a:solidFill>
                <a:latin typeface="Times New Roman" panose="02020603050405020304" pitchFamily="18" charset="0"/>
                <a:cs typeface="Times New Roman" panose="02020603050405020304" pitchFamily="18" charset="0"/>
              </a:rPr>
            </a:br>
            <a:r>
              <a:rPr lang="en-IN" b="1" dirty="0" smtClean="0">
                <a:solidFill>
                  <a:srgbClr val="FF0000"/>
                </a:solidFill>
                <a:latin typeface="Times New Roman" panose="02020603050405020304" pitchFamily="18" charset="0"/>
                <a:cs typeface="Times New Roman" panose="02020603050405020304" pitchFamily="18" charset="0"/>
              </a:rPr>
              <a:t>Simulation(Braking System)</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p>
        </p:txBody>
      </p:sp>
      <p:pic>
        <p:nvPicPr>
          <p:cNvPr id="1026" name="Picture 2"/>
          <p:cNvPicPr>
            <a:picLocks noChangeAspect="1" noChangeArrowheads="1"/>
          </p:cNvPicPr>
          <p:nvPr/>
        </p:nvPicPr>
        <p:blipFill>
          <a:blip r:embed="rId2"/>
          <a:srcRect/>
          <a:stretch>
            <a:fillRect/>
          </a:stretch>
        </p:blipFill>
        <p:spPr bwMode="auto">
          <a:xfrm>
            <a:off x="587404" y="2074863"/>
            <a:ext cx="8128000" cy="399734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Results (ACC Simulation )</a:t>
            </a:r>
            <a:r>
              <a:rPr lang="en-IN" b="1" dirty="0" smtClean="0">
                <a:solidFill>
                  <a:srgbClr val="FF0000"/>
                </a:solidFill>
              </a:rPr>
              <a:t> </a:t>
            </a:r>
            <a:endParaRPr lang="en-US" b="1" dirty="0">
              <a:solidFill>
                <a:srgbClr val="FF0000"/>
              </a:solidFill>
            </a:endParaRPr>
          </a:p>
        </p:txBody>
      </p:sp>
      <p:pic>
        <p:nvPicPr>
          <p:cNvPr id="2051" name="Picture 3"/>
          <p:cNvPicPr>
            <a:picLocks noChangeAspect="1" noChangeArrowheads="1"/>
          </p:cNvPicPr>
          <p:nvPr/>
        </p:nvPicPr>
        <p:blipFill>
          <a:blip r:embed="rId2"/>
          <a:srcRect/>
          <a:stretch>
            <a:fillRect/>
          </a:stretch>
        </p:blipFill>
        <p:spPr bwMode="auto">
          <a:xfrm>
            <a:off x="1000100" y="1357298"/>
            <a:ext cx="7072362" cy="51117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Braking System</a:t>
            </a:r>
            <a:endParaRPr lang="en-US" b="1" dirty="0">
              <a:solidFill>
                <a:srgbClr val="FF0000"/>
              </a:solidFill>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1469573" y="1600200"/>
            <a:ext cx="6204854" cy="452596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Hardware</a:t>
            </a:r>
            <a:endParaRPr lang="en-US" b="1" dirty="0">
              <a:solidFill>
                <a:srgbClr val="FF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214414" y="1600200"/>
            <a:ext cx="6330824" cy="482919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References</a:t>
            </a:r>
            <a:r>
              <a:rPr lang="en-IN" dirty="0" smtClean="0"/>
              <a:t> </a:t>
            </a:r>
            <a:endParaRPr lang="en-US" dirty="0"/>
          </a:p>
        </p:txBody>
      </p:sp>
      <p:sp>
        <p:nvSpPr>
          <p:cNvPr id="3" name="Content Placeholder 2"/>
          <p:cNvSpPr>
            <a:spLocks noGrp="1"/>
          </p:cNvSpPr>
          <p:nvPr>
            <p:ph idx="1"/>
          </p:nvPr>
        </p:nvSpPr>
        <p:spPr/>
        <p:txBody>
          <a:bodyPr>
            <a:normAutofit lnSpcReduction="10000"/>
          </a:bodyPr>
          <a:lstStyle/>
          <a:p>
            <a:pPr marL="285750" indent="-285750" algn="just"/>
            <a:r>
              <a:rPr lang="en-US" sz="1800" b="0" dirty="0" smtClean="0">
                <a:latin typeface="Times New Roman" pitchFamily="18" charset="0"/>
                <a:cs typeface="Times New Roman" pitchFamily="18" charset="0"/>
              </a:rPr>
              <a:t>Y. G. </a:t>
            </a:r>
            <a:r>
              <a:rPr lang="en-US" sz="1800" b="0" dirty="0" err="1" smtClean="0">
                <a:latin typeface="Times New Roman" pitchFamily="18" charset="0"/>
                <a:cs typeface="Times New Roman" pitchFamily="18" charset="0"/>
              </a:rPr>
              <a:t>Dantas</a:t>
            </a:r>
            <a:r>
              <a:rPr lang="en-US" sz="1800" b="0" dirty="0" smtClean="0">
                <a:latin typeface="Times New Roman" pitchFamily="18" charset="0"/>
                <a:cs typeface="Times New Roman" pitchFamily="18" charset="0"/>
              </a:rPr>
              <a:t> et al., "A Formal Security Assessment Framework for Cooperative Adaptive Cruise Control," VNC 2020</a:t>
            </a:r>
          </a:p>
          <a:p>
            <a:pPr marL="285750" indent="-285750" algn="just"/>
            <a:r>
              <a:rPr lang="en-US" sz="1800" b="0" dirty="0" smtClean="0">
                <a:latin typeface="Times New Roman" pitchFamily="18" charset="0"/>
                <a:cs typeface="Times New Roman" pitchFamily="18" charset="0"/>
              </a:rPr>
              <a:t>W. Yi et al., "Enhanced Adaptive Cruise Control Strategy for Driving Safety in Connected Vehicles," ICTIS 2021, pp. 805-810</a:t>
            </a:r>
          </a:p>
          <a:p>
            <a:pPr marL="285750" indent="-285750" algn="just"/>
            <a:r>
              <a:rPr lang="en-US" sz="1800" b="0" dirty="0" smtClean="0">
                <a:latin typeface="Times New Roman" pitchFamily="18" charset="0"/>
                <a:cs typeface="Times New Roman" pitchFamily="18" charset="0"/>
              </a:rPr>
              <a:t>S. R. </a:t>
            </a:r>
            <a:r>
              <a:rPr lang="en-US" sz="1800" b="0" dirty="0" err="1" smtClean="0">
                <a:latin typeface="Times New Roman" pitchFamily="18" charset="0"/>
                <a:cs typeface="Times New Roman" pitchFamily="18" charset="0"/>
              </a:rPr>
              <a:t>Kristalniy</a:t>
            </a:r>
            <a:r>
              <a:rPr lang="en-US" sz="1800" b="0" dirty="0" smtClean="0">
                <a:latin typeface="Times New Roman" pitchFamily="18" charset="0"/>
                <a:cs typeface="Times New Roman" pitchFamily="18" charset="0"/>
              </a:rPr>
              <a:t> et al., "Joint Interaction of Automatic Emergency Braking and Adaptive Cruise Control," IEEE Conf. 2022</a:t>
            </a:r>
          </a:p>
          <a:p>
            <a:pPr marL="285750" indent="-285750" algn="just"/>
            <a:r>
              <a:rPr lang="en-US" sz="1800" b="0" dirty="0" smtClean="0">
                <a:latin typeface="Times New Roman" pitchFamily="18" charset="0"/>
                <a:cs typeface="Times New Roman" pitchFamily="18" charset="0"/>
              </a:rPr>
              <a:t>T. </a:t>
            </a:r>
            <a:r>
              <a:rPr lang="en-US" sz="1800" b="0" dirty="0" err="1" smtClean="0">
                <a:latin typeface="Times New Roman" pitchFamily="18" charset="0"/>
                <a:cs typeface="Times New Roman" pitchFamily="18" charset="0"/>
              </a:rPr>
              <a:t>Acarman</a:t>
            </a:r>
            <a:r>
              <a:rPr lang="en-US" sz="1800" b="0" dirty="0" smtClean="0">
                <a:latin typeface="Times New Roman" pitchFamily="18" charset="0"/>
                <a:cs typeface="Times New Roman" pitchFamily="18" charset="0"/>
              </a:rPr>
              <a:t> et al., "Intelligent Cruise Control Stop and Go With and Without Communication," ACC 2020</a:t>
            </a:r>
          </a:p>
          <a:p>
            <a:pPr algn="just"/>
            <a:r>
              <a:rPr lang="en-US" sz="1800" dirty="0" smtClean="0">
                <a:latin typeface="Times New Roman" pitchFamily="18" charset="0"/>
                <a:cs typeface="Times New Roman" pitchFamily="18" charset="0"/>
              </a:rPr>
              <a:t>DESIGN OF AN ADAPTIVE CRUISE CONTROL SYSTEM USING PID CONTROL METHOD ON ELECTRIC VEHICLE PROTOTYPES 1st </a:t>
            </a:r>
            <a:r>
              <a:rPr lang="en-US" sz="1800" dirty="0" err="1" smtClean="0">
                <a:latin typeface="Times New Roman" pitchFamily="18" charset="0"/>
                <a:cs typeface="Times New Roman" pitchFamily="18" charset="0"/>
              </a:rPr>
              <a:t>Joko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Slamet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Saputro</a:t>
            </a:r>
            <a:r>
              <a:rPr lang="en-US" sz="1800" dirty="0" smtClean="0">
                <a:latin typeface="Times New Roman" pitchFamily="18" charset="0"/>
                <a:cs typeface="Times New Roman" pitchFamily="18" charset="0"/>
              </a:rPr>
              <a:t> </a:t>
            </a:r>
          </a:p>
          <a:p>
            <a:pPr algn="just"/>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An Analysis on the Impact of 5G in Advanced Driver Assistance Systems (ADAS) S.P. </a:t>
            </a:r>
            <a:r>
              <a:rPr lang="en-US" sz="1800" dirty="0" err="1" smtClean="0">
                <a:latin typeface="Times New Roman" pitchFamily="18" charset="0"/>
                <a:cs typeface="Times New Roman" pitchFamily="18" charset="0"/>
              </a:rPr>
              <a:t>Vimal</a:t>
            </a:r>
            <a:r>
              <a:rPr lang="en-US" sz="1800" dirty="0" smtClean="0">
                <a:latin typeface="Times New Roman" pitchFamily="18" charset="0"/>
                <a:cs typeface="Times New Roman" pitchFamily="18" charset="0"/>
              </a:rPr>
              <a:t> </a:t>
            </a:r>
          </a:p>
          <a:p>
            <a:pPr algn="just"/>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Advanced Driver Assistance System (ADAS) in Autonomous Vehicles: A Complete Analysis </a:t>
            </a:r>
            <a:r>
              <a:rPr lang="en-US" sz="1800" dirty="0" err="1" smtClean="0">
                <a:latin typeface="Times New Roman" pitchFamily="18" charset="0"/>
                <a:cs typeface="Times New Roman" pitchFamily="18" charset="0"/>
              </a:rPr>
              <a:t>Srinivasan</a:t>
            </a:r>
            <a:r>
              <a:rPr lang="en-US" sz="1800" dirty="0" smtClean="0">
                <a:latin typeface="Times New Roman" pitchFamily="18" charset="0"/>
                <a:cs typeface="Times New Roman" pitchFamily="18" charset="0"/>
              </a:rPr>
              <a:t> C </a:t>
            </a:r>
          </a:p>
          <a:p>
            <a:pPr algn="just">
              <a:buNone/>
            </a:pPr>
            <a:endParaRPr lang="en-US"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214422"/>
            <a:ext cx="8229600" cy="4525963"/>
          </a:xfrm>
        </p:spPr>
        <p:txBody>
          <a:bodyPr>
            <a:normAutofit lnSpcReduction="10000"/>
          </a:bodyPr>
          <a:lstStyle/>
          <a:p>
            <a:pPr algn="just">
              <a:buNone/>
            </a:pPr>
            <a:endParaRPr lang="en-US"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Adaptive Speed Controller for Electric Vehicle using ADAS Technology </a:t>
            </a:r>
            <a:r>
              <a:rPr lang="en-US" sz="1800" dirty="0" err="1" smtClean="0">
                <a:latin typeface="Times New Roman" pitchFamily="18" charset="0"/>
                <a:cs typeface="Times New Roman" pitchFamily="18" charset="0"/>
              </a:rPr>
              <a:t>Sathiyanarayana</a:t>
            </a:r>
            <a:r>
              <a:rPr lang="en-US" sz="1800" dirty="0" smtClean="0">
                <a:latin typeface="Times New Roman" pitchFamily="18" charset="0"/>
                <a:cs typeface="Times New Roman" pitchFamily="18" charset="0"/>
              </a:rPr>
              <a:t> R V </a:t>
            </a:r>
            <a:endParaRPr lang="en-IN"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An Adaptive Cruise Control System for on-Road Vehicles – A Simulation Study </a:t>
            </a:r>
            <a:r>
              <a:rPr lang="en-US" sz="1800" dirty="0" err="1" smtClean="0">
                <a:latin typeface="Times New Roman" pitchFamily="18" charset="0"/>
                <a:cs typeface="Times New Roman" pitchFamily="18" charset="0"/>
              </a:rPr>
              <a:t>Swetha</a:t>
            </a:r>
            <a:r>
              <a:rPr lang="en-US" sz="1800" dirty="0" smtClean="0">
                <a:latin typeface="Times New Roman" pitchFamily="18" charset="0"/>
                <a:cs typeface="Times New Roman" pitchFamily="18" charset="0"/>
              </a:rPr>
              <a:t> K, K </a:t>
            </a:r>
            <a:r>
              <a:rPr lang="en-US" sz="1800" dirty="0" err="1" smtClean="0">
                <a:latin typeface="Times New Roman" pitchFamily="18" charset="0"/>
                <a:cs typeface="Times New Roman" pitchFamily="18" charset="0"/>
              </a:rPr>
              <a:t>Sireesha</a:t>
            </a:r>
            <a:endParaRPr lang="en-US"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LiDAR</a:t>
            </a:r>
            <a:r>
              <a:rPr lang="en-US" sz="1800" dirty="0" smtClean="0">
                <a:latin typeface="Times New Roman" pitchFamily="18" charset="0"/>
                <a:cs typeface="Times New Roman" pitchFamily="18" charset="0"/>
              </a:rPr>
              <a:t> Sensing – Based Exponential Adaptive Cruise Control and Steering Assist for ADAS </a:t>
            </a:r>
            <a:r>
              <a:rPr lang="en-US" sz="1800" dirty="0" err="1" smtClean="0">
                <a:latin typeface="Times New Roman" pitchFamily="18" charset="0"/>
                <a:cs typeface="Times New Roman" pitchFamily="18" charset="0"/>
              </a:rPr>
              <a:t>AbhishekThaku</a:t>
            </a:r>
            <a:endParaRPr lang="en-US"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ADAS and 5G/6G-V2X  implementation for Sustainable and Intelligent Transport </a:t>
            </a:r>
            <a:r>
              <a:rPr lang="en-US" sz="1800" dirty="0" err="1" smtClean="0">
                <a:latin typeface="Times New Roman" pitchFamily="18" charset="0"/>
                <a:cs typeface="Times New Roman" pitchFamily="18" charset="0"/>
              </a:rPr>
              <a:t>nis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Jouini</a:t>
            </a:r>
            <a:r>
              <a:rPr lang="en-US" sz="1800" dirty="0" smtClean="0">
                <a:latin typeface="Times New Roman" pitchFamily="18" charset="0"/>
                <a:cs typeface="Times New Roman" pitchFamily="18" charset="0"/>
              </a:rPr>
              <a:t> </a:t>
            </a:r>
          </a:p>
          <a:p>
            <a:pPr algn="just"/>
            <a:r>
              <a:rPr lang="en-US" sz="1800" dirty="0" smtClean="0">
                <a:latin typeface="Times New Roman" pitchFamily="18" charset="0"/>
                <a:cs typeface="Times New Roman" pitchFamily="18" charset="0"/>
              </a:rPr>
              <a:t>ADAS System Integrated with New Architecture for V2X in Adaptive AUTOSAR </a:t>
            </a:r>
            <a:r>
              <a:rPr lang="en-US" sz="1800" dirty="0" err="1" smtClean="0">
                <a:latin typeface="Times New Roman" pitchFamily="18" charset="0"/>
                <a:cs typeface="Times New Roman" pitchFamily="18" charset="0"/>
              </a:rPr>
              <a:t>ona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Helmy</a:t>
            </a:r>
            <a:r>
              <a:rPr lang="en-US" sz="1800" dirty="0" smtClean="0">
                <a:latin typeface="Times New Roman" pitchFamily="18" charset="0"/>
                <a:cs typeface="Times New Roman" pitchFamily="18" charset="0"/>
              </a:rPr>
              <a:t> </a:t>
            </a:r>
          </a:p>
          <a:p>
            <a:pPr algn="just"/>
            <a:r>
              <a:rPr lang="en-US" sz="1800" dirty="0" smtClean="0">
                <a:latin typeface="Times New Roman" pitchFamily="18" charset="0"/>
                <a:cs typeface="Times New Roman" pitchFamily="18" charset="0"/>
              </a:rPr>
              <a:t>Feasibility of Emergency Steering Function for Semi-trailer Trucks in the Presence of Actuator Limitations 1st </a:t>
            </a:r>
            <a:r>
              <a:rPr lang="en-US" sz="1800" dirty="0" err="1" smtClean="0">
                <a:latin typeface="Times New Roman" pitchFamily="18" charset="0"/>
                <a:cs typeface="Times New Roman" pitchFamily="18" charset="0"/>
              </a:rPr>
              <a:t>Berke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Konca</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Enhancing Safety in Automotive Systems: A Comprehensive Analysis of 77 GHz Radar Performance for Pedestrian and Vehicle Detection A </a:t>
            </a:r>
            <a:r>
              <a:rPr lang="en-US" sz="1800" dirty="0" err="1" smtClean="0">
                <a:latin typeface="Times New Roman" pitchFamily="18" charset="0"/>
                <a:cs typeface="Times New Roman" pitchFamily="18" charset="0"/>
              </a:rPr>
              <a:t>Usha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Rani</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Content</a:t>
            </a:r>
            <a:endParaRPr lang="en-US"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926926" y="1227551"/>
          <a:ext cx="7478038" cy="5340452"/>
        </p:xfrm>
        <a:graphic>
          <a:graphicData uri="http://schemas.openxmlformats.org/drawingml/2006/table">
            <a:tbl>
              <a:tblPr firstCol="1">
                <a:tableStyleId>{3C2FFA5D-87B4-456A-9821-1D502468CF0F}</a:tableStyleId>
              </a:tblPr>
              <a:tblGrid>
                <a:gridCol w="7478038"/>
              </a:tblGrid>
              <a:tr h="486937">
                <a:tc>
                  <a:txBody>
                    <a:bodyPr/>
                    <a:lstStyle/>
                    <a:p>
                      <a:pPr>
                        <a:buFont typeface="Wingdings" pitchFamily="2" charset="2"/>
                        <a:buChar char="v"/>
                      </a:pPr>
                      <a:r>
                        <a:rPr lang="en-IN" b="0" baseline="0" dirty="0" smtClean="0">
                          <a:latin typeface="Times New Roman" pitchFamily="18" charset="0"/>
                          <a:cs typeface="Times New Roman" pitchFamily="18" charset="0"/>
                        </a:rPr>
                        <a:t>  Introduction /Problem Statement </a:t>
                      </a:r>
                      <a:endParaRPr lang="en-US" b="0" dirty="0">
                        <a:latin typeface="Times New Roman" pitchFamily="18" charset="0"/>
                        <a:cs typeface="Times New Roman" pitchFamily="18" charset="0"/>
                      </a:endParaRPr>
                    </a:p>
                  </a:txBody>
                  <a:tcPr/>
                </a:tc>
              </a:tr>
              <a:tr h="500066">
                <a:tc>
                  <a:txBody>
                    <a:bodyPr/>
                    <a:lstStyle/>
                    <a:p>
                      <a:pPr>
                        <a:buFont typeface="Wingdings" pitchFamily="2" charset="2"/>
                        <a:buChar char="v"/>
                      </a:pPr>
                      <a:r>
                        <a:rPr lang="en-IN" b="0" dirty="0" smtClean="0">
                          <a:latin typeface="Times New Roman" pitchFamily="18" charset="0"/>
                          <a:cs typeface="Times New Roman" pitchFamily="18" charset="0"/>
                        </a:rPr>
                        <a:t>  Objectives</a:t>
                      </a:r>
                      <a:r>
                        <a:rPr lang="en-IN" b="0" baseline="0" dirty="0" smtClean="0">
                          <a:latin typeface="Times New Roman" pitchFamily="18" charset="0"/>
                          <a:cs typeface="Times New Roman" pitchFamily="18" charset="0"/>
                        </a:rPr>
                        <a:t> </a:t>
                      </a:r>
                      <a:endParaRPr lang="en-US" b="0" dirty="0">
                        <a:latin typeface="Times New Roman" pitchFamily="18" charset="0"/>
                        <a:cs typeface="Times New Roman" pitchFamily="18" charset="0"/>
                      </a:endParaRPr>
                    </a:p>
                  </a:txBody>
                  <a:tcPr/>
                </a:tc>
              </a:tr>
              <a:tr h="500066">
                <a:tc>
                  <a:txBody>
                    <a:bodyPr/>
                    <a:lstStyle/>
                    <a:p>
                      <a:pPr>
                        <a:buFont typeface="Wingdings" pitchFamily="2" charset="2"/>
                        <a:buChar char="v"/>
                      </a:pPr>
                      <a:r>
                        <a:rPr lang="en-IN" b="0" dirty="0" smtClean="0">
                          <a:latin typeface="Times New Roman" pitchFamily="18" charset="0"/>
                          <a:cs typeface="Times New Roman" pitchFamily="18" charset="0"/>
                        </a:rPr>
                        <a:t>Block Diagram </a:t>
                      </a:r>
                      <a:endParaRPr lang="en-US" b="0" dirty="0">
                        <a:latin typeface="Times New Roman" pitchFamily="18" charset="0"/>
                        <a:cs typeface="Times New Roman" pitchFamily="18" charset="0"/>
                      </a:endParaRPr>
                    </a:p>
                  </a:txBody>
                  <a:tcPr/>
                </a:tc>
              </a:tr>
              <a:tr h="500066">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IN" b="0" dirty="0" smtClean="0">
                          <a:latin typeface="Times New Roman" pitchFamily="18" charset="0"/>
                          <a:cs typeface="Times New Roman" pitchFamily="18" charset="0"/>
                        </a:rPr>
                        <a:t>Literature</a:t>
                      </a:r>
                      <a:r>
                        <a:rPr lang="en-IN" b="0" baseline="0" dirty="0" smtClean="0">
                          <a:latin typeface="Times New Roman" pitchFamily="18" charset="0"/>
                          <a:cs typeface="Times New Roman" pitchFamily="18" charset="0"/>
                        </a:rPr>
                        <a:t> Survey </a:t>
                      </a:r>
                      <a:endParaRPr lang="en-US" b="0" dirty="0" smtClean="0">
                        <a:latin typeface="Times New Roman" pitchFamily="18" charset="0"/>
                        <a:cs typeface="Times New Roman" pitchFamily="18" charset="0"/>
                      </a:endParaRPr>
                    </a:p>
                  </a:txBody>
                  <a:tcPr/>
                </a:tc>
              </a:tr>
              <a:tr h="500066">
                <a:tc>
                  <a:txBody>
                    <a:bodyPr/>
                    <a:lstStyle/>
                    <a:p>
                      <a:pPr>
                        <a:buFont typeface="Wingdings" pitchFamily="2" charset="2"/>
                        <a:buChar char="v"/>
                      </a:pPr>
                      <a:r>
                        <a:rPr lang="en-IN" b="0" dirty="0" smtClean="0">
                          <a:latin typeface="Times New Roman" pitchFamily="18" charset="0"/>
                          <a:cs typeface="Times New Roman" pitchFamily="18" charset="0"/>
                        </a:rPr>
                        <a:t>  Gantt</a:t>
                      </a:r>
                      <a:r>
                        <a:rPr lang="en-IN" b="0" baseline="0" dirty="0" smtClean="0">
                          <a:latin typeface="Times New Roman" pitchFamily="18" charset="0"/>
                          <a:cs typeface="Times New Roman" pitchFamily="18" charset="0"/>
                        </a:rPr>
                        <a:t> Chart </a:t>
                      </a:r>
                      <a:endParaRPr lang="en-US" b="0" dirty="0">
                        <a:latin typeface="Times New Roman" pitchFamily="18" charset="0"/>
                        <a:cs typeface="Times New Roman" pitchFamily="18" charset="0"/>
                      </a:endParaRPr>
                    </a:p>
                  </a:txBody>
                  <a:tcPr/>
                </a:tc>
              </a:tr>
              <a:tr h="500066">
                <a:tc>
                  <a:txBody>
                    <a:bodyPr/>
                    <a:lstStyle/>
                    <a:p>
                      <a:pPr>
                        <a:buFont typeface="Wingdings" pitchFamily="2" charset="2"/>
                        <a:buChar char="v"/>
                      </a:pPr>
                      <a:r>
                        <a:rPr lang="en-IN" b="0" dirty="0" smtClean="0">
                          <a:latin typeface="Times New Roman" pitchFamily="18" charset="0"/>
                          <a:cs typeface="Times New Roman" pitchFamily="18" charset="0"/>
                        </a:rPr>
                        <a:t> Work Break Down </a:t>
                      </a:r>
                      <a:endParaRPr lang="en-US" b="0" dirty="0">
                        <a:latin typeface="Times New Roman" pitchFamily="18" charset="0"/>
                        <a:cs typeface="Times New Roman" pitchFamily="18" charset="0"/>
                      </a:endParaRPr>
                    </a:p>
                  </a:txBody>
                  <a:tcPr/>
                </a:tc>
              </a:tr>
              <a:tr h="500066">
                <a:tc>
                  <a:txBody>
                    <a:bodyPr/>
                    <a:lstStyle/>
                    <a:p>
                      <a:pPr>
                        <a:buFont typeface="Wingdings" pitchFamily="2" charset="2"/>
                        <a:buChar char="v"/>
                      </a:pPr>
                      <a:r>
                        <a:rPr lang="en-IN" b="0" dirty="0" smtClean="0">
                          <a:latin typeface="Times New Roman" pitchFamily="18" charset="0"/>
                          <a:cs typeface="Times New Roman" pitchFamily="18" charset="0"/>
                        </a:rPr>
                        <a:t> Components Specifications </a:t>
                      </a:r>
                      <a:endParaRPr lang="en-US" b="0" dirty="0">
                        <a:latin typeface="Times New Roman" pitchFamily="18" charset="0"/>
                        <a:cs typeface="Times New Roman" pitchFamily="18" charset="0"/>
                      </a:endParaRPr>
                    </a:p>
                  </a:txBody>
                  <a:tcPr/>
                </a:tc>
              </a:tr>
              <a:tr h="500066">
                <a:tc>
                  <a:txBody>
                    <a:bodyPr/>
                    <a:lstStyle/>
                    <a:p>
                      <a:pPr>
                        <a:buFont typeface="Wingdings" pitchFamily="2" charset="2"/>
                        <a:buChar char="v"/>
                      </a:pPr>
                      <a:r>
                        <a:rPr lang="en-IN" b="0" dirty="0" smtClean="0">
                          <a:latin typeface="Times New Roman" pitchFamily="18" charset="0"/>
                          <a:cs typeface="Times New Roman" pitchFamily="18" charset="0"/>
                        </a:rPr>
                        <a:t> Input and Output Parameters </a:t>
                      </a:r>
                      <a:endParaRPr lang="en-US" b="0" dirty="0">
                        <a:latin typeface="Times New Roman" pitchFamily="18" charset="0"/>
                        <a:cs typeface="Times New Roman" pitchFamily="18" charset="0"/>
                      </a:endParaRPr>
                    </a:p>
                  </a:txBody>
                  <a:tcPr/>
                </a:tc>
              </a:tr>
              <a:tr h="464347">
                <a:tc>
                  <a:txBody>
                    <a:bodyPr/>
                    <a:lstStyle/>
                    <a:p>
                      <a:pPr>
                        <a:buFont typeface="Wingdings" pitchFamily="2" charset="2"/>
                        <a:buChar char="v"/>
                      </a:pPr>
                      <a:r>
                        <a:rPr lang="en-IN" b="0" dirty="0" smtClean="0">
                          <a:latin typeface="Times New Roman" pitchFamily="18" charset="0"/>
                          <a:cs typeface="Times New Roman" pitchFamily="18" charset="0"/>
                        </a:rPr>
                        <a:t> Simulation/Hardware</a:t>
                      </a:r>
                      <a:r>
                        <a:rPr lang="en-IN" b="0" baseline="0" dirty="0" smtClean="0">
                          <a:latin typeface="Times New Roman" pitchFamily="18" charset="0"/>
                          <a:cs typeface="Times New Roman" pitchFamily="18" charset="0"/>
                        </a:rPr>
                        <a:t> Implementation  </a:t>
                      </a:r>
                      <a:endParaRPr lang="en-US" b="0" dirty="0">
                        <a:latin typeface="Times New Roman" pitchFamily="18" charset="0"/>
                        <a:cs typeface="Times New Roman" pitchFamily="18" charset="0"/>
                      </a:endParaRPr>
                    </a:p>
                  </a:txBody>
                  <a:tcPr/>
                </a:tc>
              </a:tr>
              <a:tr h="522946">
                <a:tc>
                  <a:txBody>
                    <a:bodyPr/>
                    <a:lstStyle/>
                    <a:p>
                      <a:pPr>
                        <a:buFont typeface="Wingdings" pitchFamily="2" charset="2"/>
                        <a:buChar char="v"/>
                      </a:pPr>
                      <a:r>
                        <a:rPr lang="en-IN" b="0" dirty="0" smtClean="0">
                          <a:latin typeface="Times New Roman" pitchFamily="18" charset="0"/>
                          <a:cs typeface="Times New Roman" pitchFamily="18" charset="0"/>
                        </a:rPr>
                        <a:t> Results </a:t>
                      </a:r>
                      <a:endParaRPr lang="en-US" b="0" dirty="0">
                        <a:latin typeface="Times New Roman" pitchFamily="18" charset="0"/>
                        <a:cs typeface="Times New Roman" pitchFamily="18" charset="0"/>
                      </a:endParaRPr>
                    </a:p>
                  </a:txBody>
                  <a:tcPr/>
                </a:tc>
              </a:tr>
              <a:tr h="262872">
                <a:tc>
                  <a:txBody>
                    <a:bodyPr/>
                    <a:lstStyle/>
                    <a:p>
                      <a:pPr>
                        <a:buFont typeface="Wingdings" pitchFamily="2" charset="2"/>
                        <a:buChar char="v"/>
                      </a:pPr>
                      <a:r>
                        <a:rPr lang="en-IN" b="0" dirty="0" smtClean="0">
                          <a:latin typeface="Times New Roman" pitchFamily="18" charset="0"/>
                          <a:cs typeface="Times New Roman" pitchFamily="18" charset="0"/>
                        </a:rPr>
                        <a:t> Conclusion</a:t>
                      </a:r>
                      <a:r>
                        <a:rPr lang="en-IN" b="0" baseline="0" dirty="0" smtClean="0">
                          <a:latin typeface="Times New Roman" pitchFamily="18" charset="0"/>
                          <a:cs typeface="Times New Roman" pitchFamily="18" charset="0"/>
                        </a:rPr>
                        <a:t>/ References </a:t>
                      </a:r>
                      <a:endParaRPr lang="en-US" b="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9600" dirty="0" smtClean="0">
                <a:latin typeface="Times New Roman" pitchFamily="18" charset="0"/>
                <a:cs typeface="Times New Roman" pitchFamily="18" charset="0"/>
              </a:rPr>
              <a:t>     </a:t>
            </a:r>
            <a:r>
              <a:rPr lang="en-IN" sz="9600" b="1" dirty="0" smtClean="0">
                <a:solidFill>
                  <a:srgbClr val="FF0000"/>
                </a:solidFill>
                <a:latin typeface="Times New Roman" pitchFamily="18" charset="0"/>
                <a:cs typeface="Times New Roman" pitchFamily="18" charset="0"/>
              </a:rPr>
              <a:t>Thank You</a:t>
            </a:r>
            <a:endParaRPr lang="en-US" sz="9600" b="1" dirty="0">
              <a:solidFill>
                <a:srgbClr val="FF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Introduction </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IN"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vehicle cruises at 60 km/h when a slower object is detected ahead. The camera and ultrasonic sensor identify the obstacle and measure the distance. When the object is within 20 meters, the system automatically reduces speed to maintain a safe gap. If the object moves away, speed is gradually restored. In emergencies, the system stops the vehicle. This showcases real-time speed adjustment and improved road safety.</a:t>
            </a:r>
            <a:endParaRPr lang="en-IN" sz="2000" b="1" dirty="0" smtClean="0">
              <a:latin typeface="Times New Roman" pitchFamily="18" charset="0"/>
              <a:cs typeface="Times New Roman" pitchFamily="18" charset="0"/>
            </a:endParaRPr>
          </a:p>
          <a:p>
            <a:pPr algn="just">
              <a:buNone/>
            </a:pPr>
            <a:endParaRPr lang="en-IN" sz="2000" b="1"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Problem Statement </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sz="2000" dirty="0" smtClean="0">
                <a:latin typeface="Times New Roman" panose="02020603050405020304" pitchFamily="18" charset="0"/>
                <a:cs typeface="Times New Roman" panose="02020603050405020304" pitchFamily="18" charset="0"/>
              </a:rPr>
              <a:t>     Driving long distances on highways requires constant acceleration control, leading to driver fatigue and potential safety risks. This project focuses on developing an Advanced Cruise Control (ACC) system that dynamically adjusts speed, decelerates when an object is detected, and reaccelerates once the path is clear, ensuring  driver comfort and road safety.</a:t>
            </a:r>
            <a:endParaRPr lang="en-US" sz="2000" dirty="0" smtClean="0"/>
          </a:p>
          <a:p>
            <a:pPr>
              <a:buNone/>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Objectives </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Design an Advanced Cruise Control (ACC) system to regulate speed based on vehicle distance.</a:t>
            </a:r>
          </a:p>
          <a:p>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Integrate Raspberry Pi, camera, ultrasonic sensor, and DC motor for real-time response.</a:t>
            </a:r>
          </a:p>
          <a:p>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Develop a </a:t>
            </a:r>
            <a:r>
              <a:rPr lang="en-US" sz="2000" dirty="0" err="1" smtClean="0">
                <a:latin typeface="Times New Roman" pitchFamily="18" charset="0"/>
                <a:cs typeface="Times New Roman" pitchFamily="18" charset="0"/>
              </a:rPr>
              <a:t>Simulink</a:t>
            </a:r>
            <a:r>
              <a:rPr lang="en-US" sz="2000" dirty="0" smtClean="0">
                <a:latin typeface="Times New Roman" pitchFamily="18" charset="0"/>
                <a:cs typeface="Times New Roman" pitchFamily="18" charset="0"/>
              </a:rPr>
              <a:t> simulation to validate control logic.</a:t>
            </a:r>
          </a:p>
          <a:p>
            <a:r>
              <a:rPr lang="en-US" sz="2000" dirty="0" smtClean="0">
                <a:latin typeface="Times New Roman" pitchFamily="18" charset="0"/>
                <a:cs typeface="Times New Roman" pitchFamily="18" charset="0"/>
              </a:rPr>
              <a:t>Ensure automatic deceleration and acceleration based on obstacle detection</a:t>
            </a:r>
          </a:p>
          <a:p>
            <a:r>
              <a:rPr lang="en-US" sz="2000" dirty="0" smtClean="0">
                <a:latin typeface="Times New Roman" pitchFamily="18" charset="0"/>
                <a:cs typeface="Times New Roman" pitchFamily="18" charset="0"/>
              </a:rPr>
              <a:t>Demonstrate intelligent driver assistance using embedded control and simulation </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Block Diagram </a:t>
            </a:r>
            <a:endParaRPr lang="en-US" b="1" dirty="0">
              <a:solidFill>
                <a:srgbClr val="FF0000"/>
              </a:solidFill>
              <a:latin typeface="Times New Roman" pitchFamily="18" charset="0"/>
              <a:cs typeface="Times New Roman" pitchFamily="18" charset="0"/>
            </a:endParaRPr>
          </a:p>
        </p:txBody>
      </p:sp>
      <p:pic>
        <p:nvPicPr>
          <p:cNvPr id="1027" name="Picture 3"/>
          <p:cNvPicPr>
            <a:picLocks noGrp="1" noChangeAspect="1" noChangeArrowheads="1"/>
          </p:cNvPicPr>
          <p:nvPr>
            <p:ph idx="1"/>
          </p:nvPr>
        </p:nvPicPr>
        <p:blipFill>
          <a:blip r:embed="rId2"/>
          <a:srcRect/>
          <a:stretch>
            <a:fillRect/>
          </a:stretch>
        </p:blipFill>
        <p:spPr bwMode="auto">
          <a:xfrm>
            <a:off x="2428860" y="1600200"/>
            <a:ext cx="4286279" cy="48291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IN" b="1" dirty="0" smtClean="0">
                <a:solidFill>
                  <a:srgbClr val="FF0000"/>
                </a:solidFill>
                <a:latin typeface="Times New Roman" pitchFamily="18" charset="0"/>
                <a:cs typeface="Times New Roman" pitchFamily="18" charset="0"/>
              </a:rPr>
              <a:t>Literature Survey </a:t>
            </a:r>
            <a:endParaRPr lang="en-US"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57158" y="1142984"/>
          <a:ext cx="8229600" cy="5315714"/>
        </p:xfrm>
        <a:graphic>
          <a:graphicData uri="http://schemas.openxmlformats.org/drawingml/2006/table">
            <a:tbl>
              <a:tblPr firstRow="1" bandRow="1">
                <a:tableStyleId>{5C22544A-7EE6-4342-B048-85BDC9FD1C3A}</a:tableStyleId>
              </a:tblPr>
              <a:tblGrid>
                <a:gridCol w="2057400"/>
                <a:gridCol w="2057400"/>
                <a:gridCol w="2057400"/>
                <a:gridCol w="2057400"/>
              </a:tblGrid>
              <a:tr h="478538">
                <a:tc>
                  <a:txBody>
                    <a:bodyPr/>
                    <a:lstStyle/>
                    <a:p>
                      <a:pPr algn="just">
                        <a:lnSpc>
                          <a:spcPct val="115000"/>
                        </a:lnSpc>
                        <a:spcAft>
                          <a:spcPts val="0"/>
                        </a:spcAft>
                      </a:pPr>
                      <a:r>
                        <a:rPr lang="en-US" sz="2000" dirty="0">
                          <a:latin typeface="Times New Roman" pitchFamily="18" charset="0"/>
                          <a:ea typeface="MS Mincho"/>
                          <a:cs typeface="Times New Roman" pitchFamily="18" charset="0"/>
                        </a:rPr>
                        <a:t>Paper Title</a:t>
                      </a:r>
                    </a:p>
                  </a:txBody>
                  <a:tcPr marL="68580" marR="68580" marT="0" marB="0"/>
                </a:tc>
                <a:tc>
                  <a:txBody>
                    <a:bodyPr/>
                    <a:lstStyle/>
                    <a:p>
                      <a:pPr algn="just">
                        <a:lnSpc>
                          <a:spcPct val="115000"/>
                        </a:lnSpc>
                        <a:spcAft>
                          <a:spcPts val="0"/>
                        </a:spcAft>
                      </a:pPr>
                      <a:r>
                        <a:rPr lang="en-US" sz="2000" dirty="0">
                          <a:latin typeface="Times New Roman" pitchFamily="18" charset="0"/>
                          <a:ea typeface="MS Mincho"/>
                          <a:cs typeface="Times New Roman" pitchFamily="18" charset="0"/>
                        </a:rPr>
                        <a:t>Methodology</a:t>
                      </a:r>
                    </a:p>
                  </a:txBody>
                  <a:tcPr marL="68580" marR="68580" marT="0" marB="0"/>
                </a:tc>
                <a:tc>
                  <a:txBody>
                    <a:bodyPr/>
                    <a:lstStyle/>
                    <a:p>
                      <a:pPr algn="just">
                        <a:lnSpc>
                          <a:spcPct val="115000"/>
                        </a:lnSpc>
                        <a:spcAft>
                          <a:spcPts val="0"/>
                        </a:spcAft>
                      </a:pPr>
                      <a:r>
                        <a:rPr lang="en-US" sz="2000" dirty="0">
                          <a:latin typeface="Times New Roman" pitchFamily="18" charset="0"/>
                          <a:ea typeface="MS Mincho"/>
                          <a:cs typeface="Times New Roman" pitchFamily="18" charset="0"/>
                        </a:rPr>
                        <a:t>Key Points</a:t>
                      </a:r>
                    </a:p>
                  </a:txBody>
                  <a:tcPr marL="68580" marR="68580" marT="0" marB="0"/>
                </a:tc>
                <a:tc>
                  <a:txBody>
                    <a:bodyPr/>
                    <a:lstStyle/>
                    <a:p>
                      <a:pPr algn="just">
                        <a:lnSpc>
                          <a:spcPct val="115000"/>
                        </a:lnSpc>
                        <a:spcAft>
                          <a:spcPts val="0"/>
                        </a:spcAft>
                      </a:pPr>
                      <a:r>
                        <a:rPr lang="en-US" sz="2000" dirty="0">
                          <a:latin typeface="Times New Roman" pitchFamily="18" charset="0"/>
                          <a:ea typeface="MS Mincho"/>
                          <a:cs typeface="Times New Roman" pitchFamily="18" charset="0"/>
                        </a:rPr>
                        <a:t>Gaps</a:t>
                      </a:r>
                    </a:p>
                  </a:txBody>
                  <a:tcPr marL="68580" marR="68580" marT="0" marB="0"/>
                </a:tc>
              </a:tr>
              <a:tr h="370840">
                <a:tc>
                  <a:txBody>
                    <a:bodyPr/>
                    <a:lstStyle/>
                    <a:p>
                      <a:pPr algn="just">
                        <a:lnSpc>
                          <a:spcPct val="115000"/>
                        </a:lnSpc>
                        <a:spcAft>
                          <a:spcPts val="0"/>
                        </a:spcAft>
                      </a:pPr>
                      <a:r>
                        <a:rPr lang="en-US" sz="1200" dirty="0">
                          <a:latin typeface="Times New Roman" pitchFamily="18" charset="0"/>
                          <a:ea typeface="MS Mincho"/>
                          <a:cs typeface="Times New Roman" pitchFamily="18" charset="0"/>
                        </a:rPr>
                        <a:t>ADAS System Integrated with New Architecture for V2X in Adaptive AUTOSAR</a:t>
                      </a:r>
                    </a:p>
                  </a:txBody>
                  <a:tcPr marL="68580" marR="68580" marT="0" marB="0"/>
                </a:tc>
                <a:tc>
                  <a:txBody>
                    <a:bodyPr/>
                    <a:lstStyle/>
                    <a:p>
                      <a:pPr algn="just">
                        <a:lnSpc>
                          <a:spcPct val="115000"/>
                        </a:lnSpc>
                        <a:spcAft>
                          <a:spcPts val="0"/>
                        </a:spcAft>
                      </a:pPr>
                      <a:r>
                        <a:rPr lang="en-US" sz="1200" dirty="0">
                          <a:latin typeface="Times New Roman" pitchFamily="18" charset="0"/>
                          <a:ea typeface="MS Mincho"/>
                          <a:cs typeface="Times New Roman" pitchFamily="18" charset="0"/>
                        </a:rPr>
                        <a:t>This paper proposes a novel system architecture integrating ADAS with V2X communication, using Adaptive AUTOSAR as the base platform. The methodology includes design of V2X stack as a service-oriented cluster, adaptive applications like object detection with YOLOv5, lane and sign recognition, and integration with a flexible execution platform.</a:t>
                      </a:r>
                    </a:p>
                  </a:txBody>
                  <a:tcPr marL="68580" marR="68580" marT="0" marB="0"/>
                </a:tc>
                <a:tc>
                  <a:txBody>
                    <a:bodyPr/>
                    <a:lstStyle/>
                    <a:p>
                      <a:pPr algn="just">
                        <a:lnSpc>
                          <a:spcPct val="115000"/>
                        </a:lnSpc>
                        <a:spcAft>
                          <a:spcPts val="0"/>
                        </a:spcAft>
                      </a:pPr>
                      <a:r>
                        <a:rPr lang="en-US" sz="1200">
                          <a:latin typeface="Times New Roman" pitchFamily="18" charset="0"/>
                          <a:ea typeface="MS Mincho"/>
                          <a:cs typeface="Times New Roman" pitchFamily="18" charset="0"/>
                        </a:rPr>
                        <a:t>- Utilizes Adaptive AUTOSAR for high-performance computation.</a:t>
                      </a:r>
                      <a:br>
                        <a:rPr lang="en-US" sz="1200">
                          <a:latin typeface="Times New Roman" pitchFamily="18" charset="0"/>
                          <a:ea typeface="MS Mincho"/>
                          <a:cs typeface="Times New Roman" pitchFamily="18" charset="0"/>
                        </a:rPr>
                      </a:br>
                      <a:r>
                        <a:rPr lang="en-US" sz="1200">
                          <a:latin typeface="Times New Roman" pitchFamily="18" charset="0"/>
                          <a:ea typeface="MS Mincho"/>
                          <a:cs typeface="Times New Roman" pitchFamily="18" charset="0"/>
                        </a:rPr>
                        <a:t>- Implements ADAS features using object detection, lane detection, and forward collision avoidance.</a:t>
                      </a:r>
                      <a:br>
                        <a:rPr lang="en-US" sz="1200">
                          <a:latin typeface="Times New Roman" pitchFamily="18" charset="0"/>
                          <a:ea typeface="MS Mincho"/>
                          <a:cs typeface="Times New Roman" pitchFamily="18" charset="0"/>
                        </a:rPr>
                      </a:br>
                      <a:r>
                        <a:rPr lang="en-US" sz="1200">
                          <a:latin typeface="Times New Roman" pitchFamily="18" charset="0"/>
                          <a:ea typeface="MS Mincho"/>
                          <a:cs typeface="Times New Roman" pitchFamily="18" charset="0"/>
                        </a:rPr>
                        <a:t>- Introduces a modular, thread-based V2X stack.</a:t>
                      </a:r>
                      <a:br>
                        <a:rPr lang="en-US" sz="1200">
                          <a:latin typeface="Times New Roman" pitchFamily="18" charset="0"/>
                          <a:ea typeface="MS Mincho"/>
                          <a:cs typeface="Times New Roman" pitchFamily="18" charset="0"/>
                        </a:rPr>
                      </a:br>
                      <a:r>
                        <a:rPr lang="en-US" sz="1200">
                          <a:latin typeface="Times New Roman" pitchFamily="18" charset="0"/>
                          <a:ea typeface="MS Mincho"/>
                          <a:cs typeface="Times New Roman" pitchFamily="18" charset="0"/>
                        </a:rPr>
                        <a:t>- Focuses on real-time data sharing for enhanced situational awareness.</a:t>
                      </a:r>
                    </a:p>
                  </a:txBody>
                  <a:tcPr marL="68580" marR="68580" marT="0" marB="0"/>
                </a:tc>
                <a:tc>
                  <a:txBody>
                    <a:bodyPr/>
                    <a:lstStyle/>
                    <a:p>
                      <a:pPr algn="just">
                        <a:lnSpc>
                          <a:spcPct val="115000"/>
                        </a:lnSpc>
                        <a:spcAft>
                          <a:spcPts val="0"/>
                        </a:spcAft>
                      </a:pPr>
                      <a:r>
                        <a:rPr lang="en-US" sz="1200" dirty="0">
                          <a:latin typeface="Times New Roman" pitchFamily="18" charset="0"/>
                          <a:ea typeface="MS Mincho"/>
                          <a:cs typeface="Times New Roman" pitchFamily="18" charset="0"/>
                        </a:rPr>
                        <a:t>- No real-world validation or hardware implementation discussed.</a:t>
                      </a:r>
                      <a:br>
                        <a:rPr lang="en-US" sz="1200" dirty="0">
                          <a:latin typeface="Times New Roman" pitchFamily="18" charset="0"/>
                          <a:ea typeface="MS Mincho"/>
                          <a:cs typeface="Times New Roman" pitchFamily="18" charset="0"/>
                        </a:rPr>
                      </a:br>
                      <a:r>
                        <a:rPr lang="en-US" sz="1200" dirty="0">
                          <a:latin typeface="Times New Roman" pitchFamily="18" charset="0"/>
                          <a:ea typeface="MS Mincho"/>
                          <a:cs typeface="Times New Roman" pitchFamily="18" charset="0"/>
                        </a:rPr>
                        <a:t>- Limited discussion on safety certification or compliance with functional safety standards.</a:t>
                      </a:r>
                    </a:p>
                  </a:txBody>
                  <a:tcPr marL="68580" marR="68580" marT="0" marB="0"/>
                </a:tc>
              </a:tr>
              <a:tr h="370840">
                <a:tc>
                  <a:txBody>
                    <a:bodyPr/>
                    <a:lstStyle/>
                    <a:p>
                      <a:pPr algn="just">
                        <a:lnSpc>
                          <a:spcPct val="115000"/>
                        </a:lnSpc>
                        <a:spcAft>
                          <a:spcPts val="0"/>
                        </a:spcAft>
                      </a:pPr>
                      <a:r>
                        <a:rPr lang="en-US" sz="1200" dirty="0">
                          <a:latin typeface="Times New Roman" pitchFamily="18" charset="0"/>
                          <a:ea typeface="MS Mincho"/>
                          <a:cs typeface="Times New Roman" pitchFamily="18" charset="0"/>
                        </a:rPr>
                        <a:t>Adaptive Speed Controller for Electric Vehicle using ADAS Technology</a:t>
                      </a:r>
                    </a:p>
                  </a:txBody>
                  <a:tcPr marL="68580" marR="68580" marT="0" marB="0"/>
                </a:tc>
                <a:tc>
                  <a:txBody>
                    <a:bodyPr/>
                    <a:lstStyle/>
                    <a:p>
                      <a:pPr algn="just">
                        <a:lnSpc>
                          <a:spcPct val="115000"/>
                        </a:lnSpc>
                        <a:spcAft>
                          <a:spcPts val="0"/>
                        </a:spcAft>
                      </a:pPr>
                      <a:r>
                        <a:rPr lang="en-US" sz="1200" dirty="0">
                          <a:latin typeface="Times New Roman" pitchFamily="18" charset="0"/>
                          <a:ea typeface="MS Mincho"/>
                          <a:cs typeface="Times New Roman" pitchFamily="18" charset="0"/>
                        </a:rPr>
                        <a:t>This study uses a simulated environment in MATLAB </a:t>
                      </a:r>
                      <a:r>
                        <a:rPr lang="en-US" sz="1200" dirty="0" err="1">
                          <a:latin typeface="Times New Roman" pitchFamily="18" charset="0"/>
                          <a:ea typeface="MS Mincho"/>
                          <a:cs typeface="Times New Roman" pitchFamily="18" charset="0"/>
                        </a:rPr>
                        <a:t>Simulink</a:t>
                      </a:r>
                      <a:r>
                        <a:rPr lang="en-US" sz="1200" dirty="0">
                          <a:latin typeface="Times New Roman" pitchFamily="18" charset="0"/>
                          <a:ea typeface="MS Mincho"/>
                          <a:cs typeface="Times New Roman" pitchFamily="18" charset="0"/>
                        </a:rPr>
                        <a:t> to demonstrate the integration of Adaptive Cruise Control (ACC) for electric vehicles. It includes sensor fusion from RADAR, LIDAR, and camera to control vehicle speed and braking.</a:t>
                      </a:r>
                    </a:p>
                  </a:txBody>
                  <a:tcPr marL="68580" marR="68580" marT="0" marB="0"/>
                </a:tc>
                <a:tc>
                  <a:txBody>
                    <a:bodyPr/>
                    <a:lstStyle/>
                    <a:p>
                      <a:pPr algn="just">
                        <a:lnSpc>
                          <a:spcPct val="115000"/>
                        </a:lnSpc>
                        <a:spcAft>
                          <a:spcPts val="0"/>
                        </a:spcAft>
                      </a:pPr>
                      <a:r>
                        <a:rPr lang="en-US" sz="1200" dirty="0">
                          <a:latin typeface="Times New Roman" pitchFamily="18" charset="0"/>
                          <a:ea typeface="MS Mincho"/>
                          <a:cs typeface="Times New Roman" pitchFamily="18" charset="0"/>
                        </a:rPr>
                        <a:t>- Focuses on electric vehicle integration with ADAS.</a:t>
                      </a:r>
                      <a:br>
                        <a:rPr lang="en-US" sz="1200" dirty="0">
                          <a:latin typeface="Times New Roman" pitchFamily="18" charset="0"/>
                          <a:ea typeface="MS Mincho"/>
                          <a:cs typeface="Times New Roman" pitchFamily="18" charset="0"/>
                        </a:rPr>
                      </a:br>
                      <a:r>
                        <a:rPr lang="en-US" sz="1200" dirty="0">
                          <a:latin typeface="Times New Roman" pitchFamily="18" charset="0"/>
                          <a:ea typeface="MS Mincho"/>
                          <a:cs typeface="Times New Roman" pitchFamily="18" charset="0"/>
                        </a:rPr>
                        <a:t>- Implements ACC using sensor inputs and decision algorithms.</a:t>
                      </a:r>
                      <a:br>
                        <a:rPr lang="en-US" sz="1200" dirty="0">
                          <a:latin typeface="Times New Roman" pitchFamily="18" charset="0"/>
                          <a:ea typeface="MS Mincho"/>
                          <a:cs typeface="Times New Roman" pitchFamily="18" charset="0"/>
                        </a:rPr>
                      </a:br>
                      <a:r>
                        <a:rPr lang="en-US" sz="1200" dirty="0">
                          <a:latin typeface="Times New Roman" pitchFamily="18" charset="0"/>
                          <a:ea typeface="MS Mincho"/>
                          <a:cs typeface="Times New Roman" pitchFamily="18" charset="0"/>
                        </a:rPr>
                        <a:t>- BLDC motor control simulated with inverter interfacing.</a:t>
                      </a:r>
                    </a:p>
                  </a:txBody>
                  <a:tcPr marL="68580" marR="68580" marT="0" marB="0"/>
                </a:tc>
                <a:tc>
                  <a:txBody>
                    <a:bodyPr/>
                    <a:lstStyle/>
                    <a:p>
                      <a:pPr algn="just">
                        <a:lnSpc>
                          <a:spcPct val="115000"/>
                        </a:lnSpc>
                        <a:spcAft>
                          <a:spcPts val="0"/>
                        </a:spcAft>
                      </a:pPr>
                      <a:r>
                        <a:rPr lang="en-US" sz="1200" dirty="0">
                          <a:latin typeface="Times New Roman" pitchFamily="18" charset="0"/>
                          <a:ea typeface="MS Mincho"/>
                          <a:cs typeface="Times New Roman" pitchFamily="18" charset="0"/>
                        </a:rPr>
                        <a:t>- Primarily simulation-based with no real-time test cases.</a:t>
                      </a:r>
                      <a:br>
                        <a:rPr lang="en-US" sz="1200" dirty="0">
                          <a:latin typeface="Times New Roman" pitchFamily="18" charset="0"/>
                          <a:ea typeface="MS Mincho"/>
                          <a:cs typeface="Times New Roman" pitchFamily="18" charset="0"/>
                        </a:rPr>
                      </a:br>
                      <a:r>
                        <a:rPr lang="en-US" sz="1200" dirty="0">
                          <a:latin typeface="Times New Roman" pitchFamily="18" charset="0"/>
                          <a:ea typeface="MS Mincho"/>
                          <a:cs typeface="Times New Roman" pitchFamily="18" charset="0"/>
                        </a:rPr>
                        <a:t>- Limited analysis on sensor fusion accuracy or latency handling.</a:t>
                      </a: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2984"/>
          <a:ext cx="8229600" cy="4646565"/>
        </p:xfrm>
        <a:graphic>
          <a:graphicData uri="http://schemas.openxmlformats.org/drawingml/2006/table">
            <a:tbl>
              <a:tblPr firstRow="1" bandRow="1">
                <a:tableStyleId>{5C22544A-7EE6-4342-B048-85BDC9FD1C3A}</a:tableStyleId>
              </a:tblPr>
              <a:tblGrid>
                <a:gridCol w="2057400"/>
                <a:gridCol w="2057400"/>
                <a:gridCol w="2057400"/>
                <a:gridCol w="2057400"/>
              </a:tblGrid>
              <a:tr h="2543445">
                <a:tc>
                  <a:txBody>
                    <a:bodyPr/>
                    <a:lstStyle/>
                    <a:p>
                      <a:pPr algn="just">
                        <a:lnSpc>
                          <a:spcPct val="115000"/>
                        </a:lnSpc>
                        <a:spcAft>
                          <a:spcPts val="0"/>
                        </a:spcAft>
                      </a:pPr>
                      <a:r>
                        <a:rPr lang="en-US" sz="1200" b="0" dirty="0">
                          <a:latin typeface="Times New Roman" pitchFamily="18" charset="0"/>
                          <a:ea typeface="MS Mincho"/>
                          <a:cs typeface="Times New Roman" pitchFamily="18" charset="0"/>
                        </a:rPr>
                        <a:t>An Adaptive Cruise Control System for on-Road Vehicles – A Simulation Study</a:t>
                      </a:r>
                    </a:p>
                  </a:txBody>
                  <a:tcPr marL="68580" marR="68580" marT="0" marB="0"/>
                </a:tc>
                <a:tc>
                  <a:txBody>
                    <a:bodyPr/>
                    <a:lstStyle/>
                    <a:p>
                      <a:pPr algn="just">
                        <a:lnSpc>
                          <a:spcPct val="115000"/>
                        </a:lnSpc>
                        <a:spcAft>
                          <a:spcPts val="0"/>
                        </a:spcAft>
                      </a:pPr>
                      <a:r>
                        <a:rPr lang="en-US" sz="1200" b="0" dirty="0">
                          <a:latin typeface="Times New Roman" pitchFamily="18" charset="0"/>
                          <a:ea typeface="MS Mincho"/>
                          <a:cs typeface="Times New Roman" pitchFamily="18" charset="0"/>
                        </a:rPr>
                        <a:t>This paper compares PID, Fuzzy Logic, and Fuzzy-PID controllers for implementing Adaptive Cruise Control (ACC) using MATLAB/</a:t>
                      </a:r>
                      <a:r>
                        <a:rPr lang="en-US" sz="1200" b="0" dirty="0" err="1">
                          <a:latin typeface="Times New Roman" pitchFamily="18" charset="0"/>
                          <a:ea typeface="MS Mincho"/>
                          <a:cs typeface="Times New Roman" pitchFamily="18" charset="0"/>
                        </a:rPr>
                        <a:t>Simulink</a:t>
                      </a:r>
                      <a:r>
                        <a:rPr lang="en-US" sz="1200" b="0" dirty="0">
                          <a:latin typeface="Times New Roman" pitchFamily="18" charset="0"/>
                          <a:ea typeface="MS Mincho"/>
                          <a:cs typeface="Times New Roman" pitchFamily="18" charset="0"/>
                        </a:rPr>
                        <a:t>. The system maintains safe vehicle distance by dynamically adjusting speed based on lead vehicle behavior.</a:t>
                      </a:r>
                    </a:p>
                  </a:txBody>
                  <a:tcPr marL="68580" marR="68580" marT="0" marB="0"/>
                </a:tc>
                <a:tc>
                  <a:txBody>
                    <a:bodyPr/>
                    <a:lstStyle/>
                    <a:p>
                      <a:pPr algn="just">
                        <a:lnSpc>
                          <a:spcPct val="115000"/>
                        </a:lnSpc>
                        <a:spcAft>
                          <a:spcPts val="0"/>
                        </a:spcAft>
                      </a:pPr>
                      <a:r>
                        <a:rPr lang="en-US" sz="1200" b="0" dirty="0">
                          <a:latin typeface="Times New Roman" pitchFamily="18" charset="0"/>
                          <a:ea typeface="MS Mincho"/>
                          <a:cs typeface="Times New Roman" pitchFamily="18" charset="0"/>
                        </a:rPr>
                        <a:t>- Detailed comparison of three control strategies for ACC.</a:t>
                      </a:r>
                      <a:br>
                        <a:rPr lang="en-US" sz="1200" b="0" dirty="0">
                          <a:latin typeface="Times New Roman" pitchFamily="18" charset="0"/>
                          <a:ea typeface="MS Mincho"/>
                          <a:cs typeface="Times New Roman" pitchFamily="18" charset="0"/>
                        </a:rPr>
                      </a:br>
                      <a:r>
                        <a:rPr lang="en-US" sz="1200" b="0" dirty="0">
                          <a:latin typeface="Times New Roman" pitchFamily="18" charset="0"/>
                          <a:ea typeface="MS Mincho"/>
                          <a:cs typeface="Times New Roman" pitchFamily="18" charset="0"/>
                        </a:rPr>
                        <a:t>- Fuzzy-PID shows improved robustness and performance.</a:t>
                      </a:r>
                      <a:br>
                        <a:rPr lang="en-US" sz="1200" b="0" dirty="0">
                          <a:latin typeface="Times New Roman" pitchFamily="18" charset="0"/>
                          <a:ea typeface="MS Mincho"/>
                          <a:cs typeface="Times New Roman" pitchFamily="18" charset="0"/>
                        </a:rPr>
                      </a:br>
                      <a:r>
                        <a:rPr lang="en-US" sz="1200" b="0" dirty="0">
                          <a:latin typeface="Times New Roman" pitchFamily="18" charset="0"/>
                          <a:ea typeface="MS Mincho"/>
                          <a:cs typeface="Times New Roman" pitchFamily="18" charset="0"/>
                        </a:rPr>
                        <a:t>- Incorporates longitudinal vehicle dynamics and control </a:t>
                      </a:r>
                      <a:r>
                        <a:rPr lang="en-US" sz="1200" b="0" dirty="0" err="1">
                          <a:latin typeface="Times New Roman" pitchFamily="18" charset="0"/>
                          <a:ea typeface="MS Mincho"/>
                          <a:cs typeface="Times New Roman" pitchFamily="18" charset="0"/>
                        </a:rPr>
                        <a:t>modelling</a:t>
                      </a:r>
                      <a:r>
                        <a:rPr lang="en-US" sz="1200" b="0" dirty="0">
                          <a:latin typeface="Times New Roman" pitchFamily="18" charset="0"/>
                          <a:ea typeface="MS Mincho"/>
                          <a:cs typeface="Times New Roman" pitchFamily="18" charset="0"/>
                        </a:rPr>
                        <a:t>.</a:t>
                      </a:r>
                    </a:p>
                  </a:txBody>
                  <a:tcPr marL="68580" marR="68580" marT="0" marB="0"/>
                </a:tc>
                <a:tc>
                  <a:txBody>
                    <a:bodyPr/>
                    <a:lstStyle/>
                    <a:p>
                      <a:pPr algn="just">
                        <a:lnSpc>
                          <a:spcPct val="115000"/>
                        </a:lnSpc>
                        <a:spcAft>
                          <a:spcPts val="0"/>
                        </a:spcAft>
                      </a:pPr>
                      <a:r>
                        <a:rPr lang="en-US" sz="1200" dirty="0">
                          <a:latin typeface="Times New Roman" pitchFamily="18" charset="0"/>
                          <a:ea typeface="MS Mincho"/>
                          <a:cs typeface="Times New Roman" pitchFamily="18" charset="0"/>
                        </a:rPr>
                        <a:t>-</a:t>
                      </a:r>
                      <a:r>
                        <a:rPr lang="en-US" sz="1200" b="0" i="0" dirty="0">
                          <a:latin typeface="Times New Roman" pitchFamily="18" charset="0"/>
                          <a:ea typeface="MS Mincho"/>
                          <a:cs typeface="Times New Roman" pitchFamily="18" charset="0"/>
                        </a:rPr>
                        <a:t> Lacks implementation on actual vehicle platforms.</a:t>
                      </a:r>
                      <a:br>
                        <a:rPr lang="en-US" sz="1200" b="0" i="0" dirty="0">
                          <a:latin typeface="Times New Roman" pitchFamily="18" charset="0"/>
                          <a:ea typeface="MS Mincho"/>
                          <a:cs typeface="Times New Roman" pitchFamily="18" charset="0"/>
                        </a:rPr>
                      </a:br>
                      <a:r>
                        <a:rPr lang="en-US" sz="1200" b="0" i="0" dirty="0">
                          <a:latin typeface="Times New Roman" pitchFamily="18" charset="0"/>
                          <a:ea typeface="MS Mincho"/>
                          <a:cs typeface="Times New Roman" pitchFamily="18" charset="0"/>
                        </a:rPr>
                        <a:t>- Does not integrate with broader ADAS systems or V2X.</a:t>
                      </a:r>
                    </a:p>
                  </a:txBody>
                  <a:tcPr marL="68580" marR="68580" marT="0" marB="0"/>
                </a:tc>
              </a:tr>
              <a:tr h="370840">
                <a:tc>
                  <a:txBody>
                    <a:bodyPr/>
                    <a:lstStyle/>
                    <a:p>
                      <a:pPr algn="just">
                        <a:lnSpc>
                          <a:spcPct val="115000"/>
                        </a:lnSpc>
                        <a:spcAft>
                          <a:spcPts val="0"/>
                        </a:spcAft>
                      </a:pPr>
                      <a:r>
                        <a:rPr lang="en-US" sz="1200" dirty="0">
                          <a:latin typeface="Times New Roman" pitchFamily="18" charset="0"/>
                          <a:ea typeface="MS Mincho"/>
                          <a:cs typeface="Times New Roman" pitchFamily="18" charset="0"/>
                        </a:rPr>
                        <a:t>An Analysis on the Impact of 5G in Advanced Driver Assistance Systems (ADAS)</a:t>
                      </a:r>
                    </a:p>
                  </a:txBody>
                  <a:tcPr marL="68580" marR="68580" marT="0" marB="0"/>
                </a:tc>
                <a:tc>
                  <a:txBody>
                    <a:bodyPr/>
                    <a:lstStyle/>
                    <a:p>
                      <a:pPr algn="just">
                        <a:lnSpc>
                          <a:spcPct val="115000"/>
                        </a:lnSpc>
                        <a:spcAft>
                          <a:spcPts val="0"/>
                        </a:spcAft>
                      </a:pPr>
                      <a:r>
                        <a:rPr lang="en-US" sz="1200">
                          <a:latin typeface="Times New Roman" pitchFamily="18" charset="0"/>
                          <a:ea typeface="MS Mincho"/>
                          <a:cs typeface="Times New Roman" pitchFamily="18" charset="0"/>
                        </a:rPr>
                        <a:t>Explores how 5G communication enhances ADAS performance through real-time ECU data transmission and low-latency networking. Includes object detection, traffic sign recognition, and automatic parking using sensors interfaced via Raspberry Pi.</a:t>
                      </a:r>
                    </a:p>
                  </a:txBody>
                  <a:tcPr marL="68580" marR="68580" marT="0" marB="0"/>
                </a:tc>
                <a:tc>
                  <a:txBody>
                    <a:bodyPr/>
                    <a:lstStyle/>
                    <a:p>
                      <a:pPr algn="just">
                        <a:lnSpc>
                          <a:spcPct val="115000"/>
                        </a:lnSpc>
                        <a:spcAft>
                          <a:spcPts val="0"/>
                        </a:spcAft>
                      </a:pPr>
                      <a:r>
                        <a:rPr lang="en-US" sz="1200">
                          <a:latin typeface="Times New Roman" pitchFamily="18" charset="0"/>
                          <a:ea typeface="MS Mincho"/>
                          <a:cs typeface="Times New Roman" pitchFamily="18" charset="0"/>
                        </a:rPr>
                        <a:t>- Highlights the role of 5G in enhancing ADAS through low latency.</a:t>
                      </a:r>
                      <a:br>
                        <a:rPr lang="en-US" sz="1200">
                          <a:latin typeface="Times New Roman" pitchFamily="18" charset="0"/>
                          <a:ea typeface="MS Mincho"/>
                          <a:cs typeface="Times New Roman" pitchFamily="18" charset="0"/>
                        </a:rPr>
                      </a:br>
                      <a:r>
                        <a:rPr lang="en-US" sz="1200">
                          <a:latin typeface="Times New Roman" pitchFamily="18" charset="0"/>
                          <a:ea typeface="MS Mincho"/>
                          <a:cs typeface="Times New Roman" pitchFamily="18" charset="0"/>
                        </a:rPr>
                        <a:t>- Uses MQTT over 5G for real-time data communication.</a:t>
                      </a:r>
                      <a:br>
                        <a:rPr lang="en-US" sz="1200">
                          <a:latin typeface="Times New Roman" pitchFamily="18" charset="0"/>
                          <a:ea typeface="MS Mincho"/>
                          <a:cs typeface="Times New Roman" pitchFamily="18" charset="0"/>
                        </a:rPr>
                      </a:br>
                      <a:r>
                        <a:rPr lang="en-US" sz="1200">
                          <a:latin typeface="Times New Roman" pitchFamily="18" charset="0"/>
                          <a:ea typeface="MS Mincho"/>
                          <a:cs typeface="Times New Roman" pitchFamily="18" charset="0"/>
                        </a:rPr>
                        <a:t>- Emphasizes modular hardware-software integration using Raspberry Pi.</a:t>
                      </a:r>
                    </a:p>
                  </a:txBody>
                  <a:tcPr marL="68580" marR="68580" marT="0" marB="0"/>
                </a:tc>
                <a:tc>
                  <a:txBody>
                    <a:bodyPr/>
                    <a:lstStyle/>
                    <a:p>
                      <a:pPr algn="just">
                        <a:lnSpc>
                          <a:spcPct val="115000"/>
                        </a:lnSpc>
                        <a:spcAft>
                          <a:spcPts val="0"/>
                        </a:spcAft>
                      </a:pPr>
                      <a:r>
                        <a:rPr lang="en-US" sz="1200" dirty="0">
                          <a:latin typeface="Times New Roman" pitchFamily="18" charset="0"/>
                          <a:ea typeface="MS Mincho"/>
                          <a:cs typeface="Times New Roman" pitchFamily="18" charset="0"/>
                        </a:rPr>
                        <a:t>- Focuses on conceptual and hardware prototyping without standardized evaluation.</a:t>
                      </a:r>
                      <a:br>
                        <a:rPr lang="en-US" sz="1200" dirty="0">
                          <a:latin typeface="Times New Roman" pitchFamily="18" charset="0"/>
                          <a:ea typeface="MS Mincho"/>
                          <a:cs typeface="Times New Roman" pitchFamily="18" charset="0"/>
                        </a:rPr>
                      </a:br>
                      <a:r>
                        <a:rPr lang="en-US" sz="1200" dirty="0">
                          <a:latin typeface="Times New Roman" pitchFamily="18" charset="0"/>
                          <a:ea typeface="MS Mincho"/>
                          <a:cs typeface="Times New Roman" pitchFamily="18" charset="0"/>
                        </a:rPr>
                        <a:t>- Scalability and deployment strategies in urban traffic scenarios are not detailed.</a:t>
                      </a: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Gant chart</a:t>
            </a:r>
            <a:endParaRPr lang="en-US" b="1" dirty="0">
              <a:solidFill>
                <a:srgbClr val="FF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571472" y="1500174"/>
            <a:ext cx="7715304"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917</Words>
  <Application>Microsoft Office PowerPoint</Application>
  <PresentationFormat>On-screen Show (4:3)</PresentationFormat>
  <Paragraphs>113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Advanced Cruise Control System</vt:lpstr>
      <vt:lpstr>Content</vt:lpstr>
      <vt:lpstr>Introduction </vt:lpstr>
      <vt:lpstr>Problem Statement </vt:lpstr>
      <vt:lpstr>Objectives </vt:lpstr>
      <vt:lpstr>Block Diagram </vt:lpstr>
      <vt:lpstr>Literature Survey </vt:lpstr>
      <vt:lpstr>Slide 8</vt:lpstr>
      <vt:lpstr>Gant chart</vt:lpstr>
      <vt:lpstr>Work Break Down </vt:lpstr>
      <vt:lpstr>Components Specification </vt:lpstr>
      <vt:lpstr>Input and Output Specifications </vt:lpstr>
      <vt:lpstr>ACC Simulation</vt:lpstr>
      <vt:lpstr>  Simulation(Braking System) </vt:lpstr>
      <vt:lpstr>Results (ACC Simulation ) </vt:lpstr>
      <vt:lpstr>Braking System</vt:lpstr>
      <vt:lpstr>Hardware</vt:lpstr>
      <vt:lpstr>References </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56</cp:revision>
  <dcterms:created xsi:type="dcterms:W3CDTF">2025-04-14T05:51:58Z</dcterms:created>
  <dcterms:modified xsi:type="dcterms:W3CDTF">2025-06-10T04:12:02Z</dcterms:modified>
</cp:coreProperties>
</file>