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71" r:id="rId14"/>
    <p:sldId id="272" r:id="rId15"/>
    <p:sldId id="273" r:id="rId16"/>
    <p:sldId id="274" r:id="rId17"/>
    <p:sldId id="275" r:id="rId18"/>
    <p:sldId id="264" r:id="rId19"/>
    <p:sldId id="262" r:id="rId20"/>
    <p:sldId id="26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560D1-1454-4B72-B126-C1EA796E0F77}" type="datetimeFigureOut">
              <a:rPr lang="en-IN" smtClean="0"/>
              <a:t>22-09-2025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BC0778-E483-49D0-B447-896A9D5AA3A1}" type="slidenum">
              <a:rPr lang="en-IN" smtClean="0"/>
              <a:t>‹#›</a:t>
            </a:fld>
            <a:endParaRPr lang="en-IN"/>
          </a:p>
        </p:txBody>
      </p:sp>
    </p:spTree>
    <p:extLst>
      <p:ext uri="{BB962C8B-B14F-4D97-AF65-F5344CB8AC3E}">
        <p14:creationId xmlns:p14="http://schemas.microsoft.com/office/powerpoint/2010/main" val="1015824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Discuss potential measurement issues for WhatsApp (clicks vs conversions) and recommend improved tracking.</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Appendix table: Appendix - VIF Table</a:t>
            </a: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Appendix table: Appendix - VIF Table</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Appendix table: Appendix - Model Coefficients</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Appendix table: Appendix - Model Coefficients</a:t>
            </a:r>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Appendix table: Appendix - Channel ROI &amp; Marginal ROI</a:t>
            </a: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Appendix table: Appendix - Model Diagnostics</a:t>
            </a: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Use this slide to explain that ROI rankings were computed from model-derived contributions and spend. Mention caution due to small sample size.</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Mention that uplift is model-estimated and approximate. Recommend A/B test or phased reallocation to confirm.</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Explain concavity/saturation and mention marginal ROI/current spend numbers (from model).</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Explain diminishing returns and relative marginal ROI vs Consumer Promo.</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371600"/>
            <a:ext cx="7315200" cy="1097280"/>
          </a:xfrm>
          <a:prstGeom prst="rect">
            <a:avLst/>
          </a:prstGeom>
          <a:noFill/>
        </p:spPr>
        <p:txBody>
          <a:bodyPr wrap="none">
            <a:spAutoFit/>
          </a:bodyPr>
          <a:lstStyle/>
          <a:p>
            <a:pPr algn="ctr">
              <a:defRPr sz="3600" b="1">
                <a:latin typeface="Calibri"/>
              </a:defRPr>
            </a:pPr>
            <a:r>
              <a:t>Marketing Mix Modeling (MMM)</a:t>
            </a:r>
          </a:p>
        </p:txBody>
      </p:sp>
      <p:sp>
        <p:nvSpPr>
          <p:cNvPr id="3" name="TextBox 2"/>
          <p:cNvSpPr txBox="1"/>
          <p:nvPr/>
        </p:nvSpPr>
        <p:spPr>
          <a:xfrm>
            <a:off x="1079633" y="2377440"/>
            <a:ext cx="6984733" cy="400110"/>
          </a:xfrm>
          <a:prstGeom prst="rect">
            <a:avLst/>
          </a:prstGeom>
          <a:noFill/>
        </p:spPr>
        <p:txBody>
          <a:bodyPr wrap="none">
            <a:spAutoFit/>
          </a:bodyPr>
          <a:lstStyle/>
          <a:p>
            <a:pPr algn="ctr">
              <a:defRPr sz="1600">
                <a:latin typeface="Calibri"/>
              </a:defRPr>
            </a:pPr>
            <a:r>
              <a:rPr sz="2000" dirty="0"/>
              <a:t>Project Analysis — Detailed Insights, Visuals &amp; Recommendations</a:t>
            </a:r>
          </a:p>
        </p:txBody>
      </p:sp>
      <p:sp>
        <p:nvSpPr>
          <p:cNvPr id="4" name="TextBox 3"/>
          <p:cNvSpPr txBox="1"/>
          <p:nvPr/>
        </p:nvSpPr>
        <p:spPr>
          <a:xfrm>
            <a:off x="1930350" y="5943600"/>
            <a:ext cx="5283306" cy="338554"/>
          </a:xfrm>
          <a:prstGeom prst="rect">
            <a:avLst/>
          </a:prstGeom>
          <a:noFill/>
        </p:spPr>
        <p:txBody>
          <a:bodyPr wrap="none">
            <a:spAutoFit/>
          </a:bodyPr>
          <a:lstStyle/>
          <a:p>
            <a:pPr algn="ctr">
              <a:defRPr sz="1200">
                <a:latin typeface="Calibri"/>
              </a:defRPr>
            </a:pPr>
            <a:r>
              <a:rPr sz="1600" dirty="0"/>
              <a:t>Prepared by: </a:t>
            </a:r>
            <a:r>
              <a:rPr lang="en-US" sz="1600" dirty="0"/>
              <a:t>Pallavi </a:t>
            </a:r>
            <a:r>
              <a:rPr lang="en-US" sz="1600" dirty="0" err="1"/>
              <a:t>Nardekar</a:t>
            </a:r>
            <a:r>
              <a:rPr sz="1600" dirty="0"/>
              <a:t>    |    Date: September 13, 2025</a:t>
            </a:r>
          </a:p>
        </p:txBody>
      </p:sp>
      <p:pic>
        <p:nvPicPr>
          <p:cNvPr id="1026" name="Picture 2" descr="https://a.storyblok.com/f/47007/5001x1309/6bd9a6dae3/mmm-teaser.png/m/1120x292">
            <a:extLst>
              <a:ext uri="{FF2B5EF4-FFF2-40B4-BE49-F238E27FC236}">
                <a16:creationId xmlns:a16="http://schemas.microsoft.com/office/drawing/2014/main" id="{84569734-02A9-47E4-8C4F-A862B44DD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57537"/>
            <a:ext cx="8229600" cy="21459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Response Curve - Newspaper</a:t>
            </a:r>
          </a:p>
        </p:txBody>
      </p:sp>
      <p:sp>
        <p:nvSpPr>
          <p:cNvPr id="3" name="Content Placeholder 2"/>
          <p:cNvSpPr>
            <a:spLocks noGrp="1"/>
          </p:cNvSpPr>
          <p:nvPr>
            <p:ph idx="1"/>
          </p:nvPr>
        </p:nvSpPr>
        <p:spPr>
          <a:xfrm>
            <a:off x="457200" y="1417638"/>
            <a:ext cx="8229600" cy="4525963"/>
          </a:xfrm>
        </p:spPr>
        <p:txBody>
          <a:bodyPr>
            <a:normAutofit/>
          </a:bodyPr>
          <a:lstStyle/>
          <a:p>
            <a:pPr marL="0" indent="0">
              <a:buNone/>
              <a:defRPr sz="1200"/>
            </a:pPr>
            <a:r>
              <a:rPr sz="1500" dirty="0"/>
              <a:t>Curve shows diminishing returns. Current mean spend ≈1.73 units; marginal ROI per additional unit ≈0.27.</a:t>
            </a:r>
            <a:endParaRPr lang="en-US" sz="1500" dirty="0"/>
          </a:p>
          <a:p>
            <a:pPr marL="0" indent="0">
              <a:buNone/>
              <a:defRPr sz="1200"/>
            </a:pPr>
            <a:br>
              <a:rPr sz="1500" dirty="0"/>
            </a:br>
            <a:r>
              <a:rPr sz="1500" dirty="0"/>
              <a:t>Implication: Newspaper is effective but with lower incremental benefit compared to Consumer Promo.</a:t>
            </a:r>
          </a:p>
        </p:txBody>
      </p:sp>
      <p:pic>
        <p:nvPicPr>
          <p:cNvPr id="4" name="Picture 3" descr="_tmp_img_63588488.png"/>
          <p:cNvPicPr>
            <a:picLocks noChangeAspect="1"/>
          </p:cNvPicPr>
          <p:nvPr/>
        </p:nvPicPr>
        <p:blipFill>
          <a:blip r:embed="rId3"/>
          <a:stretch>
            <a:fillRect/>
          </a:stretch>
        </p:blipFill>
        <p:spPr>
          <a:xfrm>
            <a:off x="1366886" y="2856322"/>
            <a:ext cx="6410227" cy="38304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Response Curve - WhatsApp</a:t>
            </a:r>
          </a:p>
        </p:txBody>
      </p:sp>
      <p:sp>
        <p:nvSpPr>
          <p:cNvPr id="3" name="Content Placeholder 2"/>
          <p:cNvSpPr>
            <a:spLocks noGrp="1"/>
          </p:cNvSpPr>
          <p:nvPr>
            <p:ph idx="1"/>
          </p:nvPr>
        </p:nvSpPr>
        <p:spPr/>
        <p:txBody>
          <a:bodyPr>
            <a:normAutofit/>
          </a:bodyPr>
          <a:lstStyle/>
          <a:p>
            <a:pPr marL="0" indent="0">
              <a:buNone/>
              <a:defRPr sz="1200"/>
            </a:pPr>
            <a:r>
              <a:rPr sz="1500" dirty="0"/>
              <a:t>Curve shows very small incremental impact in the model. Current spend ~7094 (clicks) — marginal ROI effectively ~0.</a:t>
            </a:r>
            <a:br>
              <a:rPr sz="1500" dirty="0"/>
            </a:br>
            <a:r>
              <a:rPr sz="1500" dirty="0"/>
              <a:t>Implication: Re-evaluate measurement (clicks vs conversions) and data alignment for WhatsApp; may need better tracking.</a:t>
            </a:r>
          </a:p>
        </p:txBody>
      </p:sp>
      <p:pic>
        <p:nvPicPr>
          <p:cNvPr id="4" name="Picture 3" descr="_tmp_img_14519697.png"/>
          <p:cNvPicPr>
            <a:picLocks noChangeAspect="1"/>
          </p:cNvPicPr>
          <p:nvPr/>
        </p:nvPicPr>
        <p:blipFill>
          <a:blip r:embed="rId3"/>
          <a:stretch>
            <a:fillRect/>
          </a:stretch>
        </p:blipFill>
        <p:spPr>
          <a:xfrm>
            <a:off x="1494149" y="2647984"/>
            <a:ext cx="6155702" cy="41038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Appendix - VIF Table</a:t>
            </a:r>
          </a:p>
        </p:txBody>
      </p:sp>
      <p:sp>
        <p:nvSpPr>
          <p:cNvPr id="3" name="Content Placeholder 2"/>
          <p:cNvSpPr>
            <a:spLocks noGrp="1"/>
          </p:cNvSpPr>
          <p:nvPr>
            <p:ph idx="1"/>
          </p:nvPr>
        </p:nvSpPr>
        <p:spPr/>
        <p:txBody>
          <a:bodyPr/>
          <a:lstStyle/>
          <a:p>
            <a:endParaRPr dirty="0"/>
          </a:p>
        </p:txBody>
      </p:sp>
      <p:graphicFrame>
        <p:nvGraphicFramePr>
          <p:cNvPr id="4" name="Table 3"/>
          <p:cNvGraphicFramePr>
            <a:graphicFrameLocks noGrp="1"/>
          </p:cNvGraphicFramePr>
          <p:nvPr>
            <p:extLst>
              <p:ext uri="{D42A27DB-BD31-4B8C-83A1-F6EECF244321}">
                <p14:modId xmlns:p14="http://schemas.microsoft.com/office/powerpoint/2010/main" val="2892098589"/>
              </p:ext>
            </p:extLst>
          </p:nvPr>
        </p:nvGraphicFramePr>
        <p:xfrm>
          <a:off x="457200" y="1600199"/>
          <a:ext cx="8243740" cy="4300982"/>
        </p:xfrm>
        <a:graphic>
          <a:graphicData uri="http://schemas.openxmlformats.org/drawingml/2006/table">
            <a:tbl>
              <a:tblPr firstRow="1" bandRow="1">
                <a:tableStyleId>{5C22544A-7EE6-4342-B048-85BDC9FD1C3A}</a:tableStyleId>
              </a:tblPr>
              <a:tblGrid>
                <a:gridCol w="4121870">
                  <a:extLst>
                    <a:ext uri="{9D8B030D-6E8A-4147-A177-3AD203B41FA5}">
                      <a16:colId xmlns:a16="http://schemas.microsoft.com/office/drawing/2014/main" val="20000"/>
                    </a:ext>
                  </a:extLst>
                </a:gridCol>
                <a:gridCol w="4121870">
                  <a:extLst>
                    <a:ext uri="{9D8B030D-6E8A-4147-A177-3AD203B41FA5}">
                      <a16:colId xmlns:a16="http://schemas.microsoft.com/office/drawing/2014/main" val="20001"/>
                    </a:ext>
                  </a:extLst>
                </a:gridCol>
              </a:tblGrid>
              <a:tr h="330844">
                <a:tc>
                  <a:txBody>
                    <a:bodyPr/>
                    <a:lstStyle/>
                    <a:p>
                      <a:pPr>
                        <a:defRPr sz="1000"/>
                      </a:pPr>
                      <a:r>
                        <a:rPr sz="1400"/>
                        <a:t>feature</a:t>
                      </a:r>
                    </a:p>
                  </a:txBody>
                  <a:tcPr/>
                </a:tc>
                <a:tc>
                  <a:txBody>
                    <a:bodyPr/>
                    <a:lstStyle/>
                    <a:p>
                      <a:pPr>
                        <a:defRPr sz="1000"/>
                      </a:pPr>
                      <a:r>
                        <a:rPr sz="1400"/>
                        <a:t>VIF</a:t>
                      </a:r>
                    </a:p>
                  </a:txBody>
                  <a:tcPr/>
                </a:tc>
                <a:extLst>
                  <a:ext uri="{0D108BD9-81ED-4DB2-BD59-A6C34878D82A}">
                    <a16:rowId xmlns:a16="http://schemas.microsoft.com/office/drawing/2014/main" val="10000"/>
                  </a:ext>
                </a:extLst>
              </a:tr>
              <a:tr h="330844">
                <a:tc>
                  <a:txBody>
                    <a:bodyPr/>
                    <a:lstStyle/>
                    <a:p>
                      <a:pPr>
                        <a:defRPr sz="1000"/>
                      </a:pPr>
                      <a:r>
                        <a:rPr sz="1400"/>
                        <a:t>trade_promo_spends_mn</a:t>
                      </a:r>
                    </a:p>
                  </a:txBody>
                  <a:tcPr/>
                </a:tc>
                <a:tc>
                  <a:txBody>
                    <a:bodyPr/>
                    <a:lstStyle/>
                    <a:p>
                      <a:pPr>
                        <a:defRPr sz="1000"/>
                      </a:pPr>
                      <a:r>
                        <a:rPr sz="1400"/>
                        <a:t>27.9454</a:t>
                      </a:r>
                    </a:p>
                  </a:txBody>
                  <a:tcPr/>
                </a:tc>
                <a:extLst>
                  <a:ext uri="{0D108BD9-81ED-4DB2-BD59-A6C34878D82A}">
                    <a16:rowId xmlns:a16="http://schemas.microsoft.com/office/drawing/2014/main" val="10001"/>
                  </a:ext>
                </a:extLst>
              </a:tr>
              <a:tr h="330844">
                <a:tc>
                  <a:txBody>
                    <a:bodyPr/>
                    <a:lstStyle/>
                    <a:p>
                      <a:pPr>
                        <a:defRPr sz="1000"/>
                      </a:pPr>
                      <a:r>
                        <a:rPr sz="1400"/>
                        <a:t>consumer_promo_spends_mn</a:t>
                      </a:r>
                    </a:p>
                  </a:txBody>
                  <a:tcPr/>
                </a:tc>
                <a:tc>
                  <a:txBody>
                    <a:bodyPr/>
                    <a:lstStyle/>
                    <a:p>
                      <a:pPr>
                        <a:defRPr sz="1000"/>
                      </a:pPr>
                      <a:r>
                        <a:rPr sz="1400"/>
                        <a:t>5.5431</a:t>
                      </a:r>
                    </a:p>
                  </a:txBody>
                  <a:tcPr/>
                </a:tc>
                <a:extLst>
                  <a:ext uri="{0D108BD9-81ED-4DB2-BD59-A6C34878D82A}">
                    <a16:rowId xmlns:a16="http://schemas.microsoft.com/office/drawing/2014/main" val="10002"/>
                  </a:ext>
                </a:extLst>
              </a:tr>
              <a:tr h="330844">
                <a:tc>
                  <a:txBody>
                    <a:bodyPr/>
                    <a:lstStyle/>
                    <a:p>
                      <a:pPr>
                        <a:defRPr sz="1000"/>
                      </a:pPr>
                      <a:r>
                        <a:rPr sz="1400"/>
                        <a:t>newspaper_spends_mn</a:t>
                      </a:r>
                    </a:p>
                  </a:txBody>
                  <a:tcPr/>
                </a:tc>
                <a:tc>
                  <a:txBody>
                    <a:bodyPr/>
                    <a:lstStyle/>
                    <a:p>
                      <a:pPr>
                        <a:defRPr sz="1000"/>
                      </a:pPr>
                      <a:r>
                        <a:rPr sz="1400"/>
                        <a:t>282.4711</a:t>
                      </a:r>
                    </a:p>
                  </a:txBody>
                  <a:tcPr/>
                </a:tc>
                <a:extLst>
                  <a:ext uri="{0D108BD9-81ED-4DB2-BD59-A6C34878D82A}">
                    <a16:rowId xmlns:a16="http://schemas.microsoft.com/office/drawing/2014/main" val="10003"/>
                  </a:ext>
                </a:extLst>
              </a:tr>
              <a:tr h="330844">
                <a:tc>
                  <a:txBody>
                    <a:bodyPr/>
                    <a:lstStyle/>
                    <a:p>
                      <a:pPr>
                        <a:defRPr sz="1000"/>
                      </a:pPr>
                      <a:r>
                        <a:rPr sz="1400"/>
                        <a:t>newspaper_impressions</a:t>
                      </a:r>
                    </a:p>
                  </a:txBody>
                  <a:tcPr/>
                </a:tc>
                <a:tc>
                  <a:txBody>
                    <a:bodyPr/>
                    <a:lstStyle/>
                    <a:p>
                      <a:pPr>
                        <a:defRPr sz="1000"/>
                      </a:pPr>
                      <a:r>
                        <a:rPr sz="1400"/>
                        <a:t>336.5546</a:t>
                      </a:r>
                    </a:p>
                  </a:txBody>
                  <a:tcPr/>
                </a:tc>
                <a:extLst>
                  <a:ext uri="{0D108BD9-81ED-4DB2-BD59-A6C34878D82A}">
                    <a16:rowId xmlns:a16="http://schemas.microsoft.com/office/drawing/2014/main" val="10004"/>
                  </a:ext>
                </a:extLst>
              </a:tr>
              <a:tr h="330844">
                <a:tc>
                  <a:txBody>
                    <a:bodyPr/>
                    <a:lstStyle/>
                    <a:p>
                      <a:pPr>
                        <a:defRPr sz="1000"/>
                      </a:pPr>
                      <a:r>
                        <a:rPr sz="1400"/>
                        <a:t>tv_total_grp</a:t>
                      </a:r>
                    </a:p>
                  </a:txBody>
                  <a:tcPr/>
                </a:tc>
                <a:tc>
                  <a:txBody>
                    <a:bodyPr/>
                    <a:lstStyle/>
                    <a:p>
                      <a:pPr>
                        <a:defRPr sz="1000"/>
                      </a:pPr>
                      <a:r>
                        <a:rPr sz="1400"/>
                        <a:t>198.2197</a:t>
                      </a:r>
                    </a:p>
                  </a:txBody>
                  <a:tcPr/>
                </a:tc>
                <a:extLst>
                  <a:ext uri="{0D108BD9-81ED-4DB2-BD59-A6C34878D82A}">
                    <a16:rowId xmlns:a16="http://schemas.microsoft.com/office/drawing/2014/main" val="10005"/>
                  </a:ext>
                </a:extLst>
              </a:tr>
              <a:tr h="330844">
                <a:tc>
                  <a:txBody>
                    <a:bodyPr/>
                    <a:lstStyle/>
                    <a:p>
                      <a:pPr>
                        <a:defRPr sz="1000"/>
                      </a:pPr>
                      <a:r>
                        <a:rPr sz="1400"/>
                        <a:t>tv_spots</a:t>
                      </a:r>
                    </a:p>
                  </a:txBody>
                  <a:tcPr/>
                </a:tc>
                <a:tc>
                  <a:txBody>
                    <a:bodyPr/>
                    <a:lstStyle/>
                    <a:p>
                      <a:pPr>
                        <a:defRPr sz="1000"/>
                      </a:pPr>
                      <a:r>
                        <a:rPr sz="1400"/>
                        <a:t>62.90666</a:t>
                      </a:r>
                    </a:p>
                  </a:txBody>
                  <a:tcPr/>
                </a:tc>
                <a:extLst>
                  <a:ext uri="{0D108BD9-81ED-4DB2-BD59-A6C34878D82A}">
                    <a16:rowId xmlns:a16="http://schemas.microsoft.com/office/drawing/2014/main" val="10006"/>
                  </a:ext>
                </a:extLst>
              </a:tr>
              <a:tr h="330844">
                <a:tc>
                  <a:txBody>
                    <a:bodyPr/>
                    <a:lstStyle/>
                    <a:p>
                      <a:pPr>
                        <a:defRPr sz="1000"/>
                      </a:pPr>
                      <a:r>
                        <a:rPr sz="1400"/>
                        <a:t>tv_total_spends_mn</a:t>
                      </a:r>
                    </a:p>
                  </a:txBody>
                  <a:tcPr/>
                </a:tc>
                <a:tc>
                  <a:txBody>
                    <a:bodyPr/>
                    <a:lstStyle/>
                    <a:p>
                      <a:pPr>
                        <a:defRPr sz="1000"/>
                      </a:pPr>
                      <a:r>
                        <a:rPr sz="1400" dirty="0"/>
                        <a:t>102.6735</a:t>
                      </a:r>
                    </a:p>
                  </a:txBody>
                  <a:tcPr/>
                </a:tc>
                <a:extLst>
                  <a:ext uri="{0D108BD9-81ED-4DB2-BD59-A6C34878D82A}">
                    <a16:rowId xmlns:a16="http://schemas.microsoft.com/office/drawing/2014/main" val="10007"/>
                  </a:ext>
                </a:extLst>
              </a:tr>
              <a:tr h="330844">
                <a:tc>
                  <a:txBody>
                    <a:bodyPr/>
                    <a:lstStyle/>
                    <a:p>
                      <a:pPr>
                        <a:defRPr sz="1000"/>
                      </a:pPr>
                      <a:r>
                        <a:rPr sz="1400"/>
                        <a:t>competition1_newspaper_spends_mn</a:t>
                      </a:r>
                    </a:p>
                  </a:txBody>
                  <a:tcPr/>
                </a:tc>
                <a:tc>
                  <a:txBody>
                    <a:bodyPr/>
                    <a:lstStyle/>
                    <a:p>
                      <a:pPr>
                        <a:defRPr sz="1000"/>
                      </a:pPr>
                      <a:r>
                        <a:rPr sz="1400"/>
                        <a:t>52.37435</a:t>
                      </a:r>
                    </a:p>
                  </a:txBody>
                  <a:tcPr/>
                </a:tc>
                <a:extLst>
                  <a:ext uri="{0D108BD9-81ED-4DB2-BD59-A6C34878D82A}">
                    <a16:rowId xmlns:a16="http://schemas.microsoft.com/office/drawing/2014/main" val="10008"/>
                  </a:ext>
                </a:extLst>
              </a:tr>
              <a:tr h="330844">
                <a:tc>
                  <a:txBody>
                    <a:bodyPr/>
                    <a:lstStyle/>
                    <a:p>
                      <a:pPr>
                        <a:defRPr sz="1000"/>
                      </a:pPr>
                      <a:r>
                        <a:rPr sz="1400"/>
                        <a:t>competition1_newspaper_impressions</a:t>
                      </a:r>
                    </a:p>
                  </a:txBody>
                  <a:tcPr/>
                </a:tc>
                <a:tc>
                  <a:txBody>
                    <a:bodyPr/>
                    <a:lstStyle/>
                    <a:p>
                      <a:pPr>
                        <a:defRPr sz="1000"/>
                      </a:pPr>
                      <a:r>
                        <a:rPr sz="1400"/>
                        <a:t>48.15888</a:t>
                      </a:r>
                    </a:p>
                  </a:txBody>
                  <a:tcPr/>
                </a:tc>
                <a:extLst>
                  <a:ext uri="{0D108BD9-81ED-4DB2-BD59-A6C34878D82A}">
                    <a16:rowId xmlns:a16="http://schemas.microsoft.com/office/drawing/2014/main" val="10009"/>
                  </a:ext>
                </a:extLst>
              </a:tr>
              <a:tr h="330844">
                <a:tc>
                  <a:txBody>
                    <a:bodyPr/>
                    <a:lstStyle/>
                    <a:p>
                      <a:pPr>
                        <a:defRPr sz="1000"/>
                      </a:pPr>
                      <a:r>
                        <a:rPr sz="1400"/>
                        <a:t>competition1_tv_total_grp</a:t>
                      </a:r>
                    </a:p>
                  </a:txBody>
                  <a:tcPr/>
                </a:tc>
                <a:tc>
                  <a:txBody>
                    <a:bodyPr/>
                    <a:lstStyle/>
                    <a:p>
                      <a:pPr>
                        <a:defRPr sz="1000"/>
                      </a:pPr>
                      <a:r>
                        <a:rPr sz="1400"/>
                        <a:t>81.28798</a:t>
                      </a:r>
                    </a:p>
                  </a:txBody>
                  <a:tcPr/>
                </a:tc>
                <a:extLst>
                  <a:ext uri="{0D108BD9-81ED-4DB2-BD59-A6C34878D82A}">
                    <a16:rowId xmlns:a16="http://schemas.microsoft.com/office/drawing/2014/main" val="10010"/>
                  </a:ext>
                </a:extLst>
              </a:tr>
              <a:tr h="330844">
                <a:tc>
                  <a:txBody>
                    <a:bodyPr/>
                    <a:lstStyle/>
                    <a:p>
                      <a:pPr>
                        <a:defRPr sz="1000"/>
                      </a:pPr>
                      <a:r>
                        <a:rPr sz="1400"/>
                        <a:t>competition1_tv_spots</a:t>
                      </a:r>
                    </a:p>
                  </a:txBody>
                  <a:tcPr/>
                </a:tc>
                <a:tc>
                  <a:txBody>
                    <a:bodyPr/>
                    <a:lstStyle/>
                    <a:p>
                      <a:pPr>
                        <a:defRPr sz="1000"/>
                      </a:pPr>
                      <a:r>
                        <a:rPr sz="1400"/>
                        <a:t>28.67062</a:t>
                      </a:r>
                    </a:p>
                  </a:txBody>
                  <a:tcPr/>
                </a:tc>
                <a:extLst>
                  <a:ext uri="{0D108BD9-81ED-4DB2-BD59-A6C34878D82A}">
                    <a16:rowId xmlns:a16="http://schemas.microsoft.com/office/drawing/2014/main" val="10011"/>
                  </a:ext>
                </a:extLst>
              </a:tr>
              <a:tr h="330854">
                <a:tc>
                  <a:txBody>
                    <a:bodyPr/>
                    <a:lstStyle/>
                    <a:p>
                      <a:pPr>
                        <a:defRPr sz="1000"/>
                      </a:pPr>
                      <a:r>
                        <a:rPr sz="1400"/>
                        <a:t>competition1_tv_total_spends_mn</a:t>
                      </a:r>
                    </a:p>
                  </a:txBody>
                  <a:tcPr/>
                </a:tc>
                <a:tc>
                  <a:txBody>
                    <a:bodyPr/>
                    <a:lstStyle/>
                    <a:p>
                      <a:pPr>
                        <a:defRPr sz="1000"/>
                      </a:pPr>
                      <a:r>
                        <a:rPr sz="1400" dirty="0"/>
                        <a:t>98.94257</a:t>
                      </a:r>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Appendix - VIF Table</a:t>
            </a:r>
          </a:p>
        </p:txBody>
      </p:sp>
      <p:sp>
        <p:nvSpPr>
          <p:cNvPr id="3" name="Content Placeholder 2"/>
          <p:cNvSpPr>
            <a:spLocks noGrp="1"/>
          </p:cNvSpPr>
          <p:nvPr>
            <p:ph idx="1"/>
          </p:nvPr>
        </p:nvSpPr>
        <p:spPr>
          <a:xfrm>
            <a:off x="457200" y="1166018"/>
            <a:ext cx="8229600" cy="4525963"/>
          </a:xfrm>
        </p:spPr>
        <p:txBody>
          <a:bodyPr/>
          <a:lstStyle/>
          <a:p>
            <a:endParaRPr/>
          </a:p>
        </p:txBody>
      </p:sp>
      <p:graphicFrame>
        <p:nvGraphicFramePr>
          <p:cNvPr id="4" name="Table 3"/>
          <p:cNvGraphicFramePr>
            <a:graphicFrameLocks noGrp="1"/>
          </p:cNvGraphicFramePr>
          <p:nvPr>
            <p:extLst>
              <p:ext uri="{D42A27DB-BD31-4B8C-83A1-F6EECF244321}">
                <p14:modId xmlns:p14="http://schemas.microsoft.com/office/powerpoint/2010/main" val="3703315424"/>
              </p:ext>
            </p:extLst>
          </p:nvPr>
        </p:nvGraphicFramePr>
        <p:xfrm>
          <a:off x="457200" y="1348033"/>
          <a:ext cx="8215460" cy="3563334"/>
        </p:xfrm>
        <a:graphic>
          <a:graphicData uri="http://schemas.openxmlformats.org/drawingml/2006/table">
            <a:tbl>
              <a:tblPr firstRow="1" bandRow="1">
                <a:tableStyleId>{5C22544A-7EE6-4342-B048-85BDC9FD1C3A}</a:tableStyleId>
              </a:tblPr>
              <a:tblGrid>
                <a:gridCol w="4107730">
                  <a:extLst>
                    <a:ext uri="{9D8B030D-6E8A-4147-A177-3AD203B41FA5}">
                      <a16:colId xmlns:a16="http://schemas.microsoft.com/office/drawing/2014/main" val="20000"/>
                    </a:ext>
                  </a:extLst>
                </a:gridCol>
                <a:gridCol w="4107730">
                  <a:extLst>
                    <a:ext uri="{9D8B030D-6E8A-4147-A177-3AD203B41FA5}">
                      <a16:colId xmlns:a16="http://schemas.microsoft.com/office/drawing/2014/main" val="20001"/>
                    </a:ext>
                  </a:extLst>
                </a:gridCol>
              </a:tblGrid>
              <a:tr h="593889">
                <a:tc>
                  <a:txBody>
                    <a:bodyPr/>
                    <a:lstStyle/>
                    <a:p>
                      <a:pPr>
                        <a:defRPr sz="1000"/>
                      </a:pPr>
                      <a:r>
                        <a:rPr sz="1400"/>
                        <a:t>feature</a:t>
                      </a:r>
                    </a:p>
                  </a:txBody>
                  <a:tcPr/>
                </a:tc>
                <a:tc>
                  <a:txBody>
                    <a:bodyPr/>
                    <a:lstStyle/>
                    <a:p>
                      <a:pPr>
                        <a:defRPr sz="1000"/>
                      </a:pPr>
                      <a:r>
                        <a:rPr sz="1400"/>
                        <a:t>VIF</a:t>
                      </a:r>
                    </a:p>
                  </a:txBody>
                  <a:tcPr/>
                </a:tc>
                <a:extLst>
                  <a:ext uri="{0D108BD9-81ED-4DB2-BD59-A6C34878D82A}">
                    <a16:rowId xmlns:a16="http://schemas.microsoft.com/office/drawing/2014/main" val="10000"/>
                  </a:ext>
                </a:extLst>
              </a:tr>
              <a:tr h="593889">
                <a:tc>
                  <a:txBody>
                    <a:bodyPr/>
                    <a:lstStyle/>
                    <a:p>
                      <a:pPr>
                        <a:defRPr sz="1000"/>
                      </a:pPr>
                      <a:r>
                        <a:rPr sz="1400"/>
                        <a:t>competition2_newspaper_spends_mn</a:t>
                      </a:r>
                    </a:p>
                  </a:txBody>
                  <a:tcPr/>
                </a:tc>
                <a:tc>
                  <a:txBody>
                    <a:bodyPr/>
                    <a:lstStyle/>
                    <a:p>
                      <a:pPr>
                        <a:defRPr sz="1000"/>
                      </a:pPr>
                      <a:r>
                        <a:rPr sz="1400"/>
                        <a:t>141.0236</a:t>
                      </a:r>
                    </a:p>
                  </a:txBody>
                  <a:tcPr/>
                </a:tc>
                <a:extLst>
                  <a:ext uri="{0D108BD9-81ED-4DB2-BD59-A6C34878D82A}">
                    <a16:rowId xmlns:a16="http://schemas.microsoft.com/office/drawing/2014/main" val="10001"/>
                  </a:ext>
                </a:extLst>
              </a:tr>
              <a:tr h="593889">
                <a:tc>
                  <a:txBody>
                    <a:bodyPr/>
                    <a:lstStyle/>
                    <a:p>
                      <a:pPr>
                        <a:defRPr sz="1000"/>
                      </a:pPr>
                      <a:r>
                        <a:rPr sz="1400" dirty="0"/>
                        <a:t>competition2_newspaper_impressions</a:t>
                      </a:r>
                    </a:p>
                  </a:txBody>
                  <a:tcPr/>
                </a:tc>
                <a:tc>
                  <a:txBody>
                    <a:bodyPr/>
                    <a:lstStyle/>
                    <a:p>
                      <a:pPr>
                        <a:defRPr sz="1000"/>
                      </a:pPr>
                      <a:r>
                        <a:rPr sz="1400"/>
                        <a:t>95.44543</a:t>
                      </a:r>
                    </a:p>
                  </a:txBody>
                  <a:tcPr/>
                </a:tc>
                <a:extLst>
                  <a:ext uri="{0D108BD9-81ED-4DB2-BD59-A6C34878D82A}">
                    <a16:rowId xmlns:a16="http://schemas.microsoft.com/office/drawing/2014/main" val="10002"/>
                  </a:ext>
                </a:extLst>
              </a:tr>
              <a:tr h="593889">
                <a:tc>
                  <a:txBody>
                    <a:bodyPr/>
                    <a:lstStyle/>
                    <a:p>
                      <a:pPr>
                        <a:defRPr sz="1000"/>
                      </a:pPr>
                      <a:r>
                        <a:rPr sz="1400"/>
                        <a:t>competition2_tv_total_grp</a:t>
                      </a:r>
                    </a:p>
                  </a:txBody>
                  <a:tcPr/>
                </a:tc>
                <a:tc>
                  <a:txBody>
                    <a:bodyPr/>
                    <a:lstStyle/>
                    <a:p>
                      <a:pPr>
                        <a:defRPr sz="1000"/>
                      </a:pPr>
                      <a:r>
                        <a:rPr sz="1400"/>
                        <a:t>52.14183</a:t>
                      </a:r>
                    </a:p>
                  </a:txBody>
                  <a:tcPr/>
                </a:tc>
                <a:extLst>
                  <a:ext uri="{0D108BD9-81ED-4DB2-BD59-A6C34878D82A}">
                    <a16:rowId xmlns:a16="http://schemas.microsoft.com/office/drawing/2014/main" val="10003"/>
                  </a:ext>
                </a:extLst>
              </a:tr>
              <a:tr h="593889">
                <a:tc>
                  <a:txBody>
                    <a:bodyPr/>
                    <a:lstStyle/>
                    <a:p>
                      <a:pPr>
                        <a:defRPr sz="1000"/>
                      </a:pPr>
                      <a:r>
                        <a:rPr sz="1400"/>
                        <a:t>competition2_tv_spots</a:t>
                      </a:r>
                    </a:p>
                  </a:txBody>
                  <a:tcPr/>
                </a:tc>
                <a:tc>
                  <a:txBody>
                    <a:bodyPr/>
                    <a:lstStyle/>
                    <a:p>
                      <a:pPr>
                        <a:defRPr sz="1000"/>
                      </a:pPr>
                      <a:r>
                        <a:rPr sz="1400"/>
                        <a:t>60.57138</a:t>
                      </a:r>
                    </a:p>
                  </a:txBody>
                  <a:tcPr/>
                </a:tc>
                <a:extLst>
                  <a:ext uri="{0D108BD9-81ED-4DB2-BD59-A6C34878D82A}">
                    <a16:rowId xmlns:a16="http://schemas.microsoft.com/office/drawing/2014/main" val="10004"/>
                  </a:ext>
                </a:extLst>
              </a:tr>
              <a:tr h="593889">
                <a:tc>
                  <a:txBody>
                    <a:bodyPr/>
                    <a:lstStyle/>
                    <a:p>
                      <a:pPr>
                        <a:defRPr sz="1000"/>
                      </a:pPr>
                      <a:r>
                        <a:rPr sz="1400"/>
                        <a:t>competition2_tv_total_spends_mn</a:t>
                      </a:r>
                    </a:p>
                  </a:txBody>
                  <a:tcPr/>
                </a:tc>
                <a:tc>
                  <a:txBody>
                    <a:bodyPr/>
                    <a:lstStyle/>
                    <a:p>
                      <a:pPr>
                        <a:defRPr sz="1000"/>
                      </a:pPr>
                      <a:r>
                        <a:rPr sz="1400" dirty="0"/>
                        <a:t>101.0587</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Appendix - Model Coefficients</a:t>
            </a:r>
          </a:p>
        </p:txBody>
      </p:sp>
      <p:sp>
        <p:nvSpPr>
          <p:cNvPr id="3" name="Content Placeholder 2"/>
          <p:cNvSpPr>
            <a:spLocks noGrp="1"/>
          </p:cNvSpPr>
          <p:nvPr>
            <p:ph idx="1"/>
          </p:nvPr>
        </p:nvSpPr>
        <p:spPr/>
        <p:txBody>
          <a:bodyPr/>
          <a:lstStyle/>
          <a:p>
            <a:endParaRPr/>
          </a:p>
        </p:txBody>
      </p:sp>
      <p:graphicFrame>
        <p:nvGraphicFramePr>
          <p:cNvPr id="4" name="Table 3"/>
          <p:cNvGraphicFramePr>
            <a:graphicFrameLocks noGrp="1"/>
          </p:cNvGraphicFramePr>
          <p:nvPr>
            <p:extLst>
              <p:ext uri="{D42A27DB-BD31-4B8C-83A1-F6EECF244321}">
                <p14:modId xmlns:p14="http://schemas.microsoft.com/office/powerpoint/2010/main" val="1830753625"/>
              </p:ext>
            </p:extLst>
          </p:nvPr>
        </p:nvGraphicFramePr>
        <p:xfrm>
          <a:off x="457200" y="1677971"/>
          <a:ext cx="8229600" cy="5025856"/>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20009">
                <a:tc>
                  <a:txBody>
                    <a:bodyPr/>
                    <a:lstStyle/>
                    <a:p>
                      <a:pPr>
                        <a:defRPr sz="1000"/>
                      </a:pPr>
                      <a:r>
                        <a:rPr sz="1300"/>
                        <a:t>feature</a:t>
                      </a:r>
                    </a:p>
                  </a:txBody>
                  <a:tcPr/>
                </a:tc>
                <a:tc>
                  <a:txBody>
                    <a:bodyPr/>
                    <a:lstStyle/>
                    <a:p>
                      <a:pPr>
                        <a:defRPr sz="1000"/>
                      </a:pPr>
                      <a:r>
                        <a:rPr sz="1300"/>
                        <a:t>coefficient</a:t>
                      </a:r>
                    </a:p>
                  </a:txBody>
                  <a:tcPr/>
                </a:tc>
                <a:tc>
                  <a:txBody>
                    <a:bodyPr/>
                    <a:lstStyle/>
                    <a:p>
                      <a:pPr>
                        <a:defRPr sz="1000"/>
                      </a:pPr>
                      <a:r>
                        <a:rPr sz="1300"/>
                        <a:t>pvalue</a:t>
                      </a:r>
                    </a:p>
                  </a:txBody>
                  <a:tcPr/>
                </a:tc>
                <a:tc>
                  <a:txBody>
                    <a:bodyPr/>
                    <a:lstStyle/>
                    <a:p>
                      <a:pPr>
                        <a:defRPr sz="1000"/>
                      </a:pPr>
                      <a:r>
                        <a:rPr sz="1300"/>
                        <a:t>std_err</a:t>
                      </a:r>
                    </a:p>
                  </a:txBody>
                  <a:tcPr/>
                </a:tc>
                <a:extLst>
                  <a:ext uri="{0D108BD9-81ED-4DB2-BD59-A6C34878D82A}">
                    <a16:rowId xmlns:a16="http://schemas.microsoft.com/office/drawing/2014/main" val="10000"/>
                  </a:ext>
                </a:extLst>
              </a:tr>
              <a:tr h="320009">
                <a:tc>
                  <a:txBody>
                    <a:bodyPr/>
                    <a:lstStyle/>
                    <a:p>
                      <a:pPr>
                        <a:defRPr sz="1000"/>
                      </a:pPr>
                      <a:r>
                        <a:rPr sz="1300"/>
                        <a:t>const</a:t>
                      </a:r>
                    </a:p>
                  </a:txBody>
                  <a:tcPr/>
                </a:tc>
                <a:tc>
                  <a:txBody>
                    <a:bodyPr/>
                    <a:lstStyle/>
                    <a:p>
                      <a:pPr>
                        <a:defRPr sz="1000"/>
                      </a:pPr>
                      <a:r>
                        <a:rPr sz="1300"/>
                        <a:t>293.6672</a:t>
                      </a:r>
                    </a:p>
                  </a:txBody>
                  <a:tcPr/>
                </a:tc>
                <a:tc>
                  <a:txBody>
                    <a:bodyPr/>
                    <a:lstStyle/>
                    <a:p>
                      <a:pPr>
                        <a:defRPr sz="1000"/>
                      </a:pPr>
                      <a:r>
                        <a:rPr sz="1300"/>
                        <a:t>8.45E-06</a:t>
                      </a:r>
                    </a:p>
                  </a:txBody>
                  <a:tcPr/>
                </a:tc>
                <a:tc>
                  <a:txBody>
                    <a:bodyPr/>
                    <a:lstStyle/>
                    <a:p>
                      <a:pPr>
                        <a:defRPr sz="1000"/>
                      </a:pPr>
                      <a:r>
                        <a:rPr sz="1300"/>
                        <a:t>65.94235</a:t>
                      </a:r>
                    </a:p>
                  </a:txBody>
                  <a:tcPr/>
                </a:tc>
                <a:extLst>
                  <a:ext uri="{0D108BD9-81ED-4DB2-BD59-A6C34878D82A}">
                    <a16:rowId xmlns:a16="http://schemas.microsoft.com/office/drawing/2014/main" val="10001"/>
                  </a:ext>
                </a:extLst>
              </a:tr>
              <a:tr h="515064">
                <a:tc>
                  <a:txBody>
                    <a:bodyPr/>
                    <a:lstStyle/>
                    <a:p>
                      <a:pPr>
                        <a:defRPr sz="1000"/>
                      </a:pPr>
                      <a:r>
                        <a:rPr sz="1300"/>
                        <a:t>consumer_promo_spends_mn_trans</a:t>
                      </a:r>
                    </a:p>
                  </a:txBody>
                  <a:tcPr/>
                </a:tc>
                <a:tc>
                  <a:txBody>
                    <a:bodyPr/>
                    <a:lstStyle/>
                    <a:p>
                      <a:pPr>
                        <a:defRPr sz="1000"/>
                      </a:pPr>
                      <a:r>
                        <a:rPr sz="1300"/>
                        <a:t>78.85836</a:t>
                      </a:r>
                    </a:p>
                  </a:txBody>
                  <a:tcPr/>
                </a:tc>
                <a:tc>
                  <a:txBody>
                    <a:bodyPr/>
                    <a:lstStyle/>
                    <a:p>
                      <a:pPr>
                        <a:defRPr sz="1000"/>
                      </a:pPr>
                      <a:r>
                        <a:rPr sz="1300"/>
                        <a:t>0.32527</a:t>
                      </a:r>
                    </a:p>
                  </a:txBody>
                  <a:tcPr/>
                </a:tc>
                <a:tc>
                  <a:txBody>
                    <a:bodyPr/>
                    <a:lstStyle/>
                    <a:p>
                      <a:pPr>
                        <a:defRPr sz="1000"/>
                      </a:pPr>
                      <a:r>
                        <a:rPr sz="1300"/>
                        <a:t>80.16616</a:t>
                      </a:r>
                    </a:p>
                  </a:txBody>
                  <a:tcPr/>
                </a:tc>
                <a:extLst>
                  <a:ext uri="{0D108BD9-81ED-4DB2-BD59-A6C34878D82A}">
                    <a16:rowId xmlns:a16="http://schemas.microsoft.com/office/drawing/2014/main" val="10002"/>
                  </a:ext>
                </a:extLst>
              </a:tr>
              <a:tr h="320009">
                <a:tc>
                  <a:txBody>
                    <a:bodyPr/>
                    <a:lstStyle/>
                    <a:p>
                      <a:pPr>
                        <a:defRPr sz="1000"/>
                      </a:pPr>
                      <a:r>
                        <a:rPr sz="1300"/>
                        <a:t>newspaper_spends_mn_trans</a:t>
                      </a:r>
                    </a:p>
                  </a:txBody>
                  <a:tcPr/>
                </a:tc>
                <a:tc>
                  <a:txBody>
                    <a:bodyPr/>
                    <a:lstStyle/>
                    <a:p>
                      <a:pPr>
                        <a:defRPr sz="1000"/>
                      </a:pPr>
                      <a:r>
                        <a:rPr sz="1300"/>
                        <a:t>4.884058</a:t>
                      </a:r>
                    </a:p>
                  </a:txBody>
                  <a:tcPr/>
                </a:tc>
                <a:tc>
                  <a:txBody>
                    <a:bodyPr/>
                    <a:lstStyle/>
                    <a:p>
                      <a:pPr>
                        <a:defRPr sz="1000"/>
                      </a:pPr>
                      <a:r>
                        <a:rPr sz="1300"/>
                        <a:t>0.937159</a:t>
                      </a:r>
                    </a:p>
                  </a:txBody>
                  <a:tcPr/>
                </a:tc>
                <a:tc>
                  <a:txBody>
                    <a:bodyPr/>
                    <a:lstStyle/>
                    <a:p>
                      <a:pPr>
                        <a:defRPr sz="1000"/>
                      </a:pPr>
                      <a:r>
                        <a:rPr sz="1300"/>
                        <a:t>61.94762</a:t>
                      </a:r>
                    </a:p>
                  </a:txBody>
                  <a:tcPr/>
                </a:tc>
                <a:extLst>
                  <a:ext uri="{0D108BD9-81ED-4DB2-BD59-A6C34878D82A}">
                    <a16:rowId xmlns:a16="http://schemas.microsoft.com/office/drawing/2014/main" val="10003"/>
                  </a:ext>
                </a:extLst>
              </a:tr>
              <a:tr h="320009">
                <a:tc>
                  <a:txBody>
                    <a:bodyPr/>
                    <a:lstStyle/>
                    <a:p>
                      <a:pPr>
                        <a:defRPr sz="1000"/>
                      </a:pPr>
                      <a:r>
                        <a:rPr sz="1300"/>
                        <a:t>google_display_clicks_trans</a:t>
                      </a:r>
                    </a:p>
                  </a:txBody>
                  <a:tcPr/>
                </a:tc>
                <a:tc>
                  <a:txBody>
                    <a:bodyPr/>
                    <a:lstStyle/>
                    <a:p>
                      <a:pPr>
                        <a:defRPr sz="1000"/>
                      </a:pPr>
                      <a:r>
                        <a:rPr sz="1300"/>
                        <a:t>-2.16319</a:t>
                      </a:r>
                    </a:p>
                  </a:txBody>
                  <a:tcPr/>
                </a:tc>
                <a:tc>
                  <a:txBody>
                    <a:bodyPr/>
                    <a:lstStyle/>
                    <a:p>
                      <a:pPr>
                        <a:defRPr sz="1000"/>
                      </a:pPr>
                      <a:r>
                        <a:rPr sz="1300"/>
                        <a:t>0.975664</a:t>
                      </a:r>
                    </a:p>
                  </a:txBody>
                  <a:tcPr/>
                </a:tc>
                <a:tc>
                  <a:txBody>
                    <a:bodyPr/>
                    <a:lstStyle/>
                    <a:p>
                      <a:pPr>
                        <a:defRPr sz="1000"/>
                      </a:pPr>
                      <a:r>
                        <a:rPr sz="1300"/>
                        <a:t>70.91238</a:t>
                      </a:r>
                    </a:p>
                  </a:txBody>
                  <a:tcPr/>
                </a:tc>
                <a:extLst>
                  <a:ext uri="{0D108BD9-81ED-4DB2-BD59-A6C34878D82A}">
                    <a16:rowId xmlns:a16="http://schemas.microsoft.com/office/drawing/2014/main" val="10004"/>
                  </a:ext>
                </a:extLst>
              </a:tr>
              <a:tr h="320009">
                <a:tc>
                  <a:txBody>
                    <a:bodyPr/>
                    <a:lstStyle/>
                    <a:p>
                      <a:pPr>
                        <a:defRPr sz="1000"/>
                      </a:pPr>
                      <a:r>
                        <a:rPr sz="1300"/>
                        <a:t>google_display_spends_mn_trans</a:t>
                      </a:r>
                    </a:p>
                  </a:txBody>
                  <a:tcPr/>
                </a:tc>
                <a:tc>
                  <a:txBody>
                    <a:bodyPr/>
                    <a:lstStyle/>
                    <a:p>
                      <a:pPr>
                        <a:defRPr sz="1000"/>
                      </a:pPr>
                      <a:r>
                        <a:rPr sz="1300"/>
                        <a:t>-35.535</a:t>
                      </a:r>
                    </a:p>
                  </a:txBody>
                  <a:tcPr/>
                </a:tc>
                <a:tc>
                  <a:txBody>
                    <a:bodyPr/>
                    <a:lstStyle/>
                    <a:p>
                      <a:pPr>
                        <a:defRPr sz="1000"/>
                      </a:pPr>
                      <a:r>
                        <a:rPr sz="1300"/>
                        <a:t>0.895309</a:t>
                      </a:r>
                    </a:p>
                  </a:txBody>
                  <a:tcPr/>
                </a:tc>
                <a:tc>
                  <a:txBody>
                    <a:bodyPr/>
                    <a:lstStyle/>
                    <a:p>
                      <a:pPr>
                        <a:defRPr sz="1000"/>
                      </a:pPr>
                      <a:r>
                        <a:rPr sz="1300"/>
                        <a:t>270.0452</a:t>
                      </a:r>
                    </a:p>
                  </a:txBody>
                  <a:tcPr/>
                </a:tc>
                <a:extLst>
                  <a:ext uri="{0D108BD9-81ED-4DB2-BD59-A6C34878D82A}">
                    <a16:rowId xmlns:a16="http://schemas.microsoft.com/office/drawing/2014/main" val="10005"/>
                  </a:ext>
                </a:extLst>
              </a:tr>
              <a:tr h="320009">
                <a:tc>
                  <a:txBody>
                    <a:bodyPr/>
                    <a:lstStyle/>
                    <a:p>
                      <a:pPr>
                        <a:defRPr sz="1000"/>
                      </a:pPr>
                      <a:r>
                        <a:rPr sz="1300"/>
                        <a:t>fb_ig_clicks_trans</a:t>
                      </a:r>
                    </a:p>
                  </a:txBody>
                  <a:tcPr/>
                </a:tc>
                <a:tc>
                  <a:txBody>
                    <a:bodyPr/>
                    <a:lstStyle/>
                    <a:p>
                      <a:pPr>
                        <a:defRPr sz="1000"/>
                      </a:pPr>
                      <a:r>
                        <a:rPr sz="1300"/>
                        <a:t>-13.3017</a:t>
                      </a:r>
                    </a:p>
                  </a:txBody>
                  <a:tcPr/>
                </a:tc>
                <a:tc>
                  <a:txBody>
                    <a:bodyPr/>
                    <a:lstStyle/>
                    <a:p>
                      <a:pPr>
                        <a:defRPr sz="1000"/>
                      </a:pPr>
                      <a:r>
                        <a:rPr sz="1300"/>
                        <a:t>0.851665</a:t>
                      </a:r>
                    </a:p>
                  </a:txBody>
                  <a:tcPr/>
                </a:tc>
                <a:tc>
                  <a:txBody>
                    <a:bodyPr/>
                    <a:lstStyle/>
                    <a:p>
                      <a:pPr>
                        <a:defRPr sz="1000"/>
                      </a:pPr>
                      <a:r>
                        <a:rPr sz="1300"/>
                        <a:t>71.13419</a:t>
                      </a:r>
                    </a:p>
                  </a:txBody>
                  <a:tcPr/>
                </a:tc>
                <a:extLst>
                  <a:ext uri="{0D108BD9-81ED-4DB2-BD59-A6C34878D82A}">
                    <a16:rowId xmlns:a16="http://schemas.microsoft.com/office/drawing/2014/main" val="10006"/>
                  </a:ext>
                </a:extLst>
              </a:tr>
              <a:tr h="320009">
                <a:tc>
                  <a:txBody>
                    <a:bodyPr/>
                    <a:lstStyle/>
                    <a:p>
                      <a:pPr>
                        <a:defRPr sz="1000"/>
                      </a:pPr>
                      <a:r>
                        <a:rPr sz="1300"/>
                        <a:t>fb_ig_spends_mn_trans</a:t>
                      </a:r>
                    </a:p>
                  </a:txBody>
                  <a:tcPr/>
                </a:tc>
                <a:tc>
                  <a:txBody>
                    <a:bodyPr/>
                    <a:lstStyle/>
                    <a:p>
                      <a:pPr>
                        <a:defRPr sz="1000"/>
                      </a:pPr>
                      <a:r>
                        <a:rPr sz="1300"/>
                        <a:t>-16.3823</a:t>
                      </a:r>
                    </a:p>
                  </a:txBody>
                  <a:tcPr/>
                </a:tc>
                <a:tc>
                  <a:txBody>
                    <a:bodyPr/>
                    <a:lstStyle/>
                    <a:p>
                      <a:pPr>
                        <a:defRPr sz="1000"/>
                      </a:pPr>
                      <a:r>
                        <a:rPr sz="1300"/>
                        <a:t>0.908593</a:t>
                      </a:r>
                    </a:p>
                  </a:txBody>
                  <a:tcPr/>
                </a:tc>
                <a:tc>
                  <a:txBody>
                    <a:bodyPr/>
                    <a:lstStyle/>
                    <a:p>
                      <a:pPr>
                        <a:defRPr sz="1000"/>
                      </a:pPr>
                      <a:r>
                        <a:rPr sz="1300"/>
                        <a:t>142.686</a:t>
                      </a:r>
                    </a:p>
                  </a:txBody>
                  <a:tcPr/>
                </a:tc>
                <a:extLst>
                  <a:ext uri="{0D108BD9-81ED-4DB2-BD59-A6C34878D82A}">
                    <a16:rowId xmlns:a16="http://schemas.microsoft.com/office/drawing/2014/main" val="10007"/>
                  </a:ext>
                </a:extLst>
              </a:tr>
              <a:tr h="320009">
                <a:tc>
                  <a:txBody>
                    <a:bodyPr/>
                    <a:lstStyle/>
                    <a:p>
                      <a:pPr>
                        <a:defRPr sz="1000"/>
                      </a:pPr>
                      <a:r>
                        <a:rPr sz="1300"/>
                        <a:t>whatsapp_clicks_trans</a:t>
                      </a:r>
                    </a:p>
                  </a:txBody>
                  <a:tcPr/>
                </a:tc>
                <a:tc>
                  <a:txBody>
                    <a:bodyPr/>
                    <a:lstStyle/>
                    <a:p>
                      <a:pPr>
                        <a:defRPr sz="1000"/>
                      </a:pPr>
                      <a:r>
                        <a:rPr sz="1300"/>
                        <a:t>15.42407</a:t>
                      </a:r>
                    </a:p>
                  </a:txBody>
                  <a:tcPr/>
                </a:tc>
                <a:tc>
                  <a:txBody>
                    <a:bodyPr/>
                    <a:lstStyle/>
                    <a:p>
                      <a:pPr>
                        <a:defRPr sz="1000"/>
                      </a:pPr>
                      <a:r>
                        <a:rPr sz="1300"/>
                        <a:t>0.861353</a:t>
                      </a:r>
                    </a:p>
                  </a:txBody>
                  <a:tcPr/>
                </a:tc>
                <a:tc>
                  <a:txBody>
                    <a:bodyPr/>
                    <a:lstStyle/>
                    <a:p>
                      <a:pPr>
                        <a:defRPr sz="1000"/>
                      </a:pPr>
                      <a:r>
                        <a:rPr sz="1300"/>
                        <a:t>88.31309</a:t>
                      </a:r>
                    </a:p>
                  </a:txBody>
                  <a:tcPr/>
                </a:tc>
                <a:extLst>
                  <a:ext uri="{0D108BD9-81ED-4DB2-BD59-A6C34878D82A}">
                    <a16:rowId xmlns:a16="http://schemas.microsoft.com/office/drawing/2014/main" val="10008"/>
                  </a:ext>
                </a:extLst>
              </a:tr>
              <a:tr h="320009">
                <a:tc>
                  <a:txBody>
                    <a:bodyPr/>
                    <a:lstStyle/>
                    <a:p>
                      <a:pPr>
                        <a:defRPr sz="1000"/>
                      </a:pPr>
                      <a:r>
                        <a:rPr sz="1300"/>
                        <a:t>whatsapp_impressions_mn_trans</a:t>
                      </a:r>
                    </a:p>
                  </a:txBody>
                  <a:tcPr/>
                </a:tc>
                <a:tc>
                  <a:txBody>
                    <a:bodyPr/>
                    <a:lstStyle/>
                    <a:p>
                      <a:pPr>
                        <a:defRPr sz="1000"/>
                      </a:pPr>
                      <a:r>
                        <a:rPr sz="1300"/>
                        <a:t>-115.868</a:t>
                      </a:r>
                    </a:p>
                  </a:txBody>
                  <a:tcPr/>
                </a:tc>
                <a:tc>
                  <a:txBody>
                    <a:bodyPr/>
                    <a:lstStyle/>
                    <a:p>
                      <a:pPr>
                        <a:defRPr sz="1000"/>
                      </a:pPr>
                      <a:r>
                        <a:rPr sz="1300"/>
                        <a:t>0.397915</a:t>
                      </a:r>
                    </a:p>
                  </a:txBody>
                  <a:tcPr/>
                </a:tc>
                <a:tc>
                  <a:txBody>
                    <a:bodyPr/>
                    <a:lstStyle/>
                    <a:p>
                      <a:pPr>
                        <a:defRPr sz="1000"/>
                      </a:pPr>
                      <a:r>
                        <a:rPr sz="1300"/>
                        <a:t>137.0646</a:t>
                      </a:r>
                    </a:p>
                  </a:txBody>
                  <a:tcPr/>
                </a:tc>
                <a:extLst>
                  <a:ext uri="{0D108BD9-81ED-4DB2-BD59-A6C34878D82A}">
                    <a16:rowId xmlns:a16="http://schemas.microsoft.com/office/drawing/2014/main" val="10009"/>
                  </a:ext>
                </a:extLst>
              </a:tr>
              <a:tr h="320009">
                <a:tc>
                  <a:txBody>
                    <a:bodyPr/>
                    <a:lstStyle/>
                    <a:p>
                      <a:pPr>
                        <a:defRPr sz="1000"/>
                      </a:pPr>
                      <a:r>
                        <a:rPr sz="1300"/>
                        <a:t>jio_clicks_trans</a:t>
                      </a:r>
                    </a:p>
                  </a:txBody>
                  <a:tcPr/>
                </a:tc>
                <a:tc>
                  <a:txBody>
                    <a:bodyPr/>
                    <a:lstStyle/>
                    <a:p>
                      <a:pPr>
                        <a:defRPr sz="1000"/>
                      </a:pPr>
                      <a:r>
                        <a:rPr sz="1300"/>
                        <a:t>-26.7048</a:t>
                      </a:r>
                    </a:p>
                  </a:txBody>
                  <a:tcPr/>
                </a:tc>
                <a:tc>
                  <a:txBody>
                    <a:bodyPr/>
                    <a:lstStyle/>
                    <a:p>
                      <a:pPr>
                        <a:defRPr sz="1000"/>
                      </a:pPr>
                      <a:r>
                        <a:rPr sz="1300"/>
                        <a:t>0.533537</a:t>
                      </a:r>
                    </a:p>
                  </a:txBody>
                  <a:tcPr/>
                </a:tc>
                <a:tc>
                  <a:txBody>
                    <a:bodyPr/>
                    <a:lstStyle/>
                    <a:p>
                      <a:pPr>
                        <a:defRPr sz="1000"/>
                      </a:pPr>
                      <a:r>
                        <a:rPr sz="1300"/>
                        <a:t>42.8912</a:t>
                      </a:r>
                    </a:p>
                  </a:txBody>
                  <a:tcPr/>
                </a:tc>
                <a:extLst>
                  <a:ext uri="{0D108BD9-81ED-4DB2-BD59-A6C34878D82A}">
                    <a16:rowId xmlns:a16="http://schemas.microsoft.com/office/drawing/2014/main" val="10010"/>
                  </a:ext>
                </a:extLst>
              </a:tr>
              <a:tr h="320009">
                <a:tc>
                  <a:txBody>
                    <a:bodyPr/>
                    <a:lstStyle/>
                    <a:p>
                      <a:pPr>
                        <a:defRPr sz="1000"/>
                      </a:pPr>
                      <a:r>
                        <a:rPr sz="1300"/>
                        <a:t>jio_impressions_mn_trans</a:t>
                      </a:r>
                    </a:p>
                  </a:txBody>
                  <a:tcPr/>
                </a:tc>
                <a:tc>
                  <a:txBody>
                    <a:bodyPr/>
                    <a:lstStyle/>
                    <a:p>
                      <a:pPr>
                        <a:defRPr sz="1000"/>
                      </a:pPr>
                      <a:r>
                        <a:rPr sz="1300"/>
                        <a:t>-69.9107</a:t>
                      </a:r>
                    </a:p>
                  </a:txBody>
                  <a:tcPr/>
                </a:tc>
                <a:tc>
                  <a:txBody>
                    <a:bodyPr/>
                    <a:lstStyle/>
                    <a:p>
                      <a:pPr>
                        <a:defRPr sz="1000"/>
                      </a:pPr>
                      <a:r>
                        <a:rPr sz="1300"/>
                        <a:t>0.407407</a:t>
                      </a:r>
                    </a:p>
                  </a:txBody>
                  <a:tcPr/>
                </a:tc>
                <a:tc>
                  <a:txBody>
                    <a:bodyPr/>
                    <a:lstStyle/>
                    <a:p>
                      <a:pPr>
                        <a:defRPr sz="1000"/>
                      </a:pPr>
                      <a:r>
                        <a:rPr sz="1300"/>
                        <a:t>84.38571</a:t>
                      </a:r>
                    </a:p>
                  </a:txBody>
                  <a:tcPr/>
                </a:tc>
                <a:extLst>
                  <a:ext uri="{0D108BD9-81ED-4DB2-BD59-A6C34878D82A}">
                    <a16:rowId xmlns:a16="http://schemas.microsoft.com/office/drawing/2014/main" val="10011"/>
                  </a:ext>
                </a:extLst>
              </a:tr>
              <a:tr h="320019">
                <a:tc>
                  <a:txBody>
                    <a:bodyPr/>
                    <a:lstStyle/>
                    <a:p>
                      <a:pPr>
                        <a:defRPr sz="1000"/>
                      </a:pPr>
                      <a:r>
                        <a:rPr sz="1300"/>
                        <a:t>hotstar_impressions_mn_trans</a:t>
                      </a:r>
                    </a:p>
                  </a:txBody>
                  <a:tcPr/>
                </a:tc>
                <a:tc>
                  <a:txBody>
                    <a:bodyPr/>
                    <a:lstStyle/>
                    <a:p>
                      <a:pPr>
                        <a:defRPr sz="1000"/>
                      </a:pPr>
                      <a:r>
                        <a:rPr sz="1300"/>
                        <a:t>-33.3412</a:t>
                      </a:r>
                    </a:p>
                  </a:txBody>
                  <a:tcPr/>
                </a:tc>
                <a:tc>
                  <a:txBody>
                    <a:bodyPr/>
                    <a:lstStyle/>
                    <a:p>
                      <a:pPr>
                        <a:defRPr sz="1000"/>
                      </a:pPr>
                      <a:r>
                        <a:rPr sz="1300"/>
                        <a:t>0.617601</a:t>
                      </a:r>
                    </a:p>
                  </a:txBody>
                  <a:tcPr/>
                </a:tc>
                <a:tc>
                  <a:txBody>
                    <a:bodyPr/>
                    <a:lstStyle/>
                    <a:p>
                      <a:pPr>
                        <a:defRPr sz="1000"/>
                      </a:pPr>
                      <a:r>
                        <a:rPr sz="1300" dirty="0"/>
                        <a:t>66.78215</a:t>
                      </a:r>
                    </a:p>
                  </a:txBody>
                  <a:tcPr/>
                </a:tc>
                <a:extLst>
                  <a:ext uri="{0D108BD9-81ED-4DB2-BD59-A6C34878D82A}">
                    <a16:rowId xmlns:a16="http://schemas.microsoft.com/office/drawing/2014/main" val="1001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Appendix - Model Coefficients</a:t>
            </a:r>
          </a:p>
        </p:txBody>
      </p:sp>
      <p:sp>
        <p:nvSpPr>
          <p:cNvPr id="3" name="Content Placeholder 2"/>
          <p:cNvSpPr>
            <a:spLocks noGrp="1"/>
          </p:cNvSpPr>
          <p:nvPr>
            <p:ph idx="1"/>
          </p:nvPr>
        </p:nvSpPr>
        <p:spPr/>
        <p:txBody>
          <a:bodyPr/>
          <a:lstStyle/>
          <a:p>
            <a:endParaRPr/>
          </a:p>
        </p:txBody>
      </p:sp>
      <p:graphicFrame>
        <p:nvGraphicFramePr>
          <p:cNvPr id="4" name="Table 3"/>
          <p:cNvGraphicFramePr>
            <a:graphicFrameLocks noGrp="1"/>
          </p:cNvGraphicFramePr>
          <p:nvPr>
            <p:extLst>
              <p:ext uri="{D42A27DB-BD31-4B8C-83A1-F6EECF244321}">
                <p14:modId xmlns:p14="http://schemas.microsoft.com/office/powerpoint/2010/main" val="969804330"/>
              </p:ext>
            </p:extLst>
          </p:nvPr>
        </p:nvGraphicFramePr>
        <p:xfrm>
          <a:off x="551468" y="1600200"/>
          <a:ext cx="7706412" cy="1828800"/>
        </p:xfrm>
        <a:graphic>
          <a:graphicData uri="http://schemas.openxmlformats.org/drawingml/2006/table">
            <a:tbl>
              <a:tblPr firstRow="1" bandRow="1">
                <a:tableStyleId>{5C22544A-7EE6-4342-B048-85BDC9FD1C3A}</a:tableStyleId>
              </a:tblPr>
              <a:tblGrid>
                <a:gridCol w="1926603">
                  <a:extLst>
                    <a:ext uri="{9D8B030D-6E8A-4147-A177-3AD203B41FA5}">
                      <a16:colId xmlns:a16="http://schemas.microsoft.com/office/drawing/2014/main" val="20000"/>
                    </a:ext>
                  </a:extLst>
                </a:gridCol>
                <a:gridCol w="1926603">
                  <a:extLst>
                    <a:ext uri="{9D8B030D-6E8A-4147-A177-3AD203B41FA5}">
                      <a16:colId xmlns:a16="http://schemas.microsoft.com/office/drawing/2014/main" val="20001"/>
                    </a:ext>
                  </a:extLst>
                </a:gridCol>
                <a:gridCol w="1926603">
                  <a:extLst>
                    <a:ext uri="{9D8B030D-6E8A-4147-A177-3AD203B41FA5}">
                      <a16:colId xmlns:a16="http://schemas.microsoft.com/office/drawing/2014/main" val="20002"/>
                    </a:ext>
                  </a:extLst>
                </a:gridCol>
                <a:gridCol w="1926603">
                  <a:extLst>
                    <a:ext uri="{9D8B030D-6E8A-4147-A177-3AD203B41FA5}">
                      <a16:colId xmlns:a16="http://schemas.microsoft.com/office/drawing/2014/main" val="20003"/>
                    </a:ext>
                  </a:extLst>
                </a:gridCol>
              </a:tblGrid>
              <a:tr h="914400">
                <a:tc>
                  <a:txBody>
                    <a:bodyPr/>
                    <a:lstStyle/>
                    <a:p>
                      <a:pPr>
                        <a:defRPr sz="1000"/>
                      </a:pPr>
                      <a:r>
                        <a:rPr sz="1400" dirty="0"/>
                        <a:t>feature</a:t>
                      </a:r>
                    </a:p>
                  </a:txBody>
                  <a:tcPr/>
                </a:tc>
                <a:tc>
                  <a:txBody>
                    <a:bodyPr/>
                    <a:lstStyle/>
                    <a:p>
                      <a:pPr>
                        <a:defRPr sz="1000"/>
                      </a:pPr>
                      <a:r>
                        <a:rPr sz="1400"/>
                        <a:t>coefficient</a:t>
                      </a:r>
                    </a:p>
                  </a:txBody>
                  <a:tcPr/>
                </a:tc>
                <a:tc>
                  <a:txBody>
                    <a:bodyPr/>
                    <a:lstStyle/>
                    <a:p>
                      <a:pPr>
                        <a:defRPr sz="1000"/>
                      </a:pPr>
                      <a:r>
                        <a:rPr sz="1400"/>
                        <a:t>pvalue</a:t>
                      </a:r>
                    </a:p>
                  </a:txBody>
                  <a:tcPr/>
                </a:tc>
                <a:tc>
                  <a:txBody>
                    <a:bodyPr/>
                    <a:lstStyle/>
                    <a:p>
                      <a:pPr>
                        <a:defRPr sz="1000"/>
                      </a:pPr>
                      <a:r>
                        <a:rPr sz="1400"/>
                        <a:t>std_err</a:t>
                      </a:r>
                    </a:p>
                  </a:txBody>
                  <a:tcPr/>
                </a:tc>
                <a:extLst>
                  <a:ext uri="{0D108BD9-81ED-4DB2-BD59-A6C34878D82A}">
                    <a16:rowId xmlns:a16="http://schemas.microsoft.com/office/drawing/2014/main" val="10000"/>
                  </a:ext>
                </a:extLst>
              </a:tr>
              <a:tr h="914400">
                <a:tc>
                  <a:txBody>
                    <a:bodyPr/>
                    <a:lstStyle/>
                    <a:p>
                      <a:pPr>
                        <a:defRPr sz="1000"/>
                      </a:pPr>
                      <a:r>
                        <a:rPr sz="1400"/>
                        <a:t>ventes_avenue_spends_mn_trans</a:t>
                      </a:r>
                    </a:p>
                  </a:txBody>
                  <a:tcPr/>
                </a:tc>
                <a:tc>
                  <a:txBody>
                    <a:bodyPr/>
                    <a:lstStyle/>
                    <a:p>
                      <a:pPr>
                        <a:defRPr sz="1000"/>
                      </a:pPr>
                      <a:r>
                        <a:rPr sz="1400"/>
                        <a:t>-180.407</a:t>
                      </a:r>
                    </a:p>
                  </a:txBody>
                  <a:tcPr/>
                </a:tc>
                <a:tc>
                  <a:txBody>
                    <a:bodyPr/>
                    <a:lstStyle/>
                    <a:p>
                      <a:pPr>
                        <a:defRPr sz="1000"/>
                      </a:pPr>
                      <a:r>
                        <a:rPr sz="1400"/>
                        <a:t>0.528738</a:t>
                      </a:r>
                    </a:p>
                  </a:txBody>
                  <a:tcPr/>
                </a:tc>
                <a:tc>
                  <a:txBody>
                    <a:bodyPr/>
                    <a:lstStyle/>
                    <a:p>
                      <a:pPr>
                        <a:defRPr sz="1000"/>
                      </a:pPr>
                      <a:r>
                        <a:rPr sz="1400" dirty="0"/>
                        <a:t>286.3911</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Appendix - Channel ROI &amp; Marginal ROI</a:t>
            </a:r>
          </a:p>
        </p:txBody>
      </p:sp>
      <p:sp>
        <p:nvSpPr>
          <p:cNvPr id="3" name="Content Placeholder 2"/>
          <p:cNvSpPr>
            <a:spLocks noGrp="1"/>
          </p:cNvSpPr>
          <p:nvPr>
            <p:ph idx="1"/>
          </p:nvPr>
        </p:nvSpPr>
        <p:spPr/>
        <p:txBody>
          <a:bodyPr/>
          <a:lstStyle/>
          <a:p>
            <a:endParaRPr/>
          </a:p>
        </p:txBody>
      </p:sp>
      <p:graphicFrame>
        <p:nvGraphicFramePr>
          <p:cNvPr id="4" name="Table 3"/>
          <p:cNvGraphicFramePr>
            <a:graphicFrameLocks noGrp="1"/>
          </p:cNvGraphicFramePr>
          <p:nvPr>
            <p:extLst>
              <p:ext uri="{D42A27DB-BD31-4B8C-83A1-F6EECF244321}">
                <p14:modId xmlns:p14="http://schemas.microsoft.com/office/powerpoint/2010/main" val="1432392613"/>
              </p:ext>
            </p:extLst>
          </p:nvPr>
        </p:nvGraphicFramePr>
        <p:xfrm>
          <a:off x="457200" y="1600200"/>
          <a:ext cx="8045777" cy="4451810"/>
        </p:xfrm>
        <a:graphic>
          <a:graphicData uri="http://schemas.openxmlformats.org/drawingml/2006/table">
            <a:tbl>
              <a:tblPr firstRow="1" bandRow="1">
                <a:tableStyleId>{5C22544A-7EE6-4342-B048-85BDC9FD1C3A}</a:tableStyleId>
              </a:tblPr>
              <a:tblGrid>
                <a:gridCol w="2559377">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45181">
                <a:tc>
                  <a:txBody>
                    <a:bodyPr/>
                    <a:lstStyle/>
                    <a:p>
                      <a:pPr>
                        <a:defRPr sz="1000"/>
                      </a:pPr>
                      <a:r>
                        <a:rPr sz="1400"/>
                        <a:t>channel</a:t>
                      </a:r>
                    </a:p>
                  </a:txBody>
                  <a:tcPr/>
                </a:tc>
                <a:tc>
                  <a:txBody>
                    <a:bodyPr/>
                    <a:lstStyle/>
                    <a:p>
                      <a:pPr>
                        <a:defRPr sz="1000"/>
                      </a:pPr>
                      <a:r>
                        <a:rPr sz="1400"/>
                        <a:t>curr_spend_mean</a:t>
                      </a:r>
                    </a:p>
                  </a:txBody>
                  <a:tcPr/>
                </a:tc>
                <a:tc>
                  <a:txBody>
                    <a:bodyPr/>
                    <a:lstStyle/>
                    <a:p>
                      <a:pPr>
                        <a:defRPr sz="1000"/>
                      </a:pPr>
                      <a:r>
                        <a:rPr sz="1400"/>
                        <a:t>marginal_ROI_per_unit</a:t>
                      </a:r>
                    </a:p>
                  </a:txBody>
                  <a:tcPr/>
                </a:tc>
                <a:extLst>
                  <a:ext uri="{0D108BD9-81ED-4DB2-BD59-A6C34878D82A}">
                    <a16:rowId xmlns:a16="http://schemas.microsoft.com/office/drawing/2014/main" val="10000"/>
                  </a:ext>
                </a:extLst>
              </a:tr>
              <a:tr h="445181">
                <a:tc>
                  <a:txBody>
                    <a:bodyPr/>
                    <a:lstStyle/>
                    <a:p>
                      <a:pPr>
                        <a:defRPr sz="1000"/>
                      </a:pPr>
                      <a:r>
                        <a:rPr sz="1400"/>
                        <a:t>consumer_promo_spends_mn</a:t>
                      </a:r>
                    </a:p>
                  </a:txBody>
                  <a:tcPr/>
                </a:tc>
                <a:tc>
                  <a:txBody>
                    <a:bodyPr/>
                    <a:lstStyle/>
                    <a:p>
                      <a:pPr>
                        <a:defRPr sz="1000"/>
                      </a:pPr>
                      <a:r>
                        <a:rPr sz="1400"/>
                        <a:t>5.047986</a:t>
                      </a:r>
                    </a:p>
                  </a:txBody>
                  <a:tcPr/>
                </a:tc>
                <a:tc>
                  <a:txBody>
                    <a:bodyPr/>
                    <a:lstStyle/>
                    <a:p>
                      <a:pPr>
                        <a:defRPr sz="1000"/>
                      </a:pPr>
                      <a:r>
                        <a:rPr sz="1400"/>
                        <a:t>5.091954</a:t>
                      </a:r>
                    </a:p>
                  </a:txBody>
                  <a:tcPr/>
                </a:tc>
                <a:extLst>
                  <a:ext uri="{0D108BD9-81ED-4DB2-BD59-A6C34878D82A}">
                    <a16:rowId xmlns:a16="http://schemas.microsoft.com/office/drawing/2014/main" val="10001"/>
                  </a:ext>
                </a:extLst>
              </a:tr>
              <a:tr h="445181">
                <a:tc>
                  <a:txBody>
                    <a:bodyPr/>
                    <a:lstStyle/>
                    <a:p>
                      <a:pPr>
                        <a:defRPr sz="1000"/>
                      </a:pPr>
                      <a:r>
                        <a:rPr sz="1400"/>
                        <a:t>newspaper_spends_mn</a:t>
                      </a:r>
                    </a:p>
                  </a:txBody>
                  <a:tcPr/>
                </a:tc>
                <a:tc>
                  <a:txBody>
                    <a:bodyPr/>
                    <a:lstStyle/>
                    <a:p>
                      <a:pPr>
                        <a:defRPr sz="1000"/>
                      </a:pPr>
                      <a:r>
                        <a:rPr sz="1400"/>
                        <a:t>1.728549</a:t>
                      </a:r>
                    </a:p>
                  </a:txBody>
                  <a:tcPr/>
                </a:tc>
                <a:tc>
                  <a:txBody>
                    <a:bodyPr/>
                    <a:lstStyle/>
                    <a:p>
                      <a:pPr>
                        <a:defRPr sz="1000"/>
                      </a:pPr>
                      <a:r>
                        <a:rPr sz="1400"/>
                        <a:t>0.267356</a:t>
                      </a:r>
                    </a:p>
                  </a:txBody>
                  <a:tcPr/>
                </a:tc>
                <a:extLst>
                  <a:ext uri="{0D108BD9-81ED-4DB2-BD59-A6C34878D82A}">
                    <a16:rowId xmlns:a16="http://schemas.microsoft.com/office/drawing/2014/main" val="10002"/>
                  </a:ext>
                </a:extLst>
              </a:tr>
              <a:tr h="445181">
                <a:tc>
                  <a:txBody>
                    <a:bodyPr/>
                    <a:lstStyle/>
                    <a:p>
                      <a:pPr>
                        <a:defRPr sz="1000"/>
                      </a:pPr>
                      <a:r>
                        <a:rPr sz="1400"/>
                        <a:t>whatsapp_clicks</a:t>
                      </a:r>
                    </a:p>
                  </a:txBody>
                  <a:tcPr/>
                </a:tc>
                <a:tc>
                  <a:txBody>
                    <a:bodyPr/>
                    <a:lstStyle/>
                    <a:p>
                      <a:pPr>
                        <a:defRPr sz="1000"/>
                      </a:pPr>
                      <a:r>
                        <a:rPr sz="1400"/>
                        <a:t>7094.146</a:t>
                      </a:r>
                    </a:p>
                  </a:txBody>
                  <a:tcPr/>
                </a:tc>
                <a:tc>
                  <a:txBody>
                    <a:bodyPr/>
                    <a:lstStyle/>
                    <a:p>
                      <a:pPr>
                        <a:defRPr sz="1000"/>
                      </a:pPr>
                      <a:r>
                        <a:rPr sz="1400"/>
                        <a:t>3.78e-09</a:t>
                      </a:r>
                    </a:p>
                  </a:txBody>
                  <a:tcPr/>
                </a:tc>
                <a:extLst>
                  <a:ext uri="{0D108BD9-81ED-4DB2-BD59-A6C34878D82A}">
                    <a16:rowId xmlns:a16="http://schemas.microsoft.com/office/drawing/2014/main" val="10003"/>
                  </a:ext>
                </a:extLst>
              </a:tr>
              <a:tr h="445181">
                <a:tc>
                  <a:txBody>
                    <a:bodyPr/>
                    <a:lstStyle/>
                    <a:p>
                      <a:pPr>
                        <a:defRPr sz="1000"/>
                      </a:pPr>
                      <a:r>
                        <a:rPr sz="1400"/>
                        <a:t>fb_ig_clicks</a:t>
                      </a:r>
                    </a:p>
                  </a:txBody>
                  <a:tcPr/>
                </a:tc>
                <a:tc>
                  <a:txBody>
                    <a:bodyPr/>
                    <a:lstStyle/>
                    <a:p>
                      <a:pPr>
                        <a:defRPr sz="1000"/>
                      </a:pPr>
                      <a:r>
                        <a:rPr sz="1400"/>
                        <a:t>77321.13</a:t>
                      </a:r>
                    </a:p>
                  </a:txBody>
                  <a:tcPr/>
                </a:tc>
                <a:tc>
                  <a:txBody>
                    <a:bodyPr/>
                    <a:lstStyle/>
                    <a:p>
                      <a:pPr>
                        <a:defRPr sz="1000"/>
                      </a:pPr>
                      <a:r>
                        <a:rPr sz="1400"/>
                        <a:t>-1.2e-14</a:t>
                      </a:r>
                    </a:p>
                  </a:txBody>
                  <a:tcPr/>
                </a:tc>
                <a:extLst>
                  <a:ext uri="{0D108BD9-81ED-4DB2-BD59-A6C34878D82A}">
                    <a16:rowId xmlns:a16="http://schemas.microsoft.com/office/drawing/2014/main" val="10004"/>
                  </a:ext>
                </a:extLst>
              </a:tr>
              <a:tr h="445181">
                <a:tc>
                  <a:txBody>
                    <a:bodyPr/>
                    <a:lstStyle/>
                    <a:p>
                      <a:pPr>
                        <a:defRPr sz="1000"/>
                      </a:pPr>
                      <a:r>
                        <a:rPr sz="1400"/>
                        <a:t>jio_clicks</a:t>
                      </a:r>
                    </a:p>
                  </a:txBody>
                  <a:tcPr/>
                </a:tc>
                <a:tc>
                  <a:txBody>
                    <a:bodyPr/>
                    <a:lstStyle/>
                    <a:p>
                      <a:pPr>
                        <a:defRPr sz="1000"/>
                      </a:pPr>
                      <a:r>
                        <a:rPr sz="1400"/>
                        <a:t>82520.08</a:t>
                      </a:r>
                    </a:p>
                  </a:txBody>
                  <a:tcPr/>
                </a:tc>
                <a:tc>
                  <a:txBody>
                    <a:bodyPr/>
                    <a:lstStyle/>
                    <a:p>
                      <a:pPr>
                        <a:defRPr sz="1000"/>
                      </a:pPr>
                      <a:r>
                        <a:rPr sz="1400"/>
                        <a:t>-4.2e-14</a:t>
                      </a:r>
                    </a:p>
                  </a:txBody>
                  <a:tcPr/>
                </a:tc>
                <a:extLst>
                  <a:ext uri="{0D108BD9-81ED-4DB2-BD59-A6C34878D82A}">
                    <a16:rowId xmlns:a16="http://schemas.microsoft.com/office/drawing/2014/main" val="10005"/>
                  </a:ext>
                </a:extLst>
              </a:tr>
              <a:tr h="445181">
                <a:tc>
                  <a:txBody>
                    <a:bodyPr/>
                    <a:lstStyle/>
                    <a:p>
                      <a:pPr>
                        <a:defRPr sz="1000"/>
                      </a:pPr>
                      <a:r>
                        <a:rPr sz="1400"/>
                        <a:t>google_display_clicks</a:t>
                      </a:r>
                    </a:p>
                  </a:txBody>
                  <a:tcPr/>
                </a:tc>
                <a:tc>
                  <a:txBody>
                    <a:bodyPr/>
                    <a:lstStyle/>
                    <a:p>
                      <a:pPr>
                        <a:defRPr sz="1000"/>
                      </a:pPr>
                      <a:r>
                        <a:rPr sz="1400"/>
                        <a:t>1930.708</a:t>
                      </a:r>
                    </a:p>
                  </a:txBody>
                  <a:tcPr/>
                </a:tc>
                <a:tc>
                  <a:txBody>
                    <a:bodyPr/>
                    <a:lstStyle/>
                    <a:p>
                      <a:pPr>
                        <a:defRPr sz="1000"/>
                      </a:pPr>
                      <a:r>
                        <a:rPr sz="1400"/>
                        <a:t>-2.6e-08</a:t>
                      </a:r>
                    </a:p>
                  </a:txBody>
                  <a:tcPr/>
                </a:tc>
                <a:extLst>
                  <a:ext uri="{0D108BD9-81ED-4DB2-BD59-A6C34878D82A}">
                    <a16:rowId xmlns:a16="http://schemas.microsoft.com/office/drawing/2014/main" val="10006"/>
                  </a:ext>
                </a:extLst>
              </a:tr>
              <a:tr h="445181">
                <a:tc>
                  <a:txBody>
                    <a:bodyPr/>
                    <a:lstStyle/>
                    <a:p>
                      <a:pPr>
                        <a:defRPr sz="1000"/>
                      </a:pPr>
                      <a:r>
                        <a:rPr sz="1400"/>
                        <a:t>fb_ig_spends_mn</a:t>
                      </a:r>
                    </a:p>
                  </a:txBody>
                  <a:tcPr/>
                </a:tc>
                <a:tc>
                  <a:txBody>
                    <a:bodyPr/>
                    <a:lstStyle/>
                    <a:p>
                      <a:pPr>
                        <a:defRPr sz="1000"/>
                      </a:pPr>
                      <a:r>
                        <a:rPr sz="1400"/>
                        <a:t>0.453267</a:t>
                      </a:r>
                    </a:p>
                  </a:txBody>
                  <a:tcPr/>
                </a:tc>
                <a:tc>
                  <a:txBody>
                    <a:bodyPr/>
                    <a:lstStyle/>
                    <a:p>
                      <a:pPr>
                        <a:defRPr sz="1000"/>
                      </a:pPr>
                      <a:r>
                        <a:rPr sz="1400"/>
                        <a:t>-8.60387</a:t>
                      </a:r>
                    </a:p>
                  </a:txBody>
                  <a:tcPr/>
                </a:tc>
                <a:extLst>
                  <a:ext uri="{0D108BD9-81ED-4DB2-BD59-A6C34878D82A}">
                    <a16:rowId xmlns:a16="http://schemas.microsoft.com/office/drawing/2014/main" val="10007"/>
                  </a:ext>
                </a:extLst>
              </a:tr>
              <a:tr h="445181">
                <a:tc>
                  <a:txBody>
                    <a:bodyPr/>
                    <a:lstStyle/>
                    <a:p>
                      <a:pPr>
                        <a:defRPr sz="1000"/>
                      </a:pPr>
                      <a:r>
                        <a:rPr sz="1400"/>
                        <a:t>hotstar_impressions_mn</a:t>
                      </a:r>
                    </a:p>
                  </a:txBody>
                  <a:tcPr/>
                </a:tc>
                <a:tc>
                  <a:txBody>
                    <a:bodyPr/>
                    <a:lstStyle/>
                    <a:p>
                      <a:pPr>
                        <a:defRPr sz="1000"/>
                      </a:pPr>
                      <a:r>
                        <a:rPr sz="1400"/>
                        <a:t>0.671736</a:t>
                      </a:r>
                    </a:p>
                  </a:txBody>
                  <a:tcPr/>
                </a:tc>
                <a:tc>
                  <a:txBody>
                    <a:bodyPr/>
                    <a:lstStyle/>
                    <a:p>
                      <a:pPr>
                        <a:defRPr sz="1000"/>
                      </a:pPr>
                      <a:r>
                        <a:rPr sz="1400"/>
                        <a:t>-19.5015</a:t>
                      </a:r>
                    </a:p>
                  </a:txBody>
                  <a:tcPr/>
                </a:tc>
                <a:extLst>
                  <a:ext uri="{0D108BD9-81ED-4DB2-BD59-A6C34878D82A}">
                    <a16:rowId xmlns:a16="http://schemas.microsoft.com/office/drawing/2014/main" val="10008"/>
                  </a:ext>
                </a:extLst>
              </a:tr>
              <a:tr h="445181">
                <a:tc>
                  <a:txBody>
                    <a:bodyPr/>
                    <a:lstStyle/>
                    <a:p>
                      <a:pPr>
                        <a:defRPr sz="1000"/>
                      </a:pPr>
                      <a:r>
                        <a:rPr sz="1400"/>
                        <a:t>google_display_spends_mn</a:t>
                      </a:r>
                    </a:p>
                  </a:txBody>
                  <a:tcPr/>
                </a:tc>
                <a:tc>
                  <a:txBody>
                    <a:bodyPr/>
                    <a:lstStyle/>
                    <a:p>
                      <a:pPr>
                        <a:defRPr sz="1000"/>
                      </a:pPr>
                      <a:r>
                        <a:rPr sz="1400"/>
                        <a:t>0.010879</a:t>
                      </a:r>
                    </a:p>
                  </a:txBody>
                  <a:tcPr/>
                </a:tc>
                <a:tc>
                  <a:txBody>
                    <a:bodyPr/>
                    <a:lstStyle/>
                    <a:p>
                      <a:pPr>
                        <a:defRPr sz="1000"/>
                      </a:pPr>
                      <a:r>
                        <a:rPr sz="1400" dirty="0"/>
                        <a:t>-200.962</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Appendix - Model Diagnostics</a:t>
            </a:r>
          </a:p>
        </p:txBody>
      </p:sp>
      <p:sp>
        <p:nvSpPr>
          <p:cNvPr id="3" name="Content Placeholder 2"/>
          <p:cNvSpPr>
            <a:spLocks noGrp="1"/>
          </p:cNvSpPr>
          <p:nvPr>
            <p:ph idx="1"/>
          </p:nvPr>
        </p:nvSpPr>
        <p:spPr/>
        <p:txBody>
          <a:bodyPr/>
          <a:lstStyle/>
          <a:p>
            <a:endParaRPr/>
          </a:p>
        </p:txBody>
      </p:sp>
      <p:graphicFrame>
        <p:nvGraphicFramePr>
          <p:cNvPr id="4" name="Table 3"/>
          <p:cNvGraphicFramePr>
            <a:graphicFrameLocks noGrp="1"/>
          </p:cNvGraphicFramePr>
          <p:nvPr>
            <p:extLst>
              <p:ext uri="{D42A27DB-BD31-4B8C-83A1-F6EECF244321}">
                <p14:modId xmlns:p14="http://schemas.microsoft.com/office/powerpoint/2010/main" val="2134789534"/>
              </p:ext>
            </p:extLst>
          </p:nvPr>
        </p:nvGraphicFramePr>
        <p:xfrm>
          <a:off x="457200" y="1600199"/>
          <a:ext cx="8229600" cy="3942764"/>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63252">
                <a:tc>
                  <a:txBody>
                    <a:bodyPr/>
                    <a:lstStyle/>
                    <a:p>
                      <a:pPr>
                        <a:defRPr sz="1000"/>
                      </a:pPr>
                      <a:r>
                        <a:rPr sz="1400" dirty="0"/>
                        <a:t>test</a:t>
                      </a:r>
                    </a:p>
                  </a:txBody>
                  <a:tcPr/>
                </a:tc>
                <a:tc>
                  <a:txBody>
                    <a:bodyPr/>
                    <a:lstStyle/>
                    <a:p>
                      <a:pPr>
                        <a:defRPr sz="1000"/>
                      </a:pPr>
                      <a:r>
                        <a:rPr sz="1400"/>
                        <a:t>statistic / pvalue</a:t>
                      </a:r>
                    </a:p>
                  </a:txBody>
                  <a:tcPr/>
                </a:tc>
                <a:extLst>
                  <a:ext uri="{0D108BD9-81ED-4DB2-BD59-A6C34878D82A}">
                    <a16:rowId xmlns:a16="http://schemas.microsoft.com/office/drawing/2014/main" val="10000"/>
                  </a:ext>
                </a:extLst>
              </a:tr>
              <a:tr h="563252">
                <a:tc>
                  <a:txBody>
                    <a:bodyPr/>
                    <a:lstStyle/>
                    <a:p>
                      <a:pPr>
                        <a:defRPr sz="1000"/>
                      </a:pPr>
                      <a:r>
                        <a:rPr sz="1400"/>
                        <a:t>Breusch-Pagan (LM) p-value</a:t>
                      </a:r>
                    </a:p>
                  </a:txBody>
                  <a:tcPr/>
                </a:tc>
                <a:tc>
                  <a:txBody>
                    <a:bodyPr/>
                    <a:lstStyle/>
                    <a:p>
                      <a:pPr>
                        <a:defRPr sz="1000"/>
                      </a:pPr>
                      <a:r>
                        <a:rPr sz="1400"/>
                        <a:t>0.204019</a:t>
                      </a:r>
                    </a:p>
                  </a:txBody>
                  <a:tcPr/>
                </a:tc>
                <a:extLst>
                  <a:ext uri="{0D108BD9-81ED-4DB2-BD59-A6C34878D82A}">
                    <a16:rowId xmlns:a16="http://schemas.microsoft.com/office/drawing/2014/main" val="10001"/>
                  </a:ext>
                </a:extLst>
              </a:tr>
              <a:tr h="563252">
                <a:tc>
                  <a:txBody>
                    <a:bodyPr/>
                    <a:lstStyle/>
                    <a:p>
                      <a:pPr>
                        <a:defRPr sz="1000"/>
                      </a:pPr>
                      <a:r>
                        <a:rPr sz="1400"/>
                        <a:t>Breusch-Pagan (F) p-value</a:t>
                      </a:r>
                    </a:p>
                  </a:txBody>
                  <a:tcPr/>
                </a:tc>
                <a:tc>
                  <a:txBody>
                    <a:bodyPr/>
                    <a:lstStyle/>
                    <a:p>
                      <a:pPr>
                        <a:defRPr sz="1000"/>
                      </a:pPr>
                      <a:r>
                        <a:rPr sz="1400"/>
                        <a:t>0.164731</a:t>
                      </a:r>
                    </a:p>
                  </a:txBody>
                  <a:tcPr/>
                </a:tc>
                <a:extLst>
                  <a:ext uri="{0D108BD9-81ED-4DB2-BD59-A6C34878D82A}">
                    <a16:rowId xmlns:a16="http://schemas.microsoft.com/office/drawing/2014/main" val="10002"/>
                  </a:ext>
                </a:extLst>
              </a:tr>
              <a:tr h="563252">
                <a:tc>
                  <a:txBody>
                    <a:bodyPr/>
                    <a:lstStyle/>
                    <a:p>
                      <a:pPr>
                        <a:defRPr sz="1000"/>
                      </a:pPr>
                      <a:r>
                        <a:rPr sz="1400"/>
                        <a:t>Shapiro-Wilk statistic</a:t>
                      </a:r>
                    </a:p>
                  </a:txBody>
                  <a:tcPr/>
                </a:tc>
                <a:tc>
                  <a:txBody>
                    <a:bodyPr/>
                    <a:lstStyle/>
                    <a:p>
                      <a:pPr>
                        <a:defRPr sz="1000"/>
                      </a:pPr>
                      <a:r>
                        <a:rPr sz="1400"/>
                        <a:t>0.97685</a:t>
                      </a:r>
                    </a:p>
                  </a:txBody>
                  <a:tcPr/>
                </a:tc>
                <a:extLst>
                  <a:ext uri="{0D108BD9-81ED-4DB2-BD59-A6C34878D82A}">
                    <a16:rowId xmlns:a16="http://schemas.microsoft.com/office/drawing/2014/main" val="10003"/>
                  </a:ext>
                </a:extLst>
              </a:tr>
              <a:tr h="563252">
                <a:tc>
                  <a:txBody>
                    <a:bodyPr/>
                    <a:lstStyle/>
                    <a:p>
                      <a:pPr>
                        <a:defRPr sz="1000"/>
                      </a:pPr>
                      <a:r>
                        <a:rPr sz="1400"/>
                        <a:t>Shapiro-Wilk p-value</a:t>
                      </a:r>
                    </a:p>
                  </a:txBody>
                  <a:tcPr/>
                </a:tc>
                <a:tc>
                  <a:txBody>
                    <a:bodyPr/>
                    <a:lstStyle/>
                    <a:p>
                      <a:pPr>
                        <a:defRPr sz="1000"/>
                      </a:pPr>
                      <a:r>
                        <a:rPr sz="1400"/>
                        <a:t>0.455178</a:t>
                      </a:r>
                    </a:p>
                  </a:txBody>
                  <a:tcPr/>
                </a:tc>
                <a:extLst>
                  <a:ext uri="{0D108BD9-81ED-4DB2-BD59-A6C34878D82A}">
                    <a16:rowId xmlns:a16="http://schemas.microsoft.com/office/drawing/2014/main" val="10004"/>
                  </a:ext>
                </a:extLst>
              </a:tr>
              <a:tr h="563252">
                <a:tc>
                  <a:txBody>
                    <a:bodyPr/>
                    <a:lstStyle/>
                    <a:p>
                      <a:pPr>
                        <a:defRPr sz="1000"/>
                      </a:pPr>
                      <a:r>
                        <a:rPr sz="1400"/>
                        <a:t>R2</a:t>
                      </a:r>
                    </a:p>
                  </a:txBody>
                  <a:tcPr/>
                </a:tc>
                <a:tc>
                  <a:txBody>
                    <a:bodyPr/>
                    <a:lstStyle/>
                    <a:p>
                      <a:pPr>
                        <a:defRPr sz="1000"/>
                      </a:pPr>
                      <a:r>
                        <a:rPr sz="1400"/>
                        <a:t>0.478412</a:t>
                      </a:r>
                    </a:p>
                  </a:txBody>
                  <a:tcPr/>
                </a:tc>
                <a:extLst>
                  <a:ext uri="{0D108BD9-81ED-4DB2-BD59-A6C34878D82A}">
                    <a16:rowId xmlns:a16="http://schemas.microsoft.com/office/drawing/2014/main" val="10005"/>
                  </a:ext>
                </a:extLst>
              </a:tr>
              <a:tr h="563252">
                <a:tc>
                  <a:txBody>
                    <a:bodyPr/>
                    <a:lstStyle/>
                    <a:p>
                      <a:pPr>
                        <a:defRPr sz="1000"/>
                      </a:pPr>
                      <a:r>
                        <a:rPr sz="1400"/>
                        <a:t>Adj_R2</a:t>
                      </a:r>
                    </a:p>
                  </a:txBody>
                  <a:tcPr/>
                </a:tc>
                <a:tc>
                  <a:txBody>
                    <a:bodyPr/>
                    <a:lstStyle/>
                    <a:p>
                      <a:pPr>
                        <a:defRPr sz="1000"/>
                      </a:pPr>
                      <a:r>
                        <a:rPr sz="1400" dirty="0"/>
                        <a:t>-0.02144</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a:bodyPr>
          <a:lstStyle/>
          <a:p>
            <a:pPr marL="0" indent="0">
              <a:buNone/>
              <a:defRPr sz="1200"/>
            </a:pPr>
            <a:r>
              <a:rPr sz="1500" dirty="0"/>
              <a:t>The MMM project successfully demonstrated the use of </a:t>
            </a:r>
            <a:r>
              <a:rPr sz="1500" dirty="0" err="1"/>
              <a:t>Adstock</a:t>
            </a:r>
            <a:r>
              <a:rPr sz="1500" dirty="0"/>
              <a:t> and Saturation transformations in a regression-based framework. While the R² is moderate and Adjusted R² is negative due to data constraints, the model still provides useful directional insights into channel effectiveness, ROI, and budget allocation strategies. The analysis highlights the importance of data scale and quality in MMM and suggests that with more observations and refined feature engineering, stronger explanatory power can be achieved.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normAutofit/>
          </a:bodyPr>
          <a:lstStyle/>
          <a:p>
            <a:pPr marL="0" indent="0">
              <a:buNone/>
              <a:defRPr sz="1200"/>
            </a:pPr>
            <a:r>
              <a:rPr sz="1500" dirty="0"/>
              <a:t>• Focus incremental budgets on channels with higher marginal ROI (steeper response curve at current spend levels).</a:t>
            </a:r>
            <a:br>
              <a:rPr sz="1500" dirty="0"/>
            </a:br>
            <a:br>
              <a:rPr sz="1500" dirty="0"/>
            </a:br>
            <a:r>
              <a:rPr sz="1500" dirty="0"/>
              <a:t>• Reduce spend in saturated channels where additional investments yield minimal incremental sales.</a:t>
            </a:r>
            <a:br>
              <a:rPr sz="1500" dirty="0"/>
            </a:br>
            <a:br>
              <a:rPr sz="1500" dirty="0"/>
            </a:br>
            <a:r>
              <a:rPr sz="1500" dirty="0"/>
              <a:t>• Periodically re-estimate the model as new data becomes available, to capture changing media effectiveness.</a:t>
            </a:r>
            <a:br>
              <a:rPr sz="1500" dirty="0"/>
            </a:br>
            <a:br>
              <a:rPr sz="1500" dirty="0"/>
            </a:br>
            <a:r>
              <a:rPr sz="1500" dirty="0"/>
              <a:t>• Consider combining MMM with digital attribution models for more granular insights.</a:t>
            </a:r>
            <a:br>
              <a:rPr sz="1500" dirty="0"/>
            </a:br>
            <a:br>
              <a:rPr sz="1500" dirty="0"/>
            </a:br>
            <a:r>
              <a:rPr sz="1500" dirty="0"/>
              <a:t>• Improve data quality and increase observation periods for more reliable model estimates.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Aim of the Project</a:t>
            </a:r>
          </a:p>
        </p:txBody>
      </p:sp>
      <p:sp>
        <p:nvSpPr>
          <p:cNvPr id="3" name="Content Placeholder 2"/>
          <p:cNvSpPr>
            <a:spLocks noGrp="1"/>
          </p:cNvSpPr>
          <p:nvPr>
            <p:ph idx="1"/>
          </p:nvPr>
        </p:nvSpPr>
        <p:spPr/>
        <p:txBody>
          <a:bodyPr>
            <a:normAutofit/>
          </a:bodyPr>
          <a:lstStyle/>
          <a:p>
            <a:pPr marL="0" indent="0">
              <a:buNone/>
              <a:defRPr sz="1200"/>
            </a:pPr>
            <a:r>
              <a:rPr sz="1500" dirty="0"/>
              <a:t>The aim of this project is to build a Marketing Mix Model (MMM) that explains and quantifies the impact of different marketing channels on sales (</a:t>
            </a:r>
            <a:r>
              <a:rPr sz="1500" dirty="0" err="1"/>
              <a:t>kpi_val_sales_mn</a:t>
            </a:r>
            <a:r>
              <a:rPr sz="1500" dirty="0"/>
              <a:t>). The model also derives Return on Investment (ROI) and provides recommendations for future budget allocation.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Limitations</a:t>
            </a:r>
          </a:p>
        </p:txBody>
      </p:sp>
      <p:sp>
        <p:nvSpPr>
          <p:cNvPr id="3" name="Content Placeholder 2"/>
          <p:cNvSpPr>
            <a:spLocks noGrp="1"/>
          </p:cNvSpPr>
          <p:nvPr>
            <p:ph idx="1"/>
          </p:nvPr>
        </p:nvSpPr>
        <p:spPr/>
        <p:txBody>
          <a:bodyPr>
            <a:normAutofit/>
          </a:bodyPr>
          <a:lstStyle/>
          <a:p>
            <a:pPr marL="0" indent="0">
              <a:buNone/>
              <a:defRPr sz="1200"/>
            </a:pPr>
            <a:r>
              <a:rPr sz="1500" dirty="0"/>
              <a:t>• Small sample size (48 observations) limits model robustness and increases risk of overfitting.</a:t>
            </a:r>
            <a:br>
              <a:rPr sz="1500" dirty="0"/>
            </a:br>
            <a:br>
              <a:rPr sz="1500" dirty="0"/>
            </a:br>
            <a:r>
              <a:rPr sz="1500" dirty="0"/>
              <a:t>• Adjusted R² being negative indicates that the predictors added limited explanatory power relative to the mean.</a:t>
            </a:r>
            <a:br>
              <a:rPr sz="1500" dirty="0"/>
            </a:br>
            <a:br>
              <a:rPr sz="1500" dirty="0"/>
            </a:br>
            <a:r>
              <a:rPr sz="1500" dirty="0"/>
              <a:t>• Model assumes linear-additive structure after transformations, which may oversimplify real-world dynamics.</a:t>
            </a:r>
            <a:br>
              <a:rPr sz="1500" dirty="0"/>
            </a:br>
            <a:br>
              <a:rPr sz="1500" dirty="0"/>
            </a:br>
            <a:r>
              <a:rPr sz="1500" dirty="0"/>
              <a:t>• External factors (seasonality, macroeconomic shocks, competitor actions) may not be fully captured.</a:t>
            </a:r>
            <a:br>
              <a:rPr sz="1500" dirty="0"/>
            </a:br>
            <a:br>
              <a:rPr sz="1500" dirty="0"/>
            </a:br>
            <a:r>
              <a:rPr sz="1500" dirty="0"/>
              <a:t>• The greedy parameter search for </a:t>
            </a:r>
            <a:r>
              <a:rPr sz="1500" dirty="0" err="1"/>
              <a:t>Adstock</a:t>
            </a:r>
            <a:r>
              <a:rPr sz="1500" dirty="0"/>
              <a:t> and Hill parameters may not find the global optimum.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a:xfrm>
            <a:off x="452487" y="1600200"/>
            <a:ext cx="8234313" cy="4525963"/>
          </a:xfrm>
        </p:spPr>
        <p:txBody>
          <a:bodyPr>
            <a:normAutofit/>
          </a:bodyPr>
          <a:lstStyle/>
          <a:p>
            <a:pPr marL="0" indent="0">
              <a:buNone/>
              <a:defRPr sz="1200"/>
            </a:pPr>
            <a:r>
              <a:rPr sz="1500" dirty="0"/>
              <a:t>The key objectives of the MMM analysis were:</a:t>
            </a:r>
            <a:br>
              <a:rPr sz="1500" dirty="0"/>
            </a:br>
            <a:br>
              <a:rPr sz="1500" dirty="0"/>
            </a:br>
            <a:r>
              <a:rPr sz="1500" dirty="0"/>
              <a:t>• To explore the dataset through detailed Exploratory Data Analysis (EDA).</a:t>
            </a:r>
            <a:br>
              <a:rPr sz="1500" dirty="0"/>
            </a:br>
            <a:br>
              <a:rPr sz="1500" dirty="0"/>
            </a:br>
            <a:r>
              <a:rPr sz="1500" dirty="0"/>
              <a:t>• To check modeling assumptions including multicollinearity, heteroscedasticity, and stationarity.</a:t>
            </a:r>
            <a:br>
              <a:rPr sz="1500" dirty="0"/>
            </a:br>
            <a:br>
              <a:rPr sz="1500" dirty="0"/>
            </a:br>
            <a:r>
              <a:rPr sz="1500" dirty="0"/>
              <a:t>• To apply </a:t>
            </a:r>
            <a:r>
              <a:rPr sz="1500" dirty="0" err="1"/>
              <a:t>Adstock</a:t>
            </a:r>
            <a:r>
              <a:rPr sz="1500" dirty="0"/>
              <a:t> and Saturation (Hill function) transformations for marketing spends.</a:t>
            </a:r>
            <a:br>
              <a:rPr sz="1500" dirty="0"/>
            </a:br>
            <a:br>
              <a:rPr sz="1500" dirty="0"/>
            </a:br>
            <a:r>
              <a:rPr sz="1500" dirty="0"/>
              <a:t>• To fit an Ordinary Least Squares (OLS) regression model and evaluate its performance.</a:t>
            </a:r>
            <a:br>
              <a:rPr sz="1500" dirty="0"/>
            </a:br>
            <a:br>
              <a:rPr sz="1500" dirty="0"/>
            </a:br>
            <a:r>
              <a:rPr sz="1500" dirty="0"/>
              <a:t>• To derive channel-level contributions, ROI, and marginal ROI.</a:t>
            </a:r>
            <a:br>
              <a:rPr sz="1500" dirty="0"/>
            </a:br>
            <a:br>
              <a:rPr sz="1500" dirty="0"/>
            </a:br>
            <a:r>
              <a:rPr sz="1500" dirty="0"/>
              <a:t>• To generate response curves and provide actionable recommendations for budget reallocation.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Procedure</a:t>
            </a:r>
          </a:p>
        </p:txBody>
      </p:sp>
      <p:sp>
        <p:nvSpPr>
          <p:cNvPr id="3" name="Content Placeholder 2"/>
          <p:cNvSpPr>
            <a:spLocks noGrp="1"/>
          </p:cNvSpPr>
          <p:nvPr>
            <p:ph idx="1"/>
          </p:nvPr>
        </p:nvSpPr>
        <p:spPr/>
        <p:txBody>
          <a:bodyPr>
            <a:normAutofit/>
          </a:bodyPr>
          <a:lstStyle/>
          <a:p>
            <a:pPr marL="0" indent="0">
              <a:buNone/>
              <a:defRPr sz="1200"/>
            </a:pPr>
            <a:r>
              <a:rPr sz="1500" dirty="0"/>
              <a:t>The MMM analysis was carried out in the following steps:</a:t>
            </a:r>
            <a:br>
              <a:rPr sz="1500" dirty="0"/>
            </a:br>
            <a:br>
              <a:rPr sz="1500" dirty="0"/>
            </a:br>
            <a:r>
              <a:rPr sz="1500" dirty="0"/>
              <a:t>1. Data Preparation: Loaded the dataset from Excel (48 rows, 41 columns). Identified the dependent variable (</a:t>
            </a:r>
            <a:r>
              <a:rPr sz="1500" dirty="0" err="1"/>
              <a:t>kpi_val_sales_mn</a:t>
            </a:r>
            <a:r>
              <a:rPr sz="1500" dirty="0"/>
              <a:t>), media variables, and control variables.</a:t>
            </a:r>
            <a:br>
              <a:rPr sz="1500" dirty="0"/>
            </a:br>
            <a:br>
              <a:rPr sz="1500" dirty="0"/>
            </a:br>
            <a:r>
              <a:rPr sz="1500" dirty="0"/>
              <a:t>2. Exploratory Data Analysis (EDA): Generated descriptive statistics, missing value counts, and correlation analysis. This helped understand distribution, variability, and initial relationships.</a:t>
            </a:r>
            <a:br>
              <a:rPr sz="1500" dirty="0"/>
            </a:br>
            <a:br>
              <a:rPr sz="1500" dirty="0"/>
            </a:br>
            <a:r>
              <a:rPr sz="1500" dirty="0"/>
              <a:t>3. Assumption Checking:</a:t>
            </a:r>
            <a:br>
              <a:rPr sz="1500" dirty="0"/>
            </a:br>
            <a:r>
              <a:rPr sz="1500" dirty="0"/>
              <a:t>   • Variance Inflation Factor (VIF) was used to identify multicollinearity among predictors.</a:t>
            </a:r>
            <a:br>
              <a:rPr sz="1500" dirty="0"/>
            </a:br>
            <a:r>
              <a:rPr sz="1500" dirty="0"/>
              <a:t>   • Augmented Dickey-Fuller test was conducted for stationarity of the dependent variable.</a:t>
            </a:r>
            <a:br>
              <a:rPr sz="1500" dirty="0"/>
            </a:br>
            <a:r>
              <a:rPr sz="1500" dirty="0"/>
              <a:t>   • Breusch-Pagan test checked heteroscedasticity of residuals.</a:t>
            </a:r>
            <a:br>
              <a:rPr sz="1500" dirty="0"/>
            </a:br>
            <a:br>
              <a:rPr sz="1500" dirty="0"/>
            </a:br>
            <a:r>
              <a:rPr sz="1500" dirty="0"/>
              <a:t>4. Data Transformation: Applied </a:t>
            </a:r>
            <a:r>
              <a:rPr sz="1500" dirty="0" err="1"/>
              <a:t>Adstock</a:t>
            </a:r>
            <a:r>
              <a:rPr sz="1500" dirty="0"/>
              <a:t> to capture carryover effects and Hill function (saturation) to model diminishing returns in marketing spends.</a:t>
            </a:r>
            <a:br>
              <a:rPr sz="1500" dirty="0"/>
            </a:br>
            <a:br>
              <a:rPr sz="1500" dirty="0"/>
            </a:br>
            <a:r>
              <a:rPr sz="1500" dirty="0"/>
              <a:t>5. Model Building: Built an OLS regression model </a:t>
            </a:r>
            <a:r>
              <a:rPr lang="en-IN" sz="1500" dirty="0"/>
              <a:t>w</a:t>
            </a:r>
            <a:r>
              <a:rPr lang="en-US" sz="1500" dirty="0" err="1"/>
              <a:t>ith</a:t>
            </a:r>
            <a:r>
              <a:rPr lang="en-US" sz="1500" dirty="0"/>
              <a:t> robust (HC3) standard errors after iterative VIF filtering.</a:t>
            </a:r>
            <a:endParaRPr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Procedure</a:t>
            </a:r>
          </a:p>
        </p:txBody>
      </p:sp>
      <p:sp>
        <p:nvSpPr>
          <p:cNvPr id="3" name="Content Placeholder 2"/>
          <p:cNvSpPr>
            <a:spLocks noGrp="1"/>
          </p:cNvSpPr>
          <p:nvPr>
            <p:ph idx="1"/>
          </p:nvPr>
        </p:nvSpPr>
        <p:spPr/>
        <p:txBody>
          <a:bodyPr/>
          <a:lstStyle/>
          <a:p>
            <a:pPr marL="0" indent="0">
              <a:buNone/>
              <a:defRPr sz="1200"/>
            </a:pPr>
            <a:br>
              <a:rPr dirty="0"/>
            </a:br>
            <a:br>
              <a:rPr sz="1500" dirty="0"/>
            </a:br>
            <a:r>
              <a:rPr sz="1500" dirty="0"/>
              <a:t>6. Model Evaluation: R-squared and Adjusted R-squared were computed. Final model achieved R² ≈ 0.478 and Adjusted R² ≈ -0.021.</a:t>
            </a:r>
            <a:br>
              <a:rPr sz="1500" dirty="0"/>
            </a:br>
            <a:br>
              <a:rPr sz="1500" dirty="0"/>
            </a:br>
            <a:r>
              <a:rPr sz="1500" dirty="0"/>
              <a:t>7. Contributions &amp; ROI: Derived channel-level contributions to sales and calculated ROI for each channel.</a:t>
            </a:r>
            <a:br>
              <a:rPr sz="1500" dirty="0"/>
            </a:br>
            <a:br>
              <a:rPr sz="1500" dirty="0"/>
            </a:br>
            <a:r>
              <a:rPr sz="1500" dirty="0"/>
              <a:t>8. Response Curves: Generated curves showing predicted sales response vs. spend for top media channels. Due to </a:t>
            </a:r>
            <a:r>
              <a:rPr sz="1500" dirty="0" err="1"/>
              <a:t>adstock</a:t>
            </a:r>
            <a:r>
              <a:rPr sz="1500" dirty="0"/>
              <a:t> + saturation, curves exhibit diminishing returns.</a:t>
            </a:r>
            <a:br>
              <a:rPr sz="1500" dirty="0"/>
            </a:br>
            <a:br>
              <a:rPr sz="1500" dirty="0"/>
            </a:br>
            <a:r>
              <a:rPr sz="1500" dirty="0"/>
              <a:t>9. Recommendations: Computed marginal ROI and proposed reallocation of 10% budget from least efficient channel to most efficient channel.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 &amp; Key Insights</a:t>
            </a:r>
          </a:p>
        </p:txBody>
      </p:sp>
      <p:sp>
        <p:nvSpPr>
          <p:cNvPr id="3" name="Content Placeholder 2"/>
          <p:cNvSpPr>
            <a:spLocks noGrp="1"/>
          </p:cNvSpPr>
          <p:nvPr>
            <p:ph idx="1"/>
          </p:nvPr>
        </p:nvSpPr>
        <p:spPr/>
        <p:txBody>
          <a:bodyPr>
            <a:normAutofit/>
          </a:bodyPr>
          <a:lstStyle/>
          <a:p>
            <a:pPr marL="0" indent="0">
              <a:buNone/>
              <a:defRPr sz="1200"/>
            </a:pPr>
            <a:r>
              <a:rPr lang="en-US" sz="1500" dirty="0"/>
              <a:t>The model explains ~47.8% of variance in sales, though Adjusted R² is negative, reflecting the small dataset and many predictors relative to observations.</a:t>
            </a:r>
            <a:br>
              <a:rPr lang="en-US" sz="1500" dirty="0"/>
            </a:br>
            <a:br>
              <a:rPr lang="en-US" sz="1500" dirty="0"/>
            </a:br>
            <a:r>
              <a:rPr lang="en-US" sz="1500" dirty="0"/>
              <a:t>Several media channels show concave response curves, indicating diminishing returns after certain spend levels.</a:t>
            </a:r>
            <a:br>
              <a:rPr lang="en-US" sz="1500" dirty="0"/>
            </a:br>
            <a:br>
              <a:rPr lang="en-US" sz="1500" dirty="0"/>
            </a:br>
            <a:r>
              <a:rPr lang="en-US" sz="1500" dirty="0"/>
              <a:t>ROI varies significantly across channels, with some channels providing higher marginal ROI than others.</a:t>
            </a:r>
            <a:br>
              <a:rPr lang="en-US" sz="1500" dirty="0"/>
            </a:br>
            <a:br>
              <a:rPr lang="en-US" sz="1500" dirty="0"/>
            </a:br>
            <a:r>
              <a:rPr lang="en-US" sz="1500" dirty="0"/>
              <a:t>Marginal ROI analysis suggested reallocating budget from low-performing channels to higher-performing ones to maximize impact.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Channel ROI Comparison</a:t>
            </a:r>
          </a:p>
        </p:txBody>
      </p:sp>
      <p:sp>
        <p:nvSpPr>
          <p:cNvPr id="3" name="Content Placeholder 2"/>
          <p:cNvSpPr>
            <a:spLocks noGrp="1"/>
          </p:cNvSpPr>
          <p:nvPr>
            <p:ph idx="1"/>
          </p:nvPr>
        </p:nvSpPr>
        <p:spPr>
          <a:xfrm>
            <a:off x="136690" y="1417638"/>
            <a:ext cx="3615180" cy="4419911"/>
          </a:xfrm>
        </p:spPr>
        <p:txBody>
          <a:bodyPr>
            <a:normAutofit lnSpcReduction="10000"/>
          </a:bodyPr>
          <a:lstStyle/>
          <a:p>
            <a:pPr marL="0" indent="0">
              <a:buNone/>
              <a:defRPr sz="1200"/>
            </a:pPr>
            <a:br>
              <a:rPr dirty="0"/>
            </a:br>
            <a:br>
              <a:rPr dirty="0"/>
            </a:br>
            <a:br>
              <a:rPr sz="1500" dirty="0"/>
            </a:br>
            <a:r>
              <a:rPr sz="1500" dirty="0"/>
              <a:t>Consumer Promo shows the highest ROI (~3.08), indicating that for each unit spent the expected return is ~3.08 units of KPI.</a:t>
            </a:r>
            <a:endParaRPr lang="en-US" sz="1500" dirty="0"/>
          </a:p>
          <a:p>
            <a:pPr marL="0" indent="0">
              <a:buNone/>
              <a:defRPr sz="1200"/>
            </a:pPr>
            <a:br>
              <a:rPr sz="1500" dirty="0"/>
            </a:br>
            <a:r>
              <a:rPr sz="1500" dirty="0"/>
              <a:t>Newspaper provides moderate ROI (~1.26) — positive but lower than Consumer Promo.</a:t>
            </a:r>
            <a:endParaRPr lang="en-US" sz="1500" dirty="0"/>
          </a:p>
          <a:p>
            <a:pPr marL="0" indent="0">
              <a:buNone/>
              <a:defRPr sz="1200"/>
            </a:pPr>
            <a:endParaRPr lang="en-US" sz="1500" dirty="0"/>
          </a:p>
          <a:p>
            <a:pPr marL="0" indent="0">
              <a:buNone/>
              <a:defRPr sz="1200"/>
            </a:pPr>
            <a:r>
              <a:rPr sz="1500" dirty="0"/>
              <a:t>Digital channels (FB/IG, Google Display, </a:t>
            </a:r>
            <a:r>
              <a:rPr sz="1500" dirty="0" err="1"/>
              <a:t>Jio</a:t>
            </a:r>
            <a:r>
              <a:rPr sz="1500" dirty="0"/>
              <a:t> clicks) show very low or negative ROI in this model — investigate data quality and attribution.</a:t>
            </a:r>
            <a:endParaRPr lang="en-US" sz="1500" dirty="0"/>
          </a:p>
          <a:p>
            <a:pPr marL="0" indent="0">
              <a:buNone/>
              <a:defRPr sz="1200"/>
            </a:pPr>
            <a:br>
              <a:rPr sz="1500" dirty="0"/>
            </a:br>
            <a:r>
              <a:rPr sz="1500" dirty="0"/>
              <a:t>Implication: Prioritize incremental budgets toward channels with higher ROI while validating digital channel measurement.</a:t>
            </a:r>
          </a:p>
        </p:txBody>
      </p:sp>
      <p:pic>
        <p:nvPicPr>
          <p:cNvPr id="4" name="Picture 3" descr="_tmp_img_25087917.png"/>
          <p:cNvPicPr>
            <a:picLocks noChangeAspect="1"/>
          </p:cNvPicPr>
          <p:nvPr/>
        </p:nvPicPr>
        <p:blipFill>
          <a:blip r:embed="rId3"/>
          <a:stretch>
            <a:fillRect/>
          </a:stretch>
        </p:blipFill>
        <p:spPr>
          <a:xfrm>
            <a:off x="4110087" y="2054495"/>
            <a:ext cx="5033913" cy="31461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866"/>
            <a:ext cx="8229600" cy="1143000"/>
          </a:xfrm>
        </p:spPr>
        <p:txBody>
          <a:bodyPr/>
          <a:lstStyle/>
          <a:p>
            <a:r>
              <a:rPr dirty="0"/>
              <a:t>Budget Reallocation</a:t>
            </a:r>
          </a:p>
        </p:txBody>
      </p:sp>
      <p:sp>
        <p:nvSpPr>
          <p:cNvPr id="3" name="Content Placeholder 2"/>
          <p:cNvSpPr>
            <a:spLocks noGrp="1"/>
          </p:cNvSpPr>
          <p:nvPr>
            <p:ph idx="1"/>
          </p:nvPr>
        </p:nvSpPr>
        <p:spPr>
          <a:xfrm>
            <a:off x="527902" y="4807670"/>
            <a:ext cx="8323868" cy="4900915"/>
          </a:xfrm>
        </p:spPr>
        <p:txBody>
          <a:bodyPr>
            <a:normAutofit/>
          </a:bodyPr>
          <a:lstStyle/>
          <a:p>
            <a:pPr marL="0" indent="0">
              <a:buNone/>
              <a:defRPr sz="1200"/>
            </a:pPr>
            <a:r>
              <a:rPr sz="1500" dirty="0"/>
              <a:t>Recommendation: Reallocate ~10% of total spend (model used ~0.09 units as an example) from 'Ventes Avenue' to 'Consumer Promo'.</a:t>
            </a:r>
            <a:endParaRPr lang="en-US" sz="1500" dirty="0"/>
          </a:p>
          <a:p>
            <a:pPr marL="0" indent="0">
              <a:buNone/>
              <a:defRPr sz="1200"/>
            </a:pPr>
            <a:br>
              <a:rPr sz="1500" dirty="0"/>
            </a:br>
            <a:r>
              <a:rPr sz="1500" dirty="0"/>
              <a:t>Model-based expected uplift in KPI: ~0.46 (total across dataset period).</a:t>
            </a:r>
            <a:endParaRPr lang="en-US" sz="1500" dirty="0"/>
          </a:p>
          <a:p>
            <a:pPr marL="0" indent="0">
              <a:buNone/>
              <a:defRPr sz="1200"/>
            </a:pPr>
            <a:br>
              <a:rPr sz="1500" dirty="0"/>
            </a:br>
            <a:r>
              <a:rPr sz="1500" dirty="0"/>
              <a:t>Implication: Small reallocation toward higher-marginal-ROI channels yields positive uplift, but validate with test &amp; learn before full rollout.</a:t>
            </a:r>
          </a:p>
        </p:txBody>
      </p:sp>
      <p:pic>
        <p:nvPicPr>
          <p:cNvPr id="4" name="Picture 3" descr="_tmp_img_61411334.png"/>
          <p:cNvPicPr>
            <a:picLocks noChangeAspect="1"/>
          </p:cNvPicPr>
          <p:nvPr/>
        </p:nvPicPr>
        <p:blipFill>
          <a:blip r:embed="rId3"/>
          <a:stretch>
            <a:fillRect/>
          </a:stretch>
        </p:blipFill>
        <p:spPr>
          <a:xfrm>
            <a:off x="2024878" y="1003408"/>
            <a:ext cx="5094243" cy="34366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120"/>
            <a:ext cx="8229600" cy="1143000"/>
          </a:xfrm>
        </p:spPr>
        <p:txBody>
          <a:bodyPr/>
          <a:lstStyle/>
          <a:p>
            <a:r>
              <a:rPr dirty="0"/>
              <a:t>Response Curve - Consumer Promo</a:t>
            </a:r>
          </a:p>
        </p:txBody>
      </p:sp>
      <p:sp>
        <p:nvSpPr>
          <p:cNvPr id="3" name="Content Placeholder 2"/>
          <p:cNvSpPr>
            <a:spLocks noGrp="1"/>
          </p:cNvSpPr>
          <p:nvPr>
            <p:ph idx="1"/>
          </p:nvPr>
        </p:nvSpPr>
        <p:spPr>
          <a:xfrm>
            <a:off x="457200" y="1227056"/>
            <a:ext cx="8229600" cy="4525963"/>
          </a:xfrm>
        </p:spPr>
        <p:txBody>
          <a:bodyPr/>
          <a:lstStyle/>
          <a:p>
            <a:pPr marL="0" indent="0">
              <a:buNone/>
              <a:defRPr sz="1200"/>
            </a:pPr>
            <a:br>
              <a:rPr dirty="0"/>
            </a:br>
            <a:r>
              <a:rPr sz="1500" dirty="0"/>
              <a:t>Curve shape: concave / saturating — steep initial slope indicates high marginal returns at low spend.</a:t>
            </a:r>
            <a:endParaRPr lang="en-US" sz="1500" dirty="0"/>
          </a:p>
          <a:p>
            <a:pPr marL="0" indent="0">
              <a:buNone/>
              <a:defRPr sz="1200"/>
            </a:pPr>
            <a:br>
              <a:rPr sz="1500" dirty="0"/>
            </a:br>
            <a:r>
              <a:rPr sz="1500" dirty="0"/>
              <a:t>Current mean spend: ~5.05 units; marginal ROI per additional unit (model) ≈ 5.09.</a:t>
            </a:r>
            <a:endParaRPr lang="en-US" sz="1500" dirty="0"/>
          </a:p>
          <a:p>
            <a:pPr marL="0" indent="0">
              <a:buNone/>
              <a:defRPr sz="1200"/>
            </a:pPr>
            <a:br>
              <a:rPr sz="1500" dirty="0"/>
            </a:br>
            <a:r>
              <a:rPr sz="1500" dirty="0"/>
              <a:t>Implication: Consumer Promo has strong marginal ROI; consider incremental spend here while monitoring diminishing returns.</a:t>
            </a:r>
          </a:p>
        </p:txBody>
      </p:sp>
      <p:pic>
        <p:nvPicPr>
          <p:cNvPr id="4" name="Picture 3" descr="_tmp_img_61926561.png"/>
          <p:cNvPicPr>
            <a:picLocks noChangeAspect="1"/>
          </p:cNvPicPr>
          <p:nvPr/>
        </p:nvPicPr>
        <p:blipFill>
          <a:blip r:embed="rId3"/>
          <a:stretch>
            <a:fillRect/>
          </a:stretch>
        </p:blipFill>
        <p:spPr>
          <a:xfrm>
            <a:off x="1513001" y="2971014"/>
            <a:ext cx="5830479" cy="38869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892</Words>
  <Application>Microsoft Office PowerPoint</Application>
  <PresentationFormat>On-screen Show (4:3)</PresentationFormat>
  <Paragraphs>197</Paragraphs>
  <Slides>20</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PowerPoint Presentation</vt:lpstr>
      <vt:lpstr>Aim of the Project</vt:lpstr>
      <vt:lpstr>Objectives</vt:lpstr>
      <vt:lpstr>Procedure</vt:lpstr>
      <vt:lpstr>Procedure</vt:lpstr>
      <vt:lpstr>Results &amp; Key Insights</vt:lpstr>
      <vt:lpstr>Channel ROI Comparison</vt:lpstr>
      <vt:lpstr>Budget Reallocation</vt:lpstr>
      <vt:lpstr>Response Curve - Consumer Promo</vt:lpstr>
      <vt:lpstr>Response Curve - Newspaper</vt:lpstr>
      <vt:lpstr>Response Curve - WhatsApp</vt:lpstr>
      <vt:lpstr>Appendix - VIF Table</vt:lpstr>
      <vt:lpstr>Appendix - VIF Table</vt:lpstr>
      <vt:lpstr>Appendix - Model Coefficients</vt:lpstr>
      <vt:lpstr>Appendix - Model Coefficients</vt:lpstr>
      <vt:lpstr>Appendix - Channel ROI &amp; Marginal ROI</vt:lpstr>
      <vt:lpstr>Appendix - Model Diagnostics</vt:lpstr>
      <vt:lpstr>Conclusion</vt:lpstr>
      <vt:lpstr>Recommendations</vt:lpstr>
      <vt:lpstr>Limitations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PALLAVI NARDEKAR</cp:lastModifiedBy>
  <cp:revision>7</cp:revision>
  <dcterms:created xsi:type="dcterms:W3CDTF">2013-01-27T09:14:16Z</dcterms:created>
  <dcterms:modified xsi:type="dcterms:W3CDTF">2025-09-22T17:25:30Z</dcterms:modified>
  <cp:category/>
</cp:coreProperties>
</file>