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294" y="-6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2/21/2025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2/21/2025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2/21/2025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2/21/2025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allavipesalavari/PESALAVARIPALLAVI.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PESALAVARI PALLAVI</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pitchFamily="34" charset="0"/>
                <a:cs typeface="Arial" pitchFamily="34" charset="0"/>
              </a:rPr>
              <a:t>PESALAVARI PALLAVI</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MADANAPALLE INSTITUTE OF    				TECHNOLOGY AND SCIENCE – 			         (COMPUTER SCIENCE 					ENGINEERING AND DATA SCIENCE)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93068" y="1444531"/>
            <a:ext cx="11029615" cy="4673324"/>
          </a:xfrm>
        </p:spPr>
        <p:txBody>
          <a:bodyPr>
            <a:normAutofit fontScale="92500" lnSpcReduction="20000"/>
          </a:bodyPr>
          <a:lstStyle/>
          <a:p>
            <a:pPr marL="305435" indent="-305435">
              <a:buNone/>
            </a:pPr>
            <a:r>
              <a:rPr lang="en-GB" dirty="0" smtClean="0">
                <a:latin typeface="Calibri" pitchFamily="34" charset="0"/>
                <a:cs typeface="Calibri" pitchFamily="34" charset="0"/>
              </a:rPr>
              <a:t>		</a:t>
            </a:r>
            <a:r>
              <a:rPr lang="en-GB" sz="1900" dirty="0" smtClean="0">
                <a:latin typeface="Calibri" pitchFamily="34" charset="0"/>
                <a:cs typeface="Calibri" pitchFamily="34" charset="0"/>
              </a:rPr>
              <a:t>Future Scope of Secure Data Hiding in Images Using </a:t>
            </a:r>
            <a:r>
              <a:rPr lang="en-GB" sz="1900" dirty="0" err="1" smtClean="0">
                <a:latin typeface="Calibri" pitchFamily="34" charset="0"/>
                <a:cs typeface="Calibri" pitchFamily="34" charset="0"/>
              </a:rPr>
              <a:t>Steganography</a:t>
            </a:r>
            <a:endParaRPr lang="en-GB" sz="1900" dirty="0" smtClean="0">
              <a:latin typeface="Calibri" pitchFamily="34" charset="0"/>
              <a:cs typeface="Calibri" pitchFamily="34" charset="0"/>
            </a:endParaRPr>
          </a:p>
          <a:p>
            <a:pPr marL="457200" indent="-457200">
              <a:buAutoNum type="arabicPeriod"/>
            </a:pPr>
            <a:r>
              <a:rPr lang="en-GB" sz="1900" u="sng" dirty="0" smtClean="0">
                <a:latin typeface="Calibri" pitchFamily="34" charset="0"/>
                <a:cs typeface="Calibri" pitchFamily="34" charset="0"/>
              </a:rPr>
              <a:t>Integration with AI and Machine Learning:</a:t>
            </a:r>
            <a:r>
              <a:rPr lang="en-GB" sz="1900" dirty="0" smtClean="0">
                <a:latin typeface="Calibri" pitchFamily="34" charset="0"/>
                <a:cs typeface="Calibri" pitchFamily="34" charset="0"/>
              </a:rPr>
              <a:t> Using AI and machine learning algorithms to detect patterns in images for more efficient data hiding.</a:t>
            </a:r>
          </a:p>
          <a:p>
            <a:pPr marL="457200" indent="-457200">
              <a:buAutoNum type="arabicPeriod"/>
            </a:pPr>
            <a:r>
              <a:rPr lang="en-GB" sz="1900" u="sng" dirty="0" smtClean="0">
                <a:latin typeface="Calibri" pitchFamily="34" charset="0"/>
                <a:cs typeface="Calibri" pitchFamily="34" charset="0"/>
              </a:rPr>
              <a:t>Deep Learning-based </a:t>
            </a:r>
            <a:r>
              <a:rPr lang="en-GB" sz="1900" u="sng" dirty="0" err="1" smtClean="0">
                <a:latin typeface="Calibri" pitchFamily="34" charset="0"/>
                <a:cs typeface="Calibri" pitchFamily="34" charset="0"/>
              </a:rPr>
              <a:t>Steganography</a:t>
            </a:r>
            <a:r>
              <a:rPr lang="en-GB" sz="1900" u="sng" dirty="0" smtClean="0">
                <a:latin typeface="Calibri" pitchFamily="34" charset="0"/>
                <a:cs typeface="Calibri" pitchFamily="34" charset="0"/>
              </a:rPr>
              <a:t>:</a:t>
            </a:r>
            <a:r>
              <a:rPr lang="en-GB" sz="1900" dirty="0" smtClean="0">
                <a:latin typeface="Calibri" pitchFamily="34" charset="0"/>
                <a:cs typeface="Calibri" pitchFamily="34" charset="0"/>
              </a:rPr>
              <a:t> Leveraging deep learning models like Generative Adversarial Networks (GANs) for more advanced data hiding methods.</a:t>
            </a:r>
          </a:p>
          <a:p>
            <a:pPr marL="457200" indent="-457200">
              <a:buAutoNum type="arabicPeriod"/>
            </a:pPr>
            <a:r>
              <a:rPr lang="en-GB" sz="1900" u="sng" dirty="0" smtClean="0">
                <a:latin typeface="Calibri" pitchFamily="34" charset="0"/>
                <a:cs typeface="Calibri" pitchFamily="34" charset="0"/>
              </a:rPr>
              <a:t>Cross-Platform and Real-Time Applications:</a:t>
            </a:r>
            <a:r>
              <a:rPr lang="en-GB" sz="1900" dirty="0" smtClean="0">
                <a:latin typeface="Calibri" pitchFamily="34" charset="0"/>
                <a:cs typeface="Calibri" pitchFamily="34" charset="0"/>
              </a:rPr>
              <a:t> Expanding the project to support mobile apps or real-time applications for secure communication.</a:t>
            </a:r>
          </a:p>
          <a:p>
            <a:pPr marL="457200" indent="-457200">
              <a:buAutoNum type="arabicPeriod"/>
            </a:pPr>
            <a:r>
              <a:rPr lang="en-GB" sz="1900" u="sng" dirty="0" smtClean="0">
                <a:latin typeface="Calibri" pitchFamily="34" charset="0"/>
                <a:cs typeface="Calibri" pitchFamily="34" charset="0"/>
              </a:rPr>
              <a:t>Multi-Modal </a:t>
            </a:r>
            <a:r>
              <a:rPr lang="en-GB" sz="1900" u="sng" dirty="0" err="1" smtClean="0">
                <a:latin typeface="Calibri" pitchFamily="34" charset="0"/>
                <a:cs typeface="Calibri" pitchFamily="34" charset="0"/>
              </a:rPr>
              <a:t>Steganography</a:t>
            </a:r>
            <a:r>
              <a:rPr lang="en-GB" sz="1900" u="sng" dirty="0" smtClean="0">
                <a:latin typeface="Calibri" pitchFamily="34" charset="0"/>
                <a:cs typeface="Calibri" pitchFamily="34" charset="0"/>
              </a:rPr>
              <a:t>:</a:t>
            </a:r>
            <a:r>
              <a:rPr lang="en-GB" sz="1900" dirty="0" smtClean="0">
                <a:latin typeface="Calibri" pitchFamily="34" charset="0"/>
                <a:cs typeface="Calibri" pitchFamily="34" charset="0"/>
              </a:rPr>
              <a:t> Combining different media types (audio, video, text) alongside images for multi-modal </a:t>
            </a:r>
            <a:r>
              <a:rPr lang="en-GB" sz="1900" dirty="0" err="1" smtClean="0">
                <a:latin typeface="Calibri" pitchFamily="34" charset="0"/>
                <a:cs typeface="Calibri" pitchFamily="34" charset="0"/>
              </a:rPr>
              <a:t>steganography</a:t>
            </a:r>
            <a:r>
              <a:rPr lang="en-GB" sz="1900" dirty="0" smtClean="0">
                <a:latin typeface="Calibri" pitchFamily="34" charset="0"/>
                <a:cs typeface="Calibri" pitchFamily="34" charset="0"/>
              </a:rPr>
              <a:t>.</a:t>
            </a:r>
          </a:p>
          <a:p>
            <a:pPr marL="457200" indent="-457200">
              <a:buAutoNum type="arabicPeriod"/>
            </a:pPr>
            <a:r>
              <a:rPr lang="en-GB" sz="1900" u="sng" dirty="0" smtClean="0">
                <a:latin typeface="Calibri" pitchFamily="34" charset="0"/>
                <a:cs typeface="Calibri" pitchFamily="34" charset="0"/>
              </a:rPr>
              <a:t>Quantum-Resistant Encryption:</a:t>
            </a:r>
            <a:r>
              <a:rPr lang="en-GB" sz="1900" dirty="0" smtClean="0">
                <a:latin typeface="Calibri" pitchFamily="34" charset="0"/>
                <a:cs typeface="Calibri" pitchFamily="34" charset="0"/>
              </a:rPr>
              <a:t> Developing </a:t>
            </a:r>
            <a:r>
              <a:rPr lang="en-GB" sz="1900" dirty="0" err="1" smtClean="0">
                <a:latin typeface="Calibri" pitchFamily="34" charset="0"/>
                <a:cs typeface="Calibri" pitchFamily="34" charset="0"/>
              </a:rPr>
              <a:t>steganography</a:t>
            </a:r>
            <a:r>
              <a:rPr lang="en-GB" sz="1900" dirty="0" smtClean="0">
                <a:latin typeface="Calibri" pitchFamily="34" charset="0"/>
                <a:cs typeface="Calibri" pitchFamily="34" charset="0"/>
              </a:rPr>
              <a:t> techniques combined with quantum-resistant encryption methods for future data security.</a:t>
            </a:r>
          </a:p>
          <a:p>
            <a:pPr marL="457200" indent="-457200">
              <a:buAutoNum type="arabicPeriod"/>
            </a:pPr>
            <a:r>
              <a:rPr lang="en-GB" sz="1900" u="sng" dirty="0" smtClean="0">
                <a:latin typeface="Calibri" pitchFamily="34" charset="0"/>
                <a:cs typeface="Calibri" pitchFamily="34" charset="0"/>
              </a:rPr>
              <a:t>Enhanced Detection and Countermeasures:</a:t>
            </a:r>
            <a:r>
              <a:rPr lang="en-GB" sz="1900" dirty="0" smtClean="0">
                <a:latin typeface="Calibri" pitchFamily="34" charset="0"/>
                <a:cs typeface="Calibri" pitchFamily="34" charset="0"/>
              </a:rPr>
              <a:t> Creating advanced </a:t>
            </a:r>
            <a:r>
              <a:rPr lang="en-GB" sz="1900" dirty="0" err="1" smtClean="0">
                <a:latin typeface="Calibri" pitchFamily="34" charset="0"/>
                <a:cs typeface="Calibri" pitchFamily="34" charset="0"/>
              </a:rPr>
              <a:t>steganalysis</a:t>
            </a:r>
            <a:r>
              <a:rPr lang="en-GB" sz="1900" dirty="0" smtClean="0">
                <a:latin typeface="Calibri" pitchFamily="34" charset="0"/>
                <a:cs typeface="Calibri" pitchFamily="34" charset="0"/>
              </a:rPr>
              <a:t> methods to identify hidden data more effectively.</a:t>
            </a:r>
          </a:p>
          <a:p>
            <a:pPr marL="457200" indent="-457200">
              <a:buNone/>
            </a:pPr>
            <a:r>
              <a:rPr lang="en-GB" sz="1900" dirty="0" smtClean="0">
                <a:latin typeface="Calibri" pitchFamily="34" charset="0"/>
                <a:cs typeface="Calibri" pitchFamily="34" charset="0"/>
              </a:rPr>
              <a:t>	These developments will lead to more secure, efficient, and diverse applications for hiding data in images.</a:t>
            </a:r>
            <a:endParaRPr lang="en-US" sz="1900" dirty="0">
              <a:latin typeface="Calibri" pitchFamily="34" charset="0"/>
              <a:cs typeface="Calibri"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3200" dirty="0" smtClean="0">
                <a:solidFill>
                  <a:srgbClr val="0F0F0F"/>
                </a:solidFill>
                <a:ea typeface="+mn-lt"/>
                <a:cs typeface="+mn-lt"/>
              </a:rPr>
              <a:t>	</a:t>
            </a:r>
            <a:r>
              <a:rPr lang="en-GB" sz="3200" dirty="0" smtClean="0">
                <a:solidFill>
                  <a:srgbClr val="0F0F0F"/>
                </a:solidFill>
                <a:latin typeface="Calibri" pitchFamily="34" charset="0"/>
                <a:ea typeface="+mn-lt"/>
                <a:cs typeface="Calibri" pitchFamily="34" charset="0"/>
              </a:rPr>
              <a:t>The problem of secure data hiding in images using </a:t>
            </a:r>
            <a:r>
              <a:rPr lang="en-GB" sz="3200" dirty="0" err="1" smtClean="0">
                <a:solidFill>
                  <a:srgbClr val="0F0F0F"/>
                </a:solidFill>
                <a:latin typeface="Calibri" pitchFamily="34" charset="0"/>
                <a:ea typeface="+mn-lt"/>
                <a:cs typeface="Calibri" pitchFamily="34" charset="0"/>
              </a:rPr>
              <a:t>steganography</a:t>
            </a:r>
            <a:r>
              <a:rPr lang="en-GB" sz="3200" dirty="0" smtClean="0">
                <a:solidFill>
                  <a:srgbClr val="0F0F0F"/>
                </a:solidFill>
                <a:latin typeface="Calibri" pitchFamily="34" charset="0"/>
                <a:ea typeface="+mn-lt"/>
                <a:cs typeface="Calibri" pitchFamily="34" charset="0"/>
              </a:rPr>
              <a:t> focuses on embedding confidential information into digital images without visibly altering them. The challenge is to ensure the hidden data remains secure and resistant to detection or tampering while preserving the quality of the image. Developing efficient algorithms that balance data capacity, security, and image integrity is essential for successful </a:t>
            </a:r>
            <a:r>
              <a:rPr lang="en-GB" sz="3200" dirty="0" err="1" smtClean="0">
                <a:solidFill>
                  <a:srgbClr val="0F0F0F"/>
                </a:solidFill>
                <a:latin typeface="Calibri" pitchFamily="34" charset="0"/>
                <a:ea typeface="+mn-lt"/>
                <a:cs typeface="Calibri" pitchFamily="34" charset="0"/>
              </a:rPr>
              <a:t>steganography</a:t>
            </a:r>
            <a:r>
              <a:rPr lang="en-GB" sz="3200" dirty="0" smtClean="0">
                <a:solidFill>
                  <a:srgbClr val="0F0F0F"/>
                </a:solidFill>
                <a:latin typeface="Calibri" pitchFamily="34" charset="0"/>
                <a:ea typeface="+mn-lt"/>
                <a:cs typeface="Calibri" pitchFamily="34" charset="0"/>
              </a:rPr>
              <a:t> applications.</a:t>
            </a:r>
            <a:endParaRPr lang="en-IN" dirty="0">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892628" y="1382487"/>
            <a:ext cx="11114315" cy="5094514"/>
          </a:xfrm>
        </p:spPr>
        <p:txBody>
          <a:bodyPr vert="horz" lIns="91440" tIns="45720" rIns="91440" bIns="45720" rtlCol="0" anchor="ctr">
            <a:noAutofit/>
          </a:bodyPr>
          <a:lstStyle/>
          <a:p>
            <a:pPr marL="0" indent="0">
              <a:buNone/>
            </a:pPr>
            <a:r>
              <a:rPr lang="en-IN" sz="1800" dirty="0" smtClean="0">
                <a:latin typeface="Calibri" pitchFamily="34" charset="0"/>
                <a:cs typeface="Calibri" pitchFamily="34" charset="0"/>
              </a:rPr>
              <a:t>	The technology used for secure data hiding in images via </a:t>
            </a:r>
            <a:r>
              <a:rPr lang="en-IN" sz="1800" dirty="0" err="1" smtClean="0">
                <a:latin typeface="Calibri" pitchFamily="34" charset="0"/>
                <a:cs typeface="Calibri" pitchFamily="34" charset="0"/>
              </a:rPr>
              <a:t>steganography</a:t>
            </a:r>
            <a:r>
              <a:rPr lang="en-IN" sz="1800" dirty="0" smtClean="0">
                <a:latin typeface="Calibri" pitchFamily="34" charset="0"/>
                <a:cs typeface="Calibri" pitchFamily="34" charset="0"/>
              </a:rPr>
              <a:t> typically involves the following libraries and platforms:</a:t>
            </a:r>
          </a:p>
          <a:p>
            <a:pPr marL="0" indent="0">
              <a:buNone/>
            </a:pPr>
            <a:r>
              <a:rPr lang="en-IN" sz="1800" b="1" u="sng" dirty="0" smtClean="0">
                <a:latin typeface="Calibri" pitchFamily="34" charset="0"/>
                <a:cs typeface="Calibri" pitchFamily="34" charset="0"/>
              </a:rPr>
              <a:t>Libraries:</a:t>
            </a:r>
          </a:p>
          <a:p>
            <a:pPr marL="0" indent="0">
              <a:buNone/>
            </a:pPr>
            <a:r>
              <a:rPr lang="en-IN" sz="1800" u="sng" dirty="0" smtClean="0">
                <a:latin typeface="Calibri" pitchFamily="34" charset="0"/>
                <a:cs typeface="Calibri" pitchFamily="34" charset="0"/>
              </a:rPr>
              <a:t>Python:</a:t>
            </a:r>
            <a:r>
              <a:rPr lang="en-IN" sz="1800" dirty="0" smtClean="0">
                <a:latin typeface="Calibri" pitchFamily="34" charset="0"/>
                <a:cs typeface="Calibri" pitchFamily="34" charset="0"/>
              </a:rPr>
              <a:t> Commonly used programming language for </a:t>
            </a:r>
            <a:r>
              <a:rPr lang="en-IN" sz="1800" dirty="0" err="1" smtClean="0">
                <a:latin typeface="Calibri" pitchFamily="34" charset="0"/>
                <a:cs typeface="Calibri" pitchFamily="34" charset="0"/>
              </a:rPr>
              <a:t>steganography</a:t>
            </a:r>
            <a:r>
              <a:rPr lang="en-IN" sz="1800" dirty="0" smtClean="0">
                <a:latin typeface="Calibri" pitchFamily="34" charset="0"/>
                <a:cs typeface="Calibri" pitchFamily="34" charset="0"/>
              </a:rPr>
              <a:t> applications.</a:t>
            </a:r>
          </a:p>
          <a:p>
            <a:pPr marL="0" indent="0">
              <a:buNone/>
            </a:pPr>
            <a:r>
              <a:rPr lang="en-IN" sz="1800" u="sng" dirty="0" err="1" smtClean="0">
                <a:latin typeface="Calibri" pitchFamily="34" charset="0"/>
                <a:cs typeface="Calibri" pitchFamily="34" charset="0"/>
              </a:rPr>
              <a:t>OpenCV</a:t>
            </a:r>
            <a:r>
              <a:rPr lang="en-IN" sz="1800" u="sng" dirty="0" smtClean="0">
                <a:latin typeface="Calibri" pitchFamily="34" charset="0"/>
                <a:cs typeface="Calibri" pitchFamily="34" charset="0"/>
              </a:rPr>
              <a:t>:</a:t>
            </a:r>
            <a:r>
              <a:rPr lang="en-IN" sz="1800" dirty="0" smtClean="0">
                <a:latin typeface="Calibri" pitchFamily="34" charset="0"/>
                <a:cs typeface="Calibri" pitchFamily="34" charset="0"/>
              </a:rPr>
              <a:t> For advanced image processing tasks.</a:t>
            </a:r>
          </a:p>
          <a:p>
            <a:pPr marL="0" indent="0">
              <a:buNone/>
            </a:pPr>
            <a:r>
              <a:rPr lang="en-IN" sz="1800" u="sng" dirty="0" err="1" smtClean="0">
                <a:latin typeface="Calibri" pitchFamily="34" charset="0"/>
                <a:cs typeface="Calibri" pitchFamily="34" charset="0"/>
              </a:rPr>
              <a:t>PyCryptodome</a:t>
            </a:r>
            <a:r>
              <a:rPr lang="en-IN" sz="1800" u="sng" dirty="0" smtClean="0">
                <a:latin typeface="Calibri" pitchFamily="34" charset="0"/>
                <a:cs typeface="Calibri" pitchFamily="34" charset="0"/>
              </a:rPr>
              <a:t>:</a:t>
            </a:r>
            <a:r>
              <a:rPr lang="en-IN" sz="1800" dirty="0" smtClean="0">
                <a:latin typeface="Calibri" pitchFamily="34" charset="0"/>
                <a:cs typeface="Calibri" pitchFamily="34" charset="0"/>
              </a:rPr>
              <a:t> For encryption of the hidden data to enhance security.</a:t>
            </a:r>
          </a:p>
          <a:p>
            <a:pPr marL="0" indent="0">
              <a:buNone/>
            </a:pPr>
            <a:r>
              <a:rPr lang="en-IN" sz="1800" u="sng" dirty="0" err="1" smtClean="0">
                <a:latin typeface="Calibri" pitchFamily="34" charset="0"/>
                <a:cs typeface="Calibri" pitchFamily="34" charset="0"/>
              </a:rPr>
              <a:t>Stegano</a:t>
            </a:r>
            <a:r>
              <a:rPr lang="en-IN" sz="1800" u="sng" dirty="0" smtClean="0">
                <a:latin typeface="Calibri" pitchFamily="34" charset="0"/>
                <a:cs typeface="Calibri" pitchFamily="34" charset="0"/>
              </a:rPr>
              <a:t>:</a:t>
            </a:r>
            <a:r>
              <a:rPr lang="en-IN" sz="1800" dirty="0" smtClean="0">
                <a:latin typeface="Calibri" pitchFamily="34" charset="0"/>
                <a:cs typeface="Calibri" pitchFamily="34" charset="0"/>
              </a:rPr>
              <a:t> A Python library specifically designed for image </a:t>
            </a:r>
            <a:r>
              <a:rPr lang="en-IN" sz="1800" dirty="0" err="1" smtClean="0">
                <a:latin typeface="Calibri" pitchFamily="34" charset="0"/>
                <a:cs typeface="Calibri" pitchFamily="34" charset="0"/>
              </a:rPr>
              <a:t>steganography</a:t>
            </a:r>
            <a:r>
              <a:rPr lang="en-IN" sz="1800" dirty="0" smtClean="0">
                <a:latin typeface="Calibri" pitchFamily="34" charset="0"/>
                <a:cs typeface="Calibri" pitchFamily="34" charset="0"/>
              </a:rPr>
              <a:t>.</a:t>
            </a:r>
          </a:p>
          <a:p>
            <a:pPr marL="0" indent="0">
              <a:buNone/>
            </a:pPr>
            <a:r>
              <a:rPr lang="en-IN" sz="1800" b="1" u="sng" dirty="0" smtClean="0">
                <a:latin typeface="Calibri" pitchFamily="34" charset="0"/>
                <a:cs typeface="Calibri" pitchFamily="34" charset="0"/>
              </a:rPr>
              <a:t>Platforms:</a:t>
            </a:r>
          </a:p>
          <a:p>
            <a:pPr marL="0" indent="0">
              <a:buNone/>
            </a:pPr>
            <a:r>
              <a:rPr lang="en-IN" sz="1800" u="sng" dirty="0" err="1" smtClean="0">
                <a:latin typeface="Calibri" pitchFamily="34" charset="0"/>
                <a:cs typeface="Calibri" pitchFamily="34" charset="0"/>
              </a:rPr>
              <a:t>TensorFlow</a:t>
            </a:r>
            <a:r>
              <a:rPr lang="en-IN" sz="1800" u="sng" dirty="0" smtClean="0">
                <a:latin typeface="Calibri" pitchFamily="34" charset="0"/>
                <a:cs typeface="Calibri" pitchFamily="34" charset="0"/>
              </a:rPr>
              <a:t>:</a:t>
            </a:r>
            <a:r>
              <a:rPr lang="en-IN" sz="1800" dirty="0" smtClean="0">
                <a:latin typeface="Calibri" pitchFamily="34" charset="0"/>
                <a:cs typeface="Calibri" pitchFamily="34" charset="0"/>
              </a:rPr>
              <a:t> For implementing deep learning-based </a:t>
            </a:r>
            <a:r>
              <a:rPr lang="en-IN" sz="1800" dirty="0" err="1" smtClean="0">
                <a:latin typeface="Calibri" pitchFamily="34" charset="0"/>
                <a:cs typeface="Calibri" pitchFamily="34" charset="0"/>
              </a:rPr>
              <a:t>steganography</a:t>
            </a:r>
            <a:r>
              <a:rPr lang="en-IN" sz="1800" dirty="0" smtClean="0">
                <a:latin typeface="Calibri" pitchFamily="34" charset="0"/>
                <a:cs typeface="Calibri" pitchFamily="34" charset="0"/>
              </a:rPr>
              <a:t> algorithms.</a:t>
            </a:r>
          </a:p>
          <a:p>
            <a:pPr marL="0" indent="0">
              <a:buNone/>
            </a:pPr>
            <a:r>
              <a:rPr lang="en-IN" sz="1800" u="sng" dirty="0" smtClean="0">
                <a:latin typeface="Calibri" pitchFamily="34" charset="0"/>
                <a:cs typeface="Calibri" pitchFamily="34" charset="0"/>
              </a:rPr>
              <a:t>MATLAB:</a:t>
            </a:r>
            <a:r>
              <a:rPr lang="en-IN" sz="1800" dirty="0" smtClean="0">
                <a:latin typeface="Calibri" pitchFamily="34" charset="0"/>
                <a:cs typeface="Calibri" pitchFamily="34" charset="0"/>
              </a:rPr>
              <a:t> Frequently used for research and prototyping </a:t>
            </a:r>
            <a:r>
              <a:rPr lang="en-IN" sz="1800" dirty="0" err="1" smtClean="0">
                <a:latin typeface="Calibri" pitchFamily="34" charset="0"/>
                <a:cs typeface="Calibri" pitchFamily="34" charset="0"/>
              </a:rPr>
              <a:t>steganography</a:t>
            </a:r>
            <a:r>
              <a:rPr lang="en-IN" sz="1800" dirty="0" smtClean="0">
                <a:latin typeface="Calibri" pitchFamily="34" charset="0"/>
                <a:cs typeface="Calibri" pitchFamily="34" charset="0"/>
              </a:rPr>
              <a:t> techniques.</a:t>
            </a:r>
          </a:p>
          <a:p>
            <a:pPr marL="0" indent="0">
              <a:buNone/>
            </a:pPr>
            <a:r>
              <a:rPr lang="en-IN" sz="1800" u="sng" dirty="0" smtClean="0">
                <a:latin typeface="Calibri" pitchFamily="34" charset="0"/>
                <a:cs typeface="Calibri" pitchFamily="34" charset="0"/>
              </a:rPr>
              <a:t>Java:</a:t>
            </a:r>
            <a:r>
              <a:rPr lang="en-IN" sz="1800" dirty="0" smtClean="0">
                <a:latin typeface="Calibri" pitchFamily="34" charset="0"/>
                <a:cs typeface="Calibri" pitchFamily="34" charset="0"/>
              </a:rPr>
              <a:t> Often used for cross-platform development of </a:t>
            </a:r>
            <a:r>
              <a:rPr lang="en-IN" sz="1800" dirty="0" err="1" smtClean="0">
                <a:latin typeface="Calibri" pitchFamily="34" charset="0"/>
                <a:cs typeface="Calibri" pitchFamily="34" charset="0"/>
              </a:rPr>
              <a:t>steganography</a:t>
            </a:r>
            <a:r>
              <a:rPr lang="en-IN" sz="1800" dirty="0" smtClean="0">
                <a:latin typeface="Calibri" pitchFamily="34" charset="0"/>
                <a:cs typeface="Calibri" pitchFamily="34" charset="0"/>
              </a:rPr>
              <a:t> tools.</a:t>
            </a:r>
          </a:p>
          <a:p>
            <a:pPr marL="0" indent="0">
              <a:buNone/>
            </a:pPr>
            <a:r>
              <a:rPr lang="en-IN" sz="1800" u="sng" dirty="0" smtClean="0">
                <a:latin typeface="Calibri" pitchFamily="34" charset="0"/>
                <a:cs typeface="Calibri" pitchFamily="34" charset="0"/>
              </a:rPr>
              <a:t>Encryption Techniques:</a:t>
            </a:r>
            <a:r>
              <a:rPr lang="en-IN" sz="1800" dirty="0" smtClean="0">
                <a:latin typeface="Calibri" pitchFamily="34" charset="0"/>
                <a:cs typeface="Calibri" pitchFamily="34" charset="0"/>
              </a:rPr>
              <a:t> AES, RSA for securing the data before embedding.</a:t>
            </a:r>
          </a:p>
          <a:p>
            <a:pPr marL="0" indent="0">
              <a:buNone/>
            </a:pPr>
            <a:r>
              <a:rPr lang="en-IN" sz="1800" dirty="0" smtClean="0">
                <a:latin typeface="Calibri" pitchFamily="34" charset="0"/>
                <a:cs typeface="Calibri" pitchFamily="34" charset="0"/>
              </a:rPr>
              <a:t>These tools and libraries help implement algorithms that ensure data security and image quality while hiding sensitive information in digital images.</a:t>
            </a:r>
            <a:endParaRPr lang="en-IN" sz="1800" dirty="0">
              <a:latin typeface="Calibri" pitchFamily="34" charset="0"/>
              <a:cs typeface="Calibri" pitchFamily="34" charset="0"/>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a:bodyPr>
          <a:lstStyle/>
          <a:p>
            <a:pPr marL="0" indent="0">
              <a:buNone/>
            </a:pPr>
            <a:r>
              <a:rPr lang="en-GB" sz="1800" dirty="0" smtClean="0">
                <a:solidFill>
                  <a:srgbClr val="0F0F0F"/>
                </a:solidFill>
                <a:latin typeface="Calibri" pitchFamily="34" charset="0"/>
                <a:cs typeface="Calibri" pitchFamily="34" charset="0"/>
              </a:rPr>
              <a:t>	The "Secure Data Hiding in Images Using </a:t>
            </a:r>
            <a:r>
              <a:rPr lang="en-GB" sz="1800" dirty="0" err="1" smtClean="0">
                <a:solidFill>
                  <a:srgbClr val="0F0F0F"/>
                </a:solidFill>
                <a:latin typeface="Calibri" pitchFamily="34" charset="0"/>
                <a:cs typeface="Calibri" pitchFamily="34" charset="0"/>
              </a:rPr>
              <a:t>Steganography</a:t>
            </a:r>
            <a:r>
              <a:rPr lang="en-GB" sz="1800" dirty="0" smtClean="0">
                <a:solidFill>
                  <a:srgbClr val="0F0F0F"/>
                </a:solidFill>
                <a:latin typeface="Calibri" pitchFamily="34" charset="0"/>
                <a:cs typeface="Calibri" pitchFamily="34" charset="0"/>
              </a:rPr>
              <a:t>" project stands out due to several unique features:</a:t>
            </a:r>
          </a:p>
          <a:p>
            <a:pPr marL="0" indent="0">
              <a:buNone/>
            </a:pPr>
            <a:r>
              <a:rPr lang="en-GB" sz="1800" u="sng" dirty="0" smtClean="0">
                <a:solidFill>
                  <a:srgbClr val="0F0F0F"/>
                </a:solidFill>
                <a:latin typeface="Calibri" pitchFamily="34" charset="0"/>
                <a:cs typeface="Calibri" pitchFamily="34" charset="0"/>
              </a:rPr>
              <a:t>High Security with Encryption:</a:t>
            </a:r>
            <a:r>
              <a:rPr lang="en-GB" sz="1800" dirty="0" smtClean="0">
                <a:solidFill>
                  <a:srgbClr val="0F0F0F"/>
                </a:solidFill>
                <a:latin typeface="Calibri" pitchFamily="34" charset="0"/>
                <a:cs typeface="Calibri" pitchFamily="34" charset="0"/>
              </a:rPr>
              <a:t> The project integrates advanced encryption techniques (e.g., AES or RSA) to ensure that hidden data remains protected from unauthorized access, adding an extra layer of security beyond basic </a:t>
            </a:r>
            <a:r>
              <a:rPr lang="en-GB" sz="1800" dirty="0" err="1" smtClean="0">
                <a:solidFill>
                  <a:srgbClr val="0F0F0F"/>
                </a:solidFill>
                <a:latin typeface="Calibri" pitchFamily="34" charset="0"/>
                <a:cs typeface="Calibri" pitchFamily="34" charset="0"/>
              </a:rPr>
              <a:t>steganography</a:t>
            </a:r>
            <a:r>
              <a:rPr lang="en-GB" sz="1800" dirty="0" smtClean="0">
                <a:solidFill>
                  <a:srgbClr val="0F0F0F"/>
                </a:solidFill>
                <a:latin typeface="Calibri" pitchFamily="34" charset="0"/>
                <a:cs typeface="Calibri" pitchFamily="34" charset="0"/>
              </a:rPr>
              <a:t>.</a:t>
            </a:r>
          </a:p>
          <a:p>
            <a:pPr marL="0" indent="0">
              <a:buNone/>
            </a:pPr>
            <a:r>
              <a:rPr lang="en-GB" sz="1800" u="sng" dirty="0" smtClean="0">
                <a:solidFill>
                  <a:srgbClr val="0F0F0F"/>
                </a:solidFill>
                <a:latin typeface="Calibri" pitchFamily="34" charset="0"/>
                <a:cs typeface="Calibri" pitchFamily="34" charset="0"/>
              </a:rPr>
              <a:t>Imperceptibility:</a:t>
            </a:r>
            <a:r>
              <a:rPr lang="en-GB" sz="1800" dirty="0" smtClean="0">
                <a:solidFill>
                  <a:srgbClr val="0F0F0F"/>
                </a:solidFill>
                <a:latin typeface="Calibri" pitchFamily="34" charset="0"/>
                <a:cs typeface="Calibri" pitchFamily="34" charset="0"/>
              </a:rPr>
              <a:t>  Using sophisticated algorithms, the hidden data is virtually undetectable by the human eye, maintaining the original image quality and avoiding any visual distortion.</a:t>
            </a:r>
          </a:p>
          <a:p>
            <a:pPr marL="0" indent="0">
              <a:buNone/>
            </a:pPr>
            <a:r>
              <a:rPr lang="en-GB" sz="1800" u="sng" dirty="0" smtClean="0">
                <a:solidFill>
                  <a:srgbClr val="0F0F0F"/>
                </a:solidFill>
                <a:latin typeface="Calibri" pitchFamily="34" charset="0"/>
                <a:cs typeface="Calibri" pitchFamily="34" charset="0"/>
              </a:rPr>
              <a:t>Robustness Against Detection:</a:t>
            </a:r>
            <a:r>
              <a:rPr lang="en-GB" sz="1800" dirty="0" smtClean="0">
                <a:solidFill>
                  <a:srgbClr val="0F0F0F"/>
                </a:solidFill>
                <a:latin typeface="Calibri" pitchFamily="34" charset="0"/>
                <a:cs typeface="Calibri" pitchFamily="34" charset="0"/>
              </a:rPr>
              <a:t> The project may incorporate techniques like error correction and noise masking, making the hidden data more resilient against attacks and attempts to extract or alter it.</a:t>
            </a:r>
          </a:p>
          <a:p>
            <a:pPr marL="0" indent="0">
              <a:buNone/>
            </a:pPr>
            <a:r>
              <a:rPr lang="en-GB" sz="1800" u="sng" dirty="0" smtClean="0">
                <a:solidFill>
                  <a:srgbClr val="0F0F0F"/>
                </a:solidFill>
                <a:latin typeface="Calibri" pitchFamily="34" charset="0"/>
                <a:cs typeface="Calibri" pitchFamily="34" charset="0"/>
              </a:rPr>
              <a:t>Large Data Capacity: </a:t>
            </a:r>
            <a:r>
              <a:rPr lang="en-GB" sz="1800" dirty="0" smtClean="0">
                <a:solidFill>
                  <a:srgbClr val="0F0F0F"/>
                </a:solidFill>
                <a:latin typeface="Calibri" pitchFamily="34" charset="0"/>
                <a:cs typeface="Calibri" pitchFamily="34" charset="0"/>
              </a:rPr>
              <a:t>By optimizing the use of pixel values or advanced encoding methods, the project may enable hiding a larger amount of data within images compared to traditional methods.</a:t>
            </a:r>
          </a:p>
          <a:p>
            <a:pPr marL="0" indent="0">
              <a:buNone/>
            </a:pPr>
            <a:r>
              <a:rPr lang="en-GB" sz="1800" u="sng" dirty="0" smtClean="0">
                <a:solidFill>
                  <a:srgbClr val="0F0F0F"/>
                </a:solidFill>
                <a:latin typeface="Calibri" pitchFamily="34" charset="0"/>
                <a:cs typeface="Calibri" pitchFamily="34" charset="0"/>
              </a:rPr>
              <a:t>Cross-Platform Usability: </a:t>
            </a:r>
            <a:r>
              <a:rPr lang="en-GB" sz="1800" dirty="0" smtClean="0">
                <a:solidFill>
                  <a:srgbClr val="0F0F0F"/>
                </a:solidFill>
                <a:latin typeface="Calibri" pitchFamily="34" charset="0"/>
                <a:cs typeface="Calibri" pitchFamily="34" charset="0"/>
              </a:rPr>
              <a:t>The project can be implemented on various platforms, using libraries like </a:t>
            </a:r>
            <a:r>
              <a:rPr lang="en-GB" sz="1800" dirty="0" err="1" smtClean="0">
                <a:solidFill>
                  <a:srgbClr val="0F0F0F"/>
                </a:solidFill>
                <a:latin typeface="Calibri" pitchFamily="34" charset="0"/>
                <a:cs typeface="Calibri" pitchFamily="34" charset="0"/>
              </a:rPr>
              <a:t>OpenCV</a:t>
            </a:r>
            <a:r>
              <a:rPr lang="en-GB" sz="1800" dirty="0" smtClean="0">
                <a:solidFill>
                  <a:srgbClr val="0F0F0F"/>
                </a:solidFill>
                <a:latin typeface="Calibri" pitchFamily="34" charset="0"/>
                <a:cs typeface="Calibri" pitchFamily="34" charset="0"/>
              </a:rPr>
              <a:t> or MATLAB, making it adaptable for both research and practical real-world applications.</a:t>
            </a:r>
          </a:p>
          <a:p>
            <a:pPr marL="0" indent="0">
              <a:buNone/>
            </a:pPr>
            <a:r>
              <a:rPr lang="en-GB" sz="1800" dirty="0" smtClean="0">
                <a:solidFill>
                  <a:srgbClr val="0F0F0F"/>
                </a:solidFill>
                <a:latin typeface="Calibri" pitchFamily="34" charset="0"/>
                <a:cs typeface="Calibri" pitchFamily="34" charset="0"/>
              </a:rPr>
              <a:t>These features make the project both highly secure and efficient, ensuring the integrity and confidentiality of the hidden data.</a:t>
            </a:r>
            <a:endParaRPr lang="en-IN" sz="1800"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pPr>
              <a:buNone/>
            </a:pPr>
            <a:r>
              <a:rPr lang="en-GB" dirty="0" smtClean="0"/>
              <a:t>The end users of the "Secure Data Hiding in Images Using </a:t>
            </a:r>
            <a:r>
              <a:rPr lang="en-GB" dirty="0" err="1" smtClean="0"/>
              <a:t>Steganography</a:t>
            </a:r>
            <a:r>
              <a:rPr lang="en-GB" dirty="0" smtClean="0"/>
              <a:t>" project can include:</a:t>
            </a:r>
          </a:p>
          <a:p>
            <a:pPr>
              <a:buNone/>
            </a:pPr>
            <a:r>
              <a:rPr lang="en-GB" u="sng" dirty="0" smtClean="0"/>
              <a:t>Government and Military Agencies:</a:t>
            </a:r>
            <a:r>
              <a:rPr lang="en-GB" dirty="0" smtClean="0"/>
              <a:t> For secure communication of classified or sensitive information, ensuring that data is hidden within images to prevent detection by unauthorized parties.</a:t>
            </a:r>
          </a:p>
          <a:p>
            <a:pPr>
              <a:buNone/>
            </a:pPr>
            <a:r>
              <a:rPr lang="en-GB" u="sng" dirty="0" smtClean="0"/>
              <a:t>Enterprises and Corporations: </a:t>
            </a:r>
            <a:r>
              <a:rPr lang="en-GB" dirty="0" smtClean="0"/>
              <a:t>To protect confidential business data, intellectual property, or financial information, especially when transferring sensitive documents through potentially insecure networks.</a:t>
            </a:r>
          </a:p>
          <a:p>
            <a:pPr>
              <a:buNone/>
            </a:pPr>
            <a:r>
              <a:rPr lang="en-GB" u="sng" dirty="0" smtClean="0"/>
              <a:t>Journalists and Activists: </a:t>
            </a:r>
            <a:r>
              <a:rPr lang="en-GB" dirty="0" smtClean="0"/>
              <a:t> To securely share sensitive information or documents without fear of surveillance or interception, particularly in regions with restricted freedom of speech.</a:t>
            </a:r>
          </a:p>
          <a:p>
            <a:pPr>
              <a:buNone/>
            </a:pPr>
            <a:r>
              <a:rPr lang="en-GB" u="sng" dirty="0" smtClean="0"/>
              <a:t>Researchers and Academics:</a:t>
            </a:r>
            <a:r>
              <a:rPr lang="en-GB" dirty="0" smtClean="0"/>
              <a:t> For secure sharing of research data or intellectual content, ensuring privacy and integrity in their work.</a:t>
            </a:r>
          </a:p>
          <a:p>
            <a:pPr>
              <a:buNone/>
            </a:pPr>
            <a:r>
              <a:rPr lang="en-GB" u="sng" dirty="0" smtClean="0"/>
              <a:t>Consumers in Privacy-Focused Applications:</a:t>
            </a:r>
            <a:r>
              <a:rPr lang="en-GB" dirty="0" smtClean="0"/>
              <a:t> Users who wish to protect personal information, such as passwords, identification data, or private messages, from unauthorized access when sharing digital images online.</a:t>
            </a:r>
          </a:p>
          <a:p>
            <a:pPr>
              <a:buNone/>
            </a:pPr>
            <a:r>
              <a:rPr lang="en-GB" dirty="0" smtClean="0"/>
              <a:t>These end users would benefit from enhanced security and confidentiality for their data.</a:t>
            </a:r>
            <a:endParaRPr lang="en-IN" dirty="0"/>
          </a:p>
        </p:txBody>
      </p:sp>
    </p:spTree>
    <p:extLst>
      <p:ext uri="{BB962C8B-B14F-4D97-AF65-F5344CB8AC3E}">
        <p14:creationId xmlns=""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Content Placeholder 2">
            <a:extLst>
              <a:ext uri="{FF2B5EF4-FFF2-40B4-BE49-F238E27FC236}">
                <a16:creationId xmlns:a16="http://schemas.microsoft.com/office/drawing/2014/main" xmlns="" id="{805D7125-AC62-752D-6E68-9EB88BCC631C}"/>
              </a:ext>
            </a:extLst>
          </p:cNvPr>
          <p:cNvSpPr txBox="1">
            <a:spLocks/>
          </p:cNvSpPr>
          <p:nvPr/>
        </p:nvSpPr>
        <p:spPr>
          <a:xfrm>
            <a:off x="1861352" y="1309646"/>
            <a:ext cx="11029615" cy="4673324"/>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10000"/>
              </a:lnSpc>
              <a:spcBef>
                <a:spcPct val="20000"/>
              </a:spcBef>
              <a:spcAft>
                <a:spcPts val="600"/>
              </a:spcAft>
              <a:buClr>
                <a:schemeClr val="accent1"/>
              </a:buClr>
              <a:buSzPct val="92000"/>
              <a:buFont typeface="Wingdings 2" panose="05020102010507070707" pitchFamily="18" charset="2"/>
              <a:buNone/>
              <a:tabLst/>
              <a:defRPr/>
            </a:pPr>
            <a:endParaRPr kumimoji="0" lang="en-IN" sz="17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7" name="Content Placeholder 6" descr="Screenshot 2025-02-17 204852.png"/>
          <p:cNvPicPr>
            <a:picLocks noGrp="1" noChangeAspect="1"/>
          </p:cNvPicPr>
          <p:nvPr>
            <p:ph idx="1"/>
          </p:nvPr>
        </p:nvPicPr>
        <p:blipFill>
          <a:blip r:embed="rId2"/>
          <a:stretch>
            <a:fillRect/>
          </a:stretch>
        </p:blipFill>
        <p:spPr>
          <a:xfrm>
            <a:off x="622300" y="1301750"/>
            <a:ext cx="11176000" cy="4959350"/>
          </a:xfrm>
        </p:spPr>
      </p:pic>
    </p:spTree>
    <p:extLst>
      <p:ext uri="{BB962C8B-B14F-4D97-AF65-F5344CB8AC3E}">
        <p14:creationId xmlns=""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a:buNone/>
            </a:pPr>
            <a:r>
              <a:rPr lang="en-GB" dirty="0" smtClean="0"/>
              <a:t>			</a:t>
            </a:r>
            <a:r>
              <a:rPr lang="en-GB" sz="2400" dirty="0" smtClean="0">
                <a:latin typeface="Calibri" pitchFamily="34" charset="0"/>
                <a:cs typeface="Calibri" pitchFamily="34" charset="0"/>
              </a:rPr>
              <a:t>In conclusion, the project on "Secure Data Hiding in Images Using </a:t>
            </a:r>
            <a:r>
              <a:rPr lang="en-GB" sz="2400" dirty="0" err="1" smtClean="0">
                <a:latin typeface="Calibri" pitchFamily="34" charset="0"/>
                <a:cs typeface="Calibri" pitchFamily="34" charset="0"/>
              </a:rPr>
              <a:t>Steganography</a:t>
            </a:r>
            <a:r>
              <a:rPr lang="en-GB" sz="2400" dirty="0" smtClean="0">
                <a:latin typeface="Calibri" pitchFamily="34" charset="0"/>
                <a:cs typeface="Calibri" pitchFamily="34" charset="0"/>
              </a:rPr>
              <a:t>" successfully addresses the challenge of embedding sensitive information within digital images while ensuring its security, invisibility, and integrity. By leveraging advanced encryption techniques and robust </a:t>
            </a:r>
            <a:r>
              <a:rPr lang="en-GB" sz="2400" dirty="0" err="1" smtClean="0">
                <a:latin typeface="Calibri" pitchFamily="34" charset="0"/>
                <a:cs typeface="Calibri" pitchFamily="34" charset="0"/>
              </a:rPr>
              <a:t>steganographic</a:t>
            </a:r>
            <a:r>
              <a:rPr lang="en-GB" sz="2400" dirty="0" smtClean="0">
                <a:latin typeface="Calibri" pitchFamily="34" charset="0"/>
                <a:cs typeface="Calibri" pitchFamily="34" charset="0"/>
              </a:rPr>
              <a:t> algorithms, the project ensures that hidden data remains secure from unauthorized access and tampering. Additionally, it maintains high image quality, making the hidden data imperceptible to the human eye. This method offers an effective solution for secure communication, particularly in scenarios requiring confidentiality, such as in government, business, and personal privacy. Overall, the project demonstrates a practical approach to protecting sensitive data in the digital age, meeting the need for both security and data integrity.</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pPr>
              <a:buNone/>
            </a:pPr>
            <a:r>
              <a:rPr lang="en-IN" dirty="0" smtClean="0"/>
              <a:t>						    </a:t>
            </a:r>
            <a:r>
              <a:rPr lang="en-IN" dirty="0" smtClean="0">
                <a:hlinkClick r:id="rId2"/>
              </a:rPr>
              <a:t>https://github.com/Pallavipesalavari/PESALAVARIPALLAVI.git</a:t>
            </a:r>
            <a:endParaRPr lang="en-IN" dirty="0"/>
          </a:p>
        </p:txBody>
      </p:sp>
    </p:spTree>
    <p:extLst>
      <p:ext uri="{BB962C8B-B14F-4D97-AF65-F5344CB8AC3E}">
        <p14:creationId xmlns=""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250</TotalTime>
  <Words>210</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pesalavarisuresh@gmail.com</cp:lastModifiedBy>
  <cp:revision>53</cp:revision>
  <dcterms:created xsi:type="dcterms:W3CDTF">2021-05-26T16:50:10Z</dcterms:created>
  <dcterms:modified xsi:type="dcterms:W3CDTF">2025-02-21T14:37:31Z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