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notesMasterIdLst>
    <p:notesMasterId r:id="rId12"/>
  </p:notesMasterIdLst>
  <p:sldIdLst>
    <p:sldId id="268" r:id="rId5"/>
    <p:sldId id="313" r:id="rId6"/>
    <p:sldId id="314" r:id="rId7"/>
    <p:sldId id="312" r:id="rId8"/>
    <p:sldId id="316" r:id="rId9"/>
    <p:sldId id="315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allavi%20data\excel\explorin%20ecommerce%20pallav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P\Desktop\pallavi%20data\excel\explorin%20ecommerce%20pallav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[explorin ecommerce pallavi.xlsx]pivat cc!PivotTable2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Periods</a:t>
            </a:r>
            <a:r>
              <a:rPr lang="en-IN" b="1" baseline="0"/>
              <a:t> :remarks2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'pivat cc'!$C$18:$C$19</c:f>
              <c:strCache>
                <c:ptCount val="1"/>
                <c:pt idx="0">
                  <c:v>M2S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'pivat cc'!$B$20:$B$30</c:f>
              <c:strCache>
                <c:ptCount val="11"/>
                <c:pt idx="0">
                  <c:v>Jan W2</c:v>
                </c:pt>
                <c:pt idx="1">
                  <c:v>Jan W3</c:v>
                </c:pt>
                <c:pt idx="2">
                  <c:v>Feb W1</c:v>
                </c:pt>
                <c:pt idx="3">
                  <c:v>Feb W2</c:v>
                </c:pt>
                <c:pt idx="4">
                  <c:v>Feb W3</c:v>
                </c:pt>
                <c:pt idx="5">
                  <c:v>Feb W4</c:v>
                </c:pt>
                <c:pt idx="6">
                  <c:v>Mar W1</c:v>
                </c:pt>
                <c:pt idx="7">
                  <c:v>Mar W2</c:v>
                </c:pt>
                <c:pt idx="8">
                  <c:v>Mar W4</c:v>
                </c:pt>
                <c:pt idx="9">
                  <c:v>Apr W1</c:v>
                </c:pt>
                <c:pt idx="10">
                  <c:v>Apr W2</c:v>
                </c:pt>
              </c:strCache>
            </c:strRef>
          </c:cat>
          <c:val>
            <c:numRef>
              <c:f>'pivat cc'!$C$20:$C$30</c:f>
              <c:numCache>
                <c:formatCode>General</c:formatCode>
                <c:ptCount val="11"/>
                <c:pt idx="1">
                  <c:v>151</c:v>
                </c:pt>
                <c:pt idx="2">
                  <c:v>174</c:v>
                </c:pt>
                <c:pt idx="3">
                  <c:v>192</c:v>
                </c:pt>
                <c:pt idx="4">
                  <c:v>767</c:v>
                </c:pt>
                <c:pt idx="5">
                  <c:v>204</c:v>
                </c:pt>
                <c:pt idx="6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2-4B9D-899F-C6DFBF35F405}"/>
            </c:ext>
          </c:extLst>
        </c:ser>
        <c:ser>
          <c:idx val="1"/>
          <c:order val="1"/>
          <c:tx>
            <c:strRef>
              <c:f>'pivat cc'!$D$18:$D$19</c:f>
              <c:strCache>
                <c:ptCount val="1"/>
                <c:pt idx="0">
                  <c:v>Post-Ship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'pivat cc'!$B$20:$B$30</c:f>
              <c:strCache>
                <c:ptCount val="11"/>
                <c:pt idx="0">
                  <c:v>Jan W2</c:v>
                </c:pt>
                <c:pt idx="1">
                  <c:v>Jan W3</c:v>
                </c:pt>
                <c:pt idx="2">
                  <c:v>Feb W1</c:v>
                </c:pt>
                <c:pt idx="3">
                  <c:v>Feb W2</c:v>
                </c:pt>
                <c:pt idx="4">
                  <c:v>Feb W3</c:v>
                </c:pt>
                <c:pt idx="5">
                  <c:v>Feb W4</c:v>
                </c:pt>
                <c:pt idx="6">
                  <c:v>Mar W1</c:v>
                </c:pt>
                <c:pt idx="7">
                  <c:v>Mar W2</c:v>
                </c:pt>
                <c:pt idx="8">
                  <c:v>Mar W4</c:v>
                </c:pt>
                <c:pt idx="9">
                  <c:v>Apr W1</c:v>
                </c:pt>
                <c:pt idx="10">
                  <c:v>Apr W2</c:v>
                </c:pt>
              </c:strCache>
            </c:strRef>
          </c:cat>
          <c:val>
            <c:numRef>
              <c:f>'pivat cc'!$D$20:$D$30</c:f>
              <c:numCache>
                <c:formatCode>General</c:formatCode>
                <c:ptCount val="11"/>
                <c:pt idx="0">
                  <c:v>7096</c:v>
                </c:pt>
                <c:pt idx="3">
                  <c:v>3893</c:v>
                </c:pt>
                <c:pt idx="6">
                  <c:v>2473</c:v>
                </c:pt>
                <c:pt idx="7">
                  <c:v>1638</c:v>
                </c:pt>
                <c:pt idx="8">
                  <c:v>986</c:v>
                </c:pt>
                <c:pt idx="9">
                  <c:v>1159</c:v>
                </c:pt>
                <c:pt idx="10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2-4B9D-899F-C6DFBF35F405}"/>
            </c:ext>
          </c:extLst>
        </c:ser>
        <c:ser>
          <c:idx val="2"/>
          <c:order val="2"/>
          <c:tx>
            <c:strRef>
              <c:f>'pivat cc'!$E$18:$E$19</c:f>
              <c:strCache>
                <c:ptCount val="1"/>
                <c:pt idx="0">
                  <c:v>Pre-Manifest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'pivat cc'!$B$20:$B$30</c:f>
              <c:strCache>
                <c:ptCount val="11"/>
                <c:pt idx="0">
                  <c:v>Jan W2</c:v>
                </c:pt>
                <c:pt idx="1">
                  <c:v>Jan W3</c:v>
                </c:pt>
                <c:pt idx="2">
                  <c:v>Feb W1</c:v>
                </c:pt>
                <c:pt idx="3">
                  <c:v>Feb W2</c:v>
                </c:pt>
                <c:pt idx="4">
                  <c:v>Feb W3</c:v>
                </c:pt>
                <c:pt idx="5">
                  <c:v>Feb W4</c:v>
                </c:pt>
                <c:pt idx="6">
                  <c:v>Mar W1</c:v>
                </c:pt>
                <c:pt idx="7">
                  <c:v>Mar W2</c:v>
                </c:pt>
                <c:pt idx="8">
                  <c:v>Mar W4</c:v>
                </c:pt>
                <c:pt idx="9">
                  <c:v>Apr W1</c:v>
                </c:pt>
                <c:pt idx="10">
                  <c:v>Apr W2</c:v>
                </c:pt>
              </c:strCache>
            </c:strRef>
          </c:cat>
          <c:val>
            <c:numRef>
              <c:f>'pivat cc'!$E$20:$E$30</c:f>
              <c:numCache>
                <c:formatCode>General</c:formatCode>
                <c:ptCount val="11"/>
                <c:pt idx="0">
                  <c:v>3823</c:v>
                </c:pt>
                <c:pt idx="4">
                  <c:v>1741</c:v>
                </c:pt>
                <c:pt idx="6">
                  <c:v>464</c:v>
                </c:pt>
                <c:pt idx="7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B2-4B9D-899F-C6DFBF35F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6163920"/>
        <c:axId val="942696842"/>
      </c:barChart>
      <c:catAx>
        <c:axId val="326163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96842"/>
        <c:crosses val="autoZero"/>
        <c:auto val="1"/>
        <c:lblAlgn val="ctr"/>
        <c:lblOffset val="100"/>
        <c:noMultiLvlLbl val="0"/>
      </c:catAx>
      <c:valAx>
        <c:axId val="94269684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16392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0" vertOverflow="ellipsis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[explorin ecommerce pallavi.xlsx]pivat cc!PivotTable7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Destination: remarks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4832180844953939E-2"/>
          <c:y val="0.16551669950963477"/>
          <c:w val="0.61600155799999579"/>
          <c:h val="0.716592549161605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'pivat cc'!$B$70:$B$71</c:f>
              <c:strCache>
                <c:ptCount val="1"/>
                <c:pt idx="0">
                  <c:v>M2S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'pivat cc'!$A$72:$A$74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'pivat cc'!$B$72:$B$74</c:f>
              <c:numCache>
                <c:formatCode>General</c:formatCode>
                <c:ptCount val="3"/>
                <c:pt idx="0">
                  <c:v>767</c:v>
                </c:pt>
                <c:pt idx="1">
                  <c:v>174</c:v>
                </c:pt>
                <c:pt idx="2">
                  <c:v>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A-46FB-A805-3B861A6BE152}"/>
            </c:ext>
          </c:extLst>
        </c:ser>
        <c:ser>
          <c:idx val="1"/>
          <c:order val="1"/>
          <c:tx>
            <c:strRef>
              <c:f>'pivat cc'!$C$70:$C$71</c:f>
              <c:strCache>
                <c:ptCount val="1"/>
                <c:pt idx="0">
                  <c:v>Post-Ship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'pivat cc'!$A$72:$A$74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'pivat cc'!$C$72:$C$74</c:f>
              <c:numCache>
                <c:formatCode>General</c:formatCode>
                <c:ptCount val="3"/>
                <c:pt idx="0">
                  <c:v>1159</c:v>
                </c:pt>
                <c:pt idx="1">
                  <c:v>2814</c:v>
                </c:pt>
                <c:pt idx="2">
                  <c:v>13613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A-46FB-A805-3B861A6BE152}"/>
            </c:ext>
          </c:extLst>
        </c:ser>
        <c:ser>
          <c:idx val="2"/>
          <c:order val="2"/>
          <c:tx>
            <c:strRef>
              <c:f>'pivat cc'!$D$70:$D$71</c:f>
              <c:strCache>
                <c:ptCount val="1"/>
                <c:pt idx="0">
                  <c:v>Pre-Manifest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'pivat cc'!$A$72:$A$74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'pivat cc'!$D$72:$D$74</c:f>
              <c:numCache>
                <c:formatCode>General</c:formatCode>
                <c:ptCount val="3"/>
                <c:pt idx="1">
                  <c:v>2205</c:v>
                </c:pt>
                <c:pt idx="2">
                  <c:v>4158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A-46FB-A805-3B861A6B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6163920"/>
        <c:axId val="942696842"/>
      </c:barChart>
      <c:catAx>
        <c:axId val="326163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96842"/>
        <c:crosses val="autoZero"/>
        <c:auto val="1"/>
        <c:lblAlgn val="ctr"/>
        <c:lblOffset val="100"/>
        <c:noMultiLvlLbl val="0"/>
      </c:catAx>
      <c:valAx>
        <c:axId val="94269684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16392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0" vertOverflow="ellipsis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4">
          <a:lumMod val="40000"/>
          <a:lumOff val="60000"/>
        </a:schemeClr>
      </a:solidFill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0.68209</cdr:x>
      <cdr:y>0.01697</cdr:y>
    </cdr:from>
    <cdr:to>
      <cdr:x>1</cdr:x>
      <cdr:y>0.14244</cdr:y>
    </cdr:to>
    <cdr:sp macro="" textlink="">
      <cdr:nvSpPr>
        <cdr:cNvPr id="2" name="TextBox 9">
          <a:extLst xmlns:a="http://schemas.openxmlformats.org/drawingml/2006/main">
            <a:ext uri="{FF2B5EF4-FFF2-40B4-BE49-F238E27FC236}">
              <a16:creationId xmlns:a16="http://schemas.microsoft.com/office/drawing/2014/main" id="{8E1F5A49-B087-EFF3-4E8C-6FCB7893B3D7}"/>
            </a:ext>
          </a:extLst>
        </cdr:cNvPr>
        <cdr:cNvSpPr txBox="1"/>
      </cdr:nvSpPr>
      <cdr:spPr>
        <a:xfrm xmlns:a="http://schemas.openxmlformats.org/drawingml/2006/main">
          <a:off x="3539613" y="45778"/>
          <a:ext cx="1649721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600" dirty="0">
              <a:highlight>
                <a:srgbClr val="0000FF"/>
              </a:highlight>
            </a:rPr>
            <a:t>UTTARAKHAND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375-2DF5-4147-8A9F-9B289434022D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B4068-3892-488C-A71A-FEB35131C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3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F3AF-2001-450A-BFF7-3FB62511CA3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149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39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478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878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210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8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321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115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EAD-89A2-49CE-85D6-26E8D2A80BA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CDF9-2732-4B16-83DD-800EF532C38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12A4-B45F-424E-A78E-9AB866324F3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BFB3-5C43-4A6C-B42D-ADBA9187AA1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1642-F3A1-4A6B-99BD-E0BE3D8AC03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A204-9FAD-411F-B24B-CCC3347011F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2122-436E-4173-B8D3-1944DE00A89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7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7B24-D6FF-4720-B0FC-1D5752B9878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58D55D-B1ED-4F08-A35C-AFC793B34DF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8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5" y="639097"/>
            <a:ext cx="6269347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E-commerce</a:t>
            </a:r>
            <a:r>
              <a:rPr lang="en-US" dirty="0"/>
              <a:t> cancellation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Pallavi saini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0B6D1-2B54-49AD-33FD-7227CE60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174" y="6218903"/>
            <a:ext cx="780010" cy="543441"/>
          </a:xfrm>
        </p:spPr>
        <p:txBody>
          <a:bodyPr/>
          <a:lstStyle/>
          <a:p>
            <a:fld id="{3A98EE3D-8CD1-4C3F-BD1C-C98C9596463C}" type="slidenum"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fld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48284" y="0"/>
            <a:ext cx="56437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101C-A0F4-E070-BFD2-A9EF547C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43896"/>
            <a:ext cx="9404723" cy="1578078"/>
          </a:xfrm>
        </p:spPr>
        <p:txBody>
          <a:bodyPr/>
          <a:lstStyle/>
          <a:p>
            <a:pPr algn="ctr"/>
            <a:r>
              <a:rPr lang="en-IN" b="1" u="sn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A125-D9AF-FC10-83C2-3EFC7763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47883"/>
            <a:ext cx="8946541" cy="1578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REDUCE THE ORDER CANCELLATION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D735-2489-A33D-2288-27C41D99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F311-82D6-5C0E-4BB7-121E0260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9D1D4-6681-EB14-E707-AD445A02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46"/>
          <a:stretch/>
        </p:blipFill>
        <p:spPr>
          <a:xfrm>
            <a:off x="646111" y="1401097"/>
            <a:ext cx="10899778" cy="4866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9765-3C7B-1E5B-36F7-7ECA74EC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9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89F9-5438-5933-F523-6DF9E9BD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pPr algn="ctr"/>
            <a:r>
              <a:rPr lang="en-IN" b="1" dirty="0"/>
              <a:t>INSIGHT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49E618D3-D97A-53DE-B2DE-A34F9002BB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510271"/>
              </p:ext>
            </p:extLst>
          </p:nvPr>
        </p:nvGraphicFramePr>
        <p:xfrm>
          <a:off x="646111" y="1497342"/>
          <a:ext cx="4970974" cy="269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7C814FC4-1113-9ADA-2669-406D18B91C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2941381"/>
              </p:ext>
            </p:extLst>
          </p:nvPr>
        </p:nvGraphicFramePr>
        <p:xfrm>
          <a:off x="6356555" y="1497342"/>
          <a:ext cx="5189334" cy="269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D934-7CE1-D34C-B7C0-5A8A5BF7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5FA9A-8807-1E37-5709-85B35A99C9C6}"/>
              </a:ext>
            </a:extLst>
          </p:cNvPr>
          <p:cNvSpPr txBox="1"/>
          <p:nvPr/>
        </p:nvSpPr>
        <p:spPr>
          <a:xfrm>
            <a:off x="1666567" y="4675239"/>
            <a:ext cx="9202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highlight>
                  <a:srgbClr val="212121"/>
                </a:highlight>
                <a:latin typeface="Söhne"/>
              </a:rPr>
              <a:t>Tier 3 residents of Uttarakhand may have a higher cancellation rate in January at post ship stage.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F5A49-B087-EFF3-4E8C-6FCB7893B3D7}"/>
              </a:ext>
            </a:extLst>
          </p:cNvPr>
          <p:cNvSpPr txBox="1"/>
          <p:nvPr/>
        </p:nvSpPr>
        <p:spPr>
          <a:xfrm>
            <a:off x="3915790" y="1530832"/>
            <a:ext cx="235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ighlight>
                  <a:srgbClr val="0000FF"/>
                </a:highlight>
              </a:rPr>
              <a:t>UTTARAKHAND</a:t>
            </a:r>
          </a:p>
        </p:txBody>
      </p:sp>
    </p:spTree>
    <p:extLst>
      <p:ext uri="{BB962C8B-B14F-4D97-AF65-F5344CB8AC3E}">
        <p14:creationId xmlns:p14="http://schemas.microsoft.com/office/powerpoint/2010/main" val="2541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7E5C-48B8-641D-3D5F-FA017BEF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52948"/>
          </a:xfrm>
        </p:spPr>
        <p:txBody>
          <a:bodyPr/>
          <a:lstStyle/>
          <a:p>
            <a:pPr algn="ctr"/>
            <a:r>
              <a:rPr lang="en-IN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58155-35E5-CD3D-A4B5-A6BB1CA4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54710"/>
            <a:ext cx="8825659" cy="3365090"/>
          </a:xfrm>
        </p:spPr>
        <p:txBody>
          <a:bodyPr/>
          <a:lstStyle/>
          <a:p>
            <a:endParaRPr lang="en-IN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r>
              <a:rPr lang="en-IN" sz="2000" b="1" u="sng" dirty="0"/>
              <a:t>Due to weather conditions and Infrastructure Challenges </a:t>
            </a:r>
          </a:p>
          <a:p>
            <a:pPr algn="ctr"/>
            <a:endParaRPr lang="en-IN" b="1" u="sng" dirty="0"/>
          </a:p>
          <a:p>
            <a:pPr algn="ctr"/>
            <a:r>
              <a:rPr lang="en-US" sz="2400" dirty="0"/>
              <a:t>January in Uttarakhand can experience harsh winter weather conditions, including heavy snowfall and cold temperatures &amp;  may have limited infrastructure compared to urban areas, which could affect the efficiency of logistics and transportation networks. </a:t>
            </a:r>
            <a:endParaRPr lang="en-IN" sz="2400" dirty="0"/>
          </a:p>
          <a:p>
            <a:pPr algn="ctr"/>
            <a:endParaRPr lang="en-IN" b="1" u="sng" dirty="0"/>
          </a:p>
          <a:p>
            <a:endParaRPr lang="en-IN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endParaRPr lang="en-IN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endParaRPr lang="en-IN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6E030-A200-52A8-9E87-0779DA6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1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61BB-BF0D-998A-A7CA-205F02C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BE97-6955-A7CC-9549-C533D9D0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43200"/>
            <a:ext cx="8825659" cy="3276600"/>
          </a:xfrm>
        </p:spPr>
        <p:txBody>
          <a:bodyPr/>
          <a:lstStyle/>
          <a:p>
            <a:pPr algn="ctr"/>
            <a:r>
              <a:rPr lang="en-US" sz="2400" dirty="0"/>
              <a:t> Enhance logistics planning to mitigate the impact of weather-related disruptions on delivery schedule  &amp; Invest in improving infrastructure in Tier 3 regions, such as upgrading transportation networks and storage facilities, to enhance the efficiency of the supply chain and reduce delivery lead times in post shipment  stage.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492C-CC7D-80E5-171A-0C7EF92D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65E-FFA7-E682-0D76-0660413C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81" y="2595716"/>
            <a:ext cx="8045053" cy="2359742"/>
          </a:xfrm>
        </p:spPr>
        <p:txBody>
          <a:bodyPr/>
          <a:lstStyle/>
          <a:p>
            <a:pPr algn="ctr"/>
            <a:r>
              <a:rPr lang="en-IN" sz="4800" b="1" dirty="0"/>
              <a:t>THANKYOU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8F5D6-7AAF-0A81-150F-B0109665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144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Söhne</vt:lpstr>
      <vt:lpstr>Wingdings 3</vt:lpstr>
      <vt:lpstr>Ion</vt:lpstr>
      <vt:lpstr>E-commerce cancellation Analysis</vt:lpstr>
      <vt:lpstr>AIM</vt:lpstr>
      <vt:lpstr>DASHBOARD</vt:lpstr>
      <vt:lpstr>INSIGHT</vt:lpstr>
      <vt:lpstr>PROBLEM</vt:lpstr>
      <vt:lpstr>SOLUTION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cancellation Analysis</dc:title>
  <dc:creator>pallavi saini</dc:creator>
  <cp:lastModifiedBy>pallavi saini</cp:lastModifiedBy>
  <cp:revision>1</cp:revision>
  <dcterms:created xsi:type="dcterms:W3CDTF">2024-05-18T18:10:57Z</dcterms:created>
  <dcterms:modified xsi:type="dcterms:W3CDTF">2024-05-18T19:01:23Z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