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2" r:id="rId4"/>
    <p:sldId id="272" r:id="rId5"/>
    <p:sldId id="275" r:id="rId6"/>
    <p:sldId id="277" r:id="rId7"/>
    <p:sldId id="276" r:id="rId8"/>
    <p:sldId id="278" r:id="rId9"/>
    <p:sldId id="279" r:id="rId10"/>
    <p:sldId id="280" r:id="rId11"/>
    <p:sldId id="281" r:id="rId12"/>
    <p:sldId id="282" r:id="rId13"/>
    <p:sldId id="271" r:id="rId14"/>
  </p:sldIdLst>
  <p:sldSz cx="18288000" cy="10287000"/>
  <p:notesSz cx="6858000" cy="9144000"/>
  <p:embeddedFontLst>
    <p:embeddedFont>
      <p:font typeface="Gidole" charset="0"/>
      <p:regular r:id="rId15"/>
    </p:embeddedFont>
    <p:embeddedFont>
      <p:font typeface="League Spartan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7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5885920"/>
            <a:ext cx="13732956" cy="17263903"/>
            <a:chOff x="0" y="0"/>
            <a:chExt cx="18310608" cy="23018538"/>
          </a:xfrm>
        </p:grpSpPr>
        <p:sp>
          <p:nvSpPr>
            <p:cNvPr id="3" name="AutoShape 3"/>
            <p:cNvSpPr/>
            <p:nvPr/>
          </p:nvSpPr>
          <p:spPr>
            <a:xfrm>
              <a:off x="0" y="7847894"/>
              <a:ext cx="14250739" cy="13716000"/>
            </a:xfrm>
            <a:prstGeom prst="rect">
              <a:avLst/>
            </a:prstGeom>
            <a:solidFill>
              <a:srgbClr val="3C4857"/>
            </a:solidFill>
          </p:spPr>
        </p:sp>
        <p:sp>
          <p:nvSpPr>
            <p:cNvPr id="4" name="AutoShape 4"/>
            <p:cNvSpPr/>
            <p:nvPr/>
          </p:nvSpPr>
          <p:spPr>
            <a:xfrm rot="-782927">
              <a:off x="9329737" y="387414"/>
              <a:ext cx="5975721" cy="22243709"/>
            </a:xfrm>
            <a:prstGeom prst="rect">
              <a:avLst/>
            </a:prstGeom>
            <a:solidFill>
              <a:srgbClr val="3C4857"/>
            </a:solidFill>
          </p:spPr>
        </p:sp>
        <p:sp>
          <p:nvSpPr>
            <p:cNvPr id="5" name="AutoShape 5"/>
            <p:cNvSpPr/>
            <p:nvPr/>
          </p:nvSpPr>
          <p:spPr>
            <a:xfrm rot="-782927">
              <a:off x="15801997" y="6526202"/>
              <a:ext cx="732723" cy="15814892"/>
            </a:xfrm>
            <a:prstGeom prst="rect">
              <a:avLst/>
            </a:prstGeom>
            <a:solidFill>
              <a:srgbClr val="FDD05A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14088875" y="8402590"/>
            <a:ext cx="3529684" cy="1327258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66186" y="2511487"/>
            <a:ext cx="11573715" cy="5264025"/>
            <a:chOff x="0" y="0"/>
            <a:chExt cx="15431620" cy="7018700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15431620" cy="5978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550"/>
                </a:lnSpc>
              </a:pPr>
              <a:r>
                <a:rPr lang="en-US" sz="10500" spc="262" dirty="0">
                  <a:solidFill>
                    <a:srgbClr val="FDD05A"/>
                  </a:solidFill>
                  <a:latin typeface="Gidole"/>
                </a:rPr>
                <a:t>WELCOME TO QUALITY EXPERTS GROUP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6279560"/>
              <a:ext cx="15425672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198">
                  <a:solidFill>
                    <a:srgbClr val="E6DCCA"/>
                  </a:solidFill>
                  <a:latin typeface="Gidole"/>
                </a:rPr>
                <a:t>Software Training Institute &amp; Consultancy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198658"/>
            <a:ext cx="17281585" cy="8570080"/>
          </a:xfrm>
          <a:prstGeom prst="rect">
            <a:avLst/>
          </a:prstGeom>
          <a:solidFill>
            <a:srgbClr val="FDD05A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76" b="0" i="0" u="none" strike="noStrike" kern="1200" cap="none" spc="223" normalizeH="0" baseline="0" noProof="0" dirty="0">
                <a:ln>
                  <a:noFill/>
                </a:ln>
                <a:solidFill>
                  <a:srgbClr val="FDD05A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VARIABLES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A46C02B-8BB2-4F69-913D-CA3E72A9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01000" cy="674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u="sng" dirty="0"/>
              <a:t>Declaring and Assigning variable</a:t>
            </a:r>
          </a:p>
          <a:p>
            <a:pPr marL="0" indent="0">
              <a:buNone/>
            </a:pPr>
            <a:endParaRPr lang="en-AU" sz="3200" u="sng" dirty="0"/>
          </a:p>
          <a:p>
            <a:pPr marL="0" indent="0">
              <a:buNone/>
            </a:pPr>
            <a:r>
              <a:rPr lang="en-AU" sz="3200" dirty="0"/>
              <a:t>     </a:t>
            </a:r>
            <a:r>
              <a:rPr lang="en-AU" sz="3200" dirty="0" err="1"/>
              <a:t>DataType</a:t>
            </a:r>
            <a:r>
              <a:rPr lang="en-AU" sz="3200" dirty="0"/>
              <a:t> </a:t>
            </a:r>
            <a:r>
              <a:rPr lang="en-AU" sz="3200" dirty="0" err="1"/>
              <a:t>variablename</a:t>
            </a:r>
            <a:r>
              <a:rPr lang="en-AU" sz="3200" dirty="0"/>
              <a:t> = expression;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200" dirty="0"/>
              <a:t>Examples:</a:t>
            </a:r>
          </a:p>
          <a:p>
            <a:pPr marL="0" indent="0">
              <a:buNone/>
            </a:pPr>
            <a:r>
              <a:rPr lang="en-AU" sz="3200" dirty="0"/>
              <a:t>     int id = 10;</a:t>
            </a:r>
          </a:p>
          <a:p>
            <a:pPr marL="0" indent="0">
              <a:buNone/>
            </a:pPr>
            <a:r>
              <a:rPr lang="en-AU" sz="3200" dirty="0"/>
              <a:t>     double price =  10.30;</a:t>
            </a:r>
          </a:p>
          <a:p>
            <a:pPr marL="0" indent="0">
              <a:buNone/>
            </a:pPr>
            <a:r>
              <a:rPr lang="en-AU" sz="3200" dirty="0"/>
              <a:t>     </a:t>
            </a:r>
            <a:r>
              <a:rPr lang="en-AU" sz="3200" dirty="0" err="1"/>
              <a:t>boolean</a:t>
            </a:r>
            <a:r>
              <a:rPr lang="en-AU" sz="3200" dirty="0"/>
              <a:t> active = true;</a:t>
            </a:r>
          </a:p>
          <a:p>
            <a:pPr marL="0" indent="0">
              <a:buNone/>
            </a:pPr>
            <a:r>
              <a:rPr lang="en-AU" sz="3200" dirty="0"/>
              <a:t>When we declare a variable Java will set aside enough bits in memory for that type and associates the memory location with the name we used.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3F9B2640-EAC3-4DF4-AB91-53E142AC9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8686800" y="1600200"/>
            <a:ext cx="8458200" cy="674370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A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Multiple variables can be declared on a single line.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A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A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   int id, </a:t>
            </a:r>
            <a:r>
              <a:rPr kumimoji="0" lang="en-AU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len</a:t>
            </a:r>
            <a:r>
              <a:rPr kumimoji="0" lang="en-A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, count;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AU" sz="3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A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Multiple variables can be initialized at the same time.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A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AU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anose="020F0502020204030204" pitchFamily="34" charset="0"/>
              </a:rPr>
              <a:t>   int x = 5, y= 10;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2971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485900"/>
            <a:ext cx="17281585" cy="8282837"/>
          </a:xfrm>
          <a:prstGeom prst="rect">
            <a:avLst/>
          </a:prstGeom>
          <a:solidFill>
            <a:srgbClr val="FDD05A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DATATYPE, VARIABLE DECLARE AND INIITIALIZE</a:t>
            </a:r>
            <a:endParaRPr kumimoji="0" lang="en-US" sz="4476" b="0" i="0" u="none" strike="noStrike" kern="1200" cap="none" spc="223" normalizeH="0" baseline="0" noProof="0" dirty="0">
              <a:ln>
                <a:noFill/>
              </a:ln>
              <a:solidFill>
                <a:srgbClr val="FDD05A"/>
              </a:solidFill>
              <a:effectLst/>
              <a:uLnTx/>
              <a:uFillTx/>
              <a:latin typeface="League Spartan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16193668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endParaRPr lang="en-AU" sz="3200" u="sng" dirty="0"/>
          </a:p>
          <a:p>
            <a:pPr lvl="1"/>
            <a:r>
              <a:rPr lang="en-AU" sz="3200" u="sng" dirty="0"/>
              <a:t>Examples:</a:t>
            </a:r>
          </a:p>
          <a:p>
            <a:pPr marL="0" indent="0">
              <a:buNone/>
            </a:pPr>
            <a:endParaRPr lang="en-AU" sz="3200" u="sng" dirty="0"/>
          </a:p>
          <a:p>
            <a:pPr lvl="1"/>
            <a:r>
              <a:rPr lang="en-AU" sz="3200" dirty="0"/>
              <a:t>  byte </a:t>
            </a:r>
            <a:r>
              <a:rPr lang="en-AU" sz="3200" dirty="0" err="1"/>
              <a:t>myNum</a:t>
            </a:r>
            <a:r>
              <a:rPr lang="en-AU" sz="3200" dirty="0"/>
              <a:t> = 100;</a:t>
            </a:r>
          </a:p>
          <a:p>
            <a:pPr lvl="1"/>
            <a:r>
              <a:rPr lang="en-AU" sz="3200" dirty="0"/>
              <a:t>  short </a:t>
            </a:r>
            <a:r>
              <a:rPr lang="en-AU" sz="3200" dirty="0" err="1"/>
              <a:t>myNum</a:t>
            </a:r>
            <a:r>
              <a:rPr lang="en-AU" sz="3200" dirty="0"/>
              <a:t> = 5000;</a:t>
            </a:r>
          </a:p>
          <a:p>
            <a:pPr lvl="1"/>
            <a:r>
              <a:rPr lang="en-AU" sz="3200" dirty="0"/>
              <a:t>  int </a:t>
            </a:r>
            <a:r>
              <a:rPr lang="en-AU" sz="3200" dirty="0" err="1"/>
              <a:t>myNum</a:t>
            </a:r>
            <a:r>
              <a:rPr lang="en-AU" sz="3200" dirty="0"/>
              <a:t> = 100000;</a:t>
            </a:r>
          </a:p>
          <a:p>
            <a:pPr lvl="1"/>
            <a:r>
              <a:rPr lang="en-AU" sz="3200" dirty="0"/>
              <a:t>  long </a:t>
            </a:r>
            <a:r>
              <a:rPr lang="en-AU" sz="3200" dirty="0" err="1"/>
              <a:t>myNum</a:t>
            </a:r>
            <a:r>
              <a:rPr lang="en-AU" sz="3200" dirty="0"/>
              <a:t> = 1500000000;</a:t>
            </a:r>
          </a:p>
          <a:p>
            <a:pPr lvl="1"/>
            <a:r>
              <a:rPr lang="en-AU" sz="3200" dirty="0"/>
              <a:t>  float </a:t>
            </a:r>
            <a:r>
              <a:rPr lang="en-AU" sz="3200" dirty="0" err="1"/>
              <a:t>myNum</a:t>
            </a:r>
            <a:r>
              <a:rPr lang="en-AU" sz="3200" dirty="0"/>
              <a:t> = 5.75f;  (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Note that you should end the value with an "f“)</a:t>
            </a:r>
            <a:endParaRPr lang="en-AU" sz="3200" dirty="0"/>
          </a:p>
          <a:p>
            <a:pPr lvl="1"/>
            <a:r>
              <a:rPr lang="en-AU" sz="3200" dirty="0"/>
              <a:t>  double </a:t>
            </a:r>
            <a:r>
              <a:rPr lang="en-AU" sz="3200" dirty="0" err="1"/>
              <a:t>myNum</a:t>
            </a:r>
            <a:r>
              <a:rPr lang="en-AU" sz="3200" dirty="0"/>
              <a:t> = 19.999; </a:t>
            </a:r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  </a:t>
            </a:r>
            <a:r>
              <a:rPr lang="en-US" sz="3200" dirty="0" err="1">
                <a:solidFill>
                  <a:srgbClr val="000000"/>
                </a:solidFill>
              </a:rPr>
              <a:t>boolean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myFlag</a:t>
            </a:r>
            <a:r>
              <a:rPr lang="en-US" sz="3200" dirty="0">
                <a:solidFill>
                  <a:srgbClr val="000000"/>
                </a:solidFill>
              </a:rPr>
              <a:t> = true; </a:t>
            </a:r>
          </a:p>
          <a:p>
            <a:pPr lvl="1"/>
            <a:r>
              <a:rPr lang="en-AU" sz="3200" dirty="0"/>
              <a:t>  char </a:t>
            </a:r>
            <a:r>
              <a:rPr lang="en-AU" sz="3200" dirty="0" err="1"/>
              <a:t>myGrade</a:t>
            </a:r>
            <a:r>
              <a:rPr lang="en-AU" sz="3200" dirty="0"/>
              <a:t> = ‘A’;   char a = 65;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923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485900"/>
            <a:ext cx="17281585" cy="8282837"/>
          </a:xfrm>
          <a:prstGeom prst="rect">
            <a:avLst/>
          </a:prstGeom>
          <a:solidFill>
            <a:srgbClr val="FDD05A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76" b="0" i="0" u="none" strike="noStrike" kern="1200" cap="none" spc="223" normalizeH="0" baseline="0" noProof="0" dirty="0">
                <a:ln>
                  <a:noFill/>
                </a:ln>
                <a:solidFill>
                  <a:srgbClr val="FDD05A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CONSTANTS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16193668" cy="8248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Constant is an identifier whose value cannot be changed during execution of the program.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In Java to make the identifiers are as constants we use a keyword called final.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When we don’t want to change the value of the variable , then the value must be declared as final.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Final is the keyword which is playing import role in 3 levels(Variable level, Method level, Class level).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Whenever a final variable is declared first time assignment is possible and no more modification and further assignments are possible. Hence, final variables cannot be modified.</a:t>
            </a:r>
          </a:p>
          <a:p>
            <a:pPr lvl="2"/>
            <a:endParaRPr lang="en-AU" sz="3200" dirty="0"/>
          </a:p>
          <a:p>
            <a:pPr lvl="2"/>
            <a:r>
              <a:rPr lang="en-AU" sz="3200" dirty="0"/>
              <a:t>Example:</a:t>
            </a:r>
          </a:p>
          <a:p>
            <a:pPr lvl="3"/>
            <a:r>
              <a:rPr lang="en-AU" sz="3200" b="1" dirty="0">
                <a:solidFill>
                  <a:srgbClr val="7F0055"/>
                </a:solidFill>
              </a:rPr>
              <a:t>final</a:t>
            </a:r>
            <a:r>
              <a:rPr lang="en-AU" sz="3200" b="1" dirty="0">
                <a:solidFill>
                  <a:srgbClr val="000000"/>
                </a:solidFill>
              </a:rPr>
              <a:t> </a:t>
            </a:r>
            <a:r>
              <a:rPr lang="en-AU" sz="3200" b="1" dirty="0">
                <a:solidFill>
                  <a:srgbClr val="7F0055"/>
                </a:solidFill>
              </a:rPr>
              <a:t>float</a:t>
            </a:r>
            <a:r>
              <a:rPr lang="en-AU" sz="3200" b="1" dirty="0">
                <a:solidFill>
                  <a:srgbClr val="000000"/>
                </a:solidFill>
              </a:rPr>
              <a:t> </a:t>
            </a:r>
            <a:r>
              <a:rPr lang="en-AU" sz="3200" b="1" dirty="0">
                <a:solidFill>
                  <a:srgbClr val="6A3E3E"/>
                </a:solidFill>
              </a:rPr>
              <a:t>pi</a:t>
            </a:r>
            <a:r>
              <a:rPr lang="en-AU" sz="3200" b="1" dirty="0">
                <a:solidFill>
                  <a:srgbClr val="000000"/>
                </a:solidFill>
              </a:rPr>
              <a:t> = 3.14f;</a:t>
            </a:r>
          </a:p>
          <a:p>
            <a:pPr lvl="3"/>
            <a:r>
              <a:rPr lang="en-AU" sz="3200" dirty="0"/>
              <a:t>pi = 5.8f;  // invalid</a:t>
            </a:r>
          </a:p>
          <a:p>
            <a:pPr lvl="3"/>
            <a:r>
              <a:rPr lang="en-AU" sz="3200" dirty="0"/>
              <a:t>Pi = pi+6;  //invalid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AU" sz="400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022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69091" y="1028700"/>
            <a:ext cx="9490209" cy="2072218"/>
            <a:chOff x="0" y="0"/>
            <a:chExt cx="12653612" cy="2762958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426822" cy="2762958"/>
            </a:xfrm>
            <a:prstGeom prst="rect">
              <a:avLst/>
            </a:prstGeom>
            <a:solidFill>
              <a:srgbClr val="FDD05A"/>
            </a:solidFill>
          </p:spPr>
        </p:sp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851756" y="766832"/>
              <a:ext cx="1723309" cy="1229294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4914802" y="1049184"/>
              <a:ext cx="7738809" cy="147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226/149 Nelson Street, </a:t>
              </a:r>
            </a:p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Auckland - 1010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914802" y="208824"/>
              <a:ext cx="77388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MAILING ADDRESS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769091" y="4107391"/>
            <a:ext cx="9490209" cy="2072218"/>
            <a:chOff x="0" y="0"/>
            <a:chExt cx="12653612" cy="2762958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3426822" cy="2762958"/>
            </a:xfrm>
            <a:prstGeom prst="rect">
              <a:avLst/>
            </a:prstGeom>
            <a:solidFill>
              <a:srgbClr val="FDD05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4914802" y="1430184"/>
              <a:ext cx="773880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info@qexg.co.nz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914802" y="589824"/>
              <a:ext cx="77388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EMAIL ADDRESS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69091" y="7186082"/>
            <a:ext cx="9490209" cy="2072218"/>
            <a:chOff x="0" y="0"/>
            <a:chExt cx="12653612" cy="2762958"/>
          </a:xfrm>
        </p:grpSpPr>
        <p:sp>
          <p:nvSpPr>
            <p:cNvPr id="12" name="AutoShape 12"/>
            <p:cNvSpPr/>
            <p:nvPr/>
          </p:nvSpPr>
          <p:spPr>
            <a:xfrm>
              <a:off x="0" y="0"/>
              <a:ext cx="3426822" cy="2762958"/>
            </a:xfrm>
            <a:prstGeom prst="rect">
              <a:avLst/>
            </a:prstGeom>
            <a:solidFill>
              <a:srgbClr val="FDD05A"/>
            </a:solidFill>
          </p:spPr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1005058" y="663554"/>
              <a:ext cx="1416706" cy="143585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4914802" y="1430184"/>
              <a:ext cx="7738809" cy="714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00"/>
                </a:lnSpc>
              </a:pPr>
              <a:r>
                <a:rPr lang="en-US" sz="3000" spc="30">
                  <a:solidFill>
                    <a:srgbClr val="E6DCCA"/>
                  </a:solidFill>
                  <a:latin typeface="Gidole"/>
                </a:rPr>
                <a:t>0276410321 | 02108228425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914802" y="589824"/>
              <a:ext cx="7738809" cy="6991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25"/>
                </a:lnSpc>
              </a:pPr>
              <a:r>
                <a:rPr lang="en-US" sz="3300" spc="214">
                  <a:solidFill>
                    <a:srgbClr val="FDD05A"/>
                  </a:solidFill>
                  <a:latin typeface="Gidole"/>
                </a:rPr>
                <a:t>PHONE NUMBER</a:t>
              </a:r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rcRect b="23307"/>
          <a:stretch>
            <a:fillRect/>
          </a:stretch>
        </p:blipFill>
        <p:spPr>
          <a:xfrm>
            <a:off x="596686" y="9073268"/>
            <a:ext cx="2121327" cy="797677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456546" y="4438768"/>
            <a:ext cx="1374909" cy="140946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 rot="-5400000">
            <a:off x="-1284206" y="4635817"/>
            <a:ext cx="6784177" cy="101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0"/>
              </a:lnSpc>
            </a:pPr>
            <a:r>
              <a:rPr lang="en-US" sz="6300" spc="315">
                <a:solidFill>
                  <a:srgbClr val="E6DCCA"/>
                </a:solidFill>
                <a:latin typeface="League Spartan"/>
              </a:rPr>
              <a:t>REACH 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39185" y="271298"/>
            <a:ext cx="17412040" cy="9976560"/>
          </a:xfrm>
          <a:prstGeom prst="rect">
            <a:avLst/>
          </a:prstGeom>
          <a:solidFill>
            <a:srgbClr val="3C4857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918851" y="368341"/>
            <a:ext cx="1900315" cy="132071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067298" y="1008772"/>
            <a:ext cx="14772902" cy="7716127"/>
            <a:chOff x="-337595" y="239804"/>
            <a:chExt cx="13089892" cy="5711669"/>
          </a:xfrm>
        </p:grpSpPr>
        <p:sp>
          <p:nvSpPr>
            <p:cNvPr id="6" name="TextBox 6"/>
            <p:cNvSpPr txBox="1"/>
            <p:nvPr/>
          </p:nvSpPr>
          <p:spPr>
            <a:xfrm>
              <a:off x="-337595" y="239804"/>
              <a:ext cx="13089892" cy="1037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67"/>
                </a:lnSpc>
              </a:pPr>
              <a:r>
                <a:rPr lang="en-US" sz="4476" spc="223" dirty="0">
                  <a:solidFill>
                    <a:srgbClr val="FDD05A"/>
                  </a:solidFill>
                  <a:latin typeface="League Spartan"/>
                </a:rPr>
                <a:t>JAVA PROGRAMMING BASICS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89197" y="1138618"/>
              <a:ext cx="12344461" cy="48128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Keywords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Primitive Data Types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Variable declaration and initialization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Constants</a:t>
              </a:r>
            </a:p>
            <a:p>
              <a:pPr>
                <a:lnSpc>
                  <a:spcPts val="5756"/>
                </a:lnSpc>
              </a:pPr>
              <a:r>
                <a:rPr lang="en-US" sz="2800" spc="38" dirty="0">
                  <a:solidFill>
                    <a:srgbClr val="E6DCCA"/>
                  </a:solidFill>
                  <a:latin typeface="Gidole"/>
                </a:rPr>
                <a:t>Final Keyword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 r="1983" b="23307"/>
          <a:stretch>
            <a:fillRect/>
          </a:stretch>
        </p:blipFill>
        <p:spPr>
          <a:xfrm>
            <a:off x="622487" y="9450181"/>
            <a:ext cx="2079253" cy="797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5083" y="1562100"/>
            <a:ext cx="8707917" cy="8206637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3" name="TextBox 3"/>
          <p:cNvSpPr txBox="1"/>
          <p:nvPr/>
        </p:nvSpPr>
        <p:spPr>
          <a:xfrm>
            <a:off x="1403421" y="419100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KEYWORDS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332" y="2481434"/>
            <a:ext cx="8268868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Reserved words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Keywords has predefined meaning in the programming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As it has predefined meaning we can not use these keywords as names for the variables, methods, classes or as any other identifier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All keywords in Java must be written in small letters only.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xmlns="" id="{D06FFC79-FA2A-4FBC-AD38-648324BCF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675" y="1548064"/>
            <a:ext cx="8542459" cy="731139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562100"/>
            <a:ext cx="8707917" cy="8206637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PRIMITIVE DATA TYPES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8268868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/>
              <a:t>In JAVA, we have eight primitive data types with four groups</a:t>
            </a:r>
          </a:p>
          <a:p>
            <a:endParaRPr lang="en-US" sz="3200" dirty="0"/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Integer category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Float category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Boolean category 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Character category data types</a:t>
            </a:r>
          </a:p>
          <a:p>
            <a:endParaRPr lang="en-US" sz="40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EB2DAED0-146F-4297-8903-1CA0B99A3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449" y="1556084"/>
            <a:ext cx="7485751" cy="457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8544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562100"/>
            <a:ext cx="8707917" cy="8206637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76" b="0" i="0" u="none" strike="noStrike" kern="1200" cap="none" spc="223" normalizeH="0" baseline="0" noProof="0" dirty="0">
                <a:ln>
                  <a:noFill/>
                </a:ln>
                <a:solidFill>
                  <a:srgbClr val="FDD05A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INTEGER CATEGORY DATA TYPES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8268868" cy="6524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This category of data type contains 4 data types (byte, short, int, long)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Whatever the data type we use that should not exceed predefined value.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Range of any data type is 2 power number of bits occupied.</a:t>
            </a:r>
          </a:p>
          <a:p>
            <a:endParaRPr lang="en-AU" sz="3200" dirty="0"/>
          </a:p>
          <a:p>
            <a:r>
              <a:rPr lang="en-AU" sz="3200" dirty="0"/>
              <a:t>Example:  2^8  </a:t>
            </a:r>
          </a:p>
          <a:p>
            <a:pPr marL="457200" lvl="1" indent="0">
              <a:buNone/>
            </a:pPr>
            <a:r>
              <a:rPr lang="en-AU" sz="3200" dirty="0"/>
              <a:t>1 to 256</a:t>
            </a:r>
          </a:p>
          <a:p>
            <a:pPr marL="457200" lvl="1" indent="0">
              <a:buNone/>
            </a:pPr>
            <a:r>
              <a:rPr lang="en-AU" sz="3200" dirty="0"/>
              <a:t>0 to 255</a:t>
            </a:r>
          </a:p>
          <a:p>
            <a:pPr marL="457200" lvl="1" indent="0">
              <a:buNone/>
            </a:pPr>
            <a:r>
              <a:rPr lang="en-AU" sz="3200" dirty="0"/>
              <a:t>0 to (255/2)</a:t>
            </a:r>
          </a:p>
          <a:p>
            <a:pPr marL="457200" lvl="1" indent="0">
              <a:buNone/>
            </a:pPr>
            <a:r>
              <a:rPr lang="en-AU" sz="3200" dirty="0"/>
              <a:t>(127.5 – 0.5 = +127) (127.5 + 0.5 = -128)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C71324DA-D28C-4032-9B09-A48D1FB47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1596189"/>
            <a:ext cx="8116468" cy="39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00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562100"/>
            <a:ext cx="8707917" cy="8206637"/>
          </a:xfrm>
          <a:prstGeom prst="rect">
            <a:avLst/>
          </a:prstGeom>
          <a:solidFill>
            <a:srgbClr val="FDD05A"/>
          </a:solidFill>
        </p:spPr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76" b="0" i="0" u="none" strike="noStrike" kern="1200" cap="none" spc="223" normalizeH="0" baseline="0" noProof="0" dirty="0">
                <a:ln>
                  <a:noFill/>
                </a:ln>
                <a:solidFill>
                  <a:srgbClr val="FDD05A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FLOAT CATEGORY DATA TYPES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8268868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category data types are used for representing float values(numbers with decimal places).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category of data type contains 2 data types (float, double)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D3E5CD-5BEF-4D86-9036-269B257F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1" y="1562100"/>
            <a:ext cx="870791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056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562100"/>
            <a:ext cx="8707917" cy="8206637"/>
          </a:xfrm>
          <a:prstGeom prst="rect">
            <a:avLst/>
          </a:prstGeom>
          <a:solidFill>
            <a:srgbClr val="FDD05A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76" spc="223" dirty="0">
                <a:solidFill>
                  <a:srgbClr val="FDD05A"/>
                </a:solidFill>
                <a:latin typeface="League Spartan"/>
              </a:rPr>
              <a:t>CHARACTER</a:t>
            </a:r>
            <a:r>
              <a:rPr kumimoji="0" lang="en-US" sz="4476" b="0" i="0" u="none" strike="noStrike" kern="1200" cap="none" spc="223" normalizeH="0" baseline="0" noProof="0" dirty="0">
                <a:ln>
                  <a:noFill/>
                </a:ln>
                <a:solidFill>
                  <a:srgbClr val="FDD05A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 CATEGORY DATA TYPE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8268868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/>
              <a:t>A character is an identifier which is enclosed within single quotes.</a:t>
            </a:r>
          </a:p>
          <a:p>
            <a:endParaRPr lang="en-AU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/>
              <a:t>To represent character data, we use data type called char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E7991D3-CF2C-4E59-A8F9-4612F63FE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1592179"/>
            <a:ext cx="7086600" cy="1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969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638300"/>
            <a:ext cx="16632717" cy="8130437"/>
          </a:xfrm>
          <a:prstGeom prst="rect">
            <a:avLst/>
          </a:prstGeom>
          <a:solidFill>
            <a:srgbClr val="FDD05A"/>
          </a:solidFill>
        </p:spPr>
        <p:txBody>
          <a:bodyPr/>
          <a:lstStyle/>
          <a:p>
            <a:endParaRPr lang="en-AU" dirty="0"/>
          </a:p>
        </p:txBody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76" b="0" i="0" u="none" strike="noStrike" kern="1200" cap="none" spc="223" normalizeH="0" baseline="0" noProof="0" dirty="0">
                <a:ln>
                  <a:noFill/>
                </a:ln>
                <a:solidFill>
                  <a:srgbClr val="FDD05A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BOOLEAN CATEGORY DATA TYPE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15431668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/>
              <a:t>Boolean character data type used for representing logical values(True/false).</a:t>
            </a:r>
          </a:p>
          <a:p>
            <a:endParaRPr lang="en-AU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AU" sz="3200" dirty="0"/>
              <a:t>To represent logical values, we use keyword called Boolean</a:t>
            </a:r>
            <a:r>
              <a:rPr lang="en-AU" sz="4800" dirty="0"/>
              <a:t>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7529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8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9883" y="1198658"/>
            <a:ext cx="17281585" cy="8570080"/>
          </a:xfrm>
          <a:prstGeom prst="rect">
            <a:avLst/>
          </a:prstGeom>
          <a:solidFill>
            <a:srgbClr val="FDD05A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03421" y="276225"/>
            <a:ext cx="15436779" cy="92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8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76" b="0" i="0" u="none" strike="noStrike" kern="1200" cap="none" spc="223" normalizeH="0" baseline="0" noProof="0" dirty="0">
                <a:ln>
                  <a:noFill/>
                </a:ln>
                <a:solidFill>
                  <a:srgbClr val="FDD05A"/>
                </a:solidFill>
                <a:effectLst/>
                <a:uLnTx/>
                <a:uFillTx/>
                <a:latin typeface="League Spartan"/>
                <a:ea typeface="+mn-ea"/>
                <a:cs typeface="+mn-cs"/>
              </a:rPr>
              <a:t>VARIABLES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6532" y="2481434"/>
            <a:ext cx="16498468" cy="664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/>
            <a:r>
              <a:rPr lang="en-AU" sz="3200" dirty="0"/>
              <a:t>A variable is an identifier whose value will be changed during execution of the program</a:t>
            </a:r>
          </a:p>
          <a:p>
            <a:pPr marL="0" indent="0">
              <a:buNone/>
            </a:pPr>
            <a:endParaRPr lang="en-AU" sz="3200" dirty="0"/>
          </a:p>
          <a:p>
            <a:pPr lvl="1"/>
            <a:r>
              <a:rPr lang="en-AU" sz="3200" u="sng" dirty="0"/>
              <a:t>Rules for writing variables: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sz="3200" dirty="0"/>
              <a:t>First letter must be an alphabet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sz="3200" dirty="0"/>
              <a:t>The length of variable should not exceed more than 32 characters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sz="3200" dirty="0"/>
              <a:t>No special symbols are allowed except underscore and dollar 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sz="3200" dirty="0"/>
              <a:t>No keywords should use as variable names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sz="3200" dirty="0"/>
              <a:t>Variable names are case-sensitive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lvl="1"/>
            <a:r>
              <a:rPr lang="en-AU" sz="3200" u="sng" dirty="0"/>
              <a:t>Types of variables in Java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AU" sz="3200" dirty="0"/>
              <a:t>Local variables   2.  Instance variables   3. Static variables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b="23307"/>
          <a:stretch>
            <a:fillRect/>
          </a:stretch>
        </p:blipFill>
        <p:spPr>
          <a:xfrm>
            <a:off x="342758" y="8859461"/>
            <a:ext cx="2121327" cy="7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27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655</Words>
  <Application>Microsoft Office PowerPoint</Application>
  <PresentationFormat>Custom</PresentationFormat>
  <Paragraphs>103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Gidole</vt:lpstr>
      <vt:lpstr>League Spartan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QExG PPT</dc:title>
  <dc:creator>Nagajothi Kaliappan</dc:creator>
  <cp:lastModifiedBy>user</cp:lastModifiedBy>
  <cp:revision>80</cp:revision>
  <dcterms:created xsi:type="dcterms:W3CDTF">2006-08-16T00:00:00Z</dcterms:created>
  <dcterms:modified xsi:type="dcterms:W3CDTF">2020-10-08T05:36:23Z</dcterms:modified>
  <dc:identifier>DAEG0nxX-sE</dc:identifier>
</cp:coreProperties>
</file>