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79" d="100"/>
          <a:sy n="79" d="100"/>
        </p:scale>
        <p:origin x="7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4111003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611BF-5439-43A5-91EA-7021808C006A}"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360454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9987407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532180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18109600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182454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179106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3780930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878483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716047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187566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D611BF-5439-43A5-91EA-7021808C006A}"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7698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D611BF-5439-43A5-91EA-7021808C006A}" type="datetimeFigureOut">
              <a:rPr lang="en-IN" smtClean="0"/>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355541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1314840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2835404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8D611BF-5439-43A5-91EA-7021808C006A}" type="datetimeFigureOut">
              <a:rPr lang="en-IN" smtClean="0"/>
              <a:t>15-07-2025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394115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D611BF-5439-43A5-91EA-7021808C006A}" type="datetimeFigureOut">
              <a:rPr lang="en-IN" smtClean="0"/>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86598A2-98E6-4ECD-A870-CA1751F4E3FD}" type="slidenum">
              <a:rPr lang="en-IN" smtClean="0"/>
              <a:t>‹#›</a:t>
            </a:fld>
            <a:endParaRPr lang="en-IN"/>
          </a:p>
        </p:txBody>
      </p:sp>
    </p:spTree>
    <p:extLst>
      <p:ext uri="{BB962C8B-B14F-4D97-AF65-F5344CB8AC3E}">
        <p14:creationId xmlns:p14="http://schemas.microsoft.com/office/powerpoint/2010/main" val="3843268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8D611BF-5439-43A5-91EA-7021808C006A}" type="datetimeFigureOut">
              <a:rPr lang="en-IN" smtClean="0"/>
              <a:t>15-07-2025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86598A2-98E6-4ECD-A870-CA1751F4E3FD}" type="slidenum">
              <a:rPr lang="en-IN" smtClean="0"/>
              <a:t>‹#›</a:t>
            </a:fld>
            <a:endParaRPr lang="en-IN"/>
          </a:p>
        </p:txBody>
      </p:sp>
    </p:spTree>
    <p:extLst>
      <p:ext uri="{BB962C8B-B14F-4D97-AF65-F5344CB8AC3E}">
        <p14:creationId xmlns:p14="http://schemas.microsoft.com/office/powerpoint/2010/main" val="634584131"/>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D02E-41FE-7338-9274-0FA9F9E5223C}"/>
              </a:ext>
            </a:extLst>
          </p:cNvPr>
          <p:cNvSpPr>
            <a:spLocks noGrp="1"/>
          </p:cNvSpPr>
          <p:nvPr>
            <p:ph type="ctrTitle"/>
          </p:nvPr>
        </p:nvSpPr>
        <p:spPr>
          <a:xfrm>
            <a:off x="1116701" y="-153748"/>
            <a:ext cx="8593742" cy="6166130"/>
          </a:xfrm>
        </p:spPr>
        <p:txBody>
          <a:bodyPr>
            <a:normAutofit/>
          </a:bodyPr>
          <a:lstStyle/>
          <a:p>
            <a:br>
              <a:rPr lang="en-IN" sz="4000" b="1" dirty="0"/>
            </a:br>
            <a:r>
              <a:rPr lang="en-IN" sz="4000" b="1" dirty="0"/>
              <a:t>Agentic AI for Autonomous DevOps Optimization Using LLMs and MCP"</a:t>
            </a:r>
            <a:br>
              <a:rPr lang="en-IN" sz="4000" dirty="0"/>
            </a:br>
            <a:endParaRPr lang="en-IN" sz="4000" dirty="0"/>
          </a:p>
        </p:txBody>
      </p:sp>
      <p:sp>
        <p:nvSpPr>
          <p:cNvPr id="5" name="TextBox 4">
            <a:extLst>
              <a:ext uri="{FF2B5EF4-FFF2-40B4-BE49-F238E27FC236}">
                <a16:creationId xmlns:a16="http://schemas.microsoft.com/office/drawing/2014/main" id="{E3DCF91B-DDC8-3EB2-3E5A-E8E7CBA3CC2F}"/>
              </a:ext>
            </a:extLst>
          </p:cNvPr>
          <p:cNvSpPr txBox="1"/>
          <p:nvPr/>
        </p:nvSpPr>
        <p:spPr>
          <a:xfrm>
            <a:off x="1764064" y="981201"/>
            <a:ext cx="7299016" cy="2031325"/>
          </a:xfrm>
          <a:prstGeom prst="rect">
            <a:avLst/>
          </a:prstGeom>
          <a:noFill/>
        </p:spPr>
        <p:txBody>
          <a:bodyPr wrap="square">
            <a:spAutoFit/>
          </a:bodyPr>
          <a:lstStyle/>
          <a:p>
            <a:r>
              <a:rPr lang="en-IN" dirty="0"/>
              <a:t>Develop an Agentic Al system for DevOps to autonomously optimize the software development lifecycle using advanced reasoning, real-time adaptability, and multi-step problem-solving. Leveraging LLMs and tools like MCP, it will enhance CI/CD pipelines, automate tasks like code reviews, testing, and deployment, and improve collaboration between development and operations teams for efficiency and reliability</a:t>
            </a:r>
          </a:p>
        </p:txBody>
      </p:sp>
    </p:spTree>
    <p:extLst>
      <p:ext uri="{BB962C8B-B14F-4D97-AF65-F5344CB8AC3E}">
        <p14:creationId xmlns:p14="http://schemas.microsoft.com/office/powerpoint/2010/main" val="4153358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55D94-36FA-4FB1-2B39-FB2E98CE9188}"/>
              </a:ext>
            </a:extLst>
          </p:cNvPr>
          <p:cNvSpPr>
            <a:spLocks noGrp="1"/>
          </p:cNvSpPr>
          <p:nvPr>
            <p:ph type="title"/>
          </p:nvPr>
        </p:nvSpPr>
        <p:spPr/>
        <p:txBody>
          <a:bodyPr/>
          <a:lstStyle/>
          <a:p>
            <a:r>
              <a:rPr lang="en-IN" b="1" dirty="0"/>
              <a:t>What is the problem:</a:t>
            </a:r>
            <a:br>
              <a:rPr lang="en-IN" dirty="0"/>
            </a:br>
            <a:endParaRPr lang="en-IN" dirty="0"/>
          </a:p>
        </p:txBody>
      </p:sp>
      <p:sp>
        <p:nvSpPr>
          <p:cNvPr id="3" name="Content Placeholder 2">
            <a:extLst>
              <a:ext uri="{FF2B5EF4-FFF2-40B4-BE49-F238E27FC236}">
                <a16:creationId xmlns:a16="http://schemas.microsoft.com/office/drawing/2014/main" id="{F887462D-ECC2-8A33-93D8-3989A46101B0}"/>
              </a:ext>
            </a:extLst>
          </p:cNvPr>
          <p:cNvSpPr>
            <a:spLocks noGrp="1"/>
          </p:cNvSpPr>
          <p:nvPr>
            <p:ph idx="1"/>
          </p:nvPr>
        </p:nvSpPr>
        <p:spPr/>
        <p:txBody>
          <a:bodyPr/>
          <a:lstStyle/>
          <a:p>
            <a:r>
              <a:rPr lang="en-IN" dirty="0"/>
              <a:t>DevOps today faces issues like manual processes, slow CI/CD pipelines, and weak collaboration between teams. An Agentic AI system using LLMs and MCP can solve these by automating tasks like code reviews, testing, and deployments. It uses advanced reasoning to adapt in real time and solve multi-step problems across the software lifecycle. Intelligent agents work together to detect issues, optimize workflows, and improve system reliability. This leads to faster delivery, reduced errors, and better coordination between development and operations teams.</a:t>
            </a:r>
          </a:p>
          <a:p>
            <a:endParaRPr lang="en-IN" dirty="0"/>
          </a:p>
        </p:txBody>
      </p:sp>
    </p:spTree>
    <p:extLst>
      <p:ext uri="{BB962C8B-B14F-4D97-AF65-F5344CB8AC3E}">
        <p14:creationId xmlns:p14="http://schemas.microsoft.com/office/powerpoint/2010/main" val="315235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BFF86-8AB3-70EE-E689-BBD1C9E73375}"/>
              </a:ext>
            </a:extLst>
          </p:cNvPr>
          <p:cNvSpPr>
            <a:spLocks noGrp="1"/>
          </p:cNvSpPr>
          <p:nvPr>
            <p:ph type="title"/>
          </p:nvPr>
        </p:nvSpPr>
        <p:spPr/>
        <p:txBody>
          <a:bodyPr/>
          <a:lstStyle/>
          <a:p>
            <a:r>
              <a:rPr lang="en-US" b="1" dirty="0"/>
              <a:t>Problem:</a:t>
            </a:r>
            <a:endParaRPr lang="en-IN" b="1" dirty="0"/>
          </a:p>
        </p:txBody>
      </p:sp>
      <p:sp>
        <p:nvSpPr>
          <p:cNvPr id="3" name="Content Placeholder 2">
            <a:extLst>
              <a:ext uri="{FF2B5EF4-FFF2-40B4-BE49-F238E27FC236}">
                <a16:creationId xmlns:a16="http://schemas.microsoft.com/office/drawing/2014/main" id="{31AA59DC-7D37-154D-C6C5-FD6F06E43DD5}"/>
              </a:ext>
            </a:extLst>
          </p:cNvPr>
          <p:cNvSpPr>
            <a:spLocks noGrp="1"/>
          </p:cNvSpPr>
          <p:nvPr>
            <p:ph idx="1"/>
          </p:nvPr>
        </p:nvSpPr>
        <p:spPr>
          <a:xfrm>
            <a:off x="1103312" y="1327094"/>
            <a:ext cx="9699555" cy="5227455"/>
          </a:xfrm>
        </p:spPr>
        <p:txBody>
          <a:bodyPr>
            <a:normAutofit fontScale="55000" lnSpcReduction="20000"/>
          </a:bodyPr>
          <a:lstStyle/>
          <a:p>
            <a:r>
              <a:rPr lang="en-IN" dirty="0"/>
              <a:t> ┌─────────────────────┐</a:t>
            </a:r>
          </a:p>
          <a:p>
            <a:r>
              <a:rPr lang="en-IN" dirty="0"/>
              <a:t>                   │ Developer Actions   │</a:t>
            </a:r>
          </a:p>
          <a:p>
            <a:r>
              <a:rPr lang="en-IN" dirty="0"/>
              <a:t>                   └────────</a:t>
            </a:r>
            <a:r>
              <a:rPr lang="en-US" dirty="0"/>
              <a:t>┬</a:t>
            </a:r>
            <a:r>
              <a:rPr lang="en-IN" dirty="0"/>
              <a:t>────────────┘</a:t>
            </a:r>
          </a:p>
          <a:p>
            <a:r>
              <a:rPr lang="en-IN" dirty="0"/>
              <a:t>                            │</a:t>
            </a:r>
          </a:p>
          <a:p>
            <a:r>
              <a:rPr lang="en-IN" dirty="0"/>
              <a:t>                            ▼</a:t>
            </a:r>
          </a:p>
          <a:p>
            <a:r>
              <a:rPr lang="en-IN" dirty="0"/>
              <a:t>                    ┌──────────────┐</a:t>
            </a:r>
          </a:p>
          <a:p>
            <a:r>
              <a:rPr lang="en-IN" dirty="0"/>
              <a:t>                    │ MCP + LLM AI │   ← Orchestration &amp; Reasoning Layer</a:t>
            </a:r>
          </a:p>
          <a:p>
            <a:r>
              <a:rPr lang="en-IN" dirty="0"/>
              <a:t>                    └─────</a:t>
            </a:r>
            <a:r>
              <a:rPr lang="en-US" dirty="0"/>
              <a:t>┬</a:t>
            </a:r>
            <a:r>
              <a:rPr lang="en-IN" dirty="0"/>
              <a:t>────────┘</a:t>
            </a:r>
          </a:p>
          <a:p>
            <a:r>
              <a:rPr lang="en-IN" dirty="0"/>
              <a:t>                          │</a:t>
            </a:r>
          </a:p>
          <a:p>
            <a:r>
              <a:rPr lang="en-IN" dirty="0"/>
              <a:t>   ┌──────────────────────</a:t>
            </a:r>
            <a:r>
              <a:rPr lang="en-US" dirty="0"/>
              <a:t>┼</a:t>
            </a:r>
            <a:r>
              <a:rPr lang="en-IN" dirty="0"/>
              <a:t>─────────────────────────┐</a:t>
            </a:r>
          </a:p>
          <a:p>
            <a:r>
              <a:rPr lang="en-IN" dirty="0"/>
              <a:t>   │                      │                         │</a:t>
            </a:r>
          </a:p>
          <a:p>
            <a:r>
              <a:rPr lang="en-IN" dirty="0"/>
              <a:t>   ▼                      ▼                         ▼</a:t>
            </a:r>
          </a:p>
          <a:p>
            <a:r>
              <a:rPr lang="en-IN" dirty="0"/>
              <a:t>[GitHub]           [Test Generation]         [CI/CD Pipelines]</a:t>
            </a:r>
          </a:p>
          <a:p>
            <a:r>
              <a:rPr lang="en-IN" dirty="0"/>
              <a:t>(Pull Request)     (Unit/Integration)        (GitHub Actions / Jenkins)</a:t>
            </a:r>
          </a:p>
          <a:p>
            <a:r>
              <a:rPr lang="en-IN" dirty="0"/>
              <a:t>   │                      │                         │</a:t>
            </a:r>
          </a:p>
          <a:p>
            <a:r>
              <a:rPr lang="en-IN" dirty="0"/>
              <a:t>   ▼                      ▼                         ▼</a:t>
            </a:r>
          </a:p>
          <a:p>
            <a:r>
              <a:rPr lang="en-IN" dirty="0"/>
              <a:t>[Code Review Bot]   [</a:t>
            </a:r>
            <a:r>
              <a:rPr lang="en-IN" dirty="0" err="1"/>
              <a:t>AutoTest</a:t>
            </a:r>
            <a:r>
              <a:rPr lang="en-IN" dirty="0"/>
              <a:t> Runner]         [Deploy Decision Engine]</a:t>
            </a:r>
          </a:p>
          <a:p>
            <a:r>
              <a:rPr lang="en-IN" b="1" dirty="0"/>
              <a:t> </a:t>
            </a:r>
            <a:endParaRPr lang="en-IN" dirty="0"/>
          </a:p>
          <a:p>
            <a:r>
              <a:rPr lang="en-IN" b="1" dirty="0"/>
              <a:t> </a:t>
            </a:r>
            <a:endParaRPr lang="en-IN" dirty="0"/>
          </a:p>
          <a:p>
            <a:r>
              <a:rPr lang="en-IN" b="1" dirty="0"/>
              <a:t> </a:t>
            </a:r>
            <a:endParaRPr lang="en-IN" dirty="0"/>
          </a:p>
        </p:txBody>
      </p:sp>
    </p:spTree>
    <p:extLst>
      <p:ext uri="{BB962C8B-B14F-4D97-AF65-F5344CB8AC3E}">
        <p14:creationId xmlns:p14="http://schemas.microsoft.com/office/powerpoint/2010/main" val="3718933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5E48C-D6DD-1261-D72F-9759CC2C0BBC}"/>
              </a:ext>
            </a:extLst>
          </p:cNvPr>
          <p:cNvSpPr>
            <a:spLocks noGrp="1"/>
          </p:cNvSpPr>
          <p:nvPr>
            <p:ph type="title"/>
          </p:nvPr>
        </p:nvSpPr>
        <p:spPr/>
        <p:txBody>
          <a:bodyPr/>
          <a:lstStyle/>
          <a:p>
            <a:r>
              <a:rPr lang="en-IN" b="1" dirty="0"/>
              <a:t>How does it occurs :</a:t>
            </a:r>
            <a:br>
              <a:rPr lang="en-IN" dirty="0"/>
            </a:br>
            <a:endParaRPr lang="en-IN" dirty="0"/>
          </a:p>
        </p:txBody>
      </p:sp>
      <p:sp>
        <p:nvSpPr>
          <p:cNvPr id="3" name="Content Placeholder 2">
            <a:extLst>
              <a:ext uri="{FF2B5EF4-FFF2-40B4-BE49-F238E27FC236}">
                <a16:creationId xmlns:a16="http://schemas.microsoft.com/office/drawing/2014/main" id="{173224CB-1853-9855-07BE-D14E77D3CAC0}"/>
              </a:ext>
            </a:extLst>
          </p:cNvPr>
          <p:cNvSpPr>
            <a:spLocks noGrp="1"/>
          </p:cNvSpPr>
          <p:nvPr>
            <p:ph idx="1"/>
          </p:nvPr>
        </p:nvSpPr>
        <p:spPr/>
        <p:txBody>
          <a:bodyPr/>
          <a:lstStyle/>
          <a:p>
            <a:r>
              <a:rPr lang="en-IN" sz="3200" dirty="0"/>
              <a:t>The Agentic AI system works by using LLMs and specialized agents that </a:t>
            </a:r>
            <a:r>
              <a:rPr lang="en-IN" sz="3200" dirty="0" err="1"/>
              <a:t>analyze</a:t>
            </a:r>
            <a:r>
              <a:rPr lang="en-IN" sz="3200" dirty="0"/>
              <a:t>, reason, and automate tasks across the DevOps lifecycle. These agents collaborate through MCP to optimize CI/CD pipelines, testing, and deployment in real time</a:t>
            </a:r>
            <a:r>
              <a:rPr lang="en-IN" sz="3200" b="1" dirty="0"/>
              <a:t>.</a:t>
            </a:r>
            <a:endParaRPr lang="en-IN" sz="3200" dirty="0"/>
          </a:p>
          <a:p>
            <a:endParaRPr lang="en-IN" dirty="0"/>
          </a:p>
        </p:txBody>
      </p:sp>
    </p:spTree>
    <p:extLst>
      <p:ext uri="{BB962C8B-B14F-4D97-AF65-F5344CB8AC3E}">
        <p14:creationId xmlns:p14="http://schemas.microsoft.com/office/powerpoint/2010/main" val="204416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5C4879F-8DDA-D5DE-C3B7-EADD47131728}"/>
              </a:ext>
            </a:extLst>
          </p:cNvPr>
          <p:cNvSpPr>
            <a:spLocks noGrp="1"/>
          </p:cNvSpPr>
          <p:nvPr>
            <p:ph idx="1"/>
          </p:nvPr>
        </p:nvSpPr>
        <p:spPr>
          <a:xfrm>
            <a:off x="728283" y="258946"/>
            <a:ext cx="9807547" cy="5997546"/>
          </a:xfrm>
        </p:spPr>
        <p:txBody>
          <a:bodyPr/>
          <a:lstStyle/>
          <a:p>
            <a:pPr lvl="0"/>
            <a:endParaRPr lang="en-IN" dirty="0"/>
          </a:p>
          <a:p>
            <a:pPr lvl="0"/>
            <a:r>
              <a:rPr lang="en-IN" sz="4800" dirty="0"/>
              <a:t>What is solution</a:t>
            </a:r>
          </a:p>
          <a:p>
            <a:pPr lvl="0"/>
            <a:endParaRPr lang="en-IN" dirty="0"/>
          </a:p>
          <a:p>
            <a:pPr lvl="0"/>
            <a:endParaRPr lang="en-IN" dirty="0"/>
          </a:p>
          <a:p>
            <a:pPr lvl="0"/>
            <a:r>
              <a:rPr lang="en-IN" dirty="0"/>
              <a:t>Use LLMs: Automate code reviews, testing, and deployment with language models.</a:t>
            </a:r>
          </a:p>
          <a:p>
            <a:pPr lvl="0"/>
            <a:r>
              <a:rPr lang="en-IN" dirty="0"/>
              <a:t>Multi-Agent System: Assign specialized agents that collaborate via MCP.</a:t>
            </a:r>
          </a:p>
          <a:p>
            <a:pPr lvl="0"/>
            <a:r>
              <a:rPr lang="en-IN" dirty="0"/>
              <a:t>CI/CD Optimization: Auto-detect and fix pipeline issues in real time.</a:t>
            </a:r>
          </a:p>
          <a:p>
            <a:pPr lvl="0"/>
            <a:r>
              <a:rPr lang="en-IN" dirty="0"/>
              <a:t>Real-Time Adaptability: Learn from data to improve decisions instantly.</a:t>
            </a:r>
          </a:p>
          <a:p>
            <a:pPr lvl="0"/>
            <a:r>
              <a:rPr lang="en-IN" dirty="0"/>
              <a:t>Boost Collaboration: Use natural language tools for Dev-Ops teamwork.</a:t>
            </a:r>
          </a:p>
          <a:p>
            <a:pPr lvl="0"/>
            <a:r>
              <a:rPr lang="en-IN" dirty="0"/>
              <a:t>Self-Improving System: Continuously refine actions through feedback.</a:t>
            </a:r>
          </a:p>
          <a:p>
            <a:pPr lvl="0"/>
            <a:r>
              <a:rPr lang="en-IN" dirty="0"/>
              <a:t>Scalable Infra Support: Auto-manage cloud resources and environments.</a:t>
            </a:r>
          </a:p>
          <a:p>
            <a:endParaRPr lang="en-IN" dirty="0"/>
          </a:p>
        </p:txBody>
      </p:sp>
    </p:spTree>
    <p:extLst>
      <p:ext uri="{BB962C8B-B14F-4D97-AF65-F5344CB8AC3E}">
        <p14:creationId xmlns:p14="http://schemas.microsoft.com/office/powerpoint/2010/main" val="2118948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32518-E1F0-609F-3417-6B8BF57C56A8}"/>
              </a:ext>
            </a:extLst>
          </p:cNvPr>
          <p:cNvSpPr>
            <a:spLocks noGrp="1"/>
          </p:cNvSpPr>
          <p:nvPr>
            <p:ph idx="1"/>
          </p:nvPr>
        </p:nvSpPr>
        <p:spPr>
          <a:xfrm>
            <a:off x="1103312" y="380326"/>
            <a:ext cx="8946541" cy="5868073"/>
          </a:xfrm>
        </p:spPr>
        <p:txBody>
          <a:bodyPr/>
          <a:lstStyle/>
          <a:p>
            <a:pPr marL="0" indent="0">
              <a:buNone/>
            </a:pPr>
            <a:r>
              <a:rPr lang="en-US" sz="3200" b="1" dirty="0"/>
              <a:t>CREATED WEBPAGE:</a:t>
            </a:r>
            <a:br>
              <a:rPr lang="en-US" sz="3200" b="1" dirty="0"/>
            </a:br>
            <a:endParaRPr lang="en-US" sz="3200" b="1" dirty="0"/>
          </a:p>
          <a:p>
            <a:pPr marL="0" indent="0">
              <a:buNone/>
            </a:pPr>
            <a:endParaRPr lang="en-IN" dirty="0"/>
          </a:p>
        </p:txBody>
      </p:sp>
      <p:pic>
        <p:nvPicPr>
          <p:cNvPr id="5" name="Picture 4">
            <a:extLst>
              <a:ext uri="{FF2B5EF4-FFF2-40B4-BE49-F238E27FC236}">
                <a16:creationId xmlns:a16="http://schemas.microsoft.com/office/drawing/2014/main" id="{C8F32E04-BA4B-5881-79C8-C99F693996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8407" y="1363406"/>
            <a:ext cx="8302429" cy="4884993"/>
          </a:xfrm>
          <a:prstGeom prst="rect">
            <a:avLst/>
          </a:prstGeom>
        </p:spPr>
      </p:pic>
    </p:spTree>
    <p:extLst>
      <p:ext uri="{BB962C8B-B14F-4D97-AF65-F5344CB8AC3E}">
        <p14:creationId xmlns:p14="http://schemas.microsoft.com/office/powerpoint/2010/main" val="30675113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19</TotalTime>
  <Words>417</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Century Gothic</vt:lpstr>
      <vt:lpstr>Wingdings 3</vt:lpstr>
      <vt:lpstr>Ion</vt:lpstr>
      <vt:lpstr> Agentic AI for Autonomous DevOps Optimization Using LLMs and MCP" </vt:lpstr>
      <vt:lpstr>What is the problem: </vt:lpstr>
      <vt:lpstr>Problem:</vt:lpstr>
      <vt:lpstr>How does it occurs :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 PALLAVI</dc:creator>
  <cp:lastModifiedBy>V PALLAVI</cp:lastModifiedBy>
  <cp:revision>1</cp:revision>
  <dcterms:created xsi:type="dcterms:W3CDTF">2025-07-15T09:19:04Z</dcterms:created>
  <dcterms:modified xsi:type="dcterms:W3CDTF">2025-07-15T09:38:28Z</dcterms:modified>
</cp:coreProperties>
</file>