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11" r:id="rId2"/>
    <p:sldId id="310" r:id="rId3"/>
    <p:sldId id="301" r:id="rId4"/>
    <p:sldId id="263" r:id="rId5"/>
    <p:sldId id="267" r:id="rId6"/>
    <p:sldId id="268" r:id="rId7"/>
    <p:sldId id="270" r:id="rId8"/>
    <p:sldId id="271" r:id="rId9"/>
    <p:sldId id="272" r:id="rId10"/>
    <p:sldId id="274" r:id="rId11"/>
    <p:sldId id="273" r:id="rId12"/>
    <p:sldId id="315" r:id="rId13"/>
    <p:sldId id="276" r:id="rId14"/>
    <p:sldId id="275" r:id="rId15"/>
    <p:sldId id="302" r:id="rId16"/>
    <p:sldId id="319" r:id="rId17"/>
    <p:sldId id="281" r:id="rId18"/>
    <p:sldId id="286" r:id="rId19"/>
    <p:sldId id="290" r:id="rId20"/>
    <p:sldId id="291" r:id="rId21"/>
    <p:sldId id="292" r:id="rId22"/>
    <p:sldId id="294" r:id="rId23"/>
    <p:sldId id="295" r:id="rId24"/>
    <p:sldId id="299" r:id="rId25"/>
    <p:sldId id="285" r:id="rId26"/>
    <p:sldId id="316" r:id="rId27"/>
    <p:sldId id="320" r:id="rId28"/>
    <p:sldId id="318" r:id="rId29"/>
    <p:sldId id="312" r:id="rId30"/>
    <p:sldId id="31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9"/>
    <p:restoredTop sz="91404"/>
  </p:normalViewPr>
  <p:slideViewPr>
    <p:cSldViewPr>
      <p:cViewPr varScale="1">
        <p:scale>
          <a:sx n="207" d="100"/>
          <a:sy n="207" d="100"/>
        </p:scale>
        <p:origin x="3256"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851FFD-6D87-AA46-918A-53B8B97D22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92BB31F-FD87-C044-95FF-95EE593B9F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305CFD-1A3B-A84E-BFCC-10269260391C}" type="datetimeFigureOut">
              <a:rPr lang="en-US" smtClean="0"/>
              <a:t>8/30/18</a:t>
            </a:fld>
            <a:endParaRPr lang="en-US"/>
          </a:p>
        </p:txBody>
      </p:sp>
      <p:sp>
        <p:nvSpPr>
          <p:cNvPr id="4" name="Footer Placeholder 3">
            <a:extLst>
              <a:ext uri="{FF2B5EF4-FFF2-40B4-BE49-F238E27FC236}">
                <a16:creationId xmlns:a16="http://schemas.microsoft.com/office/drawing/2014/main" id="{B606FDEB-3AD6-3248-90DB-33B507FBB9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11946B-74F9-3D4C-BE79-A85FF8FC6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74A0E-35AE-5C48-B1BB-1E4DDAFA7922}" type="slidenum">
              <a:rPr lang="en-US" smtClean="0"/>
              <a:t>‹#›</a:t>
            </a:fld>
            <a:endParaRPr lang="en-US"/>
          </a:p>
        </p:txBody>
      </p:sp>
    </p:spTree>
    <p:extLst>
      <p:ext uri="{BB962C8B-B14F-4D97-AF65-F5344CB8AC3E}">
        <p14:creationId xmlns:p14="http://schemas.microsoft.com/office/powerpoint/2010/main" val="1352953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F268-FB9E-4C3A-AD8F-E797B7A8E2C7}" type="datetimeFigureOut">
              <a:rPr lang="en-US" smtClean="0"/>
              <a:t>8/30/18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DCC99-1238-4EB5-A58F-30B20D677E4E}" type="slidenum">
              <a:rPr lang="en-US" smtClean="0"/>
              <a:t>‹#›</a:t>
            </a:fld>
            <a:endParaRPr lang="en-US"/>
          </a:p>
        </p:txBody>
      </p:sp>
    </p:spTree>
    <p:extLst>
      <p:ext uri="{BB962C8B-B14F-4D97-AF65-F5344CB8AC3E}">
        <p14:creationId xmlns:p14="http://schemas.microsoft.com/office/powerpoint/2010/main" val="26721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19</a:t>
            </a:fld>
            <a:endParaRPr lang="en-US"/>
          </a:p>
        </p:txBody>
      </p:sp>
    </p:spTree>
    <p:extLst>
      <p:ext uri="{BB962C8B-B14F-4D97-AF65-F5344CB8AC3E}">
        <p14:creationId xmlns:p14="http://schemas.microsoft.com/office/powerpoint/2010/main" val="14480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20</a:t>
            </a:fld>
            <a:endParaRPr lang="en-US"/>
          </a:p>
        </p:txBody>
      </p:sp>
    </p:spTree>
    <p:extLst>
      <p:ext uri="{BB962C8B-B14F-4D97-AF65-F5344CB8AC3E}">
        <p14:creationId xmlns:p14="http://schemas.microsoft.com/office/powerpoint/2010/main" val="149769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21</a:t>
            </a:fld>
            <a:endParaRPr lang="en-US"/>
          </a:p>
        </p:txBody>
      </p:sp>
    </p:spTree>
    <p:extLst>
      <p:ext uri="{BB962C8B-B14F-4D97-AF65-F5344CB8AC3E}">
        <p14:creationId xmlns:p14="http://schemas.microsoft.com/office/powerpoint/2010/main" val="4230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22</a:t>
            </a:fld>
            <a:endParaRPr lang="en-US"/>
          </a:p>
        </p:txBody>
      </p:sp>
    </p:spTree>
    <p:extLst>
      <p:ext uri="{BB962C8B-B14F-4D97-AF65-F5344CB8AC3E}">
        <p14:creationId xmlns:p14="http://schemas.microsoft.com/office/powerpoint/2010/main" val="23166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Tiny</a:t>
            </a:r>
            <a:r>
              <a:rPr lang="en-US" baseline="0" dirty="0" err="1"/>
              <a:t>int</a:t>
            </a:r>
            <a:r>
              <a:rPr lang="en-US" baseline="0" dirty="0"/>
              <a:t> unsigned</a:t>
            </a:r>
            <a:endParaRPr lang="en-US" dirty="0"/>
          </a:p>
        </p:txBody>
      </p:sp>
      <p:sp>
        <p:nvSpPr>
          <p:cNvPr id="4" name="Slide Number Placeholder 3"/>
          <p:cNvSpPr>
            <a:spLocks noGrp="1"/>
          </p:cNvSpPr>
          <p:nvPr>
            <p:ph type="sldNum" sz="quarter" idx="10"/>
          </p:nvPr>
        </p:nvSpPr>
        <p:spPr/>
        <p:txBody>
          <a:bodyPr/>
          <a:lstStyle/>
          <a:p>
            <a:fld id="{C1E68BDF-1E23-4275-8F31-ED3954C8A347}" type="slidenum">
              <a:rPr lang="en-US" smtClean="0"/>
              <a:pPr/>
              <a:t>23</a:t>
            </a:fld>
            <a:endParaRPr lang="en-US"/>
          </a:p>
        </p:txBody>
      </p:sp>
    </p:spTree>
    <p:extLst>
      <p:ext uri="{BB962C8B-B14F-4D97-AF65-F5344CB8AC3E}">
        <p14:creationId xmlns:p14="http://schemas.microsoft.com/office/powerpoint/2010/main" val="249103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24</a:t>
            </a:fld>
            <a:endParaRPr lang="en-US"/>
          </a:p>
        </p:txBody>
      </p:sp>
    </p:spTree>
    <p:extLst>
      <p:ext uri="{BB962C8B-B14F-4D97-AF65-F5344CB8AC3E}">
        <p14:creationId xmlns:p14="http://schemas.microsoft.com/office/powerpoint/2010/main" val="281012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FDCC99-1238-4EB5-A58F-30B20D677E4E}" type="slidenum">
              <a:rPr lang="en-US" smtClean="0"/>
              <a:t>30</a:t>
            </a:fld>
            <a:endParaRPr lang="en-US"/>
          </a:p>
        </p:txBody>
      </p:sp>
    </p:spTree>
    <p:extLst>
      <p:ext uri="{BB962C8B-B14F-4D97-AF65-F5344CB8AC3E}">
        <p14:creationId xmlns:p14="http://schemas.microsoft.com/office/powerpoint/2010/main" val="2928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E7E1A9-62C0-354D-BD77-CC49624E8574}" type="datetime1">
              <a:rPr lang="en-US" smtClean="0"/>
              <a:t>8/30/18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D97B62-3267-294F-93B3-A9B1369070EA}" type="datetime1">
              <a:rPr lang="en-US" smtClean="0"/>
              <a:t>8/30/18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8C0FC8-6803-FF4F-BF70-5F860EDBD7C2}" type="datetime1">
              <a:rPr lang="en-US" smtClean="0"/>
              <a:t>8/30/18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1C667-4240-8249-A2DE-FD4A3DB93E16}" type="datetime1">
              <a:rPr lang="en-US" smtClean="0"/>
              <a:t>8/30/18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9C2661-E6C7-2E44-BF7F-6C24AD2E94B2}" type="datetime1">
              <a:rPr lang="en-US" smtClean="0"/>
              <a:t>8/30/18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1BF2-F989-F34D-BD4F-5F061B47E885}" type="datetime1">
              <a:rPr lang="en-US" smtClean="0"/>
              <a:t>8/30/18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F3E183-1C58-DE4A-A71B-67B13D004AC3}" type="datetime1">
              <a:rPr lang="en-US" smtClean="0"/>
              <a:t>8/30/18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80B746-8A3A-C047-894B-024A65BBF021}" type="datetime1">
              <a:rPr lang="en-US" smtClean="0"/>
              <a:t>8/30/18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E7AE8-70FA-4A4F-BB18-8947D1003463}" type="datetime1">
              <a:rPr lang="en-US" smtClean="0"/>
              <a:t>8/30/18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5C3078-EA8E-3142-8E79-B8DE1E65391A}" type="datetime1">
              <a:rPr lang="en-US" smtClean="0"/>
              <a:t>8/30/18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38C791-A0D9-374E-82C0-B569061EE347}" type="datetime1">
              <a:rPr lang="en-US" smtClean="0"/>
              <a:t>8/30/18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839F0-F03B-434C-8B6A-41F28CA97D53}" type="datetime1">
              <a:rPr lang="en-US" smtClean="0"/>
              <a:t>8/30/18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python.org/about/success/il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and SQLite tutorial</a:t>
            </a:r>
          </a:p>
        </p:txBody>
      </p:sp>
      <p:sp>
        <p:nvSpPr>
          <p:cNvPr id="4" name="Subtitle 3"/>
          <p:cNvSpPr>
            <a:spLocks noGrp="1"/>
          </p:cNvSpPr>
          <p:nvPr>
            <p:ph type="subTitle" idx="1"/>
          </p:nvPr>
        </p:nvSpPr>
        <p:spPr/>
        <p:txBody>
          <a:bodyPr>
            <a:normAutofit fontScale="85000" lnSpcReduction="20000"/>
          </a:bodyPr>
          <a:lstStyle/>
          <a:p>
            <a:r>
              <a:rPr lang="en-US" dirty="0"/>
              <a:t>Cheng </a:t>
            </a:r>
            <a:r>
              <a:rPr lang="en-US" dirty="0" err="1"/>
              <a:t>Nie</a:t>
            </a:r>
            <a:endParaRPr lang="en-US" dirty="0"/>
          </a:p>
          <a:p>
            <a:r>
              <a:rPr lang="en-US" dirty="0"/>
              <a:t>Spring 2018</a:t>
            </a:r>
          </a:p>
          <a:p>
            <a:r>
              <a:rPr lang="en-US" dirty="0" err="1"/>
              <a:t>chengnie.com</a:t>
            </a:r>
            <a:r>
              <a:rPr lang="en-US" dirty="0"/>
              <a:t> </a:t>
            </a:r>
          </a:p>
          <a:p>
            <a:r>
              <a:rPr lang="en-US" sz="2800" dirty="0"/>
              <a:t>Version: fall, 2018</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2403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operators</a:t>
            </a:r>
          </a:p>
        </p:txBody>
      </p:sp>
      <p:sp>
        <p:nvSpPr>
          <p:cNvPr id="3" name="Content Placeholder 2"/>
          <p:cNvSpPr>
            <a:spLocks noGrp="1"/>
          </p:cNvSpPr>
          <p:nvPr>
            <p:ph idx="1"/>
          </p:nvPr>
        </p:nvSpPr>
        <p:spPr/>
        <p:txBody>
          <a:bodyPr/>
          <a:lstStyle/>
          <a:p>
            <a:pPr>
              <a:buFont typeface="Wingdings" pitchFamily="2" charset="2"/>
              <a:buChar char="§"/>
            </a:pPr>
            <a:r>
              <a:rPr lang="en-US" dirty="0"/>
              <a:t>&lt; (less than)</a:t>
            </a:r>
          </a:p>
          <a:p>
            <a:pPr>
              <a:buFont typeface="Wingdings" pitchFamily="2" charset="2"/>
              <a:buChar char="§"/>
            </a:pPr>
            <a:r>
              <a:rPr lang="en-US" dirty="0"/>
              <a:t>&gt; (greater than)</a:t>
            </a:r>
          </a:p>
          <a:p>
            <a:pPr>
              <a:buFont typeface="Wingdings" pitchFamily="2" charset="2"/>
              <a:buChar char="§"/>
            </a:pPr>
            <a:r>
              <a:rPr lang="en-US" dirty="0"/>
              <a:t>== (equal to)</a:t>
            </a:r>
          </a:p>
          <a:p>
            <a:pPr>
              <a:buFont typeface="Wingdings" pitchFamily="2" charset="2"/>
              <a:buChar char="§"/>
            </a:pPr>
            <a:r>
              <a:rPr lang="en-US" dirty="0"/>
              <a:t>&lt;= (less than or equal to)</a:t>
            </a:r>
          </a:p>
          <a:p>
            <a:pPr>
              <a:buFont typeface="Wingdings" pitchFamily="2" charset="2"/>
              <a:buChar char="§"/>
            </a:pPr>
            <a:r>
              <a:rPr lang="en-US" dirty="0"/>
              <a:t>&gt;= (greater than or equal to)</a:t>
            </a:r>
          </a:p>
          <a:p>
            <a:pPr>
              <a:buFont typeface="Wingdings" pitchFamily="2" charset="2"/>
              <a:buChar char="§"/>
            </a:pPr>
            <a:r>
              <a:rPr lang="en-US" dirty="0"/>
              <a:t>!= (not equal to)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338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Data Type: List</a:t>
            </a:r>
          </a:p>
        </p:txBody>
      </p:sp>
      <p:sp>
        <p:nvSpPr>
          <p:cNvPr id="3" name="Content Placeholder 2"/>
          <p:cNvSpPr>
            <a:spLocks noGrp="1"/>
          </p:cNvSpPr>
          <p:nvPr>
            <p:ph idx="1"/>
          </p:nvPr>
        </p:nvSpPr>
        <p:spPr/>
        <p:txBody>
          <a:bodyPr/>
          <a:lstStyle/>
          <a:p>
            <a:r>
              <a:rPr lang="en-US" dirty="0"/>
              <a:t>Comma-separated items between square brackets</a:t>
            </a:r>
          </a:p>
          <a:p>
            <a:r>
              <a:rPr lang="en-US" dirty="0"/>
              <a:t>List items need not all have the same type</a:t>
            </a:r>
          </a:p>
          <a:p>
            <a:r>
              <a:rPr lang="en-US" dirty="0"/>
              <a:t>Mutable elements</a:t>
            </a:r>
          </a:p>
          <a:p>
            <a:r>
              <a:rPr lang="en-US" dirty="0"/>
              <a:t>Very versatile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8833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Data Types other than list</a:t>
            </a:r>
          </a:p>
        </p:txBody>
      </p:sp>
      <p:sp>
        <p:nvSpPr>
          <p:cNvPr id="3" name="Content Placeholder 2"/>
          <p:cNvSpPr>
            <a:spLocks noGrp="1"/>
          </p:cNvSpPr>
          <p:nvPr>
            <p:ph idx="1"/>
          </p:nvPr>
        </p:nvSpPr>
        <p:spPr/>
        <p:txBody>
          <a:bodyPr/>
          <a:lstStyle/>
          <a:p>
            <a:r>
              <a:rPr lang="en-US" dirty="0"/>
              <a:t>tuple: Similar to list, but immutable</a:t>
            </a:r>
          </a:p>
          <a:p>
            <a:r>
              <a:rPr lang="en-US" dirty="0" err="1"/>
              <a:t>dict</a:t>
            </a:r>
            <a:r>
              <a:rPr lang="en-US" dirty="0"/>
              <a:t>: unordered set of {</a:t>
            </a:r>
            <a:r>
              <a:rPr lang="en-US" i="1" dirty="0"/>
              <a:t>key: value}</a:t>
            </a:r>
            <a:r>
              <a:rPr lang="en-US" dirty="0"/>
              <a:t> pairs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3171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a:t>
            </a:r>
          </a:p>
        </p:txBody>
      </p:sp>
      <p:sp>
        <p:nvSpPr>
          <p:cNvPr id="3" name="Content Placeholder 2"/>
          <p:cNvSpPr>
            <a:spLocks noGrp="1"/>
          </p:cNvSpPr>
          <p:nvPr>
            <p:ph idx="1"/>
          </p:nvPr>
        </p:nvSpPr>
        <p:spPr/>
        <p:txBody>
          <a:bodyPr/>
          <a:lstStyle/>
          <a:p>
            <a:r>
              <a:rPr lang="en-US" dirty="0"/>
              <a:t>if</a:t>
            </a:r>
          </a:p>
          <a:p>
            <a:r>
              <a:rPr lang="en-US" dirty="0"/>
              <a:t>while</a:t>
            </a:r>
          </a:p>
          <a:p>
            <a:r>
              <a:rPr lang="en-US" dirty="0"/>
              <a:t>for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1015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Indentation </a:t>
            </a:r>
            <a:r>
              <a:rPr lang="en-US" dirty="0" err="1"/>
              <a:t>v.s</a:t>
            </a:r>
            <a:r>
              <a:rPr lang="en-US" dirty="0"/>
              <a:t>. {}</a:t>
            </a:r>
          </a:p>
        </p:txBody>
      </p:sp>
      <p:sp>
        <p:nvSpPr>
          <p:cNvPr id="3" name="Content Placeholder 2"/>
          <p:cNvSpPr>
            <a:spLocks noGrp="1"/>
          </p:cNvSpPr>
          <p:nvPr>
            <p:ph idx="1"/>
          </p:nvPr>
        </p:nvSpPr>
        <p:spPr/>
        <p:txBody>
          <a:bodyPr/>
          <a:lstStyle/>
          <a:p>
            <a:r>
              <a:rPr lang="en-US" dirty="0"/>
              <a:t>Indentation is Python’s way of grouping statements, no more {}</a:t>
            </a:r>
          </a:p>
          <a:p>
            <a:pPr lvl="1"/>
            <a:r>
              <a:rPr lang="en-US" dirty="0"/>
              <a:t>As long as it’s consistent in the program, Python interpreter can understand it. It </a:t>
            </a:r>
            <a:r>
              <a:rPr lang="en-US"/>
              <a:t>can be at </a:t>
            </a:r>
            <a:r>
              <a:rPr lang="en-US" dirty="0"/>
              <a:t>least one space, or at least one tab (4 spaces is preferred)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51029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Content Placeholder 2"/>
          <p:cNvSpPr>
            <a:spLocks noGrp="1"/>
          </p:cNvSpPr>
          <p:nvPr>
            <p:ph idx="1"/>
          </p:nvPr>
        </p:nvSpPr>
        <p:spPr/>
        <p:txBody>
          <a:bodyPr/>
          <a:lstStyle/>
          <a:p>
            <a:r>
              <a:rPr lang="en-US" dirty="0"/>
              <a:t>Define and use a function</a:t>
            </a:r>
          </a:p>
          <a:p>
            <a:pPr lvl="1"/>
            <a:r>
              <a:rPr lang="en-US" dirty="0"/>
              <a:t>Fibonacci series up to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6303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scraping </a:t>
            </a:r>
            <a:r>
              <a:rPr lang="en-US" dirty="0" err="1"/>
              <a:t>Yelp.com</a:t>
            </a:r>
            <a:endParaRPr lang="en-US" dirty="0"/>
          </a:p>
        </p:txBody>
      </p:sp>
      <p:sp>
        <p:nvSpPr>
          <p:cNvPr id="3" name="Content Placeholder 2"/>
          <p:cNvSpPr>
            <a:spLocks noGrp="1"/>
          </p:cNvSpPr>
          <p:nvPr>
            <p:ph idx="1"/>
          </p:nvPr>
        </p:nvSpPr>
        <p:spPr/>
        <p:txBody>
          <a:bodyPr/>
          <a:lstStyle/>
          <a:p>
            <a:r>
              <a:rPr lang="en-US" dirty="0"/>
              <a:t>UTD is reviewed on </a:t>
            </a:r>
            <a:r>
              <a:rPr lang="en-US" dirty="0" err="1"/>
              <a:t>Yelp.com</a:t>
            </a:r>
            <a:endParaRPr lang="en-US" dirty="0"/>
          </a:p>
          <a:p>
            <a:r>
              <a:rPr lang="en-US" dirty="0"/>
              <a:t>Get the individual review’s rating and date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08080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a:t>
            </a:r>
          </a:p>
        </p:txBody>
      </p:sp>
      <p:sp>
        <p:nvSpPr>
          <p:cNvPr id="3" name="Content Placeholder 2"/>
          <p:cNvSpPr>
            <a:spLocks noGrp="1"/>
          </p:cNvSpPr>
          <p:nvPr>
            <p:ph idx="1"/>
          </p:nvPr>
        </p:nvSpPr>
        <p:spPr/>
        <p:txBody>
          <a:bodyPr/>
          <a:lstStyle/>
          <a:p>
            <a:r>
              <a:rPr lang="en-US" dirty="0"/>
              <a:t>Install SQLite following the instructions on the </a:t>
            </a:r>
            <a:r>
              <a:rPr lang="en-US" dirty="0" err="1"/>
              <a:t>Jupyter</a:t>
            </a:r>
            <a:r>
              <a:rPr lang="en-US" dirty="0"/>
              <a:t> Notebook.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42924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tables</a:t>
            </a:r>
          </a:p>
        </p:txBody>
      </p:sp>
      <p:sp>
        <p:nvSpPr>
          <p:cNvPr id="3" name="Content Placeholder 2"/>
          <p:cNvSpPr>
            <a:spLocks noGrp="1"/>
          </p:cNvSpPr>
          <p:nvPr>
            <p:ph idx="1"/>
          </p:nvPr>
        </p:nvSpPr>
        <p:spPr/>
        <p:txBody>
          <a:bodyPr/>
          <a:lstStyle/>
          <a:p>
            <a:r>
              <a:rPr lang="en-US" dirty="0"/>
              <a:t>Database -&gt; Table</a:t>
            </a:r>
          </a:p>
          <a:p>
            <a:r>
              <a:rPr lang="en-US" dirty="0"/>
              <a:t>Create database test</a:t>
            </a:r>
          </a:p>
          <a:p>
            <a:r>
              <a:rPr lang="en-US" dirty="0"/>
              <a:t>Choose this database by using “use” command</a:t>
            </a:r>
          </a:p>
          <a:p>
            <a:r>
              <a:rPr lang="en-US" dirty="0"/>
              <a:t>Create table to store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48928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14400" y="3581400"/>
            <a:ext cx="7772400" cy="2438400"/>
          </a:xfrm>
        </p:spPr>
        <p:txBody>
          <a:bodyPr>
            <a:normAutofit fontScale="85000" lnSpcReduction="20000"/>
          </a:bodyPr>
          <a:lstStyle/>
          <a:p>
            <a:r>
              <a:rPr lang="en-US" dirty="0"/>
              <a:t>The word "example" is the name of our table, as it came directly after "CREATE TABLE". It is a good idea to use descriptive names when creating a table, such as: </a:t>
            </a:r>
            <a:r>
              <a:rPr lang="en-US" dirty="0" err="1"/>
              <a:t>employee_information</a:t>
            </a:r>
            <a:r>
              <a:rPr lang="en-US" dirty="0"/>
              <a:t>, contacts, or </a:t>
            </a:r>
            <a:r>
              <a:rPr lang="en-US" dirty="0" err="1"/>
              <a:t>customer_orders</a:t>
            </a:r>
            <a:r>
              <a:rPr lang="en-US" dirty="0"/>
              <a:t>. Clear names will ensure that you will know what the table is about when revisiting it a year after you make it. </a:t>
            </a:r>
          </a:p>
          <a:p>
            <a:endParaRPr lang="en-US" dirty="0"/>
          </a:p>
        </p:txBody>
      </p:sp>
      <p:sp>
        <p:nvSpPr>
          <p:cNvPr id="2" name="Rectangle 1"/>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null,</a:t>
            </a:r>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5427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457200" y="1434571"/>
            <a:ext cx="8229600" cy="4525963"/>
          </a:xfrm>
        </p:spPr>
        <p:txBody>
          <a:bodyPr/>
          <a:lstStyle/>
          <a:p>
            <a:r>
              <a:rPr lang="en-US" dirty="0"/>
              <a:t>Star Wars special effect team use Python to glue tools using various programming languages</a:t>
            </a:r>
          </a:p>
        </p:txBody>
      </p:sp>
      <p:pic>
        <p:nvPicPr>
          <p:cNvPr id="2050" name="Picture 2" descr="https://i.guim.co.uk/img/media/a5644d209e790b86298ce16d2ec2f7d7811f3b6c/0_0_1920_1080/1920.jpg?w=460&amp;q=85&amp;auto=format&amp;sharp=10&amp;s=cd8d323dbd73197c5a6b4576eec5af3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895600"/>
            <a:ext cx="4381500"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1702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a:bodyPr>
          <a:lstStyle/>
          <a:p>
            <a:r>
              <a:rPr lang="en-US" dirty="0"/>
              <a:t>Here we create a column "id" that is not null and belongs to </a:t>
            </a:r>
            <a:r>
              <a:rPr lang="en-US" dirty="0" err="1"/>
              <a:t>int</a:t>
            </a:r>
            <a:r>
              <a:rPr lang="en-US" dirty="0"/>
              <a:t> data type. </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null</a:t>
            </a:r>
            <a:r>
              <a:rPr lang="en-US" sz="3200" dirty="0"/>
              <a:t>,</a:t>
            </a:r>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13937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b="1" dirty="0"/>
              <a:t>Reserved </a:t>
            </a:r>
            <a:r>
              <a:rPr lang="en-US" b="1" dirty="0" err="1"/>
              <a:t>MySQL</a:t>
            </a:r>
            <a:r>
              <a:rPr lang="en-US" b="1" dirty="0"/>
              <a:t> Keywords</a:t>
            </a:r>
            <a:r>
              <a:rPr lang="en-US" dirty="0"/>
              <a:t>: </a:t>
            </a:r>
            <a:br>
              <a:rPr lang="en-US" dirty="0"/>
            </a:br>
            <a:r>
              <a:rPr lang="en-US" dirty="0"/>
              <a:t>Here are a few quick definitions of the reserved words used in this line of code: </a:t>
            </a:r>
          </a:p>
          <a:p>
            <a:r>
              <a:rPr lang="en-US" b="1" dirty="0"/>
              <a:t>INT</a:t>
            </a:r>
            <a:r>
              <a:rPr lang="en-US" dirty="0"/>
              <a:t> - This stands for integer or whole number. 'id' has been defined to be an integer.</a:t>
            </a:r>
          </a:p>
          <a:p>
            <a:r>
              <a:rPr lang="en-US" b="1" dirty="0"/>
              <a:t>NOT NULL</a:t>
            </a:r>
            <a:r>
              <a:rPr lang="en-US" dirty="0"/>
              <a:t> - These are actually two keywords, but they combine together to say that this column cannot be null. An entry is NOT NULL only if it has some value, while something with no value is NULL.</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null</a:t>
            </a:r>
            <a:r>
              <a:rPr lang="en-US" sz="3200" dirty="0"/>
              <a:t>,</a:t>
            </a:r>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1984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dirty="0"/>
              <a:t>Here we make a new column with the name "name"! VARCHAR stands for "variable character". "Character" means that you can put in any kind of typed information in this column (letters, numbers, symbols, etc). It's "variable" because it can adjust its size to store as little as 0 characters and up to a specified maximum number of characters.</a:t>
            </a:r>
          </a:p>
          <a:p>
            <a:r>
              <a:rPr lang="en-US" dirty="0"/>
              <a:t>We will most likely only be using this name column to store characters (A-Z, a-z). The number inside the parentheses sets the maximum number of characters. In this case, the max is 30.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null,</a:t>
            </a:r>
          </a:p>
          <a:p>
            <a:r>
              <a:rPr lang="en-US" sz="3200" dirty="0"/>
              <a:t>name </a:t>
            </a:r>
            <a:r>
              <a:rPr lang="en-US" sz="3200" b="1" dirty="0" err="1"/>
              <a:t>varchar</a:t>
            </a:r>
            <a:r>
              <a:rPr lang="en-US" sz="3200" b="1" dirty="0"/>
              <a:t>(30)</a:t>
            </a:r>
            <a:r>
              <a:rPr lang="en-US" sz="3200" dirty="0"/>
              <a:t>,</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449191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a:bodyPr>
          <a:lstStyle/>
          <a:p>
            <a:r>
              <a:rPr lang="en-US" dirty="0"/>
              <a:t>Our third and final column is age, which stores an tiny integer. The possible integer values that can be stored in an “TINYINT" are -128 to 127, which is enough to store someone's age.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null,</a:t>
            </a:r>
          </a:p>
          <a:p>
            <a:r>
              <a:rPr lang="en-US" sz="3200" dirty="0"/>
              <a:t>name </a:t>
            </a:r>
            <a:r>
              <a:rPr lang="en-US" sz="3200" dirty="0" err="1"/>
              <a:t>varchar</a:t>
            </a:r>
            <a:r>
              <a:rPr lang="en-US" sz="3200" dirty="0"/>
              <a:t>(30),</a:t>
            </a:r>
          </a:p>
          <a:p>
            <a:r>
              <a:rPr lang="en-US" sz="3200" dirty="0"/>
              <a:t>age </a:t>
            </a:r>
            <a:r>
              <a:rPr lang="en-US" sz="3200" b="1"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4854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lnSpcReduction="20000"/>
          </a:bodyPr>
          <a:lstStyle/>
          <a:p>
            <a:r>
              <a:rPr lang="en-US" dirty="0"/>
              <a:t>PRIMARY KEY is used as a unique identifier for the rows. Here we have made "id" the PRIMARY KEY for this table. This means that no two ids can be the same, or else we will run into trouble.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null,</a:t>
            </a:r>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b="1" dirty="0"/>
              <a:t>primary key</a:t>
            </a:r>
            <a:r>
              <a:rPr lang="en-US" sz="3200" dirty="0"/>
              <a:t>(id));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56389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data</a:t>
            </a:r>
          </a:p>
        </p:txBody>
      </p:sp>
      <p:sp>
        <p:nvSpPr>
          <p:cNvPr id="3" name="Content Placeholder 2"/>
          <p:cNvSpPr>
            <a:spLocks noGrp="1"/>
          </p:cNvSpPr>
          <p:nvPr>
            <p:ph idx="1"/>
          </p:nvPr>
        </p:nvSpPr>
        <p:spPr/>
        <p:txBody>
          <a:bodyPr/>
          <a:lstStyle/>
          <a:p>
            <a:r>
              <a:rPr lang="en-US" dirty="0"/>
              <a:t>Import text file into database for processing</a:t>
            </a:r>
          </a:p>
          <a:p>
            <a:r>
              <a:rPr lang="en-US" dirty="0"/>
              <a:t>Query data</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2235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lstStyle/>
          <a:p>
            <a:r>
              <a:rPr lang="en-US" dirty="0"/>
              <a:t>Basic element for crawling data from websites</a:t>
            </a:r>
          </a:p>
          <a:p>
            <a:r>
              <a:rPr lang="en-US" dirty="0"/>
              <a:t>Match a pattern to a string for further processing:</a:t>
            </a:r>
          </a:p>
          <a:p>
            <a:pPr lvl="1"/>
            <a:r>
              <a:rPr lang="en-US" dirty="0"/>
              <a:t>Match</a:t>
            </a:r>
          </a:p>
          <a:p>
            <a:pPr lvl="1"/>
            <a:r>
              <a:rPr lang="en-US" dirty="0"/>
              <a:t>Change</a:t>
            </a:r>
          </a:p>
        </p:txBody>
      </p:sp>
    </p:spTree>
    <p:extLst>
      <p:ext uri="{BB962C8B-B14F-4D97-AF65-F5344CB8AC3E}">
        <p14:creationId xmlns:p14="http://schemas.microsoft.com/office/powerpoint/2010/main" val="781118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components</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nvPr>
        </p:nvGraphicFramePr>
        <p:xfrm>
          <a:off x="1524000" y="1397000"/>
          <a:ext cx="6096000" cy="3307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800" b="1" i="0" kern="1200" dirty="0" err="1">
                          <a:solidFill>
                            <a:schemeClr val="lt1"/>
                          </a:solidFill>
                          <a:effectLst/>
                          <a:latin typeface="+mn-lt"/>
                          <a:ea typeface="+mn-ea"/>
                          <a:cs typeface="+mn-cs"/>
                        </a:rPr>
                        <a:t>Metacharacter</a:t>
                      </a:r>
                      <a:endParaRPr lang="en-US" dirty="0"/>
                    </a:p>
                  </a:txBody>
                  <a:tcPr/>
                </a:tc>
                <a:tc>
                  <a:txBody>
                    <a:bodyPr/>
                    <a:lstStyle/>
                    <a:p>
                      <a:r>
                        <a:rPr lang="en-US" sz="1800" b="1" i="0" kern="1200" dirty="0">
                          <a:solidFill>
                            <a:schemeClr val="lt1"/>
                          </a:solidFill>
                          <a:effectLst/>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tab</a:t>
                      </a:r>
                    </a:p>
                  </a:txBody>
                  <a:tcPr/>
                </a:tc>
                <a:extLst>
                  <a:ext uri="{0D108BD9-81ED-4DB2-BD59-A6C34878D82A}">
                    <a16:rowId xmlns:a16="http://schemas.microsoft.com/office/drawing/2014/main" val="10001"/>
                  </a:ext>
                </a:extLst>
              </a:tr>
              <a:tr h="370840">
                <a:tc>
                  <a:txBody>
                    <a:bodyPr/>
                    <a:lstStyle/>
                    <a:p>
                      <a:r>
                        <a:rPr lang="en-US" dirty="0"/>
                        <a:t>+</a:t>
                      </a:r>
                    </a:p>
                  </a:txBody>
                  <a:tcPr/>
                </a:tc>
                <a:tc>
                  <a:txBody>
                    <a:bodyPr/>
                    <a:lstStyle/>
                    <a:p>
                      <a:r>
                        <a:rPr lang="en-US" sz="1800" b="0" i="0" kern="1200" dirty="0">
                          <a:solidFill>
                            <a:schemeClr val="dk1"/>
                          </a:solidFill>
                          <a:effectLst/>
                          <a:latin typeface="+mn-lt"/>
                          <a:ea typeface="+mn-ea"/>
                          <a:cs typeface="+mn-cs"/>
                        </a:rPr>
                        <a:t>Matches the preceding pattern element one or more times</a:t>
                      </a:r>
                      <a:endParaRPr lang="en-US" dirty="0"/>
                    </a:p>
                  </a:txBody>
                  <a:tcPr/>
                </a:tc>
                <a:extLst>
                  <a:ext uri="{0D108BD9-81ED-4DB2-BD59-A6C34878D82A}">
                    <a16:rowId xmlns:a16="http://schemas.microsoft.com/office/drawing/2014/main" val="10002"/>
                  </a:ext>
                </a:extLst>
              </a:tr>
              <a:tr h="370840">
                <a:tc>
                  <a:txBody>
                    <a:bodyPr/>
                    <a:lstStyle/>
                    <a:p>
                      <a:r>
                        <a:rPr lang="en-US" dirty="0"/>
                        <a:t>\d</a:t>
                      </a:r>
                    </a:p>
                  </a:txBody>
                  <a:tcPr/>
                </a:tc>
                <a:tc>
                  <a:txBody>
                    <a:bodyPr/>
                    <a:lstStyle/>
                    <a:p>
                      <a:r>
                        <a:rPr lang="en-US" sz="1800" b="0" i="0" kern="1200" dirty="0">
                          <a:solidFill>
                            <a:schemeClr val="dk1"/>
                          </a:solidFill>
                          <a:effectLst/>
                          <a:latin typeface="+mn-lt"/>
                          <a:ea typeface="+mn-ea"/>
                          <a:cs typeface="+mn-cs"/>
                        </a:rPr>
                        <a:t>Matches a digit</a:t>
                      </a:r>
                      <a:endParaRPr lang="en-US" dirty="0"/>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r>
                        <a:rPr lang="en-US" sz="1800" b="0" i="0" kern="1200" dirty="0">
                          <a:solidFill>
                            <a:schemeClr val="dk1"/>
                          </a:solidFill>
                          <a:effectLst/>
                          <a:latin typeface="+mn-lt"/>
                          <a:ea typeface="+mn-ea"/>
                          <a:cs typeface="+mn-cs"/>
                        </a:rPr>
                        <a:t>Denotes a set of possible character matches.</a:t>
                      </a:r>
                      <a:endParaRPr lang="en-US" dirty="0"/>
                    </a:p>
                  </a:txBody>
                  <a:tcPr/>
                </a:tc>
                <a:extLst>
                  <a:ext uri="{0D108BD9-81ED-4DB2-BD59-A6C34878D82A}">
                    <a16:rowId xmlns:a16="http://schemas.microsoft.com/office/drawing/2014/main" val="10004"/>
                  </a:ext>
                </a:extLst>
              </a:tr>
              <a:tr h="370840">
                <a:tc>
                  <a:txBody>
                    <a:bodyPr/>
                    <a:lstStyle/>
                    <a:p>
                      <a:r>
                        <a:rPr lang="en-US" dirty="0"/>
                        <a:t>() </a:t>
                      </a:r>
                    </a:p>
                  </a:txBody>
                  <a:tcPr/>
                </a:tc>
                <a:tc>
                  <a:txBody>
                    <a:bodyPr/>
                    <a:lstStyle/>
                    <a:p>
                      <a:r>
                        <a:rPr lang="en-US" dirty="0"/>
                        <a:t>Groups a series of pattern elements to a single element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0294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Space</a:t>
            </a:r>
          </a:p>
          <a:p>
            <a:r>
              <a:rPr lang="en-US"/>
              <a:t>Digits</a:t>
            </a:r>
            <a:endParaRPr lang="en-US" dirty="0"/>
          </a:p>
        </p:txBody>
      </p:sp>
    </p:spTree>
    <p:extLst>
      <p:ext uri="{BB962C8B-B14F-4D97-AF65-F5344CB8AC3E}">
        <p14:creationId xmlns:p14="http://schemas.microsoft.com/office/powerpoint/2010/main" val="100433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index</a:t>
            </a:r>
          </a:p>
        </p:txBody>
      </p:sp>
      <p:sp>
        <p:nvSpPr>
          <p:cNvPr id="3" name="Content Placeholder 2"/>
          <p:cNvSpPr>
            <a:spLocks noGrp="1"/>
          </p:cNvSpPr>
          <p:nvPr>
            <p:ph idx="1"/>
          </p:nvPr>
        </p:nvSpPr>
        <p:spPr/>
        <p:txBody>
          <a:bodyPr/>
          <a:lstStyle/>
          <a:p>
            <a:r>
              <a:rPr lang="en-US" dirty="0"/>
              <a:t>step not equal to 1</a:t>
            </a:r>
          </a:p>
          <a:p>
            <a:r>
              <a:rPr lang="en-US" dirty="0"/>
              <a:t>negative index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1740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600200"/>
            <a:ext cx="3733800" cy="3995311"/>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pic>
        <p:nvPicPr>
          <p:cNvPr id="7" name="Picture 6">
            <a:extLst>
              <a:ext uri="{FF2B5EF4-FFF2-40B4-BE49-F238E27FC236}">
                <a16:creationId xmlns:a16="http://schemas.microsoft.com/office/drawing/2014/main" id="{967D76E1-4400-2140-AFA3-F835E023555F}"/>
              </a:ext>
            </a:extLst>
          </p:cNvPr>
          <p:cNvPicPr>
            <a:picLocks noChangeAspect="1"/>
          </p:cNvPicPr>
          <p:nvPr/>
        </p:nvPicPr>
        <p:blipFill>
          <a:blip r:embed="rId3"/>
          <a:stretch>
            <a:fillRect/>
          </a:stretch>
        </p:blipFill>
        <p:spPr>
          <a:xfrm>
            <a:off x="5410200" y="1524000"/>
            <a:ext cx="2647904" cy="4343400"/>
          </a:xfrm>
          <a:prstGeom prst="rect">
            <a:avLst/>
          </a:prstGeom>
        </p:spPr>
      </p:pic>
    </p:spTree>
    <p:extLst>
      <p:ext uri="{BB962C8B-B14F-4D97-AF65-F5344CB8AC3E}">
        <p14:creationId xmlns:p14="http://schemas.microsoft.com/office/powerpoint/2010/main" val="2765460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List</a:t>
            </a:r>
          </a:p>
        </p:txBody>
      </p:sp>
      <p:sp>
        <p:nvSpPr>
          <p:cNvPr id="3" name="Content Placeholder 2"/>
          <p:cNvSpPr>
            <a:spLocks noGrp="1"/>
          </p:cNvSpPr>
          <p:nvPr>
            <p:ph idx="1"/>
          </p:nvPr>
        </p:nvSpPr>
        <p:spPr/>
        <p:txBody>
          <a:bodyPr/>
          <a:lstStyle/>
          <a:p>
            <a:r>
              <a:rPr lang="en-US" dirty="0"/>
              <a:t>map function</a:t>
            </a:r>
          </a:p>
          <a:p>
            <a:r>
              <a:rPr lang="en-US" dirty="0"/>
              <a:t>list comprehension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6747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a:t>Python</a:t>
            </a:r>
          </a:p>
          <a:p>
            <a:pPr lvl="1"/>
            <a:r>
              <a:rPr lang="en-US" dirty="0"/>
              <a:t>Installation</a:t>
            </a:r>
          </a:p>
          <a:p>
            <a:pPr lvl="2"/>
            <a:r>
              <a:rPr lang="en-US" dirty="0"/>
              <a:t>Python</a:t>
            </a:r>
          </a:p>
          <a:p>
            <a:pPr lvl="1"/>
            <a:r>
              <a:rPr lang="en-US" dirty="0"/>
              <a:t>Basic Intro</a:t>
            </a:r>
          </a:p>
          <a:p>
            <a:pPr lvl="2"/>
            <a:r>
              <a:rPr lang="en-US" dirty="0"/>
              <a:t>Variables and operators</a:t>
            </a:r>
          </a:p>
          <a:p>
            <a:pPr lvl="2"/>
            <a:r>
              <a:rPr lang="en-US" dirty="0"/>
              <a:t>Control flow</a:t>
            </a:r>
          </a:p>
          <a:p>
            <a:pPr lvl="3"/>
            <a:r>
              <a:rPr lang="en-US" dirty="0"/>
              <a:t>if/else; while; for</a:t>
            </a:r>
          </a:p>
          <a:p>
            <a:pPr lvl="2"/>
            <a:r>
              <a:rPr lang="en-US" dirty="0"/>
              <a:t>Data Structure</a:t>
            </a:r>
          </a:p>
          <a:p>
            <a:pPr lvl="3"/>
            <a:r>
              <a:rPr lang="en-US" dirty="0"/>
              <a:t>list, tuple, dictionary</a:t>
            </a:r>
          </a:p>
          <a:p>
            <a:r>
              <a:rPr lang="en-US" dirty="0"/>
              <a:t>SQL</a:t>
            </a:r>
          </a:p>
          <a:p>
            <a:pPr lvl="1"/>
            <a:r>
              <a:rPr lang="en-US" dirty="0"/>
              <a:t>Installation</a:t>
            </a:r>
          </a:p>
          <a:p>
            <a:pPr lvl="1"/>
            <a:r>
              <a:rPr lang="en-US" dirty="0"/>
              <a:t>Create, populate, and query tables</a:t>
            </a:r>
          </a:p>
          <a:p>
            <a:r>
              <a:rPr lang="en-US" dirty="0"/>
              <a:t>Fetching data from </a:t>
            </a:r>
            <a:r>
              <a:rPr lang="en-US" dirty="0" err="1"/>
              <a:t>yelp.com</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1154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a:t>
            </a:r>
          </a:p>
        </p:txBody>
      </p:sp>
      <p:sp>
        <p:nvSpPr>
          <p:cNvPr id="3" name="Content Placeholder 2"/>
          <p:cNvSpPr>
            <a:spLocks noGrp="1"/>
          </p:cNvSpPr>
          <p:nvPr>
            <p:ph idx="1"/>
          </p:nvPr>
        </p:nvSpPr>
        <p:spPr/>
        <p:txBody>
          <a:bodyPr>
            <a:normAutofit fontScale="85000" lnSpcReduction="20000"/>
          </a:bodyPr>
          <a:lstStyle/>
          <a:p>
            <a:r>
              <a:rPr lang="en-US" dirty="0"/>
              <a:t>It’s open source software</a:t>
            </a:r>
          </a:p>
          <a:p>
            <a:pPr lvl="1"/>
            <a:r>
              <a:rPr lang="en-US" dirty="0"/>
              <a:t>Free to use</a:t>
            </a:r>
          </a:p>
          <a:p>
            <a:pPr lvl="1"/>
            <a:r>
              <a:rPr lang="en-US" dirty="0"/>
              <a:t>Source code is accessible</a:t>
            </a:r>
          </a:p>
          <a:p>
            <a:pPr lvl="1"/>
            <a:r>
              <a:rPr lang="en-US" dirty="0"/>
              <a:t>Online community is huge</a:t>
            </a:r>
          </a:p>
          <a:p>
            <a:r>
              <a:rPr lang="en-US" dirty="0"/>
              <a:t>Platform independent</a:t>
            </a:r>
          </a:p>
          <a:p>
            <a:r>
              <a:rPr lang="en-US" dirty="0"/>
              <a:t>Powerful</a:t>
            </a:r>
          </a:p>
          <a:p>
            <a:pPr lvl="1"/>
            <a:r>
              <a:rPr lang="en-US" dirty="0"/>
              <a:t>Dynamic typing (check type at run time)</a:t>
            </a:r>
          </a:p>
          <a:p>
            <a:pPr lvl="1"/>
            <a:r>
              <a:rPr lang="en-US" dirty="0"/>
              <a:t>Built-in types and functions</a:t>
            </a:r>
          </a:p>
          <a:p>
            <a:pPr lvl="1"/>
            <a:r>
              <a:rPr lang="en-US" dirty="0"/>
              <a:t>Library utilities</a:t>
            </a:r>
          </a:p>
          <a:p>
            <a:pPr lvl="1"/>
            <a:r>
              <a:rPr lang="en-US" dirty="0"/>
              <a:t>Third party utilities (</a:t>
            </a:r>
            <a:r>
              <a:rPr lang="en-US" dirty="0" err="1"/>
              <a:t>scikit</a:t>
            </a:r>
            <a:r>
              <a:rPr lang="en-US" dirty="0"/>
              <a:t>-learn, </a:t>
            </a:r>
            <a:r>
              <a:rPr lang="en-US" dirty="0" err="1"/>
              <a:t>SciPy</a:t>
            </a:r>
            <a:r>
              <a:rPr lang="en-US" dirty="0"/>
              <a:t>, </a:t>
            </a:r>
            <a:r>
              <a:rPr lang="en-US" dirty="0" err="1"/>
              <a:t>NumPy</a:t>
            </a:r>
            <a:r>
              <a:rPr lang="en-US" dirty="0"/>
              <a:t>)</a:t>
            </a:r>
          </a:p>
          <a:p>
            <a:pPr lvl="1"/>
            <a:r>
              <a:rPr lang="en-US" dirty="0"/>
              <a:t>Automatic memory management</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95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p:txBody>
          <a:bodyPr>
            <a:normAutofit/>
          </a:bodyPr>
          <a:lstStyle/>
          <a:p>
            <a:r>
              <a:rPr lang="en-US" dirty="0" err="1"/>
              <a:t>Jupyter</a:t>
            </a:r>
            <a:r>
              <a:rPr lang="en-US" dirty="0"/>
              <a:t> (</a:t>
            </a:r>
            <a:r>
              <a:rPr lang="en-US" dirty="0" err="1"/>
              <a:t>IPython</a:t>
            </a:r>
            <a:r>
              <a:rPr lang="en-US" dirty="0"/>
              <a:t>) Notebook by installing Anaconda</a:t>
            </a:r>
          </a:p>
          <a:p>
            <a:r>
              <a:rPr lang="en-US" dirty="0"/>
              <a:t>Integrated Development Environment (IDE) PyCharm</a:t>
            </a:r>
          </a:p>
          <a:p>
            <a:r>
              <a:rPr lang="en-US" dirty="0"/>
              <a:t>We will be using Python 3.6 and Notebook for this course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47702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tutorial</a:t>
            </a:r>
          </a:p>
        </p:txBody>
      </p:sp>
      <p:sp>
        <p:nvSpPr>
          <p:cNvPr id="3" name="Content Placeholder 2"/>
          <p:cNvSpPr>
            <a:spLocks noGrp="1"/>
          </p:cNvSpPr>
          <p:nvPr>
            <p:ph idx="1"/>
          </p:nvPr>
        </p:nvSpPr>
        <p:spPr/>
        <p:txBody>
          <a:bodyPr/>
          <a:lstStyle/>
          <a:p>
            <a:r>
              <a:rPr lang="en-US" dirty="0"/>
              <a:t>Numbers</a:t>
            </a:r>
          </a:p>
          <a:p>
            <a:r>
              <a:rPr lang="en-US" dirty="0"/>
              <a:t>Strings</a:t>
            </a:r>
          </a:p>
          <a:p>
            <a:r>
              <a:rPr lang="en-US" dirty="0"/>
              <a:t>List</a:t>
            </a:r>
          </a:p>
          <a:p>
            <a:r>
              <a:rPr lang="en-US" dirty="0"/>
              <a:t>Tuple</a:t>
            </a:r>
          </a:p>
          <a:p>
            <a:r>
              <a:rPr lang="en-US" dirty="0"/>
              <a:t>Dictionary</a:t>
            </a:r>
          </a:p>
          <a:p>
            <a:r>
              <a:rPr lang="en-US" dirty="0"/>
              <a:t>Control of flow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6726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idx="1"/>
          </p:nvPr>
        </p:nvSpPr>
        <p:spPr/>
        <p:txBody>
          <a:bodyPr>
            <a:normAutofit/>
          </a:bodyPr>
          <a:lstStyle/>
          <a:p>
            <a:r>
              <a:rPr lang="en-US" dirty="0"/>
              <a:t>No need to specify the variable type before using it</a:t>
            </a:r>
          </a:p>
          <a:p>
            <a:r>
              <a:rPr lang="en-US" dirty="0"/>
              <a:t>The equal sign ('=') is used to assign a value to a variable</a:t>
            </a:r>
          </a:p>
          <a:p>
            <a:r>
              <a:rPr lang="en-US" dirty="0"/>
              <a:t>the last printed expression is assigned to the variable _</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248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a:t>Enclosed in single quotes, double quotes, triple quotes. </a:t>
            </a:r>
          </a:p>
          <a:p>
            <a:r>
              <a:rPr lang="en-US" dirty="0"/>
              <a:t>Index and slice of strings.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097303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26778</TotalTime>
  <Words>965</Words>
  <Application>Microsoft Macintosh PowerPoint</Application>
  <PresentationFormat>On-screen Show (4:3)</PresentationFormat>
  <Paragraphs>192</Paragraphs>
  <Slides>30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Theme</vt:lpstr>
      <vt:lpstr>Python and SQLite tutorial</vt:lpstr>
      <vt:lpstr>Motivation</vt:lpstr>
      <vt:lpstr>Motivation</vt:lpstr>
      <vt:lpstr>Outline</vt:lpstr>
      <vt:lpstr>Why Python?</vt:lpstr>
      <vt:lpstr>Installation</vt:lpstr>
      <vt:lpstr>Python tutorial</vt:lpstr>
      <vt:lpstr>Numbers</vt:lpstr>
      <vt:lpstr>Strings</vt:lpstr>
      <vt:lpstr>comparison operators</vt:lpstr>
      <vt:lpstr>Built-in Data Type: List</vt:lpstr>
      <vt:lpstr>Built-in Data Types other than list</vt:lpstr>
      <vt:lpstr>Control flow</vt:lpstr>
      <vt:lpstr>Indentation v.s. {}</vt:lpstr>
      <vt:lpstr>Function</vt:lpstr>
      <vt:lpstr>Example of scraping Yelp.com</vt:lpstr>
      <vt:lpstr>SQL</vt:lpstr>
      <vt:lpstr>Access tables</vt:lpstr>
      <vt:lpstr>PowerPoint Presentation</vt:lpstr>
      <vt:lpstr>PowerPoint Presentation</vt:lpstr>
      <vt:lpstr>PowerPoint Presentation</vt:lpstr>
      <vt:lpstr>PowerPoint Presentation</vt:lpstr>
      <vt:lpstr>PowerPoint Presentation</vt:lpstr>
      <vt:lpstr>PowerPoint Presentation</vt:lpstr>
      <vt:lpstr>Import data</vt:lpstr>
      <vt:lpstr>Regular Expression</vt:lpstr>
      <vt:lpstr>Basic components</vt:lpstr>
      <vt:lpstr>Examples</vt:lpstr>
      <vt:lpstr>More about index</vt:lpstr>
      <vt:lpstr>More about List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dc:title>
  <dc:creator>Nie, Cheng</dc:creator>
  <cp:lastModifiedBy>Nie, Cheng [SCIS]</cp:lastModifiedBy>
  <cp:revision>336</cp:revision>
  <cp:lastPrinted>2018-02-15T15:26:46Z</cp:lastPrinted>
  <dcterms:created xsi:type="dcterms:W3CDTF">2006-08-16T00:00:00Z</dcterms:created>
  <dcterms:modified xsi:type="dcterms:W3CDTF">2018-08-30T23:27:49Z</dcterms:modified>
</cp:coreProperties>
</file>