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86" r:id="rId3"/>
    <p:sldId id="293" r:id="rId4"/>
    <p:sldId id="29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3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67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6389A-5C7E-1EFA-03FF-585F7A46A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05AC1-2F34-278A-C82A-75CF2AE3D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B5266-1BEA-2272-B67A-FA7B8C98F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3013C-ECDF-4384-908D-AAE5435C75DA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17DC5-E7DC-983A-3C9F-D820C6849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094D0-D0B9-11C3-2B0B-B0B6CCFEE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A452-D9AD-4AD4-8DF9-49CA2305A4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847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72C7B-8D8D-8A7E-2594-3429FF7E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F68AB7-49AC-25AD-0272-355C8E65A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76517-0B48-7525-18FE-728BDEAA9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3013C-ECDF-4384-908D-AAE5435C75DA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20674-4D11-CD09-D82B-449104EE8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D5126-25C4-5688-5EE8-DDD0ECA74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A452-D9AD-4AD4-8DF9-49CA2305A4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245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AA6A43-647F-4B70-683F-843907AF6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E3B0C8-8FAC-AC3A-25CF-BC1796E29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AB190-1FB3-FE0A-6CCC-E321CC926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3013C-ECDF-4384-908D-AAE5435C75DA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B412C-A29E-6EAF-3E9D-A303FFA5F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44EAA-A092-80D4-FFED-BEF98B984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A452-D9AD-4AD4-8DF9-49CA2305A4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614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283F0-40FF-70E4-335D-DEB756F3C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F4709-A891-D210-BC97-D25C832F6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19FB9-156D-2E16-5D1D-51192DEA7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3013C-ECDF-4384-908D-AAE5435C75DA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4212B-4C58-4C96-D854-463392968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BB4CD-F2F2-F1E9-18DF-30E5D1C65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A452-D9AD-4AD4-8DF9-49CA2305A4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627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C34B3-D0D0-487E-EEB1-68232408F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0FD99-200D-A018-9B86-4E126DC5B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2F967-64B5-2D59-ED8A-55C5F759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3013C-ECDF-4384-908D-AAE5435C75DA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8D5C1-0818-5FC1-BE1C-C8EA4655D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D5754-2476-9A37-B36B-CA4C77380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A452-D9AD-4AD4-8DF9-49CA2305A4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84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F4B08-80CC-C494-5FC2-2469963D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5F9E3-B610-65DA-5875-AEF66CDDE9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21CE5-1F25-0C28-F46F-BF5D00362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6BC7F-D214-3EDC-364B-802F1F4C8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3013C-ECDF-4384-908D-AAE5435C75DA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B4411-82C1-D3F0-74B5-C1C2D3BE3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4DD5E-574B-B666-8588-0CEE2D707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A452-D9AD-4AD4-8DF9-49CA2305A4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187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25134-2949-8388-45E3-D75A40E85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A5A79-C51B-7C33-5102-8028C96D9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3EC69F-23E4-4A47-FC1C-855C2DCF7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CA5698-95AD-5A95-7E8D-444DB78C4A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31A416-E23C-9EAB-D0C6-3732D2756E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F8707D-CBC6-2AA0-D992-AC51FDB6C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3013C-ECDF-4384-908D-AAE5435C75DA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217B19-B766-FD9F-318D-B922BB4F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0B47EA-132A-E2DB-ED6C-E5BC154B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A452-D9AD-4AD4-8DF9-49CA2305A4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822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91EDB-C359-2031-7AD5-CD2E45C25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7A3211-6CC4-9D4B-D400-C60A40478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3013C-ECDF-4384-908D-AAE5435C75DA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54A05B-489B-514D-1A39-B5293C892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976A2-3CD6-D606-F088-32CDBCD3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A452-D9AD-4AD4-8DF9-49CA2305A4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78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DE27E5-6F66-1EB7-2A67-69B81038C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3013C-ECDF-4384-908D-AAE5435C75DA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C5469A-49E1-92D8-7214-26C602C12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23904-A965-8FD6-4B33-792BEC349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A452-D9AD-4AD4-8DF9-49CA2305A4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679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386A-F702-0567-457E-BA6361AF3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06A6A-AB54-654C-1B1B-DDD44E135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DD984-419B-8B44-72C3-06C4FC9D1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6C02E-5F20-33F5-EDC2-4DC1128A4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3013C-ECDF-4384-908D-AAE5435C75DA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1C489-0D67-3595-E56E-84A69CF94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9D8B4-D3D8-61FF-6320-5B1F3979A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A452-D9AD-4AD4-8DF9-49CA2305A4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444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231E0-8B09-8D6C-BABA-0736FAD89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F2E329-9004-2BB6-296A-AEB0E2779C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44B8B8-950A-9A20-8918-D6E0A4009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6D298-E3A8-97EF-70AD-7BE6FF9C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3013C-ECDF-4384-908D-AAE5435C75DA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7AD63-A91B-2493-11CF-DEE225DCF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BC9ED-F153-2C04-2967-366F688F7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A452-D9AD-4AD4-8DF9-49CA2305A4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990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ED2F03-5F58-4995-3004-59547DCEC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616F6-D2E7-478E-D7D5-C1F98871E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6546A-2B23-F9F1-AE27-FA7201ACFA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3013C-ECDF-4384-908D-AAE5435C75DA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D2961-D210-88A6-BA5E-A7CB4274B0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FDA21-2CC7-F8C8-D788-61159C439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6A452-D9AD-4AD4-8DF9-49CA2305A4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475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E5F5BC-1251-3446-77B2-194557907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5550B6D-8893-DB9A-2831-A2D2CA899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1079"/>
            <a:ext cx="8905240" cy="4571796"/>
          </a:xfrm>
        </p:spPr>
        <p:txBody>
          <a:bodyPr>
            <a:normAutofit/>
          </a:bodyPr>
          <a:lstStyle/>
          <a:p>
            <a:endParaRPr lang="en-GB" sz="2000" dirty="0">
              <a:latin typeface="Barlow" panose="00000500000000000000" pitchFamily="2" charset="0"/>
            </a:endParaRPr>
          </a:p>
          <a:p>
            <a:r>
              <a:rPr lang="en-GB" sz="2000" dirty="0">
                <a:latin typeface="Barlow" panose="00000500000000000000" pitchFamily="2" charset="0"/>
              </a:rPr>
              <a:t>Visualise the system of equations (maybe plot it)</a:t>
            </a:r>
          </a:p>
          <a:p>
            <a:endParaRPr lang="en-GB" sz="2000" dirty="0">
              <a:latin typeface="Barlow" panose="00000500000000000000" pitchFamily="2" charset="0"/>
            </a:endParaRPr>
          </a:p>
          <a:p>
            <a:r>
              <a:rPr lang="en-GB" sz="2000" dirty="0">
                <a:latin typeface="Barlow" panose="00000500000000000000" pitchFamily="2" charset="0"/>
              </a:rPr>
              <a:t>Understand chapter 9.6 and 9.7</a:t>
            </a:r>
          </a:p>
          <a:p>
            <a:pPr lvl="1"/>
            <a:r>
              <a:rPr lang="en-GB" sz="1600" dirty="0">
                <a:latin typeface="Barlow" panose="00000500000000000000" pitchFamily="2" charset="0"/>
              </a:rPr>
              <a:t>Pages 477-482 explain the Newton method from Henrik’s slides</a:t>
            </a:r>
          </a:p>
          <a:p>
            <a:endParaRPr lang="en-GB" sz="2000" dirty="0">
              <a:latin typeface="Barlow" panose="00000500000000000000" pitchFamily="2" charset="0"/>
            </a:endParaRPr>
          </a:p>
          <a:p>
            <a:r>
              <a:rPr lang="en-GB" sz="2000" dirty="0">
                <a:latin typeface="Barlow" panose="00000500000000000000" pitchFamily="2" charset="0"/>
              </a:rPr>
              <a:t>Find solvers in </a:t>
            </a:r>
            <a:r>
              <a:rPr lang="en-GB" sz="2000" i="1" dirty="0">
                <a:latin typeface="Barlow" panose="00000500000000000000" pitchFamily="2" charset="0"/>
              </a:rPr>
              <a:t>‘</a:t>
            </a:r>
            <a:r>
              <a:rPr lang="en-GB" sz="2000" i="1" dirty="0" err="1">
                <a:latin typeface="Barlow" panose="00000500000000000000" pitchFamily="2" charset="0"/>
              </a:rPr>
              <a:t>roots_multidim.h</a:t>
            </a:r>
            <a:r>
              <a:rPr lang="en-GB" sz="2000" i="1" dirty="0">
                <a:latin typeface="Barlow" panose="00000500000000000000" pitchFamily="2" charset="0"/>
              </a:rPr>
              <a:t>’</a:t>
            </a:r>
          </a:p>
          <a:p>
            <a:endParaRPr lang="en-GB" sz="2000" dirty="0">
              <a:latin typeface="Barlow" panose="00000500000000000000" pitchFamily="2" charset="0"/>
            </a:endParaRPr>
          </a:p>
          <a:p>
            <a:r>
              <a:rPr lang="en-GB" sz="2000" dirty="0">
                <a:latin typeface="Barlow" panose="00000500000000000000" pitchFamily="2" charset="0"/>
              </a:rPr>
              <a:t>Insert in </a:t>
            </a:r>
            <a:r>
              <a:rPr lang="en-GB" sz="2000">
                <a:latin typeface="Barlow" panose="00000500000000000000" pitchFamily="2" charset="0"/>
              </a:rPr>
              <a:t>own code</a:t>
            </a:r>
            <a:endParaRPr lang="en-GB" sz="2000" dirty="0">
              <a:latin typeface="Barlow" panose="00000500000000000000" pitchFamily="2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EEB3758-6BD4-98BE-04CB-2A96D8A92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Barlow Condensed Medium" panose="00000606000000000000" pitchFamily="2" charset="0"/>
              </a:rPr>
              <a:t>Lecture</a:t>
            </a:r>
            <a:r>
              <a:rPr lang="da-DK" dirty="0">
                <a:latin typeface="Barlow Condensed Medium" panose="00000606000000000000" pitchFamily="2" charset="0"/>
              </a:rPr>
              <a:t> 7 - Tips</a:t>
            </a:r>
            <a:endParaRPr lang="en-GB" dirty="0">
              <a:latin typeface="Barlow Condensed Medium" panose="00000606000000000000" pitchFamily="2" charset="0"/>
            </a:endParaRP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73BB7958-E2A7-B84F-BE4D-E269A1EFC9D7}"/>
              </a:ext>
            </a:extLst>
          </p:cNvPr>
          <p:cNvSpPr/>
          <p:nvPr/>
        </p:nvSpPr>
        <p:spPr>
          <a:xfrm>
            <a:off x="0" y="1"/>
            <a:ext cx="6096000" cy="294290"/>
          </a:xfrm>
          <a:prstGeom prst="rect">
            <a:avLst/>
          </a:prstGeom>
          <a:solidFill>
            <a:srgbClr val="549E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A8615F0A-FDC6-2BE4-37E6-56DF5584AB5B}"/>
              </a:ext>
            </a:extLst>
          </p:cNvPr>
          <p:cNvSpPr/>
          <p:nvPr/>
        </p:nvSpPr>
        <p:spPr>
          <a:xfrm>
            <a:off x="6096000" y="0"/>
            <a:ext cx="6096000" cy="294290"/>
          </a:xfrm>
          <a:prstGeom prst="rect">
            <a:avLst/>
          </a:prstGeom>
          <a:solidFill>
            <a:srgbClr val="4D8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2502305F-C202-43FA-C074-AC694F66A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869" y="5656235"/>
            <a:ext cx="1881352" cy="10011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9E2838-28B5-7743-E8E1-DD55FAE75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665" y="1089682"/>
            <a:ext cx="4773263" cy="6718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2976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0CD91-5CF1-085B-0DB6-02F379213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3A6952F-A405-251D-D756-DB8D8013E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1079"/>
            <a:ext cx="8905240" cy="45717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dirty="0">
              <a:latin typeface="Barlow" panose="00000500000000000000" pitchFamily="2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3EA10D2-C2ED-0B18-8F64-EA018F29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Barlow Condensed Medium" panose="00000606000000000000" pitchFamily="2" charset="0"/>
              </a:rPr>
              <a:t>Lecture</a:t>
            </a:r>
            <a:r>
              <a:rPr lang="da-DK" dirty="0">
                <a:latin typeface="Barlow Condensed Medium" panose="00000606000000000000" pitchFamily="2" charset="0"/>
              </a:rPr>
              <a:t> 7</a:t>
            </a:r>
            <a:endParaRPr lang="en-GB" dirty="0">
              <a:latin typeface="Barlow Condensed Medium" panose="00000606000000000000" pitchFamily="2" charset="0"/>
            </a:endParaRP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9CF7E12B-2B18-EA49-674E-9298722E0129}"/>
              </a:ext>
            </a:extLst>
          </p:cNvPr>
          <p:cNvSpPr/>
          <p:nvPr/>
        </p:nvSpPr>
        <p:spPr>
          <a:xfrm>
            <a:off x="0" y="1"/>
            <a:ext cx="6096000" cy="294290"/>
          </a:xfrm>
          <a:prstGeom prst="rect">
            <a:avLst/>
          </a:prstGeom>
          <a:solidFill>
            <a:srgbClr val="549E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DDED1435-785F-E96A-1710-E0B3A8CF829F}"/>
              </a:ext>
            </a:extLst>
          </p:cNvPr>
          <p:cNvSpPr/>
          <p:nvPr/>
        </p:nvSpPr>
        <p:spPr>
          <a:xfrm>
            <a:off x="6096000" y="0"/>
            <a:ext cx="6096000" cy="294290"/>
          </a:xfrm>
          <a:prstGeom prst="rect">
            <a:avLst/>
          </a:prstGeom>
          <a:solidFill>
            <a:srgbClr val="4D8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514C9695-D68E-D430-2124-FBCB52715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869" y="5656235"/>
            <a:ext cx="1881352" cy="10011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7B9AB8-E148-A4D9-51F3-8EC0EA077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543" y="2145212"/>
            <a:ext cx="8439612" cy="11878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C87015F-72BD-7FF4-EF3D-9C9FAC85A1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2840" b="72481"/>
          <a:stretch/>
        </p:blipFill>
        <p:spPr>
          <a:xfrm>
            <a:off x="1835304" y="3953989"/>
            <a:ext cx="7908136" cy="13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681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BDFBF3-7021-DBDB-860E-EFA6D3B1F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55BC54B-C750-D3BC-F346-3968F923A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1079"/>
            <a:ext cx="8905240" cy="45717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dirty="0">
              <a:latin typeface="Barlow" panose="00000500000000000000" pitchFamily="2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AD7464A-3F60-88C8-298F-41B6F7E4F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Barlow Condensed Medium" panose="00000606000000000000" pitchFamily="2" charset="0"/>
              </a:rPr>
              <a:t>Lecture</a:t>
            </a:r>
            <a:r>
              <a:rPr lang="da-DK" dirty="0">
                <a:latin typeface="Barlow Condensed Medium" panose="00000606000000000000" pitchFamily="2" charset="0"/>
              </a:rPr>
              <a:t> 7</a:t>
            </a:r>
            <a:endParaRPr lang="en-GB" dirty="0">
              <a:latin typeface="Barlow Condensed Medium" panose="00000606000000000000" pitchFamily="2" charset="0"/>
            </a:endParaRP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5E4FCFA5-7EA8-789F-DD24-DC5E07740440}"/>
              </a:ext>
            </a:extLst>
          </p:cNvPr>
          <p:cNvSpPr/>
          <p:nvPr/>
        </p:nvSpPr>
        <p:spPr>
          <a:xfrm>
            <a:off x="0" y="1"/>
            <a:ext cx="6096000" cy="294290"/>
          </a:xfrm>
          <a:prstGeom prst="rect">
            <a:avLst/>
          </a:prstGeom>
          <a:solidFill>
            <a:srgbClr val="549E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39FAE8C9-456D-EFA7-6FDD-55185B60804D}"/>
              </a:ext>
            </a:extLst>
          </p:cNvPr>
          <p:cNvSpPr/>
          <p:nvPr/>
        </p:nvSpPr>
        <p:spPr>
          <a:xfrm>
            <a:off x="6096000" y="0"/>
            <a:ext cx="6096000" cy="294290"/>
          </a:xfrm>
          <a:prstGeom prst="rect">
            <a:avLst/>
          </a:prstGeom>
          <a:solidFill>
            <a:srgbClr val="4D8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6B9119B3-EF7B-73FF-0B65-5556EE09D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869" y="5656235"/>
            <a:ext cx="1881352" cy="10011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48C3E8-3387-F589-0184-D6F0806DD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23" y="1772157"/>
            <a:ext cx="4980983" cy="7010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ED6BD41-78DF-5CBA-6CE7-9280AB94D2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8197" r="16169"/>
          <a:stretch/>
        </p:blipFill>
        <p:spPr>
          <a:xfrm>
            <a:off x="390340" y="4851753"/>
            <a:ext cx="7736992" cy="19014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82BB55-B99E-BFD0-C739-3F9214AAFB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5335" y="392024"/>
            <a:ext cx="4461534" cy="438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23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1EA33C-02F3-E871-45A8-062338B7E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white rectangular object with black text&#10;&#10;AI-generated content may be incorrect.">
            <a:extLst>
              <a:ext uri="{FF2B5EF4-FFF2-40B4-BE49-F238E27FC236}">
                <a16:creationId xmlns:a16="http://schemas.microsoft.com/office/drawing/2014/main" id="{D845A0CE-04DD-392D-DA81-57F249F23F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024" y="2032448"/>
            <a:ext cx="5107951" cy="844084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E28B40C-ED93-A0F4-DCB8-F0745CDDE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Barlow Condensed Medium" panose="00000606000000000000" pitchFamily="2" charset="0"/>
              </a:rPr>
              <a:t>Lecture</a:t>
            </a:r>
            <a:r>
              <a:rPr lang="da-DK" dirty="0">
                <a:latin typeface="Barlow Condensed Medium" panose="00000606000000000000" pitchFamily="2" charset="0"/>
              </a:rPr>
              <a:t> 7</a:t>
            </a:r>
            <a:endParaRPr lang="en-GB" dirty="0">
              <a:latin typeface="Barlow Condensed Medium" panose="00000606000000000000" pitchFamily="2" charset="0"/>
            </a:endParaRP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69DC5F5A-8217-A503-9BEA-74943F37302B}"/>
              </a:ext>
            </a:extLst>
          </p:cNvPr>
          <p:cNvSpPr/>
          <p:nvPr/>
        </p:nvSpPr>
        <p:spPr>
          <a:xfrm>
            <a:off x="0" y="1"/>
            <a:ext cx="6096000" cy="294290"/>
          </a:xfrm>
          <a:prstGeom prst="rect">
            <a:avLst/>
          </a:prstGeom>
          <a:solidFill>
            <a:srgbClr val="549E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4E274820-352C-0BC5-118E-96ECED2903BA}"/>
              </a:ext>
            </a:extLst>
          </p:cNvPr>
          <p:cNvSpPr/>
          <p:nvPr/>
        </p:nvSpPr>
        <p:spPr>
          <a:xfrm>
            <a:off x="6096000" y="0"/>
            <a:ext cx="6096000" cy="294290"/>
          </a:xfrm>
          <a:prstGeom prst="rect">
            <a:avLst/>
          </a:prstGeom>
          <a:solidFill>
            <a:srgbClr val="4D8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BB69BA10-C8CD-53E2-971C-5E3D18239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869" y="5656235"/>
            <a:ext cx="1881352" cy="10011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E0CC19-CA4F-7B9D-8032-C8AB0030A6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89" y="2058458"/>
            <a:ext cx="5812221" cy="8180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298D7C-70D6-558C-9B3F-2A154A34E1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546" y="3337780"/>
            <a:ext cx="10712254" cy="210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177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1642</TotalTime>
  <Words>48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Barlow</vt:lpstr>
      <vt:lpstr>Barlow Condensed Medium</vt:lpstr>
      <vt:lpstr>Calibri</vt:lpstr>
      <vt:lpstr>Calibri Light</vt:lpstr>
      <vt:lpstr>Office Theme</vt:lpstr>
      <vt:lpstr>Lecture 7 - Tips</vt:lpstr>
      <vt:lpstr>Lecture 7</vt:lpstr>
      <vt:lpstr>Lecture 7</vt:lpstr>
      <vt:lpstr>Lecture 7</vt:lpstr>
    </vt:vector>
  </TitlesOfParts>
  <Company>SDU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Mandatory 1 Exercise – Most common mistakes</dc:title>
  <dc:creator>Jens Kristian Mikkelsen</dc:creator>
  <cp:lastModifiedBy>Jens Kristian Mikkelsen</cp:lastModifiedBy>
  <cp:revision>18</cp:revision>
  <dcterms:created xsi:type="dcterms:W3CDTF">2024-03-15T09:29:40Z</dcterms:created>
  <dcterms:modified xsi:type="dcterms:W3CDTF">2025-03-20T07:22:50Z</dcterms:modified>
</cp:coreProperties>
</file>