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CE66-4162-4AA5-B57F-E5F024A42917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A556-BB2D-46C9-8175-AC279084EA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CE66-4162-4AA5-B57F-E5F024A42917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A556-BB2D-46C9-8175-AC279084EA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CE66-4162-4AA5-B57F-E5F024A42917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A556-BB2D-46C9-8175-AC279084EA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CE66-4162-4AA5-B57F-E5F024A42917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A556-BB2D-46C9-8175-AC279084EA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CE66-4162-4AA5-B57F-E5F024A42917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A556-BB2D-46C9-8175-AC279084EA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CE66-4162-4AA5-B57F-E5F024A42917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A556-BB2D-46C9-8175-AC279084EA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CE66-4162-4AA5-B57F-E5F024A42917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A556-BB2D-46C9-8175-AC279084EA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CE66-4162-4AA5-B57F-E5F024A42917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A556-BB2D-46C9-8175-AC279084EA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CE66-4162-4AA5-B57F-E5F024A42917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A556-BB2D-46C9-8175-AC279084EA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CE66-4162-4AA5-B57F-E5F024A42917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A556-BB2D-46C9-8175-AC279084EA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CE66-4162-4AA5-B57F-E5F024A42917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A556-BB2D-46C9-8175-AC279084EA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BCE66-4162-4AA5-B57F-E5F024A42917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5A556-BB2D-46C9-8175-AC279084EA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92362"/>
          </a:xfrm>
        </p:spPr>
        <p:txBody>
          <a:bodyPr>
            <a:normAutofit/>
          </a:bodyPr>
          <a:lstStyle/>
          <a:p>
            <a:r>
              <a:rPr lang="en-US" dirty="0" smtClean="0"/>
              <a:t>Representation of Nature in Defoe’s Robinson Crusoe: An </a:t>
            </a:r>
            <a:r>
              <a:rPr lang="en-US" dirty="0" smtClean="0"/>
              <a:t>Ecocritical</a:t>
            </a:r>
            <a:r>
              <a:rPr lang="en-US" dirty="0" smtClean="0"/>
              <a:t>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/>
          <a:lstStyle/>
          <a:p>
            <a:r>
              <a:rPr lang="en-US" dirty="0" smtClean="0"/>
              <a:t>Course: ENG 416</a:t>
            </a:r>
          </a:p>
          <a:p>
            <a:r>
              <a:rPr lang="en-US" dirty="0" smtClean="0"/>
              <a:t>Session: 2019-20</a:t>
            </a:r>
          </a:p>
          <a:p>
            <a:r>
              <a:rPr lang="en-US" dirty="0" smtClean="0"/>
              <a:t>Name: Abdullah Al </a:t>
            </a:r>
            <a:r>
              <a:rPr lang="en-US" dirty="0" smtClean="0"/>
              <a:t>Masum</a:t>
            </a:r>
            <a:endParaRPr lang="en-US" dirty="0" smtClean="0"/>
          </a:p>
          <a:p>
            <a:r>
              <a:rPr lang="en-US" dirty="0" smtClean="0"/>
              <a:t>Registration: 2019236017</a:t>
            </a:r>
          </a:p>
          <a:p>
            <a:r>
              <a:rPr lang="en-US" dirty="0" smtClean="0"/>
              <a:t>Supervisor: Professor Dr. </a:t>
            </a:r>
            <a:r>
              <a:rPr lang="en-US" dirty="0" smtClean="0"/>
              <a:t>Hossain</a:t>
            </a:r>
            <a:r>
              <a:rPr lang="en-US" dirty="0" smtClean="0"/>
              <a:t> Al </a:t>
            </a:r>
            <a:r>
              <a:rPr lang="en-US" dirty="0" smtClean="0"/>
              <a:t>Mamun</a:t>
            </a:r>
            <a:endParaRPr lang="en-US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Robinson Crusoe through  </a:t>
            </a:r>
            <a:r>
              <a:rPr lang="en-US" dirty="0" smtClean="0"/>
              <a:t>E</a:t>
            </a:r>
            <a:r>
              <a:rPr lang="en-US" dirty="0" smtClean="0"/>
              <a:t>cocritical</a:t>
            </a:r>
            <a:r>
              <a:rPr lang="en-US" dirty="0" smtClean="0"/>
              <a:t> </a:t>
            </a:r>
            <a:r>
              <a:rPr lang="en-US" dirty="0" smtClean="0"/>
              <a:t>Lens.</a:t>
            </a:r>
          </a:p>
          <a:p>
            <a:r>
              <a:rPr lang="en-US" dirty="0" smtClean="0"/>
              <a:t>Focus on the Representation of Nature.</a:t>
            </a:r>
          </a:p>
          <a:p>
            <a:r>
              <a:rPr lang="en-US" dirty="0" smtClean="0"/>
              <a:t>Crusoe’s Interaction with Nature(shifting from </a:t>
            </a:r>
            <a:r>
              <a:rPr lang="en-US" dirty="0" smtClean="0"/>
              <a:t>anthropocentrism </a:t>
            </a:r>
            <a:r>
              <a:rPr lang="en-US" dirty="0" smtClean="0"/>
              <a:t>to </a:t>
            </a:r>
            <a:r>
              <a:rPr lang="en-US" dirty="0" smtClean="0"/>
              <a:t>eco-centrism</a:t>
            </a:r>
            <a:r>
              <a:rPr lang="en-US" dirty="0" smtClean="0"/>
              <a:t>)</a:t>
            </a:r>
          </a:p>
          <a:p>
            <a:r>
              <a:rPr lang="en-US" dirty="0" smtClean="0"/>
              <a:t>Nature as Savior and Destroyer</a:t>
            </a:r>
          </a:p>
          <a:p>
            <a:r>
              <a:rPr lang="en-US" dirty="0" smtClean="0"/>
              <a:t>Ecocritical</a:t>
            </a:r>
            <a:r>
              <a:rPr lang="en-US" dirty="0" smtClean="0"/>
              <a:t> Approach, Close Textual Analysis and Ecological Ethics as Methodology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</a:t>
            </a:r>
            <a:r>
              <a:rPr lang="en-US" dirty="0" smtClean="0"/>
              <a:t>e</a:t>
            </a:r>
            <a:r>
              <a:rPr lang="en-US" dirty="0" smtClean="0"/>
              <a:t>xamine </a:t>
            </a:r>
            <a:r>
              <a:rPr lang="en-US" dirty="0" smtClean="0"/>
              <a:t>the </a:t>
            </a:r>
            <a:r>
              <a:rPr lang="en-US" dirty="0" smtClean="0"/>
              <a:t>portrayal </a:t>
            </a:r>
            <a:r>
              <a:rPr lang="en-US" dirty="0" smtClean="0"/>
              <a:t>of </a:t>
            </a:r>
            <a:r>
              <a:rPr lang="en-US" dirty="0" smtClean="0"/>
              <a:t>nature </a:t>
            </a:r>
            <a:r>
              <a:rPr lang="en-US" dirty="0" smtClean="0"/>
              <a:t>in Robinson Crusoe from an </a:t>
            </a:r>
            <a:r>
              <a:rPr lang="en-US" dirty="0" smtClean="0"/>
              <a:t>e</a:t>
            </a:r>
            <a:r>
              <a:rPr lang="en-US" dirty="0" smtClean="0"/>
              <a:t>cocritical</a:t>
            </a:r>
            <a:r>
              <a:rPr lang="en-US" dirty="0" smtClean="0"/>
              <a:t> </a:t>
            </a:r>
            <a:r>
              <a:rPr lang="en-US" dirty="0" smtClean="0"/>
              <a:t>Perspective.</a:t>
            </a:r>
          </a:p>
          <a:p>
            <a:r>
              <a:rPr lang="en-US" dirty="0" smtClean="0"/>
              <a:t>To </a:t>
            </a:r>
            <a:r>
              <a:rPr lang="en-US" dirty="0" smtClean="0"/>
              <a:t>e</a:t>
            </a:r>
            <a:r>
              <a:rPr lang="en-US" dirty="0" smtClean="0"/>
              <a:t>xplore </a:t>
            </a:r>
            <a:r>
              <a:rPr lang="en-US" dirty="0" smtClean="0"/>
              <a:t>Crusoe's</a:t>
            </a:r>
            <a:r>
              <a:rPr lang="en-US" dirty="0" smtClean="0"/>
              <a:t> </a:t>
            </a:r>
            <a:r>
              <a:rPr lang="en-US" dirty="0" smtClean="0"/>
              <a:t>l</a:t>
            </a:r>
            <a:r>
              <a:rPr lang="en-US" dirty="0" smtClean="0"/>
              <a:t>iterary </a:t>
            </a:r>
            <a:r>
              <a:rPr lang="en-US" dirty="0" smtClean="0"/>
              <a:t>t</a:t>
            </a:r>
            <a:r>
              <a:rPr lang="en-US" dirty="0" smtClean="0"/>
              <a:t>echniques </a:t>
            </a:r>
            <a:r>
              <a:rPr lang="en-US" dirty="0" smtClean="0"/>
              <a:t>c</a:t>
            </a:r>
            <a:r>
              <a:rPr lang="en-US" dirty="0" smtClean="0"/>
              <a:t>ontributing </a:t>
            </a:r>
            <a:r>
              <a:rPr lang="en-US" dirty="0" smtClean="0"/>
              <a:t>to an </a:t>
            </a:r>
            <a:r>
              <a:rPr lang="en-US" dirty="0" smtClean="0"/>
              <a:t>eco-critical </a:t>
            </a:r>
            <a:r>
              <a:rPr lang="en-US" dirty="0" smtClean="0"/>
              <a:t>r</a:t>
            </a:r>
            <a:r>
              <a:rPr lang="en-US" dirty="0" smtClean="0"/>
              <a:t>eading </a:t>
            </a:r>
            <a:r>
              <a:rPr lang="en-US" dirty="0" smtClean="0"/>
              <a:t>of the </a:t>
            </a:r>
            <a:r>
              <a:rPr lang="en-US" dirty="0" smtClean="0"/>
              <a:t>novel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</a:t>
            </a:r>
            <a:r>
              <a:rPr lang="en-US" dirty="0" smtClean="0"/>
              <a:t>highlight </a:t>
            </a:r>
            <a:r>
              <a:rPr lang="en-US" dirty="0" smtClean="0"/>
              <a:t>the </a:t>
            </a:r>
            <a:r>
              <a:rPr lang="en-US" dirty="0" smtClean="0"/>
              <a:t>significance </a:t>
            </a:r>
            <a:r>
              <a:rPr lang="en-US" dirty="0" smtClean="0"/>
              <a:t>of the Novel’s </a:t>
            </a:r>
            <a:r>
              <a:rPr lang="en-US" dirty="0" smtClean="0"/>
              <a:t>e</a:t>
            </a:r>
            <a:r>
              <a:rPr lang="en-US" dirty="0" smtClean="0"/>
              <a:t>cocritical</a:t>
            </a:r>
            <a:r>
              <a:rPr lang="en-US" dirty="0" smtClean="0"/>
              <a:t> </a:t>
            </a:r>
            <a:r>
              <a:rPr lang="en-US" dirty="0" smtClean="0"/>
              <a:t>r</a:t>
            </a:r>
            <a:r>
              <a:rPr lang="en-US" dirty="0" smtClean="0"/>
              <a:t>epresentation </a:t>
            </a:r>
            <a:r>
              <a:rPr lang="en-US" dirty="0" smtClean="0"/>
              <a:t>in the </a:t>
            </a:r>
            <a:r>
              <a:rPr lang="en-US" dirty="0" smtClean="0"/>
              <a:t>broader </a:t>
            </a:r>
            <a:r>
              <a:rPr lang="en-US" dirty="0" smtClean="0"/>
              <a:t>c</a:t>
            </a:r>
            <a:r>
              <a:rPr lang="en-US" dirty="0" smtClean="0"/>
              <a:t>ontext </a:t>
            </a:r>
            <a:r>
              <a:rPr lang="en-US" dirty="0" smtClean="0"/>
              <a:t>of </a:t>
            </a:r>
            <a:r>
              <a:rPr lang="en-US" dirty="0" smtClean="0"/>
              <a:t>environmental </a:t>
            </a:r>
            <a:r>
              <a:rPr lang="en-US" dirty="0" smtClean="0"/>
              <a:t>s</a:t>
            </a:r>
            <a:r>
              <a:rPr lang="en-US" dirty="0" smtClean="0"/>
              <a:t>tudies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Analysis: Focus on colonialism, ecological </a:t>
            </a:r>
            <a:r>
              <a:rPr lang="en-US" dirty="0" smtClean="0"/>
              <a:t>imperialism, </a:t>
            </a:r>
            <a:r>
              <a:rPr lang="en-US" dirty="0" smtClean="0"/>
              <a:t>economic individualism and general </a:t>
            </a:r>
            <a:r>
              <a:rPr lang="en-US" dirty="0"/>
              <a:t>i</a:t>
            </a:r>
            <a:r>
              <a:rPr lang="en-US" dirty="0" smtClean="0"/>
              <a:t>dea of nature.</a:t>
            </a:r>
          </a:p>
          <a:p>
            <a:r>
              <a:rPr lang="en-US" dirty="0" smtClean="0"/>
              <a:t>Gap in Scholarship: ( ethical dimension, ecological resilience and environmental degradation)</a:t>
            </a:r>
            <a:endParaRPr lang="en-US" dirty="0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Nature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Rich </a:t>
            </a:r>
            <a:r>
              <a:rPr lang="en-US" dirty="0" smtClean="0"/>
              <a:t>geography, flora </a:t>
            </a:r>
            <a:r>
              <a:rPr lang="en-US" dirty="0" smtClean="0"/>
              <a:t>and fauna</a:t>
            </a:r>
          </a:p>
          <a:p>
            <a:r>
              <a:rPr lang="en-US" dirty="0" smtClean="0"/>
              <a:t>Survival, </a:t>
            </a:r>
            <a:r>
              <a:rPr lang="en-US" dirty="0" smtClean="0"/>
              <a:t>human ingenuity</a:t>
            </a:r>
          </a:p>
          <a:p>
            <a:r>
              <a:rPr lang="en-US" dirty="0" smtClean="0"/>
              <a:t>Nature’s </a:t>
            </a:r>
            <a:r>
              <a:rPr lang="en-US" dirty="0" smtClean="0"/>
              <a:t>dual </a:t>
            </a:r>
            <a:r>
              <a:rPr lang="en-US" dirty="0" smtClean="0"/>
              <a:t>r</a:t>
            </a:r>
            <a:r>
              <a:rPr lang="en-US" dirty="0" smtClean="0"/>
              <a:t>ole(adversary </a:t>
            </a:r>
            <a:r>
              <a:rPr lang="en-US" dirty="0" smtClean="0"/>
              <a:t>and ally)</a:t>
            </a:r>
          </a:p>
          <a:p>
            <a:r>
              <a:rPr lang="en-US" dirty="0" smtClean="0"/>
              <a:t>Utilitarian </a:t>
            </a:r>
            <a:r>
              <a:rPr lang="en-US" dirty="0" smtClean="0"/>
              <a:t>exploitation </a:t>
            </a:r>
            <a:r>
              <a:rPr lang="en-US" dirty="0" smtClean="0"/>
              <a:t>to Stewardship, intrinsic value of nature, colonial exploitation of natural landscapes.</a:t>
            </a:r>
            <a:endParaRPr lang="en-US" dirty="0"/>
          </a:p>
        </p:txBody>
      </p:sp>
      <p:pic>
        <p:nvPicPr>
          <p:cNvPr id="7" name="Content Placeholder 6" descr="tt1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38800" y="1295400"/>
            <a:ext cx="3505200" cy="2514600"/>
          </a:xfrm>
        </p:spPr>
      </p:pic>
      <p:pic>
        <p:nvPicPr>
          <p:cNvPr id="8" name="Picture 7" descr="tt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3810000"/>
            <a:ext cx="3505200" cy="3048000"/>
          </a:xfrm>
          <a:prstGeom prst="rect">
            <a:avLst/>
          </a:prstGeom>
        </p:spPr>
      </p:pic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Ecocritcal</a:t>
            </a:r>
            <a:r>
              <a:rPr lang="en-US" dirty="0" smtClean="0"/>
              <a:t>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Colonial exploitation and environmental degradation</a:t>
            </a:r>
          </a:p>
          <a:p>
            <a:r>
              <a:rPr lang="en-US" dirty="0" smtClean="0"/>
              <a:t>Question ethical implications of altering landscapes</a:t>
            </a:r>
          </a:p>
          <a:p>
            <a:r>
              <a:rPr lang="en-US" dirty="0" smtClean="0"/>
              <a:t>Ethical shifting from exploitation to stewardship reflects growing ecological awareness</a:t>
            </a:r>
            <a:endParaRPr lang="en-US" dirty="0"/>
          </a:p>
        </p:txBody>
      </p:sp>
      <p:pic>
        <p:nvPicPr>
          <p:cNvPr id="5" name="Content Placeholder 4" descr="tt3.jpe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53000" y="1524000"/>
            <a:ext cx="4191000" cy="4952999"/>
          </a:xfr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Ecological Ethics, Morality and </a:t>
            </a:r>
            <a:r>
              <a:rPr lang="en-US" dirty="0" smtClean="0"/>
              <a:t>Contemporary </a:t>
            </a:r>
            <a:r>
              <a:rPr lang="en-US" dirty="0" smtClean="0"/>
              <a:t>Relevance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Mastery vs. </a:t>
            </a:r>
            <a:r>
              <a:rPr lang="en-US" dirty="0" smtClean="0"/>
              <a:t>Stewardship</a:t>
            </a:r>
            <a:endParaRPr lang="en-US" dirty="0" smtClean="0"/>
          </a:p>
          <a:p>
            <a:r>
              <a:rPr lang="en-US" dirty="0" smtClean="0"/>
              <a:t>Moral </a:t>
            </a:r>
            <a:r>
              <a:rPr lang="en-US" dirty="0" smtClean="0"/>
              <a:t>reevaluation</a:t>
            </a:r>
            <a:endParaRPr lang="en-US" dirty="0" smtClean="0"/>
          </a:p>
          <a:p>
            <a:r>
              <a:rPr lang="en-US" dirty="0" smtClean="0"/>
              <a:t>Criticism of </a:t>
            </a:r>
            <a:r>
              <a:rPr lang="en-US" dirty="0" smtClean="0"/>
              <a:t>a</a:t>
            </a:r>
            <a:r>
              <a:rPr lang="en-US" dirty="0" smtClean="0"/>
              <a:t>nthropocentrism</a:t>
            </a:r>
            <a:endParaRPr lang="en-US" dirty="0" smtClean="0"/>
          </a:p>
          <a:p>
            <a:r>
              <a:rPr lang="en-US" dirty="0" smtClean="0"/>
              <a:t>Moving towards </a:t>
            </a:r>
            <a:r>
              <a:rPr lang="en-US" dirty="0" smtClean="0"/>
              <a:t>eco-centrism</a:t>
            </a:r>
            <a:endParaRPr lang="en-US" dirty="0" smtClean="0"/>
          </a:p>
          <a:p>
            <a:r>
              <a:rPr lang="en-US" dirty="0" smtClean="0"/>
              <a:t>Realization of intrinsic value of all living beings and ecosystems.</a:t>
            </a:r>
          </a:p>
          <a:p>
            <a:r>
              <a:rPr lang="en-US" dirty="0" smtClean="0"/>
              <a:t>Preservation of </a:t>
            </a:r>
            <a:r>
              <a:rPr lang="en-US" dirty="0" smtClean="0"/>
              <a:t>nature </a:t>
            </a:r>
            <a:r>
              <a:rPr lang="en-US" dirty="0" smtClean="0"/>
              <a:t>mirrors modern environmental concerns</a:t>
            </a:r>
          </a:p>
          <a:p>
            <a:endParaRPr lang="en-US" dirty="0"/>
          </a:p>
        </p:txBody>
      </p:sp>
    </p:spTree>
  </p:cSld>
  <p:clrMapOvr>
    <a:masterClrMapping/>
  </p:clrMapOvr>
  <p:transition spd="slow" advTm="3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Placeholder 6" descr="tt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52399"/>
            <a:ext cx="9144000" cy="6857999"/>
          </a:xfrm>
        </p:spPr>
      </p:pic>
    </p:spTree>
  </p:cSld>
  <p:clrMapOvr>
    <a:masterClrMapping/>
  </p:clrMapOvr>
  <p:transition advTm="4000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248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Representation of Nature in Defoe’s Robinson Crusoe: An Ecocritical Study</vt:lpstr>
      <vt:lpstr>Overview</vt:lpstr>
      <vt:lpstr>Objective</vt:lpstr>
      <vt:lpstr>Literature Review</vt:lpstr>
      <vt:lpstr>Representation of Nature</vt:lpstr>
      <vt:lpstr>Ecocritcal Interpretation</vt:lpstr>
      <vt:lpstr>Ecological Ethics, Morality and Contemporary Relevance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of Nature in Defoe’s Robinson Crusoe: An Ecocritical Study</dc:title>
  <dc:creator>Lenovo</dc:creator>
  <cp:lastModifiedBy>Lenovo</cp:lastModifiedBy>
  <cp:revision>29</cp:revision>
  <dcterms:created xsi:type="dcterms:W3CDTF">2024-11-11T15:15:32Z</dcterms:created>
  <dcterms:modified xsi:type="dcterms:W3CDTF">2024-11-12T09:51:17Z</dcterms:modified>
</cp:coreProperties>
</file>