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71" r:id="rId5"/>
    <p:sldId id="282" r:id="rId6"/>
    <p:sldId id="280" r:id="rId7"/>
    <p:sldId id="277" r:id="rId8"/>
  </p:sldIdLst>
  <p:sldSz cx="12192000" cy="6858000"/>
  <p:notesSz cx="6858000" cy="9144000"/>
  <p:embeddedFontLst>
    <p:embeddedFont>
      <p:font typeface="Abril Fatface" panose="02000503000000020003" pitchFamily="2" charset="0"/>
      <p:regular r:id="rId10"/>
    </p:embeddedFont>
    <p:embeddedFont>
      <p:font typeface="Aldrich" panose="02000000000000000000" pitchFamily="2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scadia Code" panose="020B0609020000020004" pitchFamily="49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9C6"/>
    <a:srgbClr val="EB8FD8"/>
    <a:srgbClr val="B9D4B4"/>
    <a:srgbClr val="FDBD0F"/>
    <a:srgbClr val="FCD116"/>
    <a:srgbClr val="1F3240"/>
    <a:srgbClr val="BA94E9"/>
    <a:srgbClr val="E08AD0"/>
    <a:srgbClr val="41C9AF"/>
    <a:srgbClr val="43A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081" autoAdjust="0"/>
  </p:normalViewPr>
  <p:slideViewPr>
    <p:cSldViewPr snapToGrid="0">
      <p:cViewPr>
        <p:scale>
          <a:sx n="125" d="100"/>
          <a:sy n="125" d="100"/>
        </p:scale>
        <p:origin x="-624" y="-7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0:23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24575,'0'5'0,"0"9"0,0 15 0,0 16 0,0 17 0,0 10 0,0 6 0,0-2 0,0-5 0,0-11 0,0-11 0,0-5 0,0-11-8191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24575,'65'-2'0,"97"-16"0,-134 3 0,-26 13 0,0 1 0,0-1 0,0 1 0,0 0 0,0-1 0,0 1 0,0 0 0,0 0 0,1 0 0,-1 1 0,0-1 0,1 0 0,-1 1 0,0 0 0,1-1 0,4 1 0,-6 3 0,0-1 0,-1 0 0,1 1 0,0-1 0,-1 0 0,1 1 0,-1-1 0,0 1 0,0-1 0,0 0 0,0 1 0,-1-1 0,1 1 0,0-1 0,-2 5 0,1-2 0,-5 34-119,1-11-89,1 0 1,1 0-1,1 1 0,2-1 1,4 37-1,-3-57-6618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3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784 1 24575,'-1'0'0,"-4"3"0,-6 6 0,-6 8 0,-6 8 0,-8 7 0,-10 12 0,-8 6 0,-11 5 0,-4 0 0,-6 2 0,-9-1 0,-3-3 0,1-4 0,8-8 0,16-10 0,18-10-8191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4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0 24575,'-2'4'0,"0"1"0,-1 0 0,2-1 0,-1 1 0,0 0 0,1 0 0,0 0 0,0 0 0,1 0 0,-1 5 0,-2 9 0,-43 152 0,46-170 0,0 0 0,0 0 0,0 0 0,0 0 0,0 0 0,0 0 0,1 0 0,-1 0 0,0 0 0,1 0 0,-1 0 0,0-1 0,1 1 0,-1 0 0,1 0 0,-1 0 0,1-1 0,0 1 0,-1 0 0,1 0 0,0-1 0,0 1 0,-1 0 0,1-1 0,0 1 0,0-1 0,0 1 0,0-1 0,-1 0 0,1 1 0,0-1 0,0 0 0,0 0 0,0 1 0,0-1 0,0 0 0,0 0 0,0 0 0,2-1 0,52 2 0,-41-2 0,143 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4.4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 24575,'95'-9'0,"-14"0"0,713 1 0,-43 2 0,-602-2-1365,-141 8-5461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08:17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0 24575,'41'38'0,"83"60"0,-27-23 0,-86-66 0,-8-7 0,0 0 0,0 0 0,0 0 0,-1 1 0,1-1 0,-1 1 0,0 0 0,0-1 0,3 6 0,-4-6 0,-1-1 0,0 0 0,0 1 0,-1-1 0,1 0 0,0 1 0,0-1 0,-1 0 0,1 1 0,-1-1 0,1 0 0,-1 0 0,1 1 0,-1-1 0,0 0 0,0 0 0,1 0 0,-1 0 0,0 0 0,0 0 0,0 0 0,0 0 0,0 0 0,0 0 0,-1-1 0,1 1 0,0 0 0,0-1 0,-2 1 0,-64 39-455,-1-4 0,-82 31 0,131-59-6371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3:33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24575,'9'247'0,"0"8"0,-9-85-1365,0-156-5461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09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24575,'2'3'0,"-1"0"0,1-1 0,0 1 0,1 0 0,-1-1 0,0 0 0,1 1 0,-1-1 0,4 2 0,5 6 0,99 128 0,-110-137 0,1-1 0,-1 1 0,1-1 0,-1 1 0,1-1 0,0 1 0,-1-1 0,1 1 0,0-1 0,0 0 0,-1 0 0,1 1 0,0-1 0,0 0 0,0 0 0,-1 0 0,1 0 0,0 1 0,0-1 0,0 0 0,-1-1 0,1 1 0,0 0 0,0 0 0,0 0 0,-1 0 0,1-1 0,0 1 0,0 0 0,-1-1 0,1 1 0,0 0 0,-1-1 0,1 1 0,0-1 0,-1 1 0,1-1 0,-1 0 0,1 1 0,-1-1 0,1 0 0,-1 1 0,1-1 0,-1 0 0,0 1 0,1-2 0,31-46 0,-21 29 0,137-164-1365,-141 174-5461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20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24575,'1'-1'0,"-1"0"0,1 0 0,-1 0 0,1 0 0,0 1 0,-1-1 0,1 0 0,0 0 0,-1 0 0,1 1 0,0-1 0,0 0 0,0 1 0,0-1 0,0 1 0,0-1 0,0 1 0,0-1 0,0 1 0,0 0 0,0-1 0,0 1 0,0 0 0,0 0 0,0 0 0,0 0 0,2 0 0,36-3 0,-34 3 0,848-2 0,-417 5 0,-378-3 0,896 35 0,-869-29 0,-41-3 0,55 10 0,-96-12-124,0 0 0,1 0 0,-1 0 0,0 0 0,0 0 0,0 1-1,-1-1 1,1 1 0,0 0 0,3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4:56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 24575,'3'0'0,"1"1"0,0 0 0,0 0 0,-1 0 0,1 1 0,0-1 0,-1 1 0,0 0 0,1 0 0,-1 0 0,0 0 0,4 3 0,36 36 0,-36-35 0,163 179 0,-169-184 0,-1 0 0,1 0 0,0 0 0,-1 0 0,1 0 0,-1 1 0,0-1 0,1 0 0,-1 0 0,0 0 0,0 1 0,1-1 0,-1 0 0,0 0 0,0 1 0,0-1 0,-1 0 0,1 0 0,0 0 0,0 1 0,-1-1 0,1 0 0,-1 0 0,1 0 0,-1 0 0,1 0 0,-1 1 0,0-1 0,1 0 0,-1-1 0,0 1 0,0 0 0,0 0 0,0 0 0,0 0 0,0-1 0,-1 2 0,-48 32 0,39-28 0,-174 101 0,136-67-1365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35.6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70 685 24575,'-16'-89'0,"11"4"0,-37-374 0,38 431-1365,1 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01:56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24575,'1'5'0,"0"0"0,0-1 0,0 1 0,0-1 0,1 1 0,0-1 0,0 1 0,0-1 0,0 0 0,1 0 0,5 6 0,39 44 0,-35-41 0,21 26 0,-19-22 0,1 0 0,25 22 0,-39-39 0,0 1 0,-1-1 0,1 1 0,0-1 0,0 1 0,-1-1 0,1 0 0,0 0 0,0 1 0,0-1 0,0 0 0,-1 0 0,1 0 0,0 0 0,0 0 0,0 0 0,0 0 0,0 0 0,-1 0 0,1 0 0,0 0 0,0-1 0,0 1 0,0 0 0,-1-1 0,1 1 0,0 0 0,0-1 0,-1 1 0,1-1 0,0 1 0,-1-1 0,1 0 0,0 1 0,-1-1 0,1 0 0,-1 1 0,1-1 0,0-1 0,19-37 0,-15 27 0,4-6-104,2-6-106,1 1 0,0 0 0,2 1-1,1 1 1,34-40 0,-34 48-6616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8:16:46.1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0 282 24575,'67'-160'0,"-26"59"0,-41 100 0,0 0 0,1 0 0,-1 0 0,0 0 0,1 0 0,-1 0 0,1 0 0,-1 0 0,1 0 0,-1 0 0,1 0 0,-1 0 0,1 1 0,0-1 0,0 0 0,-1 0 0,1 1 0,0-1 0,0 1 0,0-1 0,0 0 0,0 1 0,0 0 0,0-1 0,0 1 0,1-1 0,0 2 0,1 0 0,-1 0 0,0 1 0,1-1 0,-1 0 0,0 1 0,0-1 0,0 1 0,0 0 0,3 3 0,8 9 19,-1 1 0,18 27 1,-23-31-198,0 0 0,1-1 0,0 0 0,1 0 0,0-1 1,0 0-1,21 16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18.03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0 24575,'16'4'0,"49"25"0,64 40 0,102 51 0,87 45 0,104 69-3261,111 87 3261,25 36-2732,-48-7 2732,-98-47 0,-103-56-1029,-89-57 1029,-73-50 0,-54-40 0,-39-33 1870,-24-29-1870,-18-20-3039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00.67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24575,'107'3'7,"0"6"0,198 40 0,197 88-263,37 46-170,-9 23 0,522 286 0,-1035-484 846,1-1-1,26 8 0,10 3-1529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01:29.19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516 1 24575,'222'580'0,"-155"-433"0,-67-147 0,0 1 0,1 0 0,-1-1 0,0 1 0,0 0 0,0 0 0,1-1 0,-1 1 0,0 0 0,0-1 0,0 1 0,0 0 0,0 0 0,-1-1 0,1 1 0,0 0 0,0-1 0,0 1 0,-1 0 0,1 0 0,0-1 0,-1 1 0,1-1 0,0 1 0,-1 0 0,1-1 0,-1 1 0,1-1 0,-1 1 0,1-1 0,-1 1 0,0-1 0,1 1 0,-1-1 0,1 0 0,-1 1 0,0-1 0,1 0 0,-1 0 0,0 1 0,0-1 0,-38 10 0,30-8 0,-336 89 115,-16 3-1595,323-86-5346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33.15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796 1 24575,'0'9'0,"0"16"0,-5 25 0,-10 36 0,-15 47 0,-13 54 0,-19 57 0,-14 48 0,-11 32-1171,-4 10 1171,1-9 0,6-23 0,9-47 0,12-56 0,18-59 0,15-53-7020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8:55.621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24575,'1'7'0,"1"-1"0,1 1 0,-1-1 0,1 0 0,0 0 0,1 0 0,-1-1 0,1 1 0,7 7 0,4 9 0,21 45 0,-3 2 0,-2 1 0,31 114 0,-46-137 0,-15-43 0,0-1 0,0 1 0,1-1 0,-1 1 0,1-1 0,0 0 0,0 0 0,0 0 0,1 0 0,-1 0 0,1 0 0,-1 0 0,1-1 0,0 1 0,0-1 0,0 0 0,0 0 0,1 0 0,-1 0 0,1-1 0,-1 0 0,1 1 0,-1-1 0,1 0 0,0 0 0,-1-1 0,1 1 0,7-1 0,5-1 0,0-1 0,0 0 0,0-1 0,-1 0 0,28-11 0,74-33-239,220-122-1,-268 131-646,-8 6-5940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22.247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0 24575,'9'13'0,"11"36"0,12 53 0,22 93 0,24 79 0,3 29 0,5 38-1730,-2 17 1730,-8 24 0,-11-10 0,-18-45 0,-16-71 0,-14-68 418,-9-64-418,-7-51-6879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19:54.520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0 420 24575,'7'1'0,"0"1"0,0-1 0,0 2 0,0-1 0,-1 1 0,1 0 0,-1 0 0,1 1 0,-1 0 0,0 0 0,-1 0 0,1 1 0,-1-1 0,0 2 0,8 8 0,6 5 0,196 218 0,-164-177 0,-21-21 0,33 57 0,-42-61 0,2-1 0,43 50 0,-65-84 0,-1 1 0,0 0 0,1-1 0,-1 1 0,1 0 0,-1-1 0,1 1 0,0 0 0,-1-1 0,1 1 0,0-1 0,-1 1 0,1-1 0,0 1 0,0-1 0,-1 0 0,1 1 0,0-1 0,0 0 0,0 0 0,-1 1 0,1-1 0,0 0 0,0 0 0,0 0 0,0 0 0,0 0 0,-1 0 0,1 0 0,0-1 0,1 1 0,15-29 0,133-345 0,20-48 0,-73 208-1365,-68 157-5461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2.984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1 913 24575,'48'-1'0,"-2"0"0,0 1 0,0 3 0,0 1 0,76 18 0,-60-4 0,2-2 0,130 13 0,-193-29 0,0 0 0,0 0 0,0 0 0,0 0 0,1 0 0,-1 0 0,0 0 0,0-1 0,0 1 0,0 0 0,1-1 0,-1 1 0,0-1 0,0 1 0,0-1 0,0 1 0,0-1 0,0 0 0,0 0 0,0 1 0,-1-1 0,1 0 0,0 0 0,0 0 0,-1 0 0,1 0 0,0 0 0,-1 0 0,1 0 0,-1 0 0,1 0 0,-1 0 0,0-1 0,1 1 0,-1 0 0,0 0 0,0 0 0,0-1 0,0 1 0,0 0 0,0 0 0,0 0 0,-1-2 0,0-9 0,-1 1 0,-1-1 0,-6-20 0,1 6 0,-39-161 0,-57-260 0,95 386-682,-2-73-1,9 87-6143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09:59:25.28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0 1 24575,'0'4'0,"16"17"0,25 33 0,37 43 0,61 80 0,46 65 0,24 51-1880,-9 20 1880,11 63 0,-16 11-1466,-21-12 1466,-28-31 0,-35-50-818,-29-58 818,-27-63 0,-25-60-4027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2:09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24575,'625'0'-1365,"-603"0"-5461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2T10:20:31.253"/>
    </inkml:context>
    <inkml:brush xml:id="br0">
      <inkml:brushProperty name="width" value="0.1" units="cm"/>
      <inkml:brushProperty name="height" value="0.1" units="cm"/>
      <inkml:brushProperty name="color" value="#FFFF00"/>
    </inkml:brush>
  </inkml:definitions>
  <inkml:trace contextRef="#ctx0" brushRef="#br0">1 401 24575,'27'2'0,"0"0"0,0 2 0,-1 1 0,1 1 0,-1 1 0,0 2 0,35 16 0,14 12 0,75 49 0,-116-65 0,0 1 0,-2 2 0,0 1 0,35 36 0,-66-59 0,0 0 0,1 0 0,0-1 0,-1 1 0,1 0 0,0-1 0,-1 1 0,1-1 0,0 0 0,0 0 0,0 0 0,0 0 0,4 1 0,-5-2 0,1-1 0,-1 1 0,1-1 0,-1 0 0,1 1 0,-1-1 0,0 0 0,1 0 0,-1 0 0,0 0 0,0-1 0,0 1 0,1 0 0,-1 0 0,-1-1 0,1 1 0,0 0 0,0-1 0,0 1 0,-1-1 0,2-1 0,111-234 0,-22 42 0,47-53-1365,-109 195-5461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15:48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24575,'8'1'0,"0"1"0,0 0 0,0 0 0,0 1 0,-1 0 0,1 0 0,-1 1 0,0 0 0,0 1 0,0-1 0,10 11 0,31 16 0,66 32 0,-114-63 0,1 0 0,-1 0 0,0 0 0,1 0 0,-1 1 0,0-1 0,0 0 0,1 0 0,-1 0 0,0 1 0,0-1 0,1 0 0,-1 1 0,0-1 0,0 0 0,0 0 0,1 1 0,-1-1 0,0 0 0,0 1 0,0-1 0,0 0 0,0 1 0,0-1 0,0 0 0,0 1 0,1-1 0,-1 1 0,0-1 0,-1 0 0,1 1 0,0-1 0,0 0 0,0 1 0,0-1 0,0 1 0,-12 14 0,-22 11 0,31-24 0,-42 28 0,21-16 0,1 1 0,1 1 0,0 2 0,-28 28 0,37-31-1365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3:49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24575,'209'4'-33,"-67"0"-633,183-18 0,-316 13-6160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00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24575,'14'9'0,"0"0"0,0 2 0,-1 0 0,-1 0 0,22 25 0,8 7 0,26 8 0,-68-50 0,0 0 0,1-1 0,-1 1 0,0 0 0,0 0 0,0 0 0,0-1 0,0 1 0,0 0 0,-1 0 0,1 0 0,0 0 0,0-1 0,-1 1 0,1 0 0,0 0 0,-1-1 0,1 1 0,0 0 0,-1-1 0,1 1 0,-1 0 0,0-1 0,1 1 0,-1-1 0,1 1 0,-1-1 0,0 1 0,0 0 0,-26 23 0,23-20 0,-41 32-20,23-19-428,2 0-1,-30 33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1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 24575,'2'0'0,"2"0"0,5 0 0,7-2 0,6 0 0,10 0 0,10 1 0,10 0 0,14 0 0,8 2 0,3 1 0,1 1 0,-3 1 0,-6-1 0,-10-1 0,-9 0 0,-14-1-8191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2:44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24575,'53'53'0,"101"78"0,-153-130 0,-1-1 0,0 1 0,1 0 0,-1-1 0,1 1 0,-1 0 0,0 0 0,0-1 0,1 1 0,-1 0 0,0 0 0,0 0 0,0-1 0,0 1 0,0 0 0,0 0 0,0 0 0,0-1 0,0 1 0,0 0 0,-1 0 0,1-1 0,0 1 0,0 0 0,-1 0 0,1-1 0,-1 1 0,1 0 0,0-1 0,-1 1 0,1 0 0,-1-1 0,0 1 0,-21 26 0,19-24 0,-32 31-455,-1-1 0,-61 41 0,83-64-6371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32:2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1 597 24575,'1'0'0,"0"-1"0,3-1 0,3-6 0,14-14 0,13-14 0,15-12 0,8-9 0,9-4 0,8-6 0,-2 0 0,-2 6 0,-5 3 0,-10 10 0,-13 12 0,-13 11-8191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Event-driven (</a:t>
            </a:r>
            <a:r>
              <a:rPr lang="en-US" dirty="0" err="1"/>
              <a:t>ie</a:t>
            </a:r>
            <a:r>
              <a:rPr lang="en-US" dirty="0"/>
              <a:t> I’m a speaker – I love coming out to conferences to talk about stuff I’ve learned, and connect with the community)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44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073618e60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073618e60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37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768267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04004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 userDrawn="1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B61CE3-290D-F1D5-1F07-BBDA6D845E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 dirty="0"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466725" lvl="2" indent="-285750">
              <a:spcBef>
                <a:spcPts val="21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pPr lvl="2"/>
            <a:endParaRPr lang="en-SE" dirty="0"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 dirty="0"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A2B18-A974-9015-D566-48896C7382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35B380-3D63-8797-05AA-3CE085598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 userDrawn="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13D90-D46D-56BC-82E7-76A99B99F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75764" y="245010"/>
            <a:ext cx="1192096" cy="119209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Graphique 7">
            <a:extLst>
              <a:ext uri="{FF2B5EF4-FFF2-40B4-BE49-F238E27FC236}">
                <a16:creationId xmlns:a16="http://schemas.microsoft.com/office/drawing/2014/main" id="{0E09F757-BE83-854C-D66A-80771C62D0B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3168" y="6523281"/>
            <a:ext cx="293673" cy="239833"/>
          </a:xfrm>
          <a:prstGeom prst="rect">
            <a:avLst/>
          </a:prstGeom>
        </p:spPr>
      </p:pic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89AB3EA8-2DA6-269E-D82C-5E7E35B7A37D}"/>
              </a:ext>
            </a:extLst>
          </p:cNvPr>
          <p:cNvSpPr txBox="1">
            <a:spLocks/>
          </p:cNvSpPr>
          <p:nvPr userDrawn="1"/>
        </p:nvSpPr>
        <p:spPr>
          <a:xfrm>
            <a:off x="10206277" y="6430599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bg1">
                    <a:lumMod val="10000"/>
                    <a:lumOff val="90000"/>
                  </a:schemeClr>
                </a:solidFill>
                <a:latin typeface="Cascadia Code" panose="020B0609020000020004" pitchFamily="49" charset="0"/>
                <a:ea typeface="Roboto" panose="02000000000000000000" pitchFamily="2" charset="0"/>
                <a:cs typeface="Cascadia Code" panose="020B0609020000020004" pitchFamily="49" charset="0"/>
              </a:rPr>
              <a:t>@PalmEmanuel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03A6CE-9602-F29B-0B1D-F315A916673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250" y="6480968"/>
            <a:ext cx="293673" cy="28728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7" r:id="rId4"/>
    <p:sldLayoutId id="2147483661" r:id="rId5"/>
    <p:sldLayoutId id="214748366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image" Target="../media/image20.png"/><Relationship Id="rId39" Type="http://schemas.openxmlformats.org/officeDocument/2006/relationships/image" Target="../media/image29.png"/><Relationship Id="rId21" Type="http://schemas.openxmlformats.org/officeDocument/2006/relationships/image" Target="../media/image15.svg"/><Relationship Id="rId34" Type="http://schemas.openxmlformats.org/officeDocument/2006/relationships/customXml" Target="../ink/ink10.xml"/><Relationship Id="rId42" Type="http://schemas.openxmlformats.org/officeDocument/2006/relationships/customXml" Target="../ink/ink14.xml"/><Relationship Id="rId47" Type="http://schemas.openxmlformats.org/officeDocument/2006/relationships/image" Target="../media/image33.png"/><Relationship Id="rId50" Type="http://schemas.openxmlformats.org/officeDocument/2006/relationships/customXml" Target="../ink/ink18.xml"/><Relationship Id="rId55" Type="http://schemas.openxmlformats.org/officeDocument/2006/relationships/image" Target="../media/image3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7.xml"/><Relationship Id="rId29" Type="http://schemas.openxmlformats.org/officeDocument/2006/relationships/image" Target="../media/image23.svg"/><Relationship Id="rId11" Type="http://schemas.openxmlformats.org/officeDocument/2006/relationships/image" Target="../media/image9.png"/><Relationship Id="rId24" Type="http://schemas.openxmlformats.org/officeDocument/2006/relationships/image" Target="../media/image18.png"/><Relationship Id="rId32" Type="http://schemas.openxmlformats.org/officeDocument/2006/relationships/customXml" Target="../ink/ink9.xml"/><Relationship Id="rId37" Type="http://schemas.openxmlformats.org/officeDocument/2006/relationships/image" Target="../media/image28.png"/><Relationship Id="rId40" Type="http://schemas.openxmlformats.org/officeDocument/2006/relationships/customXml" Target="../ink/ink13.xml"/><Relationship Id="rId45" Type="http://schemas.openxmlformats.org/officeDocument/2006/relationships/image" Target="../media/image32.png"/><Relationship Id="rId53" Type="http://schemas.openxmlformats.org/officeDocument/2006/relationships/image" Target="../media/image36.png"/><Relationship Id="rId58" Type="http://schemas.openxmlformats.org/officeDocument/2006/relationships/image" Target="../media/image40.png"/><Relationship Id="rId5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image" Target="../media/image16.pn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48" Type="http://schemas.openxmlformats.org/officeDocument/2006/relationships/customXml" Target="../ink/ink17.xml"/><Relationship Id="rId56" Type="http://schemas.openxmlformats.org/officeDocument/2006/relationships/image" Target="../media/image38.png"/><Relationship Id="rId8" Type="http://schemas.openxmlformats.org/officeDocument/2006/relationships/customXml" Target="../ink/ink3.xml"/><Relationship Id="rId51" Type="http://schemas.openxmlformats.org/officeDocument/2006/relationships/image" Target="../media/image35.png"/><Relationship Id="rId3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9.svg"/><Relationship Id="rId33" Type="http://schemas.openxmlformats.org/officeDocument/2006/relationships/image" Target="../media/image26.png"/><Relationship Id="rId38" Type="http://schemas.openxmlformats.org/officeDocument/2006/relationships/customXml" Target="../ink/ink12.xml"/><Relationship Id="rId46" Type="http://schemas.openxmlformats.org/officeDocument/2006/relationships/customXml" Target="../ink/ink16.xml"/><Relationship Id="rId20" Type="http://schemas.openxmlformats.org/officeDocument/2006/relationships/image" Target="../media/image14.png"/><Relationship Id="rId41" Type="http://schemas.openxmlformats.org/officeDocument/2006/relationships/image" Target="../media/image30.png"/><Relationship Id="rId54" Type="http://schemas.openxmlformats.org/officeDocument/2006/relationships/customXml" Target="../ink/ink2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5" Type="http://schemas.openxmlformats.org/officeDocument/2006/relationships/image" Target="../media/image11.png"/><Relationship Id="rId23" Type="http://schemas.openxmlformats.org/officeDocument/2006/relationships/image" Target="../media/image17.svg"/><Relationship Id="rId28" Type="http://schemas.openxmlformats.org/officeDocument/2006/relationships/image" Target="../media/image22.png"/><Relationship Id="rId36" Type="http://schemas.openxmlformats.org/officeDocument/2006/relationships/customXml" Target="../ink/ink11.xml"/><Relationship Id="rId49" Type="http://schemas.openxmlformats.org/officeDocument/2006/relationships/image" Target="../media/image34.png"/><Relationship Id="rId57" Type="http://schemas.openxmlformats.org/officeDocument/2006/relationships/image" Target="../media/image39.svg"/><Relationship Id="rId10" Type="http://schemas.openxmlformats.org/officeDocument/2006/relationships/customXml" Target="../ink/ink4.xml"/><Relationship Id="rId31" Type="http://schemas.openxmlformats.org/officeDocument/2006/relationships/image" Target="../media/image25.svg"/><Relationship Id="rId44" Type="http://schemas.openxmlformats.org/officeDocument/2006/relationships/customXml" Target="../ink/ink15.xml"/><Relationship Id="rId52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26.xml"/><Relationship Id="rId18" Type="http://schemas.openxmlformats.org/officeDocument/2006/relationships/image" Target="../media/image130.png"/><Relationship Id="rId3" Type="http://schemas.openxmlformats.org/officeDocument/2006/relationships/customXml" Target="../ink/ink21.xml"/><Relationship Id="rId21" Type="http://schemas.openxmlformats.org/officeDocument/2006/relationships/customXml" Target="../ink/ink30.xml"/><Relationship Id="rId7" Type="http://schemas.openxmlformats.org/officeDocument/2006/relationships/customXml" Target="../ink/ink23.xml"/><Relationship Id="rId12" Type="http://schemas.openxmlformats.org/officeDocument/2006/relationships/image" Target="../media/image100.png"/><Relationship Id="rId17" Type="http://schemas.openxmlformats.org/officeDocument/2006/relationships/customXml" Target="../ink/ink2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0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10" Type="http://schemas.openxmlformats.org/officeDocument/2006/relationships/image" Target="../media/image90.png"/><Relationship Id="rId19" Type="http://schemas.openxmlformats.org/officeDocument/2006/relationships/customXml" Target="../ink/ink29.xml"/><Relationship Id="rId4" Type="http://schemas.openxmlformats.org/officeDocument/2006/relationships/image" Target="../media/image60.png"/><Relationship Id="rId9" Type="http://schemas.openxmlformats.org/officeDocument/2006/relationships/customXml" Target="../ink/ink24.xml"/><Relationship Id="rId14" Type="http://schemas.openxmlformats.org/officeDocument/2006/relationships/image" Target="../media/image1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335125" y="1710894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GET YOUR</a:t>
            </a:r>
            <a:br>
              <a:rPr lang="en" sz="5400" dirty="0"/>
            </a:br>
            <a:r>
              <a:rPr lang="en" sz="80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8000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unc</a:t>
            </a:r>
            <a:r>
              <a:rPr lang="en" sz="5400" dirty="0">
                <a:solidFill>
                  <a:schemeClr val="accent1"/>
                </a:solidFill>
              </a:rPr>
              <a:t> </a:t>
            </a:r>
            <a:r>
              <a:rPr lang="en" sz="5400" dirty="0"/>
              <a:t>ON WITH</a:t>
            </a:r>
            <a:br>
              <a:rPr lang="en" sz="5400" dirty="0"/>
            </a:br>
            <a:r>
              <a:rPr lang="en" sz="5400" dirty="0"/>
              <a:t>AZURE FUNCTIONS</a:t>
            </a:r>
            <a:endParaRPr sz="54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7059514" y="4974200"/>
            <a:ext cx="3265002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</a:t>
            </a:r>
            <a:r>
              <a:rPr lang="en-US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init</a:t>
            </a:r>
            <a:r>
              <a:rPr lang="en-US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presentation</a:t>
            </a:r>
            <a:endParaRPr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3F9865-D6BD-2820-3313-454F6DBB5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608" y="1172826"/>
            <a:ext cx="1989468" cy="1989468"/>
          </a:xfrm>
          <a:prstGeom prst="rect">
            <a:avLst/>
          </a:prstGeom>
        </p:spPr>
      </p:pic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2547FED4-17B6-9720-E612-69F228F9E0E5}"/>
              </a:ext>
            </a:extLst>
          </p:cNvPr>
          <p:cNvSpPr txBox="1">
            <a:spLocks/>
          </p:cNvSpPr>
          <p:nvPr/>
        </p:nvSpPr>
        <p:spPr>
          <a:xfrm>
            <a:off x="5733525" y="4974200"/>
            <a:ext cx="1477766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514993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n w="19050">
                  <a:noFill/>
                </a:ln>
                <a:gradFill flip="none" rotWithShape="1">
                  <a:gsLst>
                    <a:gs pos="17000">
                      <a:srgbClr val="2CB2FF">
                        <a:lumMod val="96000"/>
                        <a:lumOff val="4000"/>
                      </a:srgbClr>
                    </a:gs>
                    <a:gs pos="86000">
                      <a:srgbClr val="1859FF"/>
                    </a:gs>
                  </a:gsLst>
                  <a:lin ang="2700000" scaled="1"/>
                  <a:tileRect/>
                </a:gradFill>
              </a:rPr>
              <a:t>Emanuel Palm</a:t>
            </a:r>
            <a:endParaRPr dirty="0">
              <a:ln w="19050">
                <a:noFill/>
              </a:ln>
              <a:gradFill flip="none" rotWithShape="1">
                <a:gsLst>
                  <a:gs pos="17000">
                    <a:srgbClr val="2CB2FF">
                      <a:lumMod val="96000"/>
                      <a:lumOff val="4000"/>
                    </a:srgbClr>
                  </a:gs>
                  <a:gs pos="86000">
                    <a:srgbClr val="1859FF"/>
                  </a:gs>
                </a:gsLst>
                <a:lin ang="2700000" scaled="1"/>
                <a:tileRect/>
              </a:gra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84511" y="2834927"/>
            <a:ext cx="5544957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💙 Code - .NET PowerShell C#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⚡ Event-driven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📦 Makes modules &amp; tools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📃 Fan of Open Source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☁️ Blogs at </a:t>
            </a:r>
            <a:r>
              <a:rPr lang="en-US" sz="2400" dirty="0" err="1">
                <a:solidFill>
                  <a:srgbClr val="E08A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pipe.how</a:t>
            </a:r>
            <a:endParaRPr lang="en-US" sz="2400" dirty="0">
              <a:solidFill>
                <a:srgbClr val="E08AD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22F9A54B-BEEC-609D-840C-08F57C732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756" y="766210"/>
            <a:ext cx="2058880" cy="2058880"/>
          </a:xfrm>
          <a:prstGeom prst="rect">
            <a:avLst/>
          </a:prstGeom>
        </p:spPr>
      </p:pic>
      <p:sp>
        <p:nvSpPr>
          <p:cNvPr id="7" name="Google Shape;381;p22">
            <a:extLst>
              <a:ext uri="{FF2B5EF4-FFF2-40B4-BE49-F238E27FC236}">
                <a16:creationId xmlns:a16="http://schemas.microsoft.com/office/drawing/2014/main" id="{4DECDF47-FFE1-3A1C-B93E-960A80DA3A6E}"/>
              </a:ext>
            </a:extLst>
          </p:cNvPr>
          <p:cNvSpPr txBox="1">
            <a:spLocks/>
          </p:cNvSpPr>
          <p:nvPr/>
        </p:nvSpPr>
        <p:spPr>
          <a:xfrm>
            <a:off x="7174398" y="2825090"/>
            <a:ext cx="493560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2" name="Get-Hobby">
            <a:extLst>
              <a:ext uri="{FF2B5EF4-FFF2-40B4-BE49-F238E27FC236}">
                <a16:creationId xmlns:a16="http://schemas.microsoft.com/office/drawing/2014/main" id="{B47D94CF-AC89-6FDE-8C94-5163B49A4BAA}"/>
              </a:ext>
            </a:extLst>
          </p:cNvPr>
          <p:cNvSpPr txBox="1">
            <a:spLocks/>
          </p:cNvSpPr>
          <p:nvPr/>
        </p:nvSpPr>
        <p:spPr>
          <a:xfrm>
            <a:off x="8369886" y="2825090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Get-Hobby –Count 5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3EFC0-B831-1B43-4252-EB8A949E2BAB}"/>
              </a:ext>
            </a:extLst>
          </p:cNvPr>
          <p:cNvSpPr txBox="1"/>
          <p:nvPr/>
        </p:nvSpPr>
        <p:spPr>
          <a:xfrm>
            <a:off x="7174348" y="3224090"/>
            <a:ext cx="389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2400" dirty="0"/>
              <a:t>🧙</a:t>
            </a:r>
            <a:r>
              <a:rPr lang="en-US" sz="2400" dirty="0"/>
              <a:t>🍰☕🧗🥏</a:t>
            </a:r>
          </a:p>
        </p:txBody>
      </p:sp>
      <p:sp>
        <p:nvSpPr>
          <p:cNvPr id="5" name="Google Shape;387;p23">
            <a:extLst>
              <a:ext uri="{FF2B5EF4-FFF2-40B4-BE49-F238E27FC236}">
                <a16:creationId xmlns:a16="http://schemas.microsoft.com/office/drawing/2014/main" id="{F81B0267-822F-7703-5B20-72CBB7259158}"/>
              </a:ext>
            </a:extLst>
          </p:cNvPr>
          <p:cNvSpPr txBox="1">
            <a:spLocks/>
          </p:cNvSpPr>
          <p:nvPr/>
        </p:nvSpPr>
        <p:spPr>
          <a:xfrm>
            <a:off x="1513297" y="2310211"/>
            <a:ext cx="5904738" cy="444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buFont typeface="Roboto Mono"/>
              <a:buNone/>
            </a:pPr>
            <a:r>
              <a:rPr 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Consultant at Advania - Knowledge Factory</a:t>
            </a:r>
          </a:p>
        </p:txBody>
      </p:sp>
      <p:sp>
        <p:nvSpPr>
          <p:cNvPr id="8" name="Google Shape;381;p22">
            <a:extLst>
              <a:ext uri="{FF2B5EF4-FFF2-40B4-BE49-F238E27FC236}">
                <a16:creationId xmlns:a16="http://schemas.microsoft.com/office/drawing/2014/main" id="{CD4AE166-AD25-58A9-BE53-8251A66CB0E6}"/>
              </a:ext>
            </a:extLst>
          </p:cNvPr>
          <p:cNvSpPr txBox="1">
            <a:spLocks/>
          </p:cNvSpPr>
          <p:nvPr/>
        </p:nvSpPr>
        <p:spPr>
          <a:xfrm>
            <a:off x="7174398" y="3620308"/>
            <a:ext cx="1377320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10" name="func new agenda">
            <a:extLst>
              <a:ext uri="{FF2B5EF4-FFF2-40B4-BE49-F238E27FC236}">
                <a16:creationId xmlns:a16="http://schemas.microsoft.com/office/drawing/2014/main" id="{8AB87F6B-9F67-9D74-B589-D178AFEE600E}"/>
              </a:ext>
            </a:extLst>
          </p:cNvPr>
          <p:cNvSpPr txBox="1">
            <a:spLocks/>
          </p:cNvSpPr>
          <p:nvPr/>
        </p:nvSpPr>
        <p:spPr>
          <a:xfrm>
            <a:off x="8369886" y="3620308"/>
            <a:ext cx="3595232" cy="7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sz="1600" dirty="0" err="1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sz="1600" dirty="0"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new -n agenda</a:t>
            </a:r>
            <a:endParaRPr lang="en-US" sz="1600" dirty="0">
              <a:solidFill>
                <a:schemeClr val="accent1"/>
              </a:solidFill>
              <a:latin typeface="Cascadia Code" panose="020B0609020000020004" pitchFamily="49" charset="0"/>
              <a:ea typeface="Roboto Mono" panose="00000009000000000000" pitchFamily="49" charset="0"/>
              <a:cs typeface="Cascadia Code" panose="020B060902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" grpId="0" uiExpand="1" build="p"/>
      <p:bldP spid="2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9;p5">
            <a:extLst>
              <a:ext uri="{FF2B5EF4-FFF2-40B4-BE49-F238E27FC236}">
                <a16:creationId xmlns:a16="http://schemas.microsoft.com/office/drawing/2014/main" id="{B7BAD443-73FB-8ABB-2CFA-6CCAF8FF2217}"/>
              </a:ext>
            </a:extLst>
          </p:cNvPr>
          <p:cNvSpPr/>
          <p:nvPr/>
        </p:nvSpPr>
        <p:spPr>
          <a:xfrm>
            <a:off x="481631" y="1979957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83;p5">
            <a:extLst>
              <a:ext uri="{FF2B5EF4-FFF2-40B4-BE49-F238E27FC236}">
                <a16:creationId xmlns:a16="http://schemas.microsoft.com/office/drawing/2014/main" id="{12DDD79F-5D31-EB8F-049E-679E20567CCD}"/>
              </a:ext>
            </a:extLst>
          </p:cNvPr>
          <p:cNvSpPr/>
          <p:nvPr/>
        </p:nvSpPr>
        <p:spPr>
          <a:xfrm>
            <a:off x="8191956" y="4325808"/>
            <a:ext cx="3617266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Q&amp;A"/>
          <p:cNvSpPr txBox="1">
            <a:spLocks noGrp="1"/>
          </p:cNvSpPr>
          <p:nvPr>
            <p:ph type="body" idx="4294967295"/>
          </p:nvPr>
        </p:nvSpPr>
        <p:spPr>
          <a:xfrm>
            <a:off x="8233668" y="4415240"/>
            <a:ext cx="3617267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" sz="24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foreach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</a:t>
            </a:r>
            <a:r>
              <a:rPr lang="en" sz="160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questions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" sz="160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TryAnswer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" sz="160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" sz="160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_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" name="Google Shape;95;p5">
            <a:extLst>
              <a:ext uri="{FF2B5EF4-FFF2-40B4-BE49-F238E27FC236}">
                <a16:creationId xmlns:a16="http://schemas.microsoft.com/office/drawing/2014/main" id="{93F80B58-561F-057C-81A3-66D152A0E91C}"/>
              </a:ext>
            </a:extLst>
          </p:cNvPr>
          <p:cNvSpPr/>
          <p:nvPr/>
        </p:nvSpPr>
        <p:spPr>
          <a:xfrm>
            <a:off x="4332306" y="4325808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ym typeface="Calibri"/>
            </a:endParaRPr>
          </a:p>
        </p:txBody>
      </p:sp>
      <p:sp>
        <p:nvSpPr>
          <p:cNvPr id="397" name="Recap"/>
          <p:cNvSpPr txBox="1">
            <a:spLocks noGrp="1"/>
          </p:cNvSpPr>
          <p:nvPr>
            <p:ph type="body" idx="4294967295"/>
          </p:nvPr>
        </p:nvSpPr>
        <p:spPr>
          <a:xfrm>
            <a:off x="4371957" y="4298376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Recap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What have we learned?</a:t>
            </a:r>
            <a:endParaRPr lang="en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Google Shape;89;p5">
            <a:extLst>
              <a:ext uri="{FF2B5EF4-FFF2-40B4-BE49-F238E27FC236}">
                <a16:creationId xmlns:a16="http://schemas.microsoft.com/office/drawing/2014/main" id="{A07A3486-08E6-6289-6AE4-453AA35A3920}"/>
              </a:ext>
            </a:extLst>
          </p:cNvPr>
          <p:cNvSpPr/>
          <p:nvPr/>
        </p:nvSpPr>
        <p:spPr>
          <a:xfrm>
            <a:off x="472656" y="4325808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Demo">
            <a:extLst>
              <a:ext uri="{FF2B5EF4-FFF2-40B4-BE49-F238E27FC236}">
                <a16:creationId xmlns:a16="http://schemas.microsoft.com/office/drawing/2014/main" id="{A0764648-ABD8-01F4-9BD1-03C755AADD8E}"/>
              </a:ext>
            </a:extLst>
          </p:cNvPr>
          <p:cNvSpPr txBox="1">
            <a:spLocks/>
          </p:cNvSpPr>
          <p:nvPr/>
        </p:nvSpPr>
        <p:spPr>
          <a:xfrm>
            <a:off x="529295" y="4298376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" sz="2400" b="1" dirty="0">
                <a:solidFill>
                  <a:srgbClr val="E18BD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Demo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Developing functions.</a:t>
            </a:r>
          </a:p>
        </p:txBody>
      </p:sp>
      <p:sp>
        <p:nvSpPr>
          <p:cNvPr id="41" name="Google Shape;107;p5">
            <a:extLst>
              <a:ext uri="{FF2B5EF4-FFF2-40B4-BE49-F238E27FC236}">
                <a16:creationId xmlns:a16="http://schemas.microsoft.com/office/drawing/2014/main" id="{9D84A3DB-356F-AAD3-F59D-789F7B6D30CF}"/>
              </a:ext>
            </a:extLst>
          </p:cNvPr>
          <p:cNvSpPr/>
          <p:nvPr/>
        </p:nvSpPr>
        <p:spPr>
          <a:xfrm>
            <a:off x="8191956" y="1979957"/>
            <a:ext cx="3617266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113;p5">
            <a:extLst>
              <a:ext uri="{FF2B5EF4-FFF2-40B4-BE49-F238E27FC236}">
                <a16:creationId xmlns:a16="http://schemas.microsoft.com/office/drawing/2014/main" id="{C9F833E3-9021-0B1D-EE6E-1E879CBFD99A}"/>
              </a:ext>
            </a:extLst>
          </p:cNvPr>
          <p:cNvSpPr/>
          <p:nvPr/>
        </p:nvSpPr>
        <p:spPr>
          <a:xfrm>
            <a:off x="4330243" y="1979957"/>
            <a:ext cx="3509100" cy="1323164"/>
          </a:xfrm>
          <a:prstGeom prst="roundRect">
            <a:avLst>
              <a:gd name="adj" fmla="val 9303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Bindings"/>
          <p:cNvSpPr txBox="1">
            <a:spLocks noGrp="1"/>
          </p:cNvSpPr>
          <p:nvPr>
            <p:ph type="body" idx="4294967295"/>
          </p:nvPr>
        </p:nvSpPr>
        <p:spPr>
          <a:xfrm>
            <a:off x="4371957" y="1952525"/>
            <a:ext cx="3675905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</a:t>
            </a:r>
            <a:br>
              <a:rPr lang="en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Built-in integrations.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5" name="Azure Functions"/>
          <p:cNvSpPr txBox="1">
            <a:spLocks noGrp="1"/>
          </p:cNvSpPr>
          <p:nvPr>
            <p:ph type="body" idx="4294967295"/>
          </p:nvPr>
        </p:nvSpPr>
        <p:spPr>
          <a:xfrm>
            <a:off x="529295" y="19525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  <a:br>
              <a:rPr lang="en" dirty="0">
                <a:solidFill>
                  <a:schemeClr val="accent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What are they?</a:t>
            </a:r>
            <a:endParaRPr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94" name="Agenda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Agenda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00" name="Tooling"/>
          <p:cNvSpPr txBox="1">
            <a:spLocks noGrp="1"/>
          </p:cNvSpPr>
          <p:nvPr>
            <p:ph type="body" idx="4294967295"/>
          </p:nvPr>
        </p:nvSpPr>
        <p:spPr>
          <a:xfrm>
            <a:off x="8233668" y="2107475"/>
            <a:ext cx="3598216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400" b="1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Tooling</a:t>
            </a:r>
            <a:b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" dirty="0">
                <a:latin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unction Core Tools, VSCode, VS, Azurite, PowerShell 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398" grpId="0" build="p"/>
      <p:bldP spid="29" grpId="0" animBg="1"/>
      <p:bldP spid="397" grpId="0" build="p"/>
      <p:bldP spid="23" grpId="0" animBg="1"/>
      <p:bldP spid="15" grpId="0"/>
      <p:bldP spid="41" grpId="0" animBg="1"/>
      <p:bldP spid="47" grpId="0" animBg="1"/>
      <p:bldP spid="396" grpId="0" build="p"/>
      <p:bldP spid="395" grpId="0" build="p"/>
      <p:bldP spid="40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01;p5">
            <a:extLst>
              <a:ext uri="{FF2B5EF4-FFF2-40B4-BE49-F238E27FC236}">
                <a16:creationId xmlns:a16="http://schemas.microsoft.com/office/drawing/2014/main" id="{C9E8F378-395C-4114-56DC-0FFE41A2E4F4}"/>
              </a:ext>
            </a:extLst>
          </p:cNvPr>
          <p:cNvSpPr/>
          <p:nvPr/>
        </p:nvSpPr>
        <p:spPr>
          <a:xfrm>
            <a:off x="4575515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01;p5">
            <a:extLst>
              <a:ext uri="{FF2B5EF4-FFF2-40B4-BE49-F238E27FC236}">
                <a16:creationId xmlns:a16="http://schemas.microsoft.com/office/drawing/2014/main" id="{39271B6C-0875-32B1-9CC9-1C676DB8F774}"/>
              </a:ext>
            </a:extLst>
          </p:cNvPr>
          <p:cNvSpPr/>
          <p:nvPr/>
        </p:nvSpPr>
        <p:spPr>
          <a:xfrm>
            <a:off x="1026639" y="2372188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1;p5">
            <a:extLst>
              <a:ext uri="{FF2B5EF4-FFF2-40B4-BE49-F238E27FC236}">
                <a16:creationId xmlns:a16="http://schemas.microsoft.com/office/drawing/2014/main" id="{8E4B71C7-B690-6854-8C2B-752582EDD95F}"/>
              </a:ext>
            </a:extLst>
          </p:cNvPr>
          <p:cNvSpPr/>
          <p:nvPr/>
        </p:nvSpPr>
        <p:spPr>
          <a:xfrm>
            <a:off x="8124392" y="2376080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01;p5">
            <a:extLst>
              <a:ext uri="{FF2B5EF4-FFF2-40B4-BE49-F238E27FC236}">
                <a16:creationId xmlns:a16="http://schemas.microsoft.com/office/drawing/2014/main" id="{D0016460-0CA5-1065-C243-C082F2967DB4}"/>
              </a:ext>
            </a:extLst>
          </p:cNvPr>
          <p:cNvSpPr/>
          <p:nvPr/>
        </p:nvSpPr>
        <p:spPr>
          <a:xfrm>
            <a:off x="4567787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01;p5">
            <a:extLst>
              <a:ext uri="{FF2B5EF4-FFF2-40B4-BE49-F238E27FC236}">
                <a16:creationId xmlns:a16="http://schemas.microsoft.com/office/drawing/2014/main" id="{FDCEE247-1AEF-DE56-E5B0-DF2B991B9F26}"/>
              </a:ext>
            </a:extLst>
          </p:cNvPr>
          <p:cNvSpPr/>
          <p:nvPr/>
        </p:nvSpPr>
        <p:spPr>
          <a:xfrm>
            <a:off x="8124392" y="42437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01;p5">
            <a:extLst>
              <a:ext uri="{FF2B5EF4-FFF2-40B4-BE49-F238E27FC236}">
                <a16:creationId xmlns:a16="http://schemas.microsoft.com/office/drawing/2014/main" id="{CB92BE61-78B2-476D-9194-110857D1DAEA}"/>
              </a:ext>
            </a:extLst>
          </p:cNvPr>
          <p:cNvSpPr/>
          <p:nvPr/>
        </p:nvSpPr>
        <p:spPr>
          <a:xfrm>
            <a:off x="1011182" y="4248925"/>
            <a:ext cx="3131936" cy="1289849"/>
          </a:xfrm>
          <a:prstGeom prst="roundRect">
            <a:avLst>
              <a:gd name="adj" fmla="val 9303"/>
            </a:avLst>
          </a:prstGeom>
          <a:solidFill>
            <a:srgbClr val="16242F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37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rgbClr val="EB8FD8"/>
                </a:solidFill>
              </a:rPr>
              <a:t>Serverless Code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1" name="Google Shape;541;p37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13193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Out-of-box integrations using bindings.</a:t>
            </a:r>
            <a:endParaRPr lang="en-US" dirty="0"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40318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EB8FD8"/>
                </a:solidFill>
              </a:rPr>
              <a:t>Event-driven</a:t>
            </a:r>
            <a:endParaRPr dirty="0">
              <a:solidFill>
                <a:srgbClr val="EB8FD8"/>
              </a:solidFill>
            </a:endParaRPr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Care less about the infrastructure.</a:t>
            </a:r>
          </a:p>
        </p:txBody>
      </p:sp>
      <p:sp>
        <p:nvSpPr>
          <p:cNvPr id="544" name="Google Shape;544;p37"/>
          <p:cNvSpPr txBox="1">
            <a:spLocks noGrp="1"/>
          </p:cNvSpPr>
          <p:nvPr>
            <p:ph type="subTitle" idx="3"/>
          </p:nvPr>
        </p:nvSpPr>
        <p:spPr>
          <a:xfrm>
            <a:off x="8181359" y="2370384"/>
            <a:ext cx="3798119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A94E9"/>
                </a:solidFill>
              </a:rPr>
              <a:t>App Service flavor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Notifications, data processing, mini-APIs.</a:t>
            </a:r>
          </a:p>
        </p:txBody>
      </p:sp>
      <p:sp>
        <p:nvSpPr>
          <p:cNvPr id="546" name="Google Shape;546;p37"/>
          <p:cNvSpPr txBox="1">
            <a:spLocks noGrp="1"/>
          </p:cNvSpPr>
          <p:nvPr>
            <p:ph type="subTitle" idx="4"/>
          </p:nvPr>
        </p:nvSpPr>
        <p:spPr>
          <a:xfrm>
            <a:off x="4643968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Scaling &amp; Cost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7" name="Google Shape;547;p37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rgbClr val="B9D4B4"/>
                </a:solidFill>
              </a:rPr>
              <a:t>Multiple Languages</a:t>
            </a:r>
            <a:endParaRPr dirty="0">
              <a:solidFill>
                <a:srgbClr val="B9D4B4"/>
              </a:solidFill>
            </a:endParaRPr>
          </a:p>
        </p:txBody>
      </p:sp>
      <p:sp>
        <p:nvSpPr>
          <p:cNvPr id="548" name="Google Shape;548;p37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</a:pPr>
            <a:r>
              <a:rPr lang="en" dirty="0">
                <a:solidFill>
                  <a:srgbClr val="BA94E9"/>
                </a:solidFill>
              </a:rPr>
              <a:t>Integrations</a:t>
            </a:r>
            <a:endParaRPr dirty="0">
              <a:solidFill>
                <a:srgbClr val="BA94E9"/>
              </a:solidFill>
            </a:endParaRPr>
          </a:p>
        </p:txBody>
      </p:sp>
      <p:sp>
        <p:nvSpPr>
          <p:cNvPr id="549" name="Google Shape;549;p37"/>
          <p:cNvSpPr txBox="1">
            <a:spLocks noGrp="1"/>
          </p:cNvSpPr>
          <p:nvPr>
            <p:ph type="body" idx="7"/>
          </p:nvPr>
        </p:nvSpPr>
        <p:spPr>
          <a:xfrm>
            <a:off x="4632483" y="2809618"/>
            <a:ext cx="3384296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2100"/>
              </a:spcAft>
              <a:buNone/>
            </a:pPr>
            <a:r>
              <a:rPr lang="en-US" dirty="0"/>
              <a:t>Scale based on demand, pay-per-use.</a:t>
            </a:r>
            <a:endParaRPr dirty="0"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5575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" dirty="0"/>
              <a:t>C#, JavaScript, Python, Java, PowerShell ... </a:t>
            </a:r>
            <a:endParaRPr dirty="0"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14"/>
          </p:nvPr>
        </p:nvSpPr>
        <p:spPr>
          <a:xfrm>
            <a:off x="8181359" y="2785513"/>
            <a:ext cx="3384295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/>
              <a:t>Same platform, extended by </a:t>
            </a:r>
            <a:r>
              <a:rPr lang="en-US" dirty="0" err="1"/>
              <a:t>WebJobs</a:t>
            </a:r>
            <a:r>
              <a:rPr lang="en-US" dirty="0"/>
              <a:t>.</a:t>
            </a:r>
          </a:p>
        </p:txBody>
      </p:sp>
      <p:sp>
        <p:nvSpPr>
          <p:cNvPr id="2" name="Google Shape;381;p22">
            <a:extLst>
              <a:ext uri="{FF2B5EF4-FFF2-40B4-BE49-F238E27FC236}">
                <a16:creationId xmlns:a16="http://schemas.microsoft.com/office/drawing/2014/main" id="{01A9C2EF-B2C5-CB5A-E7C8-57431689AAD9}"/>
              </a:ext>
            </a:extLst>
          </p:cNvPr>
          <p:cNvSpPr txBox="1">
            <a:spLocks/>
          </p:cNvSpPr>
          <p:nvPr/>
        </p:nvSpPr>
        <p:spPr>
          <a:xfrm>
            <a:off x="2378141" y="1993200"/>
            <a:ext cx="3265002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2000"/>
              <a:buFont typeface="Roboto Mono"/>
              <a:buNone/>
              <a:defRPr sz="20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b="0" dirty="0" err="1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func</a:t>
            </a:r>
            <a:r>
              <a:rPr lang="en-US" b="0" dirty="0">
                <a:solidFill>
                  <a:schemeClr val="tx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 start</a:t>
            </a:r>
          </a:p>
        </p:txBody>
      </p:sp>
      <p:sp>
        <p:nvSpPr>
          <p:cNvPr id="3" name="Google Shape;381;p22">
            <a:extLst>
              <a:ext uri="{FF2B5EF4-FFF2-40B4-BE49-F238E27FC236}">
                <a16:creationId xmlns:a16="http://schemas.microsoft.com/office/drawing/2014/main" id="{07BDFC18-4A09-9291-C11E-0D1CCC8DA010}"/>
              </a:ext>
            </a:extLst>
          </p:cNvPr>
          <p:cNvSpPr txBox="1">
            <a:spLocks/>
          </p:cNvSpPr>
          <p:nvPr/>
        </p:nvSpPr>
        <p:spPr>
          <a:xfrm>
            <a:off x="909538" y="1993200"/>
            <a:ext cx="1705605" cy="58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None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</a:pP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pipe.how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Roboto Mono" panose="00000009000000000000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4" name="Google Shape;440;p29">
            <a:extLst>
              <a:ext uri="{FF2B5EF4-FFF2-40B4-BE49-F238E27FC236}">
                <a16:creationId xmlns:a16="http://schemas.microsoft.com/office/drawing/2014/main" id="{B623C9D2-A7E9-0B92-EA24-CB29C612373B}"/>
              </a:ext>
            </a:extLst>
          </p:cNvPr>
          <p:cNvSpPr txBox="1">
            <a:spLocks/>
          </p:cNvSpPr>
          <p:nvPr/>
        </p:nvSpPr>
        <p:spPr>
          <a:xfrm>
            <a:off x="684150" y="358863"/>
            <a:ext cx="97551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Azure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28" grpId="0" animBg="1"/>
      <p:bldP spid="25" grpId="0" animBg="1"/>
      <p:bldP spid="15" grpId="0" animBg="1"/>
      <p:bldP spid="540" grpId="0" build="p"/>
      <p:bldP spid="541" grpId="0" build="p"/>
      <p:bldP spid="542" grpId="0" build="p"/>
      <p:bldP spid="543" grpId="0" build="p"/>
      <p:bldP spid="544" grpId="0" build="p"/>
      <p:bldP spid="545" grpId="0" build="p"/>
      <p:bldP spid="546" grpId="0" build="p"/>
      <p:bldP spid="547" grpId="0" build="p"/>
      <p:bldP spid="548" grpId="0" build="p"/>
      <p:bldP spid="549" grpId="0" build="p"/>
      <p:bldP spid="550" grpId="0" build="p"/>
      <p:bldP spid="551" grpId="0" build="p"/>
      <p:bldP spid="2" grpId="0" build="p"/>
      <p:bldP spid="2" grpId="1" build="allAtOnce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Bindings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Bindings &amp; Triggers</a:t>
            </a:r>
            <a:endParaRPr sz="6000" dirty="0">
              <a:solidFill>
                <a:schemeClr val="accent2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623" name="FunctionA">
            <a:extLst>
              <a:ext uri="{FF2B5EF4-FFF2-40B4-BE49-F238E27FC236}">
                <a16:creationId xmlns:a16="http://schemas.microsoft.com/office/drawing/2014/main" id="{6B7B7C04-C3C0-E2E3-4C23-791284B273B7}"/>
              </a:ext>
            </a:extLst>
          </p:cNvPr>
          <p:cNvGrpSpPr/>
          <p:nvPr/>
        </p:nvGrpSpPr>
        <p:grpSpPr>
          <a:xfrm>
            <a:off x="2745798" y="3632547"/>
            <a:ext cx="1231001" cy="922484"/>
            <a:chOff x="6096000" y="3361888"/>
            <a:chExt cx="1231001" cy="9224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DB6DE33-F759-B30A-A374-370C25A410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3361888"/>
              <a:ext cx="912824" cy="91282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766231-664F-03EF-5FE4-8122A4C1E9CB}"/>
                </a:ext>
              </a:extLst>
            </p:cNvPr>
            <p:cNvSpPr txBox="1"/>
            <p:nvPr/>
          </p:nvSpPr>
          <p:spPr>
            <a:xfrm>
              <a:off x="6460108" y="4022762"/>
              <a:ext cx="86689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16" name="FunctionApp">
            <a:extLst>
              <a:ext uri="{FF2B5EF4-FFF2-40B4-BE49-F238E27FC236}">
                <a16:creationId xmlns:a16="http://schemas.microsoft.com/office/drawing/2014/main" id="{5EB8993F-E833-A9DC-776E-22DD3C2CA097}"/>
              </a:ext>
            </a:extLst>
          </p:cNvPr>
          <p:cNvGrpSpPr/>
          <p:nvPr/>
        </p:nvGrpSpPr>
        <p:grpSpPr>
          <a:xfrm>
            <a:off x="1559452" y="2359750"/>
            <a:ext cx="4820569" cy="2951206"/>
            <a:chOff x="3208601" y="2359750"/>
            <a:chExt cx="4820569" cy="295120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02AADEF-779E-CF90-1B6E-D1614DD5B135}"/>
                </a:ext>
              </a:extLst>
            </p:cNvPr>
            <p:cNvSpPr/>
            <p:nvPr/>
          </p:nvSpPr>
          <p:spPr>
            <a:xfrm>
              <a:off x="3208601" y="2359750"/>
              <a:ext cx="4820569" cy="2643429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2F3D77-E7FF-37E0-F5F1-225B5CB25776}"/>
                </a:ext>
              </a:extLst>
            </p:cNvPr>
            <p:cNvSpPr txBox="1"/>
            <p:nvPr/>
          </p:nvSpPr>
          <p:spPr>
            <a:xfrm>
              <a:off x="6303488" y="5003179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5" name="Trigger">
            <a:extLst>
              <a:ext uri="{FF2B5EF4-FFF2-40B4-BE49-F238E27FC236}">
                <a16:creationId xmlns:a16="http://schemas.microsoft.com/office/drawing/2014/main" id="{5CDC5ED5-D087-218A-F957-A690A4CC0B44}"/>
              </a:ext>
            </a:extLst>
          </p:cNvPr>
          <p:cNvGrpSpPr/>
          <p:nvPr/>
        </p:nvGrpSpPr>
        <p:grpSpPr>
          <a:xfrm>
            <a:off x="2467559" y="2720711"/>
            <a:ext cx="1155511" cy="603078"/>
            <a:chOff x="5817761" y="2395046"/>
            <a:chExt cx="1155511" cy="60307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E8B4CD5-FEB3-27BD-E622-3F046CC64212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05FB13-C138-8A71-9E46-8E15E99F917C}"/>
                </a:ext>
              </a:extLst>
            </p:cNvPr>
            <p:cNvSpPr txBox="1"/>
            <p:nvPr/>
          </p:nvSpPr>
          <p:spPr>
            <a:xfrm>
              <a:off x="5817761" y="2395046"/>
              <a:ext cx="7715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391" name="TriggerArrow">
            <a:extLst>
              <a:ext uri="{FF2B5EF4-FFF2-40B4-BE49-F238E27FC236}">
                <a16:creationId xmlns:a16="http://schemas.microsoft.com/office/drawing/2014/main" id="{8A709BE2-901F-F1D1-45F0-EE4D4893E332}"/>
              </a:ext>
            </a:extLst>
          </p:cNvPr>
          <p:cNvGrpSpPr/>
          <p:nvPr/>
        </p:nvGrpSpPr>
        <p:grpSpPr>
          <a:xfrm>
            <a:off x="3133390" y="3336214"/>
            <a:ext cx="137160" cy="237325"/>
            <a:chOff x="6027180" y="3065555"/>
            <a:chExt cx="137160" cy="2373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14:cNvPr>
                <p14:cNvContentPartPr/>
                <p14:nvPr/>
              </p14:nvContentPartPr>
              <p14:xfrm>
                <a:off x="6095654" y="3065555"/>
                <a:ext cx="360" cy="230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339B32-8392-8F50-4240-1BB2991506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87014" y="3056555"/>
                  <a:ext cx="1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14:cNvPr>
                <p14:cNvContentPartPr/>
                <p14:nvPr/>
              </p14:nvContentPartPr>
              <p14:xfrm>
                <a:off x="6027180" y="3206040"/>
                <a:ext cx="137160" cy="96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37494CF-0C18-68C2-E334-33C768E5CB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180" y="3197400"/>
                  <a:ext cx="1548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Input">
            <a:extLst>
              <a:ext uri="{FF2B5EF4-FFF2-40B4-BE49-F238E27FC236}">
                <a16:creationId xmlns:a16="http://schemas.microsoft.com/office/drawing/2014/main" id="{C9894FC4-04C0-990B-DF4E-EB46E6FF758C}"/>
              </a:ext>
            </a:extLst>
          </p:cNvPr>
          <p:cNvGrpSpPr/>
          <p:nvPr/>
        </p:nvGrpSpPr>
        <p:grpSpPr>
          <a:xfrm>
            <a:off x="1655522" y="3790720"/>
            <a:ext cx="837659" cy="660940"/>
            <a:chOff x="5005724" y="3520061"/>
            <a:chExt cx="837659" cy="660940"/>
          </a:xfrm>
        </p:grpSpPr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5CEB2ABE-3718-CCC0-B853-A5EE320A4AC9}"/>
                </a:ext>
              </a:extLst>
            </p:cNvPr>
            <p:cNvSpPr txBox="1"/>
            <p:nvPr/>
          </p:nvSpPr>
          <p:spPr>
            <a:xfrm>
              <a:off x="5005724" y="3520061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E7D64D0-4C30-05EF-5737-F340E2F625ED}"/>
                </a:ext>
              </a:extLst>
            </p:cNvPr>
            <p:cNvSpPr txBox="1"/>
            <p:nvPr/>
          </p:nvSpPr>
          <p:spPr>
            <a:xfrm>
              <a:off x="5196840" y="3919391"/>
              <a:ext cx="622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Input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497" name="InputArrow">
            <a:extLst>
              <a:ext uri="{FF2B5EF4-FFF2-40B4-BE49-F238E27FC236}">
                <a16:creationId xmlns:a16="http://schemas.microsoft.com/office/drawing/2014/main" id="{D822DC96-5459-2FA5-F141-B9B2DEBA489A}"/>
              </a:ext>
            </a:extLst>
          </p:cNvPr>
          <p:cNvGrpSpPr/>
          <p:nvPr/>
        </p:nvGrpSpPr>
        <p:grpSpPr>
          <a:xfrm>
            <a:off x="2403921" y="4037598"/>
            <a:ext cx="249735" cy="126360"/>
            <a:chOff x="5297711" y="3766939"/>
            <a:chExt cx="249735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14:cNvPr>
                <p14:cNvContentPartPr/>
                <p14:nvPr/>
              </p14:nvContentPartPr>
              <p14:xfrm>
                <a:off x="5297711" y="3827675"/>
                <a:ext cx="233280" cy="36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7E8D12B-5FB3-B4DD-6DD8-3035E337F3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89071" y="3818675"/>
                  <a:ext cx="25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14:cNvPr>
                <p14:cNvContentPartPr/>
                <p14:nvPr/>
              </p14:nvContentPartPr>
              <p14:xfrm>
                <a:off x="5450606" y="3766939"/>
                <a:ext cx="96840" cy="12636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5104C66F-A06E-E7C1-29B9-90518EC6E92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1606" y="3758299"/>
                  <a:ext cx="114480" cy="14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6" name="Text">
            <a:extLst>
              <a:ext uri="{FF2B5EF4-FFF2-40B4-BE49-F238E27FC236}">
                <a16:creationId xmlns:a16="http://schemas.microsoft.com/office/drawing/2014/main" id="{AAB80362-D09C-D510-8513-38E37D835760}"/>
              </a:ext>
            </a:extLst>
          </p:cNvPr>
          <p:cNvSpPr txBox="1">
            <a:spLocks/>
          </p:cNvSpPr>
          <p:nvPr/>
        </p:nvSpPr>
        <p:spPr>
          <a:xfrm>
            <a:off x="1315775" y="2064602"/>
            <a:ext cx="3364847" cy="3834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Input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Output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Trigger</a:t>
            </a: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function.json</a:t>
            </a: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139700" indent="0">
              <a:lnSpc>
                <a:spcPct val="150000"/>
              </a:lnSpc>
              <a:buNone/>
            </a:pP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Extension bundle</a:t>
            </a:r>
          </a:p>
        </p:txBody>
      </p:sp>
      <p:grpSp>
        <p:nvGrpSpPr>
          <p:cNvPr id="624" name="Output">
            <a:extLst>
              <a:ext uri="{FF2B5EF4-FFF2-40B4-BE49-F238E27FC236}">
                <a16:creationId xmlns:a16="http://schemas.microsoft.com/office/drawing/2014/main" id="{D4ABCE4B-B49F-1AF2-5862-CDBB3E3BAA12}"/>
              </a:ext>
            </a:extLst>
          </p:cNvPr>
          <p:cNvGrpSpPr/>
          <p:nvPr/>
        </p:nvGrpSpPr>
        <p:grpSpPr>
          <a:xfrm>
            <a:off x="3900306" y="3796481"/>
            <a:ext cx="912824" cy="660940"/>
            <a:chOff x="7250508" y="3525822"/>
            <a:chExt cx="912824" cy="660940"/>
          </a:xfrm>
        </p:grpSpPr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9F12E2C9-744D-A2AC-E611-D0479A442366}"/>
                </a:ext>
              </a:extLst>
            </p:cNvPr>
            <p:cNvSpPr txBox="1"/>
            <p:nvPr/>
          </p:nvSpPr>
          <p:spPr>
            <a:xfrm>
              <a:off x="7261441" y="3525822"/>
              <a:ext cx="8376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✉️</a:t>
              </a:r>
              <a:endParaRPr lang="en-SE" sz="32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31B14CFE-E4B4-AEB9-7DF9-D966281CBEEE}"/>
                </a:ext>
              </a:extLst>
            </p:cNvPr>
            <p:cNvSpPr txBox="1"/>
            <p:nvPr/>
          </p:nvSpPr>
          <p:spPr>
            <a:xfrm>
              <a:off x="7250508" y="3925152"/>
              <a:ext cx="91282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Output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77" name="OutputArrow">
            <a:extLst>
              <a:ext uri="{FF2B5EF4-FFF2-40B4-BE49-F238E27FC236}">
                <a16:creationId xmlns:a16="http://schemas.microsoft.com/office/drawing/2014/main" id="{B7C9E93C-8BD0-FE39-6BE0-199355A3D5EB}"/>
              </a:ext>
            </a:extLst>
          </p:cNvPr>
          <p:cNvGrpSpPr/>
          <p:nvPr/>
        </p:nvGrpSpPr>
        <p:grpSpPr>
          <a:xfrm>
            <a:off x="3753812" y="4012988"/>
            <a:ext cx="257400" cy="126720"/>
            <a:chOff x="8234355" y="3742329"/>
            <a:chExt cx="257400" cy="12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14:cNvPr>
                <p14:cNvContentPartPr/>
                <p14:nvPr/>
              </p14:nvContentPartPr>
              <p14:xfrm>
                <a:off x="8234355" y="3809944"/>
                <a:ext cx="246960" cy="54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BCEB9FCA-96D1-9B84-1EAA-AABE3AC913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25355" y="3800944"/>
                  <a:ext cx="264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14:cNvPr>
                <p14:cNvContentPartPr/>
                <p14:nvPr/>
              </p14:nvContentPartPr>
              <p14:xfrm>
                <a:off x="8415075" y="3742329"/>
                <a:ext cx="76680" cy="1267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C4B3E33-5317-1802-FD43-9238FB3B9F0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06435" y="3733689"/>
                  <a:ext cx="9432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TriggerInputArrow">
            <a:extLst>
              <a:ext uri="{FF2B5EF4-FFF2-40B4-BE49-F238E27FC236}">
                <a16:creationId xmlns:a16="http://schemas.microsoft.com/office/drawing/2014/main" id="{07331E41-C122-75D2-0F1F-D6432A248D28}"/>
              </a:ext>
            </a:extLst>
          </p:cNvPr>
          <p:cNvGrpSpPr/>
          <p:nvPr/>
        </p:nvGrpSpPr>
        <p:grpSpPr>
          <a:xfrm>
            <a:off x="4641207" y="4023144"/>
            <a:ext cx="276480" cy="141120"/>
            <a:chOff x="9121750" y="3752485"/>
            <a:chExt cx="276480" cy="1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14:cNvPr>
                <p14:cNvContentPartPr/>
                <p14:nvPr/>
              </p14:nvContentPartPr>
              <p14:xfrm>
                <a:off x="9121750" y="3819445"/>
                <a:ext cx="275040" cy="684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B820DCC-C5B7-834B-AFED-19503552B5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12750" y="3810445"/>
                  <a:ext cx="29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14:cNvPr>
                <p14:cNvContentPartPr/>
                <p14:nvPr/>
              </p14:nvContentPartPr>
              <p14:xfrm>
                <a:off x="9321190" y="3752485"/>
                <a:ext cx="77040" cy="1411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F7413B65-A9B3-9625-2290-BBA3F87D72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312190" y="3743845"/>
                  <a:ext cx="946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2" name="FunctionB">
            <a:extLst>
              <a:ext uri="{FF2B5EF4-FFF2-40B4-BE49-F238E27FC236}">
                <a16:creationId xmlns:a16="http://schemas.microsoft.com/office/drawing/2014/main" id="{119D310B-950E-B929-038F-8C4148D52924}"/>
              </a:ext>
            </a:extLst>
          </p:cNvPr>
          <p:cNvGrpSpPr/>
          <p:nvPr/>
        </p:nvGrpSpPr>
        <p:grpSpPr>
          <a:xfrm>
            <a:off x="5049936" y="3624191"/>
            <a:ext cx="1601238" cy="922484"/>
            <a:chOff x="8400138" y="3353532"/>
            <a:chExt cx="1601238" cy="922484"/>
          </a:xfrm>
        </p:grpSpPr>
        <p:pic>
          <p:nvPicPr>
            <p:cNvPr id="579" name="Picture 578">
              <a:extLst>
                <a:ext uri="{FF2B5EF4-FFF2-40B4-BE49-F238E27FC236}">
                  <a16:creationId xmlns:a16="http://schemas.microsoft.com/office/drawing/2014/main" id="{A14BF98C-7FA3-ECCE-D2D7-D59C52A3E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3B1E4F5F-AF32-47D9-464F-F6A7EB04A5D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2" name="StorageQueue">
            <a:extLst>
              <a:ext uri="{FF2B5EF4-FFF2-40B4-BE49-F238E27FC236}">
                <a16:creationId xmlns:a16="http://schemas.microsoft.com/office/drawing/2014/main" id="{F9D8AFFE-7BC8-B6BA-C67C-5890C3921BAB}"/>
              </a:ext>
            </a:extLst>
          </p:cNvPr>
          <p:cNvGrpSpPr/>
          <p:nvPr/>
        </p:nvGrpSpPr>
        <p:grpSpPr>
          <a:xfrm>
            <a:off x="3986593" y="3859720"/>
            <a:ext cx="912824" cy="775062"/>
            <a:chOff x="8386742" y="4440456"/>
            <a:chExt cx="912824" cy="775062"/>
          </a:xfrm>
        </p:grpSpPr>
        <p:pic>
          <p:nvPicPr>
            <p:cNvPr id="631" name="Graphic 630">
              <a:extLst>
                <a:ext uri="{FF2B5EF4-FFF2-40B4-BE49-F238E27FC236}">
                  <a16:creationId xmlns:a16="http://schemas.microsoft.com/office/drawing/2014/main" id="{9DCFEE89-C7C9-E275-1E85-537319F51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8522327" y="4440456"/>
              <a:ext cx="444524" cy="444524"/>
            </a:xfrm>
            <a:prstGeom prst="rect">
              <a:avLst/>
            </a:prstGeom>
          </p:spPr>
        </p:pic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CB9917F7-B517-A756-8454-69833150EC4D}"/>
                </a:ext>
              </a:extLst>
            </p:cNvPr>
            <p:cNvSpPr txBox="1"/>
            <p:nvPr/>
          </p:nvSpPr>
          <p:spPr>
            <a:xfrm>
              <a:off x="8386742" y="478463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Queue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20" name="Azure SQL">
            <a:extLst>
              <a:ext uri="{FF2B5EF4-FFF2-40B4-BE49-F238E27FC236}">
                <a16:creationId xmlns:a16="http://schemas.microsoft.com/office/drawing/2014/main" id="{78C8E0AC-240E-37D7-3295-BF3E1C39E7E3}"/>
              </a:ext>
            </a:extLst>
          </p:cNvPr>
          <p:cNvGrpSpPr/>
          <p:nvPr/>
        </p:nvGrpSpPr>
        <p:grpSpPr>
          <a:xfrm>
            <a:off x="3885633" y="3873564"/>
            <a:ext cx="844924" cy="755818"/>
            <a:chOff x="7025733" y="4458004"/>
            <a:chExt cx="844924" cy="755818"/>
          </a:xfrm>
        </p:grpSpPr>
        <p:pic>
          <p:nvPicPr>
            <p:cNvPr id="607" name="Graphic 606">
              <a:extLst>
                <a:ext uri="{FF2B5EF4-FFF2-40B4-BE49-F238E27FC236}">
                  <a16:creationId xmlns:a16="http://schemas.microsoft.com/office/drawing/2014/main" id="{6431D6C5-974E-DE6C-7958-7743E8F97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262666" y="4458004"/>
              <a:ext cx="417604" cy="417604"/>
            </a:xfrm>
            <a:prstGeom prst="rect">
              <a:avLst/>
            </a:prstGeom>
          </p:spPr>
        </p:pic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57F27EAC-DEA4-89C3-A57F-B833FA815DED}"/>
                </a:ext>
              </a:extLst>
            </p:cNvPr>
            <p:cNvSpPr txBox="1"/>
            <p:nvPr/>
          </p:nvSpPr>
          <p:spPr>
            <a:xfrm>
              <a:off x="7025733" y="4782935"/>
              <a:ext cx="8449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Azure SQL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9" name="ServiceBus">
            <a:extLst>
              <a:ext uri="{FF2B5EF4-FFF2-40B4-BE49-F238E27FC236}">
                <a16:creationId xmlns:a16="http://schemas.microsoft.com/office/drawing/2014/main" id="{5FF53931-5B83-6089-A51C-E21932ACD008}"/>
              </a:ext>
            </a:extLst>
          </p:cNvPr>
          <p:cNvGrpSpPr/>
          <p:nvPr/>
        </p:nvGrpSpPr>
        <p:grpSpPr>
          <a:xfrm>
            <a:off x="2620540" y="2665749"/>
            <a:ext cx="798509" cy="609882"/>
            <a:chOff x="5528620" y="4212212"/>
            <a:chExt cx="798509" cy="609882"/>
          </a:xfrm>
        </p:grpSpPr>
        <p:pic>
          <p:nvPicPr>
            <p:cNvPr id="609" name="Graphic 608">
              <a:extLst>
                <a:ext uri="{FF2B5EF4-FFF2-40B4-BE49-F238E27FC236}">
                  <a16:creationId xmlns:a16="http://schemas.microsoft.com/office/drawing/2014/main" id="{372782FD-C700-CA09-D0BC-11CC96B0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913345" y="4408310"/>
              <a:ext cx="413784" cy="413784"/>
            </a:xfrm>
            <a:prstGeom prst="rect">
              <a:avLst/>
            </a:prstGeom>
          </p:spPr>
        </p:pic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147B96A3-8015-A544-DC63-5FB6A388B5DD}"/>
                </a:ext>
              </a:extLst>
            </p:cNvPr>
            <p:cNvSpPr txBox="1"/>
            <p:nvPr/>
          </p:nvSpPr>
          <p:spPr>
            <a:xfrm>
              <a:off x="5528620" y="4212212"/>
              <a:ext cx="7625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Service Bus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18" name="Timer">
            <a:extLst>
              <a:ext uri="{FF2B5EF4-FFF2-40B4-BE49-F238E27FC236}">
                <a16:creationId xmlns:a16="http://schemas.microsoft.com/office/drawing/2014/main" id="{36D27091-3220-BCD6-8621-91823C19FA67}"/>
              </a:ext>
            </a:extLst>
          </p:cNvPr>
          <p:cNvGrpSpPr/>
          <p:nvPr/>
        </p:nvGrpSpPr>
        <p:grpSpPr>
          <a:xfrm>
            <a:off x="2548722" y="2718848"/>
            <a:ext cx="944761" cy="603078"/>
            <a:chOff x="6892266" y="2393110"/>
            <a:chExt cx="944761" cy="603078"/>
          </a:xfrm>
        </p:grpSpPr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63CE1645-30A4-B88F-A22F-9318CD5EC3A3}"/>
                </a:ext>
              </a:extLst>
            </p:cNvPr>
            <p:cNvSpPr txBox="1"/>
            <p:nvPr/>
          </p:nvSpPr>
          <p:spPr>
            <a:xfrm>
              <a:off x="7243803" y="2472968"/>
              <a:ext cx="593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🕚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0AF2B8F0-ECAE-14FD-BB28-39C7B6E5C40D}"/>
                </a:ext>
              </a:extLst>
            </p:cNvPr>
            <p:cNvSpPr txBox="1"/>
            <p:nvPr/>
          </p:nvSpPr>
          <p:spPr>
            <a:xfrm>
              <a:off x="6892266" y="2393110"/>
              <a:ext cx="6481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Timer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8" name="CostManagement">
            <a:extLst>
              <a:ext uri="{FF2B5EF4-FFF2-40B4-BE49-F238E27FC236}">
                <a16:creationId xmlns:a16="http://schemas.microsoft.com/office/drawing/2014/main" id="{681E3C64-643F-6C4B-C462-0BB8FDA952A0}"/>
              </a:ext>
            </a:extLst>
          </p:cNvPr>
          <p:cNvGrpSpPr/>
          <p:nvPr/>
        </p:nvGrpSpPr>
        <p:grpSpPr>
          <a:xfrm>
            <a:off x="3871656" y="3062710"/>
            <a:ext cx="1364911" cy="597345"/>
            <a:chOff x="7285999" y="2830592"/>
            <a:chExt cx="1364911" cy="597345"/>
          </a:xfrm>
        </p:grpSpPr>
        <p:pic>
          <p:nvPicPr>
            <p:cNvPr id="626" name="Graphic 625">
              <a:extLst>
                <a:ext uri="{FF2B5EF4-FFF2-40B4-BE49-F238E27FC236}">
                  <a16:creationId xmlns:a16="http://schemas.microsoft.com/office/drawing/2014/main" id="{9EC7F7C0-B364-58DE-4033-1B832C83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285999" y="2830592"/>
              <a:ext cx="388738" cy="388738"/>
            </a:xfrm>
            <a:prstGeom prst="rect">
              <a:avLst/>
            </a:prstGeom>
          </p:spPr>
        </p:pic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3DB316-EE53-A5B2-A4FB-744CACE4AE85}"/>
                </a:ext>
              </a:extLst>
            </p:cNvPr>
            <p:cNvSpPr txBox="1"/>
            <p:nvPr/>
          </p:nvSpPr>
          <p:spPr>
            <a:xfrm>
              <a:off x="7572663" y="2997050"/>
              <a:ext cx="107824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Cost</a:t>
              </a:r>
              <a:b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</a:br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Management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37" name="StorageTable">
            <a:extLst>
              <a:ext uri="{FF2B5EF4-FFF2-40B4-BE49-F238E27FC236}">
                <a16:creationId xmlns:a16="http://schemas.microsoft.com/office/drawing/2014/main" id="{F7DF6F2A-37DC-070A-D5B9-2FCAF1F4166B}"/>
              </a:ext>
            </a:extLst>
          </p:cNvPr>
          <p:cNvGrpSpPr/>
          <p:nvPr/>
        </p:nvGrpSpPr>
        <p:grpSpPr>
          <a:xfrm>
            <a:off x="1719469" y="3834412"/>
            <a:ext cx="912824" cy="786332"/>
            <a:chOff x="9406279" y="2635984"/>
            <a:chExt cx="912824" cy="786332"/>
          </a:xfrm>
        </p:grpSpPr>
        <p:pic>
          <p:nvPicPr>
            <p:cNvPr id="629" name="Graphic 628">
              <a:extLst>
                <a:ext uri="{FF2B5EF4-FFF2-40B4-BE49-F238E27FC236}">
                  <a16:creationId xmlns:a16="http://schemas.microsoft.com/office/drawing/2014/main" id="{BCF8FE90-4E28-094A-90C5-3B825F10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4DEB43E4-60A6-128A-CD1D-A76880493C84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46" name="StorageBlob">
            <a:extLst>
              <a:ext uri="{FF2B5EF4-FFF2-40B4-BE49-F238E27FC236}">
                <a16:creationId xmlns:a16="http://schemas.microsoft.com/office/drawing/2014/main" id="{5D899AE8-08BE-D217-9688-D7359A85B7CF}"/>
              </a:ext>
            </a:extLst>
          </p:cNvPr>
          <p:cNvGrpSpPr/>
          <p:nvPr/>
        </p:nvGrpSpPr>
        <p:grpSpPr>
          <a:xfrm>
            <a:off x="2532228" y="2653324"/>
            <a:ext cx="912824" cy="624058"/>
            <a:chOff x="8485070" y="4365521"/>
            <a:chExt cx="912824" cy="624058"/>
          </a:xfrm>
        </p:grpSpPr>
        <p:pic>
          <p:nvPicPr>
            <p:cNvPr id="645" name="Graphic 644">
              <a:extLst>
                <a:ext uri="{FF2B5EF4-FFF2-40B4-BE49-F238E27FC236}">
                  <a16:creationId xmlns:a16="http://schemas.microsoft.com/office/drawing/2014/main" id="{1498B327-34D9-C0A9-2C8D-3A54D8614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941482" y="4555709"/>
              <a:ext cx="433870" cy="433870"/>
            </a:xfrm>
            <a:prstGeom prst="rect">
              <a:avLst/>
            </a:prstGeom>
          </p:spPr>
        </p:pic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6C5E1E23-4634-0755-0F61-D0099DBBAFFF}"/>
                </a:ext>
              </a:extLst>
            </p:cNvPr>
            <p:cNvSpPr txBox="1"/>
            <p:nvPr/>
          </p:nvSpPr>
          <p:spPr>
            <a:xfrm>
              <a:off x="8485070" y="4365521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Blob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669" name="APIArrows">
            <a:extLst>
              <a:ext uri="{FF2B5EF4-FFF2-40B4-BE49-F238E27FC236}">
                <a16:creationId xmlns:a16="http://schemas.microsoft.com/office/drawing/2014/main" id="{22027391-7458-D7A7-4487-806D50774545}"/>
              </a:ext>
            </a:extLst>
          </p:cNvPr>
          <p:cNvGrpSpPr/>
          <p:nvPr/>
        </p:nvGrpSpPr>
        <p:grpSpPr>
          <a:xfrm>
            <a:off x="3550372" y="3436015"/>
            <a:ext cx="364680" cy="316080"/>
            <a:chOff x="6900574" y="3165356"/>
            <a:chExt cx="36468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14:cNvPr>
                <p14:cNvContentPartPr/>
                <p14:nvPr/>
              </p14:nvContentPartPr>
              <p14:xfrm>
                <a:off x="6900574" y="3175796"/>
                <a:ext cx="233280" cy="2152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2D8224F1-13B3-0D21-B1B2-635A5B50EC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1934" y="3166796"/>
                  <a:ext cx="2509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14:cNvPr>
                <p14:cNvContentPartPr/>
                <p14:nvPr/>
              </p14:nvContentPartPr>
              <p14:xfrm>
                <a:off x="7038814" y="3165356"/>
                <a:ext cx="109080" cy="10872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41B849B8-079B-5D0E-536E-350AB1FD8B6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29814" y="3156356"/>
                  <a:ext cx="1267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14:cNvPr>
                <p14:cNvContentPartPr/>
                <p14:nvPr/>
              </p14:nvContentPartPr>
              <p14:xfrm>
                <a:off x="6983014" y="3252476"/>
                <a:ext cx="282240" cy="21564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CF0A3D72-1857-0921-5086-21FEE0967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74374" y="3243836"/>
                  <a:ext cx="299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14:cNvPr>
                <p14:cNvContentPartPr/>
                <p14:nvPr/>
              </p14:nvContentPartPr>
              <p14:xfrm>
                <a:off x="6984454" y="3381356"/>
                <a:ext cx="91080" cy="1000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756D880-A260-4938-DC62-1A110F8BA3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975454" y="3372356"/>
                  <a:ext cx="108720" cy="11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71" name="InputEnvelope">
            <a:extLst>
              <a:ext uri="{FF2B5EF4-FFF2-40B4-BE49-F238E27FC236}">
                <a16:creationId xmlns:a16="http://schemas.microsoft.com/office/drawing/2014/main" id="{D2D7DCE9-2279-4EA8-B7A7-1A032ED8C813}"/>
              </a:ext>
            </a:extLst>
          </p:cNvPr>
          <p:cNvSpPr txBox="1"/>
          <p:nvPr/>
        </p:nvSpPr>
        <p:spPr>
          <a:xfrm>
            <a:off x="861039" y="2046404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2" name="OutputEnvelope">
            <a:extLst>
              <a:ext uri="{FF2B5EF4-FFF2-40B4-BE49-F238E27FC236}">
                <a16:creationId xmlns:a16="http://schemas.microsoft.com/office/drawing/2014/main" id="{BAE28DC4-CAD8-F06C-4360-7A9D22497555}"/>
              </a:ext>
            </a:extLst>
          </p:cNvPr>
          <p:cNvSpPr txBox="1"/>
          <p:nvPr/>
        </p:nvSpPr>
        <p:spPr>
          <a:xfrm>
            <a:off x="861039" y="2599885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SE" sz="3200" dirty="0"/>
              <a:t>✉️</a:t>
            </a:r>
          </a:p>
        </p:txBody>
      </p:sp>
      <p:sp>
        <p:nvSpPr>
          <p:cNvPr id="673" name="LightningBolt">
            <a:extLst>
              <a:ext uri="{FF2B5EF4-FFF2-40B4-BE49-F238E27FC236}">
                <a16:creationId xmlns:a16="http://schemas.microsoft.com/office/drawing/2014/main" id="{31768824-7EE6-1BCE-6623-737078F7EB50}"/>
              </a:ext>
            </a:extLst>
          </p:cNvPr>
          <p:cNvSpPr txBox="1"/>
          <p:nvPr/>
        </p:nvSpPr>
        <p:spPr>
          <a:xfrm>
            <a:off x="868987" y="3133338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⚡</a:t>
            </a:r>
            <a:endParaRPr lang="en-SE" sz="3200" dirty="0"/>
          </a:p>
        </p:txBody>
      </p:sp>
      <p:sp>
        <p:nvSpPr>
          <p:cNvPr id="675" name="Letter">
            <a:extLst>
              <a:ext uri="{FF2B5EF4-FFF2-40B4-BE49-F238E27FC236}">
                <a16:creationId xmlns:a16="http://schemas.microsoft.com/office/drawing/2014/main" id="{FF83296E-A035-D2E1-3BC6-03A1089A0942}"/>
              </a:ext>
            </a:extLst>
          </p:cNvPr>
          <p:cNvSpPr txBox="1"/>
          <p:nvPr/>
        </p:nvSpPr>
        <p:spPr>
          <a:xfrm>
            <a:off x="898147" y="3703019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📄</a:t>
            </a:r>
            <a:endParaRPr lang="en-SE" sz="3200" dirty="0"/>
          </a:p>
        </p:txBody>
      </p:sp>
      <p:sp>
        <p:nvSpPr>
          <p:cNvPr id="676" name="BooksBundle">
            <a:extLst>
              <a:ext uri="{FF2B5EF4-FFF2-40B4-BE49-F238E27FC236}">
                <a16:creationId xmlns:a16="http://schemas.microsoft.com/office/drawing/2014/main" id="{6C691DEE-E3DA-ACB9-882E-A8161E1E548C}"/>
              </a:ext>
            </a:extLst>
          </p:cNvPr>
          <p:cNvSpPr txBox="1"/>
          <p:nvPr/>
        </p:nvSpPr>
        <p:spPr>
          <a:xfrm>
            <a:off x="868987" y="4231252"/>
            <a:ext cx="470491" cy="739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📚</a:t>
            </a:r>
            <a:endParaRPr lang="en-SE" sz="3200" dirty="0"/>
          </a:p>
        </p:txBody>
      </p:sp>
      <p:grpSp>
        <p:nvGrpSpPr>
          <p:cNvPr id="8" name="StorageTable">
            <a:extLst>
              <a:ext uri="{FF2B5EF4-FFF2-40B4-BE49-F238E27FC236}">
                <a16:creationId xmlns:a16="http://schemas.microsoft.com/office/drawing/2014/main" id="{E656317B-DC61-B095-B5AB-B8E399D97BC3}"/>
              </a:ext>
            </a:extLst>
          </p:cNvPr>
          <p:cNvGrpSpPr/>
          <p:nvPr/>
        </p:nvGrpSpPr>
        <p:grpSpPr>
          <a:xfrm>
            <a:off x="6815225" y="3834412"/>
            <a:ext cx="912824" cy="786332"/>
            <a:chOff x="9406279" y="2635984"/>
            <a:chExt cx="912824" cy="786332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B099E8-3017-0005-A3CA-9461832D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551291" y="2635984"/>
              <a:ext cx="444523" cy="44452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FE62C3-2CA7-DEA6-745D-C7DA82503F2C}"/>
                </a:ext>
              </a:extLst>
            </p:cNvPr>
            <p:cNvSpPr txBox="1"/>
            <p:nvPr/>
          </p:nvSpPr>
          <p:spPr>
            <a:xfrm>
              <a:off x="9406279" y="2991429"/>
              <a:ext cx="91282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Storage Table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1" name="OutputTableArrow">
            <a:extLst>
              <a:ext uri="{FF2B5EF4-FFF2-40B4-BE49-F238E27FC236}">
                <a16:creationId xmlns:a16="http://schemas.microsoft.com/office/drawing/2014/main" id="{3C14E3E3-CD6B-2D05-3E6E-0B44B815BC44}"/>
              </a:ext>
            </a:extLst>
          </p:cNvPr>
          <p:cNvGrpSpPr/>
          <p:nvPr/>
        </p:nvGrpSpPr>
        <p:grpSpPr>
          <a:xfrm>
            <a:off x="6109965" y="4006678"/>
            <a:ext cx="697975" cy="155880"/>
            <a:chOff x="5595615" y="4006678"/>
            <a:chExt cx="697975" cy="15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14:cNvPr>
                <p14:cNvContentPartPr/>
                <p14:nvPr/>
              </p14:nvContentPartPr>
              <p14:xfrm>
                <a:off x="5595615" y="4095533"/>
                <a:ext cx="676800" cy="14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F3E80C-5DBF-1254-FD85-6D7B39B464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86975" y="4086533"/>
                  <a:ext cx="694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14:cNvPr>
                <p14:cNvContentPartPr/>
                <p14:nvPr/>
              </p14:nvContentPartPr>
              <p14:xfrm>
                <a:off x="6175870" y="4006678"/>
                <a:ext cx="117720" cy="15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9ABA0E-7ED3-D081-9775-8C01BC89BE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67230" y="3997678"/>
                  <a:ext cx="13536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FunctionApp">
            <a:extLst>
              <a:ext uri="{FF2B5EF4-FFF2-40B4-BE49-F238E27FC236}">
                <a16:creationId xmlns:a16="http://schemas.microsoft.com/office/drawing/2014/main" id="{922FBC0B-93E4-AFBF-80FB-893B1B3DD235}"/>
              </a:ext>
            </a:extLst>
          </p:cNvPr>
          <p:cNvGrpSpPr/>
          <p:nvPr/>
        </p:nvGrpSpPr>
        <p:grpSpPr>
          <a:xfrm>
            <a:off x="7984977" y="2422572"/>
            <a:ext cx="2231161" cy="2893662"/>
            <a:chOff x="3208602" y="2359750"/>
            <a:chExt cx="2231161" cy="289366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5581A64-9D0E-B530-6915-ABB91349DAC1}"/>
                </a:ext>
              </a:extLst>
            </p:cNvPr>
            <p:cNvSpPr/>
            <p:nvPr/>
          </p:nvSpPr>
          <p:spPr>
            <a:xfrm>
              <a:off x="3208602" y="2359750"/>
              <a:ext cx="2230458" cy="2580607"/>
            </a:xfrm>
            <a:prstGeom prst="roundRect">
              <a:avLst/>
            </a:prstGeom>
            <a:noFill/>
            <a:ln>
              <a:solidFill>
                <a:srgbClr val="EB8FD8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E4E9146-1D80-BC2D-94D7-31394E9764FF}"/>
                </a:ext>
              </a:extLst>
            </p:cNvPr>
            <p:cNvSpPr txBox="1"/>
            <p:nvPr/>
          </p:nvSpPr>
          <p:spPr>
            <a:xfrm>
              <a:off x="3817152" y="4945635"/>
              <a:ext cx="1622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 App</a:t>
              </a:r>
              <a:endParaRPr lang="en-SE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5" name="FunctionC">
            <a:extLst>
              <a:ext uri="{FF2B5EF4-FFF2-40B4-BE49-F238E27FC236}">
                <a16:creationId xmlns:a16="http://schemas.microsoft.com/office/drawing/2014/main" id="{88514D5D-AE2E-3EE3-5A1F-F62B0733C71B}"/>
              </a:ext>
            </a:extLst>
          </p:cNvPr>
          <p:cNvGrpSpPr/>
          <p:nvPr/>
        </p:nvGrpSpPr>
        <p:grpSpPr>
          <a:xfrm>
            <a:off x="8593527" y="3624191"/>
            <a:ext cx="1601238" cy="922484"/>
            <a:chOff x="8400138" y="3353532"/>
            <a:chExt cx="1601238" cy="922484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4E828CC-55D1-E587-D60F-EE9FD43A2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0138" y="3353532"/>
              <a:ext cx="912824" cy="912824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B8D217-EC72-7DB1-55C2-99BA266720B5}"/>
                </a:ext>
              </a:extLst>
            </p:cNvPr>
            <p:cNvSpPr txBox="1"/>
            <p:nvPr/>
          </p:nvSpPr>
          <p:spPr>
            <a:xfrm>
              <a:off x="8764246" y="4014406"/>
              <a:ext cx="12371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Function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8" name="Trigger">
            <a:extLst>
              <a:ext uri="{FF2B5EF4-FFF2-40B4-BE49-F238E27FC236}">
                <a16:creationId xmlns:a16="http://schemas.microsoft.com/office/drawing/2014/main" id="{DE43C9C7-A344-2EB4-84B9-1D5C10609094}"/>
              </a:ext>
            </a:extLst>
          </p:cNvPr>
          <p:cNvGrpSpPr/>
          <p:nvPr/>
        </p:nvGrpSpPr>
        <p:grpSpPr>
          <a:xfrm>
            <a:off x="8357296" y="2576907"/>
            <a:ext cx="1155511" cy="746135"/>
            <a:chOff x="5817761" y="2251989"/>
            <a:chExt cx="1155511" cy="74613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3B4E07A-B2CA-7794-8E33-8864CCE1840A}"/>
                </a:ext>
              </a:extLst>
            </p:cNvPr>
            <p:cNvSpPr txBox="1"/>
            <p:nvPr/>
          </p:nvSpPr>
          <p:spPr>
            <a:xfrm>
              <a:off x="6135613" y="2474904"/>
              <a:ext cx="8376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⚡</a:t>
              </a:r>
              <a:endParaRPr lang="en-SE" sz="28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49319A4-5722-DB6F-F80D-8CFA0A46BBB6}"/>
                </a:ext>
              </a:extLst>
            </p:cNvPr>
            <p:cNvSpPr txBox="1"/>
            <p:nvPr/>
          </p:nvSpPr>
          <p:spPr>
            <a:xfrm>
              <a:off x="5817761" y="2251989"/>
              <a:ext cx="7715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b="1" dirty="0">
                  <a:solidFill>
                    <a:srgbClr val="B9D4B4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HTTP Trigger</a:t>
              </a:r>
              <a:endParaRPr lang="en-SE" sz="1100" b="1" dirty="0">
                <a:solidFill>
                  <a:srgbClr val="B9D4B4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grpSp>
        <p:nvGrpSpPr>
          <p:cNvPr id="521" name="Trigger2Arrow">
            <a:extLst>
              <a:ext uri="{FF2B5EF4-FFF2-40B4-BE49-F238E27FC236}">
                <a16:creationId xmlns:a16="http://schemas.microsoft.com/office/drawing/2014/main" id="{219C5D56-E3D1-59D9-4D6C-9618EBA94E83}"/>
              </a:ext>
            </a:extLst>
          </p:cNvPr>
          <p:cNvGrpSpPr/>
          <p:nvPr/>
        </p:nvGrpSpPr>
        <p:grpSpPr>
          <a:xfrm>
            <a:off x="8978805" y="3333480"/>
            <a:ext cx="135360" cy="253025"/>
            <a:chOff x="8464455" y="3333480"/>
            <a:chExt cx="135360" cy="2530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14:cNvPr>
                <p14:cNvContentPartPr/>
                <p14:nvPr/>
              </p14:nvContentPartPr>
              <p14:xfrm>
                <a:off x="8515210" y="3333480"/>
                <a:ext cx="6840" cy="2473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4325E1E-4C66-ED44-07FD-89033A1DCD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06210" y="3324480"/>
                  <a:ext cx="24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14:cNvPr>
                <p14:cNvContentPartPr/>
                <p14:nvPr/>
              </p14:nvContentPartPr>
              <p14:xfrm>
                <a:off x="8464455" y="3488225"/>
                <a:ext cx="135360" cy="9828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236FA126-58DE-36F7-6920-58EE5D0C34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55455" y="3479585"/>
                  <a:ext cx="153000" cy="11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0" name="InputTableBinding">
            <a:extLst>
              <a:ext uri="{FF2B5EF4-FFF2-40B4-BE49-F238E27FC236}">
                <a16:creationId xmlns:a16="http://schemas.microsoft.com/office/drawing/2014/main" id="{64EEDBB9-EC80-4F31-C5A9-96F7DAAA3720}"/>
              </a:ext>
            </a:extLst>
          </p:cNvPr>
          <p:cNvGrpSpPr/>
          <p:nvPr/>
        </p:nvGrpSpPr>
        <p:grpSpPr>
          <a:xfrm flipH="1">
            <a:off x="7514905" y="4002984"/>
            <a:ext cx="953400" cy="174240"/>
            <a:chOff x="7015930" y="3984360"/>
            <a:chExt cx="953400" cy="17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14:cNvPr>
                <p14:cNvContentPartPr/>
                <p14:nvPr/>
              </p14:nvContentPartPr>
              <p14:xfrm>
                <a:off x="7020730" y="4056600"/>
                <a:ext cx="948600" cy="280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38CC7CAC-0D6E-FDF9-3941-D054B966C5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11730" y="4047600"/>
                  <a:ext cx="9662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14:cNvPr>
                <p14:cNvContentPartPr/>
                <p14:nvPr/>
              </p14:nvContentPartPr>
              <p14:xfrm>
                <a:off x="7015930" y="3984360"/>
                <a:ext cx="111960" cy="17424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272FDD9D-21A6-AF5D-8841-378BB25E2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07290" y="3975720"/>
                  <a:ext cx="129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9" name="OutputResponseArrow">
            <a:extLst>
              <a:ext uri="{FF2B5EF4-FFF2-40B4-BE49-F238E27FC236}">
                <a16:creationId xmlns:a16="http://schemas.microsoft.com/office/drawing/2014/main" id="{7D9653CF-7C8E-FF32-98F7-10624951DC42}"/>
              </a:ext>
            </a:extLst>
          </p:cNvPr>
          <p:cNvGrpSpPr/>
          <p:nvPr/>
        </p:nvGrpSpPr>
        <p:grpSpPr>
          <a:xfrm>
            <a:off x="9158273" y="3322841"/>
            <a:ext cx="106920" cy="252439"/>
            <a:chOff x="8643923" y="3322841"/>
            <a:chExt cx="106920" cy="2524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14:cNvPr>
                <p14:cNvContentPartPr/>
                <p14:nvPr/>
              </p14:nvContentPartPr>
              <p14:xfrm>
                <a:off x="8693290" y="3328320"/>
                <a:ext cx="25560" cy="2469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D4CC97-24F2-53C1-15D8-4B1A013B17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84290" y="3319320"/>
                  <a:ext cx="432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14:cNvPr>
                <p14:cNvContentPartPr/>
                <p14:nvPr/>
              </p14:nvContentPartPr>
              <p14:xfrm>
                <a:off x="8643923" y="3322841"/>
                <a:ext cx="106920" cy="10152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59A23FE-4F77-97D9-6AE1-4B53609A1D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34923" y="3313841"/>
                  <a:ext cx="124560" cy="119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23" name="pwsh">
            <a:extLst>
              <a:ext uri="{FF2B5EF4-FFF2-40B4-BE49-F238E27FC236}">
                <a16:creationId xmlns:a16="http://schemas.microsoft.com/office/drawing/2014/main" id="{70C1325F-96AE-67BC-C222-3013E7FBD4F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9835918" y="2294411"/>
            <a:ext cx="571500" cy="428625"/>
          </a:xfrm>
          <a:prstGeom prst="rect">
            <a:avLst/>
          </a:prstGeom>
        </p:spPr>
      </p:pic>
      <p:pic>
        <p:nvPicPr>
          <p:cNvPr id="527" name="csharp" descr="Icon&#10;&#10;Description automatically generated">
            <a:extLst>
              <a:ext uri="{FF2B5EF4-FFF2-40B4-BE49-F238E27FC236}">
                <a16:creationId xmlns:a16="http://schemas.microsoft.com/office/drawing/2014/main" id="{AA62BD71-8CA9-A6D1-FE07-23AA49A2F456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726076" y="2028598"/>
            <a:ext cx="996682" cy="9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3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1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9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5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3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" grpId="0" uiExpand="1" build="p"/>
      <p:bldP spid="506" grpId="1" uiExpand="1" build="allAtOnce"/>
      <p:bldP spid="671" grpId="0"/>
      <p:bldP spid="671" grpId="1"/>
      <p:bldP spid="672" grpId="0"/>
      <p:bldP spid="672" grpId="1"/>
      <p:bldP spid="673" grpId="0"/>
      <p:bldP spid="673" grpId="1"/>
      <p:bldP spid="675" grpId="0"/>
      <p:bldP spid="675" grpId="1"/>
      <p:bldP spid="676" grpId="0"/>
      <p:bldP spid="67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Notes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FDCA09-65AB-38E3-FABB-CF9F7ED2B624}"/>
              </a:ext>
            </a:extLst>
          </p:cNvPr>
          <p:cNvSpPr>
            <a:spLocks noGrp="1"/>
          </p:cNvSpPr>
          <p:nvPr>
            <p:ph type="body" idx="5"/>
          </p:nvPr>
        </p:nvSpPr>
        <p:spPr>
          <a:xfrm>
            <a:off x="1217550" y="2026227"/>
            <a:ext cx="9755100" cy="38342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Extension Bundles for non-dotnet (</a:t>
            </a:r>
            <a:r>
              <a:rPr lang="en-US" dirty="0" err="1"/>
              <a:t>ie</a:t>
            </a:r>
            <a:r>
              <a:rPr lang="en-US" dirty="0"/>
              <a:t> non-C#)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Behind the scenes everything is a </a:t>
            </a:r>
            <a:r>
              <a:rPr lang="en-US" dirty="0" err="1"/>
              <a:t>nuget</a:t>
            </a:r>
            <a:r>
              <a:rPr lang="en-US" dirty="0"/>
              <a:t> package anyway</a:t>
            </a:r>
          </a:p>
          <a:p>
            <a:pPr>
              <a:lnSpc>
                <a:spcPct val="100000"/>
              </a:lnSpc>
            </a:pPr>
            <a:r>
              <a:rPr lang="en-US" dirty="0"/>
              <a:t>NuGet Packages for C#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Real-life example?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Azure Function Demo</a:t>
            </a:r>
            <a:br>
              <a:rPr lang="en-US" dirty="0"/>
            </a:br>
            <a:r>
              <a:rPr lang="en-US" dirty="0"/>
              <a:t>Bicep template</a:t>
            </a:r>
            <a:br>
              <a:rPr lang="en-US" dirty="0"/>
            </a:br>
            <a:r>
              <a:rPr lang="en-US" dirty="0"/>
              <a:t>  Shared ASP, Consumption</a:t>
            </a:r>
            <a:br>
              <a:rPr lang="en-US" dirty="0"/>
            </a:br>
            <a:r>
              <a:rPr lang="en-US" dirty="0"/>
              <a:t>  Two in C#</a:t>
            </a:r>
            <a:br>
              <a:rPr lang="en-US" dirty="0"/>
            </a:br>
            <a:r>
              <a:rPr lang="en-US" dirty="0"/>
              <a:t>    Timer Trigger, Get Cost Management API (System-Assigned), Post to Queue (Binding)</a:t>
            </a:r>
            <a:br>
              <a:rPr lang="en-US" dirty="0"/>
            </a:br>
            <a:r>
              <a:rPr lang="en-US" dirty="0"/>
              <a:t>	Queue Trigger, Post item to Table (Binding)</a:t>
            </a:r>
            <a:br>
              <a:rPr lang="en-US" dirty="0"/>
            </a:br>
            <a:r>
              <a:rPr lang="en-US" dirty="0"/>
              <a:t>  One in PowerShell</a:t>
            </a:r>
            <a:br>
              <a:rPr lang="en-US" dirty="0"/>
            </a:br>
            <a:r>
              <a:rPr lang="en-US" dirty="0"/>
              <a:t>	HTTP Trigger, Get Table results (Binding), HTTP Response</a:t>
            </a:r>
          </a:p>
        </p:txBody>
      </p:sp>
    </p:spTree>
    <p:extLst>
      <p:ext uri="{BB962C8B-B14F-4D97-AF65-F5344CB8AC3E}">
        <p14:creationId xmlns:p14="http://schemas.microsoft.com/office/powerpoint/2010/main" val="58838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3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187192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6600" b="1" dirty="0">
                <a:solidFill>
                  <a:srgbClr val="BA94E9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 &amp;&amp; A</a:t>
            </a:r>
            <a:br>
              <a:rPr lang="en-US" sz="4400" b="1" dirty="0">
                <a:solidFill>
                  <a:schemeClr val="accent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05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854" name="Google Shape;854;p43"/>
          <p:cNvSpPr txBox="1">
            <a:spLocks noGrp="1"/>
          </p:cNvSpPr>
          <p:nvPr>
            <p:ph type="subTitle" idx="1"/>
          </p:nvPr>
        </p:nvSpPr>
        <p:spPr>
          <a:xfrm>
            <a:off x="1336198" y="2834238"/>
            <a:ext cx="6430048" cy="28414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var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new </a:t>
            </a:r>
            <a:r>
              <a:rPr lang="en-US" sz="1800" b="0" dirty="0" err="1">
                <a:solidFill>
                  <a:srgbClr val="41C9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QuestionReader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questionStream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(!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.EndOfStream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TryGetAnswer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 err="1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qr</a:t>
            </a:r>
            <a:r>
              <a:rPr lang="en-US" sz="1800" b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1800" b="0" dirty="0" err="1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1800" b="0" dirty="0">
                <a:solidFill>
                  <a:srgbClr val="4792D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var 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Answer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b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else</a:t>
            </a:r>
            <a:b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sz="1800" b="0" dirty="0">
                <a:solidFill>
                  <a:srgbClr val="EB8FD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800" b="0" dirty="0">
                <a:solidFill>
                  <a:srgbClr val="DCCC7D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Improvise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0" dirty="0">
                <a:solidFill>
                  <a:srgbClr val="89D4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result</a:t>
            </a:r>
            <a:r>
              <a:rPr lang="en-US" sz="1800" b="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443ED34-0EA8-2B38-6289-24C347D98AB9}"/>
              </a:ext>
            </a:extLst>
          </p:cNvPr>
          <p:cNvSpPr txBox="1"/>
          <p:nvPr/>
        </p:nvSpPr>
        <p:spPr>
          <a:xfrm>
            <a:off x="9596710" y="6124760"/>
            <a:ext cx="2704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https://pipe.how</a:t>
            </a:r>
            <a:endParaRPr lang="en-SE" sz="2000" b="1" dirty="0">
              <a:solidFill>
                <a:schemeClr val="tx1"/>
              </a:solidFill>
            </a:endParaRPr>
          </a:p>
        </p:txBody>
      </p:sp>
      <p:grpSp>
        <p:nvGrpSpPr>
          <p:cNvPr id="1012" name="Arrows">
            <a:extLst>
              <a:ext uri="{FF2B5EF4-FFF2-40B4-BE49-F238E27FC236}">
                <a16:creationId xmlns:a16="http://schemas.microsoft.com/office/drawing/2014/main" id="{510E3F74-06D2-873C-BA02-07A990B74111}"/>
              </a:ext>
            </a:extLst>
          </p:cNvPr>
          <p:cNvGrpSpPr/>
          <p:nvPr/>
        </p:nvGrpSpPr>
        <p:grpSpPr>
          <a:xfrm>
            <a:off x="8061165" y="4740095"/>
            <a:ext cx="3907080" cy="1721160"/>
            <a:chOff x="8061165" y="4740095"/>
            <a:chExt cx="3907080" cy="172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14:cNvPr>
                <p14:cNvContentPartPr/>
                <p14:nvPr/>
              </p14:nvContentPartPr>
              <p14:xfrm>
                <a:off x="8336655" y="5030516"/>
                <a:ext cx="1461240" cy="99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EE96C24-0A97-D217-28DC-076A3B8E278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18655" y="5012516"/>
                  <a:ext cx="1496880" cy="10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14:cNvPr>
                <p14:cNvContentPartPr/>
                <p14:nvPr/>
              </p14:nvContentPartPr>
              <p14:xfrm>
                <a:off x="8061165" y="5957255"/>
                <a:ext cx="1179360" cy="40608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A0017FEC-B5BE-D553-0F0F-E033C7DD08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43165" y="5939615"/>
                  <a:ext cx="1215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14:cNvPr>
                <p14:cNvContentPartPr/>
                <p14:nvPr/>
              </p14:nvContentPartPr>
              <p14:xfrm>
                <a:off x="8974485" y="6116735"/>
                <a:ext cx="290520" cy="344520"/>
              </p14:xfrm>
            </p:contentPart>
          </mc:Choice>
          <mc:Fallback xmlns="">
            <p:pic>
              <p:nvPicPr>
                <p:cNvPr id="904" name="Ink 903">
                  <a:extLst>
                    <a:ext uri="{FF2B5EF4-FFF2-40B4-BE49-F238E27FC236}">
                      <a16:creationId xmlns:a16="http://schemas.microsoft.com/office/drawing/2014/main" id="{3EA33689-D1A5-D8C6-9EC4-E920B6387F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56845" y="6099095"/>
                  <a:ext cx="32616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14:cNvPr>
                <p14:cNvContentPartPr/>
                <p14:nvPr/>
              </p14:nvContentPartPr>
              <p14:xfrm>
                <a:off x="11681685" y="4944116"/>
                <a:ext cx="286560" cy="1077480"/>
              </p14:xfrm>
            </p:contentPart>
          </mc:Choice>
          <mc:Fallback xmlns=""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B28D3D7A-DD1E-8BBD-6D0B-CF8783F1DBE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663685" y="4926476"/>
                  <a:ext cx="32220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14:cNvPr>
                <p14:cNvContentPartPr/>
                <p14:nvPr/>
              </p14:nvContentPartPr>
              <p14:xfrm>
                <a:off x="11585205" y="5802716"/>
                <a:ext cx="367920" cy="213480"/>
              </p14:xfrm>
            </p:contentPart>
          </mc:Choice>
          <mc:Fallback xmlns="">
            <p:pic>
              <p:nvPicPr>
                <p:cNvPr id="979" name="Ink 978">
                  <a:extLst>
                    <a:ext uri="{FF2B5EF4-FFF2-40B4-BE49-F238E27FC236}">
                      <a16:creationId xmlns:a16="http://schemas.microsoft.com/office/drawing/2014/main" id="{DD55DD7D-118F-1D66-680F-2CAEC6EFF82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67565" y="5784716"/>
                  <a:ext cx="4035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14:cNvPr>
                <p14:cNvContentPartPr/>
                <p14:nvPr/>
              </p14:nvContentPartPr>
              <p14:xfrm>
                <a:off x="10859625" y="4748375"/>
                <a:ext cx="248400" cy="1208880"/>
              </p14:xfrm>
            </p:contentPart>
          </mc:Choice>
          <mc:Fallback xmlns="">
            <p:pic>
              <p:nvPicPr>
                <p:cNvPr id="988" name="Ink 987">
                  <a:extLst>
                    <a:ext uri="{FF2B5EF4-FFF2-40B4-BE49-F238E27FC236}">
                      <a16:creationId xmlns:a16="http://schemas.microsoft.com/office/drawing/2014/main" id="{DFBBB614-68C5-161F-2CD5-2F84E3EFBB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41985" y="4730375"/>
                  <a:ext cx="284040" cy="12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14:cNvPr>
                <p14:cNvContentPartPr/>
                <p14:nvPr/>
              </p14:nvContentPartPr>
              <p14:xfrm>
                <a:off x="10906425" y="5605175"/>
                <a:ext cx="389880" cy="395280"/>
              </p14:xfrm>
            </p:contentPart>
          </mc:Choice>
          <mc:Fallback xmlns="">
            <p:pic>
              <p:nvPicPr>
                <p:cNvPr id="1003" name="Ink 1002">
                  <a:extLst>
                    <a:ext uri="{FF2B5EF4-FFF2-40B4-BE49-F238E27FC236}">
                      <a16:creationId xmlns:a16="http://schemas.microsoft.com/office/drawing/2014/main" id="{240DCE1E-383D-E2A6-E2E2-197DF52E63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88425" y="5587535"/>
                  <a:ext cx="42552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14:cNvPr>
                <p14:cNvContentPartPr/>
                <p14:nvPr/>
              </p14:nvContentPartPr>
              <p14:xfrm>
                <a:off x="9544455" y="5650076"/>
                <a:ext cx="254160" cy="361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3A6BBED-7B79-907F-589F-43C1D9BAAB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26815" y="5632076"/>
                  <a:ext cx="2898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14:cNvPr>
                <p14:cNvContentPartPr/>
                <p14:nvPr/>
              </p14:nvContentPartPr>
              <p14:xfrm>
                <a:off x="9764685" y="4740095"/>
                <a:ext cx="674280" cy="126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ECFCBB-B47D-4CEB-E359-875F7161642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746685" y="4722455"/>
                  <a:ext cx="709920" cy="12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14:cNvPr>
                <p14:cNvContentPartPr/>
                <p14:nvPr/>
              </p14:nvContentPartPr>
              <p14:xfrm>
                <a:off x="10183939" y="5731148"/>
                <a:ext cx="395280" cy="273240"/>
              </p14:xfrm>
            </p:contentPart>
          </mc:Choice>
          <mc:Fallback xmlns="">
            <p:pic>
              <p:nvPicPr>
                <p:cNvPr id="1010" name="Ink 1009">
                  <a:extLst>
                    <a:ext uri="{FF2B5EF4-FFF2-40B4-BE49-F238E27FC236}">
                      <a16:creationId xmlns:a16="http://schemas.microsoft.com/office/drawing/2014/main" id="{9A28EC22-6264-2D6C-E231-6B667A862C6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66299" y="5713148"/>
                  <a:ext cx="430920" cy="308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3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411</Words>
  <Application>Microsoft Office PowerPoint</Application>
  <PresentationFormat>Widescreen</PresentationFormat>
  <Paragraphs>85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</vt:lpstr>
      <vt:lpstr>Arial</vt:lpstr>
      <vt:lpstr>Abril Fatface</vt:lpstr>
      <vt:lpstr>Cascadia Code</vt:lpstr>
      <vt:lpstr>Calibri</vt:lpstr>
      <vt:lpstr>Roboto Mono</vt:lpstr>
      <vt:lpstr>Aldrich</vt:lpstr>
      <vt:lpstr>SlidesMania</vt:lpstr>
      <vt:lpstr>GET YOUR func ON WITH AZURE FUNCTIONS</vt:lpstr>
      <vt:lpstr>Emanuel Palm</vt:lpstr>
      <vt:lpstr>Agenda</vt:lpstr>
      <vt:lpstr>PowerPoint Presentation</vt:lpstr>
      <vt:lpstr>Bindings &amp; Triggers</vt:lpstr>
      <vt:lpstr>Notes</vt:lpstr>
      <vt:lpstr>Q &amp;&amp; A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IS WHERE YOU ADD YOUR PRESENTATION TITLE.</dc:title>
  <dc:creator>Emanuel</dc:creator>
  <cp:lastModifiedBy>Emanuel Palm</cp:lastModifiedBy>
  <cp:revision>174</cp:revision>
  <dcterms:modified xsi:type="dcterms:W3CDTF">2023-04-26T19:01:39Z</dcterms:modified>
</cp:coreProperties>
</file>