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b39667b1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b39667b1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b39667b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b39667b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b39667b1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b39667b1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b39667b1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b39667b1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b39667b1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b39667b1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b39667b1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b39667b1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39667b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39667b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39667b1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39667b1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b39667b1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b39667b1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b39667b1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b39667b1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39667b1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39667b1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b39667b1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b39667b1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b39667b1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b39667b1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39667b1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39667b1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b39667b1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b39667b1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39667b1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b39667b1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b39667b1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b39667b1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39667b1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39667b1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b39667b1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b39667b1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7200"/>
              <a:t>   </a:t>
            </a:r>
            <a:r>
              <a:rPr lang="es" sz="12000"/>
              <a:t>EDA</a:t>
            </a:r>
            <a:endParaRPr sz="12000"/>
          </a:p>
        </p:txBody>
      </p:sp>
      <p:sp>
        <p:nvSpPr>
          <p:cNvPr id="55" name="Google Shape;55;p13"/>
          <p:cNvSpPr txBox="1"/>
          <p:nvPr>
            <p:ph idx="1" type="subTitle"/>
          </p:nvPr>
        </p:nvSpPr>
        <p:spPr>
          <a:xfrm>
            <a:off x="374550" y="3780200"/>
            <a:ext cx="3470700" cy="8502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s"/>
              <a:t>Data Science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FRANCISCO M. PALMA VALDECANTOS</a:t>
            </a:r>
            <a:endParaRPr/>
          </a:p>
        </p:txBody>
      </p:sp>
      <p:pic>
        <p:nvPicPr>
          <p:cNvPr id="56" name="Google Shape;56;p13"/>
          <p:cNvPicPr preferRelativeResize="0"/>
          <p:nvPr/>
        </p:nvPicPr>
        <p:blipFill rotWithShape="1">
          <a:blip r:embed="rId3">
            <a:alphaModFix/>
          </a:blip>
          <a:srcRect b="21029" l="0" r="0" t="0"/>
          <a:stretch/>
        </p:blipFill>
        <p:spPr>
          <a:xfrm>
            <a:off x="5083950" y="403622"/>
            <a:ext cx="3232350" cy="3227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s" sz="1200">
                <a:solidFill>
                  <a:srgbClr val="202124"/>
                </a:solidFill>
                <a:highlight>
                  <a:srgbClr val="FFFFFF"/>
                </a:highlight>
                <a:latin typeface="Times New Roman"/>
                <a:ea typeface="Times New Roman"/>
                <a:cs typeface="Times New Roman"/>
                <a:sym typeface="Times New Roman"/>
              </a:rPr>
              <a:t>Energy</a:t>
            </a:r>
            <a:endParaRPr b="1" sz="12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950">
              <a:solidFill>
                <a:srgbClr val="202124"/>
              </a:solidFill>
              <a:highlight>
                <a:srgbClr val="FFFFFF"/>
              </a:highlight>
            </a:endParaRPr>
          </a:p>
          <a:p>
            <a:pPr indent="0" lvl="0" marL="0" rtl="0" algn="l">
              <a:spcBef>
                <a:spcPts val="0"/>
              </a:spcBef>
              <a:spcAft>
                <a:spcPts val="0"/>
              </a:spcAft>
              <a:buNone/>
            </a:pPr>
            <a:r>
              <a:rPr lang="es" sz="1150">
                <a:solidFill>
                  <a:srgbClr val="202124"/>
                </a:solidFill>
                <a:highlight>
                  <a:srgbClr val="FFFFFF"/>
                </a:highlight>
              </a:rPr>
              <a:t>La energía es una medida de 0.0 a 1.0 y representa una medida de percepción de intensidad y actividad. Por lo general, las pistas enérgicas se sienten rápidas, ruidosas y ruidosas. </a:t>
            </a:r>
            <a:endParaRPr sz="1150">
              <a:solidFill>
                <a:srgbClr val="202124"/>
              </a:solidFill>
              <a:highlight>
                <a:srgbClr val="FFFFFF"/>
              </a:highlight>
            </a:endParaRPr>
          </a:p>
          <a:p>
            <a:pPr indent="0" lvl="0" marL="0" rtl="0" algn="l">
              <a:spcBef>
                <a:spcPts val="1200"/>
              </a:spcBef>
              <a:spcAft>
                <a:spcPts val="0"/>
              </a:spcAft>
              <a:buNone/>
            </a:pPr>
            <a:r>
              <a:t/>
            </a:r>
            <a:endParaRPr sz="1050">
              <a:solidFill>
                <a:srgbClr val="202124"/>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b="1" lang="es" sz="1200">
                <a:solidFill>
                  <a:srgbClr val="202124"/>
                </a:solidFill>
                <a:highlight>
                  <a:srgbClr val="FFFFFF"/>
                </a:highlight>
                <a:latin typeface="Times New Roman"/>
                <a:ea typeface="Times New Roman"/>
                <a:cs typeface="Times New Roman"/>
                <a:sym typeface="Times New Roman"/>
              </a:rPr>
              <a:t>Loudness</a:t>
            </a:r>
            <a:endParaRPr b="1" sz="12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05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s" sz="1150">
                <a:solidFill>
                  <a:srgbClr val="202124"/>
                </a:solidFill>
                <a:highlight>
                  <a:srgbClr val="FFFFFF"/>
                </a:highlight>
              </a:rPr>
              <a:t>El volumen general de una pista en decibelios (dB). La sonoridad es la calidad de un sonido, que es el principal correlato psicológico de la fuerza física (amplitud). Los valores típicos oscilan entre -60 y 0 db.</a:t>
            </a:r>
            <a:endParaRPr sz="1150">
              <a:solidFill>
                <a:srgbClr val="202124"/>
              </a:solidFill>
              <a:highlight>
                <a:srgbClr val="FFFFFF"/>
              </a:highlight>
            </a:endParaRPr>
          </a:p>
          <a:p>
            <a:pPr indent="0" lvl="0" marL="0" rtl="0" algn="l">
              <a:spcBef>
                <a:spcPts val="0"/>
              </a:spcBef>
              <a:spcAft>
                <a:spcPts val="1200"/>
              </a:spcAft>
              <a:buNone/>
            </a:pPr>
            <a:r>
              <a:t/>
            </a:r>
            <a:endParaRPr sz="1050">
              <a:solidFill>
                <a:srgbClr val="20212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VARIABLES CON BUENA CORRELACIÓN</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2166825" y="1017725"/>
            <a:ext cx="4698825" cy="40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s" sz="2320"/>
              <a:t>        </a:t>
            </a:r>
            <a:r>
              <a:rPr lang="es" sz="2320"/>
              <a:t>UNA CANCIÓN PUEDE LLEGAR ARRIBA POR EL MENSAJE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s" sz="1200">
                <a:solidFill>
                  <a:srgbClr val="202124"/>
                </a:solidFill>
                <a:highlight>
                  <a:srgbClr val="FFFFFF"/>
                </a:highlight>
                <a:latin typeface="Times New Roman"/>
                <a:ea typeface="Times New Roman"/>
                <a:cs typeface="Times New Roman"/>
                <a:sym typeface="Times New Roman"/>
              </a:rPr>
              <a:t>Speechiness</a:t>
            </a:r>
            <a:endParaRPr b="1" sz="12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s" sz="1200">
                <a:solidFill>
                  <a:srgbClr val="202124"/>
                </a:solidFill>
                <a:highlight>
                  <a:srgbClr val="FFFFFF"/>
                </a:highlight>
                <a:latin typeface="Times New Roman"/>
                <a:ea typeface="Times New Roman"/>
                <a:cs typeface="Times New Roman"/>
                <a:sym typeface="Times New Roman"/>
              </a:rPr>
              <a:t> </a:t>
            </a:r>
            <a:endParaRPr b="1" sz="12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050">
                <a:solidFill>
                  <a:srgbClr val="202124"/>
                </a:solidFill>
                <a:highlight>
                  <a:srgbClr val="FFFFFF"/>
                </a:highlight>
              </a:rPr>
              <a:t>Speechiness detecta la presencia de palabras habladas en una pista. Cuanto más exclusivamente parecida a un discurso sea la grabación (por ejemplo, programa de entrevistas, audiolibro, poesía), más cercano a 1.0 será el valor del atributo. Los valores superiores a 0,66 describen pistas que probablemente estén compuestas en su totalidad por palabras habladas. </a:t>
            </a:r>
            <a:endParaRPr sz="1050">
              <a:solidFill>
                <a:srgbClr val="202124"/>
              </a:solidFill>
              <a:highlight>
                <a:srgbClr val="FFFFFF"/>
              </a:highlight>
            </a:endParaRPr>
          </a:p>
          <a:p>
            <a:pPr indent="0" lvl="0" marL="0" rtl="0" algn="l">
              <a:spcBef>
                <a:spcPts val="1200"/>
              </a:spcBef>
              <a:spcAft>
                <a:spcPts val="0"/>
              </a:spcAft>
              <a:buNone/>
            </a:pPr>
            <a:r>
              <a:t/>
            </a:r>
            <a:endParaRPr sz="1050">
              <a:solidFill>
                <a:srgbClr val="202124"/>
              </a:solidFill>
              <a:highlight>
                <a:srgbClr val="FFFFFF"/>
              </a:highlight>
            </a:endParaRPr>
          </a:p>
          <a:p>
            <a:pPr indent="0" lvl="0" marL="0" rtl="0" algn="l">
              <a:spcBef>
                <a:spcPts val="1200"/>
              </a:spcBef>
              <a:spcAft>
                <a:spcPts val="0"/>
              </a:spcAft>
              <a:buClr>
                <a:schemeClr val="dk1"/>
              </a:buClr>
              <a:buSzPts val="1100"/>
              <a:buFont typeface="Arial"/>
              <a:buNone/>
            </a:pPr>
            <a:r>
              <a:rPr b="1" lang="es" sz="1200">
                <a:solidFill>
                  <a:srgbClr val="202124"/>
                </a:solidFill>
                <a:highlight>
                  <a:srgbClr val="FFFFFF"/>
                </a:highlight>
              </a:rPr>
              <a:t>valence</a:t>
            </a:r>
            <a:endParaRPr b="1"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 sz="1050">
                <a:solidFill>
                  <a:srgbClr val="202124"/>
                </a:solidFill>
                <a:highlight>
                  <a:srgbClr val="FFFFFF"/>
                </a:highlight>
              </a:rPr>
              <a:t>Una medida de 0.0 a 1.0 que describe la positividad musical que transmite una pista. Las pistas con valencia alta suenan más positivas (por ejemplo, feliz, alegre, eufórico), mientras que las pistas con valencia baja suenan más negativas (por ejemplo, triste, deprimido, enojado).</a:t>
            </a:r>
            <a:endParaRPr sz="1050">
              <a:solidFill>
                <a:srgbClr val="202124"/>
              </a:solidFill>
              <a:highlight>
                <a:srgbClr val="FFFFFF"/>
              </a:highlight>
            </a:endParaRPr>
          </a:p>
          <a:p>
            <a:pPr indent="0" lvl="0" marL="0" rtl="0" algn="l">
              <a:spcBef>
                <a:spcPts val="0"/>
              </a:spcBef>
              <a:spcAft>
                <a:spcPts val="1200"/>
              </a:spcAft>
              <a:buNone/>
            </a:pPr>
            <a:r>
              <a:t/>
            </a:r>
            <a:endParaRPr sz="1050">
              <a:solidFill>
                <a:srgbClr val="20212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1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720"/>
              <a:t>¿CUANTO DURAN LAS CANCIONES?</a:t>
            </a:r>
            <a:endParaRPr sz="3720"/>
          </a:p>
        </p:txBody>
      </p:sp>
      <p:sp>
        <p:nvSpPr>
          <p:cNvPr id="137" name="Google Shape;137;p25"/>
          <p:cNvSpPr txBox="1"/>
          <p:nvPr>
            <p:ph idx="1" type="body"/>
          </p:nvPr>
        </p:nvSpPr>
        <p:spPr>
          <a:xfrm>
            <a:off x="311700" y="1152475"/>
            <a:ext cx="8520600" cy="3730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E</a:t>
            </a:r>
            <a:endParaRPr/>
          </a:p>
          <a:p>
            <a:pPr indent="0" lvl="0" marL="0" rtl="0" algn="l">
              <a:spcBef>
                <a:spcPts val="1200"/>
              </a:spcBef>
              <a:spcAft>
                <a:spcPts val="0"/>
              </a:spcAft>
              <a:buNone/>
            </a:pPr>
            <a:r>
              <a:rPr lang="es"/>
              <a:t>E</a:t>
            </a:r>
            <a:endParaRPr/>
          </a:p>
          <a:p>
            <a:pPr indent="0" lvl="0" marL="0" rtl="0" algn="l">
              <a:spcBef>
                <a:spcPts val="1200"/>
              </a:spcBef>
              <a:spcAft>
                <a:spcPts val="0"/>
              </a:spcAft>
              <a:buNone/>
            </a:pPr>
            <a:r>
              <a:rPr lang="es"/>
              <a:t>E</a:t>
            </a:r>
            <a:endParaRPr/>
          </a:p>
          <a:p>
            <a:pPr indent="0" lvl="0" marL="0" rtl="0" algn="l">
              <a:spcBef>
                <a:spcPts val="1200"/>
              </a:spcBef>
              <a:spcAft>
                <a:spcPts val="0"/>
              </a:spcAft>
              <a:buNone/>
            </a:pPr>
            <a:r>
              <a:rPr lang="es"/>
              <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sz="1600"/>
              <a:t>Vemos que la mayoría de canciones se sitúa entre los 3 min y 3 min. con 40 seg. (175 a 220 seg.)</a:t>
            </a:r>
            <a:endParaRPr sz="1600"/>
          </a:p>
          <a:p>
            <a:pPr indent="0" lvl="0" marL="0" rtl="0" algn="l">
              <a:spcBef>
                <a:spcPts val="1200"/>
              </a:spcBef>
              <a:spcAft>
                <a:spcPts val="0"/>
              </a:spcAft>
              <a:buNone/>
            </a:pPr>
            <a:r>
              <a:rPr lang="es" sz="1600"/>
              <a:t>La media es de 3 min. y 20 seg. (220 seg.)</a:t>
            </a:r>
            <a:endParaRPr sz="1600"/>
          </a:p>
          <a:p>
            <a:pPr indent="0" lvl="0" marL="0" rtl="0" algn="l">
              <a:spcBef>
                <a:spcPts val="1200"/>
              </a:spcBef>
              <a:spcAft>
                <a:spcPts val="0"/>
              </a:spcAft>
              <a:buNone/>
            </a:pPr>
            <a:r>
              <a:rPr lang="es" sz="1600"/>
              <a:t>La más duradera es SICKO MODE de Travis Scott con 5 min. y 12 seg (312 seg.)</a:t>
            </a:r>
            <a:endParaRPr sz="1600"/>
          </a:p>
          <a:p>
            <a:pPr indent="0" lvl="0" marL="0" rtl="0" algn="l">
              <a:spcBef>
                <a:spcPts val="1200"/>
              </a:spcBef>
              <a:spcAft>
                <a:spcPts val="1200"/>
              </a:spcAft>
              <a:buNone/>
            </a:pPr>
            <a:r>
              <a:rPr lang="es" sz="1600"/>
              <a:t>La más cortita es PANINI de Lil Nas X con casi 2 min. (115 seg.)</a:t>
            </a:r>
            <a:endParaRPr sz="1600"/>
          </a:p>
        </p:txBody>
      </p:sp>
      <p:pic>
        <p:nvPicPr>
          <p:cNvPr id="138" name="Google Shape;138;p25"/>
          <p:cNvPicPr preferRelativeResize="0"/>
          <p:nvPr/>
        </p:nvPicPr>
        <p:blipFill>
          <a:blip r:embed="rId3">
            <a:alphaModFix/>
          </a:blip>
          <a:stretch>
            <a:fillRect/>
          </a:stretch>
        </p:blipFill>
        <p:spPr>
          <a:xfrm>
            <a:off x="0" y="770333"/>
            <a:ext cx="9144001" cy="2558383"/>
          </a:xfrm>
          <a:prstGeom prst="rect">
            <a:avLst/>
          </a:prstGeom>
          <a:noFill/>
          <a:ln>
            <a:noFill/>
          </a:ln>
        </p:spPr>
      </p:pic>
      <p:cxnSp>
        <p:nvCxnSpPr>
          <p:cNvPr id="139" name="Google Shape;139;p25"/>
          <p:cNvCxnSpPr/>
          <p:nvPr/>
        </p:nvCxnSpPr>
        <p:spPr>
          <a:xfrm rot="10800000">
            <a:off x="3997600" y="1054800"/>
            <a:ext cx="0" cy="174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SE</a:t>
            </a:r>
            <a:r>
              <a:rPr lang="es" sz="2920"/>
              <a:t> PUEDE LLEGAR ARRIBA POR EL MENSAJE</a:t>
            </a:r>
            <a:endParaRPr sz="2920"/>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6"/>
          <p:cNvPicPr preferRelativeResize="0"/>
          <p:nvPr/>
        </p:nvPicPr>
        <p:blipFill rotWithShape="1">
          <a:blip r:embed="rId3">
            <a:alphaModFix/>
          </a:blip>
          <a:srcRect b="0" l="0" r="0" t="12579"/>
          <a:stretch/>
        </p:blipFill>
        <p:spPr>
          <a:xfrm>
            <a:off x="0" y="1152475"/>
            <a:ext cx="9144000" cy="331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820"/>
              <a:t>LOS GÉNEROS MÁS ESCUCHADOS</a:t>
            </a:r>
            <a:endParaRPr sz="4220"/>
          </a:p>
        </p:txBody>
      </p:sp>
      <p:sp>
        <p:nvSpPr>
          <p:cNvPr id="152" name="Google Shape;152;p27"/>
          <p:cNvSpPr txBox="1"/>
          <p:nvPr>
            <p:ph idx="1" type="body"/>
          </p:nvPr>
        </p:nvSpPr>
        <p:spPr>
          <a:xfrm>
            <a:off x="311700" y="1152475"/>
            <a:ext cx="872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sz="1700"/>
              <a:t>2019 C                               	N	N222222222222222	N	N	N	N	N	    2020			N				</a:t>
            </a:r>
            <a:endParaRPr sz="1700"/>
          </a:p>
        </p:txBody>
      </p:sp>
      <p:pic>
        <p:nvPicPr>
          <p:cNvPr id="153" name="Google Shape;153;p27"/>
          <p:cNvPicPr preferRelativeResize="0"/>
          <p:nvPr/>
        </p:nvPicPr>
        <p:blipFill>
          <a:blip r:embed="rId3">
            <a:alphaModFix/>
          </a:blip>
          <a:stretch>
            <a:fillRect/>
          </a:stretch>
        </p:blipFill>
        <p:spPr>
          <a:xfrm>
            <a:off x="912650" y="1254201"/>
            <a:ext cx="7409350" cy="388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820"/>
              <a:t>HAY QUE TENER EN CUENTA QUE:</a:t>
            </a:r>
            <a:endParaRPr sz="402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rPr lang="es" sz="1500">
                <a:solidFill>
                  <a:schemeClr val="dk1"/>
                </a:solidFill>
                <a:highlight>
                  <a:srgbClr val="FFFFFF"/>
                </a:highlight>
              </a:rPr>
              <a:t>Los artistas también van variando de género y adaptando registros para captar mayor audiencia</a:t>
            </a:r>
            <a:endParaRPr sz="1600"/>
          </a:p>
        </p:txBody>
      </p:sp>
      <p:pic>
        <p:nvPicPr>
          <p:cNvPr id="160" name="Google Shape;160;p28"/>
          <p:cNvPicPr preferRelativeResize="0"/>
          <p:nvPr/>
        </p:nvPicPr>
        <p:blipFill>
          <a:blip r:embed="rId3">
            <a:alphaModFix/>
          </a:blip>
          <a:stretch>
            <a:fillRect/>
          </a:stretch>
        </p:blipFill>
        <p:spPr>
          <a:xfrm>
            <a:off x="577825" y="2640463"/>
            <a:ext cx="1847850" cy="904875"/>
          </a:xfrm>
          <a:prstGeom prst="rect">
            <a:avLst/>
          </a:prstGeom>
          <a:noFill/>
          <a:ln>
            <a:noFill/>
          </a:ln>
        </p:spPr>
      </p:pic>
      <p:pic>
        <p:nvPicPr>
          <p:cNvPr id="161" name="Google Shape;161;p28"/>
          <p:cNvPicPr preferRelativeResize="0"/>
          <p:nvPr/>
        </p:nvPicPr>
        <p:blipFill>
          <a:blip r:embed="rId4">
            <a:alphaModFix/>
          </a:blip>
          <a:stretch>
            <a:fillRect/>
          </a:stretch>
        </p:blipFill>
        <p:spPr>
          <a:xfrm>
            <a:off x="6791700" y="3124513"/>
            <a:ext cx="1905000" cy="752475"/>
          </a:xfrm>
          <a:prstGeom prst="rect">
            <a:avLst/>
          </a:prstGeom>
          <a:noFill/>
          <a:ln>
            <a:noFill/>
          </a:ln>
        </p:spPr>
      </p:pic>
      <p:pic>
        <p:nvPicPr>
          <p:cNvPr id="162" name="Google Shape;162;p28"/>
          <p:cNvPicPr preferRelativeResize="0"/>
          <p:nvPr/>
        </p:nvPicPr>
        <p:blipFill>
          <a:blip r:embed="rId5">
            <a:alphaModFix/>
          </a:blip>
          <a:stretch>
            <a:fillRect/>
          </a:stretch>
        </p:blipFill>
        <p:spPr>
          <a:xfrm>
            <a:off x="3479425" y="3266163"/>
            <a:ext cx="1981200" cy="11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IMPORTANTE</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solidFill>
                  <a:schemeClr val="dk1"/>
                </a:solidFill>
                <a:highlight>
                  <a:srgbClr val="FFFFFF"/>
                </a:highlight>
              </a:rPr>
              <a:t>También debemos tener en cuenta que evidentemente influyen otros factores externos que hacen que una canción incremente significativamente el número de reproducciones como son:</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228600" lvl="0" marL="457200" rtl="0" algn="l">
              <a:spcBef>
                <a:spcPts val="0"/>
              </a:spcBef>
              <a:spcAft>
                <a:spcPts val="0"/>
              </a:spcAft>
              <a:buClr>
                <a:schemeClr val="dk1"/>
              </a:buClr>
              <a:buSzPts val="1100"/>
              <a:buFont typeface="Arial"/>
              <a:buNone/>
            </a:pPr>
            <a:r>
              <a:rPr lang="es" sz="1600">
                <a:solidFill>
                  <a:schemeClr val="dk1"/>
                </a:solidFill>
              </a:rPr>
              <a:t>-</a:t>
            </a:r>
            <a:r>
              <a:rPr lang="es" sz="1100">
                <a:solidFill>
                  <a:schemeClr val="dk1"/>
                </a:solidFill>
                <a:latin typeface="Times New Roman"/>
                <a:ea typeface="Times New Roman"/>
                <a:cs typeface="Times New Roman"/>
                <a:sym typeface="Times New Roman"/>
              </a:rPr>
              <a:t>   	</a:t>
            </a:r>
            <a:r>
              <a:rPr lang="es" sz="1600">
                <a:solidFill>
                  <a:schemeClr val="dk1"/>
                </a:solidFill>
                <a:highlight>
                  <a:srgbClr val="FFFFFF"/>
                </a:highlight>
              </a:rPr>
              <a:t>Colaboraciones con otros artistas de prestigio</a:t>
            </a:r>
            <a:endParaRPr sz="1600">
              <a:solidFill>
                <a:schemeClr val="dk1"/>
              </a:solidFill>
              <a:highlight>
                <a:srgbClr val="FFFFFF"/>
              </a:highlight>
            </a:endParaRPr>
          </a:p>
          <a:p>
            <a:pPr indent="-228600" lvl="0" marL="457200" rtl="0" algn="l">
              <a:spcBef>
                <a:spcPts val="0"/>
              </a:spcBef>
              <a:spcAft>
                <a:spcPts val="0"/>
              </a:spcAft>
              <a:buClr>
                <a:schemeClr val="dk1"/>
              </a:buClr>
              <a:buSzPts val="1100"/>
              <a:buFont typeface="Arial"/>
              <a:buNone/>
            </a:pPr>
            <a:r>
              <a:rPr lang="es" sz="1600">
                <a:solidFill>
                  <a:schemeClr val="dk1"/>
                </a:solidFill>
              </a:rPr>
              <a:t>-</a:t>
            </a:r>
            <a:r>
              <a:rPr lang="es" sz="1100">
                <a:solidFill>
                  <a:schemeClr val="dk1"/>
                </a:solidFill>
                <a:latin typeface="Times New Roman"/>
                <a:ea typeface="Times New Roman"/>
                <a:cs typeface="Times New Roman"/>
                <a:sym typeface="Times New Roman"/>
              </a:rPr>
              <a:t>   	</a:t>
            </a:r>
            <a:r>
              <a:rPr lang="es" sz="1600">
                <a:solidFill>
                  <a:schemeClr val="dk1"/>
                </a:solidFill>
                <a:highlight>
                  <a:srgbClr val="FFFFFF"/>
                </a:highlight>
              </a:rPr>
              <a:t>Ser imagen de grandes marcas</a:t>
            </a:r>
            <a:endParaRPr sz="1600">
              <a:solidFill>
                <a:schemeClr val="dk1"/>
              </a:solidFill>
              <a:highlight>
                <a:srgbClr val="FFFFFF"/>
              </a:highlight>
            </a:endParaRPr>
          </a:p>
          <a:p>
            <a:pPr indent="-228600" lvl="0" marL="457200" rtl="0" algn="l">
              <a:spcBef>
                <a:spcPts val="0"/>
              </a:spcBef>
              <a:spcAft>
                <a:spcPts val="0"/>
              </a:spcAft>
              <a:buClr>
                <a:schemeClr val="dk1"/>
              </a:buClr>
              <a:buSzPts val="1100"/>
              <a:buFont typeface="Arial"/>
              <a:buNone/>
            </a:pPr>
            <a:r>
              <a:rPr lang="es" sz="1600">
                <a:solidFill>
                  <a:schemeClr val="dk1"/>
                </a:solidFill>
              </a:rPr>
              <a:t>-</a:t>
            </a:r>
            <a:r>
              <a:rPr lang="es" sz="1100">
                <a:solidFill>
                  <a:schemeClr val="dk1"/>
                </a:solidFill>
                <a:latin typeface="Times New Roman"/>
                <a:ea typeface="Times New Roman"/>
                <a:cs typeface="Times New Roman"/>
                <a:sym typeface="Times New Roman"/>
              </a:rPr>
              <a:t>   	</a:t>
            </a:r>
            <a:r>
              <a:rPr lang="es" sz="1600">
                <a:solidFill>
                  <a:schemeClr val="dk1"/>
                </a:solidFill>
                <a:highlight>
                  <a:srgbClr val="FFFFFF"/>
                </a:highlight>
              </a:rPr>
              <a:t>Pertenecer a una gran discográfica que con influencia en medios de comunicación</a:t>
            </a:r>
            <a:endParaRPr sz="1600">
              <a:solidFill>
                <a:schemeClr val="dk1"/>
              </a:solidFill>
              <a:highlight>
                <a:srgbClr val="FFFFFF"/>
              </a:highlight>
            </a:endParaRPr>
          </a:p>
          <a:p>
            <a:pPr indent="-228600" lvl="0" marL="457200" rtl="0" algn="l">
              <a:spcBef>
                <a:spcPts val="0"/>
              </a:spcBef>
              <a:spcAft>
                <a:spcPts val="0"/>
              </a:spcAft>
              <a:buClr>
                <a:schemeClr val="dk1"/>
              </a:buClr>
              <a:buSzPts val="1100"/>
              <a:buFont typeface="Arial"/>
              <a:buNone/>
            </a:pPr>
            <a:r>
              <a:rPr lang="es" sz="1600">
                <a:solidFill>
                  <a:schemeClr val="dk1"/>
                </a:solidFill>
              </a:rPr>
              <a:t>-</a:t>
            </a:r>
            <a:r>
              <a:rPr lang="es" sz="1100">
                <a:solidFill>
                  <a:schemeClr val="dk1"/>
                </a:solidFill>
                <a:latin typeface="Times New Roman"/>
                <a:ea typeface="Times New Roman"/>
                <a:cs typeface="Times New Roman"/>
                <a:sym typeface="Times New Roman"/>
              </a:rPr>
              <a:t>   	</a:t>
            </a:r>
            <a:r>
              <a:rPr lang="es" sz="1600">
                <a:solidFill>
                  <a:schemeClr val="dk1"/>
                </a:solidFill>
                <a:highlight>
                  <a:srgbClr val="FFFFFF"/>
                </a:highlight>
              </a:rPr>
              <a:t>Campañas de Marketing</a:t>
            </a:r>
            <a:endParaRPr sz="1600">
              <a:solidFill>
                <a:schemeClr val="dk1"/>
              </a:solidFill>
              <a:highlight>
                <a:srgbClr val="FFFFFF"/>
              </a:highlight>
            </a:endParaRPr>
          </a:p>
          <a:p>
            <a:pPr indent="-228600" lvl="0" marL="457200" rtl="0" algn="l">
              <a:spcBef>
                <a:spcPts val="0"/>
              </a:spcBef>
              <a:spcAft>
                <a:spcPts val="0"/>
              </a:spcAft>
              <a:buClr>
                <a:schemeClr val="dk1"/>
              </a:buClr>
              <a:buSzPts val="1100"/>
              <a:buFont typeface="Arial"/>
              <a:buNone/>
            </a:pPr>
            <a:r>
              <a:rPr lang="es" sz="1600">
                <a:solidFill>
                  <a:schemeClr val="dk1"/>
                </a:solidFill>
              </a:rPr>
              <a:t>-</a:t>
            </a:r>
            <a:r>
              <a:rPr lang="es" sz="1100">
                <a:solidFill>
                  <a:schemeClr val="dk1"/>
                </a:solidFill>
                <a:latin typeface="Times New Roman"/>
                <a:ea typeface="Times New Roman"/>
                <a:cs typeface="Times New Roman"/>
                <a:sym typeface="Times New Roman"/>
              </a:rPr>
              <a:t>   	</a:t>
            </a:r>
            <a:r>
              <a:rPr lang="es" sz="1600">
                <a:solidFill>
                  <a:schemeClr val="dk1"/>
                </a:solidFill>
                <a:highlight>
                  <a:srgbClr val="FFFFFF"/>
                </a:highlight>
              </a:rPr>
              <a:t>Lifestyle</a:t>
            </a:r>
            <a:endParaRPr sz="16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5916"/>
              <a:buFont typeface="Arial"/>
              <a:buNone/>
            </a:pPr>
            <a:r>
              <a:rPr lang="es" sz="3820"/>
              <a:t>    </a:t>
            </a:r>
            <a:r>
              <a:rPr lang="es" sz="3820"/>
              <a:t>LOS ARTISTAS MÁS ESCUCHADOS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2381250" y="1351488"/>
            <a:ext cx="4381500" cy="3324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SzPts val="990"/>
              <a:buNone/>
            </a:pPr>
            <a:r>
              <a:rPr lang="es" sz="3220"/>
              <a:t>CONCLUSIONES</a:t>
            </a:r>
            <a:endParaRPr sz="3220"/>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 muestra de datos debe ser suficientemente representativa. A mayor tamaño más precisión.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Si las variables a tratar no son numéricas pueden estar sesgadas por el criterio de quien determina los parámetros por las que se rigen. Ejemplo: la bailabilidad o las variantes de los géneros.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Como hemos visto existen factores externos que influyen en los resultados.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¿QUÉ VAMOS A ANALIZAR?</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CUÁLES SON LAS CARACTERÍSTICAS MUSICALES QUE HACEN DE UNA CANCIÓN UN ÉXITO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BASADO EN EL TOP 50 DE 2019 Y 2020</a:t>
            </a:r>
            <a:endParaRPr/>
          </a:p>
        </p:txBody>
      </p:sp>
      <p:pic>
        <p:nvPicPr>
          <p:cNvPr id="63" name="Google Shape;63;p14"/>
          <p:cNvPicPr preferRelativeResize="0"/>
          <p:nvPr/>
        </p:nvPicPr>
        <p:blipFill>
          <a:blip r:embed="rId3">
            <a:alphaModFix/>
          </a:blip>
          <a:stretch>
            <a:fillRect/>
          </a:stretch>
        </p:blipFill>
        <p:spPr>
          <a:xfrm>
            <a:off x="5453500" y="1672125"/>
            <a:ext cx="3125376" cy="3125374"/>
          </a:xfrm>
          <a:prstGeom prst="rect">
            <a:avLst/>
          </a:prstGeom>
          <a:noFill/>
          <a:ln>
            <a:noFill/>
          </a:ln>
        </p:spPr>
      </p:pic>
      <p:pic>
        <p:nvPicPr>
          <p:cNvPr id="64" name="Google Shape;64;p14"/>
          <p:cNvPicPr preferRelativeResize="0"/>
          <p:nvPr/>
        </p:nvPicPr>
        <p:blipFill>
          <a:blip r:embed="rId4">
            <a:alphaModFix/>
          </a:blip>
          <a:stretch>
            <a:fillRect/>
          </a:stretch>
        </p:blipFill>
        <p:spPr>
          <a:xfrm>
            <a:off x="561963" y="3040763"/>
            <a:ext cx="4010025" cy="138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Clr>
                <a:schemeClr val="dk1"/>
              </a:buClr>
              <a:buSzPts val="990"/>
              <a:buFont typeface="Arial"/>
              <a:buNone/>
            </a:pPr>
            <a:r>
              <a:rPr lang="es" sz="3220"/>
              <a:t>CONCLUSIONES</a:t>
            </a:r>
            <a:endParaRPr sz="3220"/>
          </a:p>
          <a:p>
            <a:pPr indent="457200" lvl="0" marL="1371600" rtl="0" algn="l">
              <a:spcBef>
                <a:spcPts val="0"/>
              </a:spcBef>
              <a:spcAft>
                <a:spcPts val="0"/>
              </a:spcAft>
              <a:buSzPts val="990"/>
              <a:buNone/>
            </a:pPr>
            <a:r>
              <a:t/>
            </a:r>
            <a:endParaRPr sz="2620"/>
          </a:p>
        </p:txBody>
      </p:sp>
      <p:sp>
        <p:nvSpPr>
          <p:cNvPr id="187" name="Google Shape;187;p32"/>
          <p:cNvSpPr txBox="1"/>
          <p:nvPr>
            <p:ph idx="1" type="body"/>
          </p:nvPr>
        </p:nvSpPr>
        <p:spPr>
          <a:xfrm>
            <a:off x="255050" y="9258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s"/>
              <a:t>Es un EDA con fines académicos que me ha servido para: </a:t>
            </a:r>
            <a:endParaRPr/>
          </a:p>
          <a:p>
            <a:pPr indent="-342900" lvl="0" marL="457200" rtl="0" algn="l">
              <a:lnSpc>
                <a:spcPct val="150000"/>
              </a:lnSpc>
              <a:spcBef>
                <a:spcPts val="0"/>
              </a:spcBef>
              <a:spcAft>
                <a:spcPts val="0"/>
              </a:spcAft>
              <a:buSzPts val="1800"/>
              <a:buChar char="-"/>
            </a:pPr>
            <a:r>
              <a:rPr lang="es"/>
              <a:t>Aplicar conocimiento aprendido </a:t>
            </a:r>
            <a:endParaRPr/>
          </a:p>
          <a:p>
            <a:pPr indent="-342900" lvl="0" marL="457200" rtl="0" algn="l">
              <a:lnSpc>
                <a:spcPct val="150000"/>
              </a:lnSpc>
              <a:spcBef>
                <a:spcPts val="0"/>
              </a:spcBef>
              <a:spcAft>
                <a:spcPts val="0"/>
              </a:spcAft>
              <a:buSzPts val="1800"/>
              <a:buChar char="-"/>
            </a:pPr>
            <a:r>
              <a:rPr lang="es"/>
              <a:t>Comprender el campo del estudio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s"/>
              <a:t>Aunque difícilmente pueda tomar decisiones informadas de la información obtenida.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highlight>
                  <a:srgbClr val="FFFFFF"/>
                </a:highlight>
              </a:rPr>
              <a:t>FIN DE LIMITACIONES HORARIAS Y RESTRICCIONES</a:t>
            </a:r>
            <a:endParaRPr sz="4100"/>
          </a:p>
        </p:txBody>
      </p:sp>
      <p:pic>
        <p:nvPicPr>
          <p:cNvPr id="70" name="Google Shape;70;p15"/>
          <p:cNvPicPr preferRelativeResize="0"/>
          <p:nvPr/>
        </p:nvPicPr>
        <p:blipFill>
          <a:blip r:embed="rId3">
            <a:alphaModFix/>
          </a:blip>
          <a:stretch>
            <a:fillRect/>
          </a:stretch>
        </p:blipFill>
        <p:spPr>
          <a:xfrm>
            <a:off x="1582700" y="927225"/>
            <a:ext cx="6185245" cy="4125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708338" y="0"/>
            <a:ext cx="7727323" cy="5143500"/>
          </a:xfrm>
          <a:prstGeom prst="rect">
            <a:avLst/>
          </a:prstGeom>
          <a:noFill/>
          <a:ln>
            <a:noFill/>
          </a:ln>
        </p:spPr>
      </p:pic>
      <p:sp>
        <p:nvSpPr>
          <p:cNvPr id="78" name="Google Shape;78;p16"/>
          <p:cNvSpPr txBox="1"/>
          <p:nvPr/>
        </p:nvSpPr>
        <p:spPr>
          <a:xfrm>
            <a:off x="2330625" y="801225"/>
            <a:ext cx="46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r>
              <a:rPr b="1" lang="es"/>
              <a:t>HAY GANAS DE DIVERTIRSE Y SALIR A BAILAR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ANALICEMOS LA BAILABILIDAD SEGÚN SPOTIFY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Clr>
                <a:schemeClr val="dk1"/>
              </a:buClr>
              <a:buSzPct val="36666"/>
              <a:buFont typeface="Arial"/>
              <a:buNone/>
            </a:pPr>
            <a:r>
              <a:rPr b="1" lang="es" sz="3000">
                <a:solidFill>
                  <a:srgbClr val="202124"/>
                </a:solidFill>
                <a:highlight>
                  <a:srgbClr val="FFFFFF"/>
                </a:highlight>
                <a:latin typeface="Times New Roman"/>
                <a:ea typeface="Times New Roman"/>
                <a:cs typeface="Times New Roman"/>
                <a:sym typeface="Times New Roman"/>
              </a:rPr>
              <a:t>                                   Danceability</a:t>
            </a:r>
            <a:endParaRPr b="1" sz="30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850">
                <a:solidFill>
                  <a:srgbClr val="202124"/>
                </a:solidFill>
                <a:highlight>
                  <a:srgbClr val="FFFFFF"/>
                </a:highlight>
              </a:rPr>
              <a:t>La capacidad de baile describe cómo de adecuada es una pista para bailar en función de una combinación de elementos musicales que incluyen:</a:t>
            </a:r>
            <a:endParaRPr sz="1850">
              <a:solidFill>
                <a:srgbClr val="202124"/>
              </a:solidFill>
              <a:highlight>
                <a:srgbClr val="FFFFFF"/>
              </a:highlight>
            </a:endParaRPr>
          </a:p>
          <a:p>
            <a:pPr indent="0" lvl="0" marL="0" rtl="0" algn="l">
              <a:spcBef>
                <a:spcPts val="0"/>
              </a:spcBef>
              <a:spcAft>
                <a:spcPts val="0"/>
              </a:spcAft>
              <a:buNone/>
            </a:pPr>
            <a:r>
              <a:t/>
            </a:r>
            <a:endParaRPr sz="1850">
              <a:solidFill>
                <a:srgbClr val="202124"/>
              </a:solidFill>
              <a:highlight>
                <a:srgbClr val="FFFFFF"/>
              </a:highlight>
            </a:endParaRPr>
          </a:p>
          <a:p>
            <a:pPr indent="-337264" lvl="0" marL="457200" rtl="0" algn="l">
              <a:spcBef>
                <a:spcPts val="0"/>
              </a:spcBef>
              <a:spcAft>
                <a:spcPts val="0"/>
              </a:spcAft>
              <a:buClr>
                <a:srgbClr val="202124"/>
              </a:buClr>
              <a:buSzPct val="100000"/>
              <a:buChar char="-"/>
            </a:pPr>
            <a:r>
              <a:rPr lang="es" sz="1850">
                <a:solidFill>
                  <a:srgbClr val="202124"/>
                </a:solidFill>
                <a:highlight>
                  <a:srgbClr val="FFFFFF"/>
                </a:highlight>
              </a:rPr>
              <a:t>El tempo </a:t>
            </a:r>
            <a:endParaRPr sz="1850">
              <a:solidFill>
                <a:srgbClr val="202124"/>
              </a:solidFill>
              <a:highlight>
                <a:srgbClr val="FFFFFF"/>
              </a:highlight>
            </a:endParaRPr>
          </a:p>
          <a:p>
            <a:pPr indent="-337264" lvl="0" marL="457200" rtl="0" algn="l">
              <a:spcBef>
                <a:spcPts val="0"/>
              </a:spcBef>
              <a:spcAft>
                <a:spcPts val="0"/>
              </a:spcAft>
              <a:buClr>
                <a:srgbClr val="202124"/>
              </a:buClr>
              <a:buSzPct val="100000"/>
              <a:buChar char="-"/>
            </a:pPr>
            <a:r>
              <a:rPr lang="es" sz="1850">
                <a:solidFill>
                  <a:srgbClr val="202124"/>
                </a:solidFill>
                <a:highlight>
                  <a:srgbClr val="FFFFFF"/>
                </a:highlight>
              </a:rPr>
              <a:t>La estabilidad del ritmo</a:t>
            </a:r>
            <a:endParaRPr sz="1850">
              <a:solidFill>
                <a:srgbClr val="202124"/>
              </a:solidFill>
              <a:highlight>
                <a:srgbClr val="FFFFFF"/>
              </a:highlight>
            </a:endParaRPr>
          </a:p>
          <a:p>
            <a:pPr indent="-337264" lvl="0" marL="457200" rtl="0" algn="l">
              <a:spcBef>
                <a:spcPts val="0"/>
              </a:spcBef>
              <a:spcAft>
                <a:spcPts val="0"/>
              </a:spcAft>
              <a:buClr>
                <a:srgbClr val="202124"/>
              </a:buClr>
              <a:buSzPct val="100000"/>
              <a:buChar char="-"/>
            </a:pPr>
            <a:r>
              <a:rPr lang="es" sz="1850">
                <a:solidFill>
                  <a:srgbClr val="202124"/>
                </a:solidFill>
                <a:highlight>
                  <a:srgbClr val="FFFFFF"/>
                </a:highlight>
              </a:rPr>
              <a:t>La fuerza del ritmo </a:t>
            </a:r>
            <a:endParaRPr sz="1850">
              <a:solidFill>
                <a:srgbClr val="202124"/>
              </a:solidFill>
              <a:highlight>
                <a:srgbClr val="FFFFFF"/>
              </a:highlight>
            </a:endParaRPr>
          </a:p>
          <a:p>
            <a:pPr indent="-337264" lvl="0" marL="457200" rtl="0" algn="l">
              <a:spcBef>
                <a:spcPts val="0"/>
              </a:spcBef>
              <a:spcAft>
                <a:spcPts val="0"/>
              </a:spcAft>
              <a:buClr>
                <a:srgbClr val="202124"/>
              </a:buClr>
              <a:buSzPct val="100000"/>
              <a:buChar char="-"/>
            </a:pPr>
            <a:r>
              <a:rPr lang="es" sz="1850">
                <a:solidFill>
                  <a:srgbClr val="202124"/>
                </a:solidFill>
                <a:highlight>
                  <a:srgbClr val="FFFFFF"/>
                </a:highlight>
              </a:rPr>
              <a:t>La regularidad general</a:t>
            </a:r>
            <a:endParaRPr sz="1850">
              <a:solidFill>
                <a:srgbClr val="202124"/>
              </a:solidFill>
              <a:highlight>
                <a:srgbClr val="FFFFFF"/>
              </a:highlight>
            </a:endParaRPr>
          </a:p>
          <a:p>
            <a:pPr indent="0" lvl="0" marL="0" rtl="0" algn="l">
              <a:spcBef>
                <a:spcPts val="0"/>
              </a:spcBef>
              <a:spcAft>
                <a:spcPts val="0"/>
              </a:spcAft>
              <a:buNone/>
            </a:pPr>
            <a:r>
              <a:t/>
            </a:r>
            <a:endParaRPr sz="1850">
              <a:solidFill>
                <a:srgbClr val="202124"/>
              </a:solidFill>
              <a:highlight>
                <a:srgbClr val="FFFFFF"/>
              </a:highlight>
            </a:endParaRPr>
          </a:p>
          <a:p>
            <a:pPr indent="0" lvl="0" marL="0" rtl="0" algn="l">
              <a:spcBef>
                <a:spcPts val="0"/>
              </a:spcBef>
              <a:spcAft>
                <a:spcPts val="0"/>
              </a:spcAft>
              <a:buClr>
                <a:schemeClr val="dk1"/>
              </a:buClr>
              <a:buSzPct val="59459"/>
              <a:buFont typeface="Arial"/>
              <a:buNone/>
            </a:pPr>
            <a:r>
              <a:rPr lang="es" sz="1850">
                <a:solidFill>
                  <a:srgbClr val="202124"/>
                </a:solidFill>
                <a:highlight>
                  <a:srgbClr val="FFFFFF"/>
                </a:highlight>
              </a:rPr>
              <a:t>Un valor de 0.0 es menos bailable y 1.0 es más bailable.</a:t>
            </a:r>
            <a:endParaRPr sz="1850">
              <a:solidFill>
                <a:srgbClr val="20212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highlight>
                  <a:schemeClr val="lt1"/>
                </a:highlight>
              </a:rPr>
              <a:t>                                            ¿QUÉ GÉNEROS SON DE MEDIA LOS MÁS BAILABLES?</a:t>
            </a:r>
            <a:endParaRPr>
              <a:highlight>
                <a:schemeClr val="lt1"/>
              </a:highlight>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                                                                    2019</a:t>
            </a:r>
            <a:endParaRPr/>
          </a:p>
        </p:txBody>
      </p:sp>
      <p:pic>
        <p:nvPicPr>
          <p:cNvPr id="91" name="Google Shape;91;p18"/>
          <p:cNvPicPr preferRelativeResize="0"/>
          <p:nvPr/>
        </p:nvPicPr>
        <p:blipFill>
          <a:blip r:embed="rId3">
            <a:alphaModFix/>
          </a:blip>
          <a:stretch>
            <a:fillRect/>
          </a:stretch>
        </p:blipFill>
        <p:spPr>
          <a:xfrm>
            <a:off x="1233488" y="1128713"/>
            <a:ext cx="6677025" cy="28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200">
                <a:highlight>
                  <a:schemeClr val="lt1"/>
                </a:highlight>
              </a:rPr>
              <a:t>                                            </a:t>
            </a:r>
            <a:r>
              <a:rPr lang="es" sz="1200">
                <a:highlight>
                  <a:schemeClr val="lt1"/>
                </a:highlight>
              </a:rPr>
              <a:t>¿QUÉ GÉNEROS SON DE MEDIA LOS MÁS BAILABLES?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                                                                  2020</a:t>
            </a:r>
            <a:endParaRPr/>
          </a:p>
        </p:txBody>
      </p:sp>
      <p:pic>
        <p:nvPicPr>
          <p:cNvPr id="98" name="Google Shape;98;p19"/>
          <p:cNvPicPr preferRelativeResize="0"/>
          <p:nvPr/>
        </p:nvPicPr>
        <p:blipFill>
          <a:blip r:embed="rId3">
            <a:alphaModFix/>
          </a:blip>
          <a:stretch>
            <a:fillRect/>
          </a:stretch>
        </p:blipFill>
        <p:spPr>
          <a:xfrm>
            <a:off x="1452563" y="1128713"/>
            <a:ext cx="6238875" cy="288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s" sz="1320"/>
              <a:t>¿QUÉ ARTISTAS HAN LANZADO LAS CANCIONES MÁS BAILABLES Y EN QUÉ POSICIÓN QUEDARON?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1017729"/>
            <a:ext cx="9144000" cy="37924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420">
                <a:highlight>
                  <a:schemeClr val="lt1"/>
                </a:highlight>
              </a:rPr>
              <a:t>     ÉXITO EN LAS PISTAS DE BAILE ¿QUÉ ATRIBUTOS REALES DEBE DE TENER LA CANCIÓN?</a:t>
            </a:r>
            <a:endParaRPr sz="1320">
              <a:highlight>
                <a:schemeClr val="lt1"/>
              </a:highlight>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2367477" y="861075"/>
            <a:ext cx="4409050" cy="4118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