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nder.githubusercontent.com/view/ipynb?commit=bc9f8f2aa5aa7beee93b097afc8fe977cf3cd404&amp;enc_url=68747470733a2f2f7261772e67697468756275736572636f6e74656e742e636f6d2f50616c6d616b2f436f7572736572615f43617073746f6e652f626339663866326161356161376265656539336230393761666338666539373763663363643430342f25323043617073746f6e6525323050726f6a6563742532307265706f72742532302532302d2532307765656b253230352e6970796e62&amp;nwo=Palmak/Coursera_Capstone&amp;path=+Capstone+Project+report++-+week+5.ipynb&amp;repository_id=177216289&amp;repository_type=Repository#Part-3:-Processing-the-Retrieved-Data-and-Creating-a-DataFrome-for-All-the-Venues-inside-the-Scarborough"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9DB2-F527-40B3-B0D9-2064023CD97F}"/>
              </a:ext>
            </a:extLst>
          </p:cNvPr>
          <p:cNvSpPr>
            <a:spLocks noGrp="1"/>
          </p:cNvSpPr>
          <p:nvPr>
            <p:ph type="ctrTitle"/>
          </p:nvPr>
        </p:nvSpPr>
        <p:spPr/>
        <p:txBody>
          <a:bodyPr/>
          <a:lstStyle/>
          <a:p>
            <a:r>
              <a:rPr lang="en-US" dirty="0"/>
              <a:t>IBM Capstone final project</a:t>
            </a:r>
          </a:p>
        </p:txBody>
      </p:sp>
      <p:sp>
        <p:nvSpPr>
          <p:cNvPr id="3" name="Subtitle 2">
            <a:extLst>
              <a:ext uri="{FF2B5EF4-FFF2-40B4-BE49-F238E27FC236}">
                <a16:creationId xmlns:a16="http://schemas.microsoft.com/office/drawing/2014/main" id="{1DD7A3E1-0247-4E9E-B4F0-B5892D66CAA8}"/>
              </a:ext>
            </a:extLst>
          </p:cNvPr>
          <p:cNvSpPr>
            <a:spLocks noGrp="1"/>
          </p:cNvSpPr>
          <p:nvPr>
            <p:ph type="subTitle" idx="1"/>
          </p:nvPr>
        </p:nvSpPr>
        <p:spPr>
          <a:xfrm>
            <a:off x="1154955" y="4777380"/>
            <a:ext cx="9579306" cy="861420"/>
          </a:xfrm>
        </p:spPr>
        <p:txBody>
          <a:bodyPr>
            <a:normAutofit/>
          </a:bodyPr>
          <a:lstStyle/>
          <a:p>
            <a:r>
              <a:rPr lang="en-US" dirty="0"/>
              <a:t>A recommendation engine for residential property location</a:t>
            </a:r>
          </a:p>
          <a:p>
            <a:r>
              <a:rPr lang="en-US" dirty="0"/>
              <a:t>20/04/2019</a:t>
            </a:r>
          </a:p>
          <a:p>
            <a:endParaRPr lang="en-US" dirty="0"/>
          </a:p>
        </p:txBody>
      </p:sp>
    </p:spTree>
    <p:extLst>
      <p:ext uri="{BB962C8B-B14F-4D97-AF65-F5344CB8AC3E}">
        <p14:creationId xmlns:p14="http://schemas.microsoft.com/office/powerpoint/2010/main" val="114926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D37D-21A4-468A-93C2-76FAE624F5A6}"/>
              </a:ext>
            </a:extLst>
          </p:cNvPr>
          <p:cNvSpPr>
            <a:spLocks noGrp="1"/>
          </p:cNvSpPr>
          <p:nvPr>
            <p:ph type="title"/>
          </p:nvPr>
        </p:nvSpPr>
        <p:spPr/>
        <p:txBody>
          <a:bodyPr/>
          <a:lstStyle/>
          <a:p>
            <a:r>
              <a:rPr lang="en-US" dirty="0"/>
              <a:t>Results and Conclusion</a:t>
            </a:r>
          </a:p>
        </p:txBody>
      </p:sp>
      <p:sp>
        <p:nvSpPr>
          <p:cNvPr id="3" name="Content Placeholder 2">
            <a:extLst>
              <a:ext uri="{FF2B5EF4-FFF2-40B4-BE49-F238E27FC236}">
                <a16:creationId xmlns:a16="http://schemas.microsoft.com/office/drawing/2014/main" id="{FFAE7E3B-727E-4A0A-868E-994328CF2E4A}"/>
              </a:ext>
            </a:extLst>
          </p:cNvPr>
          <p:cNvSpPr>
            <a:spLocks noGrp="1"/>
          </p:cNvSpPr>
          <p:nvPr>
            <p:ph idx="1"/>
          </p:nvPr>
        </p:nvSpPr>
        <p:spPr/>
        <p:txBody>
          <a:bodyPr>
            <a:normAutofit/>
          </a:bodyPr>
          <a:lstStyle/>
          <a:p>
            <a:r>
              <a:rPr lang="en-US" b="1" dirty="0"/>
              <a:t>Now, we focus on the centers of clusters and compare them for their Totals per category. The group whose center has the highest "Total Sum" will be our best recommendation to the property developer. {Note: the Total of unwanted venues i.e. pub/club group decreases the likelihood of a neighborhood being chosen hence it will be deducted from the total}.</a:t>
            </a:r>
            <a:endParaRPr lang="en-US" dirty="0"/>
          </a:p>
        </p:txBody>
      </p:sp>
    </p:spTree>
    <p:extLst>
      <p:ext uri="{BB962C8B-B14F-4D97-AF65-F5344CB8AC3E}">
        <p14:creationId xmlns:p14="http://schemas.microsoft.com/office/powerpoint/2010/main" val="222317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5029-9B17-4F5E-8441-D49904A49DD6}"/>
              </a:ext>
            </a:extLst>
          </p:cNvPr>
          <p:cNvSpPr>
            <a:spLocks noGrp="1"/>
          </p:cNvSpPr>
          <p:nvPr>
            <p:ph type="title"/>
          </p:nvPr>
        </p:nvSpPr>
        <p:spPr>
          <a:xfrm>
            <a:off x="635223" y="629266"/>
            <a:ext cx="3116690" cy="5594554"/>
          </a:xfrm>
        </p:spPr>
        <p:txBody>
          <a:bodyPr anchor="ctr">
            <a:normAutofit/>
          </a:bodyPr>
          <a:lstStyle/>
          <a:p>
            <a:r>
              <a:rPr lang="en-US" sz="4400"/>
              <a:t>…results  and conclusion</a:t>
            </a:r>
          </a:p>
        </p:txBody>
      </p:sp>
      <p:sp>
        <p:nvSpPr>
          <p:cNvPr id="9" name="Freeform 7">
            <a:extLst>
              <a:ext uri="{FF2B5EF4-FFF2-40B4-BE49-F238E27FC236}">
                <a16:creationId xmlns:a16="http://schemas.microsoft.com/office/drawing/2014/main" id="{A89F1728-E5A8-4BD0-B9CA-EEF2932EF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BB9D57DE-38E5-4D79-A639-6C94A39EF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60C18FE5-FC12-4EB1-8FE4-487733A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5" name="Rectangle 14">
            <a:extLst>
              <a:ext uri="{FF2B5EF4-FFF2-40B4-BE49-F238E27FC236}">
                <a16:creationId xmlns:a16="http://schemas.microsoft.com/office/drawing/2014/main" id="{D169092A-AB26-44D5-B7AB-FCEF25A5A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2AE49F5-EE01-460D-A26A-8635B9C8F9D5}"/>
              </a:ext>
            </a:extLst>
          </p:cNvPr>
          <p:cNvSpPr>
            <a:spLocks noGrp="1"/>
          </p:cNvSpPr>
          <p:nvPr>
            <p:ph idx="1"/>
          </p:nvPr>
        </p:nvSpPr>
        <p:spPr>
          <a:xfrm>
            <a:off x="5048452" y="1410459"/>
            <a:ext cx="6495847" cy="1885146"/>
          </a:xfrm>
        </p:spPr>
        <p:txBody>
          <a:bodyPr>
            <a:normAutofit/>
          </a:bodyPr>
          <a:lstStyle/>
          <a:p>
            <a:r>
              <a:rPr lang="en-US" dirty="0">
                <a:solidFill>
                  <a:schemeClr val="bg1"/>
                </a:solidFill>
              </a:rPr>
              <a:t>The best </a:t>
            </a:r>
            <a:r>
              <a:rPr lang="en-US" dirty="0" err="1">
                <a:solidFill>
                  <a:schemeClr val="bg1"/>
                </a:solidFill>
              </a:rPr>
              <a:t>neighbourhood</a:t>
            </a:r>
            <a:r>
              <a:rPr lang="en-US" dirty="0">
                <a:solidFill>
                  <a:schemeClr val="bg1"/>
                </a:solidFill>
              </a:rPr>
              <a:t> is: </a:t>
            </a:r>
            <a:r>
              <a:rPr lang="en-US" sz="1800" dirty="0" err="1">
                <a:solidFill>
                  <a:schemeClr val="bg1"/>
                </a:solidFill>
              </a:rPr>
              <a:t>Clairlea</a:t>
            </a:r>
            <a:r>
              <a:rPr lang="en-US" sz="1800" dirty="0">
                <a:solidFill>
                  <a:schemeClr val="bg1"/>
                </a:solidFill>
              </a:rPr>
              <a:t>, Golden Mile, Oakridge </a:t>
            </a:r>
          </a:p>
          <a:p>
            <a:pPr marL="0" indent="0">
              <a:buNone/>
            </a:pPr>
            <a:r>
              <a:rPr lang="en-US" dirty="0">
                <a:solidFill>
                  <a:schemeClr val="bg1"/>
                </a:solidFill>
              </a:rPr>
              <a:t> </a:t>
            </a:r>
          </a:p>
        </p:txBody>
      </p:sp>
      <p:pic>
        <p:nvPicPr>
          <p:cNvPr id="4" name="Picture 3">
            <a:extLst>
              <a:ext uri="{FF2B5EF4-FFF2-40B4-BE49-F238E27FC236}">
                <a16:creationId xmlns:a16="http://schemas.microsoft.com/office/drawing/2014/main" id="{5BF4C287-2E5A-4D40-A557-40E45C570FE8}"/>
              </a:ext>
            </a:extLst>
          </p:cNvPr>
          <p:cNvPicPr>
            <a:picLocks noChangeAspect="1"/>
          </p:cNvPicPr>
          <p:nvPr/>
        </p:nvPicPr>
        <p:blipFill>
          <a:blip r:embed="rId3"/>
          <a:stretch>
            <a:fillRect/>
          </a:stretch>
        </p:blipFill>
        <p:spPr>
          <a:xfrm>
            <a:off x="5048452" y="2011680"/>
            <a:ext cx="6923154" cy="4212141"/>
          </a:xfrm>
          <a:prstGeom prst="rect">
            <a:avLst/>
          </a:prstGeom>
          <a:effectLst/>
        </p:spPr>
      </p:pic>
    </p:spTree>
    <p:extLst>
      <p:ext uri="{BB962C8B-B14F-4D97-AF65-F5344CB8AC3E}">
        <p14:creationId xmlns:p14="http://schemas.microsoft.com/office/powerpoint/2010/main" val="175161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6D55-6E28-42D5-8766-D512CBC6D094}"/>
              </a:ext>
            </a:extLst>
          </p:cNvPr>
          <p:cNvSpPr>
            <a:spLocks noGrp="1"/>
          </p:cNvSpPr>
          <p:nvPr>
            <p:ph type="title"/>
          </p:nvPr>
        </p:nvSpPr>
        <p:spPr/>
        <p:txBody>
          <a:bodyPr/>
          <a:lstStyle/>
          <a:p>
            <a:r>
              <a:rPr lang="en-US" dirty="0"/>
              <a:t>…results and conclusion</a:t>
            </a:r>
          </a:p>
        </p:txBody>
      </p:sp>
      <p:sp>
        <p:nvSpPr>
          <p:cNvPr id="3" name="Content Placeholder 2">
            <a:extLst>
              <a:ext uri="{FF2B5EF4-FFF2-40B4-BE49-F238E27FC236}">
                <a16:creationId xmlns:a16="http://schemas.microsoft.com/office/drawing/2014/main" id="{774019E0-BEA2-4BB7-A6D1-1EE39AC84D24}"/>
              </a:ext>
            </a:extLst>
          </p:cNvPr>
          <p:cNvSpPr>
            <a:spLocks noGrp="1"/>
          </p:cNvSpPr>
          <p:nvPr>
            <p:ph idx="1"/>
          </p:nvPr>
        </p:nvSpPr>
        <p:spPr/>
        <p:txBody>
          <a:bodyPr/>
          <a:lstStyle/>
          <a:p>
            <a:r>
              <a:rPr lang="en-US" dirty="0" err="1"/>
              <a:t>Clairlea</a:t>
            </a:r>
            <a:r>
              <a:rPr lang="en-US" dirty="0"/>
              <a:t>, Golden Mile, Oakridge is a neighborhood with the highest number of important venues and only one pub/club within 1000km radius of the </a:t>
            </a:r>
            <a:r>
              <a:rPr lang="en-US" dirty="0" err="1"/>
              <a:t>ares</a:t>
            </a:r>
            <a:r>
              <a:rPr lang="en-US" dirty="0"/>
              <a:t> of interest.</a:t>
            </a:r>
          </a:p>
        </p:txBody>
      </p:sp>
    </p:spTree>
    <p:extLst>
      <p:ext uri="{BB962C8B-B14F-4D97-AF65-F5344CB8AC3E}">
        <p14:creationId xmlns:p14="http://schemas.microsoft.com/office/powerpoint/2010/main" val="79788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C324D-28A7-4FF5-9FA5-98E835AE825E}"/>
              </a:ext>
            </a:extLst>
          </p:cNvPr>
          <p:cNvSpPr>
            <a:spLocks noGrp="1"/>
          </p:cNvSpPr>
          <p:nvPr>
            <p:ph idx="1"/>
          </p:nvPr>
        </p:nvSpPr>
        <p:spPr>
          <a:xfrm>
            <a:off x="2468287" y="966239"/>
            <a:ext cx="8946541" cy="4195481"/>
          </a:xfrm>
          <a:ln>
            <a:solidFill>
              <a:srgbClr val="00B05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normAutofit fontScale="92500" lnSpcReduction="20000"/>
          </a:bodyPr>
          <a:lstStyle/>
          <a:p>
            <a:r>
              <a:rPr lang="en-US" sz="6500" dirty="0">
                <a:latin typeface="Algerian" panose="04020705040A02060702" pitchFamily="82" charset="0"/>
              </a:rPr>
              <a:t>Thank you</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 Mthembu</a:t>
            </a:r>
          </a:p>
        </p:txBody>
      </p:sp>
    </p:spTree>
    <p:extLst>
      <p:ext uri="{BB962C8B-B14F-4D97-AF65-F5344CB8AC3E}">
        <p14:creationId xmlns:p14="http://schemas.microsoft.com/office/powerpoint/2010/main" val="400848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C3FC-F36F-4BFC-841F-3F2F13EC552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8BA1051-BAE7-4745-9E64-69A356DE9322}"/>
              </a:ext>
            </a:extLst>
          </p:cNvPr>
          <p:cNvSpPr>
            <a:spLocks noGrp="1"/>
          </p:cNvSpPr>
          <p:nvPr>
            <p:ph idx="1"/>
          </p:nvPr>
        </p:nvSpPr>
        <p:spPr/>
        <p:txBody>
          <a:bodyPr>
            <a:normAutofit/>
          </a:bodyPr>
          <a:lstStyle/>
          <a:p>
            <a:r>
              <a:rPr lang="en-US" dirty="0"/>
              <a:t>Part 1: </a:t>
            </a:r>
            <a:r>
              <a:rPr lang="en-US" b="1" dirty="0"/>
              <a:t>Problem Description</a:t>
            </a:r>
          </a:p>
          <a:p>
            <a:pPr marL="0" indent="0">
              <a:buNone/>
            </a:pPr>
            <a:r>
              <a:rPr lang="en-US" dirty="0"/>
              <a:t>A property developer in one of the boroughs of Toronto (Scarborough) wants to know if this is the best area to construct residential properties. Based on her research, the contractor has specifications in terms of what her customers want. The research imply that 95% of potential clients have preferences and are most likely to purchase the property if these preferences are met.</a:t>
            </a:r>
          </a:p>
          <a:p>
            <a:pPr marL="0" indent="0">
              <a:buNone/>
            </a:pPr>
            <a:r>
              <a:rPr lang="en-US" dirty="0"/>
              <a:t>Most buyers prefer a location which is closest to schools, libraries, church, hospital/clinic, transport, shops/stores and definitely far from pubs and clubs. So these are the most crucial aspects of the location that the contractor needs to identify before developing her property here</a:t>
            </a:r>
          </a:p>
          <a:p>
            <a:endParaRPr lang="en-US" dirty="0"/>
          </a:p>
        </p:txBody>
      </p:sp>
    </p:spTree>
    <p:extLst>
      <p:ext uri="{BB962C8B-B14F-4D97-AF65-F5344CB8AC3E}">
        <p14:creationId xmlns:p14="http://schemas.microsoft.com/office/powerpoint/2010/main" val="237579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D37D-21A4-468A-93C2-76FAE624F5A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FAE7E3B-727E-4A0A-868E-994328CF2E4A}"/>
              </a:ext>
            </a:extLst>
          </p:cNvPr>
          <p:cNvSpPr>
            <a:spLocks noGrp="1"/>
          </p:cNvSpPr>
          <p:nvPr>
            <p:ph idx="1"/>
          </p:nvPr>
        </p:nvSpPr>
        <p:spPr/>
        <p:txBody>
          <a:bodyPr>
            <a:normAutofit/>
          </a:bodyPr>
          <a:lstStyle/>
          <a:p>
            <a:r>
              <a:rPr lang="en-US" dirty="0"/>
              <a:t>Part 2- Data</a:t>
            </a:r>
          </a:p>
          <a:p>
            <a:pPr marL="0" indent="0">
              <a:buNone/>
            </a:pPr>
            <a:r>
              <a:rPr lang="en-US" dirty="0"/>
              <a:t>1- The project requires location information about that specific borough and the neighborhoods in that borough. We will need the coordinates of "Scarborough" in </a:t>
            </a:r>
            <a:r>
              <a:rPr lang="en-US" dirty="0" err="1"/>
              <a:t>Toronto.The</a:t>
            </a:r>
            <a:r>
              <a:rPr lang="en-US" dirty="0"/>
              <a:t> developer has specified that this is the location of interest. we will use postal codes that fall into that borough (Scarborough</a:t>
            </a:r>
          </a:p>
          <a:p>
            <a:pPr marL="0" indent="0">
              <a:buNone/>
            </a:pPr>
            <a:r>
              <a:rPr lang="en-US" dirty="0"/>
              <a:t>2-we will use Foursquare geo location data capabilities to get the location data we are looking for. these data will provide all the information we need, from basic to detailed information. </a:t>
            </a:r>
          </a:p>
        </p:txBody>
      </p:sp>
    </p:spTree>
    <p:extLst>
      <p:ext uri="{BB962C8B-B14F-4D97-AF65-F5344CB8AC3E}">
        <p14:creationId xmlns:p14="http://schemas.microsoft.com/office/powerpoint/2010/main" val="19715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156C-6BBC-4E89-A50E-2E7391FC616C}"/>
              </a:ext>
            </a:extLst>
          </p:cNvPr>
          <p:cNvSpPr>
            <a:spLocks noGrp="1"/>
          </p:cNvSpPr>
          <p:nvPr>
            <p:ph type="title"/>
          </p:nvPr>
        </p:nvSpPr>
        <p:spPr>
          <a:xfrm>
            <a:off x="635223" y="629266"/>
            <a:ext cx="3116690" cy="5594554"/>
          </a:xfrm>
        </p:spPr>
        <p:txBody>
          <a:bodyPr anchor="ctr">
            <a:normAutofit/>
          </a:bodyPr>
          <a:lstStyle/>
          <a:p>
            <a:r>
              <a:rPr lang="en-US" sz="3400"/>
              <a:t>Methodology</a:t>
            </a:r>
          </a:p>
        </p:txBody>
      </p:sp>
      <p:sp>
        <p:nvSpPr>
          <p:cNvPr id="27" name="Freeform 7">
            <a:extLst>
              <a:ext uri="{FF2B5EF4-FFF2-40B4-BE49-F238E27FC236}">
                <a16:creationId xmlns:a16="http://schemas.microsoft.com/office/drawing/2014/main" id="{AD488FAE-8A33-44D2-922D-E1A7E147D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Rectangle 21">
            <a:extLst>
              <a:ext uri="{FF2B5EF4-FFF2-40B4-BE49-F238E27FC236}">
                <a16:creationId xmlns:a16="http://schemas.microsoft.com/office/drawing/2014/main" id="{D1A684E7-FC3D-4F0E-9F70-C69B3BEFC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E284F65F-D81D-4196-A4FB-F1C7EAC55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6" name="Rectangle 25">
            <a:extLst>
              <a:ext uri="{FF2B5EF4-FFF2-40B4-BE49-F238E27FC236}">
                <a16:creationId xmlns:a16="http://schemas.microsoft.com/office/drawing/2014/main" id="{FE0E41EA-15C8-4C96-84B8-F9BBB96B5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5C539A6-0F32-4064-A0B6-385530DA0A57}"/>
              </a:ext>
            </a:extLst>
          </p:cNvPr>
          <p:cNvSpPr>
            <a:spLocks noGrp="1"/>
          </p:cNvSpPr>
          <p:nvPr>
            <p:ph idx="1"/>
          </p:nvPr>
        </p:nvSpPr>
        <p:spPr>
          <a:xfrm>
            <a:off x="5048452" y="1410458"/>
            <a:ext cx="6495847" cy="2589913"/>
          </a:xfrm>
        </p:spPr>
        <p:txBody>
          <a:bodyPr>
            <a:normAutofit/>
          </a:bodyPr>
          <a:lstStyle/>
          <a:p>
            <a:r>
              <a:rPr lang="en-US" b="1">
                <a:solidFill>
                  <a:schemeClr val="bg1"/>
                </a:solidFill>
              </a:rPr>
              <a:t>Part 1: Identifying Postal Codes (and then Neighborhoods) in "Scarborough"</a:t>
            </a:r>
          </a:p>
          <a:p>
            <a:endParaRPr lang="en-US">
              <a:solidFill>
                <a:schemeClr val="bg1"/>
              </a:solidFill>
            </a:endParaRPr>
          </a:p>
        </p:txBody>
      </p:sp>
      <p:pic>
        <p:nvPicPr>
          <p:cNvPr id="4" name="Picture 3">
            <a:extLst>
              <a:ext uri="{FF2B5EF4-FFF2-40B4-BE49-F238E27FC236}">
                <a16:creationId xmlns:a16="http://schemas.microsoft.com/office/drawing/2014/main" id="{58533E26-D948-4883-80B2-7EEA71C923EA}"/>
              </a:ext>
            </a:extLst>
          </p:cNvPr>
          <p:cNvPicPr>
            <a:picLocks noChangeAspect="1"/>
          </p:cNvPicPr>
          <p:nvPr/>
        </p:nvPicPr>
        <p:blipFill>
          <a:blip r:embed="rId3"/>
          <a:stretch>
            <a:fillRect/>
          </a:stretch>
        </p:blipFill>
        <p:spPr>
          <a:xfrm>
            <a:off x="4720781" y="2553458"/>
            <a:ext cx="7180487" cy="3670362"/>
          </a:xfrm>
          <a:prstGeom prst="rect">
            <a:avLst/>
          </a:prstGeom>
          <a:effectLst/>
        </p:spPr>
      </p:pic>
    </p:spTree>
    <p:extLst>
      <p:ext uri="{BB962C8B-B14F-4D97-AF65-F5344CB8AC3E}">
        <p14:creationId xmlns:p14="http://schemas.microsoft.com/office/powerpoint/2010/main" val="37093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D08D-4E1E-4B5C-A800-CEBC7FC1749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023F10C-6A20-4064-8041-DEBBA7A525DB}"/>
              </a:ext>
            </a:extLst>
          </p:cNvPr>
          <p:cNvSpPr>
            <a:spLocks noGrp="1"/>
          </p:cNvSpPr>
          <p:nvPr>
            <p:ph idx="1"/>
          </p:nvPr>
        </p:nvSpPr>
        <p:spPr>
          <a:xfrm>
            <a:off x="1103312" y="1325218"/>
            <a:ext cx="8946541" cy="4923182"/>
          </a:xfrm>
        </p:spPr>
        <p:txBody>
          <a:bodyPr/>
          <a:lstStyle/>
          <a:p>
            <a:r>
              <a:rPr lang="en-US" b="1" dirty="0"/>
              <a:t>Part 1: Identifying Postal Codes (and then Neighborhoods) in "Scarborough“</a:t>
            </a:r>
          </a:p>
          <a:p>
            <a:endParaRPr lang="en-US" b="1" dirty="0"/>
          </a:p>
          <a:p>
            <a:endParaRPr lang="en-US" dirty="0"/>
          </a:p>
        </p:txBody>
      </p:sp>
      <p:pic>
        <p:nvPicPr>
          <p:cNvPr id="4" name="Picture 3">
            <a:extLst>
              <a:ext uri="{FF2B5EF4-FFF2-40B4-BE49-F238E27FC236}">
                <a16:creationId xmlns:a16="http://schemas.microsoft.com/office/drawing/2014/main" id="{257DE947-C7DC-4835-9448-3B17FB76847C}"/>
              </a:ext>
            </a:extLst>
          </p:cNvPr>
          <p:cNvPicPr>
            <a:picLocks noChangeAspect="1"/>
          </p:cNvPicPr>
          <p:nvPr/>
        </p:nvPicPr>
        <p:blipFill>
          <a:blip r:embed="rId2"/>
          <a:stretch>
            <a:fillRect/>
          </a:stretch>
        </p:blipFill>
        <p:spPr>
          <a:xfrm>
            <a:off x="1143184" y="2160104"/>
            <a:ext cx="9404723" cy="4598505"/>
          </a:xfrm>
          <a:prstGeom prst="rect">
            <a:avLst/>
          </a:prstGeom>
        </p:spPr>
      </p:pic>
    </p:spTree>
    <p:extLst>
      <p:ext uri="{BB962C8B-B14F-4D97-AF65-F5344CB8AC3E}">
        <p14:creationId xmlns:p14="http://schemas.microsoft.com/office/powerpoint/2010/main" val="260002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8DB8-E610-4CAD-886A-707A658DE531}"/>
              </a:ext>
            </a:extLst>
          </p:cNvPr>
          <p:cNvSpPr>
            <a:spLocks noGrp="1"/>
          </p:cNvSpPr>
          <p:nvPr>
            <p:ph type="title"/>
          </p:nvPr>
        </p:nvSpPr>
        <p:spPr>
          <a:xfrm>
            <a:off x="635223" y="629266"/>
            <a:ext cx="3116690" cy="5594554"/>
          </a:xfrm>
        </p:spPr>
        <p:txBody>
          <a:bodyPr anchor="ctr">
            <a:normAutofit/>
          </a:bodyPr>
          <a:lstStyle/>
          <a:p>
            <a:r>
              <a:rPr lang="en-US" sz="3000"/>
              <a:t>…methodology</a:t>
            </a:r>
          </a:p>
        </p:txBody>
      </p:sp>
      <p:sp>
        <p:nvSpPr>
          <p:cNvPr id="9" name="Freeform 7">
            <a:extLst>
              <a:ext uri="{FF2B5EF4-FFF2-40B4-BE49-F238E27FC236}">
                <a16:creationId xmlns:a16="http://schemas.microsoft.com/office/drawing/2014/main" id="{AD488FAE-8A33-44D2-922D-E1A7E147D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D1A684E7-FC3D-4F0E-9F70-C69B3BEFC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E284F65F-D81D-4196-A4FB-F1C7EAC55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5" name="Rectangle 14">
            <a:extLst>
              <a:ext uri="{FF2B5EF4-FFF2-40B4-BE49-F238E27FC236}">
                <a16:creationId xmlns:a16="http://schemas.microsoft.com/office/drawing/2014/main" id="{FE0E41EA-15C8-4C96-84B8-F9BBB96B5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778DAAE-9D47-457B-B0E7-E4773E08BF65}"/>
              </a:ext>
            </a:extLst>
          </p:cNvPr>
          <p:cNvSpPr>
            <a:spLocks noGrp="1"/>
          </p:cNvSpPr>
          <p:nvPr>
            <p:ph idx="1"/>
          </p:nvPr>
        </p:nvSpPr>
        <p:spPr>
          <a:xfrm>
            <a:off x="5048452" y="1410458"/>
            <a:ext cx="6495847" cy="1179711"/>
          </a:xfrm>
        </p:spPr>
        <p:txBody>
          <a:bodyPr>
            <a:normAutofit fontScale="92500" lnSpcReduction="20000"/>
          </a:bodyPr>
          <a:lstStyle/>
          <a:p>
            <a:r>
              <a:rPr lang="en-US" b="1" dirty="0">
                <a:solidFill>
                  <a:schemeClr val="bg1"/>
                </a:solidFill>
              </a:rPr>
              <a:t>Part 3: Processing the Retrieved Data and Creating a </a:t>
            </a:r>
            <a:r>
              <a:rPr lang="en-US" b="1" dirty="0" err="1">
                <a:solidFill>
                  <a:schemeClr val="bg1"/>
                </a:solidFill>
              </a:rPr>
              <a:t>DataFrame</a:t>
            </a:r>
            <a:r>
              <a:rPr lang="en-US" b="1" dirty="0">
                <a:solidFill>
                  <a:schemeClr val="bg1"/>
                </a:solidFill>
              </a:rPr>
              <a:t> for All the Venues inside the Scarborough</a:t>
            </a:r>
            <a:r>
              <a:rPr lang="en-US" b="1" dirty="0">
                <a:solidFill>
                  <a:schemeClr val="bg1"/>
                </a:solidFill>
                <a:hlinkClick r:id="rId3"/>
              </a:rPr>
              <a:t>¶</a:t>
            </a:r>
            <a:endParaRPr lang="en-US" b="1" dirty="0">
              <a:solidFill>
                <a:schemeClr val="bg1"/>
              </a:solidFill>
            </a:endParaRPr>
          </a:p>
          <a:p>
            <a:r>
              <a:rPr lang="en-US" b="1" dirty="0">
                <a:solidFill>
                  <a:schemeClr val="bg1"/>
                </a:solidFill>
              </a:rPr>
              <a:t> </a:t>
            </a:r>
            <a:endParaRPr lang="en-US" dirty="0">
              <a:solidFill>
                <a:schemeClr val="bg1"/>
              </a:solidFill>
            </a:endParaRPr>
          </a:p>
        </p:txBody>
      </p:sp>
      <p:pic>
        <p:nvPicPr>
          <p:cNvPr id="4" name="Picture 3">
            <a:extLst>
              <a:ext uri="{FF2B5EF4-FFF2-40B4-BE49-F238E27FC236}">
                <a16:creationId xmlns:a16="http://schemas.microsoft.com/office/drawing/2014/main" id="{495D16A1-6399-4109-AB3C-A419FABD2C7D}"/>
              </a:ext>
            </a:extLst>
          </p:cNvPr>
          <p:cNvPicPr>
            <a:picLocks noChangeAspect="1"/>
          </p:cNvPicPr>
          <p:nvPr/>
        </p:nvPicPr>
        <p:blipFill>
          <a:blip r:embed="rId4"/>
          <a:stretch>
            <a:fillRect/>
          </a:stretch>
        </p:blipFill>
        <p:spPr>
          <a:xfrm>
            <a:off x="4639056" y="2236763"/>
            <a:ext cx="7552944" cy="3931103"/>
          </a:xfrm>
          <a:prstGeom prst="rect">
            <a:avLst/>
          </a:prstGeom>
          <a:effectLst/>
        </p:spPr>
      </p:pic>
    </p:spTree>
    <p:extLst>
      <p:ext uri="{BB962C8B-B14F-4D97-AF65-F5344CB8AC3E}">
        <p14:creationId xmlns:p14="http://schemas.microsoft.com/office/powerpoint/2010/main" val="1638087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D2CF-4FDC-4E24-874F-C07C0CE99111}"/>
              </a:ext>
            </a:extLst>
          </p:cNvPr>
          <p:cNvSpPr>
            <a:spLocks noGrp="1"/>
          </p:cNvSpPr>
          <p:nvPr>
            <p:ph type="title"/>
          </p:nvPr>
        </p:nvSpPr>
        <p:spPr>
          <a:xfrm>
            <a:off x="635223" y="629266"/>
            <a:ext cx="3116690" cy="5594554"/>
          </a:xfrm>
        </p:spPr>
        <p:txBody>
          <a:bodyPr anchor="ctr">
            <a:normAutofit/>
          </a:bodyPr>
          <a:lstStyle/>
          <a:p>
            <a:r>
              <a:rPr lang="en-US" sz="3000"/>
              <a:t>…methodology</a:t>
            </a:r>
          </a:p>
        </p:txBody>
      </p:sp>
      <p:sp>
        <p:nvSpPr>
          <p:cNvPr id="9" name="Freeform 7">
            <a:extLst>
              <a:ext uri="{FF2B5EF4-FFF2-40B4-BE49-F238E27FC236}">
                <a16:creationId xmlns:a16="http://schemas.microsoft.com/office/drawing/2014/main" id="{A89F1728-E5A8-4BD0-B9CA-EEF2932EF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BB9D57DE-38E5-4D79-A639-6C94A39EF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60C18FE5-FC12-4EB1-8FE4-487733A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5" name="Rectangle 14">
            <a:extLst>
              <a:ext uri="{FF2B5EF4-FFF2-40B4-BE49-F238E27FC236}">
                <a16:creationId xmlns:a16="http://schemas.microsoft.com/office/drawing/2014/main" id="{D169092A-AB26-44D5-B7AB-FCEF25A5A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7BA7F42-68F7-4D17-9E08-A5C29CC0559B}"/>
              </a:ext>
            </a:extLst>
          </p:cNvPr>
          <p:cNvSpPr>
            <a:spLocks noGrp="1"/>
          </p:cNvSpPr>
          <p:nvPr>
            <p:ph idx="1"/>
          </p:nvPr>
        </p:nvSpPr>
        <p:spPr>
          <a:xfrm>
            <a:off x="5048452" y="1410459"/>
            <a:ext cx="6495847" cy="1885146"/>
          </a:xfrm>
        </p:spPr>
        <p:txBody>
          <a:bodyPr>
            <a:normAutofit/>
          </a:bodyPr>
          <a:lstStyle/>
          <a:p>
            <a:r>
              <a:rPr lang="en-US">
                <a:solidFill>
                  <a:schemeClr val="bg1"/>
                </a:solidFill>
              </a:rPr>
              <a:t>The data was then hot-encoded to make it ready for machine learning</a:t>
            </a:r>
          </a:p>
          <a:p>
            <a:endParaRPr lang="en-US">
              <a:solidFill>
                <a:schemeClr val="bg1"/>
              </a:solidFill>
            </a:endParaRPr>
          </a:p>
        </p:txBody>
      </p:sp>
      <p:pic>
        <p:nvPicPr>
          <p:cNvPr id="4" name="Picture 3">
            <a:extLst>
              <a:ext uri="{FF2B5EF4-FFF2-40B4-BE49-F238E27FC236}">
                <a16:creationId xmlns:a16="http://schemas.microsoft.com/office/drawing/2014/main" id="{8A5AE28C-6A51-4812-9930-D9BD43354461}"/>
              </a:ext>
            </a:extLst>
          </p:cNvPr>
          <p:cNvPicPr>
            <a:picLocks noChangeAspect="1"/>
          </p:cNvPicPr>
          <p:nvPr/>
        </p:nvPicPr>
        <p:blipFill>
          <a:blip r:embed="rId3"/>
          <a:stretch>
            <a:fillRect/>
          </a:stretch>
        </p:blipFill>
        <p:spPr>
          <a:xfrm>
            <a:off x="4720781" y="2349304"/>
            <a:ext cx="7166419" cy="4234375"/>
          </a:xfrm>
          <a:prstGeom prst="rect">
            <a:avLst/>
          </a:prstGeom>
          <a:effectLst/>
        </p:spPr>
      </p:pic>
    </p:spTree>
    <p:extLst>
      <p:ext uri="{BB962C8B-B14F-4D97-AF65-F5344CB8AC3E}">
        <p14:creationId xmlns:p14="http://schemas.microsoft.com/office/powerpoint/2010/main" val="42519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4483-F778-4A36-AF19-9399B73DDC29}"/>
              </a:ext>
            </a:extLst>
          </p:cNvPr>
          <p:cNvSpPr>
            <a:spLocks noGrp="1"/>
          </p:cNvSpPr>
          <p:nvPr>
            <p:ph type="title"/>
          </p:nvPr>
        </p:nvSpPr>
        <p:spPr>
          <a:xfrm>
            <a:off x="635223" y="629266"/>
            <a:ext cx="3116690" cy="5594554"/>
          </a:xfrm>
        </p:spPr>
        <p:txBody>
          <a:bodyPr anchor="ctr">
            <a:normAutofit/>
          </a:bodyPr>
          <a:lstStyle/>
          <a:p>
            <a:r>
              <a:rPr lang="en-US" sz="3000"/>
              <a:t>…methodology</a:t>
            </a:r>
          </a:p>
        </p:txBody>
      </p:sp>
      <p:sp>
        <p:nvSpPr>
          <p:cNvPr id="9" name="Freeform 7">
            <a:extLst>
              <a:ext uri="{FF2B5EF4-FFF2-40B4-BE49-F238E27FC236}">
                <a16:creationId xmlns:a16="http://schemas.microsoft.com/office/drawing/2014/main" id="{A89F1728-E5A8-4BD0-B9CA-EEF2932EF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BB9D57DE-38E5-4D79-A639-6C94A39EF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60C18FE5-FC12-4EB1-8FE4-487733A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5" name="Rectangle 14">
            <a:extLst>
              <a:ext uri="{FF2B5EF4-FFF2-40B4-BE49-F238E27FC236}">
                <a16:creationId xmlns:a16="http://schemas.microsoft.com/office/drawing/2014/main" id="{D169092A-AB26-44D5-B7AB-FCEF25A5A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B7FC76D-D752-438E-ACA3-A34F52B91347}"/>
              </a:ext>
            </a:extLst>
          </p:cNvPr>
          <p:cNvSpPr>
            <a:spLocks noGrp="1"/>
          </p:cNvSpPr>
          <p:nvPr>
            <p:ph idx="1"/>
          </p:nvPr>
        </p:nvSpPr>
        <p:spPr>
          <a:xfrm>
            <a:off x="5048452" y="1410459"/>
            <a:ext cx="6495847" cy="1885146"/>
          </a:xfrm>
        </p:spPr>
        <p:txBody>
          <a:bodyPr>
            <a:normAutofit/>
          </a:bodyPr>
          <a:lstStyle/>
          <a:p>
            <a:pPr marL="0" indent="0">
              <a:buNone/>
            </a:pPr>
            <a:r>
              <a:rPr lang="en-US">
                <a:solidFill>
                  <a:schemeClr val="bg1"/>
                </a:solidFill>
              </a:rPr>
              <a:t>The venues were grouped into categories based on their similarities</a:t>
            </a:r>
          </a:p>
          <a:p>
            <a:pPr marL="0" indent="0">
              <a:buNone/>
            </a:pPr>
            <a:endParaRPr lang="en-US">
              <a:solidFill>
                <a:schemeClr val="bg1"/>
              </a:solidFill>
            </a:endParaRPr>
          </a:p>
        </p:txBody>
      </p:sp>
      <p:pic>
        <p:nvPicPr>
          <p:cNvPr id="4" name="Picture 3">
            <a:extLst>
              <a:ext uri="{FF2B5EF4-FFF2-40B4-BE49-F238E27FC236}">
                <a16:creationId xmlns:a16="http://schemas.microsoft.com/office/drawing/2014/main" id="{5075BF02-71D0-46F8-8708-384A61B40027}"/>
              </a:ext>
            </a:extLst>
          </p:cNvPr>
          <p:cNvPicPr>
            <a:picLocks noChangeAspect="1"/>
          </p:cNvPicPr>
          <p:nvPr/>
        </p:nvPicPr>
        <p:blipFill>
          <a:blip r:embed="rId3"/>
          <a:stretch>
            <a:fillRect/>
          </a:stretch>
        </p:blipFill>
        <p:spPr>
          <a:xfrm>
            <a:off x="4825157" y="2553459"/>
            <a:ext cx="7143548" cy="3670361"/>
          </a:xfrm>
          <a:prstGeom prst="rect">
            <a:avLst/>
          </a:prstGeom>
          <a:effectLst/>
        </p:spPr>
      </p:pic>
    </p:spTree>
    <p:extLst>
      <p:ext uri="{BB962C8B-B14F-4D97-AF65-F5344CB8AC3E}">
        <p14:creationId xmlns:p14="http://schemas.microsoft.com/office/powerpoint/2010/main" val="368953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A2DB-9A70-4DDA-BAC1-45C8306807EB}"/>
              </a:ext>
            </a:extLst>
          </p:cNvPr>
          <p:cNvSpPr>
            <a:spLocks noGrp="1"/>
          </p:cNvSpPr>
          <p:nvPr>
            <p:ph type="title"/>
          </p:nvPr>
        </p:nvSpPr>
        <p:spPr>
          <a:xfrm>
            <a:off x="635223" y="629266"/>
            <a:ext cx="3116690" cy="5594554"/>
          </a:xfrm>
        </p:spPr>
        <p:txBody>
          <a:bodyPr anchor="ctr">
            <a:normAutofit/>
          </a:bodyPr>
          <a:lstStyle/>
          <a:p>
            <a:r>
              <a:rPr lang="en-US" sz="3000"/>
              <a:t>…methodology</a:t>
            </a:r>
          </a:p>
        </p:txBody>
      </p:sp>
      <p:sp>
        <p:nvSpPr>
          <p:cNvPr id="9" name="Freeform 7">
            <a:extLst>
              <a:ext uri="{FF2B5EF4-FFF2-40B4-BE49-F238E27FC236}">
                <a16:creationId xmlns:a16="http://schemas.microsoft.com/office/drawing/2014/main" id="{AD488FAE-8A33-44D2-922D-E1A7E147D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D1A684E7-FC3D-4F0E-9F70-C69B3BEFC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E284F65F-D81D-4196-A4FB-F1C7EAC55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5" name="Rectangle 14">
            <a:extLst>
              <a:ext uri="{FF2B5EF4-FFF2-40B4-BE49-F238E27FC236}">
                <a16:creationId xmlns:a16="http://schemas.microsoft.com/office/drawing/2014/main" id="{FE0E41EA-15C8-4C96-84B8-F9BBB96B5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E5AF31F-4C1D-46A5-95E2-4778BC1245BE}"/>
              </a:ext>
            </a:extLst>
          </p:cNvPr>
          <p:cNvSpPr>
            <a:spLocks noGrp="1"/>
          </p:cNvSpPr>
          <p:nvPr>
            <p:ph idx="1"/>
          </p:nvPr>
        </p:nvSpPr>
        <p:spPr>
          <a:xfrm>
            <a:off x="5048452" y="1410458"/>
            <a:ext cx="6495847" cy="2589913"/>
          </a:xfrm>
        </p:spPr>
        <p:txBody>
          <a:bodyPr>
            <a:normAutofit/>
          </a:bodyPr>
          <a:lstStyle/>
          <a:p>
            <a:r>
              <a:rPr lang="en-US">
                <a:solidFill>
                  <a:schemeClr val="bg1"/>
                </a:solidFill>
              </a:rPr>
              <a:t>Ran a K means clustering algorithm on the prepared dataset</a:t>
            </a:r>
          </a:p>
          <a:p>
            <a:endParaRPr lang="en-US">
              <a:solidFill>
                <a:schemeClr val="bg1"/>
              </a:solidFill>
            </a:endParaRPr>
          </a:p>
        </p:txBody>
      </p:sp>
      <p:pic>
        <p:nvPicPr>
          <p:cNvPr id="4" name="Picture 3">
            <a:extLst>
              <a:ext uri="{FF2B5EF4-FFF2-40B4-BE49-F238E27FC236}">
                <a16:creationId xmlns:a16="http://schemas.microsoft.com/office/drawing/2014/main" id="{C2A5501B-D86C-42A9-B7B5-158882F0F366}"/>
              </a:ext>
            </a:extLst>
          </p:cNvPr>
          <p:cNvPicPr>
            <a:picLocks noChangeAspect="1"/>
          </p:cNvPicPr>
          <p:nvPr/>
        </p:nvPicPr>
        <p:blipFill>
          <a:blip r:embed="rId3"/>
          <a:stretch>
            <a:fillRect/>
          </a:stretch>
        </p:blipFill>
        <p:spPr>
          <a:xfrm>
            <a:off x="4639056" y="2250830"/>
            <a:ext cx="7431024" cy="4607169"/>
          </a:xfrm>
          <a:prstGeom prst="rect">
            <a:avLst/>
          </a:prstGeom>
          <a:effectLst/>
        </p:spPr>
      </p:pic>
    </p:spTree>
    <p:extLst>
      <p:ext uri="{BB962C8B-B14F-4D97-AF65-F5344CB8AC3E}">
        <p14:creationId xmlns:p14="http://schemas.microsoft.com/office/powerpoint/2010/main" val="1548320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49</TotalTime>
  <Words>456</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Century Gothic</vt:lpstr>
      <vt:lpstr>Wingdings 3</vt:lpstr>
      <vt:lpstr>Ion</vt:lpstr>
      <vt:lpstr>IBM Capstone final project</vt:lpstr>
      <vt:lpstr>Introduction</vt:lpstr>
      <vt:lpstr>…..introduction</vt:lpstr>
      <vt:lpstr>Methodology</vt:lpstr>
      <vt:lpstr>….Methodology</vt:lpstr>
      <vt:lpstr>…methodology</vt:lpstr>
      <vt:lpstr>…methodology</vt:lpstr>
      <vt:lpstr>…methodology</vt:lpstr>
      <vt:lpstr>…methodology</vt:lpstr>
      <vt:lpstr>Results and Conclusion</vt:lpstr>
      <vt:lpstr>…results  and conclusion</vt:lpstr>
      <vt:lpstr>…results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final project</dc:title>
  <dc:creator>Mthembu, Palesa</dc:creator>
  <cp:lastModifiedBy>Mthembu, Palesa</cp:lastModifiedBy>
  <cp:revision>6</cp:revision>
  <dcterms:created xsi:type="dcterms:W3CDTF">2019-04-20T00:20:14Z</dcterms:created>
  <dcterms:modified xsi:type="dcterms:W3CDTF">2019-04-20T01:09:24Z</dcterms:modified>
</cp:coreProperties>
</file>