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6" r:id="rId3"/>
    <p:sldId id="257" r:id="rId4"/>
    <p:sldId id="258" r:id="rId5"/>
    <p:sldId id="270" r:id="rId6"/>
    <p:sldId id="269" r:id="rId7"/>
    <p:sldId id="284" r:id="rId8"/>
    <p:sldId id="264" r:id="rId9"/>
    <p:sldId id="271" r:id="rId10"/>
    <p:sldId id="281" r:id="rId11"/>
    <p:sldId id="260" r:id="rId12"/>
    <p:sldId id="261" r:id="rId13"/>
    <p:sldId id="259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2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9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6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9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5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1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7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6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9F41F3-920F-4BB1-B6B9-A9496788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0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F41F3-920F-4BB1-B6B9-A94967888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5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AB34C7-6D2B-4EFF-B540-68B3452EC687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9F41F3-920F-4BB1-B6B9-A949678888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1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4F6E-2B7D-4983-82AE-6791EE85A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8000" b="1" dirty="0"/>
              <a:t>Modelo </a:t>
            </a:r>
            <a:br>
              <a:rPr lang="pt-PT" sz="8000" b="1" dirty="0"/>
            </a:br>
            <a:r>
              <a:rPr lang="pt-PT" sz="8000" b="1" dirty="0"/>
              <a:t>Cliente-Servidor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E5AB4-65EA-45BC-B4CE-7AE464B57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b="1" dirty="0"/>
              <a:t>Curso Técnico Superior Profissional</a:t>
            </a:r>
          </a:p>
          <a:p>
            <a:r>
              <a:rPr lang="pt-PT" dirty="0"/>
              <a:t>Tecnologias e programação de Sistemas de informação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44D2F-E640-4FC7-A408-1DEBA8298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413" b="26764"/>
          <a:stretch/>
        </p:blipFill>
        <p:spPr>
          <a:xfrm>
            <a:off x="7843855" y="-291190"/>
            <a:ext cx="4112319" cy="32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D68F35-6F35-4BAB-B6C0-BF0863856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48" y="153237"/>
            <a:ext cx="1200150" cy="1000125"/>
          </a:xfrm>
          <a:prstGeom prst="rect">
            <a:avLst/>
          </a:prstGeom>
        </p:spPr>
      </p:pic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9DCD1EE9-0E51-4A92-A52B-BA0C52ADB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2572"/>
              </p:ext>
            </p:extLst>
          </p:nvPr>
        </p:nvGraphicFramePr>
        <p:xfrm>
          <a:off x="2380649" y="5583574"/>
          <a:ext cx="8128000" cy="456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5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499">
                <a:tc>
                  <a:txBody>
                    <a:bodyPr/>
                    <a:lstStyle/>
                    <a:p>
                      <a:pPr algn="r"/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Filipe Mariano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0" dirty="0">
                          <a:solidFill>
                            <a:schemeClr val="tx1"/>
                          </a:solidFill>
                        </a:rPr>
                        <a:t>filipe.mariano@estsetubal.ips.pt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70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Protocolo HTTP: Pedido (endereço)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269" y="1832798"/>
            <a:ext cx="6868316" cy="24293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16396" y="4587742"/>
            <a:ext cx="90820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/>
              <a:t>http://sundown.wou.edu:80/en/mail.html?lang=en&amp;laurel=on&amp;cal=1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65344" y="5485586"/>
            <a:ext cx="115010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PT" sz="2000" dirty="0" err="1">
                <a:solidFill>
                  <a:srgbClr val="3333CC"/>
                </a:solidFill>
              </a:rPr>
              <a:t>Domínio</a:t>
            </a:r>
            <a:endParaRPr lang="en-US" altLang="pt-PT" sz="2000" dirty="0">
              <a:solidFill>
                <a:srgbClr val="3333CC"/>
              </a:solidFill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3213274" y="5028386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53646" y="5887607"/>
            <a:ext cx="11846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PT" sz="2000" dirty="0" err="1">
                <a:solidFill>
                  <a:srgbClr val="3333CC"/>
                </a:solidFill>
              </a:rPr>
              <a:t>Caminho</a:t>
            </a:r>
            <a:endParaRPr lang="en-US" altLang="pt-PT" sz="2000" dirty="0">
              <a:solidFill>
                <a:srgbClr val="3333CC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5457299" y="5049407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1716396" y="5790386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PT" sz="2000" dirty="0" err="1">
                <a:solidFill>
                  <a:srgbClr val="3333CC"/>
                </a:solidFill>
              </a:rPr>
              <a:t>Protocolo</a:t>
            </a:r>
            <a:endParaRPr lang="en-US" altLang="pt-PT" sz="2000" dirty="0">
              <a:solidFill>
                <a:srgbClr val="3333CC"/>
              </a:solidFill>
            </a:endParaRP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V="1">
            <a:off x="2173596" y="502838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4428600" y="5430407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PT" sz="2000" dirty="0">
                <a:solidFill>
                  <a:srgbClr val="3333CC"/>
                </a:solidFill>
              </a:rPr>
              <a:t>Porto</a:t>
            </a:r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V="1">
            <a:off x="4847699" y="5049407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5685899" y="5659007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PT" sz="2000" dirty="0" err="1">
                <a:solidFill>
                  <a:srgbClr val="3333CC"/>
                </a:solidFill>
              </a:rPr>
              <a:t>Ficheiro</a:t>
            </a:r>
            <a:endParaRPr lang="en-US" altLang="pt-PT" sz="2000" dirty="0">
              <a:solidFill>
                <a:srgbClr val="3333CC"/>
              </a:solidFill>
            </a:endParaRPr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 flipV="1">
            <a:off x="6219299" y="504940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7" name="Text Box 24"/>
          <p:cNvSpPr txBox="1">
            <a:spLocks noChangeArrowheads="1"/>
          </p:cNvSpPr>
          <p:nvPr/>
        </p:nvSpPr>
        <p:spPr bwMode="auto">
          <a:xfrm>
            <a:off x="6981298" y="5997864"/>
            <a:ext cx="35560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pt-PT" sz="2000" dirty="0" err="1">
                <a:solidFill>
                  <a:srgbClr val="3333CC"/>
                </a:solidFill>
              </a:rPr>
              <a:t>Parâmetros</a:t>
            </a:r>
            <a:r>
              <a:rPr lang="en-US" altLang="pt-PT" sz="2000" dirty="0">
                <a:solidFill>
                  <a:srgbClr val="3333CC"/>
                </a:solidFill>
              </a:rPr>
              <a:t> (</a:t>
            </a:r>
            <a:r>
              <a:rPr lang="en-US" altLang="pt-PT" sz="2000" dirty="0" err="1">
                <a:solidFill>
                  <a:srgbClr val="3333CC"/>
                </a:solidFill>
              </a:rPr>
              <a:t>em</a:t>
            </a:r>
            <a:r>
              <a:rPr lang="en-US" altLang="pt-PT" sz="2000" dirty="0">
                <a:solidFill>
                  <a:srgbClr val="3333CC"/>
                </a:solidFill>
              </a:rPr>
              <a:t> query string)</a:t>
            </a: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 flipV="1">
            <a:off x="7320970" y="5007264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3" name="Line 25">
            <a:extLst>
              <a:ext uri="{FF2B5EF4-FFF2-40B4-BE49-F238E27FC236}">
                <a16:creationId xmlns:a16="http://schemas.microsoft.com/office/drawing/2014/main" id="{56CA9705-04A3-4CAA-9C47-789BAB34A2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1609" y="5007264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" name="Line 25">
            <a:extLst>
              <a:ext uri="{FF2B5EF4-FFF2-40B4-BE49-F238E27FC236}">
                <a16:creationId xmlns:a16="http://schemas.microsoft.com/office/drawing/2014/main" id="{414A4862-36E6-45D6-9BF5-CA4F988233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33541" y="4990286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850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Protocolo HTTP: Pedido (verbos)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b="1" dirty="0"/>
              <a:t>Indicam o que se pretende do servidor</a:t>
            </a:r>
          </a:p>
          <a:p>
            <a:r>
              <a:rPr lang="pt-PT" b="1" dirty="0"/>
              <a:t>GET </a:t>
            </a:r>
            <a:r>
              <a:rPr lang="pt-PT" dirty="0"/>
              <a:t>– solicita um recurso, completo</a:t>
            </a:r>
          </a:p>
          <a:p>
            <a:r>
              <a:rPr lang="pt-PT" b="1" dirty="0"/>
              <a:t>POST </a:t>
            </a:r>
            <a:r>
              <a:rPr lang="pt-PT" dirty="0"/>
              <a:t>– envia informação (no corpo) para o servidor</a:t>
            </a:r>
          </a:p>
          <a:p>
            <a:r>
              <a:rPr lang="pt-PT" b="1" dirty="0"/>
              <a:t>PUT </a:t>
            </a:r>
            <a:r>
              <a:rPr lang="pt-PT" dirty="0"/>
              <a:t>– envia informação para ser colocada no servidor</a:t>
            </a:r>
          </a:p>
          <a:p>
            <a:r>
              <a:rPr lang="pt-PT" b="1" dirty="0"/>
              <a:t>DELETE </a:t>
            </a:r>
            <a:r>
              <a:rPr lang="pt-PT" dirty="0"/>
              <a:t>– apaga o recurso</a:t>
            </a:r>
          </a:p>
          <a:p>
            <a:r>
              <a:rPr lang="pt-PT" dirty="0"/>
              <a:t>Etc…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668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Protocolo HTTP: Resposta (códigos)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5918" y="1972720"/>
            <a:ext cx="6293523" cy="4294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7761" y="1972720"/>
            <a:ext cx="27586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1xx - aceite</a:t>
            </a:r>
          </a:p>
          <a:p>
            <a:r>
              <a:rPr lang="pt-PT" sz="2000" b="1" dirty="0"/>
              <a:t>2xx - sucesso</a:t>
            </a:r>
          </a:p>
          <a:p>
            <a:r>
              <a:rPr lang="pt-PT" sz="2000" b="1" dirty="0"/>
              <a:t>3xx – redirecionado  </a:t>
            </a:r>
          </a:p>
          <a:p>
            <a:r>
              <a:rPr lang="pt-PT" sz="2000" b="1" dirty="0"/>
              <a:t>4xx – erro no pedido</a:t>
            </a:r>
          </a:p>
          <a:p>
            <a:r>
              <a:rPr lang="pt-PT" sz="2000" b="1" dirty="0"/>
              <a:t>5xx – erro no servidor</a:t>
            </a:r>
          </a:p>
        </p:txBody>
      </p:sp>
    </p:spTree>
    <p:extLst>
      <p:ext uri="{BB962C8B-B14F-4D97-AF65-F5344CB8AC3E}">
        <p14:creationId xmlns:p14="http://schemas.microsoft.com/office/powerpoint/2010/main" val="241660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Protocolo HTTP: Pedido-Resposta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r>
              <a:rPr lang="pt-PT" dirty="0"/>
              <a:t>Versão 1.1</a:t>
            </a:r>
          </a:p>
          <a:p>
            <a:r>
              <a:rPr lang="pt-PT" dirty="0"/>
              <a:t>Comunicação baseada em “</a:t>
            </a:r>
            <a:r>
              <a:rPr lang="pt-PT" dirty="0" err="1"/>
              <a:t>Request</a:t>
            </a:r>
            <a:r>
              <a:rPr lang="pt-PT" dirty="0"/>
              <a:t>” – “Response”. Exemplo:</a:t>
            </a:r>
          </a:p>
          <a:p>
            <a:endParaRPr lang="pt-PT" dirty="0"/>
          </a:p>
        </p:txBody>
      </p:sp>
      <p:pic>
        <p:nvPicPr>
          <p:cNvPr id="2050" name="Picture 2" descr="http://www.tcpipguide.com/free/diagrams/httprespon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51" y="2690790"/>
            <a:ext cx="6157145" cy="348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cpipguide.com/free/diagrams/httprequ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63" y="2601580"/>
            <a:ext cx="5679873" cy="37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79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840A-81AC-48DD-9BB6-8AF4B1A9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Dúvidas</a:t>
            </a:r>
            <a:endParaRPr lang="en-US" dirty="0"/>
          </a:p>
        </p:txBody>
      </p:sp>
      <p:pic>
        <p:nvPicPr>
          <p:cNvPr id="6" name="Imagem 7">
            <a:extLst>
              <a:ext uri="{FF2B5EF4-FFF2-40B4-BE49-F238E27FC236}">
                <a16:creationId xmlns:a16="http://schemas.microsoft.com/office/drawing/2014/main" id="{1A97F94D-960D-4999-B7F0-3A488202A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1480" y="1985991"/>
            <a:ext cx="3749365" cy="374326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01560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4716-C8E2-4FA1-8988-B5FFA1AD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615D-258B-4FBB-AFCC-5CAEDF53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pPr lvl="1"/>
            <a:r>
              <a:rPr lang="pt-PT" dirty="0"/>
              <a:t>Definição</a:t>
            </a:r>
          </a:p>
          <a:p>
            <a:pPr lvl="1"/>
            <a:r>
              <a:rPr lang="pt-PT" dirty="0"/>
              <a:t>Papel do Cliente e do Servidor</a:t>
            </a:r>
          </a:p>
          <a:p>
            <a:pPr lvl="1"/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Multi-</a:t>
            </a:r>
            <a:r>
              <a:rPr lang="en-US" dirty="0" err="1"/>
              <a:t>Camadas</a:t>
            </a:r>
            <a:endParaRPr lang="en-US" dirty="0"/>
          </a:p>
          <a:p>
            <a:pPr lvl="1"/>
            <a:r>
              <a:rPr lang="en-US" dirty="0" err="1"/>
              <a:t>Aplicações</a:t>
            </a:r>
            <a:r>
              <a:rPr lang="en-US" dirty="0"/>
              <a:t> Web</a:t>
            </a:r>
            <a:endParaRPr lang="pt-PT" dirty="0"/>
          </a:p>
          <a:p>
            <a:pPr lvl="1"/>
            <a:r>
              <a:rPr lang="en-US" dirty="0" err="1"/>
              <a:t>Comunicação</a:t>
            </a:r>
            <a:r>
              <a:rPr lang="en-US" dirty="0"/>
              <a:t> entre </a:t>
            </a:r>
            <a:r>
              <a:rPr lang="en-US" dirty="0" err="1"/>
              <a:t>Cliente</a:t>
            </a:r>
            <a:r>
              <a:rPr lang="en-US" dirty="0"/>
              <a:t> e </a:t>
            </a:r>
            <a:r>
              <a:rPr lang="en-US" dirty="0" err="1"/>
              <a:t>Servidor</a:t>
            </a:r>
            <a:r>
              <a:rPr lang="en-US" dirty="0"/>
              <a:t> (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Web)</a:t>
            </a:r>
          </a:p>
          <a:p>
            <a:pPr lvl="1"/>
            <a:r>
              <a:rPr lang="en-US" dirty="0" err="1"/>
              <a:t>Protocolo</a:t>
            </a:r>
            <a:r>
              <a:rPr lang="en-US" dirty="0"/>
              <a:t> HTTP</a:t>
            </a:r>
          </a:p>
          <a:p>
            <a:pPr lvl="2"/>
            <a:r>
              <a:rPr lang="en-US" dirty="0" err="1"/>
              <a:t>Definição</a:t>
            </a:r>
            <a:endParaRPr lang="en-US" dirty="0"/>
          </a:p>
          <a:p>
            <a:pPr lvl="2"/>
            <a:r>
              <a:rPr lang="en-US" dirty="0" err="1"/>
              <a:t>Pedido</a:t>
            </a:r>
            <a:r>
              <a:rPr lang="en-US" dirty="0"/>
              <a:t> (</a:t>
            </a:r>
            <a:r>
              <a:rPr lang="en-US" dirty="0" err="1"/>
              <a:t>endereço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Pedido</a:t>
            </a:r>
            <a:r>
              <a:rPr lang="en-US" dirty="0"/>
              <a:t> (</a:t>
            </a:r>
            <a:r>
              <a:rPr lang="en-US" dirty="0" err="1"/>
              <a:t>verbos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Resposta</a:t>
            </a:r>
            <a:r>
              <a:rPr lang="en-US" dirty="0"/>
              <a:t> (</a:t>
            </a:r>
            <a:r>
              <a:rPr lang="en-US" dirty="0" err="1"/>
              <a:t>códigos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Pedido-Resposta</a:t>
            </a:r>
            <a:endParaRPr lang="en-US" dirty="0"/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1330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840A-81AC-48DD-9BB6-8AF4B1A9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Definição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019D-77CA-4442-A02B-6B9C7615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pt-PT" dirty="0"/>
          </a:p>
          <a:p>
            <a:r>
              <a:rPr lang="pt-PT" sz="1600" dirty="0"/>
              <a:t>- É uma arquitetura distribuída que divide tarefas entre servidores e clientes que comunicam através de uma rede de computadores ou pela Internet;</a:t>
            </a:r>
          </a:p>
          <a:p>
            <a:endParaRPr lang="pt-PT" sz="1600" dirty="0"/>
          </a:p>
          <a:p>
            <a:r>
              <a:rPr lang="pt-PT" sz="1600" dirty="0"/>
              <a:t>- Quando um cliente se conecta a um servidor, o servidor pode aceitar ou rejeitar a conexão. Se a conexão for aceite, o servidor estabelece e mantém a ligação com o cliente através de um protocolo específico.</a:t>
            </a:r>
          </a:p>
          <a:p>
            <a:endParaRPr lang="pt-PT" sz="1600" dirty="0"/>
          </a:p>
          <a:p>
            <a:r>
              <a:rPr lang="pt-PT" sz="1600" dirty="0"/>
              <a:t>- Exemplos:</a:t>
            </a:r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pt-PT" sz="1200" dirty="0"/>
              <a:t>Web Server</a:t>
            </a:r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pt-PT" sz="1200" dirty="0"/>
              <a:t>Mail Server</a:t>
            </a:r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pt-PT" sz="1200" dirty="0"/>
              <a:t>File</a:t>
            </a:r>
            <a:r>
              <a:rPr lang="pt-PT" sz="1600" dirty="0"/>
              <a:t> </a:t>
            </a:r>
            <a:r>
              <a:rPr lang="pt-PT" sz="1200" dirty="0"/>
              <a:t>Server</a:t>
            </a:r>
          </a:p>
          <a:p>
            <a:pPr marL="468630" lvl="2" indent="-28575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pt-PT" sz="1200" dirty="0"/>
              <a:t>Database Server</a:t>
            </a:r>
          </a:p>
          <a:p>
            <a:pPr marL="201168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4048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840A-81AC-48DD-9BB6-8AF4B1A9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Papel do Cliente e do Servidor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019D-77CA-4442-A02B-6B9C7615F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PT" dirty="0"/>
              <a:t>- Fornece um serviço a um ou mais clientes em que o cliente faz </a:t>
            </a:r>
          </a:p>
          <a:p>
            <a:pPr algn="just"/>
            <a:r>
              <a:rPr lang="pt-PT" dirty="0"/>
              <a:t>pedidos (request) e o servidor responde (response);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- O cliente precisa de conhecer o endereço do servidor;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- O servidor não precisa de saber da existência do cliente antes da </a:t>
            </a:r>
          </a:p>
          <a:p>
            <a:pPr algn="just"/>
            <a:r>
              <a:rPr lang="pt-PT" dirty="0"/>
              <a:t>ligação entre ambos; </a:t>
            </a:r>
          </a:p>
          <a:p>
            <a:pPr algn="just"/>
            <a:endParaRPr lang="pt-PT" altLang="en-US" dirty="0"/>
          </a:p>
          <a:p>
            <a:pPr algn="just"/>
            <a:r>
              <a:rPr lang="en-US" altLang="en-US" dirty="0"/>
              <a:t>- </a:t>
            </a:r>
            <a:r>
              <a:rPr lang="en-US" altLang="en-US" dirty="0" err="1"/>
              <a:t>Assim</a:t>
            </a:r>
            <a:r>
              <a:rPr lang="en-US" altLang="en-US" dirty="0"/>
              <a:t> que é </a:t>
            </a:r>
            <a:r>
              <a:rPr lang="en-US" altLang="en-US" dirty="0" err="1"/>
              <a:t>estabelecida</a:t>
            </a:r>
            <a:r>
              <a:rPr lang="en-US" altLang="en-US" dirty="0"/>
              <a:t> a </a:t>
            </a:r>
            <a:r>
              <a:rPr lang="en-US" altLang="en-US" dirty="0" err="1"/>
              <a:t>ligação</a:t>
            </a:r>
            <a:r>
              <a:rPr lang="en-US" altLang="en-US" dirty="0"/>
              <a:t>, ambos </a:t>
            </a:r>
            <a:r>
              <a:rPr lang="en-US" altLang="en-US" dirty="0" err="1"/>
              <a:t>podem</a:t>
            </a:r>
            <a:r>
              <a:rPr lang="en-US" altLang="en-US" dirty="0"/>
              <a:t> </a:t>
            </a:r>
            <a:r>
              <a:rPr lang="en-US" altLang="en-US" dirty="0" err="1"/>
              <a:t>enviar</a:t>
            </a:r>
            <a:r>
              <a:rPr lang="en-US" altLang="en-US" dirty="0"/>
              <a:t> e </a:t>
            </a:r>
            <a:r>
              <a:rPr lang="en-US" altLang="en-US" dirty="0" err="1"/>
              <a:t>receber</a:t>
            </a:r>
            <a:r>
              <a:rPr lang="en-US" altLang="en-US" dirty="0"/>
              <a:t> </a:t>
            </a:r>
          </a:p>
          <a:p>
            <a:pPr algn="just"/>
            <a:r>
              <a:rPr lang="en-US" altLang="en-US" dirty="0" err="1"/>
              <a:t>informação</a:t>
            </a:r>
            <a:r>
              <a:rPr lang="en-US" altLang="en-US" dirty="0"/>
              <a:t>.</a:t>
            </a:r>
            <a:endParaRPr lang="pt-PT" dirty="0"/>
          </a:p>
          <a:p>
            <a:endParaRPr lang="pt-PT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E05E61A-8905-4862-BEC5-FFD70492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25" y="1845734"/>
            <a:ext cx="4104639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6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9CE6B-E63B-4B88-9771-74171AD8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em </a:t>
            </a:r>
            <a:r>
              <a:rPr lang="pt-PT" dirty="0" err="1"/>
              <a:t>Multi-Camadas</a:t>
            </a:r>
            <a:r>
              <a:rPr lang="pt-PT" dirty="0"/>
              <a:t> (1)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4D4D46-7C43-4747-A4B0-E6D888411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922" y="2922135"/>
            <a:ext cx="6049249" cy="3163446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D72B8E-98B9-434F-93DA-D714EE318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899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PT" i="1" dirty="0"/>
              <a:t>Quanto maior o nº de camadas: </a:t>
            </a:r>
            <a:r>
              <a:rPr lang="pt-PT" i="1" dirty="0">
                <a:solidFill>
                  <a:srgbClr val="FF0000"/>
                </a:solidFill>
              </a:rPr>
              <a:t>maior complexidade </a:t>
            </a:r>
            <a:r>
              <a:rPr lang="pt-PT" i="1" dirty="0"/>
              <a:t>e </a:t>
            </a:r>
            <a:r>
              <a:rPr lang="pt-PT" i="1" dirty="0">
                <a:solidFill>
                  <a:srgbClr val="00B050"/>
                </a:solidFill>
              </a:rPr>
              <a:t>maior escalabilidade</a:t>
            </a:r>
            <a:r>
              <a:rPr lang="pt-PT" i="1" dirty="0"/>
              <a:t>!</a:t>
            </a:r>
          </a:p>
          <a:p>
            <a:r>
              <a:rPr lang="pt-PT" b="1" u="sng" dirty="0"/>
              <a:t>1 Camada</a:t>
            </a:r>
          </a:p>
          <a:p>
            <a:pPr lvl="1"/>
            <a:r>
              <a:rPr lang="pt-PT" dirty="0"/>
              <a:t>Um único utilizador e é o equivalente a executar uma aplicação num computador pessoal;</a:t>
            </a:r>
          </a:p>
          <a:p>
            <a:pPr lvl="1"/>
            <a:r>
              <a:rPr lang="pt-PT" dirty="0"/>
              <a:t>Todos os componentes necessários para executar a aplicação encontram-se localizados na mesma máquina;</a:t>
            </a:r>
          </a:p>
          <a:p>
            <a:endParaRPr lang="pt-PT" b="1" u="sng" dirty="0"/>
          </a:p>
          <a:p>
            <a:r>
              <a:rPr lang="pt-PT" b="1" u="sng" dirty="0"/>
              <a:t>2 Camadas</a:t>
            </a:r>
          </a:p>
          <a:p>
            <a:pPr lvl="1"/>
            <a:r>
              <a:rPr lang="pt-PT" dirty="0"/>
              <a:t>Separa numa camada de apresentação (cliente) e </a:t>
            </a:r>
          </a:p>
          <a:p>
            <a:pPr marL="201168" lvl="1" indent="0">
              <a:buNone/>
            </a:pPr>
            <a:r>
              <a:rPr lang="pt-PT" dirty="0"/>
              <a:t>outra de dados (servidor); </a:t>
            </a:r>
          </a:p>
          <a:p>
            <a:pPr lvl="1"/>
            <a:r>
              <a:rPr lang="pt-PT" dirty="0" err="1"/>
              <a:t>Thin</a:t>
            </a:r>
            <a:r>
              <a:rPr lang="pt-PT" dirty="0"/>
              <a:t> </a:t>
            </a:r>
            <a:r>
              <a:rPr lang="pt-PT" dirty="0" err="1"/>
              <a:t>Client</a:t>
            </a:r>
            <a:r>
              <a:rPr lang="pt-PT" dirty="0"/>
              <a:t> (pouco processamento) ou </a:t>
            </a:r>
            <a:r>
              <a:rPr lang="pt-PT" dirty="0" err="1"/>
              <a:t>Thick</a:t>
            </a:r>
            <a:r>
              <a:rPr lang="pt-PT" dirty="0"/>
              <a:t> </a:t>
            </a:r>
            <a:r>
              <a:rPr lang="pt-PT" dirty="0" err="1"/>
              <a:t>Client</a:t>
            </a:r>
            <a:r>
              <a:rPr lang="pt-PT" dirty="0"/>
              <a:t> </a:t>
            </a:r>
          </a:p>
          <a:p>
            <a:pPr marL="201168" lvl="1" indent="0">
              <a:buNone/>
            </a:pPr>
            <a:r>
              <a:rPr lang="pt-PT" dirty="0"/>
              <a:t>(muito processamento)</a:t>
            </a:r>
          </a:p>
          <a:p>
            <a:pPr lvl="1"/>
            <a:endParaRPr lang="pt-PT" dirty="0"/>
          </a:p>
          <a:p>
            <a:r>
              <a:rPr lang="pt-PT" b="1" u="sng" dirty="0"/>
              <a:t>3 Camadas</a:t>
            </a:r>
          </a:p>
          <a:p>
            <a:pPr lvl="1"/>
            <a:r>
              <a:rPr lang="pt-PT" dirty="0"/>
              <a:t>Separação nas seguintes camadas:</a:t>
            </a:r>
          </a:p>
          <a:p>
            <a:pPr lvl="2"/>
            <a:r>
              <a:rPr lang="pt-PT" dirty="0"/>
              <a:t>Camada de Apresentação</a:t>
            </a:r>
          </a:p>
          <a:p>
            <a:pPr lvl="2"/>
            <a:r>
              <a:rPr lang="pt-PT" dirty="0"/>
              <a:t>Camada de Lógica do Negócio</a:t>
            </a:r>
          </a:p>
          <a:p>
            <a:pPr lvl="2"/>
            <a:r>
              <a:rPr lang="pt-PT" dirty="0"/>
              <a:t>Camada de Dados</a:t>
            </a:r>
          </a:p>
        </p:txBody>
      </p:sp>
    </p:spTree>
    <p:extLst>
      <p:ext uri="{BB962C8B-B14F-4D97-AF65-F5344CB8AC3E}">
        <p14:creationId xmlns:p14="http://schemas.microsoft.com/office/powerpoint/2010/main" val="280161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DDDE6-CADF-4074-B9FB-544848AB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em </a:t>
            </a:r>
            <a:r>
              <a:rPr lang="pt-PT" dirty="0" err="1"/>
              <a:t>Multi-Camadas</a:t>
            </a:r>
            <a:r>
              <a:rPr lang="pt-PT" dirty="0"/>
              <a:t> (2)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2386D8-3D04-45EB-A63D-89B659E4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C4EE5F0-7444-4B8C-862D-3E1614CA16F1}"/>
              </a:ext>
            </a:extLst>
          </p:cNvPr>
          <p:cNvSpPr txBox="1"/>
          <p:nvPr/>
        </p:nvSpPr>
        <p:spPr>
          <a:xfrm>
            <a:off x="1097280" y="1770735"/>
            <a:ext cx="98406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PT" b="1" u="sng" dirty="0"/>
              <a:t>3 (ou mais) Camadas (continuação)</a:t>
            </a:r>
          </a:p>
          <a:p>
            <a:pPr lvl="1"/>
            <a:endParaRPr lang="pt-PT" b="1" u="sng" dirty="0"/>
          </a:p>
          <a:p>
            <a:pPr lvl="1"/>
            <a:r>
              <a:rPr lang="pt-PT" dirty="0"/>
              <a:t>- Camada de Lógica do Negócio processa constrangimentos e aplica regras de negócio antes de enviar os dados para o cliente, provenientes da camada de dados.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- Os clientes podem mudar sem necessidade de alterar os componentes ligados ao servidor.</a:t>
            </a:r>
          </a:p>
          <a:p>
            <a:pPr lvl="1"/>
            <a:endParaRPr lang="pt-PT" dirty="0"/>
          </a:p>
          <a:p>
            <a:pPr lvl="1"/>
            <a:r>
              <a:rPr lang="pt-PT" dirty="0"/>
              <a:t>- Proporciona maior segurança nos diferentes componentes ligados ao servidor.</a:t>
            </a:r>
          </a:p>
          <a:p>
            <a:pPr lvl="1"/>
            <a:endParaRPr lang="pt-PT" dirty="0"/>
          </a:p>
          <a:p>
            <a:pPr marL="742950" lvl="1" indent="-285750">
              <a:buFontTx/>
              <a:buChar char="-"/>
            </a:pPr>
            <a:r>
              <a:rPr lang="pt-PT" dirty="0"/>
              <a:t>Maior disponibilidade do sistema.</a:t>
            </a:r>
          </a:p>
          <a:p>
            <a:pPr marL="742950" lvl="1" indent="-285750">
              <a:buFontTx/>
              <a:buChar char="-"/>
            </a:pPr>
            <a:endParaRPr lang="pt-PT" dirty="0"/>
          </a:p>
          <a:p>
            <a:pPr marL="742950" lvl="1" indent="-285750">
              <a:buFontTx/>
              <a:buChar char="-"/>
            </a:pPr>
            <a:r>
              <a:rPr lang="pt-PT" dirty="0"/>
              <a:t>Arquitetura mais comum nas Aplicações Web.</a:t>
            </a:r>
          </a:p>
        </p:txBody>
      </p:sp>
    </p:spTree>
    <p:extLst>
      <p:ext uri="{BB962C8B-B14F-4D97-AF65-F5344CB8AC3E}">
        <p14:creationId xmlns:p14="http://schemas.microsoft.com/office/powerpoint/2010/main" val="403872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DDDE6-CADF-4074-B9FB-544848AB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Aplicações Web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2386D8-3D04-45EB-A63D-89B659E48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>
              <a:solidFill>
                <a:srgbClr val="292929"/>
              </a:solidFill>
              <a:latin typeface="charter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6AD7273-7F26-46F6-BB0C-49A9294A92AE}"/>
              </a:ext>
            </a:extLst>
          </p:cNvPr>
          <p:cNvGrpSpPr/>
          <p:nvPr/>
        </p:nvGrpSpPr>
        <p:grpSpPr>
          <a:xfrm>
            <a:off x="1365069" y="2971064"/>
            <a:ext cx="8726921" cy="2460595"/>
            <a:chOff x="1380714" y="2772705"/>
            <a:chExt cx="8928991" cy="2796435"/>
          </a:xfrm>
        </p:grpSpPr>
        <p:pic>
          <p:nvPicPr>
            <p:cNvPr id="1028" name="Picture 4" descr="Image for post">
              <a:extLst>
                <a:ext uri="{FF2B5EF4-FFF2-40B4-BE49-F238E27FC236}">
                  <a16:creationId xmlns:a16="http://schemas.microsoft.com/office/drawing/2014/main" id="{A5678D2A-4EB9-42A8-ABF2-2E71F7FAE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0714" y="2772705"/>
              <a:ext cx="8928991" cy="2796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FDBE6DEE-E685-4D05-8926-360744E37FFA}"/>
                </a:ext>
              </a:extLst>
            </p:cNvPr>
            <p:cNvSpPr/>
            <p:nvPr/>
          </p:nvSpPr>
          <p:spPr>
            <a:xfrm>
              <a:off x="2621280" y="4023360"/>
              <a:ext cx="870857" cy="7053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8" name="Chaveta à esquerda 7">
            <a:extLst>
              <a:ext uri="{FF2B5EF4-FFF2-40B4-BE49-F238E27FC236}">
                <a16:creationId xmlns:a16="http://schemas.microsoft.com/office/drawing/2014/main" id="{57F456DF-28AA-4A00-8191-1E0AE80866BC}"/>
              </a:ext>
            </a:extLst>
          </p:cNvPr>
          <p:cNvSpPr/>
          <p:nvPr/>
        </p:nvSpPr>
        <p:spPr>
          <a:xfrm rot="16200000">
            <a:off x="2354581" y="4778431"/>
            <a:ext cx="235132" cy="17438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haveta à esquerda 8">
            <a:extLst>
              <a:ext uri="{FF2B5EF4-FFF2-40B4-BE49-F238E27FC236}">
                <a16:creationId xmlns:a16="http://schemas.microsoft.com/office/drawing/2014/main" id="{995BE3BC-FF60-42CC-9793-C7AE97D2C15F}"/>
              </a:ext>
            </a:extLst>
          </p:cNvPr>
          <p:cNvSpPr/>
          <p:nvPr/>
        </p:nvSpPr>
        <p:spPr>
          <a:xfrm rot="16200000">
            <a:off x="7281457" y="3112919"/>
            <a:ext cx="235132" cy="5074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35D1F46-6C2E-4410-8310-85611DDF97B1}"/>
              </a:ext>
            </a:extLst>
          </p:cNvPr>
          <p:cNvSpPr txBox="1"/>
          <p:nvPr/>
        </p:nvSpPr>
        <p:spPr>
          <a:xfrm>
            <a:off x="1854926" y="5801318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 err="1"/>
              <a:t>Client-side</a:t>
            </a:r>
            <a:endParaRPr lang="pt-PT" i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383212-AAE6-4815-943D-CF4D63C82F07}"/>
              </a:ext>
            </a:extLst>
          </p:cNvPr>
          <p:cNvSpPr txBox="1"/>
          <p:nvPr/>
        </p:nvSpPr>
        <p:spPr>
          <a:xfrm>
            <a:off x="6675121" y="5801318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/>
              <a:t>Server-</a:t>
            </a:r>
            <a:r>
              <a:rPr lang="pt-PT" i="1" dirty="0" err="1"/>
              <a:t>side</a:t>
            </a:r>
            <a:endParaRPr lang="pt-PT" i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C4EE5F0-7444-4B8C-862D-3E1614CA16F1}"/>
              </a:ext>
            </a:extLst>
          </p:cNvPr>
          <p:cNvSpPr txBox="1"/>
          <p:nvPr/>
        </p:nvSpPr>
        <p:spPr>
          <a:xfrm>
            <a:off x="1097280" y="1770735"/>
            <a:ext cx="98406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PT" b="1" u="sng" dirty="0"/>
              <a:t>Quem são os clientes?</a:t>
            </a:r>
          </a:p>
          <a:p>
            <a:pPr lvl="1"/>
            <a:r>
              <a:rPr lang="pt-PT" dirty="0"/>
              <a:t>	Web browsers</a:t>
            </a:r>
          </a:p>
          <a:p>
            <a:pPr lvl="1"/>
            <a:endParaRPr lang="pt-PT" dirty="0"/>
          </a:p>
          <a:p>
            <a:pPr lvl="1"/>
            <a:r>
              <a:rPr lang="pt-PT" b="1" u="sng" dirty="0"/>
              <a:t>Exemplo de arquitetura: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5439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8460-0CAC-47F7-80B9-32C141D4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Comunicação entre Cliente e Servidor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FF40A-8A67-4BD4-8B15-4AEC919D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 No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cliente-servidor</a:t>
            </a:r>
            <a:r>
              <a:rPr lang="en-US" dirty="0"/>
              <a:t> a </a:t>
            </a:r>
            <a:r>
              <a:rPr lang="en-US" dirty="0" err="1"/>
              <a:t>comunicação</a:t>
            </a:r>
            <a:r>
              <a:rPr lang="en-US" dirty="0"/>
              <a:t> entre </a:t>
            </a:r>
            <a:r>
              <a:rPr lang="en-US" dirty="0" err="1"/>
              <a:t>cliente</a:t>
            </a:r>
            <a:r>
              <a:rPr lang="en-US" dirty="0"/>
              <a:t> e </a:t>
            </a:r>
            <a:r>
              <a:rPr lang="en-US" dirty="0" err="1"/>
              <a:t>servidor</a:t>
            </a:r>
            <a:r>
              <a:rPr lang="en-US" dirty="0"/>
              <a:t> é </a:t>
            </a:r>
            <a:r>
              <a:rPr lang="en-US" dirty="0" err="1"/>
              <a:t>realizada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um </a:t>
            </a:r>
            <a:r>
              <a:rPr lang="en-US" dirty="0" err="1"/>
              <a:t>protocolo</a:t>
            </a:r>
            <a:r>
              <a:rPr lang="en-US" dirty="0"/>
              <a:t> de </a:t>
            </a:r>
            <a:r>
              <a:rPr lang="en-US" dirty="0" err="1"/>
              <a:t>comunicação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Web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comunicação</a:t>
            </a:r>
            <a:r>
              <a:rPr lang="en-US" dirty="0"/>
              <a:t> é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</a:t>
            </a:r>
            <a:r>
              <a:rPr lang="en-US" dirty="0" err="1"/>
              <a:t>Protocolo</a:t>
            </a:r>
            <a:r>
              <a:rPr lang="en-US" dirty="0"/>
              <a:t> HTTP.</a:t>
            </a:r>
          </a:p>
          <a:p>
            <a:endParaRPr lang="en-US" dirty="0"/>
          </a:p>
          <a:p>
            <a:r>
              <a:rPr lang="en-US" dirty="0"/>
              <a:t>- O </a:t>
            </a:r>
            <a:r>
              <a:rPr lang="en-US" dirty="0" err="1"/>
              <a:t>protocolo</a:t>
            </a:r>
            <a:r>
              <a:rPr lang="en-US" dirty="0"/>
              <a:t> HTTP </a:t>
            </a:r>
            <a:r>
              <a:rPr lang="en-US" dirty="0" err="1"/>
              <a:t>evoluiu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dos </a:t>
            </a:r>
            <a:r>
              <a:rPr lang="en-US" dirty="0" err="1"/>
              <a:t>anos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 0.9</a:t>
            </a:r>
          </a:p>
          <a:p>
            <a:pPr lvl="1"/>
            <a:r>
              <a:rPr lang="en-US" dirty="0"/>
              <a:t>HTTP 1.0</a:t>
            </a:r>
          </a:p>
          <a:p>
            <a:pPr lvl="1"/>
            <a:r>
              <a:rPr lang="en-US" b="1" dirty="0"/>
              <a:t>HTTP 1.1 </a:t>
            </a:r>
            <a:r>
              <a:rPr lang="en-US" dirty="0"/>
              <a:t>(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hoje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HTTP 2.0 (</a:t>
            </a:r>
            <a:r>
              <a:rPr lang="en-US" dirty="0" err="1"/>
              <a:t>levará</a:t>
            </a:r>
            <a:r>
              <a:rPr lang="en-US" dirty="0"/>
              <a:t>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vários</a:t>
            </a:r>
            <a:r>
              <a:rPr lang="en-US" dirty="0"/>
              <a:t> </a:t>
            </a:r>
            <a:r>
              <a:rPr lang="en-US" dirty="0" err="1"/>
              <a:t>anos</a:t>
            </a:r>
            <a:r>
              <a:rPr lang="en-US" dirty="0"/>
              <a:t> a ser </a:t>
            </a:r>
            <a:r>
              <a:rPr lang="en-US" dirty="0" err="1"/>
              <a:t>adoptado</a:t>
            </a:r>
            <a:r>
              <a:rPr lang="en-US" dirty="0"/>
              <a:t> </a:t>
            </a:r>
          </a:p>
          <a:p>
            <a:pPr marL="201168" lvl="1" indent="0">
              <a:buNone/>
            </a:pPr>
            <a:r>
              <a:rPr lang="en-US" dirty="0"/>
              <a:t>por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clients)</a:t>
            </a:r>
          </a:p>
        </p:txBody>
      </p:sp>
      <p:pic>
        <p:nvPicPr>
          <p:cNvPr id="5" name="Picture 2" descr="http://betobarros07.github.io/RESTful-Presentation-SENAI/build/img/request_response.jpg">
            <a:extLst>
              <a:ext uri="{FF2B5EF4-FFF2-40B4-BE49-F238E27FC236}">
                <a16:creationId xmlns:a16="http://schemas.microsoft.com/office/drawing/2014/main" id="{6B71F7D9-D1B1-404C-8D64-7659B263C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052" y="3857414"/>
            <a:ext cx="5252320" cy="194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39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Protocolo HTTP: Definição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798061" cy="4001365"/>
          </a:xfrm>
        </p:spPr>
        <p:txBody>
          <a:bodyPr>
            <a:normAutofit/>
          </a:bodyPr>
          <a:lstStyle/>
          <a:p>
            <a:pPr algn="l"/>
            <a:r>
              <a:rPr lang="pt-PT" sz="1800" b="0" i="0" u="none" strike="noStrike" baseline="0" dirty="0">
                <a:solidFill>
                  <a:srgbClr val="24292E"/>
                </a:solidFill>
              </a:rPr>
              <a:t>- Significa </a:t>
            </a:r>
            <a:r>
              <a:rPr lang="pt-PT" sz="1800" b="0" i="1" u="none" strike="noStrike" baseline="0" dirty="0" err="1">
                <a:solidFill>
                  <a:srgbClr val="24292E"/>
                </a:solidFill>
              </a:rPr>
              <a:t>Hyper</a:t>
            </a:r>
            <a:r>
              <a:rPr lang="pt-PT" sz="1800" b="0" i="1" u="none" strike="noStrike" baseline="0" dirty="0">
                <a:solidFill>
                  <a:srgbClr val="24292E"/>
                </a:solidFill>
              </a:rPr>
              <a:t> </a:t>
            </a:r>
            <a:r>
              <a:rPr lang="pt-PT" sz="1800" b="0" i="1" u="none" strike="noStrike" baseline="0" dirty="0" err="1">
                <a:solidFill>
                  <a:srgbClr val="24292E"/>
                </a:solidFill>
              </a:rPr>
              <a:t>Text</a:t>
            </a:r>
            <a:r>
              <a:rPr lang="pt-PT" sz="1800" b="0" i="1" u="none" strike="noStrike" baseline="0" dirty="0">
                <a:solidFill>
                  <a:srgbClr val="24292E"/>
                </a:solidFill>
              </a:rPr>
              <a:t> </a:t>
            </a:r>
            <a:r>
              <a:rPr lang="pt-PT" sz="1800" b="0" i="1" u="none" strike="noStrike" baseline="0" dirty="0" err="1">
                <a:solidFill>
                  <a:srgbClr val="24292E"/>
                </a:solidFill>
              </a:rPr>
              <a:t>Transfer</a:t>
            </a:r>
            <a:r>
              <a:rPr lang="pt-PT" sz="1800" b="0" i="1" u="none" strike="noStrike" baseline="0" dirty="0">
                <a:solidFill>
                  <a:srgbClr val="24292E"/>
                </a:solidFill>
              </a:rPr>
              <a:t> </a:t>
            </a:r>
            <a:r>
              <a:rPr lang="pt-PT" sz="1800" b="0" i="1" u="none" strike="noStrike" baseline="0" dirty="0" err="1">
                <a:solidFill>
                  <a:srgbClr val="24292E"/>
                </a:solidFill>
              </a:rPr>
              <a:t>Protocol</a:t>
            </a:r>
            <a:endParaRPr lang="pt-PT" sz="1800" b="0" i="1" u="none" strike="noStrike" baseline="0" dirty="0">
              <a:solidFill>
                <a:srgbClr val="24292E"/>
              </a:solidFill>
            </a:endParaRPr>
          </a:p>
          <a:p>
            <a:pPr algn="l"/>
            <a:r>
              <a:rPr lang="pt-PT" sz="1800" b="0" i="0" u="none" strike="noStrike" baseline="0" dirty="0">
                <a:solidFill>
                  <a:srgbClr val="24292E"/>
                </a:solidFill>
              </a:rPr>
              <a:t>- Funciona como protocolo de pedido‑resposta:</a:t>
            </a:r>
          </a:p>
          <a:p>
            <a:pPr lvl="1"/>
            <a:r>
              <a:rPr lang="pt-PT" sz="1600" b="0" i="0" u="none" strike="noStrike" baseline="0" dirty="0">
                <a:solidFill>
                  <a:srgbClr val="24292E"/>
                </a:solidFill>
              </a:rPr>
              <a:t>um browser envia um pedido HTTP para um servidor</a:t>
            </a:r>
          </a:p>
          <a:p>
            <a:pPr lvl="1"/>
            <a:r>
              <a:rPr lang="pt-PT" sz="1600" b="0" i="0" u="none" strike="noStrike" baseline="0" dirty="0">
                <a:solidFill>
                  <a:srgbClr val="24292E"/>
                </a:solidFill>
              </a:rPr>
              <a:t>o servidor retorna uma resposta HTTP para o cliente</a:t>
            </a:r>
          </a:p>
          <a:p>
            <a:pPr lvl="1"/>
            <a:r>
              <a:rPr lang="pt-PT" sz="1600" b="0" i="0" u="none" strike="noStrike" baseline="0" dirty="0">
                <a:solidFill>
                  <a:srgbClr val="24292E"/>
                </a:solidFill>
              </a:rPr>
              <a:t>a resposta contém dados de informação e o conteúdo requerido </a:t>
            </a:r>
            <a:r>
              <a:rPr lang="pt-PT" sz="1600" dirty="0">
                <a:solidFill>
                  <a:srgbClr val="24292E"/>
                </a:solidFill>
              </a:rPr>
              <a:t>pelo</a:t>
            </a:r>
            <a:r>
              <a:rPr lang="pt-PT" sz="1800" b="0" i="0" u="none" strike="noStrike" baseline="0" dirty="0">
                <a:solidFill>
                  <a:srgbClr val="24292E"/>
                </a:solidFill>
              </a:rPr>
              <a:t> </a:t>
            </a:r>
          </a:p>
          <a:p>
            <a:pPr marL="201168" lvl="1" indent="0">
              <a:buNone/>
            </a:pPr>
            <a:r>
              <a:rPr lang="pt-PT" sz="1600" dirty="0">
                <a:solidFill>
                  <a:srgbClr val="24292E"/>
                </a:solidFill>
              </a:rPr>
              <a:t>cliente</a:t>
            </a:r>
          </a:p>
          <a:p>
            <a:pPr algn="l"/>
            <a:r>
              <a:rPr lang="pt-PT" sz="1800" b="0" i="0" u="none" strike="noStrike" baseline="0" dirty="0">
                <a:solidFill>
                  <a:srgbClr val="24292E"/>
                </a:solidFill>
              </a:rPr>
              <a:t>- Protocolo bastante simples para trocar mensagens de texto entre duas máquinas</a:t>
            </a:r>
            <a:endParaRPr lang="pt-PT" dirty="0"/>
          </a:p>
          <a:p>
            <a:r>
              <a:rPr lang="pt-PT" sz="1800" dirty="0">
                <a:solidFill>
                  <a:srgbClr val="24292E"/>
                </a:solidFill>
              </a:rPr>
              <a:t>- O browser solicita um determinado recurso, através de URL, ao servidor</a:t>
            </a:r>
          </a:p>
          <a:p>
            <a:r>
              <a:rPr lang="pt-PT" sz="1800" dirty="0">
                <a:solidFill>
                  <a:srgbClr val="24292E"/>
                </a:solidFill>
              </a:rPr>
              <a:t>- Depois da resposta ser enviada, o servidor não mantém nenhuma informação (diz-se “</a:t>
            </a:r>
            <a:r>
              <a:rPr lang="pt-PT" sz="1800" b="1" u="sng" dirty="0" err="1">
                <a:solidFill>
                  <a:srgbClr val="24292E"/>
                </a:solidFill>
              </a:rPr>
              <a:t>stateless</a:t>
            </a:r>
            <a:r>
              <a:rPr lang="pt-PT" sz="1800" dirty="0">
                <a:solidFill>
                  <a:srgbClr val="24292E"/>
                </a:solidFill>
              </a:rPr>
              <a:t>”)</a:t>
            </a:r>
          </a:p>
          <a:p>
            <a:pPr lvl="1"/>
            <a:r>
              <a:rPr lang="pt-PT" sz="1600" dirty="0">
                <a:solidFill>
                  <a:srgbClr val="24292E"/>
                </a:solidFill>
              </a:rPr>
              <a:t>se existir uma nova pergunta do mesmo cliente, esta é tratada como se fosse o primeiro contacto</a:t>
            </a:r>
          </a:p>
          <a:p>
            <a:endParaRPr lang="pt-PT" dirty="0"/>
          </a:p>
        </p:txBody>
      </p:sp>
      <p:pic>
        <p:nvPicPr>
          <p:cNvPr id="1026" name="Picture 2" descr="http://betobarros07.github.io/RESTful-Presentation-SENAI/build/img/request_respon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595" y="1737360"/>
            <a:ext cx="4485668" cy="166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1321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820</TotalTime>
  <Words>734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charter</vt:lpstr>
      <vt:lpstr>Retrospect</vt:lpstr>
      <vt:lpstr>Modelo  Cliente-Servidor</vt:lpstr>
      <vt:lpstr>Sumário</vt:lpstr>
      <vt:lpstr>Definição</vt:lpstr>
      <vt:lpstr>Papel do Cliente e do Servidor</vt:lpstr>
      <vt:lpstr>Arquitetura em Multi-Camadas (1)</vt:lpstr>
      <vt:lpstr>Arquitetura em Multi-Camadas (2)</vt:lpstr>
      <vt:lpstr>Aplicações Web</vt:lpstr>
      <vt:lpstr>Comunicação entre Cliente e Servidor</vt:lpstr>
      <vt:lpstr>Protocolo HTTP: Definição</vt:lpstr>
      <vt:lpstr>Protocolo HTTP: Pedido (endereço)</vt:lpstr>
      <vt:lpstr>Protocolo HTTP: Pedido (verbos)</vt:lpstr>
      <vt:lpstr>Protocolo HTTP: Resposta (códigos)</vt:lpstr>
      <vt:lpstr>Protocolo HTTP: Pedido-Resposta </vt:lpstr>
      <vt:lpstr>Dúvidas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 Integração de Serviços</dc:title>
  <dc:creator>Filipe Mariano</dc:creator>
  <cp:lastModifiedBy>Filipe Mariano</cp:lastModifiedBy>
  <cp:revision>57</cp:revision>
  <dcterms:created xsi:type="dcterms:W3CDTF">2020-10-10T13:40:50Z</dcterms:created>
  <dcterms:modified xsi:type="dcterms:W3CDTF">2020-10-23T12:03:58Z</dcterms:modified>
</cp:coreProperties>
</file>