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83" r:id="rId7"/>
    <p:sldId id="270" r:id="rId8"/>
    <p:sldId id="271" r:id="rId9"/>
    <p:sldId id="272" r:id="rId10"/>
    <p:sldId id="284" r:id="rId11"/>
    <p:sldId id="285" r:id="rId12"/>
    <p:sldId id="261" r:id="rId13"/>
    <p:sldId id="264" r:id="rId14"/>
    <p:sldId id="265" r:id="rId15"/>
    <p:sldId id="262" r:id="rId16"/>
    <p:sldId id="263" r:id="rId17"/>
    <p:sldId id="306" r:id="rId18"/>
    <p:sldId id="308" r:id="rId19"/>
    <p:sldId id="287" r:id="rId20"/>
    <p:sldId id="310" r:id="rId21"/>
    <p:sldId id="309" r:id="rId22"/>
    <p:sldId id="301" r:id="rId23"/>
    <p:sldId id="302" r:id="rId24"/>
    <p:sldId id="305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6B8220-EF27-42CD-87B5-B0D6E4E3664F}">
          <p14:sldIdLst>
            <p14:sldId id="256"/>
            <p14:sldId id="257"/>
            <p14:sldId id="259"/>
            <p14:sldId id="258"/>
            <p14:sldId id="260"/>
            <p14:sldId id="283"/>
            <p14:sldId id="270"/>
            <p14:sldId id="271"/>
            <p14:sldId id="272"/>
            <p14:sldId id="284"/>
            <p14:sldId id="285"/>
            <p14:sldId id="261"/>
            <p14:sldId id="264"/>
            <p14:sldId id="265"/>
            <p14:sldId id="262"/>
            <p14:sldId id="263"/>
            <p14:sldId id="306"/>
            <p14:sldId id="308"/>
            <p14:sldId id="287"/>
            <p14:sldId id="310"/>
            <p14:sldId id="309"/>
            <p14:sldId id="301"/>
            <p14:sldId id="302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73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B19B-D358-4F04-BE78-C34E0D2767D5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BCAF-B206-40CF-B480-379077BB54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7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World</a:t>
            </a:r>
            <a:r>
              <a:rPr lang="pt-PT" dirty="0"/>
              <a:t> </a:t>
            </a:r>
            <a:r>
              <a:rPr lang="pt-PT" dirty="0" err="1"/>
              <a:t>Wide</a:t>
            </a:r>
            <a:r>
              <a:rPr lang="pt-PT" dirty="0"/>
              <a:t> Web Consortium é a principal organização para</a:t>
            </a:r>
            <a:r>
              <a:rPr lang="pt-PT" baseline="0" dirty="0"/>
              <a:t> o desenvolvimento de tecnologias para a Web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BCAF-B206-40CF-B480-379077BB54E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29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BCAF-B206-40CF-B480-379077BB54E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795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BCAF-B206-40CF-B480-379077BB54E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BCAF-B206-40CF-B480-379077BB54E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557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BCAF-B206-40CF-B480-379077BB54E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2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da regras de escrita do XML é possível determinar se um documento está, ou não, bem formado.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entanto, o conteúdo do documento, os seus elementos e respetivos atributos, podem conter informação que não é coerente e/ou está na posição incorreta. Por exemplo, não deve fazer muito sentido ter um subelemento </a:t>
            </a:r>
            <a:r>
              <a:rPr lang="pt-PT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</a:t>
            </a:r>
            <a:r>
              <a:rPr lang="pt-PT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 elemento </a:t>
            </a:r>
            <a:r>
              <a:rPr lang="pt-PT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Assim é importante determinar se um documento é válido ou não (conceito mais forte do que o simples “bem formado”).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Para tal é necessário definir a estrutura expectável de um documento e depois validar se ele está conforme essa definição.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Existem duas formas de definir a estrutura de um documento: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DTD –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endParaRPr lang="pt-PT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BCAF-B206-40CF-B480-379077BB54E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006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da regras de escrita do XML é possível determinar se um documento está, ou não, bem formado.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entanto, o conteúdo do documento, os seus elementos e respetivos atributos, podem conter informação que não é coerente e/ou está na posição incorreta. Por exemplo, não deve fazer muito sentido ter um subelemento </a:t>
            </a:r>
            <a:r>
              <a:rPr lang="pt-PT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</a:t>
            </a:r>
            <a:r>
              <a:rPr lang="pt-PT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 elemento </a:t>
            </a:r>
            <a:r>
              <a:rPr lang="pt-PT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Assim é importante determinar se um documento é válido ou não (conceito mais forte do que o simples “bem formado”).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Para tal é necessário definir a estrutura expectável de um documento e depois validar se ele está conforme essa definição.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Existem duas formas de definir a estrutura de um documento: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DTD –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endParaRPr lang="pt-PT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BCAF-B206-40CF-B480-379077BB54E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8593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da regras de escrita do XML é possível determinar se um documento está, ou não, bem formado.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entanto, o conteúdo do documento, os seus elementos e respetivos atributos, podem conter informação que não é coerente e/ou está na posição incorreta. Por exemplo, não deve fazer muito sentido ter um subelemento </a:t>
            </a:r>
            <a:r>
              <a:rPr lang="pt-PT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</a:t>
            </a:r>
            <a:r>
              <a:rPr lang="pt-PT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 elemento </a:t>
            </a:r>
            <a:r>
              <a:rPr lang="pt-PT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Assim é importante determinar se um documento é válido ou não (conceito mais forte do que o simples “bem formado”).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Para tal é necessário definir a estrutura expectável de um documento e depois validar se ele está conforme essa definição.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Existem duas formas de definir a estrutura de um documento: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DTD –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endParaRPr lang="pt-PT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PT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</a:t>
            </a:r>
            <a:r>
              <a:rPr lang="pt-PT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BCAF-B206-40CF-B480-379077BB54E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59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5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52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9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46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8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98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161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63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811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32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20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F25698-41EB-4768-8D8E-E738A278D139}" type="datetimeFigureOut">
              <a:rPr lang="pt-PT" smtClean="0"/>
              <a:t>05/11/2020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C1F69B-F5C1-45FE-8645-88A2DEC8A6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ilipe.rodrigues@estsetubal.ips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97281" y="1047710"/>
            <a:ext cx="6763352" cy="1904037"/>
          </a:xfrm>
        </p:spPr>
        <p:txBody>
          <a:bodyPr>
            <a:normAutofit/>
          </a:bodyPr>
          <a:lstStyle/>
          <a:p>
            <a:r>
              <a:rPr lang="pt-PT" sz="6000" b="1" dirty="0"/>
              <a:t>Introdução ao XML</a:t>
            </a:r>
            <a:endParaRPr lang="pt-PT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97281" y="4366210"/>
            <a:ext cx="10058400" cy="1444079"/>
          </a:xfrm>
        </p:spPr>
        <p:txBody>
          <a:bodyPr/>
          <a:lstStyle/>
          <a:p>
            <a:r>
              <a:rPr lang="pt-PT" b="1" dirty="0"/>
              <a:t>Programação e Integração de Serviços</a:t>
            </a:r>
          </a:p>
          <a:p>
            <a:r>
              <a:rPr lang="pt-PT" dirty="0"/>
              <a:t>Tecnologias e programação de Sistemas de informação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3" b="26764"/>
          <a:stretch/>
        </p:blipFill>
        <p:spPr>
          <a:xfrm>
            <a:off x="7860633" y="488986"/>
            <a:ext cx="4112319" cy="32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8" y="153237"/>
            <a:ext cx="1200150" cy="1000125"/>
          </a:xfrm>
          <a:prstGeom prst="rect">
            <a:avLst/>
          </a:prstGeom>
        </p:spPr>
      </p:pic>
      <p:graphicFrame>
        <p:nvGraphicFramePr>
          <p:cNvPr id="10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0713"/>
              </p:ext>
            </p:extLst>
          </p:nvPr>
        </p:nvGraphicFramePr>
        <p:xfrm>
          <a:off x="2380649" y="55835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Filipe Mariano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>
                          <a:solidFill>
                            <a:schemeClr val="tx1"/>
                          </a:solidFill>
                          <a:hlinkClick r:id="rId4"/>
                        </a:rPr>
                        <a:t>filipe.mariano@estsetubal.ips.pt</a:t>
                      </a:r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Namespaces</a:t>
            </a:r>
            <a:r>
              <a:rPr lang="pt-PT" dirty="0"/>
              <a:t>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- Em muitos documentos XML são usados elementos que se pretendem associar a diferentes tipos de informação</a:t>
            </a:r>
          </a:p>
          <a:p>
            <a:r>
              <a:rPr lang="pt-PT" dirty="0"/>
              <a:t>- Por exemplo, um produto pode ser considerado, de diferentes pontos de vista</a:t>
            </a:r>
          </a:p>
          <a:p>
            <a:r>
              <a:rPr lang="pt-PT" dirty="0"/>
              <a:t>- Fornecimento/Armazenagem: registo do seu identificador, da quantidade em stock, eventualmente do preço</a:t>
            </a:r>
          </a:p>
          <a:p>
            <a:r>
              <a:rPr lang="pt-PT" dirty="0"/>
              <a:t>- Informação ao cliente: uma descrição das características principais:</a:t>
            </a:r>
          </a:p>
          <a:p>
            <a:r>
              <a:rPr lang="pt-PT" dirty="0"/>
              <a:t>tipo, marca, modelo, preço (final), etc...</a:t>
            </a:r>
          </a:p>
          <a:p>
            <a:r>
              <a:rPr lang="pt-PT" dirty="0"/>
              <a:t>- A estruturação desses elementos vai ser diferente (até o nome do mesmo elemento pode ser diferente) e a sua validação deverá ter em conta os diferentes “contextos” em que os elementos devem ser considerados</a:t>
            </a:r>
          </a:p>
          <a:p>
            <a:r>
              <a:rPr lang="pt-PT" dirty="0"/>
              <a:t>- Esta noção de contexto é materializada em XML através do conceito de </a:t>
            </a:r>
            <a:r>
              <a:rPr lang="pt-PT" dirty="0" err="1"/>
              <a:t>Namespaces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010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Namespaces</a:t>
            </a:r>
            <a:r>
              <a:rPr lang="pt-PT" dirty="0"/>
              <a:t>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900" b="1" dirty="0"/>
              <a:t>Exemplo:</a:t>
            </a:r>
          </a:p>
          <a:p>
            <a:r>
              <a:rPr lang="pt-PT" sz="1200" b="1" dirty="0">
                <a:solidFill>
                  <a:srgbClr val="000000"/>
                </a:solidFill>
                <a:latin typeface="Arial-BoldMT"/>
              </a:rPr>
              <a:t>Do ponto de vista de armazenagem (prefixo </a:t>
            </a:r>
            <a:r>
              <a:rPr lang="pt-PT" sz="1200" b="1" dirty="0" err="1">
                <a:solidFill>
                  <a:srgbClr val="000000"/>
                </a:solidFill>
                <a:latin typeface="Arial-BoldMT"/>
              </a:rPr>
              <a:t>arm</a:t>
            </a:r>
            <a:r>
              <a:rPr lang="pt-PT" sz="12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pPr marL="201168" lvl="1" indent="0">
              <a:buNone/>
            </a:pP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arm:Livro</a:t>
            </a:r>
            <a:r>
              <a:rPr lang="pt-PT" sz="1200" b="1" dirty="0">
                <a:solidFill>
                  <a:srgbClr val="810000"/>
                </a:solidFill>
                <a:latin typeface="CourierNewPS-BoldMT"/>
              </a:rPr>
              <a:t> </a:t>
            </a:r>
            <a:r>
              <a:rPr lang="pt-PT" sz="1200" b="1" dirty="0" err="1">
                <a:solidFill>
                  <a:srgbClr val="FF0000"/>
                </a:solidFill>
                <a:latin typeface="CourierNewPS-BoldMT"/>
              </a:rPr>
              <a:t>prodRef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="</a:t>
            </a:r>
            <a:r>
              <a:rPr lang="pt-PT" sz="1200" b="1" dirty="0">
                <a:solidFill>
                  <a:srgbClr val="000000"/>
                </a:solidFill>
                <a:latin typeface="CourierNewPS-BoldMT"/>
              </a:rPr>
              <a:t>p1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"&gt;</a:t>
            </a:r>
          </a:p>
          <a:p>
            <a:pPr marL="201168" lvl="1" indent="0">
              <a:buNone/>
            </a:pP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arm:Quantidade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sz="1200" b="1" dirty="0">
                <a:solidFill>
                  <a:srgbClr val="000000"/>
                </a:solidFill>
                <a:latin typeface="CourierNewPS-BoldMT"/>
              </a:rPr>
              <a:t>20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arm:Quantidade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201168" lvl="1" indent="0">
              <a:buNone/>
            </a:pP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arm:Preço</a:t>
            </a:r>
            <a:r>
              <a:rPr lang="pt-PT" sz="1200" b="1" dirty="0">
                <a:solidFill>
                  <a:srgbClr val="810000"/>
                </a:solidFill>
                <a:latin typeface="CourierNewPS-BoldMT"/>
              </a:rPr>
              <a:t> </a:t>
            </a:r>
            <a:r>
              <a:rPr lang="pt-PT" sz="1200" b="1" dirty="0">
                <a:solidFill>
                  <a:srgbClr val="FF0000"/>
                </a:solidFill>
                <a:latin typeface="CourierNewPS-BoldMT"/>
              </a:rPr>
              <a:t>moeda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=“</a:t>
            </a:r>
            <a:r>
              <a:rPr lang="pt-PT" sz="1200" b="1" dirty="0">
                <a:solidFill>
                  <a:srgbClr val="000000"/>
                </a:solidFill>
                <a:latin typeface="CourierNewPS-BoldMT"/>
              </a:rPr>
              <a:t>USD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"&gt;</a:t>
            </a:r>
            <a:r>
              <a:rPr lang="pt-PT" sz="1200" b="1" dirty="0">
                <a:solidFill>
                  <a:srgbClr val="000000"/>
                </a:solidFill>
                <a:latin typeface="CourierNewPS-BoldMT"/>
              </a:rPr>
              <a:t>25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arm:Preço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201168" lvl="1" indent="0">
              <a:buNone/>
            </a:pP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arm:Livro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sz="1200" b="1" dirty="0">
                <a:solidFill>
                  <a:srgbClr val="000000"/>
                </a:solidFill>
                <a:latin typeface="Arial-BoldMT"/>
              </a:rPr>
              <a:t>Do ponto de vista de informação ao cliente (prefixo </a:t>
            </a:r>
            <a:r>
              <a:rPr lang="pt-PT" sz="1200" b="1" dirty="0" err="1">
                <a:solidFill>
                  <a:srgbClr val="000000"/>
                </a:solidFill>
                <a:latin typeface="Arial-BoldMT"/>
              </a:rPr>
              <a:t>liv</a:t>
            </a:r>
            <a:r>
              <a:rPr lang="pt-PT" sz="12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pPr marL="201168" lvl="1" indent="0">
              <a:buNone/>
            </a:pP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liv:Livro</a:t>
            </a:r>
            <a:r>
              <a:rPr lang="pt-PT" sz="1200" b="1" dirty="0">
                <a:solidFill>
                  <a:srgbClr val="810000"/>
                </a:solidFill>
                <a:latin typeface="CourierNewPS-BoldMT"/>
              </a:rPr>
              <a:t> </a:t>
            </a:r>
            <a:r>
              <a:rPr lang="pt-PT" sz="1200" b="1" dirty="0" err="1">
                <a:solidFill>
                  <a:srgbClr val="FF0000"/>
                </a:solidFill>
                <a:latin typeface="CourierNewPS-BoldMT"/>
              </a:rPr>
              <a:t>livId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="</a:t>
            </a:r>
            <a:r>
              <a:rPr lang="pt-PT" sz="1200" b="1" dirty="0">
                <a:solidFill>
                  <a:srgbClr val="000000"/>
                </a:solidFill>
                <a:latin typeface="CourierNewPS-BoldMT"/>
              </a:rPr>
              <a:t>p1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"&gt;</a:t>
            </a:r>
          </a:p>
          <a:p>
            <a:pPr marL="201168" lvl="1" indent="0">
              <a:buNone/>
            </a:pP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liv:Título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&gt; ... &lt;/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liv:Título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201168" lvl="1" indent="0">
              <a:buNone/>
            </a:pP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liv:Autores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&gt; .... &lt;/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liv:Autores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201168" lvl="1" indent="0">
              <a:buNone/>
            </a:pP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200" b="1" dirty="0" err="1">
                <a:solidFill>
                  <a:srgbClr val="810000"/>
                </a:solidFill>
                <a:latin typeface="CourierNewPS-BoldMT"/>
              </a:rPr>
              <a:t>liv:Livro</a:t>
            </a:r>
            <a:r>
              <a:rPr lang="pt-PT" sz="1200" b="1" dirty="0">
                <a:solidFill>
                  <a:srgbClr val="0000FF"/>
                </a:solidFill>
                <a:latin typeface="CourierNewPS-BoldMT"/>
              </a:rPr>
              <a:t>&gt;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75379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Documentos XML bem formados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8392"/>
          </a:xfrm>
        </p:spPr>
        <p:txBody>
          <a:bodyPr>
            <a:noAutofit/>
          </a:bodyPr>
          <a:lstStyle/>
          <a:p>
            <a:r>
              <a:rPr lang="pt-PT" sz="1900" dirty="0"/>
              <a:t>- Documentos XML bem-formados estão conforme a especificação da sintaxe XML</a:t>
            </a:r>
          </a:p>
          <a:p>
            <a:r>
              <a:rPr lang="pt-PT" sz="1900" dirty="0"/>
              <a:t>- Um documento XML só pode conter um “Elemento de Documento” (</a:t>
            </a:r>
            <a:r>
              <a:rPr lang="pt-PT" sz="1900" dirty="0" err="1"/>
              <a:t>root</a:t>
            </a:r>
            <a:r>
              <a:rPr lang="pt-PT" sz="1900" dirty="0"/>
              <a:t>)</a:t>
            </a:r>
          </a:p>
          <a:p>
            <a:r>
              <a:rPr lang="pt-PT" sz="1900" dirty="0"/>
              <a:t>- Os elementos devem estar sempre bem encadeados</a:t>
            </a:r>
          </a:p>
          <a:p>
            <a:r>
              <a:rPr lang="pt-PT" sz="1900" dirty="0"/>
              <a:t>- Tem de existir sempre uma etiqueta de início e de fim. Caso o elemento seja vazio (sem conteúdo) deve ser utilizada uma etiqueta vazia: </a:t>
            </a:r>
            <a:r>
              <a:rPr lang="pt-PT" sz="1900" b="1" dirty="0"/>
              <a:t>&lt;tipo do elemento /&gt;</a:t>
            </a:r>
          </a:p>
          <a:p>
            <a:r>
              <a:rPr lang="pt-PT" sz="1900" dirty="0"/>
              <a:t>- Os nomes dos “Tipos de Elementos” são </a:t>
            </a:r>
            <a:r>
              <a:rPr lang="pt-PT" sz="1900" i="1" dirty="0"/>
              <a:t>case </a:t>
            </a:r>
            <a:r>
              <a:rPr lang="pt-PT" sz="1900" i="1" dirty="0" err="1"/>
              <a:t>sensitive</a:t>
            </a:r>
            <a:endParaRPr lang="pt-PT" sz="1900" i="1" dirty="0"/>
          </a:p>
          <a:p>
            <a:r>
              <a:rPr lang="pt-PT" sz="1900" dirty="0"/>
              <a:t>- Os nomes dos “Tipos de Elementos”, começam sempre por uma letra ou sublinhado </a:t>
            </a:r>
            <a:r>
              <a:rPr lang="pt-PT" sz="1900" b="1" dirty="0"/>
              <a:t>(_)</a:t>
            </a:r>
            <a:r>
              <a:rPr lang="pt-PT" sz="1900" dirty="0"/>
              <a:t>, seguidos por zero ou mais letras, dígitos, pontos </a:t>
            </a:r>
            <a:r>
              <a:rPr lang="pt-PT" sz="1900" b="1" dirty="0"/>
              <a:t>(.)</a:t>
            </a:r>
            <a:r>
              <a:rPr lang="pt-PT" sz="1900" dirty="0"/>
              <a:t>, hífens </a:t>
            </a:r>
            <a:r>
              <a:rPr lang="pt-PT" sz="1900" b="1" dirty="0"/>
              <a:t>(-)</a:t>
            </a:r>
            <a:r>
              <a:rPr lang="pt-PT" sz="1900" dirty="0"/>
              <a:t> ou sublinhados</a:t>
            </a:r>
            <a:r>
              <a:rPr lang="pt-PT" sz="1900" b="1" dirty="0"/>
              <a:t>(_)</a:t>
            </a:r>
          </a:p>
        </p:txBody>
      </p:sp>
    </p:spTree>
    <p:extLst>
      <p:ext uri="{BB962C8B-B14F-4D97-AF65-F5344CB8AC3E}">
        <p14:creationId xmlns:p14="http://schemas.microsoft.com/office/powerpoint/2010/main" val="27310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Documentos XML bem formados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- O </a:t>
            </a:r>
            <a:r>
              <a:rPr lang="pt-PT" b="1" dirty="0"/>
              <a:t>conteúdo de um elemento </a:t>
            </a:r>
            <a:r>
              <a:rPr lang="pt-PT" dirty="0"/>
              <a:t>pode ser constituído por:</a:t>
            </a:r>
          </a:p>
          <a:p>
            <a:pPr lvl="1"/>
            <a:r>
              <a:rPr lang="pt-PT" sz="2400" dirty="0"/>
              <a:t>Outros elementos</a:t>
            </a:r>
          </a:p>
          <a:p>
            <a:pPr lvl="1"/>
            <a:r>
              <a:rPr lang="pt-PT" sz="2400" dirty="0"/>
              <a:t>Caracteres de dados. Estes não podem conter o símbolo de menor (</a:t>
            </a:r>
            <a:r>
              <a:rPr lang="pt-PT" sz="2400" b="1" dirty="0"/>
              <a:t>&lt;</a:t>
            </a:r>
            <a:r>
              <a:rPr lang="pt-PT" sz="2400" dirty="0"/>
              <a:t>), o e-comercial (</a:t>
            </a:r>
            <a:r>
              <a:rPr lang="pt-PT" sz="2400" b="1" dirty="0"/>
              <a:t>&amp;</a:t>
            </a:r>
            <a:r>
              <a:rPr lang="pt-PT" sz="2400" dirty="0"/>
              <a:t>) e a sequência </a:t>
            </a:r>
            <a:r>
              <a:rPr lang="pt-PT" sz="2400" b="1" dirty="0"/>
              <a:t>]]&gt;</a:t>
            </a:r>
          </a:p>
          <a:p>
            <a:pPr lvl="1"/>
            <a:r>
              <a:rPr lang="pt-PT" sz="2400" dirty="0"/>
              <a:t>Referências a entidades gerais (ex.: </a:t>
            </a:r>
            <a:r>
              <a:rPr lang="pt-PT" sz="2400" b="1" dirty="0"/>
              <a:t>&amp;</a:t>
            </a:r>
            <a:r>
              <a:rPr lang="pt-PT" sz="2400" b="1" dirty="0" err="1"/>
              <a:t>lt</a:t>
            </a:r>
            <a:r>
              <a:rPr lang="pt-PT" sz="2400" b="1" dirty="0"/>
              <a:t>; </a:t>
            </a:r>
            <a:r>
              <a:rPr lang="pt-PT" sz="2400" dirty="0"/>
              <a:t>ou </a:t>
            </a:r>
            <a:r>
              <a:rPr lang="pt-PT" sz="2400" b="1" dirty="0"/>
              <a:t>&amp;</a:t>
            </a:r>
            <a:r>
              <a:rPr lang="pt-PT" sz="2400" b="1" dirty="0" err="1"/>
              <a:t>amp</a:t>
            </a:r>
            <a:r>
              <a:rPr lang="pt-PT" sz="2400" b="1" dirty="0"/>
              <a:t>;</a:t>
            </a:r>
            <a:r>
              <a:rPr lang="pt-PT" sz="2400" dirty="0"/>
              <a:t>)</a:t>
            </a:r>
          </a:p>
          <a:p>
            <a:pPr lvl="1"/>
            <a:r>
              <a:rPr lang="pt-PT" sz="2400" dirty="0"/>
              <a:t>Referências a caracteres (ex.: </a:t>
            </a:r>
            <a:r>
              <a:rPr lang="pt-PT" sz="2400" b="1" dirty="0"/>
              <a:t>&amp;#60; </a:t>
            </a:r>
            <a:r>
              <a:rPr lang="pt-PT" sz="2400" dirty="0"/>
              <a:t>ou </a:t>
            </a:r>
            <a:r>
              <a:rPr lang="pt-PT" sz="2400" b="1" dirty="0"/>
              <a:t>&amp;#38;</a:t>
            </a:r>
            <a:r>
              <a:rPr lang="pt-PT" sz="2400" dirty="0"/>
              <a:t>)</a:t>
            </a:r>
          </a:p>
          <a:p>
            <a:pPr lvl="1"/>
            <a:r>
              <a:rPr lang="pt-PT" sz="2400" dirty="0"/>
              <a:t>Seções CDATA, permitem colocar qualquer tipo de caracteres </a:t>
            </a:r>
            <a:r>
              <a:rPr lang="pt-PT" sz="2400" dirty="0" err="1"/>
              <a:t>excepto</a:t>
            </a:r>
            <a:r>
              <a:rPr lang="pt-PT" sz="2400" dirty="0"/>
              <a:t> </a:t>
            </a:r>
            <a:r>
              <a:rPr lang="pt-PT" sz="2400" b="1" dirty="0"/>
              <a:t>]]&gt; </a:t>
            </a:r>
            <a:r>
              <a:rPr lang="pt-PT" sz="2400" dirty="0"/>
              <a:t>. São iniciadas por </a:t>
            </a:r>
            <a:r>
              <a:rPr lang="pt-PT" sz="2400" b="1" dirty="0"/>
              <a:t>&lt;![CDATA[ </a:t>
            </a:r>
            <a:r>
              <a:rPr lang="pt-PT" sz="2400" dirty="0"/>
              <a:t>e terminam em </a:t>
            </a:r>
            <a:r>
              <a:rPr lang="pt-PT" sz="2400" b="1" dirty="0"/>
              <a:t>]]&gt; </a:t>
            </a:r>
            <a:r>
              <a:rPr lang="pt-PT" sz="2400" dirty="0"/>
              <a:t>(ex.: </a:t>
            </a:r>
            <a:r>
              <a:rPr lang="pt-PT" sz="2400" b="1" dirty="0"/>
              <a:t>&lt;![CDATA[ aqui vale quase tudo &lt; &amp; ]]&gt;</a:t>
            </a:r>
            <a:r>
              <a:rPr lang="pt-PT" sz="2400" dirty="0"/>
              <a:t>)</a:t>
            </a:r>
          </a:p>
          <a:p>
            <a:pPr lvl="1"/>
            <a:r>
              <a:rPr lang="pt-PT" sz="2400" dirty="0"/>
              <a:t>Instruções de processamento</a:t>
            </a:r>
          </a:p>
          <a:p>
            <a:pPr lvl="1"/>
            <a:r>
              <a:rPr lang="pt-PT" sz="2400" dirty="0"/>
              <a:t>Comentários</a:t>
            </a:r>
          </a:p>
        </p:txBody>
      </p:sp>
    </p:spTree>
    <p:extLst>
      <p:ext uri="{BB962C8B-B14F-4D97-AF65-F5344CB8AC3E}">
        <p14:creationId xmlns:p14="http://schemas.microsoft.com/office/powerpoint/2010/main" val="289745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Documentos XML bem formados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4294"/>
            <a:ext cx="10058400" cy="4023360"/>
          </a:xfrm>
        </p:spPr>
        <p:txBody>
          <a:bodyPr>
            <a:normAutofit/>
          </a:bodyPr>
          <a:lstStyle/>
          <a:p>
            <a:r>
              <a:rPr lang="pt-PT" dirty="0"/>
              <a:t>-</a:t>
            </a:r>
            <a:r>
              <a:rPr lang="pt-PT" b="1" dirty="0"/>
              <a:t> Atributos</a:t>
            </a:r>
            <a:r>
              <a:rPr lang="pt-PT" dirty="0"/>
              <a:t> são pares </a:t>
            </a:r>
            <a:r>
              <a:rPr lang="pt-PT" b="1" i="1" dirty="0"/>
              <a:t>nome</a:t>
            </a:r>
            <a:r>
              <a:rPr lang="pt-PT" b="1" dirty="0"/>
              <a:t>="</a:t>
            </a:r>
            <a:r>
              <a:rPr lang="pt-PT" b="1" i="1" dirty="0"/>
              <a:t>valor</a:t>
            </a:r>
            <a:r>
              <a:rPr lang="pt-PT" b="1" dirty="0"/>
              <a:t>" </a:t>
            </a:r>
            <a:r>
              <a:rPr lang="pt-PT" dirty="0"/>
              <a:t>que permitem definir características do elemento</a:t>
            </a:r>
          </a:p>
          <a:p>
            <a:r>
              <a:rPr lang="pt-PT" dirty="0"/>
              <a:t>- Os nomes dos atributos começam sempre por uma letra ou sublinhado (</a:t>
            </a:r>
            <a:r>
              <a:rPr lang="pt-PT" b="1" dirty="0"/>
              <a:t>_</a:t>
            </a:r>
            <a:r>
              <a:rPr lang="pt-PT" dirty="0"/>
              <a:t>), seguidos por zero ou mais letras, dígitos, pontos (</a:t>
            </a:r>
            <a:r>
              <a:rPr lang="pt-PT" b="1" dirty="0"/>
              <a:t>.</a:t>
            </a:r>
            <a:r>
              <a:rPr lang="pt-PT" dirty="0"/>
              <a:t>), hífens (</a:t>
            </a:r>
            <a:r>
              <a:rPr lang="pt-PT" b="1" dirty="0"/>
              <a:t>-</a:t>
            </a:r>
            <a:r>
              <a:rPr lang="pt-PT" dirty="0"/>
              <a:t>) ou sublinhados (</a:t>
            </a:r>
            <a:r>
              <a:rPr lang="pt-PT" b="1" dirty="0"/>
              <a:t>_</a:t>
            </a:r>
            <a:r>
              <a:rPr lang="pt-PT" dirty="0"/>
              <a:t>)</a:t>
            </a:r>
          </a:p>
          <a:p>
            <a:r>
              <a:rPr lang="pt-PT" dirty="0"/>
              <a:t>- Não se podem repetir nomes de atributos no mesmo elemento</a:t>
            </a:r>
          </a:p>
          <a:p>
            <a:r>
              <a:rPr lang="pt-PT" dirty="0"/>
              <a:t>- Os valores podem ser colocados entre plicas (</a:t>
            </a:r>
            <a:r>
              <a:rPr lang="pt-PT" b="1" dirty="0"/>
              <a:t>'</a:t>
            </a:r>
            <a:r>
              <a:rPr lang="pt-PT" dirty="0"/>
              <a:t>) ou aspas (</a:t>
            </a:r>
            <a:r>
              <a:rPr lang="pt-PT" b="1" dirty="0"/>
              <a:t>"</a:t>
            </a:r>
            <a:r>
              <a:rPr lang="pt-PT" dirty="0"/>
              <a:t>)</a:t>
            </a:r>
          </a:p>
          <a:p>
            <a:r>
              <a:rPr lang="pt-PT" dirty="0"/>
              <a:t>- Os valores não podem conter o símbolo de menor (</a:t>
            </a:r>
            <a:r>
              <a:rPr lang="pt-PT" b="1" dirty="0"/>
              <a:t>&lt;</a:t>
            </a:r>
            <a:r>
              <a:rPr lang="pt-PT" dirty="0"/>
              <a:t>), não podem conter o caráter delimitador (</a:t>
            </a:r>
            <a:r>
              <a:rPr lang="pt-PT" b="1" dirty="0"/>
              <a:t>" </a:t>
            </a:r>
            <a:r>
              <a:rPr lang="pt-PT" dirty="0"/>
              <a:t>ou </a:t>
            </a:r>
            <a:r>
              <a:rPr lang="pt-PT" b="1" dirty="0"/>
              <a:t>'</a:t>
            </a:r>
            <a:r>
              <a:rPr lang="pt-PT" dirty="0"/>
              <a:t>), nem o </a:t>
            </a:r>
            <a:r>
              <a:rPr lang="pt-PT" dirty="0" err="1"/>
              <a:t>ecomercial</a:t>
            </a:r>
            <a:r>
              <a:rPr lang="pt-PT" dirty="0"/>
              <a:t> (</a:t>
            </a:r>
            <a:r>
              <a:rPr lang="pt-PT" b="1" dirty="0"/>
              <a:t>&amp;</a:t>
            </a:r>
            <a:r>
              <a:rPr lang="pt-PT" dirty="0"/>
              <a:t>), </a:t>
            </a:r>
            <a:r>
              <a:rPr lang="pt-PT" dirty="0" err="1"/>
              <a:t>excepto</a:t>
            </a:r>
            <a:r>
              <a:rPr lang="pt-PT" dirty="0"/>
              <a:t> se for numa referência de carater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/>
              <a:t>(</a:t>
            </a:r>
            <a:r>
              <a:rPr lang="pt-PT" b="1" dirty="0"/>
              <a:t>&amp;#38;</a:t>
            </a:r>
            <a:r>
              <a:rPr lang="pt-PT" dirty="0"/>
              <a:t>) ou de entidade</a:t>
            </a:r>
          </a:p>
        </p:txBody>
      </p:sp>
    </p:spTree>
    <p:extLst>
      <p:ext uri="{BB962C8B-B14F-4D97-AF65-F5344CB8AC3E}">
        <p14:creationId xmlns:p14="http://schemas.microsoft.com/office/powerpoint/2010/main" val="355094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Documentos XML bem formados (4/4) - Exemplo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41520" cy="4023360"/>
          </a:xfrm>
        </p:spPr>
        <p:txBody>
          <a:bodyPr>
            <a:normAutofit fontScale="70000" lnSpcReduction="20000"/>
          </a:bodyPr>
          <a:lstStyle/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carros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     &lt;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carro </a:t>
            </a:r>
            <a:r>
              <a:rPr lang="pt-PT" b="1" dirty="0">
                <a:solidFill>
                  <a:srgbClr val="FF0000"/>
                </a:solidFill>
                <a:latin typeface="CourierNewPS-BoldMT"/>
              </a:rPr>
              <a:t>matrícula 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= “</a:t>
            </a:r>
            <a:r>
              <a:rPr lang="pt-PT" b="1" dirty="0">
                <a:solidFill>
                  <a:srgbClr val="000000"/>
                </a:solidFill>
                <a:latin typeface="CourierNewPS-BoldMT"/>
              </a:rPr>
              <a:t>95-RC-99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"&gt;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marca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b="1" dirty="0">
                <a:solidFill>
                  <a:srgbClr val="000000"/>
                </a:solidFill>
                <a:latin typeface="CourierNewPS-BoldMT"/>
              </a:rPr>
              <a:t>FERRARI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marca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modelo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b="1" dirty="0">
                <a:solidFill>
                  <a:srgbClr val="000000"/>
                </a:solidFill>
                <a:latin typeface="CourierNewPS-BoldMT"/>
              </a:rPr>
              <a:t>F40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modelo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ano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b="1" dirty="0">
                <a:solidFill>
                  <a:srgbClr val="000000"/>
                </a:solidFill>
                <a:latin typeface="CourierNewPS-BoldMT"/>
              </a:rPr>
              <a:t>1988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ano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    &lt;/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carro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    &lt;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carro </a:t>
            </a:r>
            <a:r>
              <a:rPr lang="pt-PT" b="1" dirty="0">
                <a:solidFill>
                  <a:srgbClr val="FF0000"/>
                </a:solidFill>
                <a:latin typeface="CourierNewPS-BoldMT"/>
              </a:rPr>
              <a:t>matrícula 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= “</a:t>
            </a:r>
            <a:r>
              <a:rPr lang="pt-PT" b="1" dirty="0">
                <a:solidFill>
                  <a:srgbClr val="000000"/>
                </a:solidFill>
                <a:latin typeface="CourierNewPS-BoldMT"/>
              </a:rPr>
              <a:t>95-50-RT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"&gt;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marca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b="1" dirty="0">
                <a:solidFill>
                  <a:srgbClr val="000000"/>
                </a:solidFill>
                <a:latin typeface="CourierNewPS-BoldMT"/>
              </a:rPr>
              <a:t>LOTUS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marca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modelo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b="1" dirty="0" err="1">
                <a:solidFill>
                  <a:srgbClr val="000000"/>
                </a:solidFill>
                <a:latin typeface="CourierNewPS-BoldMT"/>
              </a:rPr>
              <a:t>Evora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modelo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ano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b="1" dirty="0">
                <a:solidFill>
                  <a:srgbClr val="000000"/>
                </a:solidFill>
                <a:latin typeface="CourierNewPS-BoldMT"/>
              </a:rPr>
              <a:t>2009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ano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    &lt;/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carro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b="1" dirty="0">
                <a:solidFill>
                  <a:srgbClr val="810000"/>
                </a:solidFill>
                <a:latin typeface="CourierNewPS-BoldMT"/>
              </a:rPr>
              <a:t>carros</a:t>
            </a:r>
            <a:r>
              <a:rPr lang="pt-PT" b="1" dirty="0">
                <a:solidFill>
                  <a:srgbClr val="0000FF"/>
                </a:solidFill>
                <a:latin typeface="CourierNewPS-BoldMT"/>
              </a:rPr>
              <a:t>&gt;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9DEF33-CF17-4C1F-8EA2-7AE80110E10A}"/>
              </a:ext>
            </a:extLst>
          </p:cNvPr>
          <p:cNvSpPr txBox="1">
            <a:spLocks/>
          </p:cNvSpPr>
          <p:nvPr/>
        </p:nvSpPr>
        <p:spPr>
          <a:xfrm>
            <a:off x="6412230" y="1912409"/>
            <a:ext cx="454152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carro </a:t>
            </a:r>
            <a:r>
              <a:rPr lang="pt-PT" sz="1400" b="1" dirty="0">
                <a:solidFill>
                  <a:srgbClr val="FF0000"/>
                </a:solidFill>
                <a:latin typeface="CourierNewPS-BoldMT"/>
              </a:rPr>
              <a:t>matrícula 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= “</a:t>
            </a:r>
            <a:r>
              <a:rPr lang="pt-PT" sz="1400" b="1" dirty="0">
                <a:solidFill>
                  <a:srgbClr val="000000"/>
                </a:solidFill>
                <a:latin typeface="CourierNewPS-BoldMT"/>
              </a:rPr>
              <a:t>95-RC-99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"&gt;</a:t>
            </a:r>
          </a:p>
          <a:p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marca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sz="1400" b="1" dirty="0">
                <a:solidFill>
                  <a:srgbClr val="000000"/>
                </a:solidFill>
                <a:latin typeface="CourierNewPS-BoldMT"/>
              </a:rPr>
              <a:t>FERRARI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marca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modelo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sz="1400" b="1" dirty="0">
                <a:solidFill>
                  <a:srgbClr val="000000"/>
                </a:solidFill>
                <a:latin typeface="CourierNewPS-BoldMT"/>
              </a:rPr>
              <a:t>F40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modelo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ano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sz="1400" b="1" dirty="0">
                <a:solidFill>
                  <a:srgbClr val="000000"/>
                </a:solidFill>
                <a:latin typeface="CourierNewPS-BoldMT"/>
              </a:rPr>
              <a:t>1988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ano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carro </a:t>
            </a:r>
            <a:r>
              <a:rPr lang="pt-PT" sz="1400" b="1" dirty="0">
                <a:solidFill>
                  <a:srgbClr val="FF0000"/>
                </a:solidFill>
                <a:latin typeface="CourierNewPS-BoldMT"/>
              </a:rPr>
              <a:t>matrícula 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= “</a:t>
            </a:r>
            <a:r>
              <a:rPr lang="pt-PT" sz="1400" b="1" dirty="0">
                <a:solidFill>
                  <a:srgbClr val="000000"/>
                </a:solidFill>
                <a:latin typeface="CourierNewPS-BoldMT"/>
              </a:rPr>
              <a:t>95-50-RT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"&gt;</a:t>
            </a:r>
          </a:p>
          <a:p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marca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sz="1400" b="1" dirty="0">
                <a:solidFill>
                  <a:srgbClr val="000000"/>
                </a:solidFill>
                <a:latin typeface="CourierNewPS-BoldMT"/>
              </a:rPr>
              <a:t>LOTUS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marca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modelo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sz="1400" b="1" dirty="0" err="1">
                <a:solidFill>
                  <a:srgbClr val="000000"/>
                </a:solidFill>
                <a:latin typeface="CourierNewPS-BoldMT"/>
              </a:rPr>
              <a:t>Evora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modelo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          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ano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sz="1400" b="1" dirty="0">
                <a:solidFill>
                  <a:srgbClr val="000000"/>
                </a:solidFill>
                <a:latin typeface="CourierNewPS-BoldMT"/>
              </a:rPr>
              <a:t>2009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ano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carro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8FF304-B387-4BA4-9FD6-38F03B281BB1}"/>
              </a:ext>
            </a:extLst>
          </p:cNvPr>
          <p:cNvSpPr txBox="1"/>
          <p:nvPr/>
        </p:nvSpPr>
        <p:spPr>
          <a:xfrm>
            <a:off x="1228725" y="586909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XML bem formado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CE7029-C9E3-44EF-920B-F01C9E578FAC}"/>
              </a:ext>
            </a:extLst>
          </p:cNvPr>
          <p:cNvSpPr txBox="1"/>
          <p:nvPr/>
        </p:nvSpPr>
        <p:spPr>
          <a:xfrm>
            <a:off x="6412230" y="5869094"/>
            <a:ext cx="515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Não é um XML bem formado</a:t>
            </a:r>
          </a:p>
        </p:txBody>
      </p:sp>
    </p:spTree>
    <p:extLst>
      <p:ext uri="{BB962C8B-B14F-4D97-AF65-F5344CB8AC3E}">
        <p14:creationId xmlns:p14="http://schemas.microsoft.com/office/powerpoint/2010/main" val="345372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Documentos XML válidos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Documentos XML válidos são documentos </a:t>
            </a:r>
            <a:r>
              <a:rPr lang="pt-PT" b="1" dirty="0"/>
              <a:t>bem-formados</a:t>
            </a:r>
            <a:r>
              <a:rPr lang="pt-PT" dirty="0"/>
              <a:t> que obedecem a restrições adicionais</a:t>
            </a:r>
          </a:p>
          <a:p>
            <a:pPr lvl="1"/>
            <a:r>
              <a:rPr lang="pt-PT" dirty="0"/>
              <a:t>Respeitam regras definidas num </a:t>
            </a:r>
            <a:r>
              <a:rPr lang="pt-PT" b="1" dirty="0" err="1"/>
              <a:t>Document</a:t>
            </a:r>
            <a:r>
              <a:rPr lang="pt-PT" b="1" dirty="0"/>
              <a:t> </a:t>
            </a:r>
            <a:r>
              <a:rPr lang="pt-PT" b="1" dirty="0" err="1"/>
              <a:t>Type</a:t>
            </a:r>
            <a:r>
              <a:rPr lang="pt-PT" b="1" dirty="0"/>
              <a:t> </a:t>
            </a:r>
            <a:r>
              <a:rPr lang="pt-PT" b="1" dirty="0" err="1"/>
              <a:t>Definition</a:t>
            </a:r>
            <a:r>
              <a:rPr lang="pt-PT" b="1" dirty="0"/>
              <a:t> (DTD) </a:t>
            </a:r>
            <a:r>
              <a:rPr lang="pt-PT" dirty="0"/>
              <a:t>ou </a:t>
            </a:r>
            <a:r>
              <a:rPr lang="pt-PT" b="1" dirty="0"/>
              <a:t>XML </a:t>
            </a:r>
            <a:r>
              <a:rPr lang="pt-PT" b="1" dirty="0" err="1"/>
              <a:t>Schema</a:t>
            </a:r>
            <a:r>
              <a:rPr lang="pt-PT" b="1" dirty="0"/>
              <a:t> </a:t>
            </a:r>
            <a:r>
              <a:rPr lang="pt-PT" b="1" dirty="0" err="1"/>
              <a:t>Definition</a:t>
            </a:r>
            <a:r>
              <a:rPr lang="pt-PT" b="1" dirty="0"/>
              <a:t> (XSD)</a:t>
            </a:r>
          </a:p>
          <a:p>
            <a:pPr lvl="2"/>
            <a:r>
              <a:rPr lang="pt-PT" b="1" dirty="0"/>
              <a:t>Exemplo: </a:t>
            </a:r>
            <a:r>
              <a:rPr lang="pt-PT" dirty="0"/>
              <a:t>restrições dos valores que as entidades e os atributos podem assumir</a:t>
            </a:r>
          </a:p>
          <a:p>
            <a:pPr lvl="1"/>
            <a:endParaRPr lang="pt-PT" dirty="0"/>
          </a:p>
          <a:p>
            <a:pPr marL="201168" lvl="1" indent="0">
              <a:buNone/>
            </a:pPr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4F86558-3A3D-481D-A891-63FC3E0E9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68826"/>
              </p:ext>
            </p:extLst>
          </p:nvPr>
        </p:nvGraphicFramePr>
        <p:xfrm>
          <a:off x="2162174" y="2922861"/>
          <a:ext cx="8258175" cy="3369695"/>
        </p:xfrm>
        <a:graphic>
          <a:graphicData uri="http://schemas.openxmlformats.org/drawingml/2006/table">
            <a:tbl>
              <a:tblPr/>
              <a:tblGrid>
                <a:gridCol w="676276">
                  <a:extLst>
                    <a:ext uri="{9D8B030D-6E8A-4147-A177-3AD203B41FA5}">
                      <a16:colId xmlns:a16="http://schemas.microsoft.com/office/drawing/2014/main" val="4054912830"/>
                    </a:ext>
                  </a:extLst>
                </a:gridCol>
                <a:gridCol w="3819525">
                  <a:extLst>
                    <a:ext uri="{9D8B030D-6E8A-4147-A177-3AD203B41FA5}">
                      <a16:colId xmlns:a16="http://schemas.microsoft.com/office/drawing/2014/main" val="397315611"/>
                    </a:ext>
                  </a:extLst>
                </a:gridCol>
                <a:gridCol w="3762374">
                  <a:extLst>
                    <a:ext uri="{9D8B030D-6E8A-4147-A177-3AD203B41FA5}">
                      <a16:colId xmlns:a16="http://schemas.microsoft.com/office/drawing/2014/main" val="1889190252"/>
                    </a:ext>
                  </a:extLst>
                </a:gridCol>
              </a:tblGrid>
              <a:tr h="280186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75238" marR="75238" marT="75238" marB="75238">
                    <a:lnL w="9525" cap="flat" cmpd="sng" algn="ctr">
                      <a:solidFill>
                        <a:srgbClr val="F83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3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3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DTD</a:t>
                      </a:r>
                    </a:p>
                  </a:txBody>
                  <a:tcPr marL="75238" marR="75238" marT="75238" marB="75238">
                    <a:lnL w="9525" cap="flat" cmpd="sng" algn="ctr">
                      <a:solidFill>
                        <a:srgbClr val="F83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3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3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XSD</a:t>
                      </a:r>
                    </a:p>
                  </a:txBody>
                  <a:tcPr marL="75238" marR="75238" marT="75238" marB="75238">
                    <a:lnL w="9525" cap="flat" cmpd="sng" algn="ctr">
                      <a:solidFill>
                        <a:srgbClr val="F83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3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3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562660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DTD stands for </a:t>
                      </a:r>
                      <a:r>
                        <a:rPr lang="pt-PT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Document</a:t>
                      </a:r>
                      <a:r>
                        <a:rPr lang="pt-PT" sz="12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PT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</a:t>
                      </a:r>
                      <a:r>
                        <a:rPr lang="pt-PT" sz="12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PT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Definition</a:t>
                      </a:r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XSD stands for </a:t>
                      </a:r>
                      <a:r>
                        <a:rPr lang="pt-PT" sz="12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XML </a:t>
                      </a:r>
                      <a:r>
                        <a:rPr lang="pt-PT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Schema</a:t>
                      </a:r>
                      <a:r>
                        <a:rPr lang="pt-PT" sz="12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PT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Definition</a:t>
                      </a:r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81012"/>
                  </a:ext>
                </a:extLst>
              </a:tr>
              <a:tr h="246392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DTDs are derived from 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SGML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syntax.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XSDs are written in XML.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69890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DTD </a:t>
                      </a:r>
                      <a:r>
                        <a:rPr lang="pt-PT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doesn't support datatypes</a:t>
                      </a:r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XSD 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supports datatypes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for elements and attributes.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86896"/>
                  </a:ext>
                </a:extLst>
              </a:tr>
              <a:tr h="246392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DTD </a:t>
                      </a:r>
                      <a:r>
                        <a:rPr lang="pt-PT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doesn't support namespace</a:t>
                      </a:r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XSD </a:t>
                      </a:r>
                      <a:r>
                        <a:rPr lang="pt-PT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supports namespace</a:t>
                      </a:r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16601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DTD 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doesn't define order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for child elements.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XSD 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defines order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for child elements.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81404"/>
                  </a:ext>
                </a:extLst>
              </a:tr>
              <a:tr h="238028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DTD is </a:t>
                      </a:r>
                      <a:r>
                        <a:rPr lang="pt-PT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extensible</a:t>
                      </a:r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XSD is </a:t>
                      </a:r>
                      <a:r>
                        <a:rPr lang="pt-PT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extensible</a:t>
                      </a:r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94226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7)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DTD is 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simple to learn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XSD is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simple to learn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because you don't need to learn new language.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47326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8)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DTD provides 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 control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on XML structure.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XSD provides 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more control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on XML structure.</a:t>
                      </a:r>
                    </a:p>
                  </a:txBody>
                  <a:tcPr marL="50159" marR="50159" marT="50159" marB="501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2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01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Exemplo </a:t>
            </a: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Definition</a:t>
            </a:r>
            <a:r>
              <a:rPr lang="pt-PT" dirty="0"/>
              <a:t>(DTD)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70095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XML</a:t>
            </a:r>
          </a:p>
          <a:p>
            <a:pPr marL="201168" lvl="1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SYSTEM "note.dtd"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dirty="0"/>
          </a:p>
          <a:p>
            <a:pPr marL="201168" lvl="1" indent="0">
              <a:buNone/>
            </a:pPr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737E99-7E55-4590-BBFD-9E915DDCF30F}"/>
              </a:ext>
            </a:extLst>
          </p:cNvPr>
          <p:cNvSpPr txBox="1">
            <a:spLocks/>
          </p:cNvSpPr>
          <p:nvPr/>
        </p:nvSpPr>
        <p:spPr>
          <a:xfrm>
            <a:off x="5878830" y="1845734"/>
            <a:ext cx="457009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DTD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to,from,heading,body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to (#PCDATA)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from (#PCDATA)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heading (#PCDATA)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body (#PCDATA)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058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Exemplo XML </a:t>
            </a:r>
            <a:r>
              <a:rPr lang="pt-PT" dirty="0" err="1"/>
              <a:t>Schema</a:t>
            </a:r>
            <a:r>
              <a:rPr lang="pt-PT" dirty="0"/>
              <a:t> </a:t>
            </a:r>
            <a:r>
              <a:rPr lang="pt-PT" dirty="0" err="1"/>
              <a:t>Definition</a:t>
            </a:r>
            <a:r>
              <a:rPr lang="pt-PT" dirty="0"/>
              <a:t> (XSD)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6" y="1845734"/>
            <a:ext cx="55245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XML</a:t>
            </a:r>
          </a:p>
          <a:p>
            <a:pPr marL="201168" lvl="1" indent="0">
              <a:buNone/>
            </a:pP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</a:p>
          <a:p>
            <a:pPr marL="384048" lvl="2" indent="0">
              <a:buNone/>
            </a:pP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</a:t>
            </a:r>
            <a:br>
              <a:rPr lang="en-US" sz="1200" dirty="0"/>
            </a:b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="http://www.w3.org/2001/XMLSchema-instance"</a:t>
            </a:r>
            <a:br>
              <a:rPr lang="en-US" sz="1200" dirty="0"/>
            </a:b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="https://www.w3schools.com/xml note.xsd" &gt;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84048" lvl="2" indent="0"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200" dirty="0"/>
          </a:p>
          <a:p>
            <a:pPr marL="201168" lvl="1" indent="0">
              <a:buNone/>
            </a:pPr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737E99-7E55-4590-BBFD-9E915DDCF30F}"/>
              </a:ext>
            </a:extLst>
          </p:cNvPr>
          <p:cNvSpPr txBox="1">
            <a:spLocks/>
          </p:cNvSpPr>
          <p:nvPr/>
        </p:nvSpPr>
        <p:spPr>
          <a:xfrm>
            <a:off x="6374130" y="1845734"/>
            <a:ext cx="527685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XSD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300" dirty="0"/>
            </a:b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xs:schema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="http://www.w3.org/2001/XMLSchema"&gt;</a:t>
            </a:r>
            <a:br>
              <a:rPr lang="pt-PT" sz="1300" dirty="0"/>
            </a:br>
            <a:br>
              <a:rPr lang="pt-PT" sz="1300" dirty="0"/>
            </a:b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="note"&gt;</a:t>
            </a:r>
            <a:br>
              <a:rPr lang="pt-PT" sz="1300" dirty="0"/>
            </a:br>
            <a:r>
              <a:rPr lang="pt-P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300" dirty="0"/>
            </a:br>
            <a:r>
              <a:rPr lang="pt-P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300" dirty="0"/>
            </a:br>
            <a:r>
              <a:rPr lang="pt-P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="to"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PT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300" dirty="0"/>
            </a:br>
            <a:r>
              <a:rPr lang="pt-P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PT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PT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300" dirty="0"/>
            </a:br>
            <a:r>
              <a:rPr lang="pt-P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PT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PT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300" dirty="0"/>
            </a:br>
            <a:r>
              <a:rPr lang="pt-P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="body"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PT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300" dirty="0"/>
            </a:br>
            <a:r>
              <a:rPr lang="pt-P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300" dirty="0"/>
            </a:br>
            <a:r>
              <a:rPr lang="pt-P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300" dirty="0"/>
            </a:b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300" dirty="0"/>
            </a:br>
            <a:br>
              <a:rPr lang="pt-PT" sz="1300" dirty="0"/>
            </a:b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xs:schema</a:t>
            </a:r>
            <a:r>
              <a:rPr lang="pt-P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92593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51069"/>
              </p:ext>
            </p:extLst>
          </p:nvPr>
        </p:nvGraphicFramePr>
        <p:xfrm>
          <a:off x="1097280" y="1929866"/>
          <a:ext cx="8128000" cy="392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5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Menu com a seguinte estrutura -&gt;</a:t>
                      </a:r>
                    </a:p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- Popular o ficheiro com dados arbitrários referentes pelo menos a </a:t>
                      </a:r>
                      <a:r>
                        <a:rPr lang="pt-PT" b="0" i="0" dirty="0">
                          <a:solidFill>
                            <a:schemeClr val="tx1"/>
                          </a:solidFill>
                        </a:rPr>
                        <a:t>2 pratos do menu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endParaRPr lang="pt-PT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elemento menu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elemento prato +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elemento nome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elemento descrição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elemento valor</a:t>
                      </a:r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2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PT" sz="2400" dirty="0"/>
              <a:t>- Linguagens de Marcas</a:t>
            </a:r>
          </a:p>
          <a:p>
            <a:pPr>
              <a:lnSpc>
                <a:spcPct val="150000"/>
              </a:lnSpc>
            </a:pPr>
            <a:r>
              <a:rPr lang="pt-PT" sz="2400" dirty="0"/>
              <a:t>- Origem do XML</a:t>
            </a:r>
          </a:p>
          <a:p>
            <a:pPr>
              <a:lnSpc>
                <a:spcPct val="150000"/>
              </a:lnSpc>
            </a:pPr>
            <a:r>
              <a:rPr lang="pt-PT" sz="2400" dirty="0"/>
              <a:t>- Objetivos do XML</a:t>
            </a:r>
          </a:p>
          <a:p>
            <a:pPr>
              <a:lnSpc>
                <a:spcPct val="150000"/>
              </a:lnSpc>
            </a:pPr>
            <a:r>
              <a:rPr lang="pt-PT" sz="2400" dirty="0"/>
              <a:t>- XML</a:t>
            </a:r>
          </a:p>
          <a:p>
            <a:pPr>
              <a:lnSpc>
                <a:spcPct val="150000"/>
              </a:lnSpc>
            </a:pPr>
            <a:r>
              <a:rPr lang="pt-PT" sz="2400" dirty="0"/>
              <a:t>- </a:t>
            </a:r>
            <a:r>
              <a:rPr lang="pt-PT" sz="2400" dirty="0" err="1"/>
              <a:t>Namespaces</a:t>
            </a:r>
            <a:endParaRPr lang="pt-PT" sz="2400" dirty="0"/>
          </a:p>
          <a:p>
            <a:pPr>
              <a:lnSpc>
                <a:spcPct val="150000"/>
              </a:lnSpc>
            </a:pPr>
            <a:r>
              <a:rPr lang="pt-PT" sz="2400" dirty="0"/>
              <a:t>- Documentos XML bem formados</a:t>
            </a:r>
          </a:p>
          <a:p>
            <a:pPr>
              <a:lnSpc>
                <a:spcPct val="150000"/>
              </a:lnSpc>
            </a:pPr>
            <a:r>
              <a:rPr lang="pt-PT" sz="2400" dirty="0"/>
              <a:t>- Documentos XML válidos  (DTD </a:t>
            </a:r>
            <a:r>
              <a:rPr lang="pt-PT" sz="2400" dirty="0" err="1"/>
              <a:t>vs</a:t>
            </a:r>
            <a:r>
              <a:rPr lang="pt-PT" sz="2400" dirty="0"/>
              <a:t> XSD)</a:t>
            </a:r>
          </a:p>
        </p:txBody>
      </p:sp>
    </p:spTree>
    <p:extLst>
      <p:ext uri="{BB962C8B-B14F-4D97-AF65-F5344CB8AC3E}">
        <p14:creationId xmlns:p14="http://schemas.microsoft.com/office/powerpoint/2010/main" val="102210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31117"/>
              </p:ext>
            </p:extLst>
          </p:nvPr>
        </p:nvGraphicFramePr>
        <p:xfrm>
          <a:off x="1097280" y="1929866"/>
          <a:ext cx="8128000" cy="392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550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Adicione ao </a:t>
                      </a: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Menu anterior bebidas: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respeite a seguinte estrutura --&gt;</a:t>
                      </a:r>
                    </a:p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- Popular o ficheiro com dados arbitrários referentes pelo menos a </a:t>
                      </a:r>
                      <a:r>
                        <a:rPr lang="pt-PT" b="0" i="0" dirty="0">
                          <a:solidFill>
                            <a:schemeClr val="tx1"/>
                          </a:solidFill>
                        </a:rPr>
                        <a:t>2 pratos do menu e 1 bebida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endParaRPr lang="pt-PT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elemento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elemento pratos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elemento prato +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elemento nome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elemento descrição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elemento preço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elemento bebidas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elemento bebida +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elemento nome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elemento preço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elemento capacidade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 atributo unidade</a:t>
                      </a:r>
                      <a:endParaRPr lang="pt-PT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29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14687"/>
              </p:ext>
            </p:extLst>
          </p:nvPr>
        </p:nvGraphicFramePr>
        <p:xfrm>
          <a:off x="1097280" y="1929866"/>
          <a:ext cx="8128000" cy="7857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5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Empresa com a seguinte estrutura -&gt;</a:t>
                      </a:r>
                    </a:p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- Popular o ficheiro com dados arbitrários referentes pelo menos a 2 armazéns e a 2 produtos.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endParaRPr lang="pt-PT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elemento empresa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elemento armazéns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elemento armazém +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atributo código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elemento morada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  elemento rua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  elemento local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elemento telefone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elemento fax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elemento produtos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  elemento </a:t>
                      </a:r>
                      <a:r>
                        <a:rPr lang="pt-PT" sz="1800" b="0" dirty="0" err="1">
                          <a:solidFill>
                            <a:schemeClr val="tx1"/>
                          </a:solidFill>
                        </a:rPr>
                        <a:t>produto_ref</a:t>
                      </a: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    atributo </a:t>
                      </a:r>
                      <a:r>
                        <a:rPr lang="pt-PT" sz="1800" b="0" dirty="0" err="1">
                          <a:solidFill>
                            <a:schemeClr val="tx1"/>
                          </a:solidFill>
                        </a:rPr>
                        <a:t>prod_id</a:t>
                      </a:r>
                      <a:endParaRPr lang="pt-PT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      elemento dimensão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elemento quantidade</a:t>
                      </a:r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503">
                <a:tc>
                  <a:txBody>
                    <a:bodyPr/>
                    <a:lstStyle/>
                    <a:p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98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442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/>
            <a:r>
              <a:rPr lang="pt-PT" dirty="0"/>
              <a:t>&lt;empresa&gt;</a:t>
            </a:r>
          </a:p>
          <a:p>
            <a:pPr marL="0" lvl="1" indent="0">
              <a:buNone/>
            </a:pPr>
            <a:r>
              <a:rPr lang="pt-PT" dirty="0"/>
              <a:t>	&lt;armazéns&gt;</a:t>
            </a:r>
          </a:p>
          <a:p>
            <a:pPr marL="0" lvl="1" indent="0">
              <a:buNone/>
            </a:pPr>
            <a:r>
              <a:rPr lang="pt-PT" dirty="0"/>
              <a:t>		&lt;armazém código=“1”&gt;</a:t>
            </a:r>
          </a:p>
          <a:p>
            <a:pPr marL="0" lvl="1" indent="0">
              <a:buNone/>
            </a:pPr>
            <a:r>
              <a:rPr lang="pt-PT" dirty="0"/>
              <a:t>			&lt;morada&gt;</a:t>
            </a:r>
          </a:p>
          <a:p>
            <a:pPr marL="0" lvl="1" indent="0">
              <a:buNone/>
            </a:pPr>
            <a:r>
              <a:rPr lang="pt-PT" dirty="0"/>
              <a:t>				&lt;rua&gt;Rua dos </a:t>
            </a:r>
            <a:r>
              <a:rPr lang="pt-PT" dirty="0" err="1"/>
              <a:t>Rollling</a:t>
            </a:r>
            <a:r>
              <a:rPr lang="pt-PT" dirty="0"/>
              <a:t> Stones&lt;/rua&gt;</a:t>
            </a:r>
          </a:p>
          <a:p>
            <a:pPr marL="0" lvl="1" indent="0">
              <a:buNone/>
            </a:pPr>
            <a:r>
              <a:rPr lang="pt-PT" dirty="0"/>
              <a:t>				&lt;local&gt;Londres&lt;/local&gt;</a:t>
            </a:r>
          </a:p>
          <a:p>
            <a:pPr marL="0" lvl="1" indent="0">
              <a:buNone/>
            </a:pPr>
            <a:r>
              <a:rPr lang="pt-PT" dirty="0"/>
              <a:t>			&lt;/morada&gt;</a:t>
            </a:r>
          </a:p>
          <a:p>
            <a:pPr marL="0" lvl="1" indent="0">
              <a:buNone/>
            </a:pPr>
            <a:r>
              <a:rPr lang="pt-PT" dirty="0"/>
              <a:t>			&lt;telefone&gt;456827895&lt;/telefone&gt;</a:t>
            </a:r>
          </a:p>
          <a:p>
            <a:pPr marL="0" lvl="1" indent="0">
              <a:buNone/>
            </a:pPr>
            <a:r>
              <a:rPr lang="pt-PT" dirty="0"/>
              <a:t>			&lt;fax&gt;845983217&lt;/fax&gt;</a:t>
            </a:r>
          </a:p>
          <a:p>
            <a:pPr marL="0" lvl="1" indent="0">
              <a:buNone/>
            </a:pPr>
            <a:r>
              <a:rPr lang="pt-PT" dirty="0"/>
              <a:t>			&lt;produtos&gt;</a:t>
            </a:r>
          </a:p>
          <a:p>
            <a:pPr marL="0" lvl="1" indent="0">
              <a:buNone/>
            </a:pPr>
            <a:r>
              <a:rPr lang="pt-PT" dirty="0"/>
              <a:t>				&lt;</a:t>
            </a:r>
            <a:r>
              <a:rPr lang="pt-PT" dirty="0" err="1">
                <a:solidFill>
                  <a:schemeClr val="tx1"/>
                </a:solidFill>
              </a:rPr>
              <a:t>produto_ref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prodId</a:t>
            </a:r>
            <a:r>
              <a:rPr lang="pt-PT" dirty="0">
                <a:solidFill>
                  <a:schemeClr val="tx1"/>
                </a:solidFill>
              </a:rPr>
              <a:t>=“1”&gt;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	&lt;dimensão&gt;45&lt;/dimensão&gt;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	&lt;quantidade&gt;1589&lt;/quantidade&gt;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&lt;/</a:t>
            </a:r>
            <a:r>
              <a:rPr lang="pt-PT" dirty="0" err="1">
                <a:solidFill>
                  <a:schemeClr val="tx1"/>
                </a:solidFill>
              </a:rPr>
              <a:t>produto_ref</a:t>
            </a:r>
            <a:r>
              <a:rPr lang="pt-PT" dirty="0">
                <a:solidFill>
                  <a:schemeClr val="tx1"/>
                </a:solidFill>
              </a:rPr>
              <a:t>&gt;</a:t>
            </a:r>
          </a:p>
          <a:p>
            <a:pPr marL="0" lvl="1" indent="0">
              <a:buNone/>
            </a:pPr>
            <a:r>
              <a:rPr lang="pt-PT" dirty="0"/>
              <a:t>				&lt;</a:t>
            </a:r>
            <a:r>
              <a:rPr lang="pt-PT" dirty="0" err="1">
                <a:solidFill>
                  <a:schemeClr val="tx1"/>
                </a:solidFill>
              </a:rPr>
              <a:t>produto_ref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prodId</a:t>
            </a:r>
            <a:r>
              <a:rPr lang="pt-PT" dirty="0">
                <a:solidFill>
                  <a:schemeClr val="tx1"/>
                </a:solidFill>
              </a:rPr>
              <a:t>=“2”&gt;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	&lt;dimensão&gt;59&lt;/dimensão&gt;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	&lt;quantidade&gt;2899&lt;/quantidade&gt;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&lt;/</a:t>
            </a:r>
            <a:r>
              <a:rPr lang="pt-PT" dirty="0" err="1">
                <a:solidFill>
                  <a:schemeClr val="tx1"/>
                </a:solidFill>
              </a:rPr>
              <a:t>produto_ref</a:t>
            </a:r>
            <a:r>
              <a:rPr lang="pt-PT" dirty="0">
                <a:solidFill>
                  <a:schemeClr val="tx1"/>
                </a:solidFill>
              </a:rPr>
              <a:t>&gt;</a:t>
            </a:r>
          </a:p>
          <a:p>
            <a:pPr marL="0" lvl="1" indent="0">
              <a:buNone/>
            </a:pPr>
            <a:r>
              <a:rPr lang="pt-PT" dirty="0"/>
              <a:t>			&lt;/produtos&gt;</a:t>
            </a:r>
          </a:p>
          <a:p>
            <a:pPr marL="0" lvl="1" indent="0">
              <a:buNone/>
            </a:pPr>
            <a:r>
              <a:rPr lang="pt-PT" dirty="0"/>
              <a:t>		&lt;/armazém&gt;</a:t>
            </a:r>
          </a:p>
          <a:p>
            <a:pPr marL="0" lvl="1" indent="0">
              <a:buNone/>
            </a:pPr>
            <a:r>
              <a:rPr lang="pt-P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3229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r>
              <a:rPr lang="pt-PT" dirty="0"/>
              <a:t>…		</a:t>
            </a:r>
          </a:p>
          <a:p>
            <a:pPr marL="0" lvl="1" indent="0">
              <a:buNone/>
            </a:pPr>
            <a:r>
              <a:rPr lang="pt-PT" dirty="0"/>
              <a:t>		&lt;armazém código=“2”&gt; </a:t>
            </a:r>
          </a:p>
          <a:p>
            <a:pPr marL="0" lvl="1" indent="0">
              <a:buNone/>
            </a:pPr>
            <a:r>
              <a:rPr lang="pt-PT" dirty="0"/>
              <a:t>			&lt;morada&gt;</a:t>
            </a:r>
          </a:p>
          <a:p>
            <a:pPr marL="0" lvl="1" indent="0">
              <a:buNone/>
            </a:pPr>
            <a:r>
              <a:rPr lang="pt-PT" dirty="0"/>
              <a:t>				&lt;rua&gt;Rua dos Beatles&lt;/rua&gt;</a:t>
            </a:r>
          </a:p>
          <a:p>
            <a:pPr marL="0" lvl="1" indent="0">
              <a:buNone/>
            </a:pPr>
            <a:r>
              <a:rPr lang="pt-PT" dirty="0"/>
              <a:t>				&lt;local&gt;Liverpool&lt;/local&gt;</a:t>
            </a:r>
          </a:p>
          <a:p>
            <a:pPr marL="0" lvl="1" indent="0">
              <a:buNone/>
            </a:pPr>
            <a:r>
              <a:rPr lang="pt-PT" dirty="0"/>
              <a:t>			&lt;/morada&gt;</a:t>
            </a:r>
          </a:p>
          <a:p>
            <a:pPr marL="0" lvl="1" indent="0">
              <a:buNone/>
            </a:pPr>
            <a:r>
              <a:rPr lang="pt-PT" dirty="0"/>
              <a:t>			&lt;telefone&gt;986524789&lt;/telefone&gt;</a:t>
            </a:r>
          </a:p>
          <a:p>
            <a:pPr marL="0" lvl="1" indent="0">
              <a:buNone/>
            </a:pPr>
            <a:r>
              <a:rPr lang="pt-PT" dirty="0"/>
              <a:t>			&lt;fax&gt;459875632&lt;/fax&gt;</a:t>
            </a:r>
          </a:p>
          <a:p>
            <a:pPr marL="0" lvl="1" indent="0">
              <a:buNone/>
            </a:pPr>
            <a:r>
              <a:rPr lang="pt-PT" dirty="0"/>
              <a:t>			&lt;produtos&gt;</a:t>
            </a:r>
          </a:p>
          <a:p>
            <a:pPr marL="0" lvl="1" indent="0">
              <a:buNone/>
            </a:pPr>
            <a:r>
              <a:rPr lang="pt-PT" dirty="0"/>
              <a:t>				&lt;</a:t>
            </a:r>
            <a:r>
              <a:rPr lang="pt-PT" dirty="0" err="1">
                <a:solidFill>
                  <a:schemeClr val="tx1"/>
                </a:solidFill>
              </a:rPr>
              <a:t>produto_ref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prodId</a:t>
            </a:r>
            <a:r>
              <a:rPr lang="pt-PT" dirty="0">
                <a:solidFill>
                  <a:schemeClr val="tx1"/>
                </a:solidFill>
              </a:rPr>
              <a:t>=“4”&gt;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	&lt;dimensão&gt;98&lt;/dimensão&gt;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	&lt;quantidade&gt;7697&lt;/quantidade&gt;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&lt;/</a:t>
            </a:r>
            <a:r>
              <a:rPr lang="pt-PT" dirty="0" err="1">
                <a:solidFill>
                  <a:schemeClr val="tx1"/>
                </a:solidFill>
              </a:rPr>
              <a:t>produto_ref</a:t>
            </a:r>
            <a:r>
              <a:rPr lang="pt-PT" dirty="0">
                <a:solidFill>
                  <a:schemeClr val="tx1"/>
                </a:solidFill>
              </a:rPr>
              <a:t>&gt;</a:t>
            </a:r>
          </a:p>
          <a:p>
            <a:pPr marL="0" lvl="1" indent="0">
              <a:buNone/>
            </a:pPr>
            <a:r>
              <a:rPr lang="pt-PT" dirty="0"/>
              <a:t>				&lt;</a:t>
            </a:r>
            <a:r>
              <a:rPr lang="pt-PT" dirty="0" err="1">
                <a:solidFill>
                  <a:schemeClr val="tx1"/>
                </a:solidFill>
              </a:rPr>
              <a:t>produto_ref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prodId</a:t>
            </a:r>
            <a:r>
              <a:rPr lang="pt-PT" dirty="0">
                <a:solidFill>
                  <a:schemeClr val="tx1"/>
                </a:solidFill>
              </a:rPr>
              <a:t>=“5”&gt;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	&lt;dimensão&gt;4&lt;/dimensão&gt;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	&lt;quantidade&gt;12356&lt;/quantidade&gt;</a:t>
            </a:r>
          </a:p>
          <a:p>
            <a:pPr marL="0" lvl="1" indent="0">
              <a:buNone/>
            </a:pPr>
            <a:r>
              <a:rPr lang="pt-PT" dirty="0">
                <a:solidFill>
                  <a:schemeClr val="tx1"/>
                </a:solidFill>
              </a:rPr>
              <a:t>				&lt;/</a:t>
            </a:r>
            <a:r>
              <a:rPr lang="pt-PT" dirty="0" err="1">
                <a:solidFill>
                  <a:schemeClr val="tx1"/>
                </a:solidFill>
              </a:rPr>
              <a:t>produto_ref</a:t>
            </a:r>
            <a:r>
              <a:rPr lang="pt-PT" dirty="0">
                <a:solidFill>
                  <a:schemeClr val="tx1"/>
                </a:solidFill>
              </a:rPr>
              <a:t>&gt;</a:t>
            </a:r>
            <a:endParaRPr lang="pt-PT" dirty="0"/>
          </a:p>
          <a:p>
            <a:pPr marL="0" lvl="1" indent="0">
              <a:buNone/>
            </a:pPr>
            <a:r>
              <a:rPr lang="pt-PT" dirty="0"/>
              <a:t>			&lt;/produtos&gt;</a:t>
            </a:r>
          </a:p>
          <a:p>
            <a:pPr marL="0" lvl="1" indent="0">
              <a:buNone/>
            </a:pPr>
            <a:r>
              <a:rPr lang="pt-PT" dirty="0"/>
              <a:t>		&lt;/armazém&gt;</a:t>
            </a:r>
          </a:p>
          <a:p>
            <a:pPr marL="0" lvl="1" indent="0">
              <a:buNone/>
            </a:pPr>
            <a:r>
              <a:rPr lang="pt-PT" dirty="0"/>
              <a:t>	&lt;/armazéns&gt;</a:t>
            </a:r>
          </a:p>
          <a:p>
            <a:pPr marL="0" lvl="1" indent="0">
              <a:buNone/>
            </a:pPr>
            <a:r>
              <a:rPr lang="pt-PT" dirty="0"/>
              <a:t>&lt;/empresa&gt;</a:t>
            </a: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6594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Dúvidas</a:t>
            </a:r>
          </a:p>
        </p:txBody>
      </p:sp>
      <p:pic>
        <p:nvPicPr>
          <p:cNvPr id="4" name="Imagem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480" y="1985991"/>
            <a:ext cx="3749365" cy="374326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445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Linguagem de marcas (1/2)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- SGML - </a:t>
            </a:r>
            <a:r>
              <a:rPr lang="pt-PT" i="1" dirty="0"/>
              <a:t>Standard </a:t>
            </a:r>
            <a:r>
              <a:rPr lang="pt-PT" i="1" dirty="0" err="1"/>
              <a:t>Generalized</a:t>
            </a:r>
            <a:r>
              <a:rPr lang="pt-PT" i="1" dirty="0"/>
              <a:t> </a:t>
            </a:r>
            <a:r>
              <a:rPr lang="pt-PT" i="1" dirty="0" err="1"/>
              <a:t>Markup</a:t>
            </a:r>
            <a:r>
              <a:rPr lang="pt-PT" i="1" dirty="0"/>
              <a:t> </a:t>
            </a:r>
            <a:r>
              <a:rPr lang="pt-PT" i="1" dirty="0" err="1"/>
              <a:t>Language</a:t>
            </a:r>
            <a:r>
              <a:rPr lang="pt-PT" dirty="0"/>
              <a:t> foi desenvolvida na IBM por </a:t>
            </a:r>
            <a:r>
              <a:rPr lang="pt-PT" dirty="0" err="1"/>
              <a:t>Mosher</a:t>
            </a:r>
            <a:r>
              <a:rPr lang="pt-PT" dirty="0"/>
              <a:t>, </a:t>
            </a:r>
            <a:r>
              <a:rPr lang="pt-PT" dirty="0" err="1"/>
              <a:t>Lorie</a:t>
            </a:r>
            <a:r>
              <a:rPr lang="pt-PT" dirty="0"/>
              <a:t> e </a:t>
            </a:r>
            <a:r>
              <a:rPr lang="pt-PT" dirty="0" err="1"/>
              <a:t>Goldfarb</a:t>
            </a:r>
            <a:r>
              <a:rPr lang="pt-PT" dirty="0"/>
              <a:t>, em 1969 </a:t>
            </a:r>
          </a:p>
          <a:p>
            <a:pPr>
              <a:lnSpc>
                <a:spcPct val="100000"/>
              </a:lnSpc>
            </a:pPr>
            <a:r>
              <a:rPr lang="pt-PT" dirty="0"/>
              <a:t>- Estruturação comum de documentos de diversos tipos, tais como, técnicos, legais, administrativos, etc.</a:t>
            </a:r>
          </a:p>
          <a:p>
            <a:pPr>
              <a:lnSpc>
                <a:spcPct val="100000"/>
              </a:lnSpc>
            </a:pPr>
            <a:r>
              <a:rPr lang="pt-PT" sz="2100" dirty="0"/>
              <a:t>- Utilização de marcas para estruturar informação =&gt; facilitar análise por aplicações informáticas</a:t>
            </a:r>
          </a:p>
          <a:p>
            <a:endParaRPr lang="pt-PT" dirty="0"/>
          </a:p>
          <a:p>
            <a:pPr marL="201168" lvl="1" indent="0">
              <a:buNone/>
            </a:pPr>
            <a:r>
              <a:rPr lang="pt-PT" dirty="0"/>
              <a:t>Exemplo:</a:t>
            </a:r>
          </a:p>
          <a:p>
            <a:pPr marL="201168" lvl="1" indent="0">
              <a:buNone/>
            </a:pP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mota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201168" lvl="1" indent="0">
              <a:buNone/>
            </a:pP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     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marca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sz="1400" b="1" dirty="0">
                <a:solidFill>
                  <a:srgbClr val="000000"/>
                </a:solidFill>
                <a:latin typeface="CourierNewPS-BoldMT"/>
              </a:rPr>
              <a:t>Ducati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marca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201168" lvl="1" indent="0">
              <a:buNone/>
            </a:pP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     &lt;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modelo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  <a:r>
              <a:rPr lang="pt-PT" sz="1400" b="1" dirty="0" err="1">
                <a:solidFill>
                  <a:srgbClr val="000000"/>
                </a:solidFill>
                <a:latin typeface="CourierNewPS-BoldMT"/>
              </a:rPr>
              <a:t>Panigale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modelo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  <a:endParaRPr lang="pt-PT" sz="1200" b="1" dirty="0">
              <a:solidFill>
                <a:srgbClr val="0000FF"/>
              </a:solidFill>
              <a:latin typeface="CourierNewPS-BoldMT"/>
            </a:endParaRPr>
          </a:p>
          <a:p>
            <a:pPr marL="201168" lvl="1" indent="0">
              <a:buNone/>
            </a:pP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400" b="1" dirty="0">
                <a:solidFill>
                  <a:srgbClr val="810000"/>
                </a:solidFill>
                <a:latin typeface="CourierNewPS-BoldMT"/>
              </a:rPr>
              <a:t>mota</a:t>
            </a:r>
            <a:r>
              <a:rPr lang="pt-PT" sz="1400" b="1" dirty="0">
                <a:solidFill>
                  <a:srgbClr val="0000FF"/>
                </a:solidFill>
                <a:latin typeface="CourierNewPS-BoldMT"/>
              </a:rPr>
              <a:t>&gt;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31430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Linguagem de marcas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pt-PT" sz="1900" dirty="0"/>
              <a:t>- Html – </a:t>
            </a:r>
            <a:r>
              <a:rPr lang="pt-PT" sz="1900" dirty="0" err="1"/>
              <a:t>Hyper</a:t>
            </a:r>
            <a:r>
              <a:rPr lang="pt-PT" sz="1900" dirty="0"/>
              <a:t> </a:t>
            </a:r>
            <a:r>
              <a:rPr lang="pt-PT" sz="1900" dirty="0" err="1"/>
              <a:t>Text</a:t>
            </a:r>
            <a:r>
              <a:rPr lang="pt-PT" sz="1900" dirty="0"/>
              <a:t> </a:t>
            </a:r>
            <a:r>
              <a:rPr lang="pt-PT" sz="1900" dirty="0" err="1"/>
              <a:t>Markup</a:t>
            </a:r>
            <a:r>
              <a:rPr lang="pt-PT" sz="1900" dirty="0"/>
              <a:t> </a:t>
            </a:r>
            <a:r>
              <a:rPr lang="pt-PT" sz="1900" dirty="0" err="1"/>
              <a:t>Language</a:t>
            </a:r>
            <a:r>
              <a:rPr lang="pt-PT" sz="1900" dirty="0"/>
              <a:t> foi desenvolvida por Tim Berners-Lee e </a:t>
            </a:r>
            <a:r>
              <a:rPr lang="pt-PT" sz="1900" dirty="0" err="1"/>
              <a:t>Anders</a:t>
            </a:r>
            <a:r>
              <a:rPr lang="pt-PT" sz="1900" dirty="0"/>
              <a:t> </a:t>
            </a:r>
            <a:r>
              <a:rPr lang="pt-PT" sz="1900" dirty="0" err="1"/>
              <a:t>Berglund</a:t>
            </a:r>
            <a:r>
              <a:rPr lang="pt-PT" sz="1900" dirty="0"/>
              <a:t> no CERN, em 1989.</a:t>
            </a:r>
          </a:p>
          <a:p>
            <a:pPr lvl="0">
              <a:buClr>
                <a:srgbClr val="A5300F"/>
              </a:buClr>
            </a:pPr>
            <a:r>
              <a:rPr lang="pt-PT" dirty="0">
                <a:solidFill>
                  <a:prstClr val="black">
                    <a:lumMod val="75000"/>
                    <a:lumOff val="25000"/>
                  </a:prstClr>
                </a:solidFill>
              </a:rPr>
              <a:t>Exemplo:</a:t>
            </a:r>
            <a:endParaRPr lang="pt-PT" sz="1000" b="1" dirty="0">
              <a:solidFill>
                <a:srgbClr val="0000FF"/>
              </a:solidFill>
              <a:latin typeface="CourierNewPS-BoldMT"/>
            </a:endParaRPr>
          </a:p>
          <a:p>
            <a:pPr marL="0">
              <a:spcBef>
                <a:spcPts val="600"/>
              </a:spcBef>
            </a:pP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000" b="1" dirty="0" err="1">
                <a:solidFill>
                  <a:srgbClr val="810000"/>
                </a:solidFill>
                <a:latin typeface="CourierNewPS-BoldMT"/>
              </a:rPr>
              <a:t>html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    &lt;</a:t>
            </a:r>
            <a:r>
              <a:rPr lang="pt-PT" sz="1000" b="1" dirty="0" err="1">
                <a:solidFill>
                  <a:srgbClr val="810000"/>
                </a:solidFill>
                <a:latin typeface="CourierNewPS-BoldMT"/>
              </a:rPr>
              <a:t>head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 </a:t>
            </a:r>
          </a:p>
          <a:p>
            <a:pPr marL="0">
              <a:spcBef>
                <a:spcPts val="600"/>
              </a:spcBef>
            </a:pP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         &lt;</a:t>
            </a:r>
            <a:r>
              <a:rPr lang="pt-PT" sz="1000" b="1" dirty="0" err="1">
                <a:solidFill>
                  <a:srgbClr val="810000"/>
                </a:solidFill>
                <a:latin typeface="CourierNewPS-BoldMT"/>
              </a:rPr>
              <a:t>title</a:t>
            </a:r>
            <a:r>
              <a:rPr lang="pt-PT" sz="1000" b="1" dirty="0">
                <a:solidFill>
                  <a:srgbClr val="810000"/>
                </a:solidFill>
                <a:latin typeface="CourierNewPS-BoldMT"/>
              </a:rPr>
              <a:t>&gt; </a:t>
            </a:r>
            <a:r>
              <a:rPr lang="pt-PT" sz="1000" b="1" dirty="0">
                <a:solidFill>
                  <a:schemeClr val="tx1"/>
                </a:solidFill>
                <a:latin typeface="CourierNewPS-BoldMT"/>
              </a:rPr>
              <a:t>Exemplo de linguagem de marcas 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&lt;</a:t>
            </a:r>
            <a:r>
              <a:rPr lang="pt-PT" sz="1000" b="1" dirty="0">
                <a:solidFill>
                  <a:srgbClr val="810000"/>
                </a:solidFill>
                <a:latin typeface="CourierNewPS-BoldMT"/>
              </a:rPr>
              <a:t>/</a:t>
            </a:r>
            <a:r>
              <a:rPr lang="pt-PT" sz="1000" b="1" dirty="0" err="1">
                <a:solidFill>
                  <a:srgbClr val="810000"/>
                </a:solidFill>
                <a:latin typeface="CourierNewPS-BoldMT"/>
              </a:rPr>
              <a:t>title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    &lt;/</a:t>
            </a:r>
            <a:r>
              <a:rPr lang="pt-PT" sz="1000" b="1" dirty="0" err="1">
                <a:solidFill>
                  <a:srgbClr val="810000"/>
                </a:solidFill>
                <a:latin typeface="CourierNewPS-BoldMT"/>
              </a:rPr>
              <a:t>head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    &lt;</a:t>
            </a:r>
            <a:r>
              <a:rPr lang="pt-PT" sz="1000" b="1" dirty="0">
                <a:solidFill>
                  <a:srgbClr val="810000"/>
                </a:solidFill>
                <a:latin typeface="CourierNewPS-BoldMT"/>
              </a:rPr>
              <a:t>body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         &lt;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table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              &lt;</a:t>
            </a:r>
            <a:r>
              <a:rPr lang="pt-PT" sz="1000" b="1" dirty="0" err="1">
                <a:solidFill>
                  <a:srgbClr val="810000"/>
                </a:solidFill>
                <a:latin typeface="CourierNewPS-BoldMT"/>
              </a:rPr>
              <a:t>tr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                   &lt;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td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&gt; &lt;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b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&gt;&lt;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font </a:t>
            </a:r>
            <a:r>
              <a:rPr lang="en-US" sz="1000" b="1" dirty="0">
                <a:solidFill>
                  <a:srgbClr val="FF0000"/>
                </a:solidFill>
                <a:latin typeface="CourierNewPS-BoldMT"/>
              </a:rPr>
              <a:t>color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=“</a:t>
            </a:r>
            <a:r>
              <a:rPr lang="en-US" sz="1000" b="1" dirty="0">
                <a:solidFill>
                  <a:srgbClr val="000000"/>
                </a:solidFill>
                <a:latin typeface="CourierNewPS-BoldMT"/>
              </a:rPr>
              <a:t>blue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" </a:t>
            </a:r>
            <a:r>
              <a:rPr lang="en-US" sz="1000" b="1" dirty="0">
                <a:solidFill>
                  <a:srgbClr val="FF0000"/>
                </a:solidFill>
                <a:latin typeface="CourierNewPS-BoldMT"/>
              </a:rPr>
              <a:t>size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=“</a:t>
            </a:r>
            <a:r>
              <a:rPr lang="en-US" sz="1000" b="1" dirty="0">
                <a:solidFill>
                  <a:srgbClr val="000000"/>
                </a:solidFill>
                <a:latin typeface="CourierNewPS-BoldMT"/>
              </a:rPr>
              <a:t>3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"&gt;</a:t>
            </a:r>
            <a:r>
              <a:rPr lang="en-US" sz="1000" b="1" dirty="0" err="1">
                <a:solidFill>
                  <a:srgbClr val="000000"/>
                </a:solidFill>
                <a:latin typeface="CourierNewPS-BoldMT"/>
              </a:rPr>
              <a:t>Combustível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font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&gt;&lt;/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b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&gt;&lt;/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td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                   &lt;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td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&gt; &lt;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b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&gt;&lt;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font </a:t>
            </a:r>
            <a:r>
              <a:rPr lang="en-US" sz="1000" b="1" dirty="0">
                <a:solidFill>
                  <a:srgbClr val="FF0000"/>
                </a:solidFill>
                <a:latin typeface="CourierNewPS-BoldMT"/>
              </a:rPr>
              <a:t>color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=“</a:t>
            </a:r>
            <a:r>
              <a:rPr lang="en-US" sz="1000" b="1" dirty="0">
                <a:solidFill>
                  <a:srgbClr val="000000"/>
                </a:solidFill>
                <a:latin typeface="CourierNewPS-BoldMT"/>
              </a:rPr>
              <a:t>green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" </a:t>
            </a:r>
            <a:r>
              <a:rPr lang="en-US" sz="1000" b="1" dirty="0">
                <a:solidFill>
                  <a:srgbClr val="FF0000"/>
                </a:solidFill>
                <a:latin typeface="CourierNewPS-BoldMT"/>
              </a:rPr>
              <a:t>size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=“</a:t>
            </a:r>
            <a:r>
              <a:rPr lang="en-US" sz="1000" b="1" dirty="0">
                <a:solidFill>
                  <a:srgbClr val="000000"/>
                </a:solidFill>
                <a:latin typeface="CourierNewPS-BoldMT"/>
              </a:rPr>
              <a:t>3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"&gt;</a:t>
            </a:r>
            <a:r>
              <a:rPr lang="en-US" sz="1000" b="1" dirty="0" err="1">
                <a:solidFill>
                  <a:srgbClr val="000000"/>
                </a:solidFill>
                <a:latin typeface="CourierNewPS-BoldMT"/>
              </a:rPr>
              <a:t>Preço</a:t>
            </a:r>
            <a:r>
              <a:rPr lang="en-US" sz="1000" b="1" dirty="0">
                <a:solidFill>
                  <a:srgbClr val="000000"/>
                </a:solidFill>
                <a:latin typeface="CourierNewPS-BoldMT"/>
              </a:rPr>
              <a:t> (€/l) 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font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&gt;&lt;/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b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&gt;&lt;/</a:t>
            </a:r>
            <a:r>
              <a:rPr lang="en-US" sz="1000" b="1" dirty="0">
                <a:solidFill>
                  <a:srgbClr val="810000"/>
                </a:solidFill>
                <a:latin typeface="CourierNewPS-BoldMT"/>
              </a:rPr>
              <a:t>td</a:t>
            </a:r>
            <a:r>
              <a:rPr lang="en-US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              &lt;/</a:t>
            </a:r>
            <a:r>
              <a:rPr lang="pt-PT" sz="1000" b="1" dirty="0" err="1">
                <a:solidFill>
                  <a:srgbClr val="810000"/>
                </a:solidFill>
                <a:latin typeface="CourierNewPS-BoldMT"/>
              </a:rPr>
              <a:t>tr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         &lt;/</a:t>
            </a:r>
            <a:r>
              <a:rPr lang="pt-PT" sz="1000" b="1" dirty="0" err="1">
                <a:solidFill>
                  <a:srgbClr val="810000"/>
                </a:solidFill>
                <a:latin typeface="CourierNewPS-BoldMT"/>
              </a:rPr>
              <a:t>table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    &lt;/</a:t>
            </a:r>
            <a:r>
              <a:rPr lang="pt-PT" sz="1000" b="1" dirty="0">
                <a:solidFill>
                  <a:srgbClr val="810000"/>
                </a:solidFill>
                <a:latin typeface="CourierNewPS-BoldMT"/>
              </a:rPr>
              <a:t>body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</a:t>
            </a:r>
          </a:p>
          <a:p>
            <a:pPr marL="0">
              <a:spcBef>
                <a:spcPts val="600"/>
              </a:spcBef>
            </a:pP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&lt;/</a:t>
            </a:r>
            <a:r>
              <a:rPr lang="pt-PT" sz="1000" b="1" dirty="0" err="1">
                <a:solidFill>
                  <a:srgbClr val="810000"/>
                </a:solidFill>
                <a:latin typeface="CourierNewPS-BoldMT"/>
              </a:rPr>
              <a:t>html</a:t>
            </a:r>
            <a:r>
              <a:rPr lang="pt-PT" sz="1000" b="1" dirty="0">
                <a:solidFill>
                  <a:srgbClr val="0000FF"/>
                </a:solidFill>
                <a:latin typeface="CourierNewPS-BoldMT"/>
              </a:rPr>
              <a:t>&gt;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113743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Origem do XML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900" dirty="0"/>
              <a:t>- Em 1996, o </a:t>
            </a:r>
            <a:r>
              <a:rPr lang="pt-PT" sz="1900" dirty="0" err="1"/>
              <a:t>World</a:t>
            </a:r>
            <a:r>
              <a:rPr lang="pt-PT" sz="1900" dirty="0"/>
              <a:t> </a:t>
            </a:r>
            <a:r>
              <a:rPr lang="pt-PT" sz="1900" dirty="0" err="1"/>
              <a:t>Wide</a:t>
            </a:r>
            <a:r>
              <a:rPr lang="pt-PT" sz="1900" dirty="0"/>
              <a:t> Web Consortium (W3C) começou a organizar o desenho de uma linguagem de marcas extensível que combinasse a flexibilidade do SGML com a aceitação e popularidade do HTML =&gt; nasce o XML (</a:t>
            </a:r>
            <a:r>
              <a:rPr lang="pt-PT" sz="1900" dirty="0" err="1"/>
              <a:t>eXtensible</a:t>
            </a:r>
            <a:r>
              <a:rPr lang="pt-PT" sz="1900" dirty="0"/>
              <a:t> </a:t>
            </a:r>
            <a:r>
              <a:rPr lang="pt-PT" sz="1900" dirty="0" err="1"/>
              <a:t>Marup</a:t>
            </a:r>
            <a:r>
              <a:rPr lang="pt-PT" sz="1900" dirty="0"/>
              <a:t> </a:t>
            </a:r>
            <a:r>
              <a:rPr lang="pt-PT" sz="1900" dirty="0" err="1"/>
              <a:t>Language</a:t>
            </a:r>
            <a:r>
              <a:rPr lang="pt-PT" sz="19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- Em Fevereiro de 1998 foi definida a primeira versão do XML (1.0)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- Surge a versão 1.1 no início de 2004 para se atualizar com o Unicode 4.0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- Mais informação sobre a norma:</a:t>
            </a:r>
          </a:p>
          <a:p>
            <a:pPr marL="201168" lvl="1" indent="0" algn="just">
              <a:lnSpc>
                <a:spcPct val="150000"/>
              </a:lnSpc>
              <a:buNone/>
            </a:pPr>
            <a:r>
              <a:rPr lang="pt-PT" sz="2000" dirty="0"/>
              <a:t>	https://www.w3.org/2008/xmlsec/Drafts/xml-norm/Overview.html</a:t>
            </a:r>
          </a:p>
        </p:txBody>
      </p:sp>
    </p:spTree>
    <p:extLst>
      <p:ext uri="{BB962C8B-B14F-4D97-AF65-F5344CB8AC3E}">
        <p14:creationId xmlns:p14="http://schemas.microsoft.com/office/powerpoint/2010/main" val="12065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do XML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- Suporte a uma grande variedade de aplicações</a:t>
            </a:r>
          </a:p>
          <a:p>
            <a:pPr>
              <a:lnSpc>
                <a:spcPct val="150000"/>
              </a:lnSpc>
            </a:pPr>
            <a:r>
              <a:rPr lang="pt-PT" dirty="0"/>
              <a:t>- Facilidade de processamento de documentos</a:t>
            </a:r>
          </a:p>
          <a:p>
            <a:pPr>
              <a:lnSpc>
                <a:spcPct val="150000"/>
              </a:lnSpc>
            </a:pPr>
            <a:r>
              <a:rPr lang="pt-PT" dirty="0"/>
              <a:t>- Legível por pessoas</a:t>
            </a:r>
          </a:p>
          <a:p>
            <a:pPr>
              <a:lnSpc>
                <a:spcPct val="150000"/>
              </a:lnSpc>
            </a:pPr>
            <a:r>
              <a:rPr lang="pt-PT" dirty="0"/>
              <a:t>- Desenho do XML devia ser formal e conciso</a:t>
            </a:r>
          </a:p>
          <a:p>
            <a:r>
              <a:rPr lang="pt-PT" sz="1900" dirty="0"/>
              <a:t>- Marcas de um documento XML definem a estrutura semântica do documento, em contraste com o HTML,  que são em grande parte dedicadas à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24887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XML – Estrutura do Documento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- Um documento XML é constituído por um “Prólogo” e pelo “Elemento do Documento”</a:t>
            </a:r>
          </a:p>
          <a:p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69994"/>
            <a:ext cx="8134269" cy="39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XML – Prólogo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900" dirty="0"/>
              <a:t>- Começa, geralmente, pela “Declaração de XML” &lt;?</a:t>
            </a:r>
            <a:r>
              <a:rPr lang="pt-PT" sz="1900" dirty="0" err="1"/>
              <a:t>xml</a:t>
            </a:r>
            <a:r>
              <a:rPr lang="pt-PT" sz="1900" dirty="0"/>
              <a:t> ... ?&gt;, onde se indica a versão utilizada e o tipo de codificação</a:t>
            </a:r>
          </a:p>
          <a:p>
            <a:r>
              <a:rPr lang="pt-PT" dirty="0"/>
              <a:t>- Pode conter um ou mais “Comentários” </a:t>
            </a:r>
            <a:r>
              <a:rPr lang="pt-PT" b="1" dirty="0"/>
              <a:t>&lt;!-- ... --&gt;</a:t>
            </a:r>
          </a:p>
          <a:p>
            <a:r>
              <a:rPr lang="pt-PT" sz="1900" dirty="0"/>
              <a:t>- Pode conter uma </a:t>
            </a:r>
            <a:r>
              <a:rPr lang="pt-PT" sz="1900" i="1" dirty="0" err="1"/>
              <a:t>Document</a:t>
            </a:r>
            <a:r>
              <a:rPr lang="pt-PT" sz="1900" i="1" dirty="0"/>
              <a:t> </a:t>
            </a:r>
            <a:r>
              <a:rPr lang="pt-PT" sz="1900" i="1" dirty="0" err="1"/>
              <a:t>Type</a:t>
            </a:r>
            <a:r>
              <a:rPr lang="pt-PT" sz="1900" i="1" dirty="0"/>
              <a:t> </a:t>
            </a:r>
            <a:r>
              <a:rPr lang="pt-PT" sz="1900" i="1" dirty="0" err="1"/>
              <a:t>Definition</a:t>
            </a:r>
            <a:r>
              <a:rPr lang="pt-PT" sz="1900" i="1" dirty="0"/>
              <a:t> </a:t>
            </a:r>
            <a:r>
              <a:rPr lang="pt-PT" sz="1900" dirty="0"/>
              <a:t>(DTD)  &lt;!DOCTYPE ... &gt;, onde é indicado o tipo do documento, conteúdo e estrutura</a:t>
            </a:r>
          </a:p>
          <a:p>
            <a:r>
              <a:rPr lang="pt-PT" sz="1900" dirty="0"/>
              <a:t>- Pode conter uma ou várias “Instruções de Processamento” na forma &lt;?processador instrução ?&gt; (por exemplo para adicionar uma folha de estilos: &lt;?</a:t>
            </a:r>
            <a:r>
              <a:rPr lang="pt-PT" sz="1900" dirty="0" err="1"/>
              <a:t>xmlstylesheet</a:t>
            </a:r>
            <a:r>
              <a:rPr lang="pt-PT" sz="1900" dirty="0"/>
              <a:t> </a:t>
            </a:r>
            <a:r>
              <a:rPr lang="pt-PT" sz="1900" dirty="0" err="1"/>
              <a:t>type</a:t>
            </a:r>
            <a:r>
              <a:rPr lang="pt-PT" sz="1900" dirty="0"/>
              <a:t>="</a:t>
            </a:r>
            <a:r>
              <a:rPr lang="pt-PT" sz="1900" dirty="0" err="1"/>
              <a:t>text</a:t>
            </a:r>
            <a:r>
              <a:rPr lang="pt-PT" sz="1900" dirty="0"/>
              <a:t>/</a:t>
            </a:r>
            <a:r>
              <a:rPr lang="pt-PT" sz="1900" dirty="0" err="1"/>
              <a:t>css</a:t>
            </a:r>
            <a:r>
              <a:rPr lang="pt-PT" sz="1900" dirty="0"/>
              <a:t>" </a:t>
            </a:r>
            <a:r>
              <a:rPr lang="pt-PT" sz="1900" dirty="0" err="1"/>
              <a:t>href</a:t>
            </a:r>
            <a:r>
              <a:rPr lang="pt-PT" sz="1900" dirty="0"/>
              <a:t>="estilos. </a:t>
            </a:r>
            <a:r>
              <a:rPr lang="pt-PT" sz="1900" dirty="0" err="1"/>
              <a:t>css</a:t>
            </a:r>
            <a:r>
              <a:rPr lang="pt-PT" sz="1900" dirty="0"/>
              <a:t>" ?&gt;)</a:t>
            </a:r>
          </a:p>
        </p:txBody>
      </p:sp>
    </p:spTree>
    <p:extLst>
      <p:ext uri="{BB962C8B-B14F-4D97-AF65-F5344CB8AC3E}">
        <p14:creationId xmlns:p14="http://schemas.microsoft.com/office/powerpoint/2010/main" val="41819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XML – Elemento do Documento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600" dirty="0"/>
              <a:t>- O “</a:t>
            </a:r>
            <a:r>
              <a:rPr lang="pt-PT" dirty="0"/>
              <a:t>Elemento do Documento” é constituído por:</a:t>
            </a:r>
          </a:p>
          <a:p>
            <a:pPr lvl="1"/>
            <a:r>
              <a:rPr lang="pt-PT" dirty="0"/>
              <a:t>Etiqueta de início: </a:t>
            </a:r>
            <a:r>
              <a:rPr lang="pt-PT" b="1" dirty="0"/>
              <a:t>&lt;carros&gt;</a:t>
            </a:r>
          </a:p>
          <a:p>
            <a:pPr lvl="1"/>
            <a:r>
              <a:rPr lang="pt-PT" dirty="0"/>
              <a:t>Etiqueta de fim: </a:t>
            </a:r>
            <a:r>
              <a:rPr lang="pt-PT" b="1" dirty="0"/>
              <a:t>&lt;/carros&gt;</a:t>
            </a:r>
          </a:p>
          <a:p>
            <a:pPr lvl="1"/>
            <a:r>
              <a:rPr lang="pt-PT" dirty="0"/>
              <a:t>Conteúdo:</a:t>
            </a:r>
          </a:p>
          <a:p>
            <a:pPr marL="475488" lvl="2" indent="0">
              <a:buNone/>
            </a:pPr>
            <a:r>
              <a:rPr lang="pt-PT" sz="1800" b="1" dirty="0"/>
              <a:t>&lt;carro&gt;</a:t>
            </a:r>
          </a:p>
          <a:p>
            <a:pPr marL="365760" lvl="3" indent="0">
              <a:buNone/>
            </a:pPr>
            <a:r>
              <a:rPr lang="pt-PT" sz="1800" b="1" dirty="0"/>
              <a:t>	&lt;marca&gt;Porsche&lt;/marca&gt;</a:t>
            </a:r>
          </a:p>
          <a:p>
            <a:pPr marL="365760" lvl="3" indent="0">
              <a:buNone/>
            </a:pPr>
            <a:r>
              <a:rPr lang="pt-PT" sz="1800" b="1" dirty="0"/>
              <a:t>	&lt;modelo&gt;911&lt;/modelo&gt;</a:t>
            </a:r>
          </a:p>
          <a:p>
            <a:pPr marL="365760" lvl="3" indent="0">
              <a:buNone/>
            </a:pPr>
            <a:r>
              <a:rPr lang="pt-PT" sz="1800" b="1" dirty="0"/>
              <a:t>	&lt;ano&gt;2007&lt;/ano&gt;</a:t>
            </a:r>
          </a:p>
          <a:p>
            <a:pPr marL="475488" lvl="2" indent="0">
              <a:buNone/>
            </a:pPr>
            <a:r>
              <a:rPr lang="pt-PT" sz="1800" b="1" dirty="0"/>
              <a:t>&lt;/carro&gt;</a:t>
            </a:r>
          </a:p>
          <a:p>
            <a:r>
              <a:rPr lang="pt-PT" sz="1600" dirty="0"/>
              <a:t>- </a:t>
            </a:r>
            <a:r>
              <a:rPr lang="pt-PT" sz="1800" dirty="0"/>
              <a:t>Dentro das etiquetas indica-se o “Tipo do Elemento”, neste caso, </a:t>
            </a:r>
            <a:r>
              <a:rPr lang="pt-PT" sz="1800" b="1" dirty="0"/>
              <a:t>carro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337565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18186</TotalTime>
  <Words>2933</Words>
  <Application>Microsoft Office PowerPoint</Application>
  <PresentationFormat>Ecrã Panorâmico</PresentationFormat>
  <Paragraphs>304</Paragraphs>
  <Slides>24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2" baseType="lpstr">
      <vt:lpstr>Arial-BoldMT</vt:lpstr>
      <vt:lpstr>Calibri</vt:lpstr>
      <vt:lpstr>Calibri Light</vt:lpstr>
      <vt:lpstr>Consolas</vt:lpstr>
      <vt:lpstr>CourierNewPS-BoldMT</vt:lpstr>
      <vt:lpstr>times new roman</vt:lpstr>
      <vt:lpstr>verdana</vt:lpstr>
      <vt:lpstr>Retrospect</vt:lpstr>
      <vt:lpstr>Introdução ao XML</vt:lpstr>
      <vt:lpstr>Sumário</vt:lpstr>
      <vt:lpstr>Linguagem de marcas (1/2) </vt:lpstr>
      <vt:lpstr>Linguagem de marcas (2/2)</vt:lpstr>
      <vt:lpstr>Origem do XML </vt:lpstr>
      <vt:lpstr>Objetivos do XML </vt:lpstr>
      <vt:lpstr>XML – Estrutura do Documento (1/3)</vt:lpstr>
      <vt:lpstr>XML – Prólogo (2/3)</vt:lpstr>
      <vt:lpstr>XML – Elemento do Documento (3/3)</vt:lpstr>
      <vt:lpstr>Namespaces (1/2)</vt:lpstr>
      <vt:lpstr>Namespaces (2/2)</vt:lpstr>
      <vt:lpstr>Documentos XML bem formados (1/4)</vt:lpstr>
      <vt:lpstr>Documentos XML bem formados (2/4)</vt:lpstr>
      <vt:lpstr>Documentos XML bem formados (3/4)</vt:lpstr>
      <vt:lpstr>Documentos XML bem formados (4/4) - Exemplo </vt:lpstr>
      <vt:lpstr>Documentos XML válidos</vt:lpstr>
      <vt:lpstr>Exemplo Document Type Definition(DTD)</vt:lpstr>
      <vt:lpstr>Exemplo XML Schema Definition (XSD)</vt:lpstr>
      <vt:lpstr>Exercício 1</vt:lpstr>
      <vt:lpstr>Exercício 2</vt:lpstr>
      <vt:lpstr>Exercício 3</vt:lpstr>
      <vt:lpstr>Solução (1/2)</vt:lpstr>
      <vt:lpstr>Solução (2/2)</vt:lpstr>
      <vt:lpstr>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Ruifsr</dc:creator>
  <cp:lastModifiedBy>Filipe Mariano</cp:lastModifiedBy>
  <cp:revision>193</cp:revision>
  <dcterms:created xsi:type="dcterms:W3CDTF">2016-10-16T21:06:13Z</dcterms:created>
  <dcterms:modified xsi:type="dcterms:W3CDTF">2020-11-06T16:04:26Z</dcterms:modified>
</cp:coreProperties>
</file>