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23"/>
  </p:notesMasterIdLst>
  <p:sldIdLst>
    <p:sldId id="256" r:id="rId2"/>
    <p:sldId id="312" r:id="rId3"/>
    <p:sldId id="342" r:id="rId4"/>
    <p:sldId id="343" r:id="rId5"/>
    <p:sldId id="344" r:id="rId6"/>
    <p:sldId id="345" r:id="rId7"/>
    <p:sldId id="346" r:id="rId8"/>
    <p:sldId id="355" r:id="rId9"/>
    <p:sldId id="349" r:id="rId10"/>
    <p:sldId id="347" r:id="rId11"/>
    <p:sldId id="348" r:id="rId12"/>
    <p:sldId id="350" r:id="rId13"/>
    <p:sldId id="351" r:id="rId14"/>
    <p:sldId id="352" r:id="rId15"/>
    <p:sldId id="338" r:id="rId16"/>
    <p:sldId id="356" r:id="rId17"/>
    <p:sldId id="357" r:id="rId18"/>
    <p:sldId id="360" r:id="rId19"/>
    <p:sldId id="358" r:id="rId20"/>
    <p:sldId id="359" r:id="rId21"/>
    <p:sldId id="340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ABBF27-F05A-43D8-AD02-9564A5459FF5}">
          <p14:sldIdLst>
            <p14:sldId id="256"/>
            <p14:sldId id="312"/>
            <p14:sldId id="342"/>
            <p14:sldId id="343"/>
            <p14:sldId id="344"/>
            <p14:sldId id="345"/>
            <p14:sldId id="346"/>
            <p14:sldId id="355"/>
            <p14:sldId id="349"/>
            <p14:sldId id="347"/>
            <p14:sldId id="348"/>
            <p14:sldId id="350"/>
            <p14:sldId id="351"/>
            <p14:sldId id="352"/>
            <p14:sldId id="338"/>
            <p14:sldId id="356"/>
            <p14:sldId id="357"/>
            <p14:sldId id="360"/>
            <p14:sldId id="358"/>
            <p14:sldId id="35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fsr" initials="R" lastIdx="1" clrIdx="0">
    <p:extLst>
      <p:ext uri="{19B8F6BF-5375-455C-9EA6-DF929625EA0E}">
        <p15:presenceInfo xmlns:p15="http://schemas.microsoft.com/office/powerpoint/2012/main" userId="Ruifs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3333" autoAdjust="0"/>
  </p:normalViewPr>
  <p:slideViewPr>
    <p:cSldViewPr snapToGrid="0">
      <p:cViewPr varScale="1">
        <p:scale>
          <a:sx n="113" d="100"/>
          <a:sy n="113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CE07E-14D1-437E-8DA1-93C9AC3C5FEA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12D28-3E16-4B5B-A3DB-0075B1F04B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9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5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52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9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46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8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8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161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63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811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32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2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F25698-41EB-4768-8D8E-E738A278D139}" type="datetimeFigureOut">
              <a:rPr lang="pt-PT" smtClean="0"/>
              <a:t>13/11/2020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C1F69B-F5C1-45FE-8645-88A2DEC8A61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ilipe.mariano@estsetubal.ips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97281" y="1285765"/>
            <a:ext cx="6763352" cy="1786803"/>
          </a:xfrm>
        </p:spPr>
        <p:txBody>
          <a:bodyPr>
            <a:normAutofit/>
          </a:bodyPr>
          <a:lstStyle/>
          <a:p>
            <a:r>
              <a:rPr lang="pt-PT" sz="6000" b="1" dirty="0"/>
              <a:t>JSON</a:t>
            </a:r>
            <a:endParaRPr lang="pt-PT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97281" y="4366211"/>
            <a:ext cx="10058400" cy="1143000"/>
          </a:xfrm>
        </p:spPr>
        <p:txBody>
          <a:bodyPr/>
          <a:lstStyle/>
          <a:p>
            <a:r>
              <a:rPr lang="pt-PT" b="1" dirty="0"/>
              <a:t>Curso Técnico Superior Profissional</a:t>
            </a:r>
          </a:p>
          <a:p>
            <a:r>
              <a:rPr lang="pt-PT" dirty="0"/>
              <a:t>Tecnologias e programação de Sistemas de informação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3" b="26764"/>
          <a:stretch/>
        </p:blipFill>
        <p:spPr>
          <a:xfrm>
            <a:off x="7860633" y="488986"/>
            <a:ext cx="4112319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8" y="153237"/>
            <a:ext cx="1200150" cy="1000125"/>
          </a:xfrm>
          <a:prstGeom prst="rect">
            <a:avLst/>
          </a:prstGeom>
        </p:spPr>
      </p:pic>
      <p:graphicFrame>
        <p:nvGraphicFramePr>
          <p:cNvPr id="10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52159"/>
              </p:ext>
            </p:extLst>
          </p:nvPr>
        </p:nvGraphicFramePr>
        <p:xfrm>
          <a:off x="2380649" y="55835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Filipe Mariano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>
                          <a:solidFill>
                            <a:schemeClr val="tx1"/>
                          </a:solidFill>
                          <a:hlinkClick r:id="rId4"/>
                        </a:rPr>
                        <a:t>filipe.mariano@estsetubal.ips.pt</a:t>
                      </a:r>
                      <a:endParaRPr lang="pt-P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734D6A-7B73-4506-B6CE-04214E2699F4}"/>
              </a:ext>
            </a:extLst>
          </p:cNvPr>
          <p:cNvSpPr txBox="1"/>
          <p:nvPr/>
        </p:nvSpPr>
        <p:spPr>
          <a:xfrm>
            <a:off x="0" y="64335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Programação e Integração de Serviços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Sintaxe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- Conjuntos não ordenados de pares nome/valor</a:t>
            </a:r>
          </a:p>
          <a:p>
            <a:r>
              <a:rPr lang="pt-PT" sz="2400" dirty="0"/>
              <a:t>- Começa com chaveta “{“</a:t>
            </a:r>
          </a:p>
          <a:p>
            <a:r>
              <a:rPr lang="pt-PT" sz="2400" dirty="0"/>
              <a:t>- Termina com chaveta “}”</a:t>
            </a:r>
          </a:p>
          <a:p>
            <a:r>
              <a:rPr lang="pt-PT" sz="2400" dirty="0"/>
              <a:t>- Todos os nomes de atributo são seguidos por “:”</a:t>
            </a:r>
          </a:p>
          <a:p>
            <a:r>
              <a:rPr lang="pt-PT" sz="2400" dirty="0"/>
              <a:t>- Pares nome/valor são separados por “,”</a:t>
            </a:r>
          </a:p>
          <a:p>
            <a:r>
              <a:rPr lang="pt-PT" sz="2400" dirty="0"/>
              <a:t>- Objetos podem conter outros objetos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239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{</a:t>
            </a:r>
          </a:p>
          <a:p>
            <a:r>
              <a:rPr lang="pt-PT" sz="2400" dirty="0"/>
              <a:t>  "id": 123456789,</a:t>
            </a:r>
          </a:p>
          <a:p>
            <a:r>
              <a:rPr lang="pt-PT" sz="2400" dirty="0"/>
              <a:t>  "data_nascimento":"01-01-2000",</a:t>
            </a:r>
          </a:p>
          <a:p>
            <a:r>
              <a:rPr lang="pt-PT" sz="2400" dirty="0"/>
              <a:t>  "morada": "Setúbal",</a:t>
            </a:r>
          </a:p>
          <a:p>
            <a:r>
              <a:rPr lang="pt-PT" sz="2400" dirty="0"/>
              <a:t>  "nome": "Rui Rodrigues",</a:t>
            </a:r>
          </a:p>
          <a:p>
            <a:r>
              <a:rPr lang="pt-PT" sz="2400" dirty="0"/>
              <a:t>  "telefone": "910101010"</a:t>
            </a:r>
          </a:p>
          <a:p>
            <a:r>
              <a:rPr lang="pt-PT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38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Arrays</a:t>
            </a:r>
            <a:r>
              <a:rPr lang="pt-P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- Uma coleção ordenada de valores</a:t>
            </a:r>
          </a:p>
          <a:p>
            <a:r>
              <a:rPr lang="pt-PT" sz="2400" dirty="0"/>
              <a:t>- Inicia-se com parêntesis retos “[”</a:t>
            </a:r>
          </a:p>
          <a:p>
            <a:r>
              <a:rPr lang="pt-PT" sz="2400" dirty="0"/>
              <a:t>- Termina com parêntesis retos “]”</a:t>
            </a:r>
          </a:p>
          <a:p>
            <a:r>
              <a:rPr lang="pt-PT" sz="2400" dirty="0"/>
              <a:t>- Par nome/valor separado por vírgulas</a:t>
            </a:r>
          </a:p>
          <a:p>
            <a:endParaRPr lang="pt-PT" sz="2400" dirty="0"/>
          </a:p>
          <a:p>
            <a:r>
              <a:rPr lang="pt-PT" sz="2400" dirty="0"/>
              <a:t>Exemplos de </a:t>
            </a:r>
            <a:r>
              <a:rPr lang="pt-PT" sz="2400" dirty="0" err="1"/>
              <a:t>Arrays</a:t>
            </a:r>
            <a:r>
              <a:rPr lang="pt-PT" sz="2400" dirty="0"/>
              <a:t> simples: [“</a:t>
            </a:r>
            <a:r>
              <a:rPr lang="pt-PT" sz="2400" dirty="0" err="1"/>
              <a:t>rui”,”filipe”,”pedro</a:t>
            </a:r>
            <a:r>
              <a:rPr lang="pt-PT" sz="2400" dirty="0"/>
              <a:t>”] [0,10,15,8,2]</a:t>
            </a:r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73447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</a:t>
            </a:r>
            <a:r>
              <a:rPr lang="pt-PT" dirty="0" err="1"/>
              <a:t>Array</a:t>
            </a:r>
            <a:r>
              <a:rPr lang="pt-PT" dirty="0"/>
              <a:t> de 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85546"/>
          </a:xfrm>
        </p:spPr>
        <p:txBody>
          <a:bodyPr>
            <a:normAutofit/>
          </a:bodyPr>
          <a:lstStyle/>
          <a:p>
            <a:r>
              <a:rPr lang="pt-PT" sz="1800" dirty="0"/>
              <a:t>{</a:t>
            </a:r>
          </a:p>
          <a:p>
            <a:pPr marL="384048" lvl="2" indent="0">
              <a:buNone/>
            </a:pPr>
            <a:r>
              <a:rPr lang="pt-PT" sz="1800" dirty="0"/>
              <a:t>"Empregados": [</a:t>
            </a:r>
          </a:p>
          <a:p>
            <a:pPr marL="384048" lvl="2" indent="0">
              <a:buNone/>
            </a:pPr>
            <a:r>
              <a:rPr lang="pt-PT" sz="1800" dirty="0"/>
              <a:t>{</a:t>
            </a:r>
          </a:p>
          <a:p>
            <a:pPr marL="384048" lvl="2" indent="0">
              <a:buNone/>
            </a:pPr>
            <a:r>
              <a:rPr lang="pt-PT" sz="1800" dirty="0"/>
              <a:t>       "id" : 123456789,</a:t>
            </a:r>
          </a:p>
          <a:p>
            <a:pPr marL="384048" lvl="2" indent="0">
              <a:buNone/>
            </a:pPr>
            <a:r>
              <a:rPr lang="pt-PT" sz="1800" dirty="0"/>
              <a:t>       "nome" : "Rui Rodrigues",</a:t>
            </a:r>
          </a:p>
          <a:p>
            <a:pPr marL="384048" lvl="2" indent="0">
              <a:buNone/>
            </a:pPr>
            <a:r>
              <a:rPr lang="pt-PT" sz="1800" dirty="0"/>
              <a:t>       "</a:t>
            </a:r>
            <a:r>
              <a:rPr lang="pt-PT" sz="1800" dirty="0" err="1"/>
              <a:t>data_nascimento</a:t>
            </a:r>
            <a:r>
              <a:rPr lang="pt-PT" sz="1800" dirty="0"/>
              <a:t>" : "06-10-1970"</a:t>
            </a:r>
          </a:p>
          <a:p>
            <a:pPr marL="384048" lvl="2" indent="0">
              <a:buNone/>
            </a:pPr>
            <a:r>
              <a:rPr lang="pt-PT" sz="1800" dirty="0"/>
              <a:t>},</a:t>
            </a:r>
          </a:p>
          <a:p>
            <a:pPr marL="384048" lvl="2" indent="0">
              <a:buNone/>
            </a:pPr>
            <a:r>
              <a:rPr lang="pt-PT" sz="1800" dirty="0"/>
              <a:t>{</a:t>
            </a:r>
          </a:p>
          <a:p>
            <a:pPr marL="384048" lvl="2" indent="0">
              <a:buNone/>
            </a:pPr>
            <a:r>
              <a:rPr lang="pt-PT" sz="1800" dirty="0"/>
              <a:t>       "id" : 123587954,</a:t>
            </a:r>
          </a:p>
          <a:p>
            <a:pPr marL="384048" lvl="2" indent="0">
              <a:buNone/>
            </a:pPr>
            <a:r>
              <a:rPr lang="pt-PT" sz="1800" dirty="0"/>
              <a:t>       "nome" : "Fausto Mourato",</a:t>
            </a:r>
          </a:p>
          <a:p>
            <a:pPr marL="384048" lvl="2" indent="0">
              <a:buNone/>
            </a:pPr>
            <a:r>
              <a:rPr lang="pt-PT" sz="1800" dirty="0"/>
              <a:t>       "</a:t>
            </a:r>
            <a:r>
              <a:rPr lang="pt-PT" sz="1800" dirty="0" err="1"/>
              <a:t>data_nascimento</a:t>
            </a:r>
            <a:r>
              <a:rPr lang="pt-PT" sz="1800" dirty="0"/>
              <a:t>" : "09-07-1981"</a:t>
            </a:r>
          </a:p>
          <a:p>
            <a:pPr marL="384048" lvl="2" indent="0">
              <a:buNone/>
            </a:pPr>
            <a:r>
              <a:rPr lang="pt-PT" sz="1800" dirty="0"/>
              <a:t>} ]</a:t>
            </a:r>
          </a:p>
          <a:p>
            <a:r>
              <a:rPr lang="pt-PT" sz="1800" dirty="0"/>
              <a:t>}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551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- Transferência de dados entre cliente e o servidor</a:t>
            </a:r>
          </a:p>
          <a:p>
            <a:r>
              <a:rPr lang="pt-PT" sz="2400" dirty="0"/>
              <a:t>- Executar chamadas assíncronas sem efetuar um </a:t>
            </a:r>
            <a:r>
              <a:rPr lang="pt-PT" sz="2400" dirty="0" err="1"/>
              <a:t>refresh</a:t>
            </a:r>
            <a:r>
              <a:rPr lang="pt-PT" sz="2400" dirty="0"/>
              <a:t> completo da página</a:t>
            </a:r>
          </a:p>
          <a:p>
            <a:r>
              <a:rPr lang="pt-PT" sz="2400" dirty="0"/>
              <a:t>- Usado para armazenamento local de dados</a:t>
            </a:r>
          </a:p>
          <a:p>
            <a:r>
              <a:rPr lang="pt-PT" sz="2400" dirty="0"/>
              <a:t>- Também utilizado para guardar configurações do sistema</a:t>
            </a:r>
          </a:p>
          <a:p>
            <a:r>
              <a:rPr lang="pt-PT" sz="2400" dirty="0"/>
              <a:t>- Salvar estado de aplicação em ficheiro</a:t>
            </a:r>
          </a:p>
        </p:txBody>
      </p:sp>
    </p:spTree>
    <p:extLst>
      <p:ext uri="{BB962C8B-B14F-4D97-AF65-F5344CB8AC3E}">
        <p14:creationId xmlns:p14="http://schemas.microsoft.com/office/powerpoint/2010/main" val="24360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-228598"/>
            <a:ext cx="10058400" cy="1051560"/>
          </a:xfrm>
        </p:spPr>
        <p:txBody>
          <a:bodyPr/>
          <a:lstStyle/>
          <a:p>
            <a:r>
              <a:rPr lang="pt-PT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822962"/>
            <a:ext cx="11567160" cy="5669280"/>
          </a:xfrm>
        </p:spPr>
        <p:txBody>
          <a:bodyPr>
            <a:normAutofit fontScale="70000" lnSpcReduction="20000"/>
          </a:bodyPr>
          <a:lstStyle/>
          <a:p>
            <a:r>
              <a:rPr lang="pt-PT" sz="2800" dirty="0"/>
              <a:t>1.1</a:t>
            </a:r>
            <a:r>
              <a:rPr lang="pt-PT" sz="2900" dirty="0"/>
              <a:t> - Crie um JSON para modelar as seguintes entidades:</a:t>
            </a:r>
          </a:p>
          <a:p>
            <a:r>
              <a:rPr lang="pt-PT" sz="2800" dirty="0"/>
              <a:t>Pessoas, pessoa+, </a:t>
            </a:r>
            <a:r>
              <a:rPr lang="pt-PT" sz="2800" dirty="0" err="1"/>
              <a:t>primeiroNome</a:t>
            </a:r>
            <a:r>
              <a:rPr lang="pt-PT" sz="2800" dirty="0"/>
              <a:t>, </a:t>
            </a:r>
            <a:r>
              <a:rPr lang="pt-PT" sz="2800" dirty="0" err="1"/>
              <a:t>ultimoNome</a:t>
            </a:r>
            <a:endParaRPr lang="pt-PT" sz="2800" dirty="0"/>
          </a:p>
          <a:p>
            <a:endParaRPr lang="pt-PT" sz="2800" dirty="0"/>
          </a:p>
          <a:p>
            <a:r>
              <a:rPr lang="pt-PT" sz="2800" dirty="0"/>
              <a:t>1.2 - Crie um JSON para modelar as seguintes classes:</a:t>
            </a:r>
          </a:p>
          <a:p>
            <a:r>
              <a:rPr lang="pt-PT" sz="2800" dirty="0"/>
              <a:t>	Veículos, carro+, mota+, </a:t>
            </a:r>
            <a:r>
              <a:rPr lang="pt-PT" sz="2800" dirty="0" err="1"/>
              <a:t>numeroLugares</a:t>
            </a:r>
            <a:r>
              <a:rPr lang="pt-PT" sz="2800" dirty="0"/>
              <a:t>, cor</a:t>
            </a:r>
          </a:p>
          <a:p>
            <a:endParaRPr lang="pt-PT" sz="2800" dirty="0"/>
          </a:p>
          <a:p>
            <a:r>
              <a:rPr lang="pt-PT" sz="2800" dirty="0"/>
              <a:t>1.3 - Crie um JSON para guardar as seguintes marcas:</a:t>
            </a:r>
          </a:p>
          <a:p>
            <a:r>
              <a:rPr lang="pt-PT" sz="2800" dirty="0"/>
              <a:t>	</a:t>
            </a:r>
            <a:r>
              <a:rPr lang="pt-PT" sz="2800" dirty="0" err="1"/>
              <a:t>UnidadesCurriculares</a:t>
            </a:r>
            <a:r>
              <a:rPr lang="pt-PT" sz="2800" dirty="0"/>
              <a:t>, </a:t>
            </a:r>
            <a:r>
              <a:rPr lang="pt-PT" sz="2800" dirty="0" err="1"/>
              <a:t>unidadeCurricular</a:t>
            </a:r>
            <a:r>
              <a:rPr lang="pt-PT" sz="2800" dirty="0"/>
              <a:t>+, id, Acrónimo, nome, </a:t>
            </a:r>
            <a:r>
              <a:rPr lang="pt-PT" sz="2800" dirty="0" err="1"/>
              <a:t>cargaHoraria</a:t>
            </a:r>
            <a:endParaRPr lang="pt-PT" sz="2800" dirty="0"/>
          </a:p>
          <a:p>
            <a:endParaRPr lang="pt-PT" sz="2800" dirty="0"/>
          </a:p>
          <a:p>
            <a:r>
              <a:rPr lang="pt-PT" sz="2800" dirty="0"/>
              <a:t>1.4 - Desenvolva a estrutura JSON para:</a:t>
            </a:r>
          </a:p>
          <a:p>
            <a:r>
              <a:rPr lang="pt-PT" sz="2800" dirty="0"/>
              <a:t>	Filmes, filme+, nome, ano, atores, ator+, nome</a:t>
            </a:r>
          </a:p>
          <a:p>
            <a:endParaRPr lang="pt-PT" sz="2800" dirty="0"/>
          </a:p>
          <a:p>
            <a:r>
              <a:rPr lang="pt-PT" sz="2800" dirty="0"/>
              <a:t>1.5 - Pretende-se armazenar informação acerca de bandas de música, o seu nome, o seu género, os seus álbuns com ano de lançamento e outras informações que considere relevantes. Crie um ficheiro JSON.</a:t>
            </a:r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30171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{</a:t>
            </a:r>
          </a:p>
          <a:p>
            <a:r>
              <a:rPr lang="pt-PT" dirty="0"/>
              <a:t>"Pessoa":[</a:t>
            </a:r>
          </a:p>
          <a:p>
            <a:r>
              <a:rPr lang="pt-PT" dirty="0"/>
              <a:t>{</a:t>
            </a:r>
          </a:p>
          <a:p>
            <a:r>
              <a:rPr lang="pt-PT" dirty="0"/>
              <a:t> "</a:t>
            </a:r>
            <a:r>
              <a:rPr lang="pt-PT" dirty="0" err="1"/>
              <a:t>primeiroNome</a:t>
            </a:r>
            <a:r>
              <a:rPr lang="pt-PT" dirty="0"/>
              <a:t>":"Rui",</a:t>
            </a:r>
          </a:p>
          <a:p>
            <a:r>
              <a:rPr lang="pt-PT" dirty="0"/>
              <a:t> "</a:t>
            </a:r>
            <a:r>
              <a:rPr lang="pt-PT" dirty="0" err="1"/>
              <a:t>ultimoNome</a:t>
            </a:r>
            <a:r>
              <a:rPr lang="pt-PT" dirty="0"/>
              <a:t>":"Rodrigues"</a:t>
            </a:r>
          </a:p>
          <a:p>
            <a:r>
              <a:rPr lang="pt-PT" dirty="0"/>
              <a:t>},</a:t>
            </a:r>
          </a:p>
          <a:p>
            <a:r>
              <a:rPr lang="pt-PT" dirty="0"/>
              <a:t>{</a:t>
            </a:r>
          </a:p>
          <a:p>
            <a:r>
              <a:rPr lang="pt-PT" dirty="0"/>
              <a:t>"primeiroNome":"nome1",</a:t>
            </a:r>
          </a:p>
          <a:p>
            <a:r>
              <a:rPr lang="pt-PT" dirty="0"/>
              <a:t>"segundoNome":"nome2"</a:t>
            </a:r>
          </a:p>
          <a:p>
            <a:r>
              <a:rPr lang="pt-PT" dirty="0"/>
              <a:t>}</a:t>
            </a:r>
          </a:p>
          <a:p>
            <a:r>
              <a:rPr lang="pt-PT" dirty="0"/>
              <a:t>]</a:t>
            </a:r>
          </a:p>
          <a:p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02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8916"/>
          </a:xfrm>
        </p:spPr>
        <p:txBody>
          <a:bodyPr>
            <a:normAutofit/>
          </a:bodyPr>
          <a:lstStyle/>
          <a:p>
            <a:r>
              <a:rPr lang="pt-PT" dirty="0"/>
              <a:t>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3299"/>
            <a:ext cx="10058400" cy="4571999"/>
          </a:xfrm>
        </p:spPr>
        <p:txBody>
          <a:bodyPr>
            <a:normAutofit fontScale="55000" lnSpcReduction="20000"/>
          </a:bodyPr>
          <a:lstStyle/>
          <a:p>
            <a:r>
              <a:rPr lang="pt-PT" dirty="0"/>
              <a:t>{</a:t>
            </a:r>
          </a:p>
          <a:p>
            <a:r>
              <a:rPr lang="pt-PT" dirty="0"/>
              <a:t>"</a:t>
            </a:r>
            <a:r>
              <a:rPr lang="pt-PT" dirty="0" err="1"/>
              <a:t>veiculos</a:t>
            </a:r>
            <a:r>
              <a:rPr lang="pt-PT" dirty="0"/>
              <a:t>":</a:t>
            </a:r>
          </a:p>
          <a:p>
            <a:r>
              <a:rPr lang="pt-PT" dirty="0"/>
              <a:t>[</a:t>
            </a:r>
          </a:p>
          <a:p>
            <a:r>
              <a:rPr lang="pt-PT" dirty="0"/>
              <a:t>{</a:t>
            </a:r>
          </a:p>
          <a:p>
            <a:r>
              <a:rPr lang="pt-PT" dirty="0"/>
              <a:t>"carros":[{"numeroLugares":"4","cor":"azul"},</a:t>
            </a:r>
          </a:p>
          <a:p>
            <a:r>
              <a:rPr lang="pt-PT" dirty="0"/>
              <a:t>          {"numeroLugares":"7","cor":"verde"}</a:t>
            </a:r>
          </a:p>
          <a:p>
            <a:r>
              <a:rPr lang="pt-PT" dirty="0"/>
              <a:t>         ]</a:t>
            </a:r>
          </a:p>
          <a:p>
            <a:r>
              <a:rPr lang="pt-PT" dirty="0"/>
              <a:t>},</a:t>
            </a:r>
          </a:p>
          <a:p>
            <a:r>
              <a:rPr lang="pt-PT" dirty="0"/>
              <a:t>{</a:t>
            </a:r>
          </a:p>
          <a:p>
            <a:r>
              <a:rPr lang="pt-PT" dirty="0"/>
              <a:t>"motas":[{"numeroLugares":"2","cor":"azul"},</a:t>
            </a:r>
          </a:p>
          <a:p>
            <a:r>
              <a:rPr lang="pt-PT" dirty="0"/>
              <a:t>          {"numeroLugares":"2","cor":"verde"}</a:t>
            </a:r>
          </a:p>
          <a:p>
            <a:r>
              <a:rPr lang="pt-PT" dirty="0"/>
              <a:t>         ]</a:t>
            </a:r>
          </a:p>
          <a:p>
            <a:r>
              <a:rPr lang="pt-PT" dirty="0"/>
              <a:t>}</a:t>
            </a:r>
          </a:p>
          <a:p>
            <a:r>
              <a:rPr lang="pt-PT" dirty="0"/>
              <a:t>]</a:t>
            </a:r>
          </a:p>
          <a:p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588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0"/>
            <a:ext cx="10058400" cy="4846320"/>
          </a:xfrm>
        </p:spPr>
        <p:txBody>
          <a:bodyPr>
            <a:normAutofit/>
          </a:bodyPr>
          <a:lstStyle/>
          <a:p>
            <a:r>
              <a:rPr lang="pt-PT" dirty="0"/>
              <a:t>{</a:t>
            </a:r>
          </a:p>
          <a:p>
            <a:r>
              <a:rPr lang="pt-PT" sz="1400" dirty="0"/>
              <a:t>"</a:t>
            </a:r>
            <a:r>
              <a:rPr lang="pt-PT" sz="1400" dirty="0" err="1"/>
              <a:t>UnidadesCurricular</a:t>
            </a:r>
            <a:r>
              <a:rPr lang="pt-PT" sz="1400" dirty="0"/>
              <a:t>":</a:t>
            </a:r>
          </a:p>
          <a:p>
            <a:r>
              <a:rPr lang="pt-PT" sz="1400" dirty="0"/>
              <a:t>[</a:t>
            </a:r>
          </a:p>
          <a:p>
            <a:r>
              <a:rPr lang="pt-PT" sz="1400" dirty="0"/>
              <a:t>{"id":"1",</a:t>
            </a:r>
          </a:p>
          <a:p>
            <a:r>
              <a:rPr lang="pt-PT" sz="1400" dirty="0"/>
              <a:t>"</a:t>
            </a:r>
            <a:r>
              <a:rPr lang="pt-PT" sz="1400" dirty="0" err="1"/>
              <a:t>acronimo</a:t>
            </a:r>
            <a:r>
              <a:rPr lang="pt-PT" sz="1400" dirty="0"/>
              <a:t>":"PIS",</a:t>
            </a:r>
          </a:p>
          <a:p>
            <a:r>
              <a:rPr lang="pt-PT" sz="1400" dirty="0"/>
              <a:t>"</a:t>
            </a:r>
            <a:r>
              <a:rPr lang="pt-PT" sz="1400" dirty="0" err="1"/>
              <a:t>nome":"PIS</a:t>
            </a:r>
            <a:r>
              <a:rPr lang="pt-PT" sz="1400" dirty="0"/>
              <a:t>",</a:t>
            </a:r>
          </a:p>
          <a:p>
            <a:r>
              <a:rPr lang="pt-PT" sz="1400" dirty="0"/>
              <a:t>"cargaHoraria":"40"},</a:t>
            </a:r>
          </a:p>
          <a:p>
            <a:r>
              <a:rPr lang="pt-PT" sz="1400" dirty="0"/>
              <a:t>{"id":"2",</a:t>
            </a:r>
          </a:p>
          <a:p>
            <a:r>
              <a:rPr lang="pt-PT" sz="1400" dirty="0"/>
              <a:t>"</a:t>
            </a:r>
            <a:r>
              <a:rPr lang="pt-PT" sz="1400" dirty="0" err="1"/>
              <a:t>acronimo</a:t>
            </a:r>
            <a:r>
              <a:rPr lang="pt-PT" sz="1400" dirty="0"/>
              <a:t>":"BD",</a:t>
            </a:r>
          </a:p>
          <a:p>
            <a:r>
              <a:rPr lang="pt-PT" sz="1400" dirty="0"/>
              <a:t>"</a:t>
            </a:r>
            <a:r>
              <a:rPr lang="pt-PT" sz="1400" dirty="0" err="1"/>
              <a:t>nome":"BD</a:t>
            </a:r>
            <a:r>
              <a:rPr lang="pt-PT" sz="1400" dirty="0"/>
              <a:t>",</a:t>
            </a:r>
          </a:p>
          <a:p>
            <a:r>
              <a:rPr lang="pt-PT" sz="1400" dirty="0"/>
              <a:t>"cargaHoraria":"40"}</a:t>
            </a:r>
          </a:p>
          <a:p>
            <a:r>
              <a:rPr lang="pt-PT" sz="1400" dirty="0"/>
              <a:t>]</a:t>
            </a:r>
          </a:p>
          <a:p>
            <a:r>
              <a:rPr lang="pt-PT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9954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0"/>
            <a:ext cx="10058400" cy="4846320"/>
          </a:xfrm>
        </p:spPr>
        <p:txBody>
          <a:bodyPr>
            <a:normAutofit/>
          </a:bodyPr>
          <a:lstStyle/>
          <a:p>
            <a:endParaRPr lang="pt-PT" sz="1600" dirty="0"/>
          </a:p>
          <a:p>
            <a:r>
              <a:rPr lang="pt-PT" sz="1600" dirty="0"/>
              <a:t>{</a:t>
            </a:r>
            <a:br>
              <a:rPr lang="pt-PT" sz="1600" dirty="0"/>
            </a:br>
            <a:r>
              <a:rPr lang="pt-PT" sz="1600" dirty="0"/>
              <a:t>"filme": [</a:t>
            </a:r>
            <a:br>
              <a:rPr lang="pt-PT" sz="1600" dirty="0"/>
            </a:br>
            <a:r>
              <a:rPr lang="pt-PT" sz="1600" dirty="0"/>
              <a:t>{"nome": "Star </a:t>
            </a:r>
            <a:r>
              <a:rPr lang="pt-PT" sz="1600" dirty="0" err="1"/>
              <a:t>Wars</a:t>
            </a:r>
            <a:r>
              <a:rPr lang="pt-PT" sz="1600" dirty="0"/>
              <a:t>",</a:t>
            </a:r>
            <a:br>
              <a:rPr lang="pt-PT" sz="1600" dirty="0"/>
            </a:br>
            <a:r>
              <a:rPr lang="pt-PT" sz="1600" dirty="0"/>
              <a:t>"ano": "1978",</a:t>
            </a:r>
            <a:br>
              <a:rPr lang="pt-PT" sz="1600" dirty="0"/>
            </a:br>
            <a:r>
              <a:rPr lang="pt-PT" sz="1600" dirty="0"/>
              <a:t>"atores": [</a:t>
            </a:r>
            <a:br>
              <a:rPr lang="pt-PT" sz="1600" dirty="0"/>
            </a:br>
            <a:r>
              <a:rPr lang="pt-PT" sz="1600" dirty="0"/>
              <a:t>{"nome": "</a:t>
            </a:r>
            <a:r>
              <a:rPr lang="pt-PT" sz="1600" dirty="0" err="1"/>
              <a:t>Carrie</a:t>
            </a:r>
            <a:r>
              <a:rPr lang="pt-PT" sz="1600" dirty="0"/>
              <a:t> Fisher"},</a:t>
            </a:r>
            <a:br>
              <a:rPr lang="pt-PT" sz="1600" dirty="0"/>
            </a:br>
            <a:r>
              <a:rPr lang="pt-PT" sz="1600" dirty="0"/>
              <a:t>{"nome": "</a:t>
            </a:r>
            <a:r>
              <a:rPr lang="pt-PT" sz="1600" dirty="0" err="1"/>
              <a:t>Harryson</a:t>
            </a:r>
            <a:r>
              <a:rPr lang="pt-PT" sz="1600" dirty="0"/>
              <a:t> Ford"}]</a:t>
            </a:r>
            <a:br>
              <a:rPr lang="pt-PT" sz="1600" dirty="0"/>
            </a:br>
            <a:r>
              <a:rPr lang="pt-PT" sz="1600" dirty="0"/>
              <a:t>},</a:t>
            </a:r>
            <a:br>
              <a:rPr lang="pt-PT" sz="1600" dirty="0"/>
            </a:br>
            <a:r>
              <a:rPr lang="pt-PT" sz="1600" dirty="0"/>
              <a:t>{</a:t>
            </a:r>
            <a:br>
              <a:rPr lang="pt-PT" sz="1600" dirty="0"/>
            </a:br>
            <a:r>
              <a:rPr lang="pt-PT" sz="1600" dirty="0"/>
              <a:t>"nome": "MATRIX",</a:t>
            </a:r>
            <a:br>
              <a:rPr lang="pt-PT" sz="1600" dirty="0"/>
            </a:br>
            <a:r>
              <a:rPr lang="pt-PT" sz="1600" dirty="0"/>
              <a:t>"ano": "1999",</a:t>
            </a:r>
            <a:br>
              <a:rPr lang="pt-PT" sz="1600" dirty="0"/>
            </a:br>
            <a:r>
              <a:rPr lang="pt-PT" sz="1600" dirty="0"/>
              <a:t>"atores": [</a:t>
            </a:r>
            <a:br>
              <a:rPr lang="pt-PT" sz="1600" dirty="0"/>
            </a:br>
            <a:r>
              <a:rPr lang="pt-PT" sz="1600" dirty="0"/>
              <a:t>{"nome": "</a:t>
            </a:r>
            <a:r>
              <a:rPr lang="pt-PT" sz="1600" dirty="0" err="1"/>
              <a:t>Keanu</a:t>
            </a:r>
            <a:r>
              <a:rPr lang="pt-PT" sz="1600" dirty="0"/>
              <a:t> </a:t>
            </a:r>
            <a:r>
              <a:rPr lang="pt-PT" sz="1600" dirty="0" err="1"/>
              <a:t>Reeves</a:t>
            </a:r>
            <a:r>
              <a:rPr lang="pt-PT" sz="1600" dirty="0"/>
              <a:t>"}]</a:t>
            </a:r>
            <a:br>
              <a:rPr lang="pt-PT" sz="1600" dirty="0"/>
            </a:br>
            <a:r>
              <a:rPr lang="pt-PT" sz="1600" dirty="0"/>
              <a:t>}</a:t>
            </a:r>
            <a:br>
              <a:rPr lang="pt-PT" sz="1600" dirty="0"/>
            </a:br>
            <a:r>
              <a:rPr lang="pt-PT" sz="1600" dirty="0"/>
              <a:t>]</a:t>
            </a:r>
            <a:br>
              <a:rPr lang="pt-PT" sz="1600" dirty="0"/>
            </a:br>
            <a:r>
              <a:rPr lang="pt-PT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12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- O que é o JSON?</a:t>
            </a:r>
          </a:p>
          <a:p>
            <a:r>
              <a:rPr lang="pt-PT" sz="2400" dirty="0"/>
              <a:t>- Comparação com o XML</a:t>
            </a:r>
          </a:p>
          <a:p>
            <a:r>
              <a:rPr lang="pt-PT" sz="2400" dirty="0"/>
              <a:t>- Sintaxe</a:t>
            </a:r>
          </a:p>
          <a:p>
            <a:r>
              <a:rPr lang="pt-PT" sz="2400" dirty="0"/>
              <a:t>- Tipos de dados</a:t>
            </a:r>
          </a:p>
          <a:p>
            <a:pPr marL="0" indent="0">
              <a:buNone/>
            </a:pPr>
            <a:r>
              <a:rPr lang="pt-PT" sz="2400" dirty="0"/>
              <a:t> - Utilização</a:t>
            </a:r>
          </a:p>
          <a:p>
            <a:pPr marL="0" indent="0">
              <a:buNone/>
            </a:pPr>
            <a:r>
              <a:rPr lang="pt-PT" sz="2400" dirty="0"/>
              <a:t> - Exercícios</a:t>
            </a:r>
          </a:p>
        </p:txBody>
      </p:sp>
    </p:spTree>
    <p:extLst>
      <p:ext uri="{BB962C8B-B14F-4D97-AF65-F5344CB8AC3E}">
        <p14:creationId xmlns:p14="http://schemas.microsoft.com/office/powerpoint/2010/main" val="101096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0"/>
            <a:ext cx="10058400" cy="48463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PT" sz="1600" dirty="0"/>
              <a:t>{</a:t>
            </a:r>
            <a:br>
              <a:rPr lang="pt-PT" sz="1600" dirty="0"/>
            </a:br>
            <a:r>
              <a:rPr lang="pt-PT" sz="1600" dirty="0"/>
              <a:t>"banda": [{</a:t>
            </a:r>
            <a:br>
              <a:rPr lang="pt-PT" sz="1600" dirty="0"/>
            </a:br>
            <a:r>
              <a:rPr lang="pt-PT" sz="1600" dirty="0"/>
              <a:t>"nome": "Nirvana",</a:t>
            </a:r>
            <a:br>
              <a:rPr lang="pt-PT" sz="1600" dirty="0"/>
            </a:br>
            <a:r>
              <a:rPr lang="pt-PT" sz="1600" dirty="0"/>
              <a:t>"</a:t>
            </a:r>
            <a:r>
              <a:rPr lang="pt-PT" sz="1600" dirty="0" err="1"/>
              <a:t>genero</a:t>
            </a:r>
            <a:r>
              <a:rPr lang="pt-PT" sz="1600" dirty="0"/>
              <a:t>": "Punk",</a:t>
            </a:r>
            <a:br>
              <a:rPr lang="pt-PT" sz="1600" dirty="0"/>
            </a:br>
            <a:r>
              <a:rPr lang="pt-PT" sz="1600" dirty="0"/>
              <a:t>"</a:t>
            </a:r>
            <a:r>
              <a:rPr lang="pt-PT" sz="1600" dirty="0" err="1"/>
              <a:t>albuns</a:t>
            </a:r>
            <a:r>
              <a:rPr lang="pt-PT" sz="1600" dirty="0"/>
              <a:t>": [{</a:t>
            </a:r>
            <a:br>
              <a:rPr lang="pt-PT" sz="1600" dirty="0"/>
            </a:br>
            <a:r>
              <a:rPr lang="pt-PT" sz="1600" dirty="0"/>
              <a:t>"nome": "</a:t>
            </a:r>
            <a:r>
              <a:rPr lang="pt-PT" sz="1600" dirty="0" err="1"/>
              <a:t>nevermind</a:t>
            </a:r>
            <a:r>
              <a:rPr lang="pt-PT" sz="1600" dirty="0"/>
              <a:t>",</a:t>
            </a:r>
            <a:br>
              <a:rPr lang="pt-PT" sz="1600" dirty="0"/>
            </a:br>
            <a:r>
              <a:rPr lang="pt-PT" sz="1600" dirty="0"/>
              <a:t>"ano": "1991"}]</a:t>
            </a:r>
            <a:br>
              <a:rPr lang="pt-PT" sz="1600" dirty="0"/>
            </a:br>
            <a:r>
              <a:rPr lang="pt-PT" sz="1600" dirty="0"/>
              <a:t>},</a:t>
            </a:r>
            <a:br>
              <a:rPr lang="pt-PT" sz="1600" dirty="0"/>
            </a:br>
            <a:r>
              <a:rPr lang="pt-PT" sz="1600" dirty="0"/>
              <a:t>{"nome": "ACDC",</a:t>
            </a:r>
            <a:br>
              <a:rPr lang="pt-PT" sz="1600" dirty="0"/>
            </a:br>
            <a:r>
              <a:rPr lang="pt-PT" sz="1600" dirty="0"/>
              <a:t>"</a:t>
            </a:r>
            <a:r>
              <a:rPr lang="pt-PT" sz="1600" dirty="0" err="1"/>
              <a:t>genero</a:t>
            </a:r>
            <a:r>
              <a:rPr lang="pt-PT" sz="1600" dirty="0"/>
              <a:t>": "Hard Rock",</a:t>
            </a:r>
            <a:br>
              <a:rPr lang="pt-PT" sz="1600" dirty="0"/>
            </a:br>
            <a:r>
              <a:rPr lang="pt-PT" sz="1600" dirty="0"/>
              <a:t>"</a:t>
            </a:r>
            <a:r>
              <a:rPr lang="pt-PT" sz="1600" dirty="0" err="1"/>
              <a:t>albuns</a:t>
            </a:r>
            <a:r>
              <a:rPr lang="pt-PT" sz="1600" dirty="0"/>
              <a:t>": [{</a:t>
            </a:r>
            <a:br>
              <a:rPr lang="pt-PT" sz="1600" dirty="0"/>
            </a:br>
            <a:r>
              <a:rPr lang="pt-PT" sz="1600" dirty="0"/>
              <a:t>"nome": "</a:t>
            </a:r>
            <a:r>
              <a:rPr lang="pt-PT" sz="1600" dirty="0" err="1"/>
              <a:t>back</a:t>
            </a:r>
            <a:r>
              <a:rPr lang="pt-PT" sz="1600" dirty="0"/>
              <a:t> in </a:t>
            </a:r>
            <a:r>
              <a:rPr lang="pt-PT" sz="1600" dirty="0" err="1"/>
              <a:t>black</a:t>
            </a:r>
            <a:r>
              <a:rPr lang="pt-PT" sz="1600" dirty="0"/>
              <a:t>",</a:t>
            </a:r>
            <a:br>
              <a:rPr lang="pt-PT" sz="1600" dirty="0"/>
            </a:br>
            <a:r>
              <a:rPr lang="pt-PT" sz="1600" dirty="0"/>
              <a:t>"ano": "1980"},</a:t>
            </a:r>
            <a:br>
              <a:rPr lang="pt-PT" sz="1600" dirty="0"/>
            </a:br>
            <a:r>
              <a:rPr lang="pt-PT" sz="1600" dirty="0"/>
              <a:t>{"nome": "</a:t>
            </a:r>
            <a:r>
              <a:rPr lang="pt-PT" sz="1600" dirty="0" err="1"/>
              <a:t>black</a:t>
            </a:r>
            <a:r>
              <a:rPr lang="pt-PT" sz="1600" dirty="0"/>
              <a:t> ice",</a:t>
            </a:r>
            <a:br>
              <a:rPr lang="pt-PT" sz="1600" dirty="0"/>
            </a:br>
            <a:r>
              <a:rPr lang="pt-PT" sz="1600" dirty="0"/>
              <a:t>"ano": "2008"}]</a:t>
            </a:r>
            <a:br>
              <a:rPr lang="pt-PT" sz="1600" dirty="0"/>
            </a:br>
            <a:r>
              <a:rPr lang="pt-PT" sz="1600" dirty="0"/>
              <a:t>}</a:t>
            </a:r>
            <a:br>
              <a:rPr lang="pt-PT" sz="1600" dirty="0"/>
            </a:br>
            <a:r>
              <a:rPr lang="pt-PT" sz="1600" dirty="0"/>
              <a:t>]</a:t>
            </a:r>
            <a:br>
              <a:rPr lang="pt-PT" sz="1600" dirty="0"/>
            </a:br>
            <a:r>
              <a:rPr lang="pt-PT" sz="1600" dirty="0"/>
              <a:t>}</a:t>
            </a:r>
            <a:br>
              <a:rPr lang="pt-PT" sz="1600" dirty="0"/>
            </a:br>
            <a:endParaRPr lang="pt-PT" sz="800" dirty="0"/>
          </a:p>
        </p:txBody>
      </p:sp>
    </p:spTree>
    <p:extLst>
      <p:ext uri="{BB962C8B-B14F-4D97-AF65-F5344CB8AC3E}">
        <p14:creationId xmlns:p14="http://schemas.microsoft.com/office/powerpoint/2010/main" val="185419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Dúvidas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80" y="1985991"/>
            <a:ext cx="3749365" cy="374326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0211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o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- JSON - </a:t>
            </a:r>
            <a:r>
              <a:rPr lang="en-US" sz="2400" b="1" u="sng" dirty="0"/>
              <a:t>J</a:t>
            </a:r>
            <a:r>
              <a:rPr lang="en-US" sz="2400" dirty="0"/>
              <a:t>ava</a:t>
            </a:r>
            <a:r>
              <a:rPr lang="en-US" sz="2400" b="1" u="sng" dirty="0"/>
              <a:t>S</a:t>
            </a:r>
            <a:r>
              <a:rPr lang="en-US" sz="2400" dirty="0"/>
              <a:t>cript </a:t>
            </a:r>
            <a:r>
              <a:rPr lang="en-US" sz="2400" b="1" u="sng" dirty="0"/>
              <a:t>O</a:t>
            </a:r>
            <a:r>
              <a:rPr lang="en-US" sz="2400" dirty="0"/>
              <a:t>bject </a:t>
            </a:r>
            <a:r>
              <a:rPr lang="en-US" sz="2400" b="1" u="sng" dirty="0"/>
              <a:t>N</a:t>
            </a:r>
            <a:r>
              <a:rPr lang="en-US" sz="2400" dirty="0"/>
              <a:t>otation</a:t>
            </a:r>
            <a:endParaRPr lang="pt-PT" sz="2400" dirty="0"/>
          </a:p>
          <a:p>
            <a:r>
              <a:rPr lang="pt-PT" sz="2400" dirty="0"/>
              <a:t>- Um formato simples de troca de dados</a:t>
            </a:r>
          </a:p>
          <a:p>
            <a:r>
              <a:rPr lang="pt-PT" sz="2400" dirty="0"/>
              <a:t>- Baseado em texto (Leve - Com poucos caracteres de formatação de sintaxe)</a:t>
            </a:r>
          </a:p>
          <a:p>
            <a:r>
              <a:rPr lang="pt-PT" sz="2400" dirty="0"/>
              <a:t>- Independente da linguagem</a:t>
            </a:r>
          </a:p>
          <a:p>
            <a:r>
              <a:rPr lang="pt-PT" sz="2400" dirty="0"/>
              <a:t>- Baseado numa subparte da notação da linguagem </a:t>
            </a:r>
            <a:r>
              <a:rPr lang="pt-PT" sz="2400" dirty="0" err="1"/>
              <a:t>Javascript</a:t>
            </a:r>
            <a:endParaRPr lang="pt-PT" sz="2400" dirty="0"/>
          </a:p>
          <a:p>
            <a:r>
              <a:rPr lang="pt-PT" sz="2400" dirty="0"/>
              <a:t>- Fácil de compreender, manipular, gerar e interpretar</a:t>
            </a:r>
          </a:p>
        </p:txBody>
      </p:sp>
    </p:spTree>
    <p:extLst>
      <p:ext uri="{BB962C8B-B14F-4D97-AF65-F5344CB8AC3E}">
        <p14:creationId xmlns:p14="http://schemas.microsoft.com/office/powerpoint/2010/main" val="225890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JSON não é…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6694"/>
            <a:ext cx="9936480" cy="4295986"/>
          </a:xfrm>
        </p:spPr>
        <p:txBody>
          <a:bodyPr>
            <a:normAutofit/>
          </a:bodyPr>
          <a:lstStyle/>
          <a:p>
            <a:r>
              <a:rPr lang="pt-PT" sz="2400" dirty="0"/>
              <a:t>- Formato de documentos</a:t>
            </a:r>
          </a:p>
          <a:p>
            <a:r>
              <a:rPr lang="pt-PT" sz="2400" dirty="0"/>
              <a:t>- Linguagem de marcas</a:t>
            </a:r>
          </a:p>
          <a:p>
            <a:r>
              <a:rPr lang="pt-PT" sz="2400" dirty="0"/>
              <a:t>- Formato de serialização</a:t>
            </a:r>
          </a:p>
          <a:p>
            <a:r>
              <a:rPr lang="pt-PT" sz="2400" dirty="0"/>
              <a:t>- Não tem ciclos nem condições</a:t>
            </a:r>
          </a:p>
          <a:p>
            <a:r>
              <a:rPr lang="pt-PT" sz="2400" dirty="0"/>
              <a:t>- Não tem funções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18" y="2233110"/>
            <a:ext cx="3128961" cy="31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4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Linguagens que suportam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0" y="1847428"/>
            <a:ext cx="3474720" cy="4356946"/>
          </a:xfrm>
        </p:spPr>
        <p:txBody>
          <a:bodyPr/>
          <a:lstStyle/>
          <a:p>
            <a:r>
              <a:rPr lang="en-US" altLang="pt-PT" sz="2400" dirty="0"/>
              <a:t>ActionScript</a:t>
            </a:r>
            <a:endParaRPr lang="en-US" altLang="pt-PT" dirty="0"/>
          </a:p>
          <a:p>
            <a:r>
              <a:rPr lang="en-US" altLang="pt-PT" dirty="0"/>
              <a:t>C / C++</a:t>
            </a:r>
          </a:p>
          <a:p>
            <a:r>
              <a:rPr lang="en-US" altLang="pt-PT" dirty="0"/>
              <a:t>C#</a:t>
            </a:r>
          </a:p>
          <a:p>
            <a:r>
              <a:rPr lang="en-US" altLang="pt-PT" dirty="0"/>
              <a:t>Cold Fusion</a:t>
            </a:r>
          </a:p>
          <a:p>
            <a:r>
              <a:rPr lang="en-US" altLang="pt-PT" dirty="0"/>
              <a:t>Delphi</a:t>
            </a:r>
          </a:p>
          <a:p>
            <a:r>
              <a:rPr lang="en-US" altLang="pt-PT" dirty="0"/>
              <a:t>E</a:t>
            </a:r>
          </a:p>
          <a:p>
            <a:r>
              <a:rPr lang="en-US" altLang="pt-PT" dirty="0"/>
              <a:t>Erlang</a:t>
            </a:r>
          </a:p>
          <a:p>
            <a:r>
              <a:rPr lang="en-US" altLang="pt-PT" dirty="0"/>
              <a:t>Java</a:t>
            </a:r>
          </a:p>
          <a:p>
            <a:r>
              <a:rPr lang="en-US" altLang="pt-PT" dirty="0"/>
              <a:t>Lisp</a:t>
            </a:r>
            <a:endParaRPr lang="pt-P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0" y="1845734"/>
            <a:ext cx="3505200" cy="45398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PT" sz="2400" dirty="0"/>
              <a:t>Perl</a:t>
            </a:r>
          </a:p>
          <a:p>
            <a:r>
              <a:rPr lang="en-US" altLang="pt-PT" sz="2400" dirty="0"/>
              <a:t>Objective-C</a:t>
            </a:r>
          </a:p>
          <a:p>
            <a:r>
              <a:rPr lang="en-US" altLang="pt-PT" sz="2400" dirty="0"/>
              <a:t>Objective CAML</a:t>
            </a:r>
          </a:p>
          <a:p>
            <a:r>
              <a:rPr lang="en-US" altLang="pt-PT" sz="2400" dirty="0"/>
              <a:t>PHP</a:t>
            </a:r>
          </a:p>
          <a:p>
            <a:r>
              <a:rPr lang="en-US" altLang="pt-PT" sz="2400" dirty="0"/>
              <a:t>Python</a:t>
            </a:r>
          </a:p>
          <a:p>
            <a:r>
              <a:rPr lang="en-US" altLang="pt-PT" sz="2400" dirty="0" err="1"/>
              <a:t>Rebol</a:t>
            </a:r>
            <a:endParaRPr lang="en-US" altLang="pt-PT" sz="2400" dirty="0"/>
          </a:p>
          <a:p>
            <a:r>
              <a:rPr lang="en-US" altLang="pt-PT" sz="2400" dirty="0"/>
              <a:t>Ruby</a:t>
            </a:r>
          </a:p>
          <a:p>
            <a:r>
              <a:rPr lang="en-US" altLang="pt-PT" sz="2400" dirty="0"/>
              <a:t>Scheme</a:t>
            </a:r>
          </a:p>
          <a:p>
            <a:r>
              <a:rPr lang="en-US" altLang="pt-PT" sz="2400" dirty="0"/>
              <a:t>Squeak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13111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JSON </a:t>
            </a:r>
            <a:r>
              <a:rPr lang="pt-PT" dirty="0" err="1"/>
              <a:t>vs</a:t>
            </a:r>
            <a:r>
              <a:rPr lang="pt-PT" dirty="0"/>
              <a:t> XML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728960" cy="5120640"/>
          </a:xfrm>
        </p:spPr>
        <p:txBody>
          <a:bodyPr>
            <a:normAutofit/>
          </a:bodyPr>
          <a:lstStyle/>
          <a:p>
            <a:r>
              <a:rPr lang="pt-PT" sz="2400" dirty="0"/>
              <a:t>Similaridades:</a:t>
            </a:r>
          </a:p>
          <a:p>
            <a:pPr marL="384048" lvl="2" indent="0">
              <a:buNone/>
            </a:pPr>
            <a:r>
              <a:rPr lang="pt-PT" sz="1800" dirty="0"/>
              <a:t>- Ambos são em formato texto</a:t>
            </a:r>
          </a:p>
          <a:p>
            <a:pPr marL="384048" lvl="2" indent="0">
              <a:buNone/>
            </a:pPr>
            <a:r>
              <a:rPr lang="pt-PT" sz="1800" dirty="0"/>
              <a:t>- São legíveis por humanos</a:t>
            </a:r>
          </a:p>
          <a:p>
            <a:pPr marL="384048" lvl="2" indent="0">
              <a:buNone/>
            </a:pPr>
            <a:r>
              <a:rPr lang="pt-PT" sz="1800" dirty="0"/>
              <a:t>- São hierarquizáveis</a:t>
            </a:r>
          </a:p>
          <a:p>
            <a:pPr marL="0">
              <a:buNone/>
            </a:pPr>
            <a:r>
              <a:rPr lang="pt-PT" sz="2400" dirty="0"/>
              <a:t>Diferenças a favor do JSON:</a:t>
            </a:r>
          </a:p>
          <a:p>
            <a:pPr marL="384048" lvl="2" indent="0">
              <a:buNone/>
            </a:pPr>
            <a:r>
              <a:rPr lang="pt-PT" sz="1800" dirty="0"/>
              <a:t>- JSON é mais leve e mais rápido que o XML</a:t>
            </a:r>
          </a:p>
          <a:p>
            <a:pPr marL="384048" lvl="2" indent="0">
              <a:buNone/>
            </a:pPr>
            <a:r>
              <a:rPr lang="pt-PT" sz="1800" dirty="0"/>
              <a:t>- JSON usa tipos de dados enquanto em XML tudo são </a:t>
            </a:r>
            <a:r>
              <a:rPr lang="pt-PT" sz="1800" dirty="0" err="1"/>
              <a:t>strings</a:t>
            </a:r>
            <a:r>
              <a:rPr lang="pt-PT" sz="1800" dirty="0"/>
              <a:t> até ser efetuado o </a:t>
            </a:r>
            <a:r>
              <a:rPr lang="pt-PT" sz="1800" i="1" dirty="0" err="1"/>
              <a:t>parsing</a:t>
            </a:r>
            <a:endParaRPr lang="pt-PT" sz="1800" i="1" dirty="0"/>
          </a:p>
          <a:p>
            <a:pPr marL="384048" lvl="2" indent="0">
              <a:buNone/>
            </a:pPr>
            <a:r>
              <a:rPr lang="pt-PT" sz="1800" dirty="0"/>
              <a:t>- JSON tem menos sintaxe</a:t>
            </a:r>
          </a:p>
          <a:p>
            <a:pPr marL="384048" lvl="2" indent="0">
              <a:buNone/>
            </a:pPr>
            <a:r>
              <a:rPr lang="pt-PT" sz="1800" dirty="0"/>
              <a:t>- As propriedades são imediatamente acessíveis</a:t>
            </a:r>
            <a:endParaRPr lang="pt-PT" sz="2400" dirty="0"/>
          </a:p>
          <a:p>
            <a:pPr marL="0">
              <a:buNone/>
            </a:pPr>
            <a:r>
              <a:rPr lang="pt-PT" sz="2400" dirty="0"/>
              <a:t>Diferenças a favor do XML:</a:t>
            </a:r>
          </a:p>
          <a:p>
            <a:pPr marL="384048" lvl="2" indent="0">
              <a:buNone/>
            </a:pPr>
            <a:r>
              <a:rPr lang="pt-PT" sz="1800" dirty="0"/>
              <a:t>- JSON não tem </a:t>
            </a:r>
            <a:r>
              <a:rPr lang="pt-PT" sz="1800" dirty="0" err="1"/>
              <a:t>namespaces</a:t>
            </a:r>
            <a:endParaRPr lang="pt-PT" sz="1800" dirty="0"/>
          </a:p>
          <a:p>
            <a:pPr marL="384048" lvl="2" indent="0">
              <a:buNone/>
            </a:pPr>
            <a:r>
              <a:rPr lang="pt-PT" sz="1800" dirty="0"/>
              <a:t>- JSON não tem validação nem </a:t>
            </a:r>
            <a:r>
              <a:rPr lang="pt-PT" sz="1800" dirty="0" err="1"/>
              <a:t>templates</a:t>
            </a:r>
            <a:endParaRPr lang="pt-PT" sz="1800" dirty="0"/>
          </a:p>
          <a:p>
            <a:pPr marL="384048" lvl="2" indent="0">
              <a:buNone/>
            </a:pPr>
            <a:r>
              <a:rPr lang="pt-PT" sz="1800" dirty="0"/>
              <a:t>- JSON não é extensível </a:t>
            </a:r>
          </a:p>
        </p:txBody>
      </p:sp>
    </p:spTree>
    <p:extLst>
      <p:ext uri="{BB962C8B-B14F-4D97-AF65-F5344CB8AC3E}">
        <p14:creationId xmlns:p14="http://schemas.microsoft.com/office/powerpoint/2010/main" val="287237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194" y="117446"/>
            <a:ext cx="10058400" cy="1057852"/>
          </a:xfrm>
        </p:spPr>
        <p:txBody>
          <a:bodyPr/>
          <a:lstStyle/>
          <a:p>
            <a:r>
              <a:rPr lang="pt-PT" dirty="0"/>
              <a:t>JSON </a:t>
            </a:r>
            <a:r>
              <a:rPr lang="pt-PT" dirty="0" err="1"/>
              <a:t>vs</a:t>
            </a:r>
            <a:r>
              <a:rPr lang="pt-PT" dirty="0"/>
              <a:t> XML (2/2)</a:t>
            </a:r>
          </a:p>
        </p:txBody>
      </p:sp>
      <p:pic>
        <p:nvPicPr>
          <p:cNvPr id="2050" name="Picture 2" descr="JSON versus X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70" y="1073791"/>
            <a:ext cx="8173848" cy="578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3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 em telemóvel - JSON </a:t>
            </a:r>
            <a:r>
              <a:rPr lang="pt-PT" dirty="0" err="1"/>
              <a:t>vs</a:t>
            </a:r>
            <a:r>
              <a:rPr lang="pt-PT" dirty="0"/>
              <a:t> 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38" y="1737360"/>
            <a:ext cx="7667942" cy="4671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2160476"/>
            <a:ext cx="338328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dados permitidos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6400"/>
          </a:xfrm>
        </p:spPr>
        <p:txBody>
          <a:bodyPr>
            <a:noAutofit/>
          </a:bodyPr>
          <a:lstStyle/>
          <a:p>
            <a:endParaRPr lang="pt-P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64" y="1845734"/>
            <a:ext cx="9254551" cy="43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27585</TotalTime>
  <Words>951</Words>
  <Application>Microsoft Office PowerPoint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JSON</vt:lpstr>
      <vt:lpstr>Sumário</vt:lpstr>
      <vt:lpstr>O que é o JSON</vt:lpstr>
      <vt:lpstr>O JSON não é…</vt:lpstr>
      <vt:lpstr>Linguagens que suportam JSON</vt:lpstr>
      <vt:lpstr>JSON vs XML (1/2)</vt:lpstr>
      <vt:lpstr>JSON vs XML (2/2)</vt:lpstr>
      <vt:lpstr>Teste em telemóvel - JSON vs XML</vt:lpstr>
      <vt:lpstr>Tipos de dados permitidos </vt:lpstr>
      <vt:lpstr>Sintaxe </vt:lpstr>
      <vt:lpstr>Exemplo</vt:lpstr>
      <vt:lpstr>Arrays </vt:lpstr>
      <vt:lpstr>Exemplo Array de objetos</vt:lpstr>
      <vt:lpstr>Utilização</vt:lpstr>
      <vt:lpstr>Exercícios</vt:lpstr>
      <vt:lpstr>1.1</vt:lpstr>
      <vt:lpstr>1.2</vt:lpstr>
      <vt:lpstr>1.3</vt:lpstr>
      <vt:lpstr>1.4</vt:lpstr>
      <vt:lpstr>1.5</vt:lpstr>
      <vt:lpstr>Dúvidas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Ruifsr</dc:creator>
  <cp:lastModifiedBy>Filipe Mariano</cp:lastModifiedBy>
  <cp:revision>685</cp:revision>
  <dcterms:created xsi:type="dcterms:W3CDTF">2016-10-16T21:06:13Z</dcterms:created>
  <dcterms:modified xsi:type="dcterms:W3CDTF">2020-11-13T12:20:18Z</dcterms:modified>
</cp:coreProperties>
</file>