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96" r:id="rId1"/>
    <p:sldMasterId id="2147483708" r:id="rId2"/>
  </p:sldMasterIdLst>
  <p:notesMasterIdLst>
    <p:notesMasterId r:id="rId10"/>
  </p:notesMasterIdLst>
  <p:handoutMasterIdLst>
    <p:handoutMasterId r:id="rId11"/>
  </p:handoutMasterIdLst>
  <p:sldIdLst>
    <p:sldId id="281" r:id="rId3"/>
    <p:sldId id="477" r:id="rId4"/>
    <p:sldId id="288" r:id="rId5"/>
    <p:sldId id="298" r:id="rId6"/>
    <p:sldId id="485" r:id="rId7"/>
    <p:sldId id="483" r:id="rId8"/>
    <p:sldId id="484" r:id="rId9"/>
  </p:sldIdLst>
  <p:sldSz cx="9144000" cy="6858000" type="screen4x3"/>
  <p:notesSz cx="7099300" cy="102346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9" autoAdjust="0"/>
    <p:restoredTop sz="94640" autoAdjust="0"/>
  </p:normalViewPr>
  <p:slideViewPr>
    <p:cSldViewPr>
      <p:cViewPr varScale="1">
        <p:scale>
          <a:sx n="79" d="100"/>
          <a:sy n="79" d="100"/>
        </p:scale>
        <p:origin x="16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3144" y="3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0A6EEE6-3787-46F7-9654-2515A582D3E7}" type="datetimeFigureOut">
              <a:rPr lang="pt-PT" smtClean="0"/>
              <a:pPr/>
              <a:t>2020/11/24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r>
              <a:rPr lang="pt-PT"/>
              <a:t>CTESP TPSI 2017/18                                        José Braz (EST Setúbal/DSI)</a:t>
            </a:r>
          </a:p>
        </p:txBody>
      </p:sp>
    </p:spTree>
    <p:extLst>
      <p:ext uri="{BB962C8B-B14F-4D97-AF65-F5344CB8AC3E}">
        <p14:creationId xmlns:p14="http://schemas.microsoft.com/office/powerpoint/2010/main" val="59517761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E4B754B-01C1-4FD4-B6FE-B7A7BEC1932C}" type="datetimeFigureOut">
              <a:rPr lang="pt-PT" smtClean="0"/>
              <a:pPr/>
              <a:t>2020/11/24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r>
              <a:rPr lang="pt-PT"/>
              <a:t>CTESP TPSI 2017/18                                        José Braz (EST Setúbal/DSI)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0726176-F09A-4A6A-9C72-125075692D5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678740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26176-F09A-4A6A-9C72-125075692D53}" type="slidenum">
              <a:rPr lang="pt-PT" smtClean="0"/>
              <a:pPr/>
              <a:t>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AAC40-2AAE-4B82-8B03-DD6316CE4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CTESP TPSI 2017/18                                        José Braz (EST Setúbal/DSI)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797804-1C2C-4E3A-B850-0BB4C7512AE5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18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EC0E5-0D8B-4FAF-AF69-702AAE333BC3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9EA29-4B5D-448B-8010-ADC0789E6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CTESP TPSI 2017/18                                        José Braz (EST Setúbal/DSI)</a:t>
            </a:r>
          </a:p>
        </p:txBody>
      </p:sp>
    </p:spTree>
    <p:extLst>
      <p:ext uri="{BB962C8B-B14F-4D97-AF65-F5344CB8AC3E}">
        <p14:creationId xmlns:p14="http://schemas.microsoft.com/office/powerpoint/2010/main" val="1023175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BEC0E5-0D8B-4FAF-AF69-702AAE333BC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1225-FD66-477B-8351-1AA3F875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CTESP TPSI 2017/18                                        José Braz (EST Setúbal/DSI)</a:t>
            </a:r>
          </a:p>
        </p:txBody>
      </p:sp>
    </p:spTree>
    <p:extLst>
      <p:ext uri="{BB962C8B-B14F-4D97-AF65-F5344CB8AC3E}">
        <p14:creationId xmlns:p14="http://schemas.microsoft.com/office/powerpoint/2010/main" val="3639127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BEC0E5-0D8B-4FAF-AF69-702AAE333BC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1225-FD66-477B-8351-1AA3F875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CTESP TPSI 2017/18                                        José Braz (EST Setúbal/DSI)</a:t>
            </a:r>
          </a:p>
        </p:txBody>
      </p:sp>
    </p:spTree>
    <p:extLst>
      <p:ext uri="{BB962C8B-B14F-4D97-AF65-F5344CB8AC3E}">
        <p14:creationId xmlns:p14="http://schemas.microsoft.com/office/powerpoint/2010/main" val="1128342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BEC0E5-0D8B-4FAF-AF69-702AAE333BC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1225-FD66-477B-8351-1AA3F875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CTESP TPSI 2017/18                                        José Braz (EST Setúbal/DSI)</a:t>
            </a:r>
          </a:p>
        </p:txBody>
      </p:sp>
    </p:spTree>
    <p:extLst>
      <p:ext uri="{BB962C8B-B14F-4D97-AF65-F5344CB8AC3E}">
        <p14:creationId xmlns:p14="http://schemas.microsoft.com/office/powerpoint/2010/main" val="681144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BEC0E5-0D8B-4FAF-AF69-702AAE333BC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1225-FD66-477B-8351-1AA3F875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CTESP TPSI 2017/18                                        José Braz (EST Setúbal/DSI)</a:t>
            </a:r>
          </a:p>
        </p:txBody>
      </p:sp>
    </p:spTree>
    <p:extLst>
      <p:ext uri="{BB962C8B-B14F-4D97-AF65-F5344CB8AC3E}">
        <p14:creationId xmlns:p14="http://schemas.microsoft.com/office/powerpoint/2010/main" val="3138034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ate Placeholder 13"/>
          <p:cNvSpPr>
            <a:spLocks noGrp="1"/>
          </p:cNvSpPr>
          <p:nvPr>
            <p:ph type="dt" sz="half" idx="2"/>
          </p:nvPr>
        </p:nvSpPr>
        <p:spPr>
          <a:xfrm>
            <a:off x="7452320" y="6447616"/>
            <a:ext cx="123752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pPr algn="r"/>
            <a:fld id="{2B8B31F4-6BFD-4894-9DB4-E385C35DB7B7}" type="datetime7">
              <a:rPr lang="pt-PT" smtClean="0"/>
              <a:t>nov-20</a:t>
            </a:fld>
            <a:endParaRPr lang="pt-PT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763688" y="6447616"/>
            <a:ext cx="5616624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pPr algn="ctr"/>
            <a:r>
              <a:rPr lang="pt-BR"/>
              <a:t>Programação Visual           TeSP TPSI             José Braz (ESTSetúbal / DSI) </a:t>
            </a:r>
            <a:endParaRPr lang="pt-PT" dirty="0"/>
          </a:p>
        </p:txBody>
      </p:sp>
      <p:sp>
        <p:nvSpPr>
          <p:cNvPr id="1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447616"/>
            <a:ext cx="1079032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fld id="{299FCC82-4655-42A6-9D2C-E17FDAD882F8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pPr algn="r"/>
            <a:fld id="{98FCE1C3-01F8-4B47-A088-ABBBAB828AE4}" type="datetime7">
              <a:rPr lang="pt-PT" smtClean="0"/>
              <a:t>nov-20</a:t>
            </a:fld>
            <a:endParaRPr lang="pt-PT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9792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pPr algn="ctr"/>
            <a:r>
              <a:rPr lang="pt-BR"/>
              <a:t>Programação Visual           TeSP TPSI             José Braz (ESTSetúbal / DSI) </a:t>
            </a:r>
            <a:endParaRPr lang="pt-PT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fld id="{299FCC82-4655-42A6-9D2C-E17FDAD882F8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pPr algn="r"/>
            <a:fld id="{20EC8585-7149-40DB-BB40-56680EC1E60E}" type="datetime7">
              <a:rPr lang="pt-PT" smtClean="0"/>
              <a:t>nov-20</a:t>
            </a:fld>
            <a:endParaRPr lang="pt-PT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9792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pPr algn="ctr"/>
            <a:r>
              <a:rPr lang="pt-BR"/>
              <a:t>Programação Visual           TeSP TPSI             José Braz (ESTSetúbal / DSI) </a:t>
            </a:r>
            <a:endParaRPr lang="pt-PT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fld id="{299FCC82-4655-42A6-9D2C-E17FDAD882F8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8"/>
          <p:cNvSpPr/>
          <p:nvPr userDrawn="1"/>
        </p:nvSpPr>
        <p:spPr>
          <a:xfrm flipV="1">
            <a:off x="0" y="2571750"/>
            <a:ext cx="9144000" cy="71438"/>
          </a:xfrm>
          <a:prstGeom prst="rect">
            <a:avLst/>
          </a:prstGeom>
          <a:solidFill>
            <a:srgbClr val="64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 sz="1200" dirty="0">
              <a:solidFill>
                <a:schemeClr val="tx1"/>
              </a:solidFill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200144"/>
            <a:ext cx="7772400" cy="1371600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Clique para editar o estilo do título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4" y="2714624"/>
            <a:ext cx="7816877" cy="260350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100"/>
            </a:lvl1pPr>
          </a:lstStyle>
          <a:p>
            <a:r>
              <a:rPr lang="pt-PT" dirty="0"/>
              <a:t>Faça clique para editar o estilo do subtítulo do modelo global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57E05-6EE5-4B7E-904B-98FA5A4E40D4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261489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7504" y="137744"/>
            <a:ext cx="5760638" cy="552450"/>
          </a:xfrm>
        </p:spPr>
        <p:txBody>
          <a:bodyPr anchor="ctr"/>
          <a:lstStyle/>
          <a:p>
            <a:r>
              <a:rPr lang="pt-PT" noProof="0" dirty="0"/>
              <a:t>Clique para editar o estilo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004CC6F0-0173-4383-A0B3-B4CADBC57DBB}" type="slidenum">
              <a:rPr lang="pt-PT" smtClean="0"/>
              <a:pPr>
                <a:defRPr/>
              </a:pPr>
              <a:t>‹#›</a:t>
            </a:fld>
            <a:endParaRPr lang="pt-PT" dirty="0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58E2A9A6-BC2D-44BE-9A51-5800E40AEF0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23528" y="1196752"/>
            <a:ext cx="8496944" cy="4823048"/>
          </a:xfrm>
        </p:spPr>
        <p:txBody>
          <a:bodyPr/>
          <a:lstStyle>
            <a:lvl1pPr marL="266693" marR="0" indent="-266693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Tx/>
              <a:buSzPct val="80000"/>
              <a:buFont typeface="Wingdings" pitchFamily="2" charset="2"/>
              <a:buChar char="o"/>
              <a:tabLst/>
              <a:defRPr sz="2800">
                <a:solidFill>
                  <a:schemeClr val="tx1"/>
                </a:solidFill>
                <a:latin typeface="Franklin Gothic Heavy" panose="020B0903020102020204" pitchFamily="34" charset="0"/>
              </a:defRPr>
            </a:lvl1pPr>
            <a:lvl2pPr marL="531800" marR="0" indent="-265107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80000"/>
              <a:buFont typeface="Wingdings" pitchFamily="2" charset="2"/>
              <a:buChar char="n"/>
              <a:tabLst/>
              <a:defRPr sz="2400">
                <a:solidFill>
                  <a:schemeClr val="tx1"/>
                </a:solidFill>
                <a:latin typeface="Franklin Gothic Heavy" panose="020B0903020102020204" pitchFamily="34" charset="0"/>
              </a:defRPr>
            </a:lvl2pPr>
            <a:lvl3pPr marL="809605" marR="0" indent="-277806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80000"/>
              <a:buFont typeface="Wingdings" pitchFamily="2" charset="2"/>
              <a:buChar char="o"/>
              <a:tabLst/>
              <a:defRPr sz="2000">
                <a:solidFill>
                  <a:schemeClr val="tx1"/>
                </a:solidFill>
                <a:latin typeface="Franklin Gothic Heavy" panose="020B0903020102020204" pitchFamily="34" charset="0"/>
              </a:defRPr>
            </a:lvl3pPr>
            <a:lvl4pPr marL="1079973" marR="0" indent="-269993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n"/>
              <a:tabLst/>
              <a:defRPr sz="1800">
                <a:solidFill>
                  <a:schemeClr val="tx1"/>
                </a:solidFill>
                <a:latin typeface="Franklin Gothic Heavy" panose="020B0903020102020204" pitchFamily="34" charset="0"/>
              </a:defRPr>
            </a:lvl4pPr>
            <a:lvl5pPr marL="1079973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 sz="1800">
                <a:solidFill>
                  <a:schemeClr val="tx1"/>
                </a:solidFill>
                <a:latin typeface="Franklin Gothic Heavy" panose="020B09030201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693" marR="0" lvl="0" indent="-266693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Tx/>
              <a:buSzPct val="80000"/>
              <a:buFont typeface="Wingdings" pitchFamily="2" charset="2"/>
              <a:buChar char="o"/>
              <a:tabLst/>
              <a:defRPr/>
            </a:pPr>
            <a:r>
              <a:rPr kumimoji="0" lang="pt-PT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Heavy" panose="020B0903020102020204" pitchFamily="34" charset="0"/>
                <a:ea typeface="+mn-ea"/>
                <a:cs typeface="+mn-cs"/>
              </a:rPr>
              <a:t>Clique para editar os estilos de texto do modelo global</a:t>
            </a:r>
          </a:p>
          <a:p>
            <a:pPr marL="531800" marR="0" lvl="1" indent="-265107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pt-PT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lumOff val="15000"/>
                  </a:prstClr>
                </a:solidFill>
                <a:effectLst/>
                <a:uLnTx/>
                <a:uFillTx/>
                <a:latin typeface="Franklin Gothic Medium" panose="020B0603020102020204" pitchFamily="34" charset="0"/>
                <a:cs typeface="+mn-cs"/>
              </a:rPr>
              <a:t>Segundo nível</a:t>
            </a:r>
          </a:p>
          <a:p>
            <a:pPr marL="809605" marR="0" lvl="2" indent="-277806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80000"/>
              <a:buFont typeface="Wingdings" pitchFamily="2" charset="2"/>
              <a:buChar char="o"/>
              <a:tabLst/>
              <a:defRPr/>
            </a:pPr>
            <a:r>
              <a:rPr kumimoji="0" lang="pt-PT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lumOff val="15000"/>
                  </a:prstClr>
                </a:solidFill>
                <a:effectLst/>
                <a:uLnTx/>
                <a:uFillTx/>
                <a:latin typeface="Franklin Gothic Medium" panose="020B0603020102020204" pitchFamily="34" charset="0"/>
                <a:cs typeface="+mn-cs"/>
              </a:rPr>
              <a:t>Terceiro nível</a:t>
            </a:r>
          </a:p>
          <a:p>
            <a:pPr marL="1079973" marR="0" lvl="3" indent="-269993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pt-PT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lumOff val="15000"/>
                  </a:prstClr>
                </a:solidFill>
                <a:effectLst/>
                <a:uLnTx/>
                <a:uFillTx/>
                <a:latin typeface="Franklin Gothic Medium" panose="020B0603020102020204" pitchFamily="34" charset="0"/>
                <a:cs typeface="+mn-cs"/>
              </a:rPr>
              <a:t>Quarto nível</a:t>
            </a:r>
          </a:p>
          <a:p>
            <a:pPr marL="1349966" marR="0" lvl="4" indent="-269993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pt-PT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lumOff val="15000"/>
                  </a:prstClr>
                </a:solidFill>
                <a:effectLst/>
                <a:uLnTx/>
                <a:uFillTx/>
                <a:latin typeface="Franklin Gothic Medium" panose="020B0603020102020204" pitchFamily="34" charset="0"/>
                <a:cs typeface="+mn-cs"/>
              </a:rPr>
              <a:t>Quinto nível</a:t>
            </a:r>
            <a:endParaRPr lang="pt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403A2-4120-4B9F-98DC-8CDA67D098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28184" y="98876"/>
            <a:ext cx="2628900" cy="311150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Stencil" panose="040409050D0802020404" pitchFamily="82" charset="0"/>
              </a:defRPr>
            </a:lvl1pPr>
          </a:lstStyle>
          <a:p>
            <a:pPr lvl="0"/>
            <a:r>
              <a:rPr lang="en-US" dirty="0"/>
              <a:t>Click to edit</a:t>
            </a:r>
            <a:endParaRPr lang="pt-PT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830FF51-D46A-4FEC-B9D3-B26F96E09E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611" y="491604"/>
            <a:ext cx="2628900" cy="311150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Stencil" panose="040409050D0802020404" pitchFamily="82" charset="0"/>
              </a:defRPr>
            </a:lvl1pPr>
          </a:lstStyle>
          <a:p>
            <a:pPr lvl="0"/>
            <a:r>
              <a:rPr lang="en-US" dirty="0"/>
              <a:t>Click to edit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8259538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D467-2943-4CD7-ACE3-F6C16A46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2C640F-5FCE-460F-AEF5-531093FEA5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BE0205-B125-4899-A233-9E374FBBE92C}" type="slidenum">
              <a:rPr lang="pt-PT" smtClean="0"/>
              <a:pPr>
                <a:defRPr/>
              </a:pPr>
              <a:t>‹#›</a:t>
            </a:fld>
            <a:endParaRPr lang="pt-PT" dirty="0"/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4BFB7B6C-82D8-4E4A-8959-69F1C7FB06E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23528" y="1196752"/>
            <a:ext cx="8496944" cy="4823048"/>
          </a:xfrm>
        </p:spPr>
        <p:txBody>
          <a:bodyPr/>
          <a:lstStyle>
            <a:lvl1pPr marL="266693" marR="0" indent="-266693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Tx/>
              <a:buSzPct val="80000"/>
              <a:buFont typeface="Wingdings" pitchFamily="2" charset="2"/>
              <a:buChar char="o"/>
              <a:tabLst/>
              <a:defRPr sz="2800">
                <a:latin typeface="Franklin Gothic Heavy" panose="020B0903020102020204" pitchFamily="34" charset="0"/>
              </a:defRPr>
            </a:lvl1pPr>
            <a:lvl2pPr marL="531800" marR="0" indent="-265107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80000"/>
              <a:buFont typeface="Wingdings" pitchFamily="2" charset="2"/>
              <a:buChar char="n"/>
              <a:tabLst/>
              <a:defRPr sz="2400">
                <a:latin typeface="Franklin Gothic Heavy" panose="020B0903020102020204" pitchFamily="34" charset="0"/>
              </a:defRPr>
            </a:lvl2pPr>
            <a:lvl3pPr marL="809605" marR="0" indent="-277806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80000"/>
              <a:buFont typeface="Wingdings" pitchFamily="2" charset="2"/>
              <a:buChar char="o"/>
              <a:tabLst/>
              <a:defRPr sz="2000">
                <a:latin typeface="Franklin Gothic Heavy" panose="020B0903020102020204" pitchFamily="34" charset="0"/>
              </a:defRPr>
            </a:lvl3pPr>
            <a:lvl4pPr marL="1079973" marR="0" indent="-269993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n"/>
              <a:tabLst/>
              <a:defRPr sz="1800">
                <a:latin typeface="Franklin Gothic Heavy" panose="020B0903020102020204" pitchFamily="34" charset="0"/>
              </a:defRPr>
            </a:lvl4pPr>
            <a:lvl5pPr marL="1079973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 sz="1800">
                <a:latin typeface="Franklin Gothic Heavy" panose="020B09030201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693" marR="0" lvl="0" indent="-266693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Tx/>
              <a:buSzPct val="80000"/>
              <a:buFont typeface="Wingdings" pitchFamily="2" charset="2"/>
              <a:buChar char="o"/>
              <a:tabLst/>
              <a:defRPr/>
            </a:pPr>
            <a:r>
              <a:rPr kumimoji="0" lang="pt-PT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Heavy" panose="020B0903020102020204" pitchFamily="34" charset="0"/>
                <a:ea typeface="+mn-ea"/>
                <a:cs typeface="+mn-cs"/>
              </a:rPr>
              <a:t>Clique para editar os estilos de texto do modelo global</a:t>
            </a:r>
          </a:p>
          <a:p>
            <a:pPr marL="531800" marR="0" lvl="1" indent="-265107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pt-PT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lumOff val="15000"/>
                  </a:prstClr>
                </a:solidFill>
                <a:effectLst/>
                <a:uLnTx/>
                <a:uFillTx/>
                <a:latin typeface="Franklin Gothic Medium" panose="020B0603020102020204" pitchFamily="34" charset="0"/>
                <a:cs typeface="+mn-cs"/>
              </a:rPr>
              <a:t>Segundo nível</a:t>
            </a:r>
          </a:p>
          <a:p>
            <a:pPr marL="809605" marR="0" lvl="2" indent="-277806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80000"/>
              <a:buFont typeface="Wingdings" pitchFamily="2" charset="2"/>
              <a:buChar char="o"/>
              <a:tabLst/>
              <a:defRPr/>
            </a:pPr>
            <a:r>
              <a:rPr kumimoji="0" lang="pt-PT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lumOff val="15000"/>
                  </a:prstClr>
                </a:solidFill>
                <a:effectLst/>
                <a:uLnTx/>
                <a:uFillTx/>
                <a:latin typeface="Franklin Gothic Medium" panose="020B0603020102020204" pitchFamily="34" charset="0"/>
                <a:cs typeface="+mn-cs"/>
              </a:rPr>
              <a:t>Terceiro nível</a:t>
            </a:r>
          </a:p>
          <a:p>
            <a:pPr marL="1079973" marR="0" lvl="3" indent="-269993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pt-PT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lumOff val="15000"/>
                  </a:prstClr>
                </a:solidFill>
                <a:effectLst/>
                <a:uLnTx/>
                <a:uFillTx/>
                <a:latin typeface="Franklin Gothic Medium" panose="020B0603020102020204" pitchFamily="34" charset="0"/>
                <a:cs typeface="+mn-cs"/>
              </a:rPr>
              <a:t>Quarto nível</a:t>
            </a:r>
          </a:p>
          <a:p>
            <a:pPr marL="1349966" marR="0" lvl="4" indent="-269993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pt-PT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lumOff val="15000"/>
                  </a:prstClr>
                </a:solidFill>
                <a:effectLst/>
                <a:uLnTx/>
                <a:uFillTx/>
                <a:latin typeface="Franklin Gothic Medium" panose="020B0603020102020204" pitchFamily="34" charset="0"/>
                <a:cs typeface="+mn-cs"/>
              </a:rPr>
              <a:t>Quinto nível</a:t>
            </a:r>
            <a:endParaRPr lang="pt-PT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FE01708-DA39-48B6-8634-992DBC2479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28184" y="98876"/>
            <a:ext cx="2628900" cy="311150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Stencil" panose="040409050D0802020404" pitchFamily="82" charset="0"/>
              </a:defRPr>
            </a:lvl1pPr>
          </a:lstStyle>
          <a:p>
            <a:pPr lvl="0"/>
            <a:r>
              <a:rPr lang="en-US" dirty="0"/>
              <a:t>Click to edit</a:t>
            </a:r>
            <a:endParaRPr lang="pt-PT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600CEF6-0FC7-42F6-8D6D-FBBB5EF1A9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611" y="491604"/>
            <a:ext cx="2628900" cy="311150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Stencil" panose="040409050D0802020404" pitchFamily="82" charset="0"/>
              </a:defRPr>
            </a:lvl1pPr>
          </a:lstStyle>
          <a:p>
            <a:pPr lvl="0"/>
            <a:r>
              <a:rPr lang="en-US" dirty="0"/>
              <a:t>Click to edit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4258910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pt-PT" dirty="0"/>
              <a:t>Clique para editar os estilos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A65862D0-8445-4668-B1AF-57E5CECA6645}" type="slidenum">
              <a:rPr lang="pt-PT" smtClean="0"/>
              <a:pPr>
                <a:defRPr/>
              </a:pPr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2402251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566738" y="1557338"/>
            <a:ext cx="3924300" cy="4462462"/>
          </a:xfrm>
        </p:spPr>
        <p:txBody>
          <a:bodyPr/>
          <a:lstStyle>
            <a:lvl1pPr marL="266693" marR="0" indent="-266693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Tx/>
              <a:buSzPct val="80000"/>
              <a:buFont typeface="Wingdings" pitchFamily="2" charset="2"/>
              <a:buChar char="o"/>
              <a:tabLst/>
              <a:defRPr sz="2800">
                <a:latin typeface="+mn-lt"/>
              </a:defRPr>
            </a:lvl1pPr>
            <a:lvl2pPr marL="531800" marR="0" indent="-265107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80000"/>
              <a:buFont typeface="Wingdings" pitchFamily="2" charset="2"/>
              <a:buChar char="n"/>
              <a:tabLst/>
              <a:defRPr sz="2400">
                <a:latin typeface="+mn-lt"/>
              </a:defRPr>
            </a:lvl2pPr>
            <a:lvl3pPr marL="809605" marR="0" indent="-277806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80000"/>
              <a:buFont typeface="Wingdings" pitchFamily="2" charset="2"/>
              <a:buChar char="o"/>
              <a:tabLst/>
              <a:defRPr sz="2000">
                <a:latin typeface="+mn-lt"/>
              </a:defRPr>
            </a:lvl3pPr>
            <a:lvl4pPr marL="1079973" marR="0" indent="-269993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n"/>
              <a:tabLst/>
              <a:defRPr sz="1800">
                <a:latin typeface="+mn-lt"/>
              </a:defRPr>
            </a:lvl4pPr>
            <a:lvl5pPr marL="1349966" marR="0" indent="-269993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tabLst/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693" marR="0" lvl="0" indent="-266693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Tx/>
              <a:buSzPct val="80000"/>
              <a:buFont typeface="Wingdings" pitchFamily="2" charset="2"/>
              <a:buChar char="o"/>
              <a:tabLst/>
              <a:defRPr/>
            </a:pPr>
            <a:r>
              <a:rPr kumimoji="0" lang="pt-PT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Heavy" panose="020B0903020102020204" pitchFamily="34" charset="0"/>
                <a:ea typeface="+mn-ea"/>
                <a:cs typeface="+mn-cs"/>
              </a:rPr>
              <a:t>Clique para editar os estilos de texto do modelo global</a:t>
            </a:r>
          </a:p>
          <a:p>
            <a:pPr marL="531800" marR="0" lvl="1" indent="-265107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pt-PT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lumOff val="15000"/>
                  </a:prstClr>
                </a:solidFill>
                <a:effectLst/>
                <a:uLnTx/>
                <a:uFillTx/>
                <a:latin typeface="Franklin Gothic Medium" panose="020B0603020102020204" pitchFamily="34" charset="0"/>
                <a:cs typeface="+mn-cs"/>
              </a:rPr>
              <a:t>Segundo nível</a:t>
            </a:r>
          </a:p>
          <a:p>
            <a:pPr marL="809605" marR="0" lvl="2" indent="-277806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80000"/>
              <a:buFont typeface="Wingdings" pitchFamily="2" charset="2"/>
              <a:buChar char="o"/>
              <a:tabLst/>
              <a:defRPr/>
            </a:pPr>
            <a:r>
              <a:rPr kumimoji="0" lang="pt-PT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lumOff val="15000"/>
                  </a:prstClr>
                </a:solidFill>
                <a:effectLst/>
                <a:uLnTx/>
                <a:uFillTx/>
                <a:latin typeface="Franklin Gothic Medium" panose="020B0603020102020204" pitchFamily="34" charset="0"/>
                <a:cs typeface="+mn-cs"/>
              </a:rPr>
              <a:t>Terceiro nível</a:t>
            </a:r>
          </a:p>
          <a:p>
            <a:pPr marL="1079973" marR="0" lvl="3" indent="-269993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pt-PT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lumOff val="15000"/>
                  </a:prstClr>
                </a:solidFill>
                <a:effectLst/>
                <a:uLnTx/>
                <a:uFillTx/>
                <a:latin typeface="Franklin Gothic Medium" panose="020B0603020102020204" pitchFamily="34" charset="0"/>
                <a:cs typeface="+mn-cs"/>
              </a:rPr>
              <a:t>Quarto nível</a:t>
            </a:r>
          </a:p>
          <a:p>
            <a:pPr marL="1349966" marR="0" lvl="4" indent="-269993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pt-PT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lumOff val="15000"/>
                  </a:prstClr>
                </a:solidFill>
                <a:effectLst/>
                <a:uLnTx/>
                <a:uFillTx/>
                <a:latin typeface="Franklin Gothic Medium" panose="020B0603020102020204" pitchFamily="34" charset="0"/>
                <a:cs typeface="+mn-cs"/>
              </a:rPr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4643438" y="1557338"/>
            <a:ext cx="3924300" cy="4462462"/>
          </a:xfrm>
        </p:spPr>
        <p:txBody>
          <a:bodyPr/>
          <a:lstStyle>
            <a:lvl1pPr marL="266693" marR="0" indent="-266693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Tx/>
              <a:buSzPct val="80000"/>
              <a:buFont typeface="Wingdings" pitchFamily="2" charset="2"/>
              <a:buChar char="o"/>
              <a:tabLst/>
              <a:defRPr sz="2800">
                <a:latin typeface="+mn-lt"/>
              </a:defRPr>
            </a:lvl1pPr>
            <a:lvl2pPr marL="531800" marR="0" indent="-265107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80000"/>
              <a:buFont typeface="Wingdings" pitchFamily="2" charset="2"/>
              <a:buChar char="n"/>
              <a:tabLst/>
              <a:defRPr sz="2400">
                <a:latin typeface="+mn-lt"/>
              </a:defRPr>
            </a:lvl2pPr>
            <a:lvl3pPr marL="809605" marR="0" indent="-277806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80000"/>
              <a:buFont typeface="Wingdings" pitchFamily="2" charset="2"/>
              <a:buChar char="o"/>
              <a:tabLst/>
              <a:defRPr sz="2000">
                <a:latin typeface="+mn-lt"/>
              </a:defRPr>
            </a:lvl3pPr>
            <a:lvl4pPr marL="1079973" marR="0" indent="-269993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n"/>
              <a:tabLst/>
              <a:defRPr sz="1800">
                <a:latin typeface="+mn-lt"/>
              </a:defRPr>
            </a:lvl4pPr>
            <a:lvl5pPr marL="1349966" marR="0" indent="-269993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tabLst/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693" marR="0" lvl="0" indent="-266693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Tx/>
              <a:buSzPct val="80000"/>
              <a:buFont typeface="Wingdings" pitchFamily="2" charset="2"/>
              <a:buChar char="o"/>
              <a:tabLst/>
              <a:defRPr/>
            </a:pPr>
            <a:r>
              <a:rPr kumimoji="0" lang="pt-PT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Heavy" panose="020B0903020102020204" pitchFamily="34" charset="0"/>
                <a:ea typeface="+mn-ea"/>
                <a:cs typeface="+mn-cs"/>
              </a:rPr>
              <a:t>Clique para editar os estilos de texto do modelo global</a:t>
            </a:r>
          </a:p>
          <a:p>
            <a:pPr marL="531800" marR="0" lvl="1" indent="-265107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pt-PT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lumOff val="15000"/>
                  </a:prstClr>
                </a:solidFill>
                <a:effectLst/>
                <a:uLnTx/>
                <a:uFillTx/>
                <a:latin typeface="Franklin Gothic Medium" panose="020B0603020102020204" pitchFamily="34" charset="0"/>
                <a:cs typeface="+mn-cs"/>
              </a:rPr>
              <a:t>Segundo nível</a:t>
            </a:r>
          </a:p>
          <a:p>
            <a:pPr marL="809605" marR="0" lvl="2" indent="-277806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80000"/>
              <a:buFont typeface="Wingdings" pitchFamily="2" charset="2"/>
              <a:buChar char="o"/>
              <a:tabLst/>
              <a:defRPr/>
            </a:pPr>
            <a:r>
              <a:rPr kumimoji="0" lang="pt-PT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lumOff val="15000"/>
                  </a:prstClr>
                </a:solidFill>
                <a:effectLst/>
                <a:uLnTx/>
                <a:uFillTx/>
                <a:latin typeface="Franklin Gothic Medium" panose="020B0603020102020204" pitchFamily="34" charset="0"/>
                <a:cs typeface="+mn-cs"/>
              </a:rPr>
              <a:t>Terceiro nível</a:t>
            </a:r>
          </a:p>
          <a:p>
            <a:pPr marL="1079973" marR="0" lvl="3" indent="-269993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pt-PT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lumOff val="15000"/>
                  </a:prstClr>
                </a:solidFill>
                <a:effectLst/>
                <a:uLnTx/>
                <a:uFillTx/>
                <a:latin typeface="Franklin Gothic Medium" panose="020B0603020102020204" pitchFamily="34" charset="0"/>
                <a:cs typeface="+mn-cs"/>
              </a:rPr>
              <a:t>Quarto nível</a:t>
            </a:r>
          </a:p>
          <a:p>
            <a:pPr marL="1349966" marR="0" lvl="4" indent="-269993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pt-PT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lumOff val="15000"/>
                  </a:prstClr>
                </a:solidFill>
                <a:effectLst/>
                <a:uLnTx/>
                <a:uFillTx/>
                <a:latin typeface="Franklin Gothic Medium" panose="020B0603020102020204" pitchFamily="34" charset="0"/>
                <a:cs typeface="+mn-cs"/>
              </a:rPr>
              <a:t>Quinto nível</a:t>
            </a:r>
            <a:endParaRPr lang="pt-PT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97A3AA1B-9B1C-42F9-B055-D3AC0355A120}" type="slidenum">
              <a:rPr lang="pt-PT" smtClean="0"/>
              <a:pPr>
                <a:defRPr/>
              </a:pPr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8412967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00" b="0">
                <a:latin typeface="Franklin Gothic Heavy" panose="020B09030201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PT" dirty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266693" marR="0" indent="-266693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Tx/>
              <a:buSzPct val="80000"/>
              <a:buFont typeface="Wingdings" pitchFamily="2" charset="2"/>
              <a:buChar char="o"/>
              <a:tabLst/>
              <a:defRPr sz="2400">
                <a:latin typeface="+mn-lt"/>
              </a:defRPr>
            </a:lvl1pPr>
            <a:lvl2pPr marL="531800" marR="0" indent="-265107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80000"/>
              <a:buFont typeface="Wingdings" pitchFamily="2" charset="2"/>
              <a:buChar char="n"/>
              <a:tabLst/>
              <a:defRPr sz="2000">
                <a:latin typeface="+mn-lt"/>
              </a:defRPr>
            </a:lvl2pPr>
            <a:lvl3pPr marL="809605" marR="0" indent="-277806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80000"/>
              <a:buFont typeface="Wingdings" pitchFamily="2" charset="2"/>
              <a:buChar char="o"/>
              <a:tabLst/>
              <a:defRPr sz="1800">
                <a:latin typeface="+mn-lt"/>
              </a:defRPr>
            </a:lvl3pPr>
            <a:lvl4pPr marL="1079973" marR="0" indent="-269993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n"/>
              <a:tabLst/>
              <a:defRPr sz="1600">
                <a:latin typeface="+mn-lt"/>
              </a:defRPr>
            </a:lvl4pPr>
            <a:lvl5pPr marL="1349966" marR="0" indent="-269993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tabLst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693" marR="0" lvl="0" indent="-266693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Tx/>
              <a:buSzPct val="80000"/>
              <a:buFont typeface="Wingdings" pitchFamily="2" charset="2"/>
              <a:buChar char="o"/>
              <a:tabLst/>
              <a:defRPr/>
            </a:pPr>
            <a:r>
              <a:rPr kumimoji="0" lang="pt-PT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Heavy" panose="020B0903020102020204" pitchFamily="34" charset="0"/>
                <a:ea typeface="+mn-ea"/>
                <a:cs typeface="+mn-cs"/>
              </a:rPr>
              <a:t>Clique para editar os estilos de texto do modelo global</a:t>
            </a:r>
          </a:p>
          <a:p>
            <a:pPr marL="531800" marR="0" lvl="1" indent="-265107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pt-PT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lumOff val="15000"/>
                  </a:prstClr>
                </a:solidFill>
                <a:effectLst/>
                <a:uLnTx/>
                <a:uFillTx/>
                <a:latin typeface="Franklin Gothic Medium" panose="020B0603020102020204" pitchFamily="34" charset="0"/>
                <a:cs typeface="+mn-cs"/>
              </a:rPr>
              <a:t>Segundo nível</a:t>
            </a:r>
          </a:p>
          <a:p>
            <a:pPr marL="809605" marR="0" lvl="2" indent="-277806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80000"/>
              <a:buFont typeface="Wingdings" pitchFamily="2" charset="2"/>
              <a:buChar char="o"/>
              <a:tabLst/>
              <a:defRPr/>
            </a:pPr>
            <a:r>
              <a:rPr kumimoji="0" lang="pt-PT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lumOff val="15000"/>
                  </a:prstClr>
                </a:solidFill>
                <a:effectLst/>
                <a:uLnTx/>
                <a:uFillTx/>
                <a:latin typeface="Franklin Gothic Medium" panose="020B0603020102020204" pitchFamily="34" charset="0"/>
                <a:cs typeface="+mn-cs"/>
              </a:rPr>
              <a:t>Terceiro nível</a:t>
            </a:r>
          </a:p>
          <a:p>
            <a:pPr marL="1079973" marR="0" lvl="3" indent="-269993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pt-PT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lumOff val="15000"/>
                  </a:prstClr>
                </a:solidFill>
                <a:effectLst/>
                <a:uLnTx/>
                <a:uFillTx/>
                <a:latin typeface="Franklin Gothic Medium" panose="020B0603020102020204" pitchFamily="34" charset="0"/>
                <a:cs typeface="+mn-cs"/>
              </a:rPr>
              <a:t>Quarto nível</a:t>
            </a:r>
          </a:p>
          <a:p>
            <a:pPr marL="1349966" marR="0" lvl="4" indent="-269993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pt-PT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lumOff val="15000"/>
                  </a:prstClr>
                </a:solidFill>
                <a:effectLst/>
                <a:uLnTx/>
                <a:uFillTx/>
                <a:latin typeface="Franklin Gothic Medium" panose="020B0603020102020204" pitchFamily="34" charset="0"/>
                <a:cs typeface="+mn-cs"/>
              </a:rPr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200" b="0">
                <a:latin typeface="Franklin Gothic Heavy" panose="020B09030201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PT" dirty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 marL="266693" marR="0" indent="-266693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Tx/>
              <a:buSzPct val="80000"/>
              <a:buFont typeface="Wingdings" pitchFamily="2" charset="2"/>
              <a:buChar char="o"/>
              <a:tabLst/>
              <a:defRPr sz="2400">
                <a:latin typeface="+mn-lt"/>
              </a:defRPr>
            </a:lvl1pPr>
            <a:lvl2pPr marL="531800" marR="0" indent="-265107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80000"/>
              <a:buFont typeface="Wingdings" pitchFamily="2" charset="2"/>
              <a:buChar char="n"/>
              <a:tabLst/>
              <a:defRPr sz="2000">
                <a:latin typeface="+mn-lt"/>
              </a:defRPr>
            </a:lvl2pPr>
            <a:lvl3pPr marL="809605" marR="0" indent="-277806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80000"/>
              <a:buFont typeface="Wingdings" pitchFamily="2" charset="2"/>
              <a:buChar char="o"/>
              <a:tabLst/>
              <a:defRPr sz="1800">
                <a:latin typeface="+mn-lt"/>
              </a:defRPr>
            </a:lvl3pPr>
            <a:lvl4pPr marL="1079973" marR="0" indent="-269993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n"/>
              <a:tabLst/>
              <a:defRPr sz="1600">
                <a:latin typeface="+mn-lt"/>
              </a:defRPr>
            </a:lvl4pPr>
            <a:lvl5pPr marL="1349966" marR="0" indent="-269993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tabLst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693" marR="0" lvl="0" indent="-266693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Tx/>
              <a:buSzPct val="80000"/>
              <a:buFont typeface="Wingdings" pitchFamily="2" charset="2"/>
              <a:buChar char="o"/>
              <a:tabLst/>
              <a:defRPr/>
            </a:pPr>
            <a:r>
              <a:rPr kumimoji="0" lang="pt-PT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Heavy" panose="020B0903020102020204" pitchFamily="34" charset="0"/>
                <a:ea typeface="+mn-ea"/>
                <a:cs typeface="+mn-cs"/>
              </a:rPr>
              <a:t>Clique para editar os estilos de texto do modelo global</a:t>
            </a:r>
          </a:p>
          <a:p>
            <a:pPr marL="531800" marR="0" lvl="1" indent="-265107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pt-PT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lumOff val="15000"/>
                  </a:prstClr>
                </a:solidFill>
                <a:effectLst/>
                <a:uLnTx/>
                <a:uFillTx/>
                <a:latin typeface="Franklin Gothic Medium" panose="020B0603020102020204" pitchFamily="34" charset="0"/>
                <a:cs typeface="+mn-cs"/>
              </a:rPr>
              <a:t>Segundo nível</a:t>
            </a:r>
          </a:p>
          <a:p>
            <a:pPr marL="809605" marR="0" lvl="2" indent="-277806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80000"/>
              <a:buFont typeface="Wingdings" pitchFamily="2" charset="2"/>
              <a:buChar char="o"/>
              <a:tabLst/>
              <a:defRPr/>
            </a:pPr>
            <a:r>
              <a:rPr kumimoji="0" lang="pt-PT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lumOff val="15000"/>
                  </a:prstClr>
                </a:solidFill>
                <a:effectLst/>
                <a:uLnTx/>
                <a:uFillTx/>
                <a:latin typeface="Franklin Gothic Medium" panose="020B0603020102020204" pitchFamily="34" charset="0"/>
                <a:cs typeface="+mn-cs"/>
              </a:rPr>
              <a:t>Terceiro nível</a:t>
            </a:r>
          </a:p>
          <a:p>
            <a:pPr marL="1079973" marR="0" lvl="3" indent="-269993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pt-PT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lumOff val="15000"/>
                  </a:prstClr>
                </a:solidFill>
                <a:effectLst/>
                <a:uLnTx/>
                <a:uFillTx/>
                <a:latin typeface="Franklin Gothic Medium" panose="020B0603020102020204" pitchFamily="34" charset="0"/>
                <a:cs typeface="+mn-cs"/>
              </a:rPr>
              <a:t>Quarto nível</a:t>
            </a:r>
          </a:p>
          <a:p>
            <a:pPr marL="1349966" marR="0" lvl="4" indent="-269993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pt-PT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lumOff val="15000"/>
                  </a:prstClr>
                </a:solidFill>
                <a:effectLst/>
                <a:uLnTx/>
                <a:uFillTx/>
                <a:latin typeface="Franklin Gothic Medium" panose="020B0603020102020204" pitchFamily="34" charset="0"/>
                <a:cs typeface="+mn-cs"/>
              </a:rPr>
              <a:t>Quinto nível</a:t>
            </a:r>
            <a:endParaRPr lang="pt-PT" dirty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85DA1984-7FFB-4DA7-9497-3F9D0C4CD948}" type="slidenum">
              <a:rPr lang="pt-PT" smtClean="0"/>
              <a:pPr>
                <a:defRPr/>
              </a:pPr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2223134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0598" y="992967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3575050" y="980732"/>
            <a:ext cx="5111750" cy="5145435"/>
          </a:xfrm>
        </p:spPr>
        <p:txBody>
          <a:bodyPr/>
          <a:lstStyle>
            <a:lvl1pPr marL="266693" marR="0" indent="-266693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Tx/>
              <a:buSzPct val="80000"/>
              <a:buFont typeface="Wingdings" pitchFamily="2" charset="2"/>
              <a:buChar char="o"/>
              <a:tabLst/>
              <a:defRPr sz="3200">
                <a:latin typeface="Tw Cen MT" panose="020B0602020104020603" pitchFamily="34" charset="0"/>
              </a:defRPr>
            </a:lvl1pPr>
            <a:lvl2pPr marL="531800" marR="0" indent="-265107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80000"/>
              <a:buFont typeface="Wingdings" pitchFamily="2" charset="2"/>
              <a:buChar char="n"/>
              <a:tabLst/>
              <a:defRPr sz="2800">
                <a:latin typeface="Tw Cen MT" panose="020B0602020104020603" pitchFamily="34" charset="0"/>
              </a:defRPr>
            </a:lvl2pPr>
            <a:lvl3pPr marL="809605" marR="0" indent="-277806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80000"/>
              <a:buFont typeface="Wingdings" pitchFamily="2" charset="2"/>
              <a:buChar char="o"/>
              <a:tabLst/>
              <a:defRPr sz="2400">
                <a:latin typeface="Tw Cen MT" panose="020B0602020104020603" pitchFamily="34" charset="0"/>
              </a:defRPr>
            </a:lvl3pPr>
            <a:lvl4pPr marL="1079973" marR="0" indent="-269993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n"/>
              <a:tabLst/>
              <a:defRPr sz="2000">
                <a:latin typeface="Tw Cen MT" panose="020B0602020104020603" pitchFamily="34" charset="0"/>
              </a:defRPr>
            </a:lvl4pPr>
            <a:lvl5pPr marL="1349966" marR="0" indent="-269993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tabLst/>
              <a:defRPr sz="2000">
                <a:latin typeface="Tw Cen MT" panose="020B06020201040206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66693" marR="0" lvl="0" indent="-266693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Tx/>
              <a:buSzPct val="80000"/>
              <a:buFont typeface="Wingdings" pitchFamily="2" charset="2"/>
              <a:buChar char="o"/>
              <a:tabLst/>
              <a:defRPr/>
            </a:pPr>
            <a:r>
              <a:rPr kumimoji="0" lang="pt-PT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Heavy" panose="020B0903020102020204" pitchFamily="34" charset="0"/>
                <a:ea typeface="+mn-ea"/>
                <a:cs typeface="+mn-cs"/>
              </a:rPr>
              <a:t>Clique para editar os estilos de texto do modelo global</a:t>
            </a:r>
          </a:p>
          <a:p>
            <a:pPr marL="531800" marR="0" lvl="1" indent="-265107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pt-PT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lumOff val="15000"/>
                  </a:prstClr>
                </a:solidFill>
                <a:effectLst/>
                <a:uLnTx/>
                <a:uFillTx/>
                <a:latin typeface="Franklin Gothic Medium" panose="020B0603020102020204" pitchFamily="34" charset="0"/>
                <a:cs typeface="+mn-cs"/>
              </a:rPr>
              <a:t>Segundo nível</a:t>
            </a:r>
          </a:p>
          <a:p>
            <a:pPr marL="809605" marR="0" lvl="2" indent="-277806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80000"/>
              <a:buFont typeface="Wingdings" pitchFamily="2" charset="2"/>
              <a:buChar char="o"/>
              <a:tabLst/>
              <a:defRPr/>
            </a:pPr>
            <a:r>
              <a:rPr kumimoji="0" lang="pt-PT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lumOff val="15000"/>
                  </a:prstClr>
                </a:solidFill>
                <a:effectLst/>
                <a:uLnTx/>
                <a:uFillTx/>
                <a:latin typeface="Franklin Gothic Medium" panose="020B0603020102020204" pitchFamily="34" charset="0"/>
                <a:cs typeface="+mn-cs"/>
              </a:rPr>
              <a:t>Terceiro nível</a:t>
            </a:r>
          </a:p>
          <a:p>
            <a:pPr marL="1079973" marR="0" lvl="3" indent="-269993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pt-PT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lumOff val="15000"/>
                  </a:prstClr>
                </a:solidFill>
                <a:effectLst/>
                <a:uLnTx/>
                <a:uFillTx/>
                <a:latin typeface="Franklin Gothic Medium" panose="020B0603020102020204" pitchFamily="34" charset="0"/>
                <a:cs typeface="+mn-cs"/>
              </a:rPr>
              <a:t>Quarto nível</a:t>
            </a:r>
          </a:p>
          <a:p>
            <a:pPr marL="1349966" marR="0" lvl="4" indent="-269993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pt-PT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lumOff val="15000"/>
                  </a:prstClr>
                </a:solidFill>
                <a:effectLst/>
                <a:uLnTx/>
                <a:uFillTx/>
                <a:latin typeface="Franklin Gothic Medium" panose="020B0603020102020204" pitchFamily="34" charset="0"/>
                <a:cs typeface="+mn-cs"/>
              </a:rPr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2" y="2276876"/>
            <a:ext cx="3008313" cy="3849291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PT" dirty="0"/>
              <a:t>Clique para editar os estilos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50DF5C54-426B-413C-ADB9-F081CBD20AD4}" type="slidenum">
              <a:rPr lang="pt-PT" smtClean="0"/>
              <a:pPr>
                <a:defRPr/>
              </a:pPr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0155783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835696" y="1052735"/>
            <a:ext cx="5442992" cy="3674839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PT" dirty="0"/>
              <a:t>Clique para editar os estilos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E6625070-3D2F-4A37-BCBA-A1322AC10E59}" type="slidenum">
              <a:rPr lang="pt-PT" smtClean="0"/>
              <a:pPr>
                <a:defRPr/>
              </a:pPr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2914847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2"/>
          </p:nvPr>
        </p:nvSpPr>
        <p:spPr>
          <a:xfrm>
            <a:off x="7452320" y="6447616"/>
            <a:ext cx="123752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pPr algn="r"/>
            <a:fld id="{FB2CDCF3-D5A5-4B64-9203-C56DE4BB05D2}" type="datetime7">
              <a:rPr lang="pt-PT" smtClean="0"/>
              <a:t>nov-20</a:t>
            </a:fld>
            <a:endParaRPr lang="pt-PT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691680" y="6447616"/>
            <a:ext cx="568863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pPr algn="ctr"/>
            <a:r>
              <a:rPr lang="pt-BR"/>
              <a:t>Programação Visual           TeSP TPSI             José Braz (ESTSetúbal / DSI) </a:t>
            </a:r>
            <a:endParaRPr lang="pt-PT" dirty="0"/>
          </a:p>
        </p:txBody>
      </p:sp>
      <p:sp>
        <p:nvSpPr>
          <p:cNvPr id="10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447616"/>
            <a:ext cx="1079032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fld id="{299FCC82-4655-42A6-9D2C-E17FDAD882F8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pPr algn="r"/>
            <a:fld id="{4B124930-C27E-42BE-9474-99785CD77EF9}" type="datetime7">
              <a:rPr lang="pt-PT" smtClean="0"/>
              <a:t>nov-20</a:t>
            </a:fld>
            <a:endParaRPr lang="pt-PT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9792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pPr algn="ctr"/>
            <a:r>
              <a:rPr lang="pt-BR"/>
              <a:t>Programação Visual           TeSP TPSI             José Braz (ESTSetúbal / DSI) </a:t>
            </a:r>
            <a:endParaRPr lang="pt-PT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fld id="{299FCC82-4655-42A6-9D2C-E17FDAD882F8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pPr algn="r"/>
            <a:fld id="{9B3BED42-ACDD-44AD-B645-A73B06FF070A}" type="datetime7">
              <a:rPr lang="pt-PT" smtClean="0"/>
              <a:t>nov-20</a:t>
            </a:fld>
            <a:endParaRPr lang="pt-PT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9792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pPr algn="ctr"/>
            <a:r>
              <a:rPr lang="pt-BR"/>
              <a:t>Programação Visual           TeSP TPSI             José Braz (ESTSetúbal / DSI) </a:t>
            </a:r>
            <a:endParaRPr lang="pt-PT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fld id="{299FCC82-4655-42A6-9D2C-E17FDAD882F8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pPr algn="r"/>
            <a:fld id="{AAE5E336-7F2B-4947-A389-27AAC1512B52}" type="datetime7">
              <a:rPr lang="pt-PT" smtClean="0"/>
              <a:t>nov-20</a:t>
            </a:fld>
            <a:endParaRPr lang="pt-PT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pPr algn="ctr"/>
            <a:r>
              <a:rPr lang="pt-BR"/>
              <a:t>Programação Visual           TeSP TPSI             José Braz (ESTSetúbal / DSI) </a:t>
            </a:r>
            <a:endParaRPr lang="pt-PT" dirty="0"/>
          </a:p>
        </p:txBody>
      </p:sp>
      <p:sp>
        <p:nvSpPr>
          <p:cNvPr id="14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fld id="{299FCC82-4655-42A6-9D2C-E17FDAD882F8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pPr algn="r"/>
            <a:fld id="{0312A96B-0663-45C1-9592-821631D2E872}" type="datetime7">
              <a:rPr lang="pt-PT" smtClean="0"/>
              <a:t>nov-20</a:t>
            </a:fld>
            <a:endParaRPr lang="pt-PT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9792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pPr algn="ctr"/>
            <a:r>
              <a:rPr lang="pt-BR"/>
              <a:t>Programação Visual           TeSP TPSI             José Braz (ESTSetúbal / DSI) </a:t>
            </a:r>
            <a:endParaRPr lang="pt-PT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fld id="{299FCC82-4655-42A6-9D2C-E17FDAD882F8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pPr algn="r"/>
            <a:fld id="{8DF36221-D11C-4747-8334-99E8B52418CA}" type="datetime7">
              <a:rPr lang="pt-PT" smtClean="0"/>
              <a:t>nov-20</a:t>
            </a:fld>
            <a:endParaRPr lang="pt-PT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9792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pPr algn="ctr"/>
            <a:r>
              <a:rPr lang="pt-BR"/>
              <a:t>Programação Visual           TeSP TPSI             José Braz (ESTSetúbal / DSI) </a:t>
            </a:r>
            <a:endParaRPr lang="pt-PT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fld id="{299FCC82-4655-42A6-9D2C-E17FDAD882F8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pPr algn="r"/>
            <a:fld id="{F994F2B7-7EFC-4163-868F-DB9C16D4616A}" type="datetime7">
              <a:rPr lang="pt-PT" smtClean="0"/>
              <a:t>nov-20</a:t>
            </a:fld>
            <a:endParaRPr lang="pt-PT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9792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pPr algn="ctr"/>
            <a:r>
              <a:rPr lang="pt-BR"/>
              <a:t>Programação Visual           TeSP TPSI             José Braz (ESTSetúbal / DSI) </a:t>
            </a:r>
            <a:endParaRPr lang="pt-PT" dirty="0"/>
          </a:p>
        </p:txBody>
      </p:sp>
      <p:sp>
        <p:nvSpPr>
          <p:cNvPr id="14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fld id="{299FCC82-4655-42A6-9D2C-E17FDAD882F8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pPr algn="r"/>
            <a:fld id="{C196BA40-0436-4689-B447-020986DC3BAF}" type="datetime7">
              <a:rPr lang="pt-PT" smtClean="0"/>
              <a:t>nov-20</a:t>
            </a:fld>
            <a:endParaRPr lang="pt-PT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9792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pPr algn="ctr"/>
            <a:r>
              <a:rPr lang="pt-BR"/>
              <a:t>Programação Visual           TeSP TPSI             José Braz (ESTSetúbal / DSI) </a:t>
            </a:r>
            <a:endParaRPr lang="pt-PT" dirty="0"/>
          </a:p>
        </p:txBody>
      </p:sp>
      <p:sp>
        <p:nvSpPr>
          <p:cNvPr id="1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fld id="{299FCC82-4655-42A6-9D2C-E17FDAD882F8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452320" y="6447616"/>
            <a:ext cx="1237528" cy="365760"/>
          </a:xfrm>
          <a:prstGeom prst="rect">
            <a:avLst/>
          </a:prstGeom>
        </p:spPr>
        <p:txBody>
          <a:bodyPr vert="horz" anchor="ctr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pPr algn="r"/>
            <a:fld id="{96307D36-12AE-41A5-8386-BD0F1A1B44D2}" type="datetime7">
              <a:rPr lang="pt-PT" smtClean="0"/>
              <a:t>nov-20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729646" y="6447616"/>
            <a:ext cx="5650666" cy="365760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pPr algn="ctr"/>
            <a:r>
              <a:rPr lang="pt-BR"/>
              <a:t>Programação Visual           TeSP TPSI             José Braz (ESTSetúbal / DSI) </a:t>
            </a:r>
            <a:endParaRPr lang="pt-PT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447616"/>
            <a:ext cx="1079032" cy="365760"/>
          </a:xfrm>
          <a:prstGeom prst="rect">
            <a:avLst/>
          </a:prstGeom>
        </p:spPr>
        <p:txBody>
          <a:bodyPr vert="horz" anchor="ctr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fld id="{299FCC82-4655-42A6-9D2C-E17FDAD882F8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Arial Black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ângulo 9"/>
          <p:cNvSpPr/>
          <p:nvPr/>
        </p:nvSpPr>
        <p:spPr>
          <a:xfrm>
            <a:off x="0" y="6480720"/>
            <a:ext cx="9144000" cy="404664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 sz="1200" b="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Rectângulo 13"/>
          <p:cNvSpPr/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 sz="1200" dirty="0">
              <a:solidFill>
                <a:schemeClr val="tx1"/>
              </a:solidFill>
            </a:endParaRPr>
          </a:p>
        </p:txBody>
      </p:sp>
      <p:sp>
        <p:nvSpPr>
          <p:cNvPr id="205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00" y="137744"/>
            <a:ext cx="579154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dirty="0"/>
              <a:t>Clique para editar o estilo </a:t>
            </a:r>
          </a:p>
        </p:txBody>
      </p:sp>
      <p:sp>
        <p:nvSpPr>
          <p:cNvPr id="205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143000"/>
            <a:ext cx="84296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dirty="0"/>
              <a:t>Clique para editar os estilos de texto do modelo global</a:t>
            </a:r>
          </a:p>
          <a:p>
            <a:pPr lvl="1"/>
            <a:r>
              <a:rPr lang="pt-PT" noProof="0" dirty="0"/>
              <a:t>Segundo nível</a:t>
            </a:r>
          </a:p>
          <a:p>
            <a:pPr lvl="2"/>
            <a:r>
              <a:rPr lang="pt-PT" noProof="0" dirty="0"/>
              <a:t>Terceiro nível</a:t>
            </a:r>
          </a:p>
          <a:p>
            <a:pPr lvl="3"/>
            <a:r>
              <a:rPr lang="pt-PT" noProof="0" dirty="0"/>
              <a:t>Quarto nível</a:t>
            </a:r>
          </a:p>
          <a:p>
            <a:pPr lvl="4"/>
            <a:r>
              <a:rPr lang="pt-PT" noProof="0" dirty="0"/>
              <a:t>Quinto nível</a:t>
            </a:r>
          </a:p>
        </p:txBody>
      </p:sp>
      <p:sp>
        <p:nvSpPr>
          <p:cNvPr id="6554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424" y="6577033"/>
            <a:ext cx="684141" cy="21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>
                    <a:lumMod val="65000"/>
                  </a:schemeClr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3BE0205-B125-4899-A233-9E374FBBE92C}" type="slidenum">
              <a:rPr lang="pt-PT" smtClean="0"/>
              <a:pPr>
                <a:defRPr/>
              </a:pPr>
              <a:t>‹#›</a:t>
            </a:fld>
            <a:r>
              <a:rPr lang="pt-PT" dirty="0"/>
              <a:t> / 15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873982-4A9F-4608-92FE-2E05F15489B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0" y="6547795"/>
            <a:ext cx="360097" cy="27589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53FE71-93D6-46E0-8139-23D75AF2E2A8}"/>
              </a:ext>
            </a:extLst>
          </p:cNvPr>
          <p:cNvCxnSpPr/>
          <p:nvPr userDrawn="1"/>
        </p:nvCxnSpPr>
        <p:spPr>
          <a:xfrm>
            <a:off x="5940152" y="137744"/>
            <a:ext cx="0" cy="552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8BBC18-3EF3-4465-BFF1-27445B47C70E}"/>
              </a:ext>
            </a:extLst>
          </p:cNvPr>
          <p:cNvCxnSpPr>
            <a:cxnSpLocks/>
          </p:cNvCxnSpPr>
          <p:nvPr userDrawn="1"/>
        </p:nvCxnSpPr>
        <p:spPr>
          <a:xfrm>
            <a:off x="6012160" y="415712"/>
            <a:ext cx="3096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5FB31A-144E-4DD5-9920-12D6EEA3C78C}"/>
              </a:ext>
            </a:extLst>
          </p:cNvPr>
          <p:cNvSpPr txBox="1"/>
          <p:nvPr userDrawn="1"/>
        </p:nvSpPr>
        <p:spPr>
          <a:xfrm>
            <a:off x="436697" y="6525344"/>
            <a:ext cx="5287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1600" dirty="0">
                <a:solidFill>
                  <a:schemeClr val="bg1"/>
                </a:solidFill>
                <a:latin typeface="Arial Narrow" panose="020B0606020202030204" pitchFamily="34" charset="0"/>
              </a:rPr>
              <a:t>Programação Visual - José Braz - DSI / EST Setúbal / IPS</a:t>
            </a:r>
            <a:endParaRPr lang="en-GB" sz="1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38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</p:sldLayoutIdLst>
  <p:transition>
    <p:fade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0">
          <a:solidFill>
            <a:schemeClr val="bg1"/>
          </a:solidFill>
          <a:latin typeface="Stencil" panose="040409050D0802020404" pitchFamily="82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itchFamily="34" charset="0"/>
          <a:cs typeface="Arial" charset="0"/>
        </a:defRPr>
      </a:lvl5pPr>
      <a:lvl6pPr marL="457189"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Verdana" pitchFamily="34" charset="0"/>
          <a:cs typeface="Arial" charset="0"/>
        </a:defRPr>
      </a:lvl6pPr>
      <a:lvl7pPr marL="914377"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Verdana" pitchFamily="34" charset="0"/>
          <a:cs typeface="Arial" charset="0"/>
        </a:defRPr>
      </a:lvl7pPr>
      <a:lvl8pPr marL="1371566"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Verdana" pitchFamily="34" charset="0"/>
          <a:cs typeface="Arial" charset="0"/>
        </a:defRPr>
      </a:lvl8pPr>
      <a:lvl9pPr marL="1828754"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Verdana" pitchFamily="34" charset="0"/>
          <a:cs typeface="Arial" charset="0"/>
        </a:defRPr>
      </a:lvl9pPr>
    </p:titleStyle>
    <p:bodyStyle>
      <a:lvl1pPr marL="355600" indent="-355600" algn="l" rtl="0" eaLnBrk="0" fontAlgn="base" hangingPunct="0">
        <a:lnSpc>
          <a:spcPct val="100000"/>
        </a:lnSpc>
        <a:spcBef>
          <a:spcPts val="500"/>
        </a:spcBef>
        <a:spcAft>
          <a:spcPts val="300"/>
        </a:spcAft>
        <a:buSzPct val="80000"/>
        <a:buFont typeface="Wingdings" panose="05000000000000000000" pitchFamily="2" charset="2"/>
        <a:buChar char="q"/>
        <a:defRPr sz="2600" b="0">
          <a:solidFill>
            <a:schemeClr val="tx1"/>
          </a:solidFill>
          <a:latin typeface="Franklin Gothic Heavy" panose="020B0903020102020204" pitchFamily="34" charset="0"/>
          <a:ea typeface="+mn-ea"/>
          <a:cs typeface="+mn-cs"/>
        </a:defRPr>
      </a:lvl1pPr>
      <a:lvl2pPr marL="719138" indent="-363538" algn="l" rtl="0" eaLnBrk="0" fontAlgn="base" hangingPunct="0">
        <a:lnSpc>
          <a:spcPct val="100000"/>
        </a:lnSpc>
        <a:spcBef>
          <a:spcPts val="300"/>
        </a:spcBef>
        <a:spcAft>
          <a:spcPts val="300"/>
        </a:spcAft>
        <a:buSzPct val="80000"/>
        <a:buFont typeface="Wingdings" panose="05000000000000000000" pitchFamily="2" charset="2"/>
        <a:buChar char="q"/>
        <a:defRPr sz="2400" b="0">
          <a:solidFill>
            <a:schemeClr val="tx1">
              <a:lumMod val="85000"/>
              <a:lumOff val="15000"/>
            </a:schemeClr>
          </a:solidFill>
          <a:latin typeface="Franklin Gothic Heavy" panose="020B0903020102020204" pitchFamily="34" charset="0"/>
          <a:cs typeface="+mn-cs"/>
        </a:defRPr>
      </a:lvl2pPr>
      <a:lvl3pPr marL="1074738" indent="-355600" algn="l" rtl="0" eaLnBrk="0" fontAlgn="base" hangingPunct="0">
        <a:lnSpc>
          <a:spcPct val="100000"/>
        </a:lnSpc>
        <a:spcBef>
          <a:spcPts val="300"/>
        </a:spcBef>
        <a:spcAft>
          <a:spcPts val="300"/>
        </a:spcAft>
        <a:buSzPct val="80000"/>
        <a:buFont typeface="Wingdings" panose="05000000000000000000" pitchFamily="2" charset="2"/>
        <a:buChar char="q"/>
        <a:defRPr sz="2200" b="0">
          <a:solidFill>
            <a:schemeClr val="tx1">
              <a:lumMod val="85000"/>
              <a:lumOff val="15000"/>
            </a:schemeClr>
          </a:solidFill>
          <a:latin typeface="Franklin Gothic Heavy" panose="020B0903020102020204" pitchFamily="34" charset="0"/>
          <a:cs typeface="+mn-cs"/>
        </a:defRPr>
      </a:lvl3pPr>
      <a:lvl4pPr marL="1438275" indent="-363538" algn="l" rtl="0" eaLnBrk="0" fontAlgn="base" hangingPunct="0">
        <a:lnSpc>
          <a:spcPct val="100000"/>
        </a:lnSpc>
        <a:spcBef>
          <a:spcPts val="0"/>
        </a:spcBef>
        <a:spcAft>
          <a:spcPct val="0"/>
        </a:spcAft>
        <a:buSzPct val="80000"/>
        <a:buFont typeface="Wingdings" panose="05000000000000000000" pitchFamily="2" charset="2"/>
        <a:buChar char="q"/>
        <a:defRPr sz="2000" b="0">
          <a:solidFill>
            <a:schemeClr val="tx1">
              <a:lumMod val="85000"/>
              <a:lumOff val="15000"/>
            </a:schemeClr>
          </a:solidFill>
          <a:latin typeface="Franklin Gothic Heavy" panose="020B0903020102020204" pitchFamily="34" charset="0"/>
          <a:cs typeface="+mn-cs"/>
        </a:defRPr>
      </a:lvl4pPr>
      <a:lvl5pPr marL="1704975" indent="-266700" algn="l" rtl="0" eaLnBrk="0" fontAlgn="base" hangingPunct="0">
        <a:lnSpc>
          <a:spcPct val="100000"/>
        </a:lnSpc>
        <a:spcBef>
          <a:spcPts val="0"/>
        </a:spcBef>
        <a:spcAft>
          <a:spcPct val="0"/>
        </a:spcAft>
        <a:buSzPct val="80000"/>
        <a:buFont typeface="Wingdings" panose="05000000000000000000" pitchFamily="2" charset="2"/>
        <a:buChar char="q"/>
        <a:defRPr sz="1800" b="0">
          <a:solidFill>
            <a:schemeClr val="tx1">
              <a:lumMod val="85000"/>
              <a:lumOff val="15000"/>
            </a:schemeClr>
          </a:solidFill>
          <a:latin typeface="Franklin Gothic Heavy" panose="020B0903020102020204" pitchFamily="34" charset="0"/>
          <a:cs typeface="+mn-cs"/>
        </a:defRPr>
      </a:lvl5pPr>
      <a:lvl6pPr marL="2551050" indent="-398453" algn="l" rtl="0" fontAlgn="base">
        <a:lnSpc>
          <a:spcPct val="120000"/>
        </a:lnSpc>
        <a:spcBef>
          <a:spcPct val="2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3008238" indent="-398453" algn="l" rtl="0" fontAlgn="base">
        <a:lnSpc>
          <a:spcPct val="120000"/>
        </a:lnSpc>
        <a:spcBef>
          <a:spcPct val="2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65427" indent="-398453" algn="l" rtl="0" fontAlgn="base">
        <a:lnSpc>
          <a:spcPct val="120000"/>
        </a:lnSpc>
        <a:spcBef>
          <a:spcPct val="2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922615" indent="-398453" algn="l" rtl="0" fontAlgn="base">
        <a:lnSpc>
          <a:spcPct val="120000"/>
        </a:lnSpc>
        <a:spcBef>
          <a:spcPct val="2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Programação Visual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pt-PT" dirty="0"/>
              <a:t>Coleções 1 de 2 - LINQ – A C# </a:t>
            </a:r>
            <a:r>
              <a:rPr lang="pt-PT" dirty="0" err="1"/>
              <a:t>Query</a:t>
            </a:r>
            <a:r>
              <a:rPr lang="pt-PT" dirty="0"/>
              <a:t> </a:t>
            </a:r>
            <a:r>
              <a:rPr lang="pt-PT" dirty="0" err="1"/>
              <a:t>Language</a:t>
            </a:r>
            <a:r>
              <a:rPr lang="pt-PT" dirty="0"/>
              <a:t> &amp; </a:t>
            </a:r>
            <a:r>
              <a:rPr lang="pt-PT" dirty="0" err="1"/>
              <a:t>Collections</a:t>
            </a:r>
            <a:endParaRPr lang="pt-P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loud 84">
            <a:extLst>
              <a:ext uri="{FF2B5EF4-FFF2-40B4-BE49-F238E27FC236}">
                <a16:creationId xmlns:a16="http://schemas.microsoft.com/office/drawing/2014/main" id="{295C92DF-0A28-4990-B7FF-AB1466F37013}"/>
              </a:ext>
            </a:extLst>
          </p:cNvPr>
          <p:cNvSpPr/>
          <p:nvPr/>
        </p:nvSpPr>
        <p:spPr>
          <a:xfrm>
            <a:off x="2895844" y="3748869"/>
            <a:ext cx="3692380" cy="2697881"/>
          </a:xfrm>
          <a:prstGeom prst="cloud">
            <a:avLst/>
          </a:prstGeom>
          <a:solidFill>
            <a:srgbClr val="FFFF99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02" name="Cloud 101">
            <a:extLst>
              <a:ext uri="{FF2B5EF4-FFF2-40B4-BE49-F238E27FC236}">
                <a16:creationId xmlns:a16="http://schemas.microsoft.com/office/drawing/2014/main" id="{D3260C63-3E53-4F28-821A-C246F59A39C6}"/>
              </a:ext>
            </a:extLst>
          </p:cNvPr>
          <p:cNvSpPr/>
          <p:nvPr/>
        </p:nvSpPr>
        <p:spPr>
          <a:xfrm rot="19528148">
            <a:off x="6052980" y="1308399"/>
            <a:ext cx="3194255" cy="3506171"/>
          </a:xfrm>
          <a:prstGeom prst="cloud">
            <a:avLst/>
          </a:prstGeom>
          <a:solidFill>
            <a:srgbClr val="FFFF99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01" name="Cloud 100">
            <a:extLst>
              <a:ext uri="{FF2B5EF4-FFF2-40B4-BE49-F238E27FC236}">
                <a16:creationId xmlns:a16="http://schemas.microsoft.com/office/drawing/2014/main" id="{6B207449-C6ED-4D70-A498-A5668CA04165}"/>
              </a:ext>
            </a:extLst>
          </p:cNvPr>
          <p:cNvSpPr/>
          <p:nvPr/>
        </p:nvSpPr>
        <p:spPr>
          <a:xfrm rot="19423573">
            <a:off x="163971" y="1249972"/>
            <a:ext cx="3851795" cy="3345840"/>
          </a:xfrm>
          <a:prstGeom prst="cloud">
            <a:avLst/>
          </a:prstGeom>
          <a:solidFill>
            <a:srgbClr val="FFFF99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programa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4CC6F0-0173-4383-A0B3-B4CADBC57DBB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P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Arial" charset="0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23C28B9-6175-4147-9874-DE45E4DF15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/>
              <a:t>1. Transição p/ C#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BF497B1-4F3B-4986-977D-D0AB2F4F16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/>
              <a:t>1.3 C# Avançado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961D0DE-2845-4299-AB5F-2F98FAB5BC18}"/>
              </a:ext>
            </a:extLst>
          </p:cNvPr>
          <p:cNvSpPr/>
          <p:nvPr/>
        </p:nvSpPr>
        <p:spPr>
          <a:xfrm>
            <a:off x="975152" y="1772816"/>
            <a:ext cx="1004560" cy="1052182"/>
          </a:xfrm>
          <a:custGeom>
            <a:avLst/>
            <a:gdLst>
              <a:gd name="connsiteX0" fmla="*/ 0 w 1376711"/>
              <a:gd name="connsiteY0" fmla="*/ 567893 h 1135785"/>
              <a:gd name="connsiteX1" fmla="*/ 688356 w 1376711"/>
              <a:gd name="connsiteY1" fmla="*/ 0 h 1135785"/>
              <a:gd name="connsiteX2" fmla="*/ 1376712 w 1376711"/>
              <a:gd name="connsiteY2" fmla="*/ 567893 h 1135785"/>
              <a:gd name="connsiteX3" fmla="*/ 688356 w 1376711"/>
              <a:gd name="connsiteY3" fmla="*/ 1135786 h 1135785"/>
              <a:gd name="connsiteX4" fmla="*/ 0 w 1376711"/>
              <a:gd name="connsiteY4" fmla="*/ 567893 h 1135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6711" h="1135785">
                <a:moveTo>
                  <a:pt x="0" y="567893"/>
                </a:moveTo>
                <a:cubicBezTo>
                  <a:pt x="0" y="254254"/>
                  <a:pt x="308187" y="0"/>
                  <a:pt x="688356" y="0"/>
                </a:cubicBezTo>
                <a:cubicBezTo>
                  <a:pt x="1068525" y="0"/>
                  <a:pt x="1376712" y="254254"/>
                  <a:pt x="1376712" y="567893"/>
                </a:cubicBezTo>
                <a:cubicBezTo>
                  <a:pt x="1376712" y="881532"/>
                  <a:pt x="1068525" y="1135786"/>
                  <a:pt x="688356" y="1135786"/>
                </a:cubicBezTo>
                <a:cubicBezTo>
                  <a:pt x="308187" y="1135786"/>
                  <a:pt x="0" y="881532"/>
                  <a:pt x="0" y="567893"/>
                </a:cubicBezTo>
                <a:close/>
              </a:path>
            </a:pathLst>
          </a:custGeom>
          <a:solidFill>
            <a:srgbClr val="66CCFF"/>
          </a:solidFill>
          <a:ln w="127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20660" tIns="186651" rIns="220660" bIns="186651" numCol="1" spcCol="1270" anchor="ctr" anchorCtr="0">
            <a:noAutofit/>
          </a:bodyPr>
          <a:lstStyle/>
          <a:p>
            <a:pPr marL="0" marR="0" lvl="0" indent="0" algn="ctr" defTabSz="8001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+mn-cs"/>
              </a:rPr>
              <a:t>Bases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2CA4CE6-450C-4643-BC24-63BC921D1368}"/>
              </a:ext>
            </a:extLst>
          </p:cNvPr>
          <p:cNvSpPr/>
          <p:nvPr/>
        </p:nvSpPr>
        <p:spPr>
          <a:xfrm rot="12219224">
            <a:off x="872828" y="2813227"/>
            <a:ext cx="593622" cy="122552"/>
          </a:xfrm>
          <a:prstGeom prst="triangle">
            <a:avLst/>
          </a:prstGeom>
          <a:solidFill>
            <a:schemeClr val="tx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1ADF477-8646-4186-A8C8-A443E58E5800}"/>
              </a:ext>
            </a:extLst>
          </p:cNvPr>
          <p:cNvSpPr/>
          <p:nvPr/>
        </p:nvSpPr>
        <p:spPr>
          <a:xfrm>
            <a:off x="534653" y="2976911"/>
            <a:ext cx="878985" cy="874847"/>
          </a:xfrm>
          <a:custGeom>
            <a:avLst/>
            <a:gdLst>
              <a:gd name="connsiteX0" fmla="*/ 0 w 1260001"/>
              <a:gd name="connsiteY0" fmla="*/ 567888 h 1135776"/>
              <a:gd name="connsiteX1" fmla="*/ 630001 w 1260001"/>
              <a:gd name="connsiteY1" fmla="*/ 0 h 1135776"/>
              <a:gd name="connsiteX2" fmla="*/ 1260002 w 1260001"/>
              <a:gd name="connsiteY2" fmla="*/ 567888 h 1135776"/>
              <a:gd name="connsiteX3" fmla="*/ 630001 w 1260001"/>
              <a:gd name="connsiteY3" fmla="*/ 1135776 h 1135776"/>
              <a:gd name="connsiteX4" fmla="*/ 0 w 1260001"/>
              <a:gd name="connsiteY4" fmla="*/ 567888 h 113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001" h="1135776">
                <a:moveTo>
                  <a:pt x="0" y="567888"/>
                </a:moveTo>
                <a:cubicBezTo>
                  <a:pt x="0" y="254252"/>
                  <a:pt x="282061" y="0"/>
                  <a:pt x="630001" y="0"/>
                </a:cubicBezTo>
                <a:cubicBezTo>
                  <a:pt x="977941" y="0"/>
                  <a:pt x="1260002" y="254252"/>
                  <a:pt x="1260002" y="567888"/>
                </a:cubicBezTo>
                <a:cubicBezTo>
                  <a:pt x="1260002" y="881524"/>
                  <a:pt x="977941" y="1135776"/>
                  <a:pt x="630001" y="1135776"/>
                </a:cubicBezTo>
                <a:cubicBezTo>
                  <a:pt x="282061" y="1135776"/>
                  <a:pt x="0" y="881524"/>
                  <a:pt x="0" y="567888"/>
                </a:cubicBezTo>
                <a:close/>
              </a:path>
            </a:pathLst>
          </a:custGeom>
          <a:solidFill>
            <a:srgbClr val="66CCFF"/>
          </a:solidFill>
          <a:ln w="127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20660" tIns="186651" rIns="220660" bIns="186651" numCol="1" spcCol="1270" anchor="ctr" anchorCtr="0">
            <a:noAutofit/>
          </a:bodyPr>
          <a:lstStyle/>
          <a:p>
            <a:pPr marL="0" marR="0" lvl="0" indent="0" algn="ctr" defTabSz="8001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+mn-cs"/>
              </a:rPr>
              <a:t>POO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8A25DEC-A17F-42A7-9E2D-7116C85681A7}"/>
              </a:ext>
            </a:extLst>
          </p:cNvPr>
          <p:cNvSpPr/>
          <p:nvPr/>
        </p:nvSpPr>
        <p:spPr>
          <a:xfrm rot="6099086">
            <a:off x="1204240" y="3561861"/>
            <a:ext cx="593622" cy="122552"/>
          </a:xfrm>
          <a:prstGeom prst="triangle">
            <a:avLst/>
          </a:prstGeom>
          <a:solidFill>
            <a:schemeClr val="tx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615754-06C4-4BC2-9E10-63C53413820B}"/>
              </a:ext>
            </a:extLst>
          </p:cNvPr>
          <p:cNvSpPr/>
          <p:nvPr/>
        </p:nvSpPr>
        <p:spPr>
          <a:xfrm>
            <a:off x="1601134" y="3097146"/>
            <a:ext cx="1307855" cy="1245600"/>
          </a:xfrm>
          <a:custGeom>
            <a:avLst/>
            <a:gdLst>
              <a:gd name="connsiteX0" fmla="*/ 0 w 1368004"/>
              <a:gd name="connsiteY0" fmla="*/ 567888 h 1135776"/>
              <a:gd name="connsiteX1" fmla="*/ 684002 w 1368004"/>
              <a:gd name="connsiteY1" fmla="*/ 0 h 1135776"/>
              <a:gd name="connsiteX2" fmla="*/ 1368004 w 1368004"/>
              <a:gd name="connsiteY2" fmla="*/ 567888 h 1135776"/>
              <a:gd name="connsiteX3" fmla="*/ 684002 w 1368004"/>
              <a:gd name="connsiteY3" fmla="*/ 1135776 h 1135776"/>
              <a:gd name="connsiteX4" fmla="*/ 0 w 1368004"/>
              <a:gd name="connsiteY4" fmla="*/ 567888 h 113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004" h="1135776">
                <a:moveTo>
                  <a:pt x="0" y="567888"/>
                </a:moveTo>
                <a:cubicBezTo>
                  <a:pt x="0" y="254252"/>
                  <a:pt x="306238" y="0"/>
                  <a:pt x="684002" y="0"/>
                </a:cubicBezTo>
                <a:cubicBezTo>
                  <a:pt x="1061766" y="0"/>
                  <a:pt x="1368004" y="254252"/>
                  <a:pt x="1368004" y="567888"/>
                </a:cubicBezTo>
                <a:cubicBezTo>
                  <a:pt x="1368004" y="881524"/>
                  <a:pt x="1061766" y="1135776"/>
                  <a:pt x="684002" y="1135776"/>
                </a:cubicBezTo>
                <a:cubicBezTo>
                  <a:pt x="306238" y="1135776"/>
                  <a:pt x="0" y="881524"/>
                  <a:pt x="0" y="567888"/>
                </a:cubicBezTo>
                <a:close/>
              </a:path>
            </a:pathLst>
          </a:custGeom>
          <a:solidFill>
            <a:srgbClr val="66CCFF"/>
          </a:solidFill>
          <a:ln w="127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20660" tIns="186651" rIns="220660" bIns="186651" numCol="1" spcCol="1270" anchor="ctr" anchorCtr="0">
            <a:noAutofit/>
          </a:bodyPr>
          <a:lstStyle/>
          <a:p>
            <a:pPr algn="ctr" defTabSz="80010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Demi Cond" panose="020B0706030402020204" pitchFamily="34" charset="0"/>
              </a:rPr>
              <a:t>C# </a:t>
            </a:r>
            <a:r>
              <a:rPr lang="en-GB" dirty="0" err="1">
                <a:solidFill>
                  <a:prstClr val="black">
                    <a:lumMod val="50000"/>
                    <a:lumOff val="50000"/>
                  </a:prstClr>
                </a:solidFill>
                <a:latin typeface="Franklin Gothic Demi Cond" panose="020B0706030402020204" pitchFamily="34" charset="0"/>
              </a:rPr>
              <a:t>Avançado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E3F2262-FADA-4B1D-BF5D-E89A3CEFBFC4}"/>
              </a:ext>
            </a:extLst>
          </p:cNvPr>
          <p:cNvSpPr/>
          <p:nvPr/>
        </p:nvSpPr>
        <p:spPr>
          <a:xfrm rot="1634871">
            <a:off x="2278433" y="2992082"/>
            <a:ext cx="593622" cy="122552"/>
          </a:xfrm>
          <a:prstGeom prst="triangle">
            <a:avLst/>
          </a:prstGeom>
          <a:solidFill>
            <a:schemeClr val="tx1">
              <a:lumMod val="6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B92B4A3-7510-4E61-9CB0-EB166270FEEE}"/>
              </a:ext>
            </a:extLst>
          </p:cNvPr>
          <p:cNvSpPr/>
          <p:nvPr/>
        </p:nvSpPr>
        <p:spPr>
          <a:xfrm>
            <a:off x="2296683" y="1844824"/>
            <a:ext cx="1195197" cy="1172557"/>
          </a:xfrm>
          <a:custGeom>
            <a:avLst/>
            <a:gdLst>
              <a:gd name="connsiteX0" fmla="*/ 0 w 1260005"/>
              <a:gd name="connsiteY0" fmla="*/ 567893 h 1135785"/>
              <a:gd name="connsiteX1" fmla="*/ 630003 w 1260005"/>
              <a:gd name="connsiteY1" fmla="*/ 0 h 1135785"/>
              <a:gd name="connsiteX2" fmla="*/ 1260006 w 1260005"/>
              <a:gd name="connsiteY2" fmla="*/ 567893 h 1135785"/>
              <a:gd name="connsiteX3" fmla="*/ 630003 w 1260005"/>
              <a:gd name="connsiteY3" fmla="*/ 1135786 h 1135785"/>
              <a:gd name="connsiteX4" fmla="*/ 0 w 1260005"/>
              <a:gd name="connsiteY4" fmla="*/ 567893 h 1135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005" h="1135785">
                <a:moveTo>
                  <a:pt x="0" y="567893"/>
                </a:moveTo>
                <a:cubicBezTo>
                  <a:pt x="0" y="254254"/>
                  <a:pt x="282062" y="0"/>
                  <a:pt x="630003" y="0"/>
                </a:cubicBezTo>
                <a:cubicBezTo>
                  <a:pt x="977944" y="0"/>
                  <a:pt x="1260006" y="254254"/>
                  <a:pt x="1260006" y="567893"/>
                </a:cubicBezTo>
                <a:cubicBezTo>
                  <a:pt x="1260006" y="881532"/>
                  <a:pt x="977944" y="1135786"/>
                  <a:pt x="630003" y="1135786"/>
                </a:cubicBezTo>
                <a:cubicBezTo>
                  <a:pt x="282062" y="1135786"/>
                  <a:pt x="0" y="881532"/>
                  <a:pt x="0" y="567893"/>
                </a:cubicBezTo>
                <a:close/>
              </a:path>
            </a:pathLst>
          </a:custGeom>
          <a:solidFill>
            <a:srgbClr val="66CCFF"/>
          </a:solidFill>
          <a:ln w="57150" cap="flat" cmpd="sng" algn="ctr">
            <a:solidFill>
              <a:srgbClr val="002060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04843" tIns="186652" rIns="204843" bIns="186652" numCol="1" spcCol="1270" anchor="ctr" anchorCtr="0">
            <a:noAutofit/>
          </a:bodyPr>
          <a:lstStyle/>
          <a:p>
            <a:pPr algn="ctr" defTabSz="80010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700" dirty="0">
                <a:solidFill>
                  <a:srgbClr val="002060"/>
                </a:solidFill>
                <a:latin typeface="Franklin Gothic Demi Cond" panose="020B0706030402020204" pitchFamily="34" charset="0"/>
              </a:rPr>
              <a:t>LinQ  e </a:t>
            </a:r>
            <a:r>
              <a:rPr lang="en-GB" sz="1700" dirty="0" err="1">
                <a:solidFill>
                  <a:srgbClr val="002060"/>
                </a:solidFill>
                <a:latin typeface="Franklin Gothic Demi Cond" panose="020B0706030402020204" pitchFamily="34" charset="0"/>
              </a:rPr>
              <a:t>Coleções</a:t>
            </a:r>
            <a:endParaRPr lang="en-GB" sz="1700" dirty="0">
              <a:solidFill>
                <a:srgbClr val="002060"/>
              </a:solidFill>
              <a:latin typeface="Franklin Gothic Demi Cond" panose="020B07060304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8E90A1-F76A-4B35-9FA2-924AA7C3FB27}"/>
              </a:ext>
            </a:extLst>
          </p:cNvPr>
          <p:cNvGrpSpPr/>
          <p:nvPr/>
        </p:nvGrpSpPr>
        <p:grpSpPr>
          <a:xfrm>
            <a:off x="7972725" y="2101360"/>
            <a:ext cx="963163" cy="962879"/>
            <a:chOff x="1688" y="349785"/>
            <a:chExt cx="2303246" cy="550313"/>
          </a:xfrm>
          <a:solidFill>
            <a:srgbClr val="66FFFF"/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E0009AD-B7B5-453C-9447-E5DDBD701A97}"/>
                </a:ext>
              </a:extLst>
            </p:cNvPr>
            <p:cNvSpPr/>
            <p:nvPr/>
          </p:nvSpPr>
          <p:spPr>
            <a:xfrm>
              <a:off x="1688" y="349785"/>
              <a:ext cx="2302566" cy="550313"/>
            </a:xfrm>
            <a:prstGeom prst="ellipse">
              <a:avLst/>
            </a:prstGeom>
            <a:solidFill>
              <a:srgbClr val="66CCFF"/>
            </a:solidFill>
            <a:ln w="19050" cap="flat" cmpd="sng" algn="ctr">
              <a:noFill/>
              <a:prstDash val="solid"/>
            </a:ln>
            <a:effectLst/>
          </p:spPr>
        </p:sp>
        <p:sp>
          <p:nvSpPr>
            <p:cNvPr id="14" name="Oval 4">
              <a:extLst>
                <a:ext uri="{FF2B5EF4-FFF2-40B4-BE49-F238E27FC236}">
                  <a16:creationId xmlns:a16="http://schemas.microsoft.com/office/drawing/2014/main" id="{073A8E16-A7D5-4AEB-824B-F57A74248804}"/>
                </a:ext>
              </a:extLst>
            </p:cNvPr>
            <p:cNvSpPr txBox="1"/>
            <p:nvPr/>
          </p:nvSpPr>
          <p:spPr>
            <a:xfrm>
              <a:off x="2368" y="434536"/>
              <a:ext cx="2302566" cy="38913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20320" tIns="20320" rIns="20320" bIns="20320" numCol="1" spcCol="1270" anchor="ctr" anchorCtr="0">
              <a:noAutofit/>
            </a:bodyPr>
            <a:lstStyle>
              <a:defPPr>
                <a:defRPr lang="pt-PT"/>
              </a:defPPr>
              <a:lvl1pPr marL="0" lvl="0" indent="0" algn="ctr" defTabSz="711200">
                <a:lnSpc>
                  <a:spcPct val="90000"/>
                </a:lnSpc>
                <a:spcAft>
                  <a:spcPct val="35000"/>
                </a:spcAft>
                <a:buNone/>
                <a:defRPr sz="1600" b="1">
                  <a:solidFill>
                    <a:prstClr val="black"/>
                  </a:solidFill>
                  <a:latin typeface="Franklin Gothic Medium" panose="020B0603020102020204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8001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Franklin Gothic Demi Cond" panose="020B0706030402020204" pitchFamily="34" charset="0"/>
                  <a:ea typeface="+mn-ea"/>
                  <a:cs typeface="Arial" charset="0"/>
                </a:rPr>
                <a:t>Controlos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Franklin Gothic Demi Cond" panose="020B0706030402020204" pitchFamily="34" charset="0"/>
                  <a:ea typeface="+mn-ea"/>
                  <a:cs typeface="Arial" charset="0"/>
                </a:rPr>
                <a:t> Simples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59FA046-DA17-4CCF-8E6C-2C93C5DB986C}"/>
              </a:ext>
            </a:extLst>
          </p:cNvPr>
          <p:cNvSpPr txBox="1"/>
          <p:nvPr/>
        </p:nvSpPr>
        <p:spPr>
          <a:xfrm>
            <a:off x="1679439" y="1196752"/>
            <a:ext cx="1676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Transição Java -&gt; C#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8F1AF46-4365-46A1-B1F2-3FD88ED1C0C8}"/>
              </a:ext>
            </a:extLst>
          </p:cNvPr>
          <p:cNvGrpSpPr/>
          <p:nvPr/>
        </p:nvGrpSpPr>
        <p:grpSpPr>
          <a:xfrm>
            <a:off x="7456715" y="3212527"/>
            <a:ext cx="1117375" cy="1117046"/>
            <a:chOff x="1688" y="349785"/>
            <a:chExt cx="2303246" cy="550313"/>
          </a:xfrm>
          <a:solidFill>
            <a:srgbClr val="66FFFF"/>
          </a:solidFill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ECBAC6C-CB0F-4A8C-AC2A-B59B685114CE}"/>
                </a:ext>
              </a:extLst>
            </p:cNvPr>
            <p:cNvSpPr/>
            <p:nvPr/>
          </p:nvSpPr>
          <p:spPr>
            <a:xfrm>
              <a:off x="1688" y="349785"/>
              <a:ext cx="2302566" cy="550313"/>
            </a:xfrm>
            <a:prstGeom prst="ellipse">
              <a:avLst/>
            </a:prstGeom>
            <a:solidFill>
              <a:srgbClr val="66CCFF"/>
            </a:solidFill>
            <a:ln w="19050" cap="flat" cmpd="sng" algn="ctr">
              <a:noFill/>
              <a:prstDash val="solid"/>
            </a:ln>
            <a:effectLst/>
          </p:spPr>
        </p:sp>
        <p:sp>
          <p:nvSpPr>
            <p:cNvPr id="62" name="Oval 4">
              <a:extLst>
                <a:ext uri="{FF2B5EF4-FFF2-40B4-BE49-F238E27FC236}">
                  <a16:creationId xmlns:a16="http://schemas.microsoft.com/office/drawing/2014/main" id="{092C58A3-8997-485C-8C7A-C6C806EBB808}"/>
                </a:ext>
              </a:extLst>
            </p:cNvPr>
            <p:cNvSpPr txBox="1"/>
            <p:nvPr/>
          </p:nvSpPr>
          <p:spPr>
            <a:xfrm>
              <a:off x="2368" y="434536"/>
              <a:ext cx="2302566" cy="38913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20320" tIns="20320" rIns="20320" bIns="20320" numCol="1" spcCol="1270" anchor="ctr" anchorCtr="0">
              <a:noAutofit/>
            </a:bodyPr>
            <a:lstStyle>
              <a:defPPr>
                <a:defRPr lang="pt-PT"/>
              </a:defPPr>
              <a:lvl1pPr marL="0" lvl="0" indent="0" algn="ctr" defTabSz="711200">
                <a:lnSpc>
                  <a:spcPct val="90000"/>
                </a:lnSpc>
                <a:spcAft>
                  <a:spcPct val="35000"/>
                </a:spcAft>
                <a:buNone/>
                <a:defRPr sz="1600" b="1">
                  <a:solidFill>
                    <a:prstClr val="black"/>
                  </a:solidFill>
                  <a:latin typeface="Franklin Gothic Medium" panose="020B0603020102020204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8001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Franklin Gothic Demi Cond" panose="020B0706030402020204" pitchFamily="34" charset="0"/>
                  <a:ea typeface="+mn-ea"/>
                  <a:cs typeface="Arial" charset="0"/>
                </a:rPr>
                <a:t>Controlos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Franklin Gothic Demi Cond" panose="020B0706030402020204" pitchFamily="34" charset="0"/>
                  <a:ea typeface="+mn-ea"/>
                  <a:cs typeface="Arial" charset="0"/>
                </a:rPr>
                <a:t> </a:t>
              </a:r>
              <a:r>
                <a:rPr kumimoji="0" lang="en-GB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Franklin Gothic Demi Cond" panose="020B0706030402020204" pitchFamily="34" charset="0"/>
                  <a:ea typeface="+mn-ea"/>
                  <a:cs typeface="Arial" charset="0"/>
                </a:rPr>
                <a:t>Avançados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Arial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DA5FDFF-82F9-43BD-A959-880C9F6DDF51}"/>
              </a:ext>
            </a:extLst>
          </p:cNvPr>
          <p:cNvGrpSpPr/>
          <p:nvPr/>
        </p:nvGrpSpPr>
        <p:grpSpPr>
          <a:xfrm>
            <a:off x="6345553" y="2408731"/>
            <a:ext cx="1117375" cy="1117046"/>
            <a:chOff x="1688" y="349785"/>
            <a:chExt cx="2303246" cy="550313"/>
          </a:xfrm>
          <a:solidFill>
            <a:srgbClr val="66FFFF"/>
          </a:solidFill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F865D-A8B4-4D0C-B45A-52159B472FAB}"/>
                </a:ext>
              </a:extLst>
            </p:cNvPr>
            <p:cNvSpPr/>
            <p:nvPr/>
          </p:nvSpPr>
          <p:spPr>
            <a:xfrm>
              <a:off x="1688" y="349785"/>
              <a:ext cx="2302566" cy="550313"/>
            </a:xfrm>
            <a:prstGeom prst="ellipse">
              <a:avLst/>
            </a:prstGeom>
            <a:solidFill>
              <a:srgbClr val="66CCFF"/>
            </a:solidFill>
            <a:ln w="19050" cap="flat" cmpd="sng" algn="ctr">
              <a:noFill/>
              <a:prstDash val="solid"/>
            </a:ln>
            <a:effectLst/>
          </p:spPr>
        </p:sp>
        <p:sp>
          <p:nvSpPr>
            <p:cNvPr id="65" name="Oval 4">
              <a:extLst>
                <a:ext uri="{FF2B5EF4-FFF2-40B4-BE49-F238E27FC236}">
                  <a16:creationId xmlns:a16="http://schemas.microsoft.com/office/drawing/2014/main" id="{BC05EA6F-C834-47C1-A4FB-67D0379864FE}"/>
                </a:ext>
              </a:extLst>
            </p:cNvPr>
            <p:cNvSpPr txBox="1"/>
            <p:nvPr/>
          </p:nvSpPr>
          <p:spPr>
            <a:xfrm>
              <a:off x="2368" y="434536"/>
              <a:ext cx="2302566" cy="38913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20320" tIns="20320" rIns="20320" bIns="20320" numCol="1" spcCol="1270" anchor="ctr" anchorCtr="0">
              <a:noAutofit/>
            </a:bodyPr>
            <a:lstStyle>
              <a:defPPr>
                <a:defRPr lang="pt-PT"/>
              </a:defPPr>
              <a:lvl1pPr marL="0" lvl="0" indent="0" algn="ctr" defTabSz="711200">
                <a:lnSpc>
                  <a:spcPct val="90000"/>
                </a:lnSpc>
                <a:spcAft>
                  <a:spcPct val="35000"/>
                </a:spcAft>
                <a:buNone/>
                <a:defRPr sz="1600" b="1">
                  <a:solidFill>
                    <a:prstClr val="black"/>
                  </a:solidFill>
                  <a:latin typeface="Franklin Gothic Medium" panose="020B0603020102020204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8001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Franklin Gothic Demi Cond" panose="020B0706030402020204" pitchFamily="34" charset="0"/>
                  <a:ea typeface="+mn-ea"/>
                  <a:cs typeface="Arial" charset="0"/>
                </a:rPr>
                <a:t>Ligação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Franklin Gothic Demi Cond" panose="020B0706030402020204" pitchFamily="34" charset="0"/>
                  <a:ea typeface="+mn-ea"/>
                  <a:cs typeface="Arial" charset="0"/>
                </a:rPr>
                <a:t> a SGBD’s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A5EE4A4D-2049-4338-AD4F-20622DBE4E19}"/>
              </a:ext>
            </a:extLst>
          </p:cNvPr>
          <p:cNvSpPr txBox="1"/>
          <p:nvPr/>
        </p:nvSpPr>
        <p:spPr>
          <a:xfrm>
            <a:off x="6626973" y="1380433"/>
            <a:ext cx="1920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Universal Windows </a:t>
            </a:r>
            <a:r>
              <a:rPr kumimoji="0" lang="pt-P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Platform</a:t>
            </a:r>
            <a:r>
              <a: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(UWP)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84550C-CDDA-4754-95A2-DC6E20C72AE6}"/>
              </a:ext>
            </a:extLst>
          </p:cNvPr>
          <p:cNvSpPr txBox="1"/>
          <p:nvPr/>
        </p:nvSpPr>
        <p:spPr>
          <a:xfrm>
            <a:off x="3425116" y="4046126"/>
            <a:ext cx="2482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Desenvolvimento WEB com .NET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5457313-880C-4931-BC76-708752EDC7D1}"/>
              </a:ext>
            </a:extLst>
          </p:cNvPr>
          <p:cNvGrpSpPr/>
          <p:nvPr/>
        </p:nvGrpSpPr>
        <p:grpSpPr>
          <a:xfrm>
            <a:off x="5409037" y="4480571"/>
            <a:ext cx="963163" cy="962879"/>
            <a:chOff x="1688" y="349785"/>
            <a:chExt cx="2303246" cy="550313"/>
          </a:xfrm>
          <a:solidFill>
            <a:srgbClr val="66FFFF"/>
          </a:solidFill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BCBB9C7-3857-4F8F-B094-C8AE8CA45619}"/>
                </a:ext>
              </a:extLst>
            </p:cNvPr>
            <p:cNvSpPr/>
            <p:nvPr/>
          </p:nvSpPr>
          <p:spPr>
            <a:xfrm>
              <a:off x="1688" y="349785"/>
              <a:ext cx="2302566" cy="550313"/>
            </a:xfrm>
            <a:prstGeom prst="ellipse">
              <a:avLst/>
            </a:prstGeom>
            <a:solidFill>
              <a:srgbClr val="66CCFF"/>
            </a:solidFill>
            <a:ln w="19050" cap="flat" cmpd="sng" algn="ctr">
              <a:noFill/>
              <a:prstDash val="solid"/>
            </a:ln>
            <a:effectLst/>
          </p:spPr>
        </p:sp>
        <p:sp>
          <p:nvSpPr>
            <p:cNvPr id="73" name="Oval 4">
              <a:extLst>
                <a:ext uri="{FF2B5EF4-FFF2-40B4-BE49-F238E27FC236}">
                  <a16:creationId xmlns:a16="http://schemas.microsoft.com/office/drawing/2014/main" id="{B0AF7755-A513-42B4-9DD1-78F242EE859B}"/>
                </a:ext>
              </a:extLst>
            </p:cNvPr>
            <p:cNvSpPr txBox="1"/>
            <p:nvPr/>
          </p:nvSpPr>
          <p:spPr>
            <a:xfrm>
              <a:off x="2367" y="434536"/>
              <a:ext cx="2302567" cy="38913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20320" tIns="20320" rIns="20320" bIns="20320" numCol="1" spcCol="1270" anchor="ctr" anchorCtr="0">
              <a:noAutofit/>
            </a:bodyPr>
            <a:lstStyle>
              <a:defPPr>
                <a:defRPr lang="pt-PT"/>
              </a:defPPr>
              <a:lvl1pPr marL="0" lvl="0" indent="0" algn="ctr" defTabSz="711200">
                <a:lnSpc>
                  <a:spcPct val="90000"/>
                </a:lnSpc>
                <a:spcAft>
                  <a:spcPct val="35000"/>
                </a:spcAft>
                <a:buNone/>
                <a:defRPr sz="1600" b="1">
                  <a:solidFill>
                    <a:prstClr val="black"/>
                  </a:solidFill>
                  <a:latin typeface="Franklin Gothic Medium" panose="020B0603020102020204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8001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Franklin Gothic Demi Cond" panose="020B0706030402020204" pitchFamily="34" charset="0"/>
                  <a:ea typeface="+mn-ea"/>
                  <a:cs typeface="Arial" charset="0"/>
                </a:rPr>
                <a:t>Controlos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Franklin Gothic Demi Cond" panose="020B0706030402020204" pitchFamily="34" charset="0"/>
                  <a:ea typeface="+mn-ea"/>
                  <a:cs typeface="Arial" charset="0"/>
                </a:rPr>
                <a:t> Simples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DA08F57-E906-4639-93A8-D99CC85094C5}"/>
              </a:ext>
            </a:extLst>
          </p:cNvPr>
          <p:cNvGrpSpPr/>
          <p:nvPr/>
        </p:nvGrpSpPr>
        <p:grpSpPr>
          <a:xfrm>
            <a:off x="4223792" y="5187597"/>
            <a:ext cx="1117375" cy="1117046"/>
            <a:chOff x="1688" y="349785"/>
            <a:chExt cx="2303246" cy="550313"/>
          </a:xfrm>
          <a:solidFill>
            <a:srgbClr val="66FFFF"/>
          </a:solidFill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6D686B7-012C-4930-A299-D7ABA27D7D62}"/>
                </a:ext>
              </a:extLst>
            </p:cNvPr>
            <p:cNvSpPr/>
            <p:nvPr/>
          </p:nvSpPr>
          <p:spPr>
            <a:xfrm>
              <a:off x="1688" y="349785"/>
              <a:ext cx="2302566" cy="550313"/>
            </a:xfrm>
            <a:prstGeom prst="ellipse">
              <a:avLst/>
            </a:prstGeom>
            <a:solidFill>
              <a:srgbClr val="66CCFF"/>
            </a:solidFill>
            <a:ln w="19050" cap="flat" cmpd="sng" algn="ctr">
              <a:noFill/>
              <a:prstDash val="solid"/>
            </a:ln>
            <a:effectLst/>
          </p:spPr>
        </p:sp>
        <p:sp>
          <p:nvSpPr>
            <p:cNvPr id="76" name="Oval 4">
              <a:extLst>
                <a:ext uri="{FF2B5EF4-FFF2-40B4-BE49-F238E27FC236}">
                  <a16:creationId xmlns:a16="http://schemas.microsoft.com/office/drawing/2014/main" id="{3E0499EF-F724-44B6-A5DB-FF04F283CB2A}"/>
                </a:ext>
              </a:extLst>
            </p:cNvPr>
            <p:cNvSpPr txBox="1"/>
            <p:nvPr/>
          </p:nvSpPr>
          <p:spPr>
            <a:xfrm>
              <a:off x="2368" y="434536"/>
              <a:ext cx="2302566" cy="38913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20320" tIns="20320" rIns="20320" bIns="20320" numCol="1" spcCol="1270" anchor="ctr" anchorCtr="0">
              <a:noAutofit/>
            </a:bodyPr>
            <a:lstStyle>
              <a:defPPr>
                <a:defRPr lang="pt-PT"/>
              </a:defPPr>
              <a:lvl1pPr marL="0" lvl="0" indent="0" algn="ctr" defTabSz="711200">
                <a:lnSpc>
                  <a:spcPct val="90000"/>
                </a:lnSpc>
                <a:spcAft>
                  <a:spcPct val="35000"/>
                </a:spcAft>
                <a:buNone/>
                <a:defRPr sz="1600" b="1">
                  <a:solidFill>
                    <a:prstClr val="black"/>
                  </a:solidFill>
                  <a:latin typeface="Franklin Gothic Medium" panose="020B0603020102020204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8001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Franklin Gothic Demi Cond" panose="020B0706030402020204" pitchFamily="34" charset="0"/>
                  <a:ea typeface="+mn-ea"/>
                  <a:cs typeface="Arial" charset="0"/>
                </a:rPr>
                <a:t>Controlos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Franklin Gothic Demi Cond" panose="020B0706030402020204" pitchFamily="34" charset="0"/>
                  <a:ea typeface="+mn-ea"/>
                  <a:cs typeface="Arial" charset="0"/>
                </a:rPr>
                <a:t> </a:t>
              </a:r>
              <a:r>
                <a:rPr kumimoji="0" lang="en-GB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Franklin Gothic Demi Cond" panose="020B0706030402020204" pitchFamily="34" charset="0"/>
                  <a:ea typeface="+mn-ea"/>
                  <a:cs typeface="Arial" charset="0"/>
                </a:rPr>
                <a:t>Avançados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Arial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75657C0-4142-4B0E-8A1D-945EAECA4476}"/>
              </a:ext>
            </a:extLst>
          </p:cNvPr>
          <p:cNvGrpSpPr/>
          <p:nvPr/>
        </p:nvGrpSpPr>
        <p:grpSpPr>
          <a:xfrm>
            <a:off x="3082721" y="4551840"/>
            <a:ext cx="1072872" cy="1072556"/>
            <a:chOff x="1688" y="349785"/>
            <a:chExt cx="2303246" cy="550313"/>
          </a:xfrm>
          <a:solidFill>
            <a:srgbClr val="66FFFF"/>
          </a:solidFill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F7626BD-B51D-40DA-88BC-6357C5E27BA0}"/>
                </a:ext>
              </a:extLst>
            </p:cNvPr>
            <p:cNvSpPr/>
            <p:nvPr/>
          </p:nvSpPr>
          <p:spPr>
            <a:xfrm>
              <a:off x="1688" y="349785"/>
              <a:ext cx="2302566" cy="550313"/>
            </a:xfrm>
            <a:prstGeom prst="ellipse">
              <a:avLst/>
            </a:prstGeom>
            <a:solidFill>
              <a:srgbClr val="66CCFF"/>
            </a:solidFill>
            <a:ln w="19050" cap="flat" cmpd="sng" algn="ctr">
              <a:noFill/>
              <a:prstDash val="solid"/>
            </a:ln>
            <a:effectLst/>
          </p:spPr>
        </p:sp>
        <p:sp>
          <p:nvSpPr>
            <p:cNvPr id="79" name="Oval 4">
              <a:extLst>
                <a:ext uri="{FF2B5EF4-FFF2-40B4-BE49-F238E27FC236}">
                  <a16:creationId xmlns:a16="http://schemas.microsoft.com/office/drawing/2014/main" id="{7BA9B6DF-E1C3-48A7-8A36-3D861CB349B2}"/>
                </a:ext>
              </a:extLst>
            </p:cNvPr>
            <p:cNvSpPr txBox="1"/>
            <p:nvPr/>
          </p:nvSpPr>
          <p:spPr>
            <a:xfrm>
              <a:off x="2368" y="434536"/>
              <a:ext cx="2302566" cy="38913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20320" tIns="20320" rIns="20320" bIns="20320" numCol="1" spcCol="1270" anchor="ctr" anchorCtr="0">
              <a:noAutofit/>
            </a:bodyPr>
            <a:lstStyle>
              <a:defPPr>
                <a:defRPr lang="pt-PT"/>
              </a:defPPr>
              <a:lvl1pPr marL="0" lvl="0" indent="0" algn="ctr" defTabSz="711200">
                <a:lnSpc>
                  <a:spcPct val="90000"/>
                </a:lnSpc>
                <a:spcAft>
                  <a:spcPct val="35000"/>
                </a:spcAft>
                <a:buNone/>
                <a:defRPr sz="1600" b="1">
                  <a:solidFill>
                    <a:prstClr val="black"/>
                  </a:solidFill>
                  <a:latin typeface="Franklin Gothic Medium" panose="020B0603020102020204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8001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Franklin Gothic Demi Cond" panose="020B0706030402020204" pitchFamily="34" charset="0"/>
                  <a:ea typeface="+mn-ea"/>
                  <a:cs typeface="Arial" charset="0"/>
                </a:rPr>
                <a:t>Ligação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Franklin Gothic Demi Cond" panose="020B0706030402020204" pitchFamily="34" charset="0"/>
                  <a:ea typeface="+mn-ea"/>
                  <a:cs typeface="Arial" charset="0"/>
                </a:rPr>
                <a:t> a SGBD’s</a:t>
              </a:r>
            </a:p>
          </p:txBody>
        </p:sp>
      </p:grp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24EC42F1-5B16-4449-A855-016EADEBA9F6}"/>
              </a:ext>
            </a:extLst>
          </p:cNvPr>
          <p:cNvSpPr/>
          <p:nvPr/>
        </p:nvSpPr>
        <p:spPr>
          <a:xfrm rot="12219224">
            <a:off x="7954306" y="3101805"/>
            <a:ext cx="593622" cy="122552"/>
          </a:xfrm>
          <a:prstGeom prst="triangle">
            <a:avLst/>
          </a:prstGeom>
          <a:solidFill>
            <a:schemeClr val="tx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2493B8C-6E81-43FA-986C-A98A4A47468C}"/>
              </a:ext>
            </a:extLst>
          </p:cNvPr>
          <p:cNvSpPr/>
          <p:nvPr/>
        </p:nvSpPr>
        <p:spPr>
          <a:xfrm rot="17570683">
            <a:off x="7109220" y="3390274"/>
            <a:ext cx="593622" cy="122552"/>
          </a:xfrm>
          <a:prstGeom prst="triangle">
            <a:avLst/>
          </a:prstGeom>
          <a:solidFill>
            <a:schemeClr val="tx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18351660-E078-45CA-83BC-83EB04E6109B}"/>
              </a:ext>
            </a:extLst>
          </p:cNvPr>
          <p:cNvSpPr/>
          <p:nvPr/>
        </p:nvSpPr>
        <p:spPr>
          <a:xfrm rot="13837644">
            <a:off x="5117490" y="5299105"/>
            <a:ext cx="593622" cy="122552"/>
          </a:xfrm>
          <a:prstGeom prst="triangle">
            <a:avLst/>
          </a:prstGeom>
          <a:solidFill>
            <a:schemeClr val="tx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9DF11BF2-04AD-4B74-90DF-60D37133D445}"/>
              </a:ext>
            </a:extLst>
          </p:cNvPr>
          <p:cNvSpPr/>
          <p:nvPr/>
        </p:nvSpPr>
        <p:spPr>
          <a:xfrm rot="18630793">
            <a:off x="3841144" y="5410928"/>
            <a:ext cx="593622" cy="122552"/>
          </a:xfrm>
          <a:prstGeom prst="triangle">
            <a:avLst/>
          </a:prstGeom>
          <a:solidFill>
            <a:schemeClr val="tx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A45F383-ADC5-4EFC-9F1C-F553BD5B62C2}"/>
              </a:ext>
            </a:extLst>
          </p:cNvPr>
          <p:cNvSpPr/>
          <p:nvPr/>
        </p:nvSpPr>
        <p:spPr>
          <a:xfrm rot="20832164">
            <a:off x="3933281" y="1460009"/>
            <a:ext cx="2307633" cy="794703"/>
          </a:xfrm>
          <a:prstGeom prst="rightArrow">
            <a:avLst/>
          </a:prstGeom>
          <a:solidFill>
            <a:srgbClr val="FFFF99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90B4B829-EFC7-4806-87AF-94CED27B01C9}"/>
              </a:ext>
            </a:extLst>
          </p:cNvPr>
          <p:cNvSpPr/>
          <p:nvPr/>
        </p:nvSpPr>
        <p:spPr>
          <a:xfrm rot="8566011">
            <a:off x="4351665" y="2690968"/>
            <a:ext cx="1507934" cy="794703"/>
          </a:xfrm>
          <a:prstGeom prst="rightArrow">
            <a:avLst/>
          </a:prstGeom>
          <a:solidFill>
            <a:srgbClr val="FFFF99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46394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C# – Coleções &amp; LINQ</a:t>
            </a:r>
            <a:endParaRPr lang="en-US" dirty="0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71"/>
            <a:ext cx="8435280" cy="4816189"/>
          </a:xfrm>
        </p:spPr>
        <p:txBody>
          <a:bodyPr>
            <a:normAutofit fontScale="77500" lnSpcReduction="20000"/>
          </a:bodyPr>
          <a:lstStyle/>
          <a:p>
            <a:r>
              <a:rPr lang="pt-PT" sz="2800" b="1" dirty="0"/>
              <a:t>Classes de </a:t>
            </a:r>
            <a:r>
              <a:rPr lang="pt-PT" sz="2800" b="1" dirty="0" err="1"/>
              <a:t>Colecção</a:t>
            </a:r>
            <a:endParaRPr lang="pt-PT" sz="2800" b="1" dirty="0"/>
          </a:p>
          <a:p>
            <a:pPr lvl="1"/>
            <a:r>
              <a:rPr lang="pt-PT" sz="2500" b="1" dirty="0" err="1"/>
              <a:t>System.Collections.Generic</a:t>
            </a:r>
            <a:endParaRPr lang="pt-PT" sz="2500" b="1" dirty="0"/>
          </a:p>
          <a:p>
            <a:pPr lvl="2"/>
            <a:r>
              <a:rPr lang="pt-PT" sz="2200" b="1" dirty="0" err="1">
                <a:solidFill>
                  <a:srgbClr val="0000FF"/>
                </a:solidFill>
              </a:rPr>
              <a:t>List</a:t>
            </a:r>
            <a:r>
              <a:rPr lang="pt-PT" sz="2200" b="1" dirty="0">
                <a:solidFill>
                  <a:srgbClr val="0000FF"/>
                </a:solidFill>
              </a:rPr>
              <a:t>&lt;T&gt;</a:t>
            </a:r>
          </a:p>
          <a:p>
            <a:pPr lvl="2"/>
            <a:r>
              <a:rPr lang="pt-PT" sz="2200" b="1" dirty="0" err="1">
                <a:solidFill>
                  <a:srgbClr val="0000FF"/>
                </a:solidFill>
              </a:rPr>
              <a:t>HashSet</a:t>
            </a:r>
            <a:r>
              <a:rPr lang="pt-PT" sz="2200" b="1" dirty="0">
                <a:solidFill>
                  <a:srgbClr val="0000FF"/>
                </a:solidFill>
              </a:rPr>
              <a:t>&lt;T&gt;</a:t>
            </a:r>
          </a:p>
          <a:p>
            <a:pPr lvl="2"/>
            <a:r>
              <a:rPr lang="pt-PT" sz="2200" b="1" dirty="0" err="1">
                <a:solidFill>
                  <a:srgbClr val="0000FF"/>
                </a:solidFill>
              </a:rPr>
              <a:t>Dictionary</a:t>
            </a:r>
            <a:r>
              <a:rPr lang="pt-PT" sz="2200" b="1" dirty="0">
                <a:solidFill>
                  <a:srgbClr val="0000FF"/>
                </a:solidFill>
              </a:rPr>
              <a:t>&lt;</a:t>
            </a:r>
            <a:r>
              <a:rPr lang="pt-PT" sz="2200" b="1" dirty="0" err="1">
                <a:solidFill>
                  <a:srgbClr val="0000FF"/>
                </a:solidFill>
              </a:rPr>
              <a:t>TKey,TValue</a:t>
            </a:r>
            <a:r>
              <a:rPr lang="pt-PT" sz="2200" b="1" dirty="0">
                <a:solidFill>
                  <a:srgbClr val="0000FF"/>
                </a:solidFill>
              </a:rPr>
              <a:t>&gt;</a:t>
            </a:r>
          </a:p>
          <a:p>
            <a:pPr lvl="1"/>
            <a:r>
              <a:rPr lang="pt-PT" sz="2500" b="1" dirty="0" err="1"/>
              <a:t>System.Collections.Classes</a:t>
            </a:r>
            <a:endParaRPr lang="pt-PT" sz="2500" b="1" dirty="0"/>
          </a:p>
          <a:p>
            <a:pPr lvl="2"/>
            <a:r>
              <a:rPr lang="pt-PT" sz="2200" b="1" dirty="0" err="1">
                <a:solidFill>
                  <a:srgbClr val="0000FF"/>
                </a:solidFill>
              </a:rPr>
              <a:t>ArrayList</a:t>
            </a:r>
            <a:endParaRPr lang="pt-PT" sz="2200" b="1" dirty="0">
              <a:solidFill>
                <a:srgbClr val="0000FF"/>
              </a:solidFill>
            </a:endParaRPr>
          </a:p>
          <a:p>
            <a:pPr lvl="1"/>
            <a:r>
              <a:rPr lang="pt-PT" sz="2500" b="1" dirty="0" err="1"/>
              <a:t>System.Collections.Concurrent</a:t>
            </a:r>
            <a:endParaRPr lang="pt-PT" sz="2500" b="1" dirty="0"/>
          </a:p>
          <a:p>
            <a:pPr lvl="2"/>
            <a:r>
              <a:rPr lang="pt-PT" sz="2200" b="1" dirty="0"/>
              <a:t>Não veremos em POO</a:t>
            </a:r>
          </a:p>
          <a:p>
            <a:r>
              <a:rPr lang="pt-PT" sz="2800" b="1" dirty="0"/>
              <a:t>LINQ</a:t>
            </a:r>
          </a:p>
          <a:p>
            <a:pPr lvl="1"/>
            <a:r>
              <a:rPr lang="pt-PT" sz="2500" b="1" dirty="0"/>
              <a:t>Conceitos Básicos</a:t>
            </a:r>
          </a:p>
          <a:p>
            <a:pPr lvl="1"/>
            <a:r>
              <a:rPr lang="pt-PT" sz="2500" b="1" dirty="0"/>
              <a:t>Execução Diferida (é standard)</a:t>
            </a:r>
          </a:p>
          <a:p>
            <a:pPr lvl="1"/>
            <a:r>
              <a:rPr lang="pt-PT" sz="2500" b="1" dirty="0"/>
              <a:t>Execução Imediata (forçada)</a:t>
            </a:r>
          </a:p>
          <a:p>
            <a:pPr lvl="1"/>
            <a:r>
              <a:rPr lang="pt-PT" sz="2500" b="1" dirty="0"/>
              <a:t>Operadores Interrogativos LINQ (query operators)</a:t>
            </a:r>
          </a:p>
          <a:p>
            <a:pPr lvl="1"/>
            <a:r>
              <a:rPr lang="pt-PT" sz="2500" b="1" dirty="0"/>
              <a:t>Projecção de dados com tipos anónimos</a:t>
            </a:r>
          </a:p>
          <a:p>
            <a:pPr lvl="1"/>
            <a:r>
              <a:rPr lang="pt-PT" sz="2500" b="1" dirty="0"/>
              <a:t>Interrogações LINQ com métodos anónimos</a:t>
            </a:r>
          </a:p>
        </p:txBody>
      </p:sp>
      <p:sp>
        <p:nvSpPr>
          <p:cNvPr id="8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447616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pPr algn="r"/>
            <a:fld id="{2BD0B6A8-D8DD-4740-A070-66308118F876}" type="datetime7">
              <a:rPr lang="pt-PT" smtClean="0"/>
              <a:t>nov-20</a:t>
            </a:fld>
            <a:endParaRPr lang="pt-PT" dirty="0"/>
          </a:p>
        </p:txBody>
      </p:sp>
      <p:sp>
        <p:nvSpPr>
          <p:cNvPr id="10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447616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fld id="{299FCC82-4655-42A6-9D2C-E17FDAD882F8}" type="slidenum">
              <a:rPr lang="pt-PT" smtClean="0"/>
              <a:pPr/>
              <a:t>3</a:t>
            </a:fld>
            <a:endParaRPr lang="pt-PT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AF34AC-7DC9-4D74-BB2A-71257C7B6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pt-BR"/>
              <a:t>Programação Visual           TeSP TPSI             José Braz (ESTSetúbal / DSI) 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6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6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6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6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6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6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6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6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6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6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66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66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66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66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C# – Coleções</a:t>
            </a:r>
            <a:endParaRPr lang="en-US" dirty="0"/>
          </a:p>
        </p:txBody>
      </p:sp>
      <p:sp>
        <p:nvSpPr>
          <p:cNvPr id="2252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7504" y="1739539"/>
            <a:ext cx="4464496" cy="5118461"/>
          </a:xfrm>
        </p:spPr>
        <p:txBody>
          <a:bodyPr>
            <a:noAutofit/>
          </a:bodyPr>
          <a:lstStyle/>
          <a:p>
            <a:pPr lvl="1"/>
            <a:r>
              <a:rPr lang="pt-PT" sz="1500" dirty="0"/>
              <a:t>Os objetos do tipo coleção devem ter como identificador um nome plural</a:t>
            </a:r>
          </a:p>
          <a:p>
            <a:pPr lvl="1"/>
            <a:r>
              <a:rPr lang="pt-PT" sz="1500" dirty="0"/>
              <a:t>Uma coleção é uma classe pelo que temos de declarar e criar um instância dessa classe …</a:t>
            </a:r>
          </a:p>
          <a:p>
            <a:pPr lvl="1"/>
            <a:r>
              <a:rPr lang="pt-PT" sz="1500" dirty="0"/>
              <a:t>antes de lhe adicionar elementos</a:t>
            </a:r>
          </a:p>
          <a:p>
            <a:r>
              <a:rPr lang="pt-PT" sz="1800" dirty="0" err="1"/>
              <a:t>Interressam-nos</a:t>
            </a:r>
            <a:r>
              <a:rPr lang="pt-PT" sz="1800" dirty="0"/>
              <a:t> 3 tipos de coleções:</a:t>
            </a:r>
          </a:p>
          <a:p>
            <a:pPr lvl="1"/>
            <a:r>
              <a:rPr lang="pt-PT" sz="1500" b="1" dirty="0">
                <a:solidFill>
                  <a:schemeClr val="tx1"/>
                </a:solidFill>
              </a:rPr>
              <a:t>Listas</a:t>
            </a:r>
            <a:r>
              <a:rPr lang="pt-PT" sz="1500" dirty="0"/>
              <a:t> : coleções ordenadas pela ordem de inserção e com possível repetição de elementos. (</a:t>
            </a:r>
            <a:r>
              <a:rPr lang="pt-PT" sz="1500" dirty="0" err="1"/>
              <a:t>List</a:t>
            </a:r>
            <a:r>
              <a:rPr lang="pt-PT" sz="1500" dirty="0"/>
              <a:t>&lt;T&gt; , </a:t>
            </a:r>
            <a:r>
              <a:rPr lang="pt-PT" sz="1500" dirty="0" err="1"/>
              <a:t>Stack</a:t>
            </a:r>
            <a:r>
              <a:rPr lang="pt-PT" sz="1500" dirty="0"/>
              <a:t>&lt;T&gt;, </a:t>
            </a:r>
            <a:r>
              <a:rPr lang="pt-PT" sz="1500" dirty="0" err="1"/>
              <a:t>SortedList</a:t>
            </a:r>
            <a:r>
              <a:rPr lang="pt-PT" sz="1500" dirty="0"/>
              <a:t>&lt;T&gt; ou </a:t>
            </a:r>
            <a:r>
              <a:rPr lang="pt-PT" sz="1500" dirty="0" err="1"/>
              <a:t>ArrayList</a:t>
            </a:r>
            <a:r>
              <a:rPr lang="pt-PT" sz="1500" dirty="0"/>
              <a:t>)</a:t>
            </a:r>
          </a:p>
          <a:p>
            <a:pPr lvl="1"/>
            <a:r>
              <a:rPr lang="pt-PT" sz="1500" b="1" dirty="0">
                <a:solidFill>
                  <a:schemeClr val="tx1"/>
                </a:solidFill>
              </a:rPr>
              <a:t>Conjuntos</a:t>
            </a:r>
            <a:r>
              <a:rPr lang="pt-PT" sz="1500" dirty="0"/>
              <a:t> : coleções não ordenadas e sem elementos repetidos. (</a:t>
            </a:r>
            <a:r>
              <a:rPr lang="pt-PT" sz="1500" dirty="0" err="1"/>
              <a:t>HashSet</a:t>
            </a:r>
            <a:r>
              <a:rPr lang="pt-PT" sz="1500" dirty="0"/>
              <a:t>&lt;T&gt;, </a:t>
            </a:r>
            <a:r>
              <a:rPr lang="pt-PT" sz="1500" dirty="0" err="1"/>
              <a:t>SortedSet</a:t>
            </a:r>
            <a:r>
              <a:rPr lang="pt-PT" sz="1500" dirty="0"/>
              <a:t>&lt;T&gt;)</a:t>
            </a:r>
          </a:p>
          <a:p>
            <a:pPr lvl="1"/>
            <a:r>
              <a:rPr lang="pt-PT" sz="1500" b="1" dirty="0">
                <a:solidFill>
                  <a:schemeClr val="tx1"/>
                </a:solidFill>
              </a:rPr>
              <a:t>Tabelas</a:t>
            </a:r>
            <a:r>
              <a:rPr lang="pt-PT" sz="1500" dirty="0"/>
              <a:t> : coleções de pares (chave, valor) em que não existem chaves repetidas (</a:t>
            </a:r>
            <a:r>
              <a:rPr lang="pt-PT" sz="1500" dirty="0" err="1"/>
              <a:t>Dictionary</a:t>
            </a:r>
            <a:r>
              <a:rPr lang="pt-PT" sz="1500" dirty="0"/>
              <a:t>&lt;</a:t>
            </a:r>
            <a:r>
              <a:rPr lang="pt-PT" sz="1500" dirty="0" err="1"/>
              <a:t>TKey</a:t>
            </a:r>
            <a:r>
              <a:rPr lang="pt-PT" sz="1500" dirty="0"/>
              <a:t>, </a:t>
            </a:r>
            <a:r>
              <a:rPr lang="pt-PT" sz="1500" dirty="0" err="1"/>
              <a:t>TValue</a:t>
            </a:r>
            <a:r>
              <a:rPr lang="pt-PT" sz="1500" dirty="0"/>
              <a:t>&gt;, </a:t>
            </a:r>
            <a:r>
              <a:rPr lang="pt-PT" sz="1500" dirty="0" err="1"/>
              <a:t>SortedDictionary</a:t>
            </a:r>
            <a:r>
              <a:rPr lang="pt-PT" sz="1500" dirty="0"/>
              <a:t>&lt;</a:t>
            </a:r>
            <a:r>
              <a:rPr lang="pt-PT" sz="1500" dirty="0" err="1"/>
              <a:t>TKey,TValue</a:t>
            </a:r>
            <a:r>
              <a:rPr lang="pt-PT" sz="1500" dirty="0"/>
              <a:t>)</a:t>
            </a:r>
            <a:endParaRPr lang="en-GB" sz="1500" dirty="0"/>
          </a:p>
        </p:txBody>
      </p:sp>
      <p:sp>
        <p:nvSpPr>
          <p:cNvPr id="8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447616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AF0C6-0A27-4AD9-B94F-3C966C2E6B21}" type="datetime7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nov-20</a:t>
            </a:fld>
            <a:endParaRPr kumimoji="0" lang="pt-PT" sz="14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0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447616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9FCC82-4655-42A6-9D2C-E17FDAD882F8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PT" sz="14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44008" y="1262365"/>
            <a:ext cx="4392488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  <a:tab pos="715963" algn="l"/>
                <a:tab pos="1074738" algn="l"/>
              </a:tabLst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pt-PT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Aluno</a:t>
            </a:r>
            <a:r>
              <a:rPr lang="pt-PT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 / Turma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  <a:tab pos="715963" algn="l"/>
                <a:tab pos="1074738" algn="l"/>
              </a:tabLst>
              <a:defRPr/>
            </a:pPr>
            <a:endParaRPr kumimoji="0" lang="pt-P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lvl="0">
              <a:tabLst>
                <a:tab pos="358775" algn="l"/>
                <a:tab pos="715963" algn="l"/>
                <a:tab pos="1074738" algn="l"/>
              </a:tabLst>
            </a:pPr>
            <a:r>
              <a:rPr lang="pt-PT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 alunos = </a:t>
            </a:r>
            <a:r>
              <a:rPr lang="pt-PT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pt-PT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&lt;Aluno&gt;();</a:t>
            </a:r>
            <a:endParaRPr kumimoji="0" lang="pt-P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  <a:tab pos="715963" algn="l"/>
                <a:tab pos="1074738" algn="l"/>
              </a:tabLst>
              <a:defRPr/>
            </a:pPr>
            <a:endParaRPr lang="pt-PT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  <a:tab pos="715963" algn="l"/>
                <a:tab pos="1074738" algn="l"/>
              </a:tabLst>
              <a:defRPr/>
            </a:pPr>
            <a:endParaRPr kumimoji="0" lang="pt-P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pt-PT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alunos.Add</a:t>
            </a:r>
            <a:r>
              <a:rPr lang="pt-PT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kumimoji="0" lang="pt-P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new</a:t>
            </a: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Aluno 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pt-PT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  <a:r>
              <a:rPr lang="pt-PT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Nome = "Jose Antunes",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Numero = 1234};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  <a:tab pos="715963" algn="l"/>
                <a:tab pos="1074738" algn="l"/>
              </a:tabLst>
              <a:defRPr/>
            </a:pPr>
            <a:endParaRPr lang="pt-PT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  <a:tab pos="715963" algn="l"/>
                <a:tab pos="1074738" algn="l"/>
              </a:tabLst>
              <a:defRPr/>
            </a:pPr>
            <a:endParaRPr kumimoji="0" lang="pt-P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  <a:tab pos="715963" algn="l"/>
                <a:tab pos="1074738" algn="l"/>
              </a:tabLst>
              <a:defRPr/>
            </a:pPr>
            <a:endParaRPr lang="pt-PT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  <a:tab pos="715963" algn="l"/>
                <a:tab pos="1074738" algn="l"/>
              </a:tabLst>
              <a:defRPr/>
            </a:pPr>
            <a:endParaRPr kumimoji="0" lang="pt-P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pt-PT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pt-PT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numerosDeAluno</a:t>
            </a:r>
            <a:r>
              <a:rPr lang="pt-PT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pt-PT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PT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HashSet</a:t>
            </a:r>
            <a:r>
              <a:rPr lang="pt-PT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PT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  <a:tab pos="715963" algn="l"/>
                <a:tab pos="1074738" algn="l"/>
              </a:tabLst>
              <a:defRPr/>
            </a:pPr>
            <a:endParaRPr kumimoji="0" lang="pt-P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GB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alunosDaEST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GB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new </a:t>
            </a:r>
            <a:r>
              <a:rPr lang="en-GB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n-GB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GB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, </a:t>
            </a:r>
            <a:r>
              <a:rPr lang="en-GB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Aluno</a:t>
            </a:r>
            <a:r>
              <a:rPr lang="en-GB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&gt;();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FCDA91-200E-49DA-B6BA-351F2E0FC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Programação Visual           TeSP TPSI             José Braz (ESTSetúbal / DSI) </a:t>
            </a:r>
            <a:endParaRPr kumimoji="0" lang="pt-PT" sz="14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B295EC-C173-4D4C-824C-1F8CC96F3C2D}"/>
              </a:ext>
            </a:extLst>
          </p:cNvPr>
          <p:cNvSpPr txBox="1"/>
          <p:nvPr/>
        </p:nvSpPr>
        <p:spPr>
          <a:xfrm>
            <a:off x="395536" y="1217741"/>
            <a:ext cx="8496944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2913" indent="-442913">
              <a:buFont typeface="Wingdings" panose="05000000000000000000" pitchFamily="2" charset="2"/>
              <a:buChar char="q"/>
            </a:pPr>
            <a:r>
              <a:rPr lang="pt-PT" sz="2300" dirty="0">
                <a:latin typeface="Franklin Gothic Heavy" panose="020B0903020102020204" pitchFamily="34" charset="0"/>
              </a:rPr>
              <a:t>Usamos coleções para armazenar grupos de elementos</a:t>
            </a:r>
          </a:p>
        </p:txBody>
      </p:sp>
    </p:spTree>
    <p:extLst>
      <p:ext uri="{BB962C8B-B14F-4D97-AF65-F5344CB8AC3E}">
        <p14:creationId xmlns:p14="http://schemas.microsoft.com/office/powerpoint/2010/main" val="248368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5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5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5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5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5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5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5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5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5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5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C# – Coleções – </a:t>
            </a:r>
            <a:r>
              <a:rPr lang="pt-PT" dirty="0" err="1"/>
              <a:t>List</a:t>
            </a:r>
            <a:r>
              <a:rPr lang="pt-PT" dirty="0"/>
              <a:t>&lt;T&gt;</a:t>
            </a:r>
            <a:endParaRPr lang="en-US" dirty="0"/>
          </a:p>
        </p:txBody>
      </p:sp>
      <p:sp>
        <p:nvSpPr>
          <p:cNvPr id="8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447616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AF0C6-0A27-4AD9-B94F-3C966C2E6B21}" type="datetime7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nov-20</a:t>
            </a:fld>
            <a:endParaRPr kumimoji="0" lang="pt-PT" sz="14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0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447616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9FCC82-4655-42A6-9D2C-E17FDAD882F8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PT" sz="14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11019" y="1145441"/>
            <a:ext cx="836327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PT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Alunos</a:t>
            </a:r>
            <a:r>
              <a:rPr 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pt-PT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Aluno</a:t>
            </a:r>
            <a:r>
              <a:rPr 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pt-PT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PT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endParaRPr lang="pt-PT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PT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 ToString()</a:t>
            </a:r>
          </a:p>
          <a:p>
            <a:r>
              <a:rPr 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pt-P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"";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PT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Aluno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P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a + "\n";</a:t>
            </a:r>
          </a:p>
          <a:p>
            <a:r>
              <a:rPr 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PT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PT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FCDA91-200E-49DA-B6BA-351F2E0FC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Programação Visual           TeSP TPSI             José Braz (ESTSetúbal / DSI) </a:t>
            </a:r>
            <a:endParaRPr kumimoji="0" lang="pt-PT" sz="14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D63515E-67AB-4BF2-AD1C-6C30FC0B2652}"/>
              </a:ext>
            </a:extLst>
          </p:cNvPr>
          <p:cNvSpPr/>
          <p:nvPr/>
        </p:nvSpPr>
        <p:spPr>
          <a:xfrm>
            <a:off x="5004048" y="2924944"/>
            <a:ext cx="3960440" cy="3300807"/>
          </a:xfrm>
          <a:prstGeom prst="cloudCallout">
            <a:avLst>
              <a:gd name="adj1" fmla="val -44739"/>
              <a:gd name="adj2" fmla="val -9066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2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Aluno</a:t>
            </a:r>
            <a:r>
              <a:rPr lang="pt-PT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</a:t>
            </a:r>
            <a:r>
              <a:rPr lang="pt-PT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 uma (herda de) Lista de </a:t>
            </a:r>
            <a:r>
              <a:rPr lang="pt-PT" sz="22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Aluno.</a:t>
            </a:r>
          </a:p>
          <a:p>
            <a:pPr algn="ctr"/>
            <a:r>
              <a:rPr lang="pt-PT" sz="22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assim sendo já tem todos os métodos que tem uma </a:t>
            </a:r>
            <a:r>
              <a:rPr lang="pt-PT" sz="22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endParaRPr lang="pt-PT" sz="22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66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C# – Coleções – </a:t>
            </a:r>
            <a:r>
              <a:rPr lang="pt-PT" dirty="0" err="1"/>
              <a:t>HashSet</a:t>
            </a:r>
            <a:r>
              <a:rPr lang="pt-PT" dirty="0"/>
              <a:t>&lt;T&gt;</a:t>
            </a:r>
            <a:endParaRPr lang="en-US" dirty="0"/>
          </a:p>
        </p:txBody>
      </p:sp>
      <p:sp>
        <p:nvSpPr>
          <p:cNvPr id="8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447616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AF0C6-0A27-4AD9-B94F-3C966C2E6B21}" type="datetime7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nov-20</a:t>
            </a:fld>
            <a:endParaRPr kumimoji="0" lang="pt-PT" sz="14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0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447616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9FCC82-4655-42A6-9D2C-E17FDAD882F8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PT" sz="14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11019" y="1145441"/>
            <a:ext cx="8363272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17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7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7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NumerosDeAlunos</a:t>
            </a:r>
            <a:r>
              <a:rPr lang="en-GB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HashSet&lt;String&gt; </a:t>
            </a:r>
          </a:p>
          <a:p>
            <a:r>
              <a:rPr lang="pt-P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7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NumerosDeAlunos (Unidade unidade, </a:t>
            </a:r>
          </a:p>
          <a:p>
            <a:r>
              <a:rPr lang="pt-BR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int ano, </a:t>
            </a:r>
          </a:p>
          <a:p>
            <a:r>
              <a:rPr lang="pt-BR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int qtdAlunos)</a:t>
            </a:r>
            <a:r>
              <a:rPr lang="pt-P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nn-NO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n-NO" sz="17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(int i = 0; i &lt; </a:t>
            </a:r>
            <a:r>
              <a:rPr lang="nn-NO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qtdAlunos</a:t>
            </a:r>
            <a:r>
              <a:rPr lang="nn-NO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r>
              <a:rPr lang="pt-P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PT" sz="17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PT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lang="pt-P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pt-PT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ano.ToString</a:t>
            </a:r>
            <a:r>
              <a:rPr lang="pt-P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pt-PT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pt-P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 + </a:t>
            </a:r>
          </a:p>
          <a:p>
            <a:r>
              <a:rPr lang="pt-P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“0” + </a:t>
            </a:r>
          </a:p>
          <a:p>
            <a:r>
              <a:rPr lang="pt-P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(</a:t>
            </a:r>
            <a:r>
              <a:rPr lang="pt-PT" sz="17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P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)unidade + </a:t>
            </a:r>
          </a:p>
          <a:p>
            <a:r>
              <a:rPr lang="pt-P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PT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i.ToString</a:t>
            </a:r>
            <a:r>
              <a:rPr lang="pt-P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("0000"));</a:t>
            </a:r>
          </a:p>
          <a:p>
            <a:r>
              <a:rPr lang="pt-P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pt-PT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PT" sz="17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pt-P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17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P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 ToString(){ </a:t>
            </a:r>
          </a:p>
          <a:p>
            <a:r>
              <a:rPr lang="pt-P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pt-PT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pt-P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"";</a:t>
            </a:r>
          </a:p>
          <a:p>
            <a:r>
              <a:rPr lang="en-GB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7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GB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(String s </a:t>
            </a:r>
            <a:r>
              <a:rPr lang="en-GB" sz="17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P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P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PT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pt-P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s + "\n";</a:t>
            </a:r>
          </a:p>
          <a:p>
            <a:r>
              <a:rPr lang="pt-P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pt-P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PT" sz="17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P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pt-P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P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pt-P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PT" sz="1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FCDA91-200E-49DA-B6BA-351F2E0FC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Programação Visual           TeSP TPSI             José Braz (ESTSetúbal / DSI) </a:t>
            </a:r>
            <a:endParaRPr kumimoji="0" lang="pt-PT" sz="14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D63515E-67AB-4BF2-AD1C-6C30FC0B2652}"/>
              </a:ext>
            </a:extLst>
          </p:cNvPr>
          <p:cNvSpPr/>
          <p:nvPr/>
        </p:nvSpPr>
        <p:spPr>
          <a:xfrm>
            <a:off x="6105164" y="1208314"/>
            <a:ext cx="2880320" cy="1788638"/>
          </a:xfrm>
          <a:prstGeom prst="cloudCallout">
            <a:avLst>
              <a:gd name="adj1" fmla="val -73512"/>
              <a:gd name="adj2" fmla="val -3464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7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NumerosDeAlunos</a:t>
            </a:r>
            <a:r>
              <a:rPr lang="pt-PT" sz="17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7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 um (herda de) </a:t>
            </a:r>
            <a:r>
              <a:rPr lang="pt-PT" sz="17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HashSet</a:t>
            </a:r>
            <a:r>
              <a:rPr lang="pt-PT" sz="17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pt-PT" sz="17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endParaRPr lang="pt-PT" sz="17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898F9D1B-A871-4CF2-9FDB-E99DF98B400D}"/>
              </a:ext>
            </a:extLst>
          </p:cNvPr>
          <p:cNvSpPr/>
          <p:nvPr/>
        </p:nvSpPr>
        <p:spPr>
          <a:xfrm>
            <a:off x="6792668" y="3212976"/>
            <a:ext cx="2037220" cy="2016224"/>
          </a:xfrm>
          <a:prstGeom prst="wedgeRoundRectCallout">
            <a:avLst>
              <a:gd name="adj1" fmla="val -110279"/>
              <a:gd name="adj2" fmla="val -5909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construtor com 3 parâmetros adiciona </a:t>
            </a:r>
            <a:r>
              <a:rPr lang="pt-PT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qtdAlunos</a:t>
            </a:r>
            <a:r>
              <a:rPr lang="pt-PT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r>
              <a:rPr lang="pt-PT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 formato AA0UUU####</a:t>
            </a:r>
          </a:p>
          <a:p>
            <a:pPr algn="ctr"/>
            <a:r>
              <a:rPr lang="pt-PT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si próprio (</a:t>
            </a:r>
            <a:r>
              <a:rPr lang="pt-PT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pt-PT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E8CD434E-E6D4-4B86-B660-F86889DDA027}"/>
              </a:ext>
            </a:extLst>
          </p:cNvPr>
          <p:cNvSpPr/>
          <p:nvPr/>
        </p:nvSpPr>
        <p:spPr>
          <a:xfrm>
            <a:off x="4716016" y="5403873"/>
            <a:ext cx="3194896" cy="841872"/>
          </a:xfrm>
          <a:prstGeom prst="wedgeRoundRectCallout">
            <a:avLst>
              <a:gd name="adj1" fmla="val -53327"/>
              <a:gd name="adj2" fmla="val -7335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ToString retorna uma String com todos os elementos do conjunto (</a:t>
            </a:r>
            <a:r>
              <a:rPr lang="pt-PT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pt-PT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599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C# –Iterar um </a:t>
            </a:r>
            <a:r>
              <a:rPr lang="pt-PT" dirty="0" err="1"/>
              <a:t>HashSet</a:t>
            </a:r>
            <a:r>
              <a:rPr lang="pt-PT" dirty="0"/>
              <a:t>&lt;T&gt;</a:t>
            </a:r>
            <a:endParaRPr lang="en-US" dirty="0"/>
          </a:p>
        </p:txBody>
      </p:sp>
      <p:sp>
        <p:nvSpPr>
          <p:cNvPr id="8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447616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AF0C6-0A27-4AD9-B94F-3C966C2E6B21}" type="datetime7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nov-20</a:t>
            </a:fld>
            <a:endParaRPr kumimoji="0" lang="pt-PT" sz="14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0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447616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9FCC82-4655-42A6-9D2C-E17FDAD882F8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PT" sz="14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58516" y="1145441"/>
            <a:ext cx="8826967" cy="506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GB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P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7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NumerosDeAlunos</a:t>
            </a:r>
            <a:r>
              <a:rPr lang="pt-BR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numeros</a:t>
            </a:r>
            <a:r>
              <a:rPr lang="pt-BR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pt-BR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new </a:t>
            </a:r>
            <a:r>
              <a:rPr lang="pt-BR" sz="17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NumerosDeAlunos</a:t>
            </a:r>
            <a:r>
              <a:rPr lang="pt-BR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(Unidade.EST_SETUBAL, 2019, 3);</a:t>
            </a:r>
          </a:p>
          <a:p>
            <a:r>
              <a:rPr lang="pt-P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endParaRPr lang="pt-PT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pt-P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PT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NumerosDeAlunos.</a:t>
            </a:r>
            <a:r>
              <a:rPr lang="pt-PT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Enumerator</a:t>
            </a:r>
            <a:r>
              <a:rPr lang="pt-P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pt-P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PT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numeros.</a:t>
            </a:r>
            <a:r>
              <a:rPr lang="pt-PT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GetEnumerator</a:t>
            </a:r>
            <a:r>
              <a:rPr lang="pt-P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pt-P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pt-P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pt-PT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t-P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"";</a:t>
            </a:r>
          </a:p>
          <a:p>
            <a:r>
              <a:rPr lang="pt-P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pt-P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do {</a:t>
            </a:r>
          </a:p>
          <a:p>
            <a:r>
              <a:rPr lang="pt-P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PT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t-P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PT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pt-PT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PT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pt-P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GB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endParaRPr lang="en-GB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 while (!</a:t>
            </a:r>
            <a:r>
              <a:rPr lang="en-GB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val.Equals</a:t>
            </a:r>
            <a:r>
              <a:rPr lang="en-GB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(190210001) &amp;&amp;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GB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MoveNext</a:t>
            </a:r>
            <a:r>
              <a:rPr lang="en-GB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pt-P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pt-P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PT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pt-P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t-P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P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PT" sz="1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FCDA91-200E-49DA-B6BA-351F2E0FC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Programação Visual           TeSP TPSI             José Braz (ESTSetúbal / DSI) </a:t>
            </a:r>
            <a:endParaRPr kumimoji="0" lang="pt-PT" sz="14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D63515E-67AB-4BF2-AD1C-6C30FC0B2652}"/>
              </a:ext>
            </a:extLst>
          </p:cNvPr>
          <p:cNvSpPr/>
          <p:nvPr/>
        </p:nvSpPr>
        <p:spPr>
          <a:xfrm>
            <a:off x="158516" y="2235393"/>
            <a:ext cx="3981436" cy="725468"/>
          </a:xfrm>
          <a:prstGeom prst="cloudCallout">
            <a:avLst>
              <a:gd name="adj1" fmla="val 38077"/>
              <a:gd name="adj2" fmla="val 5716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7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Enumerator</a:t>
            </a:r>
            <a:r>
              <a:rPr lang="pt-PT" sz="17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7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 um </a:t>
            </a:r>
            <a:r>
              <a:rPr lang="pt-PT" sz="17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iterador</a:t>
            </a:r>
            <a:r>
              <a:rPr lang="pt-PT" sz="17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uma coleção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898F9D1B-A871-4CF2-9FDB-E99DF98B400D}"/>
              </a:ext>
            </a:extLst>
          </p:cNvPr>
          <p:cNvSpPr/>
          <p:nvPr/>
        </p:nvSpPr>
        <p:spPr>
          <a:xfrm>
            <a:off x="2987824" y="3348247"/>
            <a:ext cx="2674912" cy="872841"/>
          </a:xfrm>
          <a:prstGeom prst="wedgeRoundRectCallout">
            <a:avLst>
              <a:gd name="adj1" fmla="val -49743"/>
              <a:gd name="adj2" fmla="val 6025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pt-BR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retorna o valor atualmente apontado pelo Enumerator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554A294-E88F-4B23-9913-95255F248147}"/>
              </a:ext>
            </a:extLst>
          </p:cNvPr>
          <p:cNvSpPr/>
          <p:nvPr/>
        </p:nvSpPr>
        <p:spPr>
          <a:xfrm>
            <a:off x="6071793" y="3503424"/>
            <a:ext cx="2962706" cy="1523590"/>
          </a:xfrm>
          <a:prstGeom prst="wedgeRoundRectCallout">
            <a:avLst>
              <a:gd name="adj1" fmla="val -57549"/>
              <a:gd name="adj2" fmla="val 5502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pt-BR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MoveNext</a:t>
            </a:r>
            <a:r>
              <a:rPr 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tenta mover para o elemento seguinte. Se existir um seguinte move e retorna true</a:t>
            </a:r>
          </a:p>
          <a:p>
            <a:pPr algn="ctr"/>
            <a:r>
              <a:rPr lang="pt-PT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 contrário retorna false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F0847072-D809-44F6-BEE1-525B51932831}"/>
              </a:ext>
            </a:extLst>
          </p:cNvPr>
          <p:cNvSpPr/>
          <p:nvPr/>
        </p:nvSpPr>
        <p:spPr>
          <a:xfrm>
            <a:off x="4940356" y="2287914"/>
            <a:ext cx="3981435" cy="563196"/>
          </a:xfrm>
          <a:prstGeom prst="wedgeRoundRectCallout">
            <a:avLst>
              <a:gd name="adj1" fmla="val -12233"/>
              <a:gd name="adj2" fmla="val 8462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GetEnumerator</a:t>
            </a:r>
            <a:r>
              <a:rPr lang="pt-PT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criar e retorna um </a:t>
            </a:r>
            <a:r>
              <a:rPr lang="pt-PT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Enumerator</a:t>
            </a:r>
            <a:r>
              <a:rPr lang="pt-PT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sobre a coleção </a:t>
            </a:r>
            <a:r>
              <a:rPr lang="pt-PT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numeros</a:t>
            </a:r>
            <a:endParaRPr lang="pt-PT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D3310A-D58E-46A4-86F2-6D23B565C801}"/>
              </a:ext>
            </a:extLst>
          </p:cNvPr>
          <p:cNvSpPr/>
          <p:nvPr/>
        </p:nvSpPr>
        <p:spPr>
          <a:xfrm>
            <a:off x="109500" y="6021288"/>
            <a:ext cx="89990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dirty="0"/>
              <a:t>https://docs.microsoft.com/en-us/dotnet/api/system.collections.generic.hashset-1?view=netframework-4.8</a:t>
            </a:r>
          </a:p>
        </p:txBody>
      </p:sp>
    </p:spTree>
    <p:extLst>
      <p:ext uri="{BB962C8B-B14F-4D97-AF65-F5344CB8AC3E}">
        <p14:creationId xmlns:p14="http://schemas.microsoft.com/office/powerpoint/2010/main" val="13786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9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lo de apresentação predefinido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2140</TotalTime>
  <Words>880</Words>
  <Application>Microsoft Office PowerPoint</Application>
  <PresentationFormat>On-screen Show (4:3)</PresentationFormat>
  <Paragraphs>161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5" baseType="lpstr">
      <vt:lpstr>Arial</vt:lpstr>
      <vt:lpstr>Arial Black</vt:lpstr>
      <vt:lpstr>Arial Narrow</vt:lpstr>
      <vt:lpstr>Calibri</vt:lpstr>
      <vt:lpstr>Courier New</vt:lpstr>
      <vt:lpstr>Franklin Gothic Book</vt:lpstr>
      <vt:lpstr>Franklin Gothic Demi Cond</vt:lpstr>
      <vt:lpstr>Franklin Gothic Heavy</vt:lpstr>
      <vt:lpstr>Franklin Gothic Medium</vt:lpstr>
      <vt:lpstr>Gill Sans MT</vt:lpstr>
      <vt:lpstr>Stencil</vt:lpstr>
      <vt:lpstr>Tahoma</vt:lpstr>
      <vt:lpstr>Tw Cen MT</vt:lpstr>
      <vt:lpstr>Verdana</vt:lpstr>
      <vt:lpstr>Wingdings</vt:lpstr>
      <vt:lpstr>Wingdings 3</vt:lpstr>
      <vt:lpstr>Origin</vt:lpstr>
      <vt:lpstr>Modelo de apresentação predefinido</vt:lpstr>
      <vt:lpstr>Programação Visual</vt:lpstr>
      <vt:lpstr>programa</vt:lpstr>
      <vt:lpstr>C# – Coleções &amp; LINQ</vt:lpstr>
      <vt:lpstr>C# – Coleções</vt:lpstr>
      <vt:lpstr>C# – Coleções – List&lt;T&gt;</vt:lpstr>
      <vt:lpstr>C# – Coleções – HashSet&lt;T&gt;</vt:lpstr>
      <vt:lpstr>C# –Iterar um HashSet&lt;T&gt;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Visual</dc:title>
  <dc:creator>Jose Antonio Moinhos Cordeiro</dc:creator>
  <cp:lastModifiedBy>José Braz</cp:lastModifiedBy>
  <cp:revision>230</cp:revision>
  <cp:lastPrinted>2018-10-22T13:07:41Z</cp:lastPrinted>
  <dcterms:created xsi:type="dcterms:W3CDTF">2010-10-14T20:58:54Z</dcterms:created>
  <dcterms:modified xsi:type="dcterms:W3CDTF">2020-11-24T13:33:04Z</dcterms:modified>
</cp:coreProperties>
</file>