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1"/>
  </p:notesMasterIdLst>
  <p:sldIdLst>
    <p:sldId id="362" r:id="rId2"/>
    <p:sldId id="288" r:id="rId3"/>
    <p:sldId id="296" r:id="rId4"/>
    <p:sldId id="328" r:id="rId5"/>
    <p:sldId id="366" r:id="rId6"/>
    <p:sldId id="345" r:id="rId7"/>
    <p:sldId id="367" r:id="rId8"/>
    <p:sldId id="369" r:id="rId9"/>
    <p:sldId id="370" r:id="rId10"/>
    <p:sldId id="371" r:id="rId11"/>
    <p:sldId id="368" r:id="rId12"/>
    <p:sldId id="373" r:id="rId13"/>
    <p:sldId id="374" r:id="rId14"/>
    <p:sldId id="375" r:id="rId15"/>
    <p:sldId id="376" r:id="rId16"/>
    <p:sldId id="378" r:id="rId17"/>
    <p:sldId id="379" r:id="rId18"/>
    <p:sldId id="381" r:id="rId19"/>
    <p:sldId id="380" r:id="rId20"/>
  </p:sldIdLst>
  <p:sldSz cx="9144000" cy="5143500" type="screen16x9"/>
  <p:notesSz cx="6858000" cy="9144000"/>
  <p:embeddedFontLst>
    <p:embeddedFont>
      <p:font typeface="Bodoni MT" panose="02070603080606020203"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Kulim Park" panose="020B0604020202020204" charset="0"/>
      <p:regular r:id="rId32"/>
      <p:bold r:id="rId33"/>
      <p:italic r:id="rId34"/>
      <p:boldItalic r:id="rId35"/>
    </p:embeddedFont>
    <p:embeddedFont>
      <p:font typeface="Montserrat ExtraBold" panose="00000900000000000000" pitchFamily="2" charset="0"/>
      <p:bold r:id="rId36"/>
      <p:boldItalic r:id="rId37"/>
    </p:embeddedFont>
    <p:embeddedFont>
      <p:font typeface="Poppins" panose="00000500000000000000" pitchFamily="2" charset="0"/>
      <p:regular r:id="rId38"/>
      <p:bold r:id="rId39"/>
      <p:italic r:id="rId40"/>
      <p:boldItalic r:id="rId41"/>
    </p:embeddedFont>
    <p:embeddedFont>
      <p:font typeface="Tw Cen MT" panose="020B06020201040206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 lastIdx="6" clrIdx="0">
    <p:extLst>
      <p:ext uri="{19B8F6BF-5375-455C-9EA6-DF929625EA0E}">
        <p15:presenceInfo xmlns:p15="http://schemas.microsoft.com/office/powerpoint/2012/main" userId="03db48d230a3e2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E69"/>
    <a:srgbClr val="0B6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CC5E8C-8932-4C50-BC92-68B6CE62A92C}">
  <a:tblStyle styleId="{95CC5E8C-8932-4C50-BC92-68B6CE62A9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1B0A0-E66D-48AE-B0BC-7214E24B64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40541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14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E94D44D-29BB-933E-39D1-5196E8DD07BF}"/>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EDE1860B-34E2-8707-3A86-2985BA8EB3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327E1F3D-ADF7-4B2A-87AE-317ED01A20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83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20BFBF5-D8C9-8CAE-1698-DDAD0430FF78}"/>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C8C83688-F358-CDEC-6CF9-BAFABE331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90A4F9A1-8997-C253-A61C-2243DAA2B8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799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6D969C90-1ED0-D8E3-4145-A248FB962685}"/>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11C637C8-AA32-B4BE-6F81-1543EA96EF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908A35CF-2028-AA09-89BB-2AC1766FFA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379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FBC2EB50-6EF7-9CEF-D331-4B346E843E7F}"/>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EDF6F366-FB10-FE9E-7354-520E9523A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5E3A6AB6-42B8-3703-4DA2-04A44AE8A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685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04941331-081B-5FB1-DBF7-ECFACBA49644}"/>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3AF2FD05-086B-DAD9-5D5F-B8E5EB79A2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D394A1E8-2294-359D-11E0-6484A85B8E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643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C95CA045-DCB1-BEAB-CE46-7D0401494E90}"/>
            </a:ext>
          </a:extLst>
        </p:cNvPr>
        <p:cNvGrpSpPr/>
        <p:nvPr/>
      </p:nvGrpSpPr>
      <p:grpSpPr>
        <a:xfrm>
          <a:off x="0" y="0"/>
          <a:ext cx="0" cy="0"/>
          <a:chOff x="0" y="0"/>
          <a:chExt cx="0" cy="0"/>
        </a:xfrm>
      </p:grpSpPr>
      <p:sp>
        <p:nvSpPr>
          <p:cNvPr id="124" name="Google Shape;124;g35f391192_029:notes">
            <a:extLst>
              <a:ext uri="{FF2B5EF4-FFF2-40B4-BE49-F238E27FC236}">
                <a16:creationId xmlns:a16="http://schemas.microsoft.com/office/drawing/2014/main" id="{49FAE68B-9C89-4ED9-F876-95CA38DD81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a:extLst>
              <a:ext uri="{FF2B5EF4-FFF2-40B4-BE49-F238E27FC236}">
                <a16:creationId xmlns:a16="http://schemas.microsoft.com/office/drawing/2014/main" id="{02D8E60C-2EA9-F12F-B20C-B37084FD7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34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D82DA594-2D4E-C8F4-41E8-FCA0E066B35F}"/>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282C1986-F7EE-B084-D3AB-B2EFF8985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147CDB5C-0CB9-4254-4511-687295681B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351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EBB9230-8DBA-C9D9-339B-5FFCBBFA68B4}"/>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02469F27-F1F4-8C82-5530-6F8D4970C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B33B69D2-E14E-6CCA-11E3-0045D7589E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740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2fab6601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2fab6601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24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69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10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524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8D832210-E534-5451-10C9-4AD9068ABDC2}"/>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92448D1A-C1DA-DACC-9D79-0EA27A39BB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0C6DD4CA-BA08-D5C7-7725-8DE80F9CF5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03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EE50A69-A94A-FA16-7BE6-2C34F40CD52E}"/>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109FED21-B41B-B333-D915-E6D8A2C56C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ED164AFE-E882-9BF8-CA63-E344BB3F78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364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49F0971-5F2E-1C95-5F6D-FF1BE9EA9B40}"/>
            </a:ext>
          </a:extLst>
        </p:cNvPr>
        <p:cNvGrpSpPr/>
        <p:nvPr/>
      </p:nvGrpSpPr>
      <p:grpSpPr>
        <a:xfrm>
          <a:off x="0" y="0"/>
          <a:ext cx="0" cy="0"/>
          <a:chOff x="0" y="0"/>
          <a:chExt cx="0" cy="0"/>
        </a:xfrm>
      </p:grpSpPr>
      <p:sp>
        <p:nvSpPr>
          <p:cNvPr id="124" name="Google Shape;124;g35f391192_029:notes">
            <a:extLst>
              <a:ext uri="{FF2B5EF4-FFF2-40B4-BE49-F238E27FC236}">
                <a16:creationId xmlns:a16="http://schemas.microsoft.com/office/drawing/2014/main" id="{0665A27A-2F26-FAF1-66CE-54B0F05E9A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a:extLst>
              <a:ext uri="{FF2B5EF4-FFF2-40B4-BE49-F238E27FC236}">
                <a16:creationId xmlns:a16="http://schemas.microsoft.com/office/drawing/2014/main" id="{A2DA9CAB-0EB4-3744-B583-D05BFDD95D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44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1F7E8EB2-B7FD-61F0-B4AE-537EF158B0A6}"/>
            </a:ext>
          </a:extLst>
        </p:cNvPr>
        <p:cNvGrpSpPr/>
        <p:nvPr/>
      </p:nvGrpSpPr>
      <p:grpSpPr>
        <a:xfrm>
          <a:off x="0" y="0"/>
          <a:ext cx="0" cy="0"/>
          <a:chOff x="0" y="0"/>
          <a:chExt cx="0" cy="0"/>
        </a:xfrm>
      </p:grpSpPr>
      <p:sp>
        <p:nvSpPr>
          <p:cNvPr id="176" name="Google Shape;176;g35f391192_045:notes">
            <a:extLst>
              <a:ext uri="{FF2B5EF4-FFF2-40B4-BE49-F238E27FC236}">
                <a16:creationId xmlns:a16="http://schemas.microsoft.com/office/drawing/2014/main" id="{B31D26B4-07BE-DF16-9CEE-57408D354F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a:extLst>
              <a:ext uri="{FF2B5EF4-FFF2-40B4-BE49-F238E27FC236}">
                <a16:creationId xmlns:a16="http://schemas.microsoft.com/office/drawing/2014/main" id="{75AD217D-4E78-8DB5-683C-20BF60EE3F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963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4416450" y="701175"/>
            <a:ext cx="4099500" cy="20001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2" name="Google Shape;12;p2"/>
          <p:cNvSpPr/>
          <p:nvPr/>
        </p:nvSpPr>
        <p:spPr>
          <a:xfrm>
            <a:off x="2770809"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835223"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2770334"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702900" y="3004250"/>
            <a:ext cx="5026200" cy="1050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3"/>
          <p:cNvSpPr txBox="1">
            <a:spLocks noGrp="1"/>
          </p:cNvSpPr>
          <p:nvPr>
            <p:ph type="subTitle" idx="1"/>
          </p:nvPr>
        </p:nvSpPr>
        <p:spPr>
          <a:xfrm>
            <a:off x="702900" y="4075901"/>
            <a:ext cx="5026200" cy="3699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800"/>
              </a:spcBef>
              <a:spcAft>
                <a:spcPts val="0"/>
              </a:spcAft>
              <a:buSzPts val="3000"/>
              <a:buNone/>
              <a:defRPr sz="3000">
                <a:solidFill>
                  <a:schemeClr val="accent1"/>
                </a:solidFill>
              </a:defRPr>
            </a:lvl2pPr>
            <a:lvl3pPr lvl="2" rtl="0">
              <a:spcBef>
                <a:spcPts val="800"/>
              </a:spcBef>
              <a:spcAft>
                <a:spcPts val="0"/>
              </a:spcAft>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
        <p:nvSpPr>
          <p:cNvPr id="18" name="Google Shape;18;p3"/>
          <p:cNvSpPr/>
          <p:nvPr/>
        </p:nvSpPr>
        <p:spPr>
          <a:xfrm>
            <a:off x="6997544" y="7"/>
            <a:ext cx="2146445" cy="5145755"/>
          </a:xfrm>
          <a:custGeom>
            <a:avLst/>
            <a:gdLst/>
            <a:ahLst/>
            <a:cxnLst/>
            <a:rect l="l" t="t" r="r" b="b"/>
            <a:pathLst>
              <a:path w="1052179" h="2522429" extrusionOk="0">
                <a:moveTo>
                  <a:pt x="290547" y="0"/>
                </a:moveTo>
                <a:lnTo>
                  <a:pt x="0" y="1647520"/>
                </a:lnTo>
                <a:lnTo>
                  <a:pt x="430681" y="1490802"/>
                </a:lnTo>
                <a:lnTo>
                  <a:pt x="650693" y="1689560"/>
                </a:lnTo>
                <a:lnTo>
                  <a:pt x="650693" y="1689560"/>
                </a:lnTo>
                <a:lnTo>
                  <a:pt x="503785" y="2522429"/>
                </a:lnTo>
                <a:lnTo>
                  <a:pt x="1052180" y="2522429"/>
                </a:lnTo>
                <a:lnTo>
                  <a:pt x="1052180" y="0"/>
                </a:lnTo>
                <a:close/>
              </a:path>
            </a:pathLst>
          </a:cu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 name="Google Shape;19;p3"/>
          <p:cNvSpPr/>
          <p:nvPr/>
        </p:nvSpPr>
        <p:spPr>
          <a:xfrm>
            <a:off x="6427799" y="0"/>
            <a:ext cx="1172070" cy="3570426"/>
          </a:xfrm>
          <a:custGeom>
            <a:avLst/>
            <a:gdLst/>
            <a:ahLst/>
            <a:cxnLst/>
            <a:rect l="l" t="t" r="r" b="b"/>
            <a:pathLst>
              <a:path w="21600" h="21600" extrusionOk="0">
                <a:moveTo>
                  <a:pt x="11603" y="0"/>
                </a:moveTo>
                <a:lnTo>
                  <a:pt x="0" y="21600"/>
                </a:lnTo>
                <a:lnTo>
                  <a:pt x="10682"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3"/>
          <p:cNvSpPr/>
          <p:nvPr/>
        </p:nvSpPr>
        <p:spPr>
          <a:xfrm>
            <a:off x="7492217" y="3445179"/>
            <a:ext cx="841968" cy="1698300"/>
          </a:xfrm>
          <a:custGeom>
            <a:avLst/>
            <a:gdLst/>
            <a:ahLst/>
            <a:cxnLst/>
            <a:rect l="l" t="t" r="r" b="b"/>
            <a:pathLst>
              <a:path w="21600" h="21600" extrusionOk="0">
                <a:moveTo>
                  <a:pt x="13915" y="21600"/>
                </a:moveTo>
                <a:lnTo>
                  <a:pt x="21600" y="0"/>
                </a:lnTo>
                <a:lnTo>
                  <a:pt x="6719"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3"/>
          <p:cNvSpPr/>
          <p:nvPr/>
        </p:nvSpPr>
        <p:spPr>
          <a:xfrm>
            <a:off x="6426846" y="3039892"/>
            <a:ext cx="1907388" cy="936306"/>
          </a:xfrm>
          <a:custGeom>
            <a:avLst/>
            <a:gdLst/>
            <a:ahLst/>
            <a:cxnLst/>
            <a:rect l="l" t="t" r="r" b="b"/>
            <a:pathLst>
              <a:path w="21600" h="21600" extrusionOk="0">
                <a:moveTo>
                  <a:pt x="21600" y="9350"/>
                </a:moveTo>
                <a:lnTo>
                  <a:pt x="5080" y="21600"/>
                </a:lnTo>
                <a:lnTo>
                  <a:pt x="0" y="12250"/>
                </a:lnTo>
                <a:lnTo>
                  <a:pt x="1652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 Wide">
  <p:cSld name="TITLE_ONLY_1">
    <p:spTree>
      <p:nvGrpSpPr>
        <p:cNvPr id="1" name="Shape 74"/>
        <p:cNvGrpSpPr/>
        <p:nvPr/>
      </p:nvGrpSpPr>
      <p:grpSpPr>
        <a:xfrm>
          <a:off x="0" y="0"/>
          <a:ext cx="0" cy="0"/>
          <a:chOff x="0" y="0"/>
          <a:chExt cx="0" cy="0"/>
        </a:xfrm>
      </p:grpSpPr>
      <p:grpSp>
        <p:nvGrpSpPr>
          <p:cNvPr id="75" name="Google Shape;75;p10"/>
          <p:cNvGrpSpPr/>
          <p:nvPr/>
        </p:nvGrpSpPr>
        <p:grpSpPr>
          <a:xfrm>
            <a:off x="7637092" y="0"/>
            <a:ext cx="1202103" cy="5143503"/>
            <a:chOff x="3475252" y="0"/>
            <a:chExt cx="1202103" cy="5143503"/>
          </a:xfrm>
        </p:grpSpPr>
        <p:sp>
          <p:nvSpPr>
            <p:cNvPr id="76" name="Google Shape;76;p10"/>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 name="Google Shape;77;p10"/>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 name="Google Shape;78;p10"/>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79" name="Google Shape;79;p10"/>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0" name="Google Shape;80;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7029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800"/>
              </a:spcAft>
              <a:buClr>
                <a:schemeClr val="accent6"/>
              </a:buClr>
              <a:buSzPts val="1800"/>
              <a:buNone/>
              <a:defRPr sz="1800">
                <a:solidFill>
                  <a:schemeClr val="accent6"/>
                </a:solidFill>
              </a:defRPr>
            </a:lvl1pPr>
          </a:lstStyle>
          <a:p>
            <a:endParaRPr/>
          </a:p>
        </p:txBody>
      </p:sp>
      <p:sp>
        <p:nvSpPr>
          <p:cNvPr id="83" name="Google Shape;83;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grpSp>
        <p:nvGrpSpPr>
          <p:cNvPr id="84" name="Google Shape;84;p11"/>
          <p:cNvGrpSpPr/>
          <p:nvPr/>
        </p:nvGrpSpPr>
        <p:grpSpPr>
          <a:xfrm>
            <a:off x="7637092" y="0"/>
            <a:ext cx="1202103" cy="5143503"/>
            <a:chOff x="3475252" y="0"/>
            <a:chExt cx="1202103" cy="5143503"/>
          </a:xfrm>
        </p:grpSpPr>
        <p:sp>
          <p:nvSpPr>
            <p:cNvPr id="85" name="Google Shape;85;p11"/>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 name="Google Shape;86;p11"/>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 name="Google Shape;87;p11"/>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2832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6"/>
        <p:cNvGrpSpPr/>
        <p:nvPr/>
      </p:nvGrpSpPr>
      <p:grpSpPr>
        <a:xfrm>
          <a:off x="0" y="0"/>
          <a:ext cx="0" cy="0"/>
          <a:chOff x="0" y="0"/>
          <a:chExt cx="0" cy="0"/>
        </a:xfrm>
      </p:grpSpPr>
      <p:grpSp>
        <p:nvGrpSpPr>
          <p:cNvPr id="57" name="Google Shape;57;p8"/>
          <p:cNvGrpSpPr/>
          <p:nvPr/>
        </p:nvGrpSpPr>
        <p:grpSpPr>
          <a:xfrm>
            <a:off x="7637092" y="0"/>
            <a:ext cx="1202103" cy="5143503"/>
            <a:chOff x="3475252" y="0"/>
            <a:chExt cx="1202103" cy="5143503"/>
          </a:xfrm>
        </p:grpSpPr>
        <p:sp>
          <p:nvSpPr>
            <p:cNvPr id="58" name="Google Shape;58;p8"/>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1" name="Google Shape;61;p8"/>
          <p:cNvSpPr txBox="1">
            <a:spLocks noGrp="1"/>
          </p:cNvSpPr>
          <p:nvPr>
            <p:ph type="title"/>
          </p:nvPr>
        </p:nvSpPr>
        <p:spPr>
          <a:xfrm>
            <a:off x="626700" y="836000"/>
            <a:ext cx="65292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 name="Google Shape;62;p8"/>
          <p:cNvSpPr txBox="1">
            <a:spLocks noGrp="1"/>
          </p:cNvSpPr>
          <p:nvPr>
            <p:ph type="body" idx="1"/>
          </p:nvPr>
        </p:nvSpPr>
        <p:spPr>
          <a:xfrm>
            <a:off x="626600"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8"/>
          <p:cNvSpPr txBox="1">
            <a:spLocks noGrp="1"/>
          </p:cNvSpPr>
          <p:nvPr>
            <p:ph type="body" idx="2"/>
          </p:nvPr>
        </p:nvSpPr>
        <p:spPr>
          <a:xfrm>
            <a:off x="2874224"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4" name="Google Shape;64;p8"/>
          <p:cNvSpPr txBox="1">
            <a:spLocks noGrp="1"/>
          </p:cNvSpPr>
          <p:nvPr>
            <p:ph type="body" idx="3"/>
          </p:nvPr>
        </p:nvSpPr>
        <p:spPr>
          <a:xfrm>
            <a:off x="5121848"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5" name="Google Shape;65;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779803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700" y="836000"/>
            <a:ext cx="5276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1pPr>
            <a:lvl2pPr lvl="1"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2pPr>
            <a:lvl3pPr lvl="2"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3pPr>
            <a:lvl4pPr lvl="3"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4pPr>
            <a:lvl5pPr lvl="4"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5pPr>
            <a:lvl6pPr lvl="5"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6pPr>
            <a:lvl7pPr lvl="6"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7pPr>
            <a:lvl8pPr lvl="7"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8pPr>
            <a:lvl9pPr lvl="8"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626700" y="1430148"/>
            <a:ext cx="5276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1pPr>
            <a:lvl2pPr marL="914400" lvl="1"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2pPr>
            <a:lvl3pPr marL="1371600" lvl="2"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3pPr>
            <a:lvl4pPr marL="1828800" lvl="3"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4pPr>
            <a:lvl5pPr marL="2286000" lvl="4"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5pPr>
            <a:lvl6pPr marL="2743200" lvl="5"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6pPr>
            <a:lvl7pPr marL="3200400" lvl="6"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7pPr>
            <a:lvl8pPr marL="3657600" lvl="7"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8pPr>
            <a:lvl9pPr marL="4114800" lvl="8" indent="-381000" rtl="0">
              <a:lnSpc>
                <a:spcPct val="115000"/>
              </a:lnSpc>
              <a:spcBef>
                <a:spcPts val="800"/>
              </a:spcBef>
              <a:spcAft>
                <a:spcPts val="800"/>
              </a:spcAft>
              <a:buClr>
                <a:schemeClr val="dk1"/>
              </a:buClr>
              <a:buSzPts val="2400"/>
              <a:buFont typeface="Kulim Park"/>
              <a:buChar char="■"/>
              <a:defRPr sz="2400">
                <a:solidFill>
                  <a:schemeClr val="dk1"/>
                </a:solidFill>
                <a:latin typeface="Kulim Park"/>
                <a:ea typeface="Kulim Park"/>
                <a:cs typeface="Kulim Park"/>
                <a:sym typeface="Kulim Park"/>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accent3"/>
                </a:solidFill>
                <a:latin typeface="Kulim Park"/>
                <a:ea typeface="Kulim Park"/>
                <a:cs typeface="Kulim Park"/>
                <a:sym typeface="Kulim Park"/>
              </a:defRPr>
            </a:lvl1pPr>
            <a:lvl2pPr lvl="1" algn="r" rtl="0">
              <a:buNone/>
              <a:defRPr sz="1300" b="1">
                <a:solidFill>
                  <a:schemeClr val="accent3"/>
                </a:solidFill>
                <a:latin typeface="Kulim Park"/>
                <a:ea typeface="Kulim Park"/>
                <a:cs typeface="Kulim Park"/>
                <a:sym typeface="Kulim Park"/>
              </a:defRPr>
            </a:lvl2pPr>
            <a:lvl3pPr lvl="2" algn="r" rtl="0">
              <a:buNone/>
              <a:defRPr sz="1300" b="1">
                <a:solidFill>
                  <a:schemeClr val="accent3"/>
                </a:solidFill>
                <a:latin typeface="Kulim Park"/>
                <a:ea typeface="Kulim Park"/>
                <a:cs typeface="Kulim Park"/>
                <a:sym typeface="Kulim Park"/>
              </a:defRPr>
            </a:lvl3pPr>
            <a:lvl4pPr lvl="3" algn="r" rtl="0">
              <a:buNone/>
              <a:defRPr sz="1300" b="1">
                <a:solidFill>
                  <a:schemeClr val="accent3"/>
                </a:solidFill>
                <a:latin typeface="Kulim Park"/>
                <a:ea typeface="Kulim Park"/>
                <a:cs typeface="Kulim Park"/>
                <a:sym typeface="Kulim Park"/>
              </a:defRPr>
            </a:lvl4pPr>
            <a:lvl5pPr lvl="4" algn="r" rtl="0">
              <a:buNone/>
              <a:defRPr sz="1300" b="1">
                <a:solidFill>
                  <a:schemeClr val="accent3"/>
                </a:solidFill>
                <a:latin typeface="Kulim Park"/>
                <a:ea typeface="Kulim Park"/>
                <a:cs typeface="Kulim Park"/>
                <a:sym typeface="Kulim Park"/>
              </a:defRPr>
            </a:lvl5pPr>
            <a:lvl6pPr lvl="5" algn="r" rtl="0">
              <a:buNone/>
              <a:defRPr sz="1300" b="1">
                <a:solidFill>
                  <a:schemeClr val="accent3"/>
                </a:solidFill>
                <a:latin typeface="Kulim Park"/>
                <a:ea typeface="Kulim Park"/>
                <a:cs typeface="Kulim Park"/>
                <a:sym typeface="Kulim Park"/>
              </a:defRPr>
            </a:lvl6pPr>
            <a:lvl7pPr lvl="6" algn="r" rtl="0">
              <a:buNone/>
              <a:defRPr sz="1300" b="1">
                <a:solidFill>
                  <a:schemeClr val="accent3"/>
                </a:solidFill>
                <a:latin typeface="Kulim Park"/>
                <a:ea typeface="Kulim Park"/>
                <a:cs typeface="Kulim Park"/>
                <a:sym typeface="Kulim Park"/>
              </a:defRPr>
            </a:lvl7pPr>
            <a:lvl8pPr lvl="7" algn="r" rtl="0">
              <a:buNone/>
              <a:defRPr sz="1300" b="1">
                <a:solidFill>
                  <a:schemeClr val="accent3"/>
                </a:solidFill>
                <a:latin typeface="Kulim Park"/>
                <a:ea typeface="Kulim Park"/>
                <a:cs typeface="Kulim Park"/>
                <a:sym typeface="Kulim Park"/>
              </a:defRPr>
            </a:lvl8pPr>
            <a:lvl9pPr lvl="8" algn="r" rtl="0">
              <a:buNone/>
              <a:defRPr sz="1300" b="1">
                <a:solidFill>
                  <a:schemeClr val="accent3"/>
                </a:solidFill>
                <a:latin typeface="Kulim Park"/>
                <a:ea typeface="Kulim Park"/>
                <a:cs typeface="Kulim Park"/>
                <a:sym typeface="Kulim Park"/>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61" r:id="rId4"/>
    <p:sldLayoutId id="214748366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4097520" y="1047843"/>
            <a:ext cx="4938765" cy="193651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fr-FR" dirty="0">
                <a:latin typeface="Tw Cen MT" panose="020B0602020104020603" pitchFamily="34" charset="0"/>
              </a:rPr>
              <a:t>House Prices Prediction</a:t>
            </a:r>
            <a:endParaRPr dirty="0">
              <a:latin typeface="Tw Cen MT" panose="020B0602020104020603" pitchFamily="34" charset="0"/>
            </a:endParaRPr>
          </a:p>
        </p:txBody>
      </p:sp>
      <p:pic>
        <p:nvPicPr>
          <p:cNvPr id="105" name="Google Shape;105;p14"/>
          <p:cNvPicPr preferRelativeResize="0"/>
          <p:nvPr/>
        </p:nvPicPr>
        <p:blipFill>
          <a:blip r:embed="rId3"/>
          <a:srcRect l="27589" r="27589"/>
          <a:stretch/>
        </p:blipFill>
        <p:spPr>
          <a:xfrm>
            <a:off x="0" y="0"/>
            <a:ext cx="4097520" cy="5143500"/>
          </a:xfrm>
          <a:custGeom>
            <a:avLst/>
            <a:gdLst/>
            <a:ahLst/>
            <a:cxnLst/>
            <a:rect l="l" t="t" r="r" b="b"/>
            <a:pathLst>
              <a:path w="21600" h="21600" extrusionOk="0">
                <a:moveTo>
                  <a:pt x="0" y="0"/>
                </a:moveTo>
                <a:lnTo>
                  <a:pt x="0" y="21600"/>
                </a:lnTo>
                <a:lnTo>
                  <a:pt x="20218" y="21600"/>
                </a:lnTo>
                <a:lnTo>
                  <a:pt x="21600" y="15354"/>
                </a:lnTo>
                <a:lnTo>
                  <a:pt x="16966" y="16698"/>
                </a:lnTo>
                <a:lnTo>
                  <a:pt x="14603" y="14996"/>
                </a:lnTo>
                <a:lnTo>
                  <a:pt x="14607" y="14994"/>
                </a:lnTo>
                <a:lnTo>
                  <a:pt x="17925" y="0"/>
                </a:lnTo>
                <a:lnTo>
                  <a:pt x="0" y="0"/>
                </a:lnTo>
                <a:close/>
              </a:path>
            </a:pathLst>
          </a:custGeom>
          <a:noFill/>
          <a:ln>
            <a:noFill/>
          </a:ln>
        </p:spPr>
      </p:pic>
      <p:pic>
        <p:nvPicPr>
          <p:cNvPr id="5" name="Image 4">
            <a:extLst>
              <a:ext uri="{FF2B5EF4-FFF2-40B4-BE49-F238E27FC236}">
                <a16:creationId xmlns:a16="http://schemas.microsoft.com/office/drawing/2014/main" id="{BBA2E251-BDAE-49F7-BF9D-FA65389E4737}"/>
              </a:ext>
            </a:extLst>
          </p:cNvPr>
          <p:cNvPicPr>
            <a:picLocks noChangeAspect="1"/>
          </p:cNvPicPr>
          <p:nvPr/>
        </p:nvPicPr>
        <p:blipFill>
          <a:blip r:embed="rId4"/>
          <a:stretch>
            <a:fillRect/>
          </a:stretch>
        </p:blipFill>
        <p:spPr>
          <a:xfrm>
            <a:off x="4014588" y="0"/>
            <a:ext cx="924176" cy="692240"/>
          </a:xfrm>
          <a:prstGeom prst="rect">
            <a:avLst/>
          </a:prstGeom>
        </p:spPr>
      </p:pic>
      <p:pic>
        <p:nvPicPr>
          <p:cNvPr id="10" name="Picture 20">
            <a:extLst>
              <a:ext uri="{FF2B5EF4-FFF2-40B4-BE49-F238E27FC236}">
                <a16:creationId xmlns:a16="http://schemas.microsoft.com/office/drawing/2014/main" id="{6E46D371-8A83-495A-8627-401EF13BA293}"/>
              </a:ext>
            </a:extLst>
          </p:cNvPr>
          <p:cNvPicPr/>
          <p:nvPr/>
        </p:nvPicPr>
        <p:blipFill>
          <a:blip r:embed="rId5"/>
          <a:stretch>
            <a:fillRect/>
          </a:stretch>
        </p:blipFill>
        <p:spPr>
          <a:xfrm>
            <a:off x="8249697" y="31037"/>
            <a:ext cx="633046" cy="551768"/>
          </a:xfrm>
          <a:prstGeom prst="rect">
            <a:avLst/>
          </a:prstGeom>
        </p:spPr>
      </p:pic>
      <p:sp>
        <p:nvSpPr>
          <p:cNvPr id="11" name="Google Shape;377;p37">
            <a:extLst>
              <a:ext uri="{FF2B5EF4-FFF2-40B4-BE49-F238E27FC236}">
                <a16:creationId xmlns:a16="http://schemas.microsoft.com/office/drawing/2014/main" id="{AC601686-5E19-49A5-8BDE-737ACCEE3A7E}"/>
              </a:ext>
            </a:extLst>
          </p:cNvPr>
          <p:cNvSpPr txBox="1">
            <a:spLocks/>
          </p:cNvSpPr>
          <p:nvPr/>
        </p:nvSpPr>
        <p:spPr>
          <a:xfrm>
            <a:off x="5204332" y="4551904"/>
            <a:ext cx="3361888" cy="30282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1pPr>
            <a:lvl2pPr marR="0" lvl="1"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2pPr>
            <a:lvl3pPr marR="0" lvl="2"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3pPr>
            <a:lvl4pPr marR="0" lvl="3"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4pPr>
            <a:lvl5pPr marR="0" lvl="4"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5pPr>
            <a:lvl6pPr marR="0" lvl="5"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6pPr>
            <a:lvl7pPr marR="0" lvl="6"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7pPr>
            <a:lvl8pPr marR="0" lvl="7"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8pPr>
            <a:lvl9pPr marR="0" lvl="8" algn="l" rtl="0">
              <a:lnSpc>
                <a:spcPct val="80000"/>
              </a:lnSpc>
              <a:spcBef>
                <a:spcPts val="0"/>
              </a:spcBef>
              <a:spcAft>
                <a:spcPts val="0"/>
              </a:spcAft>
              <a:buClr>
                <a:schemeClr val="accent3"/>
              </a:buClr>
              <a:buSzPts val="5400"/>
              <a:buFont typeface="Kulim Park"/>
              <a:buNone/>
              <a:defRPr sz="5400" b="1" i="0" u="none" strike="noStrike" cap="none">
                <a:solidFill>
                  <a:schemeClr val="accent3"/>
                </a:solidFill>
                <a:latin typeface="Kulim Park"/>
                <a:ea typeface="Kulim Park"/>
                <a:cs typeface="Kulim Park"/>
                <a:sym typeface="Kulim Park"/>
              </a:defRPr>
            </a:lvl9pPr>
          </a:lstStyle>
          <a:p>
            <a:r>
              <a:rPr lang="fr-FR" sz="1800" u="sng" dirty="0">
                <a:latin typeface="Tw Cen MT" panose="020B0602020104020603" pitchFamily="34" charset="0"/>
              </a:rPr>
              <a:t>Année académique</a:t>
            </a:r>
            <a:r>
              <a:rPr lang="fr-FR" sz="1800" dirty="0">
                <a:latin typeface="Tw Cen MT" panose="020B0602020104020603" pitchFamily="34" charset="0"/>
              </a:rPr>
              <a:t>: 2023-2024 </a:t>
            </a:r>
          </a:p>
        </p:txBody>
      </p:sp>
    </p:spTree>
    <p:extLst>
      <p:ext uri="{BB962C8B-B14F-4D97-AF65-F5344CB8AC3E}">
        <p14:creationId xmlns:p14="http://schemas.microsoft.com/office/powerpoint/2010/main" val="212428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1B543AB-6A88-88DC-3E19-5E5274D8DB3B}"/>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925F3B1B-22AA-D00B-4DD1-58B54D216ABE}"/>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1" name="Titre 2">
            <a:extLst>
              <a:ext uri="{FF2B5EF4-FFF2-40B4-BE49-F238E27FC236}">
                <a16:creationId xmlns:a16="http://schemas.microsoft.com/office/drawing/2014/main" id="{AB297A75-AEF6-F862-E5F9-1DFE40D0A36A}"/>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B40BA542-6DFA-81D6-51D1-7132A2C48D31}"/>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DA47B976-B7DD-24DE-E512-94DF10AC7540}"/>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8C950D7D-965C-2B85-A734-D99FBFD5FC54}"/>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1C6ADAF2-7866-7234-2DA9-C486F1EF2F55}"/>
              </a:ext>
            </a:extLst>
          </p:cNvPr>
          <p:cNvSpPr txBox="1"/>
          <p:nvPr/>
        </p:nvSpPr>
        <p:spPr>
          <a:xfrm>
            <a:off x="812161" y="406247"/>
            <a:ext cx="6268569" cy="523220"/>
          </a:xfrm>
          <a:prstGeom prst="rect">
            <a:avLst/>
          </a:prstGeom>
          <a:noFill/>
        </p:spPr>
        <p:txBody>
          <a:bodyPr wrap="square" rtlCol="0">
            <a:spAutoFit/>
          </a:bodyPr>
          <a:lstStyle/>
          <a:p>
            <a:r>
              <a:rPr lang="fr-FR" b="1" dirty="0">
                <a:solidFill>
                  <a:schemeClr val="tx1">
                    <a:lumMod val="75000"/>
                    <a:lumOff val="25000"/>
                  </a:schemeClr>
                </a:solidFill>
              </a:rPr>
              <a:t>Exploration des données  / Pourcentage de valeurs manquantes par colonnes </a:t>
            </a:r>
          </a:p>
        </p:txBody>
      </p:sp>
      <p:pic>
        <p:nvPicPr>
          <p:cNvPr id="7" name="Image 6">
            <a:extLst>
              <a:ext uri="{FF2B5EF4-FFF2-40B4-BE49-F238E27FC236}">
                <a16:creationId xmlns:a16="http://schemas.microsoft.com/office/drawing/2014/main" id="{BE0F82BC-7FAD-2DF1-DE90-B3E62F2F79FE}"/>
              </a:ext>
            </a:extLst>
          </p:cNvPr>
          <p:cNvPicPr>
            <a:picLocks noChangeAspect="1"/>
          </p:cNvPicPr>
          <p:nvPr/>
        </p:nvPicPr>
        <p:blipFill>
          <a:blip r:embed="rId3"/>
          <a:stretch>
            <a:fillRect/>
          </a:stretch>
        </p:blipFill>
        <p:spPr>
          <a:xfrm>
            <a:off x="874509" y="965649"/>
            <a:ext cx="1881962" cy="3790865"/>
          </a:xfrm>
          <a:prstGeom prst="rect">
            <a:avLst/>
          </a:prstGeom>
        </p:spPr>
      </p:pic>
      <p:pic>
        <p:nvPicPr>
          <p:cNvPr id="9" name="Image 8">
            <a:extLst>
              <a:ext uri="{FF2B5EF4-FFF2-40B4-BE49-F238E27FC236}">
                <a16:creationId xmlns:a16="http://schemas.microsoft.com/office/drawing/2014/main" id="{B8087AB1-9C67-2C38-46E5-F86AD49AB052}"/>
              </a:ext>
            </a:extLst>
          </p:cNvPr>
          <p:cNvPicPr>
            <a:picLocks noChangeAspect="1"/>
          </p:cNvPicPr>
          <p:nvPr/>
        </p:nvPicPr>
        <p:blipFill>
          <a:blip r:embed="rId4"/>
          <a:stretch>
            <a:fillRect/>
          </a:stretch>
        </p:blipFill>
        <p:spPr>
          <a:xfrm>
            <a:off x="3117758" y="965649"/>
            <a:ext cx="1881963" cy="3790866"/>
          </a:xfrm>
          <a:prstGeom prst="rect">
            <a:avLst/>
          </a:prstGeom>
        </p:spPr>
      </p:pic>
      <p:pic>
        <p:nvPicPr>
          <p:cNvPr id="15" name="Image 14">
            <a:extLst>
              <a:ext uri="{FF2B5EF4-FFF2-40B4-BE49-F238E27FC236}">
                <a16:creationId xmlns:a16="http://schemas.microsoft.com/office/drawing/2014/main" id="{2022BD41-C2E0-FAEA-D6B8-FD874712060E}"/>
              </a:ext>
            </a:extLst>
          </p:cNvPr>
          <p:cNvPicPr>
            <a:picLocks noChangeAspect="1"/>
          </p:cNvPicPr>
          <p:nvPr/>
        </p:nvPicPr>
        <p:blipFill>
          <a:blip r:embed="rId5"/>
          <a:stretch>
            <a:fillRect/>
          </a:stretch>
        </p:blipFill>
        <p:spPr>
          <a:xfrm>
            <a:off x="5486400" y="946387"/>
            <a:ext cx="1881963" cy="3790866"/>
          </a:xfrm>
          <a:prstGeom prst="rect">
            <a:avLst/>
          </a:prstGeom>
        </p:spPr>
      </p:pic>
    </p:spTree>
    <p:extLst>
      <p:ext uri="{BB962C8B-B14F-4D97-AF65-F5344CB8AC3E}">
        <p14:creationId xmlns:p14="http://schemas.microsoft.com/office/powerpoint/2010/main" val="150868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18294521-DB01-BD8B-5847-AED6CE000E19}"/>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53956E46-79AA-9A1A-704D-78C0ABAA037A}"/>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1" name="Titre 2">
            <a:extLst>
              <a:ext uri="{FF2B5EF4-FFF2-40B4-BE49-F238E27FC236}">
                <a16:creationId xmlns:a16="http://schemas.microsoft.com/office/drawing/2014/main" id="{FA39E1D1-B37B-EAC0-4D1A-45ADD106BA1C}"/>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8C427836-56D7-93E0-D3C6-E128DF1DCEA4}"/>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938C171C-8F87-A748-7671-C03CACF91275}"/>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3E8D5DFE-B639-D8F0-E143-94EC66B2A1B9}"/>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B9377825-8297-5152-9116-A48F8B04A1AF}"/>
              </a:ext>
            </a:extLst>
          </p:cNvPr>
          <p:cNvSpPr txBox="1"/>
          <p:nvPr/>
        </p:nvSpPr>
        <p:spPr>
          <a:xfrm>
            <a:off x="831478" y="480977"/>
            <a:ext cx="2753958" cy="307777"/>
          </a:xfrm>
          <a:prstGeom prst="rect">
            <a:avLst/>
          </a:prstGeom>
          <a:noFill/>
        </p:spPr>
        <p:txBody>
          <a:bodyPr wrap="square" rtlCol="0">
            <a:spAutoFit/>
          </a:bodyPr>
          <a:lstStyle/>
          <a:p>
            <a:r>
              <a:rPr lang="fr-FR" b="1" dirty="0">
                <a:solidFill>
                  <a:schemeClr val="tx1">
                    <a:lumMod val="75000"/>
                    <a:lumOff val="25000"/>
                  </a:schemeClr>
                </a:solidFill>
              </a:rPr>
              <a:t>Présentation des données</a:t>
            </a:r>
          </a:p>
        </p:txBody>
      </p:sp>
      <p:sp>
        <p:nvSpPr>
          <p:cNvPr id="10" name="ZoneTexte 9">
            <a:extLst>
              <a:ext uri="{FF2B5EF4-FFF2-40B4-BE49-F238E27FC236}">
                <a16:creationId xmlns:a16="http://schemas.microsoft.com/office/drawing/2014/main" id="{69315EA1-9445-4ADC-94F1-1A96824FE69A}"/>
              </a:ext>
            </a:extLst>
          </p:cNvPr>
          <p:cNvSpPr txBox="1"/>
          <p:nvPr/>
        </p:nvSpPr>
        <p:spPr>
          <a:xfrm>
            <a:off x="377979" y="1556087"/>
            <a:ext cx="7113181" cy="2031325"/>
          </a:xfrm>
          <a:prstGeom prst="rect">
            <a:avLst/>
          </a:prstGeom>
          <a:noFill/>
        </p:spPr>
        <p:txBody>
          <a:bodyPr wrap="square" rtlCol="0">
            <a:spAutoFit/>
          </a:bodyPr>
          <a:lstStyle/>
          <a:p>
            <a:pPr marL="285750" indent="-285750">
              <a:buFontTx/>
              <a:buChar char="-"/>
            </a:pPr>
            <a:r>
              <a:rPr lang="fr-FR" dirty="0">
                <a:latin typeface="Times New Roman" panose="02020603050405020304" pitchFamily="18" charset="0"/>
                <a:cs typeface="Times New Roman" panose="02020603050405020304" pitchFamily="18" charset="0"/>
              </a:rPr>
              <a:t>Il y a des variables avec presque entièrement des valeurs manquantes. Il s’agit des variables </a:t>
            </a:r>
            <a:r>
              <a:rPr lang="fr-FR" b="1" dirty="0" err="1">
                <a:latin typeface="Times New Roman" panose="02020603050405020304" pitchFamily="18" charset="0"/>
                <a:cs typeface="Times New Roman" panose="02020603050405020304" pitchFamily="18" charset="0"/>
              </a:rPr>
              <a:t>PoolQC</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Alley</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MiscFeature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que nous avons supprimé. Cependant étant donné que les valeurs manquantes de la variable </a:t>
            </a:r>
            <a:r>
              <a:rPr lang="fr-FR" dirty="0" err="1">
                <a:latin typeface="Times New Roman" panose="02020603050405020304" pitchFamily="18" charset="0"/>
                <a:cs typeface="Times New Roman" panose="02020603050405020304" pitchFamily="18" charset="0"/>
              </a:rPr>
              <a:t>PoolQC</a:t>
            </a:r>
            <a:r>
              <a:rPr lang="fr-FR" dirty="0">
                <a:latin typeface="Times New Roman" panose="02020603050405020304" pitchFamily="18" charset="0"/>
                <a:cs typeface="Times New Roman" panose="02020603050405020304" pitchFamily="18" charset="0"/>
              </a:rPr>
              <a:t> correspondent aux maisons qui n'ont pas de piscine et que celle de la variable </a:t>
            </a:r>
            <a:r>
              <a:rPr lang="fr-FR" dirty="0" err="1">
                <a:latin typeface="Times New Roman" panose="02020603050405020304" pitchFamily="18" charset="0"/>
                <a:cs typeface="Times New Roman" panose="02020603050405020304" pitchFamily="18" charset="0"/>
              </a:rPr>
              <a:t>Alley</a:t>
            </a:r>
            <a:r>
              <a:rPr lang="fr-FR" dirty="0">
                <a:latin typeface="Times New Roman" panose="02020603050405020304" pitchFamily="18" charset="0"/>
                <a:cs typeface="Times New Roman" panose="02020603050405020304" pitchFamily="18" charset="0"/>
              </a:rPr>
              <a:t> correspondent aux maisons qui n'ont pas d'allés nous allons créer deux autres variables </a:t>
            </a:r>
            <a:r>
              <a:rPr lang="fr-FR" b="1" dirty="0" err="1">
                <a:latin typeface="Times New Roman" panose="02020603050405020304" pitchFamily="18" charset="0"/>
                <a:cs typeface="Times New Roman" panose="02020603050405020304" pitchFamily="18" charset="0"/>
              </a:rPr>
              <a:t>dummy_pool</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dummy_alley</a:t>
            </a:r>
            <a:r>
              <a:rPr lang="fr-FR" dirty="0">
                <a:latin typeface="Times New Roman" panose="02020603050405020304" pitchFamily="18" charset="0"/>
                <a:cs typeface="Times New Roman" panose="02020603050405020304" pitchFamily="18" charset="0"/>
              </a:rPr>
              <a:t> qui prennent la valeur 1 s'il y a une piscine (respectivement une allée) et 0 sinon. </a:t>
            </a:r>
          </a:p>
          <a:p>
            <a:pPr marL="285750" indent="-285750">
              <a:buFontTx/>
              <a:buChar char="-"/>
            </a:pPr>
            <a:endParaRPr lang="fr-FR" dirty="0">
              <a:latin typeface="Times New Roman" panose="02020603050405020304" pitchFamily="18" charset="0"/>
              <a:cs typeface="Times New Roman" panose="02020603050405020304" pitchFamily="18" charset="0"/>
            </a:endParaRPr>
          </a:p>
          <a:p>
            <a:pPr marL="285750" indent="-285750">
              <a:buFontTx/>
              <a:buChar char="-"/>
            </a:pPr>
            <a:r>
              <a:rPr lang="fr-FR" dirty="0">
                <a:latin typeface="Times New Roman" panose="02020603050405020304" pitchFamily="18" charset="0"/>
                <a:cs typeface="Times New Roman" panose="02020603050405020304" pitchFamily="18" charset="0"/>
              </a:rPr>
              <a:t>Certaines valeurs manquantes ont été imputés par la méthode du </a:t>
            </a:r>
            <a:r>
              <a:rPr lang="fr-FR" dirty="0" err="1">
                <a:latin typeface="Times New Roman" panose="02020603050405020304" pitchFamily="18" charset="0"/>
                <a:cs typeface="Times New Roman" panose="02020603050405020304" pitchFamily="18" charset="0"/>
              </a:rPr>
              <a:t>KNNImputer</a:t>
            </a:r>
            <a:r>
              <a:rPr lang="fr-FR" dirty="0">
                <a:latin typeface="Times New Roman" panose="02020603050405020304" pitchFamily="18" charset="0"/>
                <a:cs typeface="Times New Roman" panose="02020603050405020304" pitchFamily="18" charset="0"/>
              </a:rPr>
              <a:t> et d’autres par une modalité selon la situation.</a:t>
            </a:r>
          </a:p>
        </p:txBody>
      </p:sp>
    </p:spTree>
    <p:extLst>
      <p:ext uri="{BB962C8B-B14F-4D97-AF65-F5344CB8AC3E}">
        <p14:creationId xmlns:p14="http://schemas.microsoft.com/office/powerpoint/2010/main" val="3750085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212E784-0ADA-4D38-8395-9E01AA9726DC}"/>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3831AA81-0346-B45F-4669-7FA74FEDB599}"/>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1" name="Titre 2">
            <a:extLst>
              <a:ext uri="{FF2B5EF4-FFF2-40B4-BE49-F238E27FC236}">
                <a16:creationId xmlns:a16="http://schemas.microsoft.com/office/drawing/2014/main" id="{E9A616E3-7458-8028-A337-6743770A8602}"/>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0121DBA1-5070-03FC-B9AC-6CA4A5AB8C1A}"/>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29E3D72A-81DF-6AC6-501F-44DB7F90AE6B}"/>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B2BD2941-E0D0-8C49-9DAE-0D0859B296A9}"/>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FF5C00E1-CF11-76C7-08B3-BAD724C3CD8E}"/>
              </a:ext>
            </a:extLst>
          </p:cNvPr>
          <p:cNvSpPr txBox="1"/>
          <p:nvPr/>
        </p:nvSpPr>
        <p:spPr>
          <a:xfrm>
            <a:off x="831477" y="480977"/>
            <a:ext cx="6268569" cy="307777"/>
          </a:xfrm>
          <a:prstGeom prst="rect">
            <a:avLst/>
          </a:prstGeom>
          <a:noFill/>
        </p:spPr>
        <p:txBody>
          <a:bodyPr wrap="square" rtlCol="0">
            <a:spAutoFit/>
          </a:bodyPr>
          <a:lstStyle/>
          <a:p>
            <a:r>
              <a:rPr lang="fr-FR" b="1" dirty="0">
                <a:solidFill>
                  <a:schemeClr val="tx1">
                    <a:lumMod val="75000"/>
                    <a:lumOff val="25000"/>
                  </a:schemeClr>
                </a:solidFill>
              </a:rPr>
              <a:t>Exploration des données  / Data Visualisations </a:t>
            </a:r>
          </a:p>
        </p:txBody>
      </p:sp>
      <p:pic>
        <p:nvPicPr>
          <p:cNvPr id="8" name="Image 7">
            <a:extLst>
              <a:ext uri="{FF2B5EF4-FFF2-40B4-BE49-F238E27FC236}">
                <a16:creationId xmlns:a16="http://schemas.microsoft.com/office/drawing/2014/main" id="{D4510D62-9A79-2B67-9305-3E1412AC3CCB}"/>
              </a:ext>
            </a:extLst>
          </p:cNvPr>
          <p:cNvPicPr>
            <a:picLocks noChangeAspect="1"/>
          </p:cNvPicPr>
          <p:nvPr/>
        </p:nvPicPr>
        <p:blipFill>
          <a:blip r:embed="rId3"/>
          <a:stretch>
            <a:fillRect/>
          </a:stretch>
        </p:blipFill>
        <p:spPr>
          <a:xfrm>
            <a:off x="543286" y="3345749"/>
            <a:ext cx="2624241" cy="1721502"/>
          </a:xfrm>
          <a:prstGeom prst="rect">
            <a:avLst/>
          </a:prstGeom>
        </p:spPr>
      </p:pic>
      <p:sp>
        <p:nvSpPr>
          <p:cNvPr id="9" name="ZoneTexte 8">
            <a:extLst>
              <a:ext uri="{FF2B5EF4-FFF2-40B4-BE49-F238E27FC236}">
                <a16:creationId xmlns:a16="http://schemas.microsoft.com/office/drawing/2014/main" id="{D437C156-D5E1-8A20-6491-672946ECE3BE}"/>
              </a:ext>
            </a:extLst>
          </p:cNvPr>
          <p:cNvSpPr txBox="1"/>
          <p:nvPr/>
        </p:nvSpPr>
        <p:spPr>
          <a:xfrm>
            <a:off x="3760977" y="3915242"/>
            <a:ext cx="3370967" cy="646331"/>
          </a:xfrm>
          <a:prstGeom prst="rect">
            <a:avLst/>
          </a:prstGeom>
          <a:noFill/>
        </p:spPr>
        <p:txBody>
          <a:bodyPr wrap="square" rtlCol="0">
            <a:spAutoFit/>
          </a:bodyPr>
          <a:lstStyle/>
          <a:p>
            <a:r>
              <a:rPr lang="fr-FR" sz="1200" b="1" dirty="0"/>
              <a:t>Nous remarquons qu’en appliquant la fonction log à la variable </a:t>
            </a:r>
            <a:r>
              <a:rPr lang="fr-FR" sz="1200" b="1" dirty="0" err="1"/>
              <a:t>SalePrice</a:t>
            </a:r>
            <a:r>
              <a:rPr lang="fr-FR" sz="1200" b="1" dirty="0"/>
              <a:t>, la distribution des prix devient symétrique</a:t>
            </a:r>
          </a:p>
        </p:txBody>
      </p:sp>
      <p:pic>
        <p:nvPicPr>
          <p:cNvPr id="3" name="Image 2">
            <a:extLst>
              <a:ext uri="{FF2B5EF4-FFF2-40B4-BE49-F238E27FC236}">
                <a16:creationId xmlns:a16="http://schemas.microsoft.com/office/drawing/2014/main" id="{975D4964-2B4D-EA21-D148-938EB5BC8E4A}"/>
              </a:ext>
            </a:extLst>
          </p:cNvPr>
          <p:cNvPicPr>
            <a:picLocks noChangeAspect="1"/>
          </p:cNvPicPr>
          <p:nvPr/>
        </p:nvPicPr>
        <p:blipFill>
          <a:blip r:embed="rId4"/>
          <a:stretch>
            <a:fillRect/>
          </a:stretch>
        </p:blipFill>
        <p:spPr>
          <a:xfrm>
            <a:off x="324998" y="905092"/>
            <a:ext cx="7467484" cy="2305104"/>
          </a:xfrm>
          <a:prstGeom prst="rect">
            <a:avLst/>
          </a:prstGeom>
        </p:spPr>
      </p:pic>
    </p:spTree>
    <p:extLst>
      <p:ext uri="{BB962C8B-B14F-4D97-AF65-F5344CB8AC3E}">
        <p14:creationId xmlns:p14="http://schemas.microsoft.com/office/powerpoint/2010/main" val="415931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F75511A-8753-9CB4-5529-E15473F6C5B6}"/>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DF8E46C9-44AD-82B6-41FE-3E0EBF87B389}"/>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1" name="Titre 2">
            <a:extLst>
              <a:ext uri="{FF2B5EF4-FFF2-40B4-BE49-F238E27FC236}">
                <a16:creationId xmlns:a16="http://schemas.microsoft.com/office/drawing/2014/main" id="{B41E5AE3-91C0-4416-74B3-FDFE393EB794}"/>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B20B3E57-DB63-C3BF-3D4A-DED108021E8A}"/>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4CE0151B-BF37-3E07-EEBA-252A54525263}"/>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5EA49E53-6609-2DE5-EF07-97A5CFB472D7}"/>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C0BA8570-7FB0-9620-C04F-4B56989C9F64}"/>
              </a:ext>
            </a:extLst>
          </p:cNvPr>
          <p:cNvSpPr txBox="1"/>
          <p:nvPr/>
        </p:nvSpPr>
        <p:spPr>
          <a:xfrm>
            <a:off x="831477" y="480977"/>
            <a:ext cx="6268569" cy="307777"/>
          </a:xfrm>
          <a:prstGeom prst="rect">
            <a:avLst/>
          </a:prstGeom>
          <a:noFill/>
        </p:spPr>
        <p:txBody>
          <a:bodyPr wrap="square" rtlCol="0">
            <a:spAutoFit/>
          </a:bodyPr>
          <a:lstStyle/>
          <a:p>
            <a:r>
              <a:rPr lang="fr-FR" b="1" dirty="0">
                <a:solidFill>
                  <a:schemeClr val="tx1">
                    <a:lumMod val="75000"/>
                    <a:lumOff val="25000"/>
                  </a:schemeClr>
                </a:solidFill>
              </a:rPr>
              <a:t>Exploration des données  / Corrélation entre Target et Features</a:t>
            </a:r>
          </a:p>
        </p:txBody>
      </p:sp>
      <p:pic>
        <p:nvPicPr>
          <p:cNvPr id="3" name="Image 2">
            <a:extLst>
              <a:ext uri="{FF2B5EF4-FFF2-40B4-BE49-F238E27FC236}">
                <a16:creationId xmlns:a16="http://schemas.microsoft.com/office/drawing/2014/main" id="{3967FB99-351A-08F6-4025-6F3A2859496A}"/>
              </a:ext>
            </a:extLst>
          </p:cNvPr>
          <p:cNvPicPr>
            <a:picLocks noChangeAspect="1"/>
          </p:cNvPicPr>
          <p:nvPr/>
        </p:nvPicPr>
        <p:blipFill>
          <a:blip r:embed="rId3"/>
          <a:stretch>
            <a:fillRect/>
          </a:stretch>
        </p:blipFill>
        <p:spPr>
          <a:xfrm>
            <a:off x="874509" y="983331"/>
            <a:ext cx="2643242" cy="3887120"/>
          </a:xfrm>
          <a:prstGeom prst="rect">
            <a:avLst/>
          </a:prstGeom>
        </p:spPr>
      </p:pic>
      <p:pic>
        <p:nvPicPr>
          <p:cNvPr id="7" name="Image 6">
            <a:extLst>
              <a:ext uri="{FF2B5EF4-FFF2-40B4-BE49-F238E27FC236}">
                <a16:creationId xmlns:a16="http://schemas.microsoft.com/office/drawing/2014/main" id="{AFC7C8E5-CFC1-E85E-0DE3-83B1C64DD4FA}"/>
              </a:ext>
            </a:extLst>
          </p:cNvPr>
          <p:cNvPicPr>
            <a:picLocks noChangeAspect="1"/>
          </p:cNvPicPr>
          <p:nvPr/>
        </p:nvPicPr>
        <p:blipFill>
          <a:blip r:embed="rId4"/>
          <a:stretch>
            <a:fillRect/>
          </a:stretch>
        </p:blipFill>
        <p:spPr>
          <a:xfrm>
            <a:off x="3398784" y="1181092"/>
            <a:ext cx="2346432" cy="3689359"/>
          </a:xfrm>
          <a:prstGeom prst="rect">
            <a:avLst/>
          </a:prstGeom>
        </p:spPr>
      </p:pic>
      <p:pic>
        <p:nvPicPr>
          <p:cNvPr id="15" name="Image 14">
            <a:extLst>
              <a:ext uri="{FF2B5EF4-FFF2-40B4-BE49-F238E27FC236}">
                <a16:creationId xmlns:a16="http://schemas.microsoft.com/office/drawing/2014/main" id="{70C5A539-9EEA-B861-F488-3A90E8B40EE9}"/>
              </a:ext>
            </a:extLst>
          </p:cNvPr>
          <p:cNvPicPr>
            <a:picLocks noChangeAspect="1"/>
          </p:cNvPicPr>
          <p:nvPr/>
        </p:nvPicPr>
        <p:blipFill>
          <a:blip r:embed="rId5"/>
          <a:stretch>
            <a:fillRect/>
          </a:stretch>
        </p:blipFill>
        <p:spPr>
          <a:xfrm>
            <a:off x="5745216" y="1181092"/>
            <a:ext cx="1777706" cy="1723471"/>
          </a:xfrm>
          <a:prstGeom prst="rect">
            <a:avLst/>
          </a:prstGeom>
        </p:spPr>
      </p:pic>
      <p:sp>
        <p:nvSpPr>
          <p:cNvPr id="17" name="ZoneTexte 16">
            <a:extLst>
              <a:ext uri="{FF2B5EF4-FFF2-40B4-BE49-F238E27FC236}">
                <a16:creationId xmlns:a16="http://schemas.microsoft.com/office/drawing/2014/main" id="{CEE6D514-C56D-515C-1405-95EE3CAB20CF}"/>
              </a:ext>
            </a:extLst>
          </p:cNvPr>
          <p:cNvSpPr txBox="1"/>
          <p:nvPr/>
        </p:nvSpPr>
        <p:spPr>
          <a:xfrm>
            <a:off x="5745216" y="3102324"/>
            <a:ext cx="2201374" cy="1015663"/>
          </a:xfrm>
          <a:prstGeom prst="rect">
            <a:avLst/>
          </a:prstGeom>
          <a:noFill/>
        </p:spPr>
        <p:txBody>
          <a:bodyPr wrap="square" rtlCol="0">
            <a:spAutoFit/>
          </a:bodyPr>
          <a:lstStyle/>
          <a:p>
            <a:r>
              <a:rPr lang="fr-FR" sz="1200" b="1" dirty="0"/>
              <a:t>Le tableau de </a:t>
            </a:r>
            <a:r>
              <a:rPr lang="fr-FR" sz="1200" b="1" dirty="0" err="1"/>
              <a:t>correlation</a:t>
            </a:r>
            <a:r>
              <a:rPr lang="fr-FR" sz="1200" b="1" dirty="0"/>
              <a:t> suivant montre qu’il y a de fortes corrélation entre la variable </a:t>
            </a:r>
            <a:r>
              <a:rPr lang="fr-FR" sz="1200" b="1" dirty="0" err="1"/>
              <a:t>GlobalQual</a:t>
            </a:r>
            <a:r>
              <a:rPr lang="fr-FR" sz="1200" b="1" dirty="0"/>
              <a:t> et la variable cible</a:t>
            </a:r>
          </a:p>
        </p:txBody>
      </p:sp>
    </p:spTree>
    <p:extLst>
      <p:ext uri="{BB962C8B-B14F-4D97-AF65-F5344CB8AC3E}">
        <p14:creationId xmlns:p14="http://schemas.microsoft.com/office/powerpoint/2010/main" val="312059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A5FDC225-7289-BB4B-73BE-D0612885831F}"/>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D9A04674-004E-9611-8A2E-F6E8F320CD9E}"/>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1" name="Titre 2">
            <a:extLst>
              <a:ext uri="{FF2B5EF4-FFF2-40B4-BE49-F238E27FC236}">
                <a16:creationId xmlns:a16="http://schemas.microsoft.com/office/drawing/2014/main" id="{48879BE0-EF8D-00FF-210E-E123590288D2}"/>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AE3F6A25-FA85-02F3-BEBF-F10C8FFFA69A}"/>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8E385FF0-AF3B-F95F-8CDC-1F81D44A3D95}"/>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1BFF8E29-6DE1-CC89-F1AD-8EEAE76C9D0E}"/>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12229ABA-6573-7348-563B-AF58AC967852}"/>
              </a:ext>
            </a:extLst>
          </p:cNvPr>
          <p:cNvSpPr txBox="1"/>
          <p:nvPr/>
        </p:nvSpPr>
        <p:spPr>
          <a:xfrm>
            <a:off x="831477" y="480977"/>
            <a:ext cx="6268569" cy="307777"/>
          </a:xfrm>
          <a:prstGeom prst="rect">
            <a:avLst/>
          </a:prstGeom>
          <a:noFill/>
        </p:spPr>
        <p:txBody>
          <a:bodyPr wrap="square" rtlCol="0">
            <a:spAutoFit/>
          </a:bodyPr>
          <a:lstStyle/>
          <a:p>
            <a:r>
              <a:rPr lang="fr-FR" b="1" dirty="0">
                <a:solidFill>
                  <a:schemeClr val="tx1">
                    <a:lumMod val="75000"/>
                    <a:lumOff val="25000"/>
                  </a:schemeClr>
                </a:solidFill>
              </a:rPr>
              <a:t>Exploration des données  / Boxplot de Saleprice </a:t>
            </a:r>
          </a:p>
        </p:txBody>
      </p:sp>
      <p:pic>
        <p:nvPicPr>
          <p:cNvPr id="4" name="Image 3">
            <a:extLst>
              <a:ext uri="{FF2B5EF4-FFF2-40B4-BE49-F238E27FC236}">
                <a16:creationId xmlns:a16="http://schemas.microsoft.com/office/drawing/2014/main" id="{C53EB913-7B63-68CA-9287-BC139315A501}"/>
              </a:ext>
            </a:extLst>
          </p:cNvPr>
          <p:cNvPicPr>
            <a:picLocks noChangeAspect="1"/>
          </p:cNvPicPr>
          <p:nvPr/>
        </p:nvPicPr>
        <p:blipFill>
          <a:blip r:embed="rId3"/>
          <a:stretch>
            <a:fillRect/>
          </a:stretch>
        </p:blipFill>
        <p:spPr>
          <a:xfrm>
            <a:off x="447100" y="1114222"/>
            <a:ext cx="6923924" cy="2446560"/>
          </a:xfrm>
          <a:prstGeom prst="rect">
            <a:avLst/>
          </a:prstGeom>
        </p:spPr>
      </p:pic>
      <p:sp>
        <p:nvSpPr>
          <p:cNvPr id="6" name="ZoneTexte 5">
            <a:extLst>
              <a:ext uri="{FF2B5EF4-FFF2-40B4-BE49-F238E27FC236}">
                <a16:creationId xmlns:a16="http://schemas.microsoft.com/office/drawing/2014/main" id="{B6E0F7CF-8988-C519-567D-1DD713C21578}"/>
              </a:ext>
            </a:extLst>
          </p:cNvPr>
          <p:cNvSpPr txBox="1"/>
          <p:nvPr/>
        </p:nvSpPr>
        <p:spPr>
          <a:xfrm>
            <a:off x="447100" y="3560782"/>
            <a:ext cx="6825069" cy="954107"/>
          </a:xfrm>
          <a:prstGeom prst="rect">
            <a:avLst/>
          </a:prstGeom>
          <a:noFill/>
        </p:spPr>
        <p:txBody>
          <a:bodyPr wrap="square" rtlCol="0">
            <a:spAutoFit/>
          </a:bodyPr>
          <a:lstStyle/>
          <a:p>
            <a:pPr algn="just"/>
            <a:r>
              <a:rPr lang="fr-FR" b="0" i="0" dirty="0">
                <a:effectLst/>
                <a:latin typeface="+mj-lt"/>
              </a:rPr>
              <a:t>Avec la représentation du boxplot de la variable SaleParice, l’on se rend compte qu’elle possède de nombreux </a:t>
            </a:r>
            <a:r>
              <a:rPr lang="fr-FR" b="0" i="0" dirty="0" err="1">
                <a:effectLst/>
                <a:latin typeface="+mj-lt"/>
              </a:rPr>
              <a:t>outliers</a:t>
            </a:r>
            <a:r>
              <a:rPr lang="fr-FR" b="0" i="0" dirty="0">
                <a:effectLst/>
                <a:latin typeface="+mj-lt"/>
              </a:rPr>
              <a:t>, pour cela, dans la suite, nous allons utiliser la médiane au lieu de la moyenne quand on va vouloir représenter la variable en question.</a:t>
            </a:r>
            <a:endParaRPr lang="fr-FR" dirty="0">
              <a:latin typeface="+mj-lt"/>
            </a:endParaRPr>
          </a:p>
        </p:txBody>
      </p:sp>
    </p:spTree>
    <p:extLst>
      <p:ext uri="{BB962C8B-B14F-4D97-AF65-F5344CB8AC3E}">
        <p14:creationId xmlns:p14="http://schemas.microsoft.com/office/powerpoint/2010/main" val="314248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57584B0-4B63-6300-845F-BDFCE0D9AC61}"/>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EE17CB83-659D-CD42-2662-3E30B677A456}"/>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1" name="Titre 2">
            <a:extLst>
              <a:ext uri="{FF2B5EF4-FFF2-40B4-BE49-F238E27FC236}">
                <a16:creationId xmlns:a16="http://schemas.microsoft.com/office/drawing/2014/main" id="{8433A3BC-6BE4-6338-5256-DA46D495F284}"/>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D7CE4486-90CA-D670-F8CE-DB300028A064}"/>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3829BC6E-5054-8DA9-671F-2CDB870F279D}"/>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AD0855A9-82D2-93A6-8DCF-FE56977D1371}"/>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FF949F0A-39D1-C869-092C-89BC3B22E974}"/>
              </a:ext>
            </a:extLst>
          </p:cNvPr>
          <p:cNvSpPr txBox="1"/>
          <p:nvPr/>
        </p:nvSpPr>
        <p:spPr>
          <a:xfrm>
            <a:off x="855143" y="328692"/>
            <a:ext cx="6268569" cy="523220"/>
          </a:xfrm>
          <a:prstGeom prst="rect">
            <a:avLst/>
          </a:prstGeom>
          <a:noFill/>
        </p:spPr>
        <p:txBody>
          <a:bodyPr wrap="square" rtlCol="0">
            <a:spAutoFit/>
          </a:bodyPr>
          <a:lstStyle/>
          <a:p>
            <a:r>
              <a:rPr lang="fr-FR" b="1" dirty="0">
                <a:solidFill>
                  <a:schemeClr val="tx1">
                    <a:lumMod val="75000"/>
                    <a:lumOff val="25000"/>
                  </a:schemeClr>
                </a:solidFill>
              </a:rPr>
              <a:t>Exploration des données  / Nuage de points entre les variables quantitatives et la variable cible (Saleprice)</a:t>
            </a:r>
          </a:p>
        </p:txBody>
      </p:sp>
      <p:pic>
        <p:nvPicPr>
          <p:cNvPr id="3" name="Image 2">
            <a:extLst>
              <a:ext uri="{FF2B5EF4-FFF2-40B4-BE49-F238E27FC236}">
                <a16:creationId xmlns:a16="http://schemas.microsoft.com/office/drawing/2014/main" id="{7C330498-9794-D808-2059-0B2CCFE0342E}"/>
              </a:ext>
            </a:extLst>
          </p:cNvPr>
          <p:cNvPicPr>
            <a:picLocks noChangeAspect="1"/>
          </p:cNvPicPr>
          <p:nvPr/>
        </p:nvPicPr>
        <p:blipFill>
          <a:blip r:embed="rId3"/>
          <a:stretch>
            <a:fillRect/>
          </a:stretch>
        </p:blipFill>
        <p:spPr>
          <a:xfrm>
            <a:off x="855143" y="1107023"/>
            <a:ext cx="3252122" cy="2313909"/>
          </a:xfrm>
          <a:prstGeom prst="rect">
            <a:avLst/>
          </a:prstGeom>
        </p:spPr>
      </p:pic>
      <p:pic>
        <p:nvPicPr>
          <p:cNvPr id="10" name="Image 9">
            <a:extLst>
              <a:ext uri="{FF2B5EF4-FFF2-40B4-BE49-F238E27FC236}">
                <a16:creationId xmlns:a16="http://schemas.microsoft.com/office/drawing/2014/main" id="{B79C894F-B4FD-D221-8E77-C71DEE574847}"/>
              </a:ext>
            </a:extLst>
          </p:cNvPr>
          <p:cNvPicPr>
            <a:picLocks noChangeAspect="1"/>
          </p:cNvPicPr>
          <p:nvPr/>
        </p:nvPicPr>
        <p:blipFill>
          <a:blip r:embed="rId4"/>
          <a:stretch>
            <a:fillRect/>
          </a:stretch>
        </p:blipFill>
        <p:spPr>
          <a:xfrm>
            <a:off x="4062588" y="1028807"/>
            <a:ext cx="3395777" cy="2478917"/>
          </a:xfrm>
          <a:prstGeom prst="rect">
            <a:avLst/>
          </a:prstGeom>
        </p:spPr>
      </p:pic>
      <p:sp>
        <p:nvSpPr>
          <p:cNvPr id="15" name="ZoneTexte 14">
            <a:extLst>
              <a:ext uri="{FF2B5EF4-FFF2-40B4-BE49-F238E27FC236}">
                <a16:creationId xmlns:a16="http://schemas.microsoft.com/office/drawing/2014/main" id="{CB1B2501-3C5D-A3F1-D6CF-22548D8D4E96}"/>
              </a:ext>
            </a:extLst>
          </p:cNvPr>
          <p:cNvSpPr txBox="1"/>
          <p:nvPr/>
        </p:nvSpPr>
        <p:spPr>
          <a:xfrm>
            <a:off x="4439269" y="3560695"/>
            <a:ext cx="3019096" cy="553998"/>
          </a:xfrm>
          <a:prstGeom prst="rect">
            <a:avLst/>
          </a:prstGeom>
          <a:noFill/>
        </p:spPr>
        <p:txBody>
          <a:bodyPr wrap="square" rtlCol="0">
            <a:spAutoFit/>
          </a:bodyPr>
          <a:lstStyle/>
          <a:p>
            <a:r>
              <a:rPr lang="fr-FR" sz="1000" b="1" dirty="0"/>
              <a:t>On remarque que Plus la surface habitable au-dessus du sol augmente plus le prix de vente devient élevé</a:t>
            </a:r>
          </a:p>
        </p:txBody>
      </p:sp>
      <p:sp>
        <p:nvSpPr>
          <p:cNvPr id="16" name="ZoneTexte 15">
            <a:extLst>
              <a:ext uri="{FF2B5EF4-FFF2-40B4-BE49-F238E27FC236}">
                <a16:creationId xmlns:a16="http://schemas.microsoft.com/office/drawing/2014/main" id="{0A55CB52-46D0-C3FE-A6B6-7DDC897F113F}"/>
              </a:ext>
            </a:extLst>
          </p:cNvPr>
          <p:cNvSpPr txBox="1"/>
          <p:nvPr/>
        </p:nvSpPr>
        <p:spPr>
          <a:xfrm>
            <a:off x="1267556" y="3560695"/>
            <a:ext cx="3019096" cy="553998"/>
          </a:xfrm>
          <a:prstGeom prst="rect">
            <a:avLst/>
          </a:prstGeom>
          <a:noFill/>
        </p:spPr>
        <p:txBody>
          <a:bodyPr wrap="square" rtlCol="0">
            <a:spAutoFit/>
          </a:bodyPr>
          <a:lstStyle/>
          <a:p>
            <a:r>
              <a:rPr lang="fr-FR" sz="1000" b="1" dirty="0"/>
              <a:t>On remarque que plus la taille du garage augmente plus la valeur de la maison augmente</a:t>
            </a:r>
          </a:p>
        </p:txBody>
      </p:sp>
    </p:spTree>
    <p:extLst>
      <p:ext uri="{BB962C8B-B14F-4D97-AF65-F5344CB8AC3E}">
        <p14:creationId xmlns:p14="http://schemas.microsoft.com/office/powerpoint/2010/main" val="14510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FF8732BE-9B35-3F76-1B63-4A0C5AFC778B}"/>
            </a:ext>
          </a:extLst>
        </p:cNvPr>
        <p:cNvGrpSpPr/>
        <p:nvPr/>
      </p:nvGrpSpPr>
      <p:grpSpPr>
        <a:xfrm>
          <a:off x="0" y="0"/>
          <a:ext cx="0" cy="0"/>
          <a:chOff x="0" y="0"/>
          <a:chExt cx="0" cy="0"/>
        </a:xfrm>
      </p:grpSpPr>
      <p:sp>
        <p:nvSpPr>
          <p:cNvPr id="127" name="Google Shape;127;p17">
            <a:extLst>
              <a:ext uri="{FF2B5EF4-FFF2-40B4-BE49-F238E27FC236}">
                <a16:creationId xmlns:a16="http://schemas.microsoft.com/office/drawing/2014/main" id="{E92D9D92-510E-DA7E-3571-8D4FB9B4846B}"/>
              </a:ext>
            </a:extLst>
          </p:cNvPr>
          <p:cNvSpPr/>
          <p:nvPr/>
        </p:nvSpPr>
        <p:spPr>
          <a:xfrm>
            <a:off x="702898" y="1420008"/>
            <a:ext cx="1750500" cy="3723491"/>
          </a:xfrm>
          <a:prstGeom prst="rect">
            <a:avLst/>
          </a:prstGeom>
        </p:spPr>
        <p:txBody>
          <a:bodyPr>
            <a:prstTxWarp prst="textPlain">
              <a:avLst/>
            </a:prstTxWarp>
          </a:bodyPr>
          <a:lstStyle/>
          <a:p>
            <a:pPr lvl="0" algn="ctr"/>
            <a:r>
              <a:rPr lang="fr-FR" b="1" i="0" dirty="0">
                <a:ln>
                  <a:noFill/>
                </a:ln>
                <a:solidFill>
                  <a:srgbClr val="0B6AB1">
                    <a:alpha val="47490"/>
                  </a:srgbClr>
                </a:solidFill>
                <a:latin typeface="Kulim Park"/>
              </a:rPr>
              <a:t>3</a:t>
            </a:r>
            <a:endParaRPr b="1" i="0" dirty="0">
              <a:ln>
                <a:noFill/>
              </a:ln>
              <a:solidFill>
                <a:srgbClr val="0B6AB1">
                  <a:alpha val="47490"/>
                </a:srgbClr>
              </a:solidFill>
              <a:latin typeface="Kulim Park"/>
            </a:endParaRPr>
          </a:p>
        </p:txBody>
      </p:sp>
      <p:pic>
        <p:nvPicPr>
          <p:cNvPr id="130" name="Google Shape;130;p17">
            <a:extLst>
              <a:ext uri="{FF2B5EF4-FFF2-40B4-BE49-F238E27FC236}">
                <a16:creationId xmlns:a16="http://schemas.microsoft.com/office/drawing/2014/main" id="{D902D34B-64B7-DE65-8176-A5185EE318FE}"/>
              </a:ext>
            </a:extLst>
          </p:cNvPr>
          <p:cNvPicPr preferRelativeResize="0"/>
          <p:nvPr/>
        </p:nvPicPr>
        <p:blipFill>
          <a:blip r:embed="rId3"/>
          <a:srcRect l="37825" r="37825"/>
          <a:stretch/>
        </p:blipFill>
        <p:spPr>
          <a:xfrm>
            <a:off x="7007848" y="0"/>
            <a:ext cx="2145474" cy="5143500"/>
          </a:xfrm>
          <a:custGeom>
            <a:avLst/>
            <a:gdLst/>
            <a:ahLst/>
            <a:cxnLst/>
            <a:rect l="l" t="t" r="r" b="b"/>
            <a:pathLst>
              <a:path w="21600" h="21600" extrusionOk="0">
                <a:moveTo>
                  <a:pt x="5963" y="0"/>
                </a:moveTo>
                <a:lnTo>
                  <a:pt x="0" y="14108"/>
                </a:lnTo>
                <a:lnTo>
                  <a:pt x="8840" y="12766"/>
                </a:lnTo>
                <a:lnTo>
                  <a:pt x="13359" y="14468"/>
                </a:lnTo>
                <a:lnTo>
                  <a:pt x="10342" y="21600"/>
                </a:lnTo>
                <a:lnTo>
                  <a:pt x="21600" y="21600"/>
                </a:lnTo>
                <a:lnTo>
                  <a:pt x="21600" y="0"/>
                </a:lnTo>
                <a:lnTo>
                  <a:pt x="5963" y="0"/>
                </a:lnTo>
                <a:close/>
              </a:path>
            </a:pathLst>
          </a:custGeom>
          <a:noFill/>
          <a:ln>
            <a:noFill/>
          </a:ln>
        </p:spPr>
      </p:pic>
      <p:sp>
        <p:nvSpPr>
          <p:cNvPr id="10" name="Google Shape;128;p17">
            <a:extLst>
              <a:ext uri="{FF2B5EF4-FFF2-40B4-BE49-F238E27FC236}">
                <a16:creationId xmlns:a16="http://schemas.microsoft.com/office/drawing/2014/main" id="{835EE666-CE19-C7F2-00E3-D58FC6FA2E78}"/>
              </a:ext>
            </a:extLst>
          </p:cNvPr>
          <p:cNvSpPr txBox="1">
            <a:spLocks noGrp="1"/>
          </p:cNvSpPr>
          <p:nvPr>
            <p:ph type="ctrTitle"/>
          </p:nvPr>
        </p:nvSpPr>
        <p:spPr>
          <a:xfrm>
            <a:off x="2468096" y="1250681"/>
            <a:ext cx="5612489" cy="105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6000" dirty="0">
                <a:latin typeface="Calibri Light" panose="020F0302020204030204" pitchFamily="34" charset="0"/>
                <a:ea typeface="+mn-ea"/>
                <a:cs typeface="+mn-cs"/>
              </a:rPr>
              <a:t>Modélisation</a:t>
            </a:r>
            <a:endParaRPr sz="5000" dirty="0"/>
          </a:p>
        </p:txBody>
      </p:sp>
    </p:spTree>
    <p:extLst>
      <p:ext uri="{BB962C8B-B14F-4D97-AF65-F5344CB8AC3E}">
        <p14:creationId xmlns:p14="http://schemas.microsoft.com/office/powerpoint/2010/main" val="107162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F5647291-224F-FF37-60CA-E1BD2EED5E18}"/>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A7BFE224-F333-7C62-D037-C30A3F05F521}"/>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1" name="Titre 2">
            <a:extLst>
              <a:ext uri="{FF2B5EF4-FFF2-40B4-BE49-F238E27FC236}">
                <a16:creationId xmlns:a16="http://schemas.microsoft.com/office/drawing/2014/main" id="{2F388693-301C-5EBB-9CB3-1B6DAFDF55A4}"/>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5E8DA0F3-4F9F-A2C8-B584-BECF65F024D6}"/>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4306465C-F80D-4A7D-4B6E-78D32B84D4A3}"/>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F0EA931C-269F-4C89-6444-02CBD4D5E3D6}"/>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6EEFA06A-13FE-04D7-C08C-CDE5140AE780}"/>
              </a:ext>
            </a:extLst>
          </p:cNvPr>
          <p:cNvSpPr txBox="1"/>
          <p:nvPr/>
        </p:nvSpPr>
        <p:spPr>
          <a:xfrm>
            <a:off x="855143" y="328692"/>
            <a:ext cx="6268569" cy="307777"/>
          </a:xfrm>
          <a:prstGeom prst="rect">
            <a:avLst/>
          </a:prstGeom>
          <a:noFill/>
        </p:spPr>
        <p:txBody>
          <a:bodyPr wrap="square" rtlCol="0">
            <a:spAutoFit/>
          </a:bodyPr>
          <a:lstStyle/>
          <a:p>
            <a:r>
              <a:rPr lang="fr-FR" b="1" dirty="0">
                <a:solidFill>
                  <a:schemeClr val="tx1">
                    <a:lumMod val="75000"/>
                    <a:lumOff val="25000"/>
                  </a:schemeClr>
                </a:solidFill>
              </a:rPr>
              <a:t>Modélisation des données / Comparaison des différents modèles  </a:t>
            </a:r>
          </a:p>
        </p:txBody>
      </p:sp>
      <p:pic>
        <p:nvPicPr>
          <p:cNvPr id="3" name="Image 2">
            <a:extLst>
              <a:ext uri="{FF2B5EF4-FFF2-40B4-BE49-F238E27FC236}">
                <a16:creationId xmlns:a16="http://schemas.microsoft.com/office/drawing/2014/main" id="{76367AA7-F7D8-89A2-9F39-1BC5CB0A7268}"/>
              </a:ext>
            </a:extLst>
          </p:cNvPr>
          <p:cNvPicPr>
            <a:picLocks noChangeAspect="1"/>
          </p:cNvPicPr>
          <p:nvPr/>
        </p:nvPicPr>
        <p:blipFill>
          <a:blip r:embed="rId3"/>
          <a:stretch>
            <a:fillRect/>
          </a:stretch>
        </p:blipFill>
        <p:spPr>
          <a:xfrm>
            <a:off x="872849" y="1028807"/>
            <a:ext cx="5958257" cy="2751455"/>
          </a:xfrm>
          <a:prstGeom prst="rect">
            <a:avLst/>
          </a:prstGeom>
        </p:spPr>
      </p:pic>
      <p:sp>
        <p:nvSpPr>
          <p:cNvPr id="4" name="ZoneTexte 3">
            <a:extLst>
              <a:ext uri="{FF2B5EF4-FFF2-40B4-BE49-F238E27FC236}">
                <a16:creationId xmlns:a16="http://schemas.microsoft.com/office/drawing/2014/main" id="{6516CE65-CCDC-CC1A-2BC4-05CD87DD6365}"/>
              </a:ext>
            </a:extLst>
          </p:cNvPr>
          <p:cNvSpPr txBox="1"/>
          <p:nvPr/>
        </p:nvSpPr>
        <p:spPr>
          <a:xfrm>
            <a:off x="872849" y="4340468"/>
            <a:ext cx="3345628" cy="307777"/>
          </a:xfrm>
          <a:prstGeom prst="rect">
            <a:avLst/>
          </a:prstGeom>
          <a:noFill/>
        </p:spPr>
        <p:txBody>
          <a:bodyPr wrap="square" rtlCol="0">
            <a:spAutoFit/>
          </a:bodyPr>
          <a:lstStyle/>
          <a:p>
            <a:r>
              <a:rPr lang="fr-FR" b="1" dirty="0"/>
              <a:t>Best model : XGBRegressor</a:t>
            </a:r>
          </a:p>
        </p:txBody>
      </p:sp>
      <p:pic>
        <p:nvPicPr>
          <p:cNvPr id="15" name="Image 14">
            <a:extLst>
              <a:ext uri="{FF2B5EF4-FFF2-40B4-BE49-F238E27FC236}">
                <a16:creationId xmlns:a16="http://schemas.microsoft.com/office/drawing/2014/main" id="{42686E6F-6F32-FC04-0A55-BA6566CFAF14}"/>
              </a:ext>
            </a:extLst>
          </p:cNvPr>
          <p:cNvPicPr>
            <a:picLocks noChangeAspect="1"/>
          </p:cNvPicPr>
          <p:nvPr/>
        </p:nvPicPr>
        <p:blipFill>
          <a:blip r:embed="rId4"/>
          <a:stretch>
            <a:fillRect/>
          </a:stretch>
        </p:blipFill>
        <p:spPr>
          <a:xfrm>
            <a:off x="3481244" y="3883468"/>
            <a:ext cx="1280384" cy="1221775"/>
          </a:xfrm>
          <a:prstGeom prst="rect">
            <a:avLst/>
          </a:prstGeom>
        </p:spPr>
      </p:pic>
    </p:spTree>
    <p:extLst>
      <p:ext uri="{BB962C8B-B14F-4D97-AF65-F5344CB8AC3E}">
        <p14:creationId xmlns:p14="http://schemas.microsoft.com/office/powerpoint/2010/main" val="28405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57BF0-C725-4474-BD98-E33142915EB2}"/>
              </a:ext>
            </a:extLst>
          </p:cNvPr>
          <p:cNvSpPr>
            <a:spLocks noGrp="1"/>
          </p:cNvSpPr>
          <p:nvPr>
            <p:ph type="title"/>
          </p:nvPr>
        </p:nvSpPr>
        <p:spPr/>
        <p:txBody>
          <a:bodyPr/>
          <a:lstStyle/>
          <a:p>
            <a:r>
              <a:rPr lang="fr-FR" dirty="0"/>
              <a:t>Le meilleur modèle</a:t>
            </a:r>
          </a:p>
        </p:txBody>
      </p:sp>
      <p:sp>
        <p:nvSpPr>
          <p:cNvPr id="6" name="Espace réservé du numéro de diapositive 5">
            <a:extLst>
              <a:ext uri="{FF2B5EF4-FFF2-40B4-BE49-F238E27FC236}">
                <a16:creationId xmlns:a16="http://schemas.microsoft.com/office/drawing/2014/main" id="{4A137B59-41FC-4C4C-9425-D598A3748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
        <p:nvSpPr>
          <p:cNvPr id="4" name="ZoneTexte 3">
            <a:extLst>
              <a:ext uri="{FF2B5EF4-FFF2-40B4-BE49-F238E27FC236}">
                <a16:creationId xmlns:a16="http://schemas.microsoft.com/office/drawing/2014/main" id="{FD83C76B-A50B-C9E9-690D-4821F8433FFD}"/>
              </a:ext>
            </a:extLst>
          </p:cNvPr>
          <p:cNvSpPr txBox="1"/>
          <p:nvPr/>
        </p:nvSpPr>
        <p:spPr>
          <a:xfrm>
            <a:off x="1200150" y="1824931"/>
            <a:ext cx="4979194" cy="307777"/>
          </a:xfrm>
          <a:prstGeom prst="rect">
            <a:avLst/>
          </a:prstGeom>
          <a:noFill/>
        </p:spPr>
        <p:txBody>
          <a:bodyPr wrap="square">
            <a:spAutoFit/>
          </a:bodyPr>
          <a:lstStyle/>
          <a:p>
            <a:r>
              <a:rPr lang="fr-CM" dirty="0" err="1"/>
              <a:t>XGBRegressor</a:t>
            </a:r>
            <a:r>
              <a:rPr lang="fr-CM" dirty="0"/>
              <a:t>(</a:t>
            </a:r>
            <a:r>
              <a:rPr lang="fr-CM" dirty="0" err="1"/>
              <a:t>learning_rate</a:t>
            </a:r>
            <a:r>
              <a:rPr lang="fr-CM" dirty="0"/>
              <a:t> = 0.01, </a:t>
            </a:r>
            <a:r>
              <a:rPr lang="fr-CM" dirty="0" err="1"/>
              <a:t>max_depth</a:t>
            </a:r>
            <a:r>
              <a:rPr lang="fr-CM" dirty="0"/>
              <a:t> : 3)</a:t>
            </a:r>
          </a:p>
        </p:txBody>
      </p:sp>
    </p:spTree>
    <p:extLst>
      <p:ext uri="{BB962C8B-B14F-4D97-AF65-F5344CB8AC3E}">
        <p14:creationId xmlns:p14="http://schemas.microsoft.com/office/powerpoint/2010/main" val="241862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38667405-4A73-8CD9-5761-ACCD69AB037D}"/>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F47F06A5-5CB4-E479-7744-3DA654835EFA}"/>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11" name="Titre 2">
            <a:extLst>
              <a:ext uri="{FF2B5EF4-FFF2-40B4-BE49-F238E27FC236}">
                <a16:creationId xmlns:a16="http://schemas.microsoft.com/office/drawing/2014/main" id="{B0E8A9B1-74B7-ADA6-F84F-413958759658}"/>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09DBBDEE-1EB4-ABBF-E768-9D2B99985291}"/>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0F1A58F3-8C84-03EF-A5A8-B41345D1FBA7}"/>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5C023E60-7580-DAD3-F7E2-8FFF4C8EFF6E}"/>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pic>
        <p:nvPicPr>
          <p:cNvPr id="10" name="Image 9">
            <a:extLst>
              <a:ext uri="{FF2B5EF4-FFF2-40B4-BE49-F238E27FC236}">
                <a16:creationId xmlns:a16="http://schemas.microsoft.com/office/drawing/2014/main" id="{846DD7E7-289D-4D75-15B7-3DDE2B1670FF}"/>
              </a:ext>
            </a:extLst>
          </p:cNvPr>
          <p:cNvPicPr>
            <a:picLocks noChangeAspect="1"/>
          </p:cNvPicPr>
          <p:nvPr/>
        </p:nvPicPr>
        <p:blipFill>
          <a:blip r:embed="rId3"/>
          <a:stretch>
            <a:fillRect/>
          </a:stretch>
        </p:blipFill>
        <p:spPr>
          <a:xfrm>
            <a:off x="2054681" y="720628"/>
            <a:ext cx="4094180" cy="4094180"/>
          </a:xfrm>
          <a:prstGeom prst="rect">
            <a:avLst/>
          </a:prstGeom>
        </p:spPr>
      </p:pic>
    </p:spTree>
    <p:extLst>
      <p:ext uri="{BB962C8B-B14F-4D97-AF65-F5344CB8AC3E}">
        <p14:creationId xmlns:p14="http://schemas.microsoft.com/office/powerpoint/2010/main" val="233909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46"/>
          <p:cNvSpPr txBox="1">
            <a:spLocks noGrp="1"/>
          </p:cNvSpPr>
          <p:nvPr>
            <p:ph type="sldNum" idx="12"/>
          </p:nvPr>
        </p:nvSpPr>
        <p:spPr>
          <a:xfrm>
            <a:off x="8369214" y="3909977"/>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w Cen MT" panose="020B0602020104020603" pitchFamily="34" charset="0"/>
              </a:rPr>
              <a:t>2</a:t>
            </a:fld>
            <a:endParaRPr>
              <a:latin typeface="Tw Cen MT" panose="020B0602020104020603" pitchFamily="34" charset="0"/>
            </a:endParaRPr>
          </a:p>
        </p:txBody>
      </p:sp>
      <p:sp>
        <p:nvSpPr>
          <p:cNvPr id="568" name="Google Shape;568;p46"/>
          <p:cNvSpPr txBox="1"/>
          <p:nvPr/>
        </p:nvSpPr>
        <p:spPr>
          <a:xfrm>
            <a:off x="354121" y="2811898"/>
            <a:ext cx="1489200" cy="248454"/>
          </a:xfrm>
          <a:prstGeom prst="rect">
            <a:avLst/>
          </a:prstGeom>
          <a:noFill/>
          <a:ln>
            <a:noFill/>
          </a:ln>
        </p:spPr>
        <p:txBody>
          <a:bodyPr spcFirstLastPara="1" wrap="square" lIns="0" tIns="0" rIns="0" bIns="0" anchor="t" anchorCtr="0">
            <a:noAutofit/>
          </a:bodyPr>
          <a:lstStyle/>
          <a:p>
            <a:pPr algn="ctr">
              <a:spcBef>
                <a:spcPts val="0"/>
              </a:spcBef>
            </a:pPr>
            <a:r>
              <a:rPr lang="fr-FR" sz="1600" b="1" dirty="0">
                <a:solidFill>
                  <a:schemeClr val="dk1"/>
                </a:solidFill>
                <a:latin typeface="Tw Cen MT" panose="020B0602020104020603" pitchFamily="34" charset="0"/>
                <a:sym typeface="Kulim Park"/>
              </a:rPr>
              <a:t>KUISSU CHEGAING Esthelle Paloma</a:t>
            </a:r>
            <a:endParaRPr lang="fr-FR" sz="1100" dirty="0">
              <a:solidFill>
                <a:schemeClr val="dk2"/>
              </a:solidFill>
              <a:latin typeface="Tw Cen MT" panose="020B0602020104020603" pitchFamily="34" charset="0"/>
              <a:sym typeface="Kulim Park"/>
            </a:endParaRPr>
          </a:p>
        </p:txBody>
      </p:sp>
      <p:sp>
        <p:nvSpPr>
          <p:cNvPr id="570" name="Google Shape;570;p46"/>
          <p:cNvSpPr txBox="1"/>
          <p:nvPr/>
        </p:nvSpPr>
        <p:spPr>
          <a:xfrm>
            <a:off x="1993097" y="2853969"/>
            <a:ext cx="1724119" cy="292343"/>
          </a:xfrm>
          <a:prstGeom prst="rect">
            <a:avLst/>
          </a:prstGeom>
          <a:noFill/>
          <a:ln>
            <a:noFill/>
          </a:ln>
        </p:spPr>
        <p:txBody>
          <a:bodyPr spcFirstLastPara="1" wrap="square" lIns="0" tIns="0" rIns="0" bIns="0" anchor="t" anchorCtr="0">
            <a:noAutofit/>
          </a:bodyPr>
          <a:lstStyle/>
          <a:p>
            <a:pPr algn="ctr">
              <a:spcBef>
                <a:spcPts val="0"/>
              </a:spcBef>
            </a:pPr>
            <a:r>
              <a:rPr lang="fr-FR" sz="1600" b="1" dirty="0">
                <a:solidFill>
                  <a:schemeClr val="dk1"/>
                </a:solidFill>
                <a:latin typeface="Tw Cen MT" panose="020B0602020104020603" pitchFamily="34" charset="0"/>
                <a:ea typeface="Kulim Park"/>
                <a:cs typeface="Kulim Park"/>
                <a:sym typeface="Kulim Park"/>
              </a:rPr>
              <a:t>AMEWOUAME Elisée Mawuéna</a:t>
            </a:r>
            <a:endParaRPr sz="1800" dirty="0">
              <a:latin typeface="Tw Cen MT" panose="020B0602020104020603" pitchFamily="34" charset="0"/>
              <a:ea typeface="Kulim Park"/>
              <a:cs typeface="Kulim Park"/>
              <a:sym typeface="Kulim Park"/>
            </a:endParaRPr>
          </a:p>
        </p:txBody>
      </p:sp>
      <p:sp>
        <p:nvSpPr>
          <p:cNvPr id="572" name="Google Shape;572;p46"/>
          <p:cNvSpPr txBox="1"/>
          <p:nvPr/>
        </p:nvSpPr>
        <p:spPr>
          <a:xfrm>
            <a:off x="6406303" y="2853969"/>
            <a:ext cx="1489200" cy="29234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b="1" dirty="0">
                <a:solidFill>
                  <a:schemeClr val="dk1"/>
                </a:solidFill>
                <a:latin typeface="Tw Cen MT" panose="020B0602020104020603" pitchFamily="34" charset="0"/>
                <a:ea typeface="Kulim Park"/>
                <a:cs typeface="Kulim Park"/>
                <a:sym typeface="Kulim Park"/>
              </a:rPr>
              <a:t>Famara SADIO</a:t>
            </a:r>
          </a:p>
          <a:p>
            <a:pPr marL="0" lvl="0" indent="0" algn="ctr" rtl="0">
              <a:spcBef>
                <a:spcPts val="0"/>
              </a:spcBef>
              <a:spcAft>
                <a:spcPts val="0"/>
              </a:spcAft>
              <a:buNone/>
            </a:pPr>
            <a:br>
              <a:rPr lang="en" dirty="0">
                <a:latin typeface="Tw Cen MT" panose="020B0602020104020603" pitchFamily="34" charset="0"/>
                <a:ea typeface="Kulim Park"/>
                <a:cs typeface="Kulim Park"/>
                <a:sym typeface="Kulim Park"/>
              </a:rPr>
            </a:br>
            <a:endParaRPr dirty="0">
              <a:latin typeface="Tw Cen MT" panose="020B0602020104020603" pitchFamily="34" charset="0"/>
              <a:ea typeface="Kulim Park"/>
              <a:cs typeface="Kulim Park"/>
              <a:sym typeface="Kulim Park"/>
            </a:endParaRPr>
          </a:p>
        </p:txBody>
      </p:sp>
      <p:pic>
        <p:nvPicPr>
          <p:cNvPr id="573" name="Google Shape;573;p46"/>
          <p:cNvPicPr preferRelativeResize="0"/>
          <p:nvPr/>
        </p:nvPicPr>
        <p:blipFill>
          <a:blip r:embed="rId3"/>
          <a:srcRect l="8488" r="8488"/>
          <a:stretch/>
        </p:blipFill>
        <p:spPr>
          <a:xfrm>
            <a:off x="3873243" y="1181100"/>
            <a:ext cx="1489200" cy="1489200"/>
          </a:xfrm>
          <a:prstGeom prst="ellipse">
            <a:avLst/>
          </a:prstGeom>
          <a:noFill/>
          <a:ln>
            <a:noFill/>
          </a:ln>
        </p:spPr>
      </p:pic>
      <p:sp>
        <p:nvSpPr>
          <p:cNvPr id="574" name="Google Shape;574;p46"/>
          <p:cNvSpPr txBox="1"/>
          <p:nvPr/>
        </p:nvSpPr>
        <p:spPr>
          <a:xfrm>
            <a:off x="3873243" y="2853970"/>
            <a:ext cx="1761048" cy="292343"/>
          </a:xfrm>
          <a:prstGeom prst="rect">
            <a:avLst/>
          </a:prstGeom>
          <a:noFill/>
          <a:ln>
            <a:noFill/>
          </a:ln>
        </p:spPr>
        <p:txBody>
          <a:bodyPr spcFirstLastPara="1" wrap="square" lIns="0" tIns="0" rIns="0" bIns="0" anchor="t" anchorCtr="0">
            <a:noAutofit/>
          </a:bodyPr>
          <a:lstStyle/>
          <a:p>
            <a:pPr algn="ctr">
              <a:spcBef>
                <a:spcPts val="0"/>
              </a:spcBef>
            </a:pPr>
            <a:r>
              <a:rPr lang="en" sz="1600" b="1" dirty="0">
                <a:solidFill>
                  <a:schemeClr val="dk1"/>
                </a:solidFill>
                <a:latin typeface="Tw Cen MT" panose="020B0602020104020603" pitchFamily="34" charset="0"/>
                <a:ea typeface="Kulim Park"/>
                <a:cs typeface="Kulim Park"/>
                <a:sym typeface="Kulim Park"/>
              </a:rPr>
              <a:t>Abdoulaye NDIAYE</a:t>
            </a:r>
            <a:br>
              <a:rPr lang="en" dirty="0">
                <a:latin typeface="Tw Cen MT" panose="020B0602020104020603" pitchFamily="34" charset="0"/>
                <a:ea typeface="Kulim Park"/>
                <a:cs typeface="Kulim Park"/>
                <a:sym typeface="Kulim Park"/>
              </a:rPr>
            </a:br>
            <a:endParaRPr lang="fr-FR" sz="1000" dirty="0">
              <a:solidFill>
                <a:schemeClr val="dk2"/>
              </a:solidFill>
              <a:latin typeface="Tw Cen MT" panose="020B0602020104020603" pitchFamily="34" charset="0"/>
              <a:sym typeface="Kulim Park"/>
            </a:endParaRPr>
          </a:p>
        </p:txBody>
      </p:sp>
      <p:sp>
        <p:nvSpPr>
          <p:cNvPr id="16" name="Google Shape;565;p46">
            <a:extLst>
              <a:ext uri="{FF2B5EF4-FFF2-40B4-BE49-F238E27FC236}">
                <a16:creationId xmlns:a16="http://schemas.microsoft.com/office/drawing/2014/main" id="{04D2D7BE-A0AB-4722-AF4D-82D3E12F4541}"/>
              </a:ext>
            </a:extLst>
          </p:cNvPr>
          <p:cNvSpPr txBox="1">
            <a:spLocks noGrp="1"/>
          </p:cNvSpPr>
          <p:nvPr>
            <p:ph type="title"/>
          </p:nvPr>
        </p:nvSpPr>
        <p:spPr>
          <a:xfrm>
            <a:off x="358191" y="21828"/>
            <a:ext cx="5276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w Cen MT" panose="020B0602020104020603" pitchFamily="34" charset="0"/>
              </a:rPr>
              <a:t>Présenté par:</a:t>
            </a:r>
            <a:endParaRPr dirty="0">
              <a:latin typeface="Tw Cen MT" panose="020B0602020104020603" pitchFamily="34" charset="0"/>
            </a:endParaRPr>
          </a:p>
        </p:txBody>
      </p:sp>
      <p:sp>
        <p:nvSpPr>
          <p:cNvPr id="17" name="Google Shape;565;p46">
            <a:extLst>
              <a:ext uri="{FF2B5EF4-FFF2-40B4-BE49-F238E27FC236}">
                <a16:creationId xmlns:a16="http://schemas.microsoft.com/office/drawing/2014/main" id="{0241ED6F-77C7-4944-929D-CD2BAF1AA356}"/>
              </a:ext>
            </a:extLst>
          </p:cNvPr>
          <p:cNvSpPr txBox="1">
            <a:spLocks/>
          </p:cNvSpPr>
          <p:nvPr/>
        </p:nvSpPr>
        <p:spPr>
          <a:xfrm>
            <a:off x="358191" y="4605887"/>
            <a:ext cx="52761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1pPr>
            <a:lvl2pPr marR="0" lvl="1"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2pPr>
            <a:lvl3pPr marR="0" lvl="2"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3pPr>
            <a:lvl4pPr marR="0" lvl="3"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4pPr>
            <a:lvl5pPr marR="0" lvl="4"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5pPr>
            <a:lvl6pPr marR="0" lvl="5"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6pPr>
            <a:lvl7pPr marR="0" lvl="6"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7pPr>
            <a:lvl8pPr marR="0" lvl="7"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8pPr>
            <a:lvl9pPr marR="0" lvl="8" algn="l" rtl="0">
              <a:lnSpc>
                <a:spcPct val="80000"/>
              </a:lnSpc>
              <a:spcBef>
                <a:spcPts val="0"/>
              </a:spcBef>
              <a:spcAft>
                <a:spcPts val="0"/>
              </a:spcAft>
              <a:buClr>
                <a:schemeClr val="accent3"/>
              </a:buClr>
              <a:buSzPts val="3200"/>
              <a:buFont typeface="Kulim Park"/>
              <a:buNone/>
              <a:defRPr sz="3200" b="1" i="0" u="none" strike="noStrike" cap="none">
                <a:solidFill>
                  <a:schemeClr val="accent3"/>
                </a:solidFill>
                <a:latin typeface="Kulim Park"/>
                <a:ea typeface="Kulim Park"/>
                <a:cs typeface="Kulim Park"/>
                <a:sym typeface="Kulim Park"/>
              </a:defRPr>
            </a:lvl9pPr>
          </a:lstStyle>
          <a:p>
            <a:r>
              <a:rPr lang="fr-FR" dirty="0">
                <a:latin typeface="Tw Cen MT" panose="020B0602020104020603" pitchFamily="34" charset="0"/>
              </a:rPr>
              <a:t>Sous la supervision de:</a:t>
            </a:r>
          </a:p>
        </p:txBody>
      </p:sp>
      <p:sp>
        <p:nvSpPr>
          <p:cNvPr id="19" name="Google Shape;574;p46">
            <a:extLst>
              <a:ext uri="{FF2B5EF4-FFF2-40B4-BE49-F238E27FC236}">
                <a16:creationId xmlns:a16="http://schemas.microsoft.com/office/drawing/2014/main" id="{4567309E-9514-4871-98B3-97FA3FA3A75C}"/>
              </a:ext>
            </a:extLst>
          </p:cNvPr>
          <p:cNvSpPr txBox="1"/>
          <p:nvPr/>
        </p:nvSpPr>
        <p:spPr>
          <a:xfrm>
            <a:off x="4906402" y="4422880"/>
            <a:ext cx="1761047" cy="734100"/>
          </a:xfrm>
          <a:prstGeom prst="rect">
            <a:avLst/>
          </a:prstGeom>
          <a:noFill/>
          <a:ln>
            <a:noFill/>
          </a:ln>
        </p:spPr>
        <p:txBody>
          <a:bodyPr spcFirstLastPara="1" wrap="square" lIns="0" tIns="0" rIns="0" bIns="0" anchor="t" anchorCtr="0">
            <a:noAutofit/>
          </a:bodyPr>
          <a:lstStyle/>
          <a:p>
            <a:pPr algn="ctr"/>
            <a:r>
              <a:rPr lang="en" sz="1800" b="1" dirty="0">
                <a:solidFill>
                  <a:schemeClr val="dk1"/>
                </a:solidFill>
                <a:latin typeface="Tw Cen MT" panose="020B0602020104020603" pitchFamily="34" charset="0"/>
                <a:ea typeface="Kulim Park"/>
                <a:cs typeface="Kulim Park"/>
                <a:sym typeface="Kulim Park"/>
              </a:rPr>
              <a:t>Mously DIAW</a:t>
            </a:r>
            <a:br>
              <a:rPr lang="en" dirty="0">
                <a:latin typeface="Tw Cen MT" panose="020B0602020104020603" pitchFamily="34" charset="0"/>
                <a:ea typeface="Kulim Park"/>
                <a:cs typeface="Kulim Park"/>
                <a:sym typeface="Kulim Park"/>
              </a:rPr>
            </a:br>
            <a:r>
              <a:rPr lang="fr-FR" sz="1200" dirty="0">
                <a:solidFill>
                  <a:schemeClr val="dk2"/>
                </a:solidFill>
                <a:latin typeface="Tw Cen MT" panose="020B0602020104020603" pitchFamily="34" charset="0"/>
                <a:ea typeface="Kulim Park"/>
                <a:cs typeface="Kulim Park"/>
                <a:sym typeface="Kulim Park"/>
              </a:rPr>
              <a:t>Data Scientist </a:t>
            </a:r>
            <a:endParaRPr lang="fr-FR" sz="2400" dirty="0">
              <a:latin typeface="Tw Cen MT" panose="020B0602020104020603" pitchFamily="34" charset="0"/>
              <a:ea typeface="Kulim Park"/>
              <a:cs typeface="Kulim Park"/>
              <a:sym typeface="Kulim Park"/>
            </a:endParaRPr>
          </a:p>
          <a:p>
            <a:pPr algn="ctr"/>
            <a:r>
              <a:rPr lang="en" sz="1200" dirty="0">
                <a:solidFill>
                  <a:schemeClr val="dk2"/>
                </a:solidFill>
                <a:latin typeface="Tw Cen MT" panose="020B0602020104020603" pitchFamily="34" charset="0"/>
                <a:ea typeface="Kulim Park"/>
                <a:cs typeface="Kulim Park"/>
                <a:sym typeface="Kulim Park"/>
              </a:rPr>
              <a:t>Machine Learning</a:t>
            </a:r>
            <a:endParaRPr sz="1200" dirty="0">
              <a:solidFill>
                <a:schemeClr val="dk2"/>
              </a:solidFill>
              <a:latin typeface="Tw Cen MT" panose="020B0602020104020603" pitchFamily="34" charset="0"/>
              <a:ea typeface="Kulim Park"/>
              <a:cs typeface="Kulim Park"/>
              <a:sym typeface="Kulim Park"/>
            </a:endParaRPr>
          </a:p>
          <a:p>
            <a:pPr marL="0" lvl="0" indent="0" algn="ctr" rtl="0">
              <a:spcBef>
                <a:spcPts val="400"/>
              </a:spcBef>
              <a:spcAft>
                <a:spcPts val="400"/>
              </a:spcAft>
              <a:buNone/>
            </a:pPr>
            <a:endParaRPr dirty="0">
              <a:latin typeface="Tw Cen MT" panose="020B0602020104020603" pitchFamily="34" charset="0"/>
              <a:ea typeface="Kulim Park"/>
              <a:cs typeface="Kulim Park"/>
              <a:sym typeface="Kulim Park"/>
            </a:endParaRPr>
          </a:p>
        </p:txBody>
      </p:sp>
      <p:sp>
        <p:nvSpPr>
          <p:cNvPr id="2" name="ZoneTexte 1">
            <a:extLst>
              <a:ext uri="{FF2B5EF4-FFF2-40B4-BE49-F238E27FC236}">
                <a16:creationId xmlns:a16="http://schemas.microsoft.com/office/drawing/2014/main" id="{71CD730D-B15C-41E5-BEE6-ACF579F910F1}"/>
              </a:ext>
            </a:extLst>
          </p:cNvPr>
          <p:cNvSpPr txBox="1"/>
          <p:nvPr/>
        </p:nvSpPr>
        <p:spPr>
          <a:xfrm>
            <a:off x="1907036" y="3681733"/>
            <a:ext cx="4521758" cy="369332"/>
          </a:xfrm>
          <a:prstGeom prst="rect">
            <a:avLst/>
          </a:prstGeom>
          <a:noFill/>
        </p:spPr>
        <p:txBody>
          <a:bodyPr wrap="square" rtlCol="0">
            <a:spAutoFit/>
          </a:bodyPr>
          <a:lstStyle/>
          <a:p>
            <a:pPr algn="ctr">
              <a:spcBef>
                <a:spcPts val="400"/>
              </a:spcBef>
            </a:pPr>
            <a:r>
              <a:rPr lang="fr-FR" sz="1800" dirty="0">
                <a:solidFill>
                  <a:schemeClr val="dk2"/>
                </a:solidFill>
                <a:latin typeface="Tw Cen MT" panose="020B0602020104020603" pitchFamily="34" charset="0"/>
                <a:sym typeface="Kulim Park"/>
              </a:rPr>
              <a:t>Elèves ingénieurs statisticiens économistes (ISE2)</a:t>
            </a:r>
          </a:p>
        </p:txBody>
      </p:sp>
      <p:pic>
        <p:nvPicPr>
          <p:cNvPr id="10" name="Image 9">
            <a:extLst>
              <a:ext uri="{FF2B5EF4-FFF2-40B4-BE49-F238E27FC236}">
                <a16:creationId xmlns:a16="http://schemas.microsoft.com/office/drawing/2014/main" id="{D7A87F8C-DC9F-16ED-97BD-B451EAAB5CE9}"/>
              </a:ext>
            </a:extLst>
          </p:cNvPr>
          <p:cNvPicPr>
            <a:picLocks noChangeAspect="1"/>
          </p:cNvPicPr>
          <p:nvPr/>
        </p:nvPicPr>
        <p:blipFill>
          <a:blip r:embed="rId4"/>
          <a:stretch>
            <a:fillRect/>
          </a:stretch>
        </p:blipFill>
        <p:spPr>
          <a:xfrm>
            <a:off x="351603" y="1181100"/>
            <a:ext cx="1721601" cy="1489200"/>
          </a:xfrm>
          <a:prstGeom prst="rect">
            <a:avLst/>
          </a:prstGeom>
        </p:spPr>
      </p:pic>
      <p:pic>
        <p:nvPicPr>
          <p:cNvPr id="4" name="Image 3">
            <a:extLst>
              <a:ext uri="{FF2B5EF4-FFF2-40B4-BE49-F238E27FC236}">
                <a16:creationId xmlns:a16="http://schemas.microsoft.com/office/drawing/2014/main" id="{7381013A-2627-4283-B6AD-58B51FBD81F9}"/>
              </a:ext>
            </a:extLst>
          </p:cNvPr>
          <p:cNvPicPr>
            <a:picLocks noChangeAspect="1"/>
          </p:cNvPicPr>
          <p:nvPr/>
        </p:nvPicPr>
        <p:blipFill>
          <a:blip r:embed="rId5"/>
          <a:stretch>
            <a:fillRect/>
          </a:stretch>
        </p:blipFill>
        <p:spPr>
          <a:xfrm>
            <a:off x="2264275" y="1181100"/>
            <a:ext cx="1329530" cy="15270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9727B6D2-68A2-4C63-85ED-A849F8714B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cxnSp>
        <p:nvCxnSpPr>
          <p:cNvPr id="5" name="Connecteur droit 4">
            <a:extLst>
              <a:ext uri="{FF2B5EF4-FFF2-40B4-BE49-F238E27FC236}">
                <a16:creationId xmlns:a16="http://schemas.microsoft.com/office/drawing/2014/main" id="{FBD1105F-3CE9-4FA8-B75F-11A10E733AED}"/>
              </a:ext>
            </a:extLst>
          </p:cNvPr>
          <p:cNvCxnSpPr>
            <a:cxnSpLocks/>
          </p:cNvCxnSpPr>
          <p:nvPr/>
        </p:nvCxnSpPr>
        <p:spPr>
          <a:xfrm>
            <a:off x="2929397" y="582854"/>
            <a:ext cx="2426376" cy="0"/>
          </a:xfrm>
          <a:prstGeom prst="line">
            <a:avLst/>
          </a:prstGeom>
          <a:noFill/>
          <a:ln w="28575" cap="flat" cmpd="sng" algn="ctr">
            <a:solidFill>
              <a:srgbClr val="5C83C4"/>
            </a:solidFill>
            <a:prstDash val="solid"/>
            <a:miter lim="800000"/>
          </a:ln>
          <a:effectLst/>
        </p:spPr>
      </p:cxnSp>
      <p:sp>
        <p:nvSpPr>
          <p:cNvPr id="6" name="Rectangle 5">
            <a:extLst>
              <a:ext uri="{FF2B5EF4-FFF2-40B4-BE49-F238E27FC236}">
                <a16:creationId xmlns:a16="http://schemas.microsoft.com/office/drawing/2014/main" id="{9E6DF7D2-85A5-43F2-ABB7-ADF7EC6DD033}"/>
              </a:ext>
            </a:extLst>
          </p:cNvPr>
          <p:cNvSpPr/>
          <p:nvPr/>
        </p:nvSpPr>
        <p:spPr>
          <a:xfrm>
            <a:off x="2232099" y="34541"/>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Rectangle 6">
            <a:extLst>
              <a:ext uri="{FF2B5EF4-FFF2-40B4-BE49-F238E27FC236}">
                <a16:creationId xmlns:a16="http://schemas.microsoft.com/office/drawing/2014/main" id="{DE731309-DE0F-447B-991F-A9E6769B9C1D}"/>
              </a:ext>
            </a:extLst>
          </p:cNvPr>
          <p:cNvSpPr/>
          <p:nvPr/>
        </p:nvSpPr>
        <p:spPr>
          <a:xfrm>
            <a:off x="2450419" y="233327"/>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 name="Titre 2">
            <a:extLst>
              <a:ext uri="{FF2B5EF4-FFF2-40B4-BE49-F238E27FC236}">
                <a16:creationId xmlns:a16="http://schemas.microsoft.com/office/drawing/2014/main" id="{3E214D2D-3288-4A48-912E-D66830F5FE68}"/>
              </a:ext>
            </a:extLst>
          </p:cNvPr>
          <p:cNvSpPr txBox="1">
            <a:spLocks/>
          </p:cNvSpPr>
          <p:nvPr/>
        </p:nvSpPr>
        <p:spPr>
          <a:xfrm>
            <a:off x="2987282" y="65605"/>
            <a:ext cx="2310606" cy="515896"/>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r>
              <a:rPr lang="fr-FR" sz="3100" dirty="0">
                <a:solidFill>
                  <a:srgbClr val="0B6AB1"/>
                </a:solidFill>
                <a:latin typeface="Bodoni MT" panose="02070603080606020203" pitchFamily="18" charset="0"/>
              </a:rPr>
              <a:t>Introduction</a:t>
            </a:r>
          </a:p>
        </p:txBody>
      </p:sp>
      <p:sp>
        <p:nvSpPr>
          <p:cNvPr id="2" name="ZoneTexte 1">
            <a:extLst>
              <a:ext uri="{FF2B5EF4-FFF2-40B4-BE49-F238E27FC236}">
                <a16:creationId xmlns:a16="http://schemas.microsoft.com/office/drawing/2014/main" id="{280BEA9A-41A4-4F4B-B694-9D36A2B5A4D8}"/>
              </a:ext>
            </a:extLst>
          </p:cNvPr>
          <p:cNvSpPr txBox="1"/>
          <p:nvPr/>
        </p:nvSpPr>
        <p:spPr>
          <a:xfrm>
            <a:off x="435935" y="988828"/>
            <a:ext cx="8070112" cy="3285323"/>
          </a:xfrm>
          <a:prstGeom prst="rect">
            <a:avLst/>
          </a:prstGeom>
          <a:noFill/>
        </p:spPr>
        <p:txBody>
          <a:bodyPr wrap="square" rtlCol="0">
            <a:spAutoFit/>
          </a:bodyPr>
          <a:lstStyle/>
          <a:p>
            <a:pPr>
              <a:lnSpc>
                <a:spcPct val="150000"/>
              </a:lnSpc>
            </a:pPr>
            <a:r>
              <a:rPr lang="fr-FR" dirty="0">
                <a:latin typeface="Times New Roman" panose="02020603050405020304" pitchFamily="18" charset="0"/>
                <a:cs typeface="Times New Roman" panose="02020603050405020304" pitchFamily="18" charset="0"/>
              </a:rPr>
              <a:t>Le marché immobilier est l'un des secteurs les plus dynamiques et complexes de l'économie. Les prix des maisons sont influencés par une multitude de facteurs, tels que la localisation, la taille, les équipements, l'année de construction, et bien d'autres. La capacité à prédire avec précision les prix des maisons est non seulement cruciale pour les agents immobiliers, mais aussi pour les acheteurs et les vendeurs qui cherchent à prendre des décisions informées.</a:t>
            </a:r>
          </a:p>
          <a:p>
            <a:pPr>
              <a:lnSpc>
                <a:spcPct val="150000"/>
              </a:lnSpc>
            </a:pPr>
            <a:r>
              <a:rPr lang="fr-FR" dirty="0">
                <a:latin typeface="Times New Roman" panose="02020603050405020304" pitchFamily="18" charset="0"/>
                <a:cs typeface="Times New Roman" panose="02020603050405020304" pitchFamily="18" charset="0"/>
              </a:rPr>
              <a:t>Dans le cadre de ce projet de machine </a:t>
            </a:r>
            <a:r>
              <a:rPr lang="fr-FR" dirty="0" err="1">
                <a:latin typeface="Times New Roman" panose="02020603050405020304" pitchFamily="18" charset="0"/>
                <a:cs typeface="Times New Roman" panose="02020603050405020304" pitchFamily="18" charset="0"/>
              </a:rPr>
              <a:t>learning</a:t>
            </a:r>
            <a:r>
              <a:rPr lang="fr-FR" dirty="0">
                <a:latin typeface="Times New Roman" panose="02020603050405020304" pitchFamily="18" charset="0"/>
                <a:cs typeface="Times New Roman" panose="02020603050405020304" pitchFamily="18" charset="0"/>
              </a:rPr>
              <a:t>, notre objectif est de développer un modèle de prédiction des prix des maisons basé sur diverses caractéristiques. Nous utiliserons un ensemble de données comprenant des informations sur les maisons, telles que le nombre de chambres, la surface habitable, la localisation géographique, la proximité des commodités, et d'autres caractéristiques pertinentes.</a:t>
            </a:r>
          </a:p>
          <a:p>
            <a:pPr>
              <a:lnSpc>
                <a:spcPct val="150000"/>
              </a:lnSpc>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94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30" name="Google Shape;130;p17"/>
          <p:cNvPicPr preferRelativeResize="0"/>
          <p:nvPr/>
        </p:nvPicPr>
        <p:blipFill>
          <a:blip r:embed="rId3"/>
          <a:srcRect l="36109" r="36109"/>
          <a:stretch/>
        </p:blipFill>
        <p:spPr>
          <a:xfrm>
            <a:off x="6998526" y="0"/>
            <a:ext cx="2145474" cy="5143500"/>
          </a:xfrm>
          <a:custGeom>
            <a:avLst/>
            <a:gdLst/>
            <a:ahLst/>
            <a:cxnLst/>
            <a:rect l="l" t="t" r="r" b="b"/>
            <a:pathLst>
              <a:path w="21600" h="21600" extrusionOk="0">
                <a:moveTo>
                  <a:pt x="5963" y="0"/>
                </a:moveTo>
                <a:lnTo>
                  <a:pt x="0" y="14108"/>
                </a:lnTo>
                <a:lnTo>
                  <a:pt x="8840" y="12766"/>
                </a:lnTo>
                <a:lnTo>
                  <a:pt x="13359" y="14468"/>
                </a:lnTo>
                <a:lnTo>
                  <a:pt x="10342" y="21600"/>
                </a:lnTo>
                <a:lnTo>
                  <a:pt x="21600" y="21600"/>
                </a:lnTo>
                <a:lnTo>
                  <a:pt x="21600" y="0"/>
                </a:lnTo>
                <a:lnTo>
                  <a:pt x="5963" y="0"/>
                </a:lnTo>
                <a:close/>
              </a:path>
            </a:pathLst>
          </a:custGeom>
          <a:noFill/>
          <a:ln>
            <a:noFill/>
          </a:ln>
        </p:spPr>
      </p:pic>
      <p:sp>
        <p:nvSpPr>
          <p:cNvPr id="42" name="Google Shape;833;p42"/>
          <p:cNvSpPr/>
          <p:nvPr/>
        </p:nvSpPr>
        <p:spPr>
          <a:xfrm>
            <a:off x="497522" y="1179597"/>
            <a:ext cx="586884" cy="511127"/>
          </a:xfrm>
          <a:prstGeom prst="roundRect">
            <a:avLst>
              <a:gd name="adj" fmla="val 16667"/>
            </a:avLst>
          </a:prstGeom>
          <a:solidFill>
            <a:srgbClr val="FEC2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endParaRPr>
          </a:p>
        </p:txBody>
      </p:sp>
      <p:sp>
        <p:nvSpPr>
          <p:cNvPr id="43" name="Google Shape;834;p42"/>
          <p:cNvSpPr txBox="1">
            <a:spLocks/>
          </p:cNvSpPr>
          <p:nvPr/>
        </p:nvSpPr>
        <p:spPr>
          <a:xfrm>
            <a:off x="430514" y="1200983"/>
            <a:ext cx="720900" cy="490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191919"/>
              </a:buClr>
              <a:buSzPts val="3000"/>
              <a:buFont typeface="Montserrat ExtraBold"/>
              <a:buNone/>
              <a:tabLst/>
              <a:defRPr/>
            </a:pPr>
            <a:r>
              <a:rPr kumimoji="0" lang="en" sz="2800" b="1" i="0" u="none" strike="noStrike" kern="0" cap="none" spc="0" normalizeH="0" baseline="0" noProof="0" dirty="0">
                <a:ln>
                  <a:noFill/>
                </a:ln>
                <a:solidFill>
                  <a:schemeClr val="tx1"/>
                </a:solidFill>
                <a:effectLst/>
                <a:uLnTx/>
                <a:uFillTx/>
                <a:latin typeface="Poppins"/>
                <a:cs typeface="Poppins"/>
                <a:sym typeface="Poppins"/>
              </a:rPr>
              <a:t>01</a:t>
            </a:r>
          </a:p>
        </p:txBody>
      </p:sp>
      <p:sp>
        <p:nvSpPr>
          <p:cNvPr id="54" name="ZoneTexte 53"/>
          <p:cNvSpPr txBox="1"/>
          <p:nvPr/>
        </p:nvSpPr>
        <p:spPr>
          <a:xfrm>
            <a:off x="1235125" y="69181"/>
            <a:ext cx="5354762" cy="553998"/>
          </a:xfrm>
          <a:prstGeom prst="rect">
            <a:avLst/>
          </a:prstGeom>
          <a:noFill/>
        </p:spPr>
        <p:txBody>
          <a:bodyPr wrap="square" rtlCol="0">
            <a:spAutoFit/>
          </a:bodyPr>
          <a:lstStyle/>
          <a:p>
            <a:r>
              <a:rPr lang="fr-FR" sz="3000" b="1" dirty="0">
                <a:solidFill>
                  <a:schemeClr val="bg1"/>
                </a:solidFill>
                <a:latin typeface="Tw Cen MT" panose="020B0602020104020603" pitchFamily="34" charset="0"/>
              </a:rPr>
              <a:t>PLAN DE LA PRÉSENTATION</a:t>
            </a:r>
          </a:p>
        </p:txBody>
      </p:sp>
      <p:sp>
        <p:nvSpPr>
          <p:cNvPr id="55" name="Google Shape;861;p36">
            <a:extLst>
              <a:ext uri="{FF2B5EF4-FFF2-40B4-BE49-F238E27FC236}">
                <a16:creationId xmlns:a16="http://schemas.microsoft.com/office/drawing/2014/main" id="{13C1DE4B-AC09-460C-9392-BF4E0FD16F86}"/>
              </a:ext>
            </a:extLst>
          </p:cNvPr>
          <p:cNvSpPr/>
          <p:nvPr/>
        </p:nvSpPr>
        <p:spPr>
          <a:xfrm>
            <a:off x="1849856" y="753139"/>
            <a:ext cx="2924100" cy="167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endParaRPr/>
          </a:p>
        </p:txBody>
      </p:sp>
      <p:sp>
        <p:nvSpPr>
          <p:cNvPr id="56" name="Google Shape;861;p36">
            <a:extLst>
              <a:ext uri="{FF2B5EF4-FFF2-40B4-BE49-F238E27FC236}">
                <a16:creationId xmlns:a16="http://schemas.microsoft.com/office/drawing/2014/main" id="{13C1DE4B-AC09-460C-9392-BF4E0FD16F86}"/>
              </a:ext>
            </a:extLst>
          </p:cNvPr>
          <p:cNvSpPr/>
          <p:nvPr/>
        </p:nvSpPr>
        <p:spPr>
          <a:xfrm>
            <a:off x="1849856" y="4358114"/>
            <a:ext cx="2924100" cy="167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endParaRPr/>
          </a:p>
        </p:txBody>
      </p:sp>
      <p:sp>
        <p:nvSpPr>
          <p:cNvPr id="20" name="Google Shape;833;p42">
            <a:extLst>
              <a:ext uri="{FF2B5EF4-FFF2-40B4-BE49-F238E27FC236}">
                <a16:creationId xmlns:a16="http://schemas.microsoft.com/office/drawing/2014/main" id="{A75B617E-8F6E-4576-960D-B376BB5A5A5E}"/>
              </a:ext>
            </a:extLst>
          </p:cNvPr>
          <p:cNvSpPr/>
          <p:nvPr/>
        </p:nvSpPr>
        <p:spPr>
          <a:xfrm>
            <a:off x="497522" y="1976514"/>
            <a:ext cx="586884" cy="511127"/>
          </a:xfrm>
          <a:prstGeom prst="roundRect">
            <a:avLst>
              <a:gd name="adj" fmla="val 16667"/>
            </a:avLst>
          </a:prstGeom>
          <a:solidFill>
            <a:srgbClr val="FEC2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endParaRPr>
          </a:p>
        </p:txBody>
      </p:sp>
      <p:sp>
        <p:nvSpPr>
          <p:cNvPr id="21" name="Google Shape;834;p42">
            <a:extLst>
              <a:ext uri="{FF2B5EF4-FFF2-40B4-BE49-F238E27FC236}">
                <a16:creationId xmlns:a16="http://schemas.microsoft.com/office/drawing/2014/main" id="{6EA40835-9F7B-46A9-95E0-4628FB8D9200}"/>
              </a:ext>
            </a:extLst>
          </p:cNvPr>
          <p:cNvSpPr txBox="1">
            <a:spLocks/>
          </p:cNvSpPr>
          <p:nvPr/>
        </p:nvSpPr>
        <p:spPr>
          <a:xfrm>
            <a:off x="430514" y="1997900"/>
            <a:ext cx="720900" cy="490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191919"/>
              </a:buClr>
              <a:buSzPts val="3000"/>
              <a:buFont typeface="Montserrat ExtraBold"/>
              <a:buNone/>
              <a:tabLst/>
              <a:defRPr/>
            </a:pPr>
            <a:r>
              <a:rPr kumimoji="0" lang="en" sz="2800" b="1" i="0" u="none" strike="noStrike" kern="0" cap="none" spc="0" normalizeH="0" baseline="0" noProof="0" dirty="0">
                <a:ln>
                  <a:noFill/>
                </a:ln>
                <a:solidFill>
                  <a:schemeClr val="tx1"/>
                </a:solidFill>
                <a:effectLst/>
                <a:uLnTx/>
                <a:uFillTx/>
                <a:latin typeface="Poppins"/>
                <a:cs typeface="Poppins"/>
                <a:sym typeface="Poppins"/>
              </a:rPr>
              <a:t>02</a:t>
            </a:r>
          </a:p>
        </p:txBody>
      </p:sp>
      <p:sp>
        <p:nvSpPr>
          <p:cNvPr id="22" name="Google Shape;833;p42">
            <a:extLst>
              <a:ext uri="{FF2B5EF4-FFF2-40B4-BE49-F238E27FC236}">
                <a16:creationId xmlns:a16="http://schemas.microsoft.com/office/drawing/2014/main" id="{7F628CF3-E838-4403-BF6A-59798A016F44}"/>
              </a:ext>
            </a:extLst>
          </p:cNvPr>
          <p:cNvSpPr/>
          <p:nvPr/>
        </p:nvSpPr>
        <p:spPr>
          <a:xfrm>
            <a:off x="514225" y="2802875"/>
            <a:ext cx="586884" cy="511127"/>
          </a:xfrm>
          <a:prstGeom prst="roundRect">
            <a:avLst>
              <a:gd name="adj" fmla="val 16667"/>
            </a:avLst>
          </a:prstGeom>
          <a:solidFill>
            <a:srgbClr val="FEC2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endParaRPr>
          </a:p>
        </p:txBody>
      </p:sp>
      <p:sp>
        <p:nvSpPr>
          <p:cNvPr id="23" name="Google Shape;834;p42">
            <a:extLst>
              <a:ext uri="{FF2B5EF4-FFF2-40B4-BE49-F238E27FC236}">
                <a16:creationId xmlns:a16="http://schemas.microsoft.com/office/drawing/2014/main" id="{82F22C2A-2AC8-46BC-9ACD-CC976E12AEF2}"/>
              </a:ext>
            </a:extLst>
          </p:cNvPr>
          <p:cNvSpPr txBox="1">
            <a:spLocks/>
          </p:cNvSpPr>
          <p:nvPr/>
        </p:nvSpPr>
        <p:spPr>
          <a:xfrm>
            <a:off x="447217" y="2824261"/>
            <a:ext cx="720900" cy="490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191919"/>
              </a:buClr>
              <a:buSzPts val="3000"/>
              <a:buFont typeface="Montserrat ExtraBold"/>
              <a:buNone/>
              <a:tabLst/>
              <a:defRPr/>
            </a:pPr>
            <a:r>
              <a:rPr kumimoji="0" lang="en" sz="2800" b="1" i="0" u="none" strike="noStrike" kern="0" cap="none" spc="0" normalizeH="0" baseline="0" noProof="0" dirty="0">
                <a:ln>
                  <a:noFill/>
                </a:ln>
                <a:solidFill>
                  <a:schemeClr val="tx1"/>
                </a:solidFill>
                <a:effectLst/>
                <a:uLnTx/>
                <a:uFillTx/>
                <a:latin typeface="Poppins"/>
                <a:cs typeface="Poppins"/>
                <a:sym typeface="Poppins"/>
              </a:rPr>
              <a:t>03</a:t>
            </a:r>
          </a:p>
        </p:txBody>
      </p:sp>
      <p:sp>
        <p:nvSpPr>
          <p:cNvPr id="24" name="Google Shape;833;p42">
            <a:extLst>
              <a:ext uri="{FF2B5EF4-FFF2-40B4-BE49-F238E27FC236}">
                <a16:creationId xmlns:a16="http://schemas.microsoft.com/office/drawing/2014/main" id="{5B7A8FB0-B6C3-4295-84DF-16753E785FB9}"/>
              </a:ext>
            </a:extLst>
          </p:cNvPr>
          <p:cNvSpPr/>
          <p:nvPr/>
        </p:nvSpPr>
        <p:spPr>
          <a:xfrm>
            <a:off x="514225" y="3617902"/>
            <a:ext cx="586884" cy="511127"/>
          </a:xfrm>
          <a:prstGeom prst="roundRect">
            <a:avLst>
              <a:gd name="adj" fmla="val 16667"/>
            </a:avLst>
          </a:prstGeom>
          <a:solidFill>
            <a:srgbClr val="FEC2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endParaRPr>
          </a:p>
        </p:txBody>
      </p:sp>
      <p:sp>
        <p:nvSpPr>
          <p:cNvPr id="25" name="Google Shape;834;p42">
            <a:extLst>
              <a:ext uri="{FF2B5EF4-FFF2-40B4-BE49-F238E27FC236}">
                <a16:creationId xmlns:a16="http://schemas.microsoft.com/office/drawing/2014/main" id="{E1738778-5F4F-4F32-84D3-C206722A451F}"/>
              </a:ext>
            </a:extLst>
          </p:cNvPr>
          <p:cNvSpPr txBox="1">
            <a:spLocks/>
          </p:cNvSpPr>
          <p:nvPr/>
        </p:nvSpPr>
        <p:spPr>
          <a:xfrm>
            <a:off x="447217" y="3639288"/>
            <a:ext cx="720900" cy="490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191919"/>
              </a:buClr>
              <a:buSzPts val="3000"/>
              <a:buFont typeface="Montserrat ExtraBold"/>
              <a:buNone/>
              <a:tabLst/>
              <a:defRPr/>
            </a:pPr>
            <a:r>
              <a:rPr kumimoji="0" lang="en" sz="2800" b="1" i="0" u="none" strike="noStrike" kern="0" cap="none" spc="0" normalizeH="0" baseline="0" noProof="0" dirty="0">
                <a:ln>
                  <a:noFill/>
                </a:ln>
                <a:solidFill>
                  <a:schemeClr val="tx1"/>
                </a:solidFill>
                <a:effectLst/>
                <a:uLnTx/>
                <a:uFillTx/>
                <a:latin typeface="Poppins"/>
                <a:cs typeface="Poppins"/>
                <a:sym typeface="Poppins"/>
              </a:rPr>
              <a:t>04</a:t>
            </a:r>
          </a:p>
        </p:txBody>
      </p:sp>
      <p:sp>
        <p:nvSpPr>
          <p:cNvPr id="3" name="ZoneTexte 2">
            <a:extLst>
              <a:ext uri="{FF2B5EF4-FFF2-40B4-BE49-F238E27FC236}">
                <a16:creationId xmlns:a16="http://schemas.microsoft.com/office/drawing/2014/main" id="{577EF911-DD3A-30CB-E5C3-DFE513C610A1}"/>
              </a:ext>
            </a:extLst>
          </p:cNvPr>
          <p:cNvSpPr txBox="1"/>
          <p:nvPr/>
        </p:nvSpPr>
        <p:spPr>
          <a:xfrm>
            <a:off x="1235125" y="1226149"/>
            <a:ext cx="4572000" cy="646331"/>
          </a:xfrm>
          <a:prstGeom prst="rect">
            <a:avLst/>
          </a:prstGeom>
          <a:noFill/>
        </p:spPr>
        <p:txBody>
          <a:bodyPr wrap="square">
            <a:spAutoFit/>
          </a:bodyPr>
          <a:lstStyle/>
          <a:p>
            <a:r>
              <a:rPr lang="fr-FR" sz="2200" b="1" dirty="0">
                <a:solidFill>
                  <a:schemeClr val="bg1"/>
                </a:solidFill>
              </a:rPr>
              <a:t>Présentation des données</a:t>
            </a:r>
          </a:p>
          <a:p>
            <a:pPr rtl="0"/>
            <a:endParaRPr lang="fr-FR" sz="1400" b="1" dirty="0"/>
          </a:p>
        </p:txBody>
      </p:sp>
      <p:sp>
        <p:nvSpPr>
          <p:cNvPr id="6" name="ZoneTexte 5">
            <a:extLst>
              <a:ext uri="{FF2B5EF4-FFF2-40B4-BE49-F238E27FC236}">
                <a16:creationId xmlns:a16="http://schemas.microsoft.com/office/drawing/2014/main" id="{3A6543EC-C638-9698-A36C-7C03B103CED4}"/>
              </a:ext>
            </a:extLst>
          </p:cNvPr>
          <p:cNvSpPr txBox="1"/>
          <p:nvPr/>
        </p:nvSpPr>
        <p:spPr>
          <a:xfrm>
            <a:off x="1278259" y="1858314"/>
            <a:ext cx="5096853" cy="769441"/>
          </a:xfrm>
          <a:prstGeom prst="rect">
            <a:avLst/>
          </a:prstGeom>
          <a:noFill/>
        </p:spPr>
        <p:txBody>
          <a:bodyPr wrap="square" rtlCol="0">
            <a:spAutoFit/>
          </a:bodyPr>
          <a:lstStyle/>
          <a:p>
            <a:pPr rtl="0"/>
            <a:r>
              <a:rPr lang="fr-FR" sz="2200" b="1" dirty="0">
                <a:solidFill>
                  <a:schemeClr val="bg1"/>
                </a:solidFill>
              </a:rPr>
              <a:t>Cleaning, feature ingineering, exploration </a:t>
            </a:r>
          </a:p>
        </p:txBody>
      </p:sp>
      <p:sp>
        <p:nvSpPr>
          <p:cNvPr id="7" name="ZoneTexte 6">
            <a:extLst>
              <a:ext uri="{FF2B5EF4-FFF2-40B4-BE49-F238E27FC236}">
                <a16:creationId xmlns:a16="http://schemas.microsoft.com/office/drawing/2014/main" id="{8E81E377-7E6B-A049-5115-0F21B0C3655B}"/>
              </a:ext>
            </a:extLst>
          </p:cNvPr>
          <p:cNvSpPr txBox="1"/>
          <p:nvPr/>
        </p:nvSpPr>
        <p:spPr>
          <a:xfrm>
            <a:off x="1303149" y="2856840"/>
            <a:ext cx="3433785" cy="430887"/>
          </a:xfrm>
          <a:prstGeom prst="rect">
            <a:avLst/>
          </a:prstGeom>
          <a:noFill/>
        </p:spPr>
        <p:txBody>
          <a:bodyPr wrap="square" rtlCol="0">
            <a:spAutoFit/>
          </a:bodyPr>
          <a:lstStyle/>
          <a:p>
            <a:pPr rtl="0"/>
            <a:r>
              <a:rPr lang="fr-FR" sz="2200" b="1" dirty="0">
                <a:solidFill>
                  <a:schemeClr val="bg1"/>
                </a:solidFill>
              </a:rPr>
              <a:t>Modélisation </a:t>
            </a:r>
          </a:p>
        </p:txBody>
      </p:sp>
      <p:sp>
        <p:nvSpPr>
          <p:cNvPr id="8" name="ZoneTexte 7">
            <a:extLst>
              <a:ext uri="{FF2B5EF4-FFF2-40B4-BE49-F238E27FC236}">
                <a16:creationId xmlns:a16="http://schemas.microsoft.com/office/drawing/2014/main" id="{C9FFD7E8-AB39-BF0D-0AC5-A1CFAA0708F6}"/>
              </a:ext>
            </a:extLst>
          </p:cNvPr>
          <p:cNvSpPr txBox="1"/>
          <p:nvPr/>
        </p:nvSpPr>
        <p:spPr>
          <a:xfrm>
            <a:off x="1303149" y="3698142"/>
            <a:ext cx="4661990" cy="430887"/>
          </a:xfrm>
          <a:prstGeom prst="rect">
            <a:avLst/>
          </a:prstGeom>
          <a:noFill/>
        </p:spPr>
        <p:txBody>
          <a:bodyPr wrap="square" rtlCol="0">
            <a:spAutoFit/>
          </a:bodyPr>
          <a:lstStyle/>
          <a:p>
            <a:pPr rtl="0"/>
            <a:r>
              <a:rPr lang="fr-FR" sz="2200" b="1" dirty="0">
                <a:solidFill>
                  <a:schemeClr val="bg1"/>
                </a:solidFill>
              </a:rPr>
              <a:t>Modèle final et amélioration</a:t>
            </a:r>
            <a:endParaRPr lang="fr-FR" sz="2200" dirty="0">
              <a:solidFill>
                <a:schemeClr val="bg1"/>
              </a:solidFill>
            </a:endParaRPr>
          </a:p>
        </p:txBody>
      </p:sp>
    </p:spTree>
    <p:extLst>
      <p:ext uri="{BB962C8B-B14F-4D97-AF65-F5344CB8AC3E}">
        <p14:creationId xmlns:p14="http://schemas.microsoft.com/office/powerpoint/2010/main" val="155832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702898" y="735575"/>
            <a:ext cx="1750500" cy="4407925"/>
          </a:xfrm>
          <a:prstGeom prst="rect">
            <a:avLst/>
          </a:prstGeom>
        </p:spPr>
        <p:txBody>
          <a:bodyPr>
            <a:prstTxWarp prst="textPlain">
              <a:avLst/>
            </a:prstTxWarp>
          </a:bodyPr>
          <a:lstStyle/>
          <a:p>
            <a:pPr lvl="0" algn="ctr"/>
            <a:r>
              <a:rPr b="1" i="0" dirty="0">
                <a:ln>
                  <a:noFill/>
                </a:ln>
                <a:solidFill>
                  <a:srgbClr val="0B6AB1">
                    <a:alpha val="47490"/>
                  </a:srgbClr>
                </a:solidFill>
                <a:latin typeface="Kulim Park"/>
              </a:rPr>
              <a:t>1</a:t>
            </a:r>
          </a:p>
        </p:txBody>
      </p:sp>
      <p:pic>
        <p:nvPicPr>
          <p:cNvPr id="130" name="Google Shape;130;p17"/>
          <p:cNvPicPr preferRelativeResize="0"/>
          <p:nvPr/>
        </p:nvPicPr>
        <p:blipFill>
          <a:blip r:embed="rId3"/>
          <a:srcRect l="36096" r="36096"/>
          <a:stretch/>
        </p:blipFill>
        <p:spPr>
          <a:xfrm>
            <a:off x="7007848" y="0"/>
            <a:ext cx="2145474" cy="5143500"/>
          </a:xfrm>
          <a:custGeom>
            <a:avLst/>
            <a:gdLst/>
            <a:ahLst/>
            <a:cxnLst/>
            <a:rect l="l" t="t" r="r" b="b"/>
            <a:pathLst>
              <a:path w="21600" h="21600" extrusionOk="0">
                <a:moveTo>
                  <a:pt x="5963" y="0"/>
                </a:moveTo>
                <a:lnTo>
                  <a:pt x="0" y="14108"/>
                </a:lnTo>
                <a:lnTo>
                  <a:pt x="8840" y="12766"/>
                </a:lnTo>
                <a:lnTo>
                  <a:pt x="13359" y="14468"/>
                </a:lnTo>
                <a:lnTo>
                  <a:pt x="10342" y="21600"/>
                </a:lnTo>
                <a:lnTo>
                  <a:pt x="21600" y="21600"/>
                </a:lnTo>
                <a:lnTo>
                  <a:pt x="21600" y="0"/>
                </a:lnTo>
                <a:lnTo>
                  <a:pt x="5963" y="0"/>
                </a:lnTo>
                <a:close/>
              </a:path>
            </a:pathLst>
          </a:custGeom>
          <a:noFill/>
          <a:ln>
            <a:noFill/>
          </a:ln>
        </p:spPr>
      </p:pic>
      <p:sp>
        <p:nvSpPr>
          <p:cNvPr id="10" name="Google Shape;128;p17">
            <a:extLst>
              <a:ext uri="{FF2B5EF4-FFF2-40B4-BE49-F238E27FC236}">
                <a16:creationId xmlns:a16="http://schemas.microsoft.com/office/drawing/2014/main" id="{1247B507-2873-46D7-AEC7-6740A71AC33D}"/>
              </a:ext>
            </a:extLst>
          </p:cNvPr>
          <p:cNvSpPr txBox="1">
            <a:spLocks noGrp="1"/>
          </p:cNvSpPr>
          <p:nvPr>
            <p:ph type="ctrTitle"/>
          </p:nvPr>
        </p:nvSpPr>
        <p:spPr>
          <a:xfrm>
            <a:off x="2711624" y="1804477"/>
            <a:ext cx="5612489" cy="105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5400" b="1" dirty="0"/>
              <a:t>Présentation</a:t>
            </a:r>
            <a:br>
              <a:rPr lang="fr-FR" sz="5400" b="1" dirty="0"/>
            </a:br>
            <a:r>
              <a:rPr lang="fr-FR" sz="5400" b="1" dirty="0"/>
              <a:t>des </a:t>
            </a:r>
            <a:br>
              <a:rPr lang="fr-FR" sz="5400" b="1" dirty="0"/>
            </a:br>
            <a:r>
              <a:rPr lang="fr-FR" sz="5400" b="1" dirty="0"/>
              <a:t>données</a:t>
            </a:r>
            <a:endParaRPr sz="5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3" name="Google Shape;183;p22"/>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 name="Titre 2">
            <a:extLst>
              <a:ext uri="{FF2B5EF4-FFF2-40B4-BE49-F238E27FC236}">
                <a16:creationId xmlns:a16="http://schemas.microsoft.com/office/drawing/2014/main" id="{01400643-01D2-431E-B8AB-16E7C297C1CB}"/>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C1607E8A-A1EC-48B9-8094-BBDA7DB7378E}"/>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D96F8ECB-21C0-4CF9-A49E-6E903B8E3D0F}"/>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3F0D78C9-F23A-4E34-B37E-6EE7F0D7E749}"/>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2" name="ZoneTexte 1">
            <a:extLst>
              <a:ext uri="{FF2B5EF4-FFF2-40B4-BE49-F238E27FC236}">
                <a16:creationId xmlns:a16="http://schemas.microsoft.com/office/drawing/2014/main" id="{2F87194F-788B-970C-1DB2-823CF3812F37}"/>
              </a:ext>
            </a:extLst>
          </p:cNvPr>
          <p:cNvSpPr txBox="1"/>
          <p:nvPr/>
        </p:nvSpPr>
        <p:spPr>
          <a:xfrm>
            <a:off x="831478" y="965649"/>
            <a:ext cx="6915045" cy="677108"/>
          </a:xfrm>
          <a:prstGeom prst="rect">
            <a:avLst/>
          </a:prstGeom>
          <a:noFill/>
        </p:spPr>
        <p:txBody>
          <a:bodyPr wrap="square" rtlCol="0">
            <a:spAutoFit/>
          </a:bodyPr>
          <a:lstStyle/>
          <a:p>
            <a:r>
              <a:rPr lang="fr-FR" sz="1200" b="1" dirty="0"/>
              <a:t>Les données utilisées contiennent 1460 lignes et 81 colonnes. On y trouve 43 variables qualitatives et 38 variables quantitatives. Ci-dessous une liste des noms des colonnes.</a:t>
            </a:r>
          </a:p>
          <a:p>
            <a:endParaRPr lang="fr-FR" dirty="0"/>
          </a:p>
        </p:txBody>
      </p:sp>
      <p:pic>
        <p:nvPicPr>
          <p:cNvPr id="4" name="Image 3">
            <a:extLst>
              <a:ext uri="{FF2B5EF4-FFF2-40B4-BE49-F238E27FC236}">
                <a16:creationId xmlns:a16="http://schemas.microsoft.com/office/drawing/2014/main" id="{8008CD98-7AE5-676C-B390-FCB0AABAF72D}"/>
              </a:ext>
            </a:extLst>
          </p:cNvPr>
          <p:cNvPicPr>
            <a:picLocks noChangeAspect="1"/>
          </p:cNvPicPr>
          <p:nvPr/>
        </p:nvPicPr>
        <p:blipFill>
          <a:blip r:embed="rId3"/>
          <a:stretch>
            <a:fillRect/>
          </a:stretch>
        </p:blipFill>
        <p:spPr>
          <a:xfrm>
            <a:off x="799404" y="1648047"/>
            <a:ext cx="7190955" cy="3014476"/>
          </a:xfrm>
          <a:prstGeom prst="rect">
            <a:avLst/>
          </a:prstGeom>
        </p:spPr>
      </p:pic>
      <p:sp>
        <p:nvSpPr>
          <p:cNvPr id="5" name="ZoneTexte 4">
            <a:extLst>
              <a:ext uri="{FF2B5EF4-FFF2-40B4-BE49-F238E27FC236}">
                <a16:creationId xmlns:a16="http://schemas.microsoft.com/office/drawing/2014/main" id="{59EBB3FD-C29B-1450-4DC3-667785DA643F}"/>
              </a:ext>
            </a:extLst>
          </p:cNvPr>
          <p:cNvSpPr txBox="1"/>
          <p:nvPr/>
        </p:nvSpPr>
        <p:spPr>
          <a:xfrm>
            <a:off x="831478" y="480977"/>
            <a:ext cx="2753958" cy="307777"/>
          </a:xfrm>
          <a:prstGeom prst="rect">
            <a:avLst/>
          </a:prstGeom>
          <a:noFill/>
        </p:spPr>
        <p:txBody>
          <a:bodyPr wrap="square" rtlCol="0">
            <a:spAutoFit/>
          </a:bodyPr>
          <a:lstStyle/>
          <a:p>
            <a:r>
              <a:rPr lang="fr-FR" b="1" dirty="0">
                <a:solidFill>
                  <a:schemeClr val="tx1">
                    <a:lumMod val="75000"/>
                    <a:lumOff val="25000"/>
                  </a:schemeClr>
                </a:solidFill>
              </a:rPr>
              <a:t>Présentation des données</a:t>
            </a:r>
          </a:p>
        </p:txBody>
      </p:sp>
    </p:spTree>
    <p:extLst>
      <p:ext uri="{BB962C8B-B14F-4D97-AF65-F5344CB8AC3E}">
        <p14:creationId xmlns:p14="http://schemas.microsoft.com/office/powerpoint/2010/main" val="260631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05FC4E4-599F-B4B6-6966-E47BDCC03DC3}"/>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3498C185-EE60-77B0-E924-C01287D2EBE1}"/>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1" name="Titre 2">
            <a:extLst>
              <a:ext uri="{FF2B5EF4-FFF2-40B4-BE49-F238E27FC236}">
                <a16:creationId xmlns:a16="http://schemas.microsoft.com/office/drawing/2014/main" id="{BF859FE7-16B5-D584-C0ED-7D02A566F8C0}"/>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AB9AB0AD-F99E-456D-7C56-C604CED152FE}"/>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C38B10F7-B4E4-C578-FC09-9223FEAE62B8}"/>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50052D77-F395-660F-0003-65C9A29E71C8}"/>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BF05451C-83F7-EABF-5B2B-D7ABB94C40F6}"/>
              </a:ext>
            </a:extLst>
          </p:cNvPr>
          <p:cNvSpPr txBox="1"/>
          <p:nvPr/>
        </p:nvSpPr>
        <p:spPr>
          <a:xfrm>
            <a:off x="831478" y="480977"/>
            <a:ext cx="2753958" cy="307777"/>
          </a:xfrm>
          <a:prstGeom prst="rect">
            <a:avLst/>
          </a:prstGeom>
          <a:noFill/>
        </p:spPr>
        <p:txBody>
          <a:bodyPr wrap="square" rtlCol="0">
            <a:spAutoFit/>
          </a:bodyPr>
          <a:lstStyle/>
          <a:p>
            <a:r>
              <a:rPr lang="fr-FR" b="1" dirty="0">
                <a:solidFill>
                  <a:schemeClr val="tx1">
                    <a:lumMod val="75000"/>
                    <a:lumOff val="25000"/>
                  </a:schemeClr>
                </a:solidFill>
              </a:rPr>
              <a:t>Présentation des données</a:t>
            </a:r>
          </a:p>
        </p:txBody>
      </p:sp>
    </p:spTree>
    <p:extLst>
      <p:ext uri="{BB962C8B-B14F-4D97-AF65-F5344CB8AC3E}">
        <p14:creationId xmlns:p14="http://schemas.microsoft.com/office/powerpoint/2010/main" val="121190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CF8918A4-99A4-4137-DC29-F4A2CE84E7FE}"/>
            </a:ext>
          </a:extLst>
        </p:cNvPr>
        <p:cNvGrpSpPr/>
        <p:nvPr/>
      </p:nvGrpSpPr>
      <p:grpSpPr>
        <a:xfrm>
          <a:off x="0" y="0"/>
          <a:ext cx="0" cy="0"/>
          <a:chOff x="0" y="0"/>
          <a:chExt cx="0" cy="0"/>
        </a:xfrm>
      </p:grpSpPr>
      <p:sp>
        <p:nvSpPr>
          <p:cNvPr id="183" name="Google Shape;183;p22">
            <a:extLst>
              <a:ext uri="{FF2B5EF4-FFF2-40B4-BE49-F238E27FC236}">
                <a16:creationId xmlns:a16="http://schemas.microsoft.com/office/drawing/2014/main" id="{7F7B52D9-003E-E345-56A7-701469EF13BA}"/>
              </a:ext>
            </a:extLst>
          </p:cNvPr>
          <p:cNvSpPr txBox="1">
            <a:spLocks noGrp="1"/>
          </p:cNvSpPr>
          <p:nvPr>
            <p:ph type="sldNum" idx="12"/>
          </p:nvPr>
        </p:nvSpPr>
        <p:spPr>
          <a:xfrm>
            <a:off x="8241728"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 name="Titre 2">
            <a:extLst>
              <a:ext uri="{FF2B5EF4-FFF2-40B4-BE49-F238E27FC236}">
                <a16:creationId xmlns:a16="http://schemas.microsoft.com/office/drawing/2014/main" id="{F5BDDD52-C028-A4C4-5941-9371D91BFC34}"/>
              </a:ext>
            </a:extLst>
          </p:cNvPr>
          <p:cNvSpPr txBox="1">
            <a:spLocks/>
          </p:cNvSpPr>
          <p:nvPr/>
        </p:nvSpPr>
        <p:spPr>
          <a:xfrm>
            <a:off x="749117" y="173507"/>
            <a:ext cx="6619246" cy="700115"/>
          </a:xfrm>
          <a:prstGeom prst="rect">
            <a:avLst/>
          </a:prstGeom>
        </p:spPr>
        <p:txBody>
          <a:bodyPr rtlCol="0" anchor="ct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buClrTx/>
              <a:buFontTx/>
            </a:pPr>
            <a:endParaRPr lang="fr-FR" sz="3100" dirty="0">
              <a:solidFill>
                <a:srgbClr val="0B6AB1"/>
              </a:solidFill>
              <a:latin typeface="Bodoni MT" panose="02070603080606020203" pitchFamily="18" charset="0"/>
            </a:endParaRPr>
          </a:p>
        </p:txBody>
      </p:sp>
      <p:sp>
        <p:nvSpPr>
          <p:cNvPr id="12" name="Rectangle 11">
            <a:extLst>
              <a:ext uri="{FF2B5EF4-FFF2-40B4-BE49-F238E27FC236}">
                <a16:creationId xmlns:a16="http://schemas.microsoft.com/office/drawing/2014/main" id="{F45037F0-6DC2-77B4-F3F2-8B71853B5E7F}"/>
              </a:ext>
            </a:extLst>
          </p:cNvPr>
          <p:cNvSpPr/>
          <p:nvPr/>
        </p:nvSpPr>
        <p:spPr>
          <a:xfrm>
            <a:off x="119135" y="272775"/>
            <a:ext cx="517688" cy="501581"/>
          </a:xfrm>
          <a:prstGeom prst="rect">
            <a:avLst/>
          </a:prstGeom>
          <a:solidFill>
            <a:srgbClr val="FEC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13" name="Rectangle 12">
            <a:extLst>
              <a:ext uri="{FF2B5EF4-FFF2-40B4-BE49-F238E27FC236}">
                <a16:creationId xmlns:a16="http://schemas.microsoft.com/office/drawing/2014/main" id="{06377593-77D9-4BA8-6614-AF329DB5CA0B}"/>
              </a:ext>
            </a:extLst>
          </p:cNvPr>
          <p:cNvSpPr/>
          <p:nvPr/>
        </p:nvSpPr>
        <p:spPr>
          <a:xfrm>
            <a:off x="337455" y="471561"/>
            <a:ext cx="411662" cy="474826"/>
          </a:xfrm>
          <a:prstGeom prst="rect">
            <a:avLst/>
          </a:prstGeom>
          <a:solidFill>
            <a:srgbClr val="1A3B70">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Light"/>
              <a:ea typeface="+mn-ea"/>
              <a:cs typeface="+mn-cs"/>
            </a:endParaRPr>
          </a:p>
        </p:txBody>
      </p:sp>
      <p:cxnSp>
        <p:nvCxnSpPr>
          <p:cNvPr id="14" name="Connecteur droit 13">
            <a:extLst>
              <a:ext uri="{FF2B5EF4-FFF2-40B4-BE49-F238E27FC236}">
                <a16:creationId xmlns:a16="http://schemas.microsoft.com/office/drawing/2014/main" id="{D9A94EB2-BA63-BD05-F202-15086F457F12}"/>
              </a:ext>
            </a:extLst>
          </p:cNvPr>
          <p:cNvCxnSpPr>
            <a:cxnSpLocks/>
          </p:cNvCxnSpPr>
          <p:nvPr/>
        </p:nvCxnSpPr>
        <p:spPr>
          <a:xfrm>
            <a:off x="874509" y="919635"/>
            <a:ext cx="6493854" cy="0"/>
          </a:xfrm>
          <a:prstGeom prst="line">
            <a:avLst/>
          </a:prstGeom>
          <a:noFill/>
          <a:ln w="28575" cap="flat" cmpd="sng" algn="ctr">
            <a:solidFill>
              <a:srgbClr val="5C83C4"/>
            </a:solidFill>
            <a:prstDash val="solid"/>
            <a:miter lim="800000"/>
          </a:ln>
          <a:effectLst/>
        </p:spPr>
      </p:cxnSp>
      <p:sp>
        <p:nvSpPr>
          <p:cNvPr id="5" name="ZoneTexte 4">
            <a:extLst>
              <a:ext uri="{FF2B5EF4-FFF2-40B4-BE49-F238E27FC236}">
                <a16:creationId xmlns:a16="http://schemas.microsoft.com/office/drawing/2014/main" id="{2F8C9D52-0464-EF42-5308-D15DCE175F8E}"/>
              </a:ext>
            </a:extLst>
          </p:cNvPr>
          <p:cNvSpPr txBox="1"/>
          <p:nvPr/>
        </p:nvSpPr>
        <p:spPr>
          <a:xfrm>
            <a:off x="831477" y="480977"/>
            <a:ext cx="6268569" cy="307777"/>
          </a:xfrm>
          <a:prstGeom prst="rect">
            <a:avLst/>
          </a:prstGeom>
          <a:noFill/>
        </p:spPr>
        <p:txBody>
          <a:bodyPr wrap="square" rtlCol="0">
            <a:spAutoFit/>
          </a:bodyPr>
          <a:lstStyle/>
          <a:p>
            <a:r>
              <a:rPr lang="fr-FR" b="1" dirty="0">
                <a:solidFill>
                  <a:schemeClr val="tx1">
                    <a:lumMod val="75000"/>
                    <a:lumOff val="25000"/>
                  </a:schemeClr>
                </a:solidFill>
              </a:rPr>
              <a:t>Les différents types de variables et leur représentation graphique</a:t>
            </a:r>
          </a:p>
        </p:txBody>
      </p:sp>
      <p:sp>
        <p:nvSpPr>
          <p:cNvPr id="4" name="ZoneTexte 3">
            <a:extLst>
              <a:ext uri="{FF2B5EF4-FFF2-40B4-BE49-F238E27FC236}">
                <a16:creationId xmlns:a16="http://schemas.microsoft.com/office/drawing/2014/main" id="{31B89F05-0EFD-D2CA-94DF-90C9874A5EEC}"/>
              </a:ext>
            </a:extLst>
          </p:cNvPr>
          <p:cNvSpPr txBox="1"/>
          <p:nvPr/>
        </p:nvSpPr>
        <p:spPr>
          <a:xfrm>
            <a:off x="1032734" y="4673651"/>
            <a:ext cx="2366682" cy="307777"/>
          </a:xfrm>
          <a:prstGeom prst="rect">
            <a:avLst/>
          </a:prstGeom>
          <a:noFill/>
        </p:spPr>
        <p:txBody>
          <a:bodyPr wrap="square" rtlCol="0">
            <a:spAutoFit/>
          </a:bodyPr>
          <a:lstStyle/>
          <a:p>
            <a:r>
              <a:rPr lang="fr-FR" dirty="0"/>
              <a:t>Data. Shape  (1460, 81)</a:t>
            </a:r>
          </a:p>
        </p:txBody>
      </p:sp>
      <p:pic>
        <p:nvPicPr>
          <p:cNvPr id="6" name="Image 5">
            <a:extLst>
              <a:ext uri="{FF2B5EF4-FFF2-40B4-BE49-F238E27FC236}">
                <a16:creationId xmlns:a16="http://schemas.microsoft.com/office/drawing/2014/main" id="{AED01751-BE0C-76DE-C270-6E9D6ED0599E}"/>
              </a:ext>
            </a:extLst>
          </p:cNvPr>
          <p:cNvPicPr>
            <a:picLocks noChangeAspect="1"/>
          </p:cNvPicPr>
          <p:nvPr/>
        </p:nvPicPr>
        <p:blipFill>
          <a:blip r:embed="rId3"/>
          <a:stretch>
            <a:fillRect/>
          </a:stretch>
        </p:blipFill>
        <p:spPr>
          <a:xfrm>
            <a:off x="2560320" y="987480"/>
            <a:ext cx="3441822" cy="3618326"/>
          </a:xfrm>
          <a:prstGeom prst="rect">
            <a:avLst/>
          </a:prstGeom>
        </p:spPr>
      </p:pic>
    </p:spTree>
    <p:extLst>
      <p:ext uri="{BB962C8B-B14F-4D97-AF65-F5344CB8AC3E}">
        <p14:creationId xmlns:p14="http://schemas.microsoft.com/office/powerpoint/2010/main" val="158549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DC8489D7-B673-58C8-77DA-015065542825}"/>
            </a:ext>
          </a:extLst>
        </p:cNvPr>
        <p:cNvGrpSpPr/>
        <p:nvPr/>
      </p:nvGrpSpPr>
      <p:grpSpPr>
        <a:xfrm>
          <a:off x="0" y="0"/>
          <a:ext cx="0" cy="0"/>
          <a:chOff x="0" y="0"/>
          <a:chExt cx="0" cy="0"/>
        </a:xfrm>
      </p:grpSpPr>
      <p:sp>
        <p:nvSpPr>
          <p:cNvPr id="127" name="Google Shape;127;p17">
            <a:extLst>
              <a:ext uri="{FF2B5EF4-FFF2-40B4-BE49-F238E27FC236}">
                <a16:creationId xmlns:a16="http://schemas.microsoft.com/office/drawing/2014/main" id="{8F9654BB-95F0-BE24-578B-D7142B696B11}"/>
              </a:ext>
            </a:extLst>
          </p:cNvPr>
          <p:cNvSpPr/>
          <p:nvPr/>
        </p:nvSpPr>
        <p:spPr>
          <a:xfrm>
            <a:off x="702898" y="1420008"/>
            <a:ext cx="1750500" cy="3723491"/>
          </a:xfrm>
          <a:prstGeom prst="rect">
            <a:avLst/>
          </a:prstGeom>
        </p:spPr>
        <p:txBody>
          <a:bodyPr>
            <a:prstTxWarp prst="textPlain">
              <a:avLst/>
            </a:prstTxWarp>
          </a:bodyPr>
          <a:lstStyle/>
          <a:p>
            <a:pPr lvl="0" algn="ctr"/>
            <a:r>
              <a:rPr lang="fr-FR" b="1" dirty="0">
                <a:solidFill>
                  <a:srgbClr val="0B6AB1">
                    <a:alpha val="47490"/>
                  </a:srgbClr>
                </a:solidFill>
                <a:latin typeface="Kulim Park"/>
              </a:rPr>
              <a:t>2</a:t>
            </a:r>
            <a:endParaRPr b="1" i="0" dirty="0">
              <a:ln>
                <a:noFill/>
              </a:ln>
              <a:solidFill>
                <a:srgbClr val="0B6AB1">
                  <a:alpha val="47490"/>
                </a:srgbClr>
              </a:solidFill>
              <a:latin typeface="Kulim Park"/>
            </a:endParaRPr>
          </a:p>
        </p:txBody>
      </p:sp>
      <p:pic>
        <p:nvPicPr>
          <p:cNvPr id="130" name="Google Shape;130;p17">
            <a:extLst>
              <a:ext uri="{FF2B5EF4-FFF2-40B4-BE49-F238E27FC236}">
                <a16:creationId xmlns:a16="http://schemas.microsoft.com/office/drawing/2014/main" id="{F3A04F89-71C1-F987-F246-B4C826D7A2F3}"/>
              </a:ext>
            </a:extLst>
          </p:cNvPr>
          <p:cNvPicPr preferRelativeResize="0"/>
          <p:nvPr/>
        </p:nvPicPr>
        <p:blipFill>
          <a:blip r:embed="rId3"/>
          <a:srcRect l="34392" r="34392"/>
          <a:stretch/>
        </p:blipFill>
        <p:spPr>
          <a:xfrm>
            <a:off x="7007848" y="0"/>
            <a:ext cx="2145474" cy="5143500"/>
          </a:xfrm>
          <a:custGeom>
            <a:avLst/>
            <a:gdLst/>
            <a:ahLst/>
            <a:cxnLst/>
            <a:rect l="l" t="t" r="r" b="b"/>
            <a:pathLst>
              <a:path w="21600" h="21600" extrusionOk="0">
                <a:moveTo>
                  <a:pt x="5963" y="0"/>
                </a:moveTo>
                <a:lnTo>
                  <a:pt x="0" y="14108"/>
                </a:lnTo>
                <a:lnTo>
                  <a:pt x="8840" y="12766"/>
                </a:lnTo>
                <a:lnTo>
                  <a:pt x="13359" y="14468"/>
                </a:lnTo>
                <a:lnTo>
                  <a:pt x="10342" y="21600"/>
                </a:lnTo>
                <a:lnTo>
                  <a:pt x="21600" y="21600"/>
                </a:lnTo>
                <a:lnTo>
                  <a:pt x="21600" y="0"/>
                </a:lnTo>
                <a:lnTo>
                  <a:pt x="5963" y="0"/>
                </a:lnTo>
                <a:close/>
              </a:path>
            </a:pathLst>
          </a:custGeom>
          <a:noFill/>
          <a:ln>
            <a:noFill/>
          </a:ln>
        </p:spPr>
      </p:pic>
      <p:sp>
        <p:nvSpPr>
          <p:cNvPr id="10" name="Google Shape;128;p17">
            <a:extLst>
              <a:ext uri="{FF2B5EF4-FFF2-40B4-BE49-F238E27FC236}">
                <a16:creationId xmlns:a16="http://schemas.microsoft.com/office/drawing/2014/main" id="{BCE3532E-C4AB-A22F-006C-9B6AA5D95DB6}"/>
              </a:ext>
            </a:extLst>
          </p:cNvPr>
          <p:cNvSpPr txBox="1">
            <a:spLocks noGrp="1"/>
          </p:cNvSpPr>
          <p:nvPr>
            <p:ph type="ctrTitle"/>
          </p:nvPr>
        </p:nvSpPr>
        <p:spPr>
          <a:xfrm>
            <a:off x="1280857" y="2756303"/>
            <a:ext cx="5612489" cy="105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6000" dirty="0">
                <a:latin typeface="Calibri Light" panose="020F0302020204030204" pitchFamily="34" charset="0"/>
                <a:ea typeface="+mn-ea"/>
                <a:cs typeface="+mn-cs"/>
              </a:rPr>
              <a:t>Cleaning, feature ingineering, data exploration</a:t>
            </a:r>
            <a:endParaRPr sz="5000" dirty="0"/>
          </a:p>
        </p:txBody>
      </p:sp>
    </p:spTree>
    <p:extLst>
      <p:ext uri="{BB962C8B-B14F-4D97-AF65-F5344CB8AC3E}">
        <p14:creationId xmlns:p14="http://schemas.microsoft.com/office/powerpoint/2010/main" val="1097013764"/>
      </p:ext>
    </p:extLst>
  </p:cSld>
  <p:clrMapOvr>
    <a:masterClrMapping/>
  </p:clrMapOvr>
</p:sld>
</file>

<file path=ppt/theme/theme1.xml><?xml version="1.0" encoding="utf-8"?>
<a:theme xmlns:a="http://schemas.openxmlformats.org/drawingml/2006/main" name="Gregory template">
  <a:themeElements>
    <a:clrScheme name="Custom 347">
      <a:dk1>
        <a:srgbClr val="122431"/>
      </a:dk1>
      <a:lt1>
        <a:srgbClr val="FFFFFF"/>
      </a:lt1>
      <a:dk2>
        <a:srgbClr val="84898D"/>
      </a:dk2>
      <a:lt2>
        <a:srgbClr val="ECEFF3"/>
      </a:lt2>
      <a:accent1>
        <a:srgbClr val="FEC200"/>
      </a:accent1>
      <a:accent2>
        <a:srgbClr val="A2EAE9"/>
      </a:accent2>
      <a:accent3>
        <a:srgbClr val="0B6AB1"/>
      </a:accent3>
      <a:accent4>
        <a:srgbClr val="FF981F"/>
      </a:accent4>
      <a:accent5>
        <a:srgbClr val="FFE03F"/>
      </a:accent5>
      <a:accent6>
        <a:srgbClr val="023E69"/>
      </a:accent6>
      <a:hlink>
        <a:srgbClr val="0B6AB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TotalTime>
  <Words>606</Words>
  <Application>Microsoft Office PowerPoint</Application>
  <PresentationFormat>Affichage à l'écran (16:9)</PresentationFormat>
  <Paragraphs>67</Paragraphs>
  <Slides>19</Slides>
  <Notes>17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Times New Roman</vt:lpstr>
      <vt:lpstr>Montserrat ExtraBold</vt:lpstr>
      <vt:lpstr>Tw Cen MT</vt:lpstr>
      <vt:lpstr>Calibri Light</vt:lpstr>
      <vt:lpstr>Arial</vt:lpstr>
      <vt:lpstr>Bodoni MT</vt:lpstr>
      <vt:lpstr>Calibri</vt:lpstr>
      <vt:lpstr>Kulim Park</vt:lpstr>
      <vt:lpstr>Poppins</vt:lpstr>
      <vt:lpstr>Gregory template</vt:lpstr>
      <vt:lpstr>House Prices Prediction</vt:lpstr>
      <vt:lpstr>Présenté par:</vt:lpstr>
      <vt:lpstr>Présentation PowerPoint</vt:lpstr>
      <vt:lpstr>Présentation PowerPoint</vt:lpstr>
      <vt:lpstr>Présentation des  données</vt:lpstr>
      <vt:lpstr>Présentation PowerPoint</vt:lpstr>
      <vt:lpstr>Présentation PowerPoint</vt:lpstr>
      <vt:lpstr>Présentation PowerPoint</vt:lpstr>
      <vt:lpstr>Cleaning, feature ingineering, data exploration</vt:lpstr>
      <vt:lpstr>Présentation PowerPoint</vt:lpstr>
      <vt:lpstr>Présentation PowerPoint</vt:lpstr>
      <vt:lpstr>Présentation PowerPoint</vt:lpstr>
      <vt:lpstr>Présentation PowerPoint</vt:lpstr>
      <vt:lpstr>Présentation PowerPoint</vt:lpstr>
      <vt:lpstr>Présentation PowerPoint</vt:lpstr>
      <vt:lpstr>Modélisation</vt:lpstr>
      <vt:lpstr>Présentation PowerPoint</vt:lpstr>
      <vt:lpstr>Le meilleur modèle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GOZAN</dc:creator>
  <cp:lastModifiedBy>kuissuesthelle2001@gmail.com</cp:lastModifiedBy>
  <cp:revision>260</cp:revision>
  <dcterms:modified xsi:type="dcterms:W3CDTF">2024-02-05T22:54:45Z</dcterms:modified>
</cp:coreProperties>
</file>