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1" d="100"/>
          <a:sy n="101"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2256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52809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11247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28190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F6F11-93BC-423D-AD87-3339A467F946}"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1631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46571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F6F11-93BC-423D-AD87-3339A467F946}"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5986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F6F11-93BC-423D-AD87-3339A467F946}"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61933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F6F11-93BC-423D-AD87-3339A467F946}"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63559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9579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414971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6F11-93BC-423D-AD87-3339A467F946}"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1620-E1DC-4299-B521-C8ECEB1B3243}" type="slidenum">
              <a:rPr lang="en-US" smtClean="0"/>
              <a:t>‹#›</a:t>
            </a:fld>
            <a:endParaRPr lang="en-US"/>
          </a:p>
        </p:txBody>
      </p:sp>
    </p:spTree>
    <p:extLst>
      <p:ext uri="{BB962C8B-B14F-4D97-AF65-F5344CB8AC3E}">
        <p14:creationId xmlns:p14="http://schemas.microsoft.com/office/powerpoint/2010/main" val="360004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Exploration of Donor Data</a:t>
            </a:r>
            <a:endParaRPr lang="en-US" dirty="0"/>
          </a:p>
        </p:txBody>
      </p:sp>
      <p:sp>
        <p:nvSpPr>
          <p:cNvPr id="3" name="Subtitle 2"/>
          <p:cNvSpPr>
            <a:spLocks noGrp="1"/>
          </p:cNvSpPr>
          <p:nvPr>
            <p:ph type="subTitle" idx="1"/>
          </p:nvPr>
        </p:nvSpPr>
        <p:spPr/>
        <p:txBody>
          <a:bodyPr/>
          <a:lstStyle/>
          <a:p>
            <a:r>
              <a:rPr lang="en-US" dirty="0" smtClean="0"/>
              <a:t>For the Prospect Researcher</a:t>
            </a:r>
            <a:endParaRPr lang="en-US" dirty="0"/>
          </a:p>
        </p:txBody>
      </p:sp>
    </p:spTree>
    <p:extLst>
      <p:ext uri="{BB962C8B-B14F-4D97-AF65-F5344CB8AC3E}">
        <p14:creationId xmlns:p14="http://schemas.microsoft.com/office/powerpoint/2010/main" val="356851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donors </a:t>
            </a:r>
            <a:r>
              <a:rPr lang="en-US" dirty="0" smtClean="0"/>
              <a:t>(Record Type Code)</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a:t>A</a:t>
            </a:r>
            <a:r>
              <a:rPr lang="en-US" dirty="0" smtClean="0"/>
              <a:t>lumni </a:t>
            </a:r>
            <a:r>
              <a:rPr lang="en-US" dirty="0"/>
              <a:t>make up 63.8% of the TS sample. Combined with </a:t>
            </a:r>
            <a:r>
              <a:rPr lang="en-US" dirty="0" smtClean="0"/>
              <a:t>Friends</a:t>
            </a:r>
            <a:r>
              <a:rPr lang="en-US" dirty="0"/>
              <a:t>, they account for 87.1% of the </a:t>
            </a:r>
            <a:r>
              <a:rPr lang="en-US" dirty="0" smtClean="0"/>
              <a:t>sample.</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a:t>Alumni status might not appear to be influencing giving according to </a:t>
            </a:r>
            <a:r>
              <a:rPr lang="en-US" dirty="0" smtClean="0"/>
              <a:t>a Welch’s t-test</a:t>
            </a:r>
            <a:r>
              <a:rPr lang="en-US" dirty="0"/>
              <a:t>, but the </a:t>
            </a:r>
            <a:r>
              <a:rPr lang="en-US" dirty="0" err="1"/>
              <a:t>AlumniCode</a:t>
            </a:r>
            <a:r>
              <a:rPr lang="en-US" dirty="0"/>
              <a:t> variable will be included in the regression model even though other variables may turn out to be more significant.</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1778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Participation in a sport or a Greek </a:t>
            </a:r>
            <a:r>
              <a:rPr lang="en-US" b="1" dirty="0" smtClean="0"/>
              <a:t>chapter</a:t>
            </a:r>
            <a:endParaRPr lang="en-US" dirty="0"/>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normAutofit fontScale="70000" lnSpcReduction="20000"/>
          </a:bodyPr>
          <a:lstStyle/>
          <a:p>
            <a:r>
              <a:rPr lang="en-US" dirty="0" smtClean="0"/>
              <a:t>Welch's Two Sample t-test was performed on these variables to see if there was a meaningful difference between giving from those who participated in sports and those who joined a Greek chapter.</a:t>
            </a:r>
          </a:p>
        </p:txBody>
      </p:sp>
      <p:sp>
        <p:nvSpPr>
          <p:cNvPr id="6" name="Content Placeholder 5"/>
          <p:cNvSpPr>
            <a:spLocks noGrp="1"/>
          </p:cNvSpPr>
          <p:nvPr>
            <p:ph sz="quarter" idx="4"/>
          </p:nvPr>
        </p:nvSpPr>
        <p:spPr/>
        <p:txBody>
          <a:bodyPr>
            <a:normAutofit/>
          </a:bodyPr>
          <a:lstStyle/>
          <a:p>
            <a:r>
              <a:rPr lang="en-US" dirty="0"/>
              <a:t>Both </a:t>
            </a:r>
            <a:r>
              <a:rPr lang="en-US" dirty="0" err="1"/>
              <a:t>GreekCode</a:t>
            </a:r>
            <a:r>
              <a:rPr lang="en-US" dirty="0"/>
              <a:t> and </a:t>
            </a:r>
            <a:r>
              <a:rPr lang="en-US" dirty="0" err="1"/>
              <a:t>SportCode</a:t>
            </a:r>
            <a:r>
              <a:rPr lang="en-US" dirty="0"/>
              <a:t> should not be expected to have a predictive influence on lifetime giving. But using both variables in the regression model is in agreement with literature discussing the effect on affinity on giving.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54803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together—The Regression Model</a:t>
            </a:r>
            <a:endParaRPr lang="en-US" dirty="0"/>
          </a:p>
        </p:txBody>
      </p:sp>
      <p:sp>
        <p:nvSpPr>
          <p:cNvPr id="3" name="Content Placeholder 2"/>
          <p:cNvSpPr>
            <a:spLocks noGrp="1"/>
          </p:cNvSpPr>
          <p:nvPr>
            <p:ph idx="1"/>
          </p:nvPr>
        </p:nvSpPr>
        <p:spPr/>
        <p:txBody>
          <a:bodyPr/>
          <a:lstStyle/>
          <a:p>
            <a:r>
              <a:rPr lang="en-US" dirty="0"/>
              <a:t>These seven variables are included: </a:t>
            </a:r>
            <a:r>
              <a:rPr lang="en-US" dirty="0" err="1"/>
              <a:t>logGiving</a:t>
            </a:r>
            <a:r>
              <a:rPr lang="en-US" dirty="0"/>
              <a:t> (the dependent variable), </a:t>
            </a:r>
            <a:r>
              <a:rPr lang="en-US" dirty="0" err="1"/>
              <a:t>Number.of.relationships</a:t>
            </a:r>
            <a:r>
              <a:rPr lang="en-US" dirty="0"/>
              <a:t>, </a:t>
            </a:r>
            <a:r>
              <a:rPr lang="en-US" dirty="0" err="1"/>
              <a:t>AlumniCode</a:t>
            </a:r>
            <a:r>
              <a:rPr lang="en-US" dirty="0"/>
              <a:t>, </a:t>
            </a:r>
            <a:r>
              <a:rPr lang="en-US" dirty="0" err="1"/>
              <a:t>SportCode</a:t>
            </a:r>
            <a:r>
              <a:rPr lang="en-US" dirty="0"/>
              <a:t>, </a:t>
            </a:r>
            <a:r>
              <a:rPr lang="en-US" dirty="0" err="1"/>
              <a:t>GreekCode</a:t>
            </a:r>
            <a:r>
              <a:rPr lang="en-US" dirty="0"/>
              <a:t>, </a:t>
            </a:r>
            <a:r>
              <a:rPr lang="en-US" dirty="0" err="1"/>
              <a:t>Velocity35Score</a:t>
            </a:r>
            <a:r>
              <a:rPr lang="en-US" dirty="0"/>
              <a:t>, and </a:t>
            </a:r>
            <a:r>
              <a:rPr lang="en-US" dirty="0" err="1"/>
              <a:t>AssetClass</a:t>
            </a:r>
            <a:r>
              <a:rPr lang="en-US" dirty="0"/>
              <a:t>, in a regression model</a:t>
            </a:r>
            <a:r>
              <a:rPr lang="en-US" dirty="0" smtClean="0"/>
              <a:t>.</a:t>
            </a:r>
          </a:p>
          <a:p>
            <a:endParaRPr lang="en-US" dirty="0"/>
          </a:p>
          <a:p>
            <a:r>
              <a:rPr lang="en-US" dirty="0" err="1" smtClean="0"/>
              <a:t>RegMod</a:t>
            </a:r>
            <a:r>
              <a:rPr lang="en-US" dirty="0" smtClean="0"/>
              <a:t> &lt;-</a:t>
            </a:r>
            <a:r>
              <a:rPr lang="en-US" b="1" dirty="0" smtClean="0"/>
              <a:t>lm</a:t>
            </a:r>
            <a:r>
              <a:rPr lang="en-US" dirty="0" smtClean="0"/>
              <a:t>(</a:t>
            </a:r>
            <a:r>
              <a:rPr lang="en-US" dirty="0" err="1" smtClean="0"/>
              <a:t>logGiving~Number.of.relationships+AlumniCode</a:t>
            </a:r>
            <a:r>
              <a:rPr lang="en-US" dirty="0" smtClean="0"/>
              <a:t>+ </a:t>
            </a:r>
            <a:r>
              <a:rPr lang="en-US" dirty="0" err="1" smtClean="0"/>
              <a:t>SportCode</a:t>
            </a:r>
            <a:r>
              <a:rPr lang="en-US" dirty="0" smtClean="0"/>
              <a:t>+ </a:t>
            </a:r>
            <a:r>
              <a:rPr lang="en-US" dirty="0" err="1" smtClean="0"/>
              <a:t>GreekCode+Velocity35Score+AssetClass2</a:t>
            </a:r>
            <a:r>
              <a:rPr lang="en-US" dirty="0"/>
              <a:t>, data=TS)</a:t>
            </a:r>
          </a:p>
        </p:txBody>
      </p:sp>
    </p:spTree>
    <p:extLst>
      <p:ext uri="{BB962C8B-B14F-4D97-AF65-F5344CB8AC3E}">
        <p14:creationId xmlns:p14="http://schemas.microsoft.com/office/powerpoint/2010/main" val="249965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839788" y="1681163"/>
            <a:ext cx="7570787" cy="823912"/>
          </a:xfrm>
        </p:spPr>
        <p:txBody>
          <a:bodyPr/>
          <a:lstStyle/>
          <a:p>
            <a:r>
              <a:rPr lang="en-US" dirty="0" smtClean="0"/>
              <a:t>All of the variables had significance in terms of giving</a:t>
            </a:r>
            <a:endParaRPr lang="en-US" dirty="0"/>
          </a:p>
        </p:txBody>
      </p:sp>
      <p:sp>
        <p:nvSpPr>
          <p:cNvPr id="4" name="Content Placeholder 3"/>
          <p:cNvSpPr>
            <a:spLocks noGrp="1"/>
          </p:cNvSpPr>
          <p:nvPr>
            <p:ph sz="half" idx="2"/>
          </p:nvPr>
        </p:nvSpPr>
        <p:spPr>
          <a:xfrm>
            <a:off x="839788" y="2505075"/>
            <a:ext cx="10515600" cy="3684588"/>
          </a:xfrm>
        </p:spPr>
        <p:txBody>
          <a:bodyPr>
            <a:normAutofit fontScale="92500" lnSpcReduction="10000"/>
          </a:bodyPr>
          <a:lstStyle/>
          <a:p>
            <a:r>
              <a:rPr lang="en-US" dirty="0" smtClean="0"/>
              <a:t>Coefficients</a:t>
            </a:r>
            <a:r>
              <a:rPr lang="en-US" dirty="0"/>
              <a:t>:</a:t>
            </a:r>
            <a:br>
              <a:rPr lang="en-US" dirty="0"/>
            </a:br>
            <a:r>
              <a:rPr lang="en-US" dirty="0" smtClean="0"/>
              <a:t>                     		   </a:t>
            </a:r>
            <a:r>
              <a:rPr lang="en-US" dirty="0"/>
              <a:t>Estimate Std. Error t value </a:t>
            </a:r>
            <a:r>
              <a:rPr lang="en-US" dirty="0" err="1"/>
              <a:t>Pr</a:t>
            </a:r>
            <a:r>
              <a:rPr lang="en-US" dirty="0"/>
              <a:t>(&gt;|t|)    </a:t>
            </a:r>
            <a:br>
              <a:rPr lang="en-US" dirty="0"/>
            </a:br>
            <a:r>
              <a:rPr lang="en-US" dirty="0" smtClean="0"/>
              <a:t>(</a:t>
            </a:r>
            <a:r>
              <a:rPr lang="en-US" dirty="0"/>
              <a:t>Intercept)   </a:t>
            </a:r>
            <a:r>
              <a:rPr lang="en-US" dirty="0" smtClean="0"/>
              <a:t>	          </a:t>
            </a:r>
            <a:r>
              <a:rPr lang="en-US" dirty="0"/>
              <a:t>2.404509   0.034372  69.955  &lt; </a:t>
            </a:r>
            <a:r>
              <a:rPr lang="en-US" dirty="0" err="1"/>
              <a:t>2e</a:t>
            </a:r>
            <a:r>
              <a:rPr lang="en-US" dirty="0"/>
              <a:t>-16 ***</a:t>
            </a:r>
            <a:br>
              <a:rPr lang="en-US" dirty="0"/>
            </a:br>
            <a:r>
              <a:rPr lang="en-US" dirty="0" err="1" smtClean="0"/>
              <a:t>Number.of.relationships</a:t>
            </a:r>
            <a:r>
              <a:rPr lang="en-US" dirty="0" smtClean="0"/>
              <a:t> </a:t>
            </a:r>
            <a:r>
              <a:rPr lang="en-US" dirty="0"/>
              <a:t>0.140236   0.007086  19.791  &lt; </a:t>
            </a:r>
            <a:r>
              <a:rPr lang="en-US" dirty="0" err="1"/>
              <a:t>2e</a:t>
            </a:r>
            <a:r>
              <a:rPr lang="en-US" dirty="0"/>
              <a:t>-16 ***</a:t>
            </a:r>
            <a:br>
              <a:rPr lang="en-US" dirty="0"/>
            </a:br>
            <a:r>
              <a:rPr lang="en-US" dirty="0" err="1" smtClean="0"/>
              <a:t>AlumniCode</a:t>
            </a:r>
            <a:r>
              <a:rPr lang="en-US" dirty="0" smtClean="0"/>
              <a:t>           	          0.077489   </a:t>
            </a:r>
            <a:r>
              <a:rPr lang="en-US" dirty="0"/>
              <a:t>0.025583   3.029 0.002465 ** </a:t>
            </a:r>
            <a:br>
              <a:rPr lang="en-US" dirty="0"/>
            </a:br>
            <a:r>
              <a:rPr lang="en-US" dirty="0" err="1" smtClean="0"/>
              <a:t>SportCode</a:t>
            </a:r>
            <a:r>
              <a:rPr lang="en-US" dirty="0" smtClean="0"/>
              <a:t>                         </a:t>
            </a:r>
            <a:r>
              <a:rPr lang="en-US" dirty="0"/>
              <a:t>0.131743   0.049729   2.649 0.008088 ** </a:t>
            </a:r>
            <a:br>
              <a:rPr lang="en-US" dirty="0"/>
            </a:br>
            <a:r>
              <a:rPr lang="en-US" dirty="0" err="1" smtClean="0"/>
              <a:t>GreekCode</a:t>
            </a:r>
            <a:r>
              <a:rPr lang="en-US" dirty="0" smtClean="0"/>
              <a:t>                        </a:t>
            </a:r>
            <a:r>
              <a:rPr lang="en-US" dirty="0"/>
              <a:t>0.100598   0.026849   3.747 0.000181 ***</a:t>
            </a:r>
            <a:br>
              <a:rPr lang="en-US" dirty="0"/>
            </a:br>
            <a:r>
              <a:rPr lang="en-US" dirty="0" err="1" smtClean="0"/>
              <a:t>Velocity35Score</a:t>
            </a:r>
            <a:r>
              <a:rPr lang="en-US" dirty="0" smtClean="0"/>
              <a:t>               </a:t>
            </a:r>
            <a:r>
              <a:rPr lang="en-US" dirty="0"/>
              <a:t>0.009697   0.000313  30.984  &lt; </a:t>
            </a:r>
            <a:r>
              <a:rPr lang="en-US" dirty="0" err="1"/>
              <a:t>2e</a:t>
            </a:r>
            <a:r>
              <a:rPr lang="en-US" dirty="0"/>
              <a:t>-16 ***</a:t>
            </a:r>
            <a:br>
              <a:rPr lang="en-US" dirty="0"/>
            </a:br>
            <a:r>
              <a:rPr lang="en-US" dirty="0" err="1" smtClean="0"/>
              <a:t>AssetClass2</a:t>
            </a:r>
            <a:r>
              <a:rPr lang="en-US" dirty="0" smtClean="0"/>
              <a:t>                       </a:t>
            </a:r>
            <a:r>
              <a:rPr lang="en-US" dirty="0"/>
              <a:t>0.163537   0.008652  18.901  &lt; </a:t>
            </a:r>
            <a:r>
              <a:rPr lang="en-US" dirty="0" err="1"/>
              <a:t>2e</a:t>
            </a:r>
            <a:r>
              <a:rPr lang="en-US" dirty="0"/>
              <a:t>-16 ***</a:t>
            </a:r>
            <a:br>
              <a:rPr lang="en-US" dirty="0"/>
            </a:br>
            <a:r>
              <a:rPr lang="en-US" dirty="0"/>
              <a:t/>
            </a:r>
            <a:br>
              <a:rPr lang="en-US" dirty="0"/>
            </a:b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06530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Future Analyses</a:t>
            </a:r>
            <a:endParaRPr lang="en-US" dirty="0"/>
          </a:p>
        </p:txBody>
      </p:sp>
      <p:sp>
        <p:nvSpPr>
          <p:cNvPr id="3" name="Content Placeholder 2"/>
          <p:cNvSpPr>
            <a:spLocks noGrp="1"/>
          </p:cNvSpPr>
          <p:nvPr>
            <p:ph idx="1"/>
          </p:nvPr>
        </p:nvSpPr>
        <p:spPr/>
        <p:txBody>
          <a:bodyPr/>
          <a:lstStyle/>
          <a:p>
            <a:r>
              <a:rPr lang="en-US" dirty="0" smtClean="0"/>
              <a:t>Refine data used in this study.  For example, break up the Number of relationships variable into separate categories and test parents and children against lifetime giving.</a:t>
            </a:r>
          </a:p>
          <a:p>
            <a:r>
              <a:rPr lang="en-US" dirty="0" smtClean="0"/>
              <a:t>Look at more computed scores, such as </a:t>
            </a:r>
            <a:r>
              <a:rPr lang="en-US" dirty="0" err="1" smtClean="0"/>
              <a:t>Recency</a:t>
            </a:r>
            <a:r>
              <a:rPr lang="en-US" dirty="0" smtClean="0"/>
              <a:t> of first gift and Age at first gift.</a:t>
            </a:r>
          </a:p>
          <a:p>
            <a:r>
              <a:rPr lang="en-US" dirty="0" smtClean="0"/>
              <a:t>Look for covariance among these variables.</a:t>
            </a:r>
            <a:endParaRPr lang="en-US" dirty="0"/>
          </a:p>
        </p:txBody>
      </p:sp>
    </p:spTree>
    <p:extLst>
      <p:ext uri="{BB962C8B-B14F-4D97-AF65-F5344CB8AC3E}">
        <p14:creationId xmlns:p14="http://schemas.microsoft.com/office/powerpoint/2010/main" val="214416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Conclusions</a:t>
            </a:r>
            <a:endParaRPr lang="en-US" dirty="0"/>
          </a:p>
        </p:txBody>
      </p:sp>
      <p:sp>
        <p:nvSpPr>
          <p:cNvPr id="3" name="Content Placeholder 2"/>
          <p:cNvSpPr>
            <a:spLocks noGrp="1"/>
          </p:cNvSpPr>
          <p:nvPr>
            <p:ph idx="1"/>
          </p:nvPr>
        </p:nvSpPr>
        <p:spPr/>
        <p:txBody>
          <a:bodyPr/>
          <a:lstStyle/>
          <a:p>
            <a:r>
              <a:rPr lang="en-US" dirty="0"/>
              <a:t>The graphs of most of the variables in the TS dataset pointed to some correlation, or lack thereof, with lifetime giving. They helped sort out variables like Gender that would not contribute to the model</a:t>
            </a:r>
            <a:r>
              <a:rPr lang="en-US"/>
              <a:t>. </a:t>
            </a:r>
            <a:endParaRPr lang="en-US" smtClean="0"/>
          </a:p>
          <a:p>
            <a:r>
              <a:rPr lang="en-US" smtClean="0"/>
              <a:t>This </a:t>
            </a:r>
            <a:r>
              <a:rPr lang="en-US" dirty="0"/>
              <a:t>study has been only a starting point in examining and understanding data that can be extracted from the donor database and exploring how it can be used to create a predictive model.</a:t>
            </a:r>
          </a:p>
          <a:p>
            <a:endParaRPr lang="en-US" dirty="0"/>
          </a:p>
        </p:txBody>
      </p:sp>
    </p:spTree>
    <p:extLst>
      <p:ext uri="{BB962C8B-B14F-4D97-AF65-F5344CB8AC3E}">
        <p14:creationId xmlns:p14="http://schemas.microsoft.com/office/powerpoint/2010/main" val="953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How can what we know about people who gave before be used to identify those who may give in the future? What characteristics can be identified and used to find currently unknown prospects? </a:t>
            </a:r>
          </a:p>
          <a:p>
            <a:r>
              <a:rPr lang="en-US" dirty="0"/>
              <a:t>We can only try to answer these questions using the data already collected in the donor database. </a:t>
            </a:r>
            <a:endParaRPr lang="en-US" dirty="0" smtClean="0"/>
          </a:p>
          <a:p>
            <a:r>
              <a:rPr lang="en-US" dirty="0" smtClean="0"/>
              <a:t>This </a:t>
            </a:r>
            <a:r>
              <a:rPr lang="en-US" dirty="0"/>
              <a:t>study will explore a few variables to see how they might be used to model donor giving. </a:t>
            </a:r>
          </a:p>
        </p:txBody>
      </p:sp>
    </p:spTree>
    <p:extLst>
      <p:ext uri="{BB962C8B-B14F-4D97-AF65-F5344CB8AC3E}">
        <p14:creationId xmlns:p14="http://schemas.microsoft.com/office/powerpoint/2010/main" val="3496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TS Dataset</a:t>
            </a:r>
            <a:endParaRPr lang="en-US" dirty="0"/>
          </a:p>
        </p:txBody>
      </p:sp>
      <p:sp>
        <p:nvSpPr>
          <p:cNvPr id="3" name="Content Placeholder 2"/>
          <p:cNvSpPr>
            <a:spLocks noGrp="1"/>
          </p:cNvSpPr>
          <p:nvPr>
            <p:ph idx="1"/>
          </p:nvPr>
        </p:nvSpPr>
        <p:spPr/>
        <p:txBody>
          <a:bodyPr/>
          <a:lstStyle/>
          <a:p>
            <a:r>
              <a:rPr lang="en-US" dirty="0"/>
              <a:t>The dataset for this study is comprised of randomly sampled from a large database of known and potential donors. The variables chosen for this study were those easy to extract from the donor database without too much manipulation and have been shown in other studies to have some relationship to lifetime giving</a:t>
            </a:r>
            <a:r>
              <a:rPr lang="en-US" dirty="0" smtClean="0"/>
              <a:t>.</a:t>
            </a:r>
          </a:p>
          <a:p>
            <a:r>
              <a:rPr lang="en-US" dirty="0" smtClean="0"/>
              <a:t>The variables are Lifetime Giving, Years of Giving, Assets, Record Type, Number of relationships, Gender, two Velocity Scores, </a:t>
            </a:r>
            <a:r>
              <a:rPr lang="en-US" dirty="0" err="1" smtClean="0"/>
              <a:t>Alumniu</a:t>
            </a:r>
            <a:r>
              <a:rPr lang="en-US" dirty="0" smtClean="0"/>
              <a:t> Code. Sports Code, Greek Code, Participation Score, Asset Class, and Participation Class.</a:t>
            </a:r>
          </a:p>
          <a:p>
            <a:r>
              <a:rPr lang="en-US" dirty="0" smtClean="0"/>
              <a:t>Each will be explored in turn.</a:t>
            </a:r>
            <a:endParaRPr lang="en-US" dirty="0"/>
          </a:p>
        </p:txBody>
      </p:sp>
    </p:spTree>
    <p:extLst>
      <p:ext uri="{BB962C8B-B14F-4D97-AF65-F5344CB8AC3E}">
        <p14:creationId xmlns:p14="http://schemas.microsoft.com/office/powerpoint/2010/main" val="237447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Lifetime Giving – the dependent variable</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a:t>. The values represented by this variable range from $0 to over $9,000,000. This range makes creating a histogram to show the distribution </a:t>
            </a:r>
            <a:r>
              <a:rPr lang="en-US" dirty="0" err="1"/>
              <a:t>unweildy</a:t>
            </a:r>
            <a:r>
              <a:rPr lang="en-US" dirty="0" smtClean="0"/>
              <a:t>.</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Many of the methods I intend to use require that the data be normally distributed. By transforming this data using a </a:t>
            </a:r>
            <a:r>
              <a:rPr lang="en-US" dirty="0" err="1"/>
              <a:t>log10</a:t>
            </a:r>
            <a:r>
              <a:rPr lang="en-US" dirty="0"/>
              <a:t> transform, the data takes on a normal distribution.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9835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Years of Giving</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a:t>It is to be expected that giving over long amounts of time adds up to a large amount over a lifetime, and this plot does show that positive relationship. But there are enough points well above the line to say that many years of giving is not likely to be a requirement for large gifts.</a:t>
            </a:r>
          </a:p>
        </p:txBody>
      </p:sp>
      <p:sp>
        <p:nvSpPr>
          <p:cNvPr id="5" name="Text Placeholder 4"/>
          <p:cNvSpPr>
            <a:spLocks noGrp="1"/>
          </p:cNvSpPr>
          <p:nvPr>
            <p:ph type="body" sz="quarter" idx="3"/>
          </p:nvPr>
        </p:nvSpPr>
        <p:spPr/>
        <p:txBody>
          <a:bodyPr/>
          <a:lstStyle/>
          <a:p>
            <a:r>
              <a:rPr lang="en-US" dirty="0" smtClean="0"/>
              <a:t>Years of Giving will not be included in the regression model,</a:t>
            </a:r>
            <a:endParaRPr lang="en-US" dirty="0"/>
          </a:p>
        </p:txBody>
      </p:sp>
      <p:sp>
        <p:nvSpPr>
          <p:cNvPr id="6" name="Content Placeholder 5"/>
          <p:cNvSpPr>
            <a:spLocks noGrp="1"/>
          </p:cNvSpPr>
          <p:nvPr>
            <p:ph sz="quarter" idx="4"/>
          </p:nvPr>
        </p:nvSpPr>
        <p:spPr/>
        <p:txBody>
          <a:bodyPr/>
          <a:lstStyle/>
          <a:p>
            <a:r>
              <a:rPr lang="en-US" dirty="0"/>
              <a:t>A recommendation for future research is that this variable be examined in more detail. It is not necessarily true that the longer you have given, the more you have given. Size of the gifts through the years would make a great difference in cumulative giving, for example.</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400145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relationships</a:t>
            </a:r>
          </a:p>
        </p:txBody>
      </p:sp>
      <p:sp>
        <p:nvSpPr>
          <p:cNvPr id="3" name="Text Placeholder 2"/>
          <p:cNvSpPr>
            <a:spLocks noGrp="1"/>
          </p:cNvSpPr>
          <p:nvPr>
            <p:ph type="body" idx="1"/>
          </p:nvPr>
        </p:nvSpPr>
        <p:spPr/>
        <p:txBody>
          <a:bodyPr>
            <a:normAutofit fontScale="70000" lnSpcReduction="20000"/>
          </a:bodyPr>
          <a:lstStyle/>
          <a:p>
            <a:r>
              <a:rPr lang="en-US" dirty="0"/>
              <a:t>This plot seems to indicate a correlation between lifetime giving and a low to moderate number of other family members who attended the university.</a:t>
            </a:r>
          </a:p>
        </p:txBody>
      </p:sp>
      <p:sp>
        <p:nvSpPr>
          <p:cNvPr id="5" name="Text Placeholder 4"/>
          <p:cNvSpPr>
            <a:spLocks noGrp="1"/>
          </p:cNvSpPr>
          <p:nvPr>
            <p:ph type="body" sz="quarter" idx="3"/>
          </p:nvPr>
        </p:nvSpPr>
        <p:spPr/>
        <p:txBody>
          <a:bodyPr>
            <a:normAutofit fontScale="70000" lnSpcReduction="20000"/>
          </a:bodyPr>
          <a:lstStyle/>
          <a:p>
            <a:r>
              <a:rPr lang="en-US" dirty="0"/>
              <a:t>The variable </a:t>
            </a:r>
            <a:r>
              <a:rPr lang="en-US" dirty="0" err="1"/>
              <a:t>Number.of.Relationships</a:t>
            </a:r>
            <a:r>
              <a:rPr lang="en-US" dirty="0"/>
              <a:t> will be included in the regression model since it seems to have a relationship to giving based Kendall's rank </a:t>
            </a:r>
            <a:r>
              <a:rPr lang="en-US" dirty="0" smtClean="0"/>
              <a:t>correlation test. </a:t>
            </a:r>
            <a:endParaRPr lang="en-US" dirty="0"/>
          </a:p>
        </p:txBody>
      </p:sp>
      <p:sp>
        <p:nvSpPr>
          <p:cNvPr id="6" name="Content Placeholder 5"/>
          <p:cNvSpPr>
            <a:spLocks noGrp="1"/>
          </p:cNvSpPr>
          <p:nvPr>
            <p:ph sz="quarter" idx="4"/>
          </p:nvPr>
        </p:nvSpPr>
        <p:spPr/>
        <p:txBody>
          <a:bodyPr/>
          <a:lstStyle/>
          <a:p>
            <a:r>
              <a:rPr lang="en-US" dirty="0"/>
              <a:t>A recommendation for future analyses is to separate this variable by type of relationship and look at each type independently from the others to see if any correlation exists.</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70287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a:t>
            </a:r>
            <a:endParaRPr lang="en-US" dirty="0"/>
          </a:p>
        </p:txBody>
      </p:sp>
      <p:sp>
        <p:nvSpPr>
          <p:cNvPr id="3" name="Text Placeholder 2"/>
          <p:cNvSpPr>
            <a:spLocks noGrp="1"/>
          </p:cNvSpPr>
          <p:nvPr>
            <p:ph type="body" idx="1"/>
          </p:nvPr>
        </p:nvSpPr>
        <p:spPr/>
        <p:txBody>
          <a:bodyPr/>
          <a:lstStyle/>
          <a:p>
            <a:r>
              <a:rPr lang="en-US" dirty="0"/>
              <a:t>As with Lifetime Giving, the Asset variable was log </a:t>
            </a:r>
            <a:r>
              <a:rPr lang="en-US" dirty="0" smtClean="0"/>
              <a:t>transformed.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In order to </a:t>
            </a:r>
            <a:r>
              <a:rPr lang="en-US" dirty="0" smtClean="0"/>
              <a:t>better visualize asset data, it was broken up into 5 categories. </a:t>
            </a:r>
            <a:r>
              <a:rPr lang="en-US" dirty="0"/>
              <a:t>The variable </a:t>
            </a:r>
            <a:r>
              <a:rPr lang="en-US" dirty="0" err="1"/>
              <a:t>AssetClass</a:t>
            </a:r>
            <a:r>
              <a:rPr lang="en-US" dirty="0"/>
              <a:t> will be included in the regression model to see if it is significant in relation to giving</a:t>
            </a:r>
            <a:r>
              <a:rPr lang="en-US" dirty="0" smtClean="0"/>
              <a:t>.</a:t>
            </a:r>
            <a:endParaRPr lang="en-US" dirty="0"/>
          </a:p>
        </p:txBody>
      </p:sp>
      <p:pic>
        <p:nvPicPr>
          <p:cNvPr id="8"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9"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6238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a:t>
            </a:r>
          </a:p>
        </p:txBody>
      </p:sp>
      <p:sp>
        <p:nvSpPr>
          <p:cNvPr id="3" name="Text Placeholder 2"/>
          <p:cNvSpPr>
            <a:spLocks noGrp="1"/>
          </p:cNvSpPr>
          <p:nvPr>
            <p:ph type="body" idx="1"/>
          </p:nvPr>
        </p:nvSpPr>
        <p:spPr/>
        <p:txBody>
          <a:bodyPr>
            <a:normAutofit fontScale="70000" lnSpcReduction="20000"/>
          </a:bodyPr>
          <a:lstStyle/>
          <a:p>
            <a:r>
              <a:rPr lang="en-US" dirty="0"/>
              <a:t>The first method (the </a:t>
            </a:r>
            <a:r>
              <a:rPr lang="en-US" dirty="0" err="1"/>
              <a:t>Velocity35Score</a:t>
            </a:r>
            <a:r>
              <a:rPr lang="en-US" dirty="0"/>
              <a:t>) sums giving over the most recent three years and divides that number by the sum of giving for the past five years</a:t>
            </a:r>
            <a:r>
              <a:rPr lang="en-US" dirty="0" smtClean="0"/>
              <a:t>. This one will be used in the regression model.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The second method (</a:t>
            </a:r>
            <a:r>
              <a:rPr lang="en-US" dirty="0" err="1"/>
              <a:t>Velocity57Score</a:t>
            </a:r>
            <a:r>
              <a:rPr lang="en-US" dirty="0"/>
              <a:t>) sums </a:t>
            </a:r>
            <a:r>
              <a:rPr lang="en-US" dirty="0" smtClean="0"/>
              <a:t>giving over the </a:t>
            </a:r>
            <a:r>
              <a:rPr lang="en-US" dirty="0"/>
              <a:t>most recent five years and divides that by the sum of </a:t>
            </a:r>
            <a:r>
              <a:rPr lang="en-US" dirty="0" smtClean="0"/>
              <a:t>giving for the </a:t>
            </a:r>
            <a:r>
              <a:rPr lang="en-US" dirty="0"/>
              <a:t>most recent seven years.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95662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a:t>While the mean giving for males is slightly higher than that of females, this box plot does not show a great difference in giving related to gender</a:t>
            </a:r>
            <a:r>
              <a:rPr lang="en-US" dirty="0" smtClean="0"/>
              <a:t>.</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a:t>Since it is unlikely to have any predictive value for giving, </a:t>
            </a:r>
            <a:r>
              <a:rPr lang="en-US" dirty="0" smtClean="0"/>
              <a:t>it will </a:t>
            </a:r>
            <a:r>
              <a:rPr lang="en-US" dirty="0"/>
              <a:t>not be included in the regression model</a:t>
            </a:r>
            <a:r>
              <a:rPr lang="en-US" dirty="0" smtClean="0"/>
              <a:t>.</a:t>
            </a:r>
            <a:endParaRPr lang="en-US" dirty="0"/>
          </a:p>
        </p:txBody>
      </p:sp>
      <p:sp>
        <p:nvSpPr>
          <p:cNvPr id="6" name="Content Placeholder 5"/>
          <p:cNvSpPr>
            <a:spLocks noGrp="1"/>
          </p:cNvSpPr>
          <p:nvPr>
            <p:ph sz="quarter" idx="4"/>
          </p:nvPr>
        </p:nvSpPr>
        <p:spPr/>
        <p:txBody>
          <a:bodyPr/>
          <a:lstStyle/>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266316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976</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Exploration of Donor Data</vt:lpstr>
      <vt:lpstr>Introduction</vt:lpstr>
      <vt:lpstr>The TS Dataset</vt:lpstr>
      <vt:lpstr>Lifetime Giving – the dependent variable</vt:lpstr>
      <vt:lpstr>Years of Giving</vt:lpstr>
      <vt:lpstr>Number of relationships</vt:lpstr>
      <vt:lpstr>Assets</vt:lpstr>
      <vt:lpstr>Velocity </vt:lpstr>
      <vt:lpstr>Gender</vt:lpstr>
      <vt:lpstr>Types of donors (Record Type Code)</vt:lpstr>
      <vt:lpstr>Participation in a sport or a Greek chapter</vt:lpstr>
      <vt:lpstr>Putting it all together—The Regression Model</vt:lpstr>
      <vt:lpstr>Results</vt:lpstr>
      <vt:lpstr>Recommendations for Future Analyses</vt:lpstr>
      <vt:lpstr>Project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Donor Data</dc:title>
  <dc:creator>Lee, Melissa Gail</dc:creator>
  <cp:lastModifiedBy>Lee, Melissa Gail</cp:lastModifiedBy>
  <cp:revision>6</cp:revision>
  <dcterms:created xsi:type="dcterms:W3CDTF">2016-11-20T22:36:27Z</dcterms:created>
  <dcterms:modified xsi:type="dcterms:W3CDTF">2016-11-22T17:03:10Z</dcterms:modified>
</cp:coreProperties>
</file>