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ormorant Garamond Bold Italics" charset="1" panose="00000800000000000000"/>
      <p:regular r:id="rId22"/>
    </p:embeddedFont>
    <p:embeddedFont>
      <p:font typeface="Quicksand" charset="1" panose="00000000000000000000"/>
      <p:regular r:id="rId23"/>
    </p:embeddedFont>
    <p:embeddedFont>
      <p:font typeface="Canva Sans" charset="1" panose="020B0503030501040103"/>
      <p:regular r:id="rId24"/>
    </p:embeddedFont>
    <p:embeddedFont>
      <p:font typeface="Open Sans Extra Bold" charset="1" panose="020B0906030804020204"/>
      <p:regular r:id="rId25"/>
    </p:embeddedFont>
    <p:embeddedFont>
      <p:font typeface="Poppins" charset="1" panose="00000500000000000000"/>
      <p:regular r:id="rId26"/>
    </p:embeddedFont>
    <p:embeddedFont>
      <p:font typeface="Quicksand Bold" charset="1" panose="00000000000000000000"/>
      <p:regular r:id="rId27"/>
    </p:embeddedFont>
    <p:embeddedFont>
      <p:font typeface="Arimo" charset="1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google.com/presentation/d/1i1tjulxHTgR7oUQQE4IVUzOmTlD4LIms7WtUfxUVbzQ/edit#slide=id.g10a3ee9cfe7_0_0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690068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734680" y="92583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399538" y="3140025"/>
            <a:ext cx="13012873" cy="4007018"/>
            <a:chOff x="0" y="0"/>
            <a:chExt cx="17350498" cy="534269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42875"/>
              <a:ext cx="17350498" cy="5485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69"/>
                </a:lnSpc>
              </a:pPr>
              <a:r>
                <a:rPr lang="en-US" b="true" sz="7906" i="true">
                  <a:solidFill>
                    <a:srgbClr val="0F4662"/>
                  </a:solidFill>
                  <a:latin typeface="Cormorant Garamond Bold Italics"/>
                  <a:ea typeface="Cormorant Garamond Bold Italics"/>
                  <a:cs typeface="Cormorant Garamond Bold Italics"/>
                  <a:sym typeface="Cormorant Garamond Bold Italics"/>
                </a:rPr>
                <a:t>Dexur Enterprises Private Limited</a:t>
              </a:r>
            </a:p>
            <a:p>
              <a:pPr algn="ctr">
                <a:lnSpc>
                  <a:spcPts val="11069"/>
                </a:lnSpc>
              </a:pPr>
            </a:p>
            <a:p>
              <a:pPr algn="ctr" marL="0" indent="0" lvl="0">
                <a:lnSpc>
                  <a:spcPts val="11069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25268" y="1951034"/>
              <a:ext cx="16499962" cy="2167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0"/>
                </a:lnSpc>
              </a:pPr>
              <a:r>
                <a:rPr lang="en-US" sz="4721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AI Driven Workflow Automation &amp; Analytics</a:t>
              </a:r>
            </a:p>
            <a:p>
              <a:pPr algn="ctr" marL="0" indent="0" lvl="0">
                <a:lnSpc>
                  <a:spcPts val="6610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408716" y="3748999"/>
              <a:ext cx="9317995" cy="682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9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37806" y="8347876"/>
            <a:ext cx="12455708" cy="175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336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Palthi Malleswari</a:t>
            </a:r>
          </a:p>
          <a:p>
            <a:pPr algn="ctr">
              <a:lnSpc>
                <a:spcPts val="4704"/>
              </a:lnSpc>
            </a:pPr>
            <a:r>
              <a:rPr lang="en-US" sz="336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N190878</a:t>
            </a:r>
          </a:p>
          <a:p>
            <a:pPr algn="ctr" marL="0" indent="0" lvl="0">
              <a:lnSpc>
                <a:spcPts val="4704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575249" y="9191668"/>
            <a:ext cx="2297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66664" y="1686394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795260" y="2085217"/>
            <a:ext cx="14697481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Intially Superset being used to generate the reports  and visulaizations like charts,tables etc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Superset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is essentially a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visualization and dashboarding tool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that allows users to create complex charts and dashboards using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or no-code interfaces </a:t>
            </a:r>
          </a:p>
          <a:p>
            <a:pPr algn="just">
              <a:lnSpc>
                <a:spcPts val="4079"/>
              </a:lnSpc>
            </a:pPr>
          </a:p>
          <a:p>
            <a:pPr algn="just" marL="0" indent="0" lvl="0">
              <a:lnSpc>
                <a:spcPts val="4079"/>
              </a:lnSpc>
            </a:pP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95837" y="428942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3. Report Builder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23667" y="9191668"/>
            <a:ext cx="5329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97562" y="4274076"/>
            <a:ext cx="9569797" cy="376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Challeng</a:t>
            </a: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es with Large Data Volumes</a:t>
            </a:r>
          </a:p>
          <a:p>
            <a:pPr algn="l">
              <a:lnSpc>
                <a:spcPts val="3359"/>
              </a:lnSpc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l">
              <a:lnSpc>
                <a:spcPts val="3359"/>
              </a:lnSpc>
            </a:pPr>
            <a:r>
              <a:rPr lang="en-US" b="true" sz="2400" spc="-48">
                <a:solidFill>
                  <a:srgbClr val="ED5E5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</a:t>
            </a:r>
            <a:r>
              <a:rPr lang="en-US" b="true" sz="2400" spc="-48">
                <a:solidFill>
                  <a:srgbClr val="ED5E5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er</a:t>
            </a:r>
            <a:r>
              <a:rPr lang="en-US" b="true" sz="2400" spc="-48">
                <a:solidFill>
                  <a:srgbClr val="ED5E5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</a:t>
            </a:r>
            <a:r>
              <a:rPr lang="en-US" b="true" sz="2400" spc="-48">
                <a:solidFill>
                  <a:srgbClr val="ED5E5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</a:t>
            </a:r>
            <a:r>
              <a:rPr lang="en-US" b="true" sz="2400" spc="-48">
                <a:solidFill>
                  <a:srgbClr val="ED5E5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rmance Issues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Heavy </a:t>
            </a: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SQL queries may overload the database.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Complex (window functions, subqueries, multi-joins) takes </a:t>
            </a: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10-15 sec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b="true" sz="2400" spc="-48">
                <a:solidFill>
                  <a:srgbClr val="ED5E5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</a:t>
            </a:r>
            <a:r>
              <a:rPr lang="en-US" b="true" sz="2400" spc="-48">
                <a:solidFill>
                  <a:srgbClr val="ED5E5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emory Usage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isualizations involving millions of rows consume lots of memory</a:t>
            </a: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66664" y="1686394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795260" y="2085217"/>
            <a:ext cx="14697481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OpenSearch is designed for search and analytics on large volumes of data with high performance.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nSea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 is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or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low-latency search and analytics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across massive datasets. takes to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 to  1.5 sec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complex queries</a:t>
            </a:r>
          </a:p>
          <a:p>
            <a:pPr algn="just">
              <a:lnSpc>
                <a:spcPts val="4079"/>
              </a:lnSpc>
            </a:pPr>
          </a:p>
          <a:p>
            <a:pPr algn="just" marL="0" indent="0" lvl="0">
              <a:lnSpc>
                <a:spcPts val="4079"/>
              </a:lnSpc>
            </a:pP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95837" y="428942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OpenSearch + React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60353" y="9191668"/>
            <a:ext cx="4595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8498" y="4298605"/>
            <a:ext cx="6578402" cy="292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Ben</a:t>
            </a: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efits of OpenS</a:t>
            </a: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earch </a:t>
            </a: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</a:t>
            </a: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</a:t>
            </a: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 Analytics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Fast</a:t>
            </a: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querying over large-scale, indexed data.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Real-time analytics with near-zero latency.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Full-text search + filters + aggregations.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Scalable horizontally.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9892"/>
            <a:ext cx="928921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Implementation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1028700" y="1495108"/>
            <a:ext cx="4804292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3454417" y="3438149"/>
            <a:ext cx="0" cy="535222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38639" y="1819707"/>
            <a:ext cx="3828861" cy="1580275"/>
          </a:xfrm>
          <a:custGeom>
            <a:avLst/>
            <a:gdLst/>
            <a:ahLst/>
            <a:cxnLst/>
            <a:rect r="r" b="b" t="t" l="l"/>
            <a:pathLst>
              <a:path h="1580275" w="3828861">
                <a:moveTo>
                  <a:pt x="0" y="0"/>
                </a:moveTo>
                <a:lnTo>
                  <a:pt x="3828861" y="0"/>
                </a:lnTo>
                <a:lnTo>
                  <a:pt x="3828861" y="1580275"/>
                </a:lnTo>
                <a:lnTo>
                  <a:pt x="0" y="158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8639" y="6180682"/>
            <a:ext cx="3828861" cy="1580275"/>
          </a:xfrm>
          <a:custGeom>
            <a:avLst/>
            <a:gdLst/>
            <a:ahLst/>
            <a:cxnLst/>
            <a:rect r="r" b="b" t="t" l="l"/>
            <a:pathLst>
              <a:path h="1580275" w="3828861">
                <a:moveTo>
                  <a:pt x="0" y="0"/>
                </a:moveTo>
                <a:lnTo>
                  <a:pt x="3828861" y="0"/>
                </a:lnTo>
                <a:lnTo>
                  <a:pt x="3828861" y="1580276"/>
                </a:lnTo>
                <a:lnTo>
                  <a:pt x="0" y="158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8639" y="3973370"/>
            <a:ext cx="3828861" cy="1580275"/>
          </a:xfrm>
          <a:custGeom>
            <a:avLst/>
            <a:gdLst/>
            <a:ahLst/>
            <a:cxnLst/>
            <a:rect r="r" b="b" t="t" l="l"/>
            <a:pathLst>
              <a:path h="1580275" w="3828861">
                <a:moveTo>
                  <a:pt x="0" y="0"/>
                </a:moveTo>
                <a:lnTo>
                  <a:pt x="3828861" y="0"/>
                </a:lnTo>
                <a:lnTo>
                  <a:pt x="3828861" y="1580276"/>
                </a:lnTo>
                <a:lnTo>
                  <a:pt x="0" y="158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8639" y="8321319"/>
            <a:ext cx="3828861" cy="1580275"/>
          </a:xfrm>
          <a:custGeom>
            <a:avLst/>
            <a:gdLst/>
            <a:ahLst/>
            <a:cxnLst/>
            <a:rect r="r" b="b" t="t" l="l"/>
            <a:pathLst>
              <a:path h="1580275" w="3828861">
                <a:moveTo>
                  <a:pt x="0" y="0"/>
                </a:moveTo>
                <a:lnTo>
                  <a:pt x="3828861" y="0"/>
                </a:lnTo>
                <a:lnTo>
                  <a:pt x="3828861" y="1580276"/>
                </a:lnTo>
                <a:lnTo>
                  <a:pt x="0" y="158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>
            <a:off x="3473467" y="5645461"/>
            <a:ext cx="0" cy="535222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H="true">
            <a:off x="3492517" y="7773528"/>
            <a:ext cx="0" cy="535222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17456707" y="9191668"/>
            <a:ext cx="4668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8449" y="2203642"/>
            <a:ext cx="393364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React Components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6247" y="6657995"/>
            <a:ext cx="3933646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Opensearch Query Execution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98449" y="4357306"/>
            <a:ext cx="3933646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Backend Constructs Dynamic DSL Queries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7679" y="8666804"/>
            <a:ext cx="3191438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Formatting Opensearch response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65649" y="2382712"/>
            <a:ext cx="719914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React components initiate API/HTTP</a:t>
            </a: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requests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73307" y="4357306"/>
            <a:ext cx="7199145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backend parses the incoming</a:t>
            </a: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API request and builds a  (DSL) query based on parameters such as filters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73307" y="6794468"/>
            <a:ext cx="719914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Execute the DSL Query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73307" y="8393430"/>
            <a:ext cx="9277327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-4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raw OpenSearch response is processed and formatted into a frontend-friendly structure and returned back to the frontend for rendering.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50010" y="9191668"/>
            <a:ext cx="4802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928921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 u="sng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Literature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74415" y="4414813"/>
            <a:ext cx="2709025" cy="42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2444" u="sng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  <a:hlinkClick r:id="rId2" tooltip="https://docs.google.com/presentation/d/1i1tjulxHTgR7oUQQE4IVUzOmTlD4LIms7WtUfxUVbzQ/edit#slide=id.g10a3ee9cfe7_0_0"/>
              </a:rPr>
              <a:t>Training_Document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7481" y="2683868"/>
            <a:ext cx="1565303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Document Provided by Company to understand the Health Care System in U.S and 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Different Programs  to enhance the performance of Hospitals in U.S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1100" y="428942"/>
            <a:ext cx="9289214" cy="108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1100" y="1866593"/>
            <a:ext cx="1565303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Better Hospital Ratings 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 an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Indian version of CMS Star Ratings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hospitals. Create metrics to evaluate patient safety, readmission rates, and mortality,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81100" y="2917458"/>
            <a:ext cx="1565303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Smart AI for Health Predictions: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Predict who might get complications early Show doctors a "risk score" for each patient to help decide the best treatment.Use AI chatbots to check on patients at home and alert doctors if needed.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81100" y="4543375"/>
            <a:ext cx="1565303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Rural Healthcare Technology : Remote Doctor Consultations : Building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Apps that Enable video calls or voice consultations between rural health workers and city-based doctors.Helps patients avoid long travel for minor illnesses.</a:t>
            </a:r>
          </a:p>
          <a:p>
            <a:pPr algn="l">
              <a:lnSpc>
                <a:spcPts val="4079"/>
              </a:lnSpc>
            </a:pP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81100" y="6074426"/>
            <a:ext cx="1565303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Patient Feedback Systems &amp; Sentiment Analysis: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Modernize feedback collection and Analyze feedback text for tone, urgency, and satisfaction level.</a:t>
            </a:r>
          </a:p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1100" y="7199489"/>
            <a:ext cx="1565303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Focus on Results, Not Just Treatments 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Pay hospitals more when patients recover quickly and safely.Reduce payments for unnecessary tests or repeat admissions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444578" y="9191668"/>
            <a:ext cx="4911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name="AutoShape 9" id="9"/>
          <p:cNvSpPr/>
          <p:nvPr/>
        </p:nvSpPr>
        <p:spPr>
          <a:xfrm>
            <a:off x="1028700" y="1552295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wipe dir="l"/>
  </p:transition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1100" y="428942"/>
            <a:ext cx="928921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7481" y="2654533"/>
            <a:ext cx="1565303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Opensearch :  https://docs.opensearch.org/docs/latest/about/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17481" y="3827716"/>
            <a:ext cx="1565303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ApacheSuperset: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https://superset.apache.org/docs/intro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https://react.dev/learn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444578" y="9191668"/>
            <a:ext cx="4911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1552295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circle/>
  </p:transition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301" y="529718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3877" y="396368"/>
            <a:ext cx="6760246" cy="124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21974" y="4985571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21974" y="5918921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02332" y="6697066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36249" y="2277228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21974" y="3266536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21974" y="4124605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75936" y="5033169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Implementation of Tasks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980366" y="4893634"/>
            <a:ext cx="667308" cy="657602"/>
          </a:xfrm>
          <a:custGeom>
            <a:avLst/>
            <a:gdLst/>
            <a:ahLst/>
            <a:cxnLst/>
            <a:rect r="r" b="b" t="t" l="l"/>
            <a:pathLst>
              <a:path h="657602" w="667308">
                <a:moveTo>
                  <a:pt x="0" y="0"/>
                </a:moveTo>
                <a:lnTo>
                  <a:pt x="667308" y="0"/>
                </a:lnTo>
                <a:lnTo>
                  <a:pt x="667308" y="657602"/>
                </a:lnTo>
                <a:lnTo>
                  <a:pt x="0" y="657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074771" y="5918921"/>
            <a:ext cx="4579735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Literature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980366" y="5735041"/>
            <a:ext cx="667308" cy="657602"/>
          </a:xfrm>
          <a:custGeom>
            <a:avLst/>
            <a:gdLst/>
            <a:ahLst/>
            <a:cxnLst/>
            <a:rect r="r" b="b" t="t" l="l"/>
            <a:pathLst>
              <a:path h="657602" w="667308">
                <a:moveTo>
                  <a:pt x="0" y="0"/>
                </a:moveTo>
                <a:lnTo>
                  <a:pt x="667308" y="0"/>
                </a:lnTo>
                <a:lnTo>
                  <a:pt x="667308" y="657602"/>
                </a:lnTo>
                <a:lnTo>
                  <a:pt x="0" y="657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075936" y="6697066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Future Scope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80366" y="6557531"/>
            <a:ext cx="667308" cy="657602"/>
          </a:xfrm>
          <a:custGeom>
            <a:avLst/>
            <a:gdLst/>
            <a:ahLst/>
            <a:cxnLst/>
            <a:rect r="r" b="b" t="t" l="l"/>
            <a:pathLst>
              <a:path h="657602" w="667308">
                <a:moveTo>
                  <a:pt x="0" y="0"/>
                </a:moveTo>
                <a:lnTo>
                  <a:pt x="667308" y="0"/>
                </a:lnTo>
                <a:lnTo>
                  <a:pt x="667308" y="657602"/>
                </a:lnTo>
                <a:lnTo>
                  <a:pt x="0" y="657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980366" y="2250323"/>
            <a:ext cx="667308" cy="657602"/>
          </a:xfrm>
          <a:custGeom>
            <a:avLst/>
            <a:gdLst/>
            <a:ahLst/>
            <a:cxnLst/>
            <a:rect r="r" b="b" t="t" l="l"/>
            <a:pathLst>
              <a:path h="657602" w="667308">
                <a:moveTo>
                  <a:pt x="0" y="0"/>
                </a:moveTo>
                <a:lnTo>
                  <a:pt x="667308" y="0"/>
                </a:lnTo>
                <a:lnTo>
                  <a:pt x="667308" y="657602"/>
                </a:lnTo>
                <a:lnTo>
                  <a:pt x="0" y="657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74771" y="2277255"/>
            <a:ext cx="3773019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Abstract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74771" y="3153905"/>
            <a:ext cx="414302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Technologies Used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980366" y="3127000"/>
            <a:ext cx="667308" cy="657602"/>
          </a:xfrm>
          <a:custGeom>
            <a:avLst/>
            <a:gdLst/>
            <a:ahLst/>
            <a:cxnLst/>
            <a:rect r="r" b="b" t="t" l="l"/>
            <a:pathLst>
              <a:path h="657602" w="667308">
                <a:moveTo>
                  <a:pt x="0" y="0"/>
                </a:moveTo>
                <a:lnTo>
                  <a:pt x="667308" y="0"/>
                </a:lnTo>
                <a:lnTo>
                  <a:pt x="667308" y="657602"/>
                </a:lnTo>
                <a:lnTo>
                  <a:pt x="0" y="657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75936" y="4124605"/>
            <a:ext cx="4652520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Projects Involved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4980366" y="4003677"/>
            <a:ext cx="667308" cy="657602"/>
          </a:xfrm>
          <a:custGeom>
            <a:avLst/>
            <a:gdLst/>
            <a:ahLst/>
            <a:cxnLst/>
            <a:rect r="r" b="b" t="t" l="l"/>
            <a:pathLst>
              <a:path h="657602" w="667308">
                <a:moveTo>
                  <a:pt x="0" y="0"/>
                </a:moveTo>
                <a:lnTo>
                  <a:pt x="667308" y="0"/>
                </a:lnTo>
                <a:lnTo>
                  <a:pt x="667308" y="657602"/>
                </a:lnTo>
                <a:lnTo>
                  <a:pt x="0" y="657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571677" y="9191668"/>
            <a:ext cx="2369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5260" y="2382101"/>
            <a:ext cx="14697481" cy="717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Comprehensive Data Management Platform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Dexur provides a robust platform that enables U.S. hospitals to securely store, manage, and analyze their healthcare data efficiently.</a:t>
            </a:r>
          </a:p>
          <a:p>
            <a:pPr algn="just">
              <a:lnSpc>
                <a:spcPts val="4079"/>
              </a:lnSpc>
            </a:pP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Advanced Analytical Capabilities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The platform performs in-depth analysis of hospital data and generates actionable analytical reports to support decision-making.</a:t>
            </a:r>
          </a:p>
          <a:p>
            <a:pPr algn="just">
              <a:lnSpc>
                <a:spcPts val="4079"/>
              </a:lnSpc>
            </a:pP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Predictive Insights for CMS Star Ratings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Dexur's predictive models estimate CMS Star Ratings for hospitals and offer data-driven recommendations on key areas for improvement like Readmissions, Mortality, Safety, Patient Experience to boost scores</a:t>
            </a:r>
          </a:p>
          <a:p>
            <a:pPr algn="just">
              <a:lnSpc>
                <a:spcPts val="4079"/>
              </a:lnSpc>
            </a:pP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Enhancing Overall Healthcare Quality Metrics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positively influencing other quality measures like HRRP, Leapfrog, VBP, and MSPB.</a:t>
            </a:r>
          </a:p>
          <a:p>
            <a:pPr algn="just">
              <a:lnSpc>
                <a:spcPts val="4079"/>
              </a:lnSpc>
            </a:pP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AutoShape 3" id="3"/>
          <p:cNvSpPr/>
          <p:nvPr/>
        </p:nvSpPr>
        <p:spPr>
          <a:xfrm flipV="true">
            <a:off x="1415106" y="1514158"/>
            <a:ext cx="4058303" cy="10446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016471" y="428942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Abstract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64930" y="9191668"/>
            <a:ext cx="2504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5260" y="2382101"/>
            <a:ext cx="14697481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Back-end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Django , Python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Base 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Open Search,Postgres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Query Languages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SQL For psql,DSL (Domain Specific Language) for open search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Front End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React,Java Script,HTML,CSS etc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Engineering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ETL Pipelines,Apache Kafka for data processing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Dev-ops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AWS services like VPC,S3,Lambda etc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Version Control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Git and GitHub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Others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Linux, Bash Scripts</a:t>
            </a: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1266664" y="1686394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95837" y="428942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Technologies Used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59473" y="9191668"/>
            <a:ext cx="2613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66664" y="1686394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098020" y="3886927"/>
            <a:ext cx="11301259" cy="6130933"/>
          </a:xfrm>
          <a:custGeom>
            <a:avLst/>
            <a:gdLst/>
            <a:ahLst/>
            <a:cxnLst/>
            <a:rect r="r" b="b" t="t" l="l"/>
            <a:pathLst>
              <a:path h="6130933" w="11301259">
                <a:moveTo>
                  <a:pt x="0" y="0"/>
                </a:moveTo>
                <a:lnTo>
                  <a:pt x="11301259" y="0"/>
                </a:lnTo>
                <a:lnTo>
                  <a:pt x="11301259" y="6130933"/>
                </a:lnTo>
                <a:lnTo>
                  <a:pt x="0" y="6130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95260" y="2085217"/>
            <a:ext cx="1469748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Issue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Load Time for a Record Listing Page is around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9-15 sec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filters on the records 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Current DB Design 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All Client’s records stored in Single Table leads to this time delay as it needs to scan entire table for filters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95837" y="428942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Projects Involved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62598" y="9191668"/>
            <a:ext cx="2550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66664" y="1686394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58022" y="2085975"/>
            <a:ext cx="14697481" cy="717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OpenSearch is an open-source, distributed search and analytics engine.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Originally derived from Elasticsearch 7.10, it is maintained by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Amazon Web Services (AWS).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Full-Text Search 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Powerful, fast, and customizable search over any text field.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Ideal for use cases like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log analytics, real-time application monitoring, full-text search, and dashboarding.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Distributed Architecture 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Easily scalable by adding nodes to handle more data and queries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Query DSL (Domain-Specific Language)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JSON-based query language to build flexible, nested, and powerful queries.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Tools Available:</a:t>
            </a:r>
          </a:p>
          <a:p>
            <a:pPr algn="just">
              <a:lnSpc>
                <a:spcPts val="4079"/>
              </a:lnSpc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 OpenSearch Dashboards – UI for building visualizations and queries.</a:t>
            </a:r>
          </a:p>
          <a:p>
            <a:pPr algn="just">
              <a:lnSpc>
                <a:spcPts val="4079"/>
              </a:lnSpc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 Tools Console – Run DSL queries interactively.</a:t>
            </a:r>
          </a:p>
          <a:p>
            <a:pPr algn="just">
              <a:lnSpc>
                <a:spcPts val="4079"/>
              </a:lnSpc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REST API / Curl / Postman – Perform queries programmatically.</a:t>
            </a:r>
          </a:p>
          <a:p>
            <a:pPr algn="just">
              <a:lnSpc>
                <a:spcPts val="4079"/>
              </a:lnSpc>
            </a:pPr>
          </a:p>
          <a:p>
            <a:pPr algn="just">
              <a:lnSpc>
                <a:spcPts val="4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95837" y="428942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Open Search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51287" y="9191668"/>
            <a:ext cx="2777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5787" y="301530"/>
            <a:ext cx="9289214" cy="1009015"/>
            <a:chOff x="0" y="0"/>
            <a:chExt cx="12385618" cy="134535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4300"/>
              <a:ext cx="12385618" cy="1408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959"/>
                </a:lnSpc>
                <a:spcBef>
                  <a:spcPct val="0"/>
                </a:spcBef>
              </a:pPr>
              <a:r>
                <a:rPr lang="en-US" b="true" sz="6399" i="true">
                  <a:solidFill>
                    <a:srgbClr val="0F4662"/>
                  </a:solidFill>
                  <a:latin typeface="Cormorant Garamond Bold Italics"/>
                  <a:ea typeface="Cormorant Garamond Bold Italics"/>
                  <a:cs typeface="Cormorant Garamond Bold Italics"/>
                  <a:sym typeface="Cormorant Garamond Bold Italics"/>
                </a:rPr>
                <a:t>Implementation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294553"/>
              <a:ext cx="6405722" cy="0"/>
            </a:xfrm>
            <a:prstGeom prst="line">
              <a:avLst/>
            </a:prstGeom>
            <a:ln cap="flat" w="101600">
              <a:solidFill>
                <a:srgbClr val="0F4662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3315987" y="1842571"/>
            <a:ext cx="4045848" cy="8081888"/>
            <a:chOff x="0" y="0"/>
            <a:chExt cx="5394464" cy="10775850"/>
          </a:xfrm>
        </p:grpSpPr>
        <p:sp>
          <p:nvSpPr>
            <p:cNvPr name="AutoShape 6" id="6"/>
            <p:cNvSpPr/>
            <p:nvPr/>
          </p:nvSpPr>
          <p:spPr>
            <a:xfrm flipH="true">
              <a:off x="2757560" y="2157922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9856" y="0"/>
              <a:ext cx="5105148" cy="2107034"/>
            </a:xfrm>
            <a:custGeom>
              <a:avLst/>
              <a:gdLst/>
              <a:ahLst/>
              <a:cxnLst/>
              <a:rect r="r" b="b" t="t" l="l"/>
              <a:pathLst>
                <a:path h="2107034" w="5105148">
                  <a:moveTo>
                    <a:pt x="0" y="0"/>
                  </a:moveTo>
                  <a:lnTo>
                    <a:pt x="5105148" y="0"/>
                  </a:lnTo>
                  <a:lnTo>
                    <a:pt x="5105148" y="2107034"/>
                  </a:lnTo>
                  <a:lnTo>
                    <a:pt x="0" y="2107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49603" y="530964"/>
              <a:ext cx="5244861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Selection of Filters and Output Columns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69856" y="5814634"/>
              <a:ext cx="5105148" cy="2107034"/>
            </a:xfrm>
            <a:custGeom>
              <a:avLst/>
              <a:gdLst/>
              <a:ahLst/>
              <a:cxnLst/>
              <a:rect r="r" b="b" t="t" l="l"/>
              <a:pathLst>
                <a:path h="2107034" w="5105148">
                  <a:moveTo>
                    <a:pt x="0" y="0"/>
                  </a:moveTo>
                  <a:lnTo>
                    <a:pt x="5105148" y="0"/>
                  </a:lnTo>
                  <a:lnTo>
                    <a:pt x="5105148" y="2107033"/>
                  </a:lnTo>
                  <a:lnTo>
                    <a:pt x="0" y="2107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6470100"/>
              <a:ext cx="524486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Validation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69856" y="2871551"/>
              <a:ext cx="5105148" cy="2107034"/>
            </a:xfrm>
            <a:custGeom>
              <a:avLst/>
              <a:gdLst/>
              <a:ahLst/>
              <a:cxnLst/>
              <a:rect r="r" b="b" t="t" l="l"/>
              <a:pathLst>
                <a:path h="2107034" w="5105148">
                  <a:moveTo>
                    <a:pt x="0" y="0"/>
                  </a:moveTo>
                  <a:lnTo>
                    <a:pt x="5105148" y="0"/>
                  </a:lnTo>
                  <a:lnTo>
                    <a:pt x="5105148" y="2107034"/>
                  </a:lnTo>
                  <a:lnTo>
                    <a:pt x="0" y="2107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49603" y="3402515"/>
              <a:ext cx="5244861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Dynamic SQL Query Generation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69856" y="8668816"/>
              <a:ext cx="5105148" cy="2107034"/>
            </a:xfrm>
            <a:custGeom>
              <a:avLst/>
              <a:gdLst/>
              <a:ahLst/>
              <a:cxnLst/>
              <a:rect r="r" b="b" t="t" l="l"/>
              <a:pathLst>
                <a:path h="2107034" w="5105148">
                  <a:moveTo>
                    <a:pt x="0" y="0"/>
                  </a:moveTo>
                  <a:lnTo>
                    <a:pt x="5105148" y="0"/>
                  </a:lnTo>
                  <a:lnTo>
                    <a:pt x="5105148" y="2107034"/>
                  </a:lnTo>
                  <a:lnTo>
                    <a:pt x="0" y="2107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401910" y="9148512"/>
              <a:ext cx="425525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PostgreSQL Query Execution</a:t>
              </a:r>
            </a:p>
          </p:txBody>
        </p:sp>
        <p:sp>
          <p:nvSpPr>
            <p:cNvPr name="AutoShape 15" id="15"/>
            <p:cNvSpPr/>
            <p:nvPr/>
          </p:nvSpPr>
          <p:spPr>
            <a:xfrm flipH="true">
              <a:off x="2782960" y="5101005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6" id="16"/>
            <p:cNvSpPr/>
            <p:nvPr/>
          </p:nvSpPr>
          <p:spPr>
            <a:xfrm flipH="true">
              <a:off x="2808360" y="7938427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9553531" y="4554551"/>
            <a:ext cx="1602940" cy="455403"/>
          </a:xfrm>
          <a:custGeom>
            <a:avLst/>
            <a:gdLst/>
            <a:ahLst/>
            <a:cxnLst/>
            <a:rect r="r" b="b" t="t" l="l"/>
            <a:pathLst>
              <a:path h="455403" w="1602940">
                <a:moveTo>
                  <a:pt x="0" y="0"/>
                </a:moveTo>
                <a:lnTo>
                  <a:pt x="1602940" y="0"/>
                </a:lnTo>
                <a:lnTo>
                  <a:pt x="1602940" y="455404"/>
                </a:lnTo>
                <a:lnTo>
                  <a:pt x="0" y="4554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821164" y="9344068"/>
            <a:ext cx="2129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553531" y="8624767"/>
            <a:ext cx="1602940" cy="455403"/>
          </a:xfrm>
          <a:custGeom>
            <a:avLst/>
            <a:gdLst/>
            <a:ahLst/>
            <a:cxnLst/>
            <a:rect r="r" b="b" t="t" l="l"/>
            <a:pathLst>
              <a:path h="455403" w="1602940">
                <a:moveTo>
                  <a:pt x="0" y="0"/>
                </a:moveTo>
                <a:lnTo>
                  <a:pt x="1602940" y="0"/>
                </a:lnTo>
                <a:lnTo>
                  <a:pt x="1602940" y="455403"/>
                </a:lnTo>
                <a:lnTo>
                  <a:pt x="0" y="455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348167" y="1842571"/>
            <a:ext cx="4045848" cy="8081888"/>
            <a:chOff x="0" y="0"/>
            <a:chExt cx="5394464" cy="10775850"/>
          </a:xfrm>
        </p:grpSpPr>
        <p:sp>
          <p:nvSpPr>
            <p:cNvPr name="AutoShape 21" id="21"/>
            <p:cNvSpPr/>
            <p:nvPr/>
          </p:nvSpPr>
          <p:spPr>
            <a:xfrm>
              <a:off x="2757560" y="2157922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2782960" y="5101005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808360" y="7938427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2757560" y="2157922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9856" y="0"/>
              <a:ext cx="5105148" cy="2107034"/>
            </a:xfrm>
            <a:custGeom>
              <a:avLst/>
              <a:gdLst/>
              <a:ahLst/>
              <a:cxnLst/>
              <a:rect r="r" b="b" t="t" l="l"/>
              <a:pathLst>
                <a:path h="2107034" w="5105148">
                  <a:moveTo>
                    <a:pt x="0" y="0"/>
                  </a:moveTo>
                  <a:lnTo>
                    <a:pt x="5105148" y="0"/>
                  </a:lnTo>
                  <a:lnTo>
                    <a:pt x="5105148" y="2107034"/>
                  </a:lnTo>
                  <a:lnTo>
                    <a:pt x="0" y="2107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9856" y="5814634"/>
              <a:ext cx="5105148" cy="2107034"/>
            </a:xfrm>
            <a:custGeom>
              <a:avLst/>
              <a:gdLst/>
              <a:ahLst/>
              <a:cxnLst/>
              <a:rect r="r" b="b" t="t" l="l"/>
              <a:pathLst>
                <a:path h="2107034" w="5105148">
                  <a:moveTo>
                    <a:pt x="0" y="0"/>
                  </a:moveTo>
                  <a:lnTo>
                    <a:pt x="5105148" y="0"/>
                  </a:lnTo>
                  <a:lnTo>
                    <a:pt x="5105148" y="2107033"/>
                  </a:lnTo>
                  <a:lnTo>
                    <a:pt x="0" y="2107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9856" y="2871551"/>
              <a:ext cx="5105148" cy="2107034"/>
            </a:xfrm>
            <a:custGeom>
              <a:avLst/>
              <a:gdLst/>
              <a:ahLst/>
              <a:cxnLst/>
              <a:rect r="r" b="b" t="t" l="l"/>
              <a:pathLst>
                <a:path h="2107034" w="5105148">
                  <a:moveTo>
                    <a:pt x="0" y="0"/>
                  </a:moveTo>
                  <a:lnTo>
                    <a:pt x="5105148" y="0"/>
                  </a:lnTo>
                  <a:lnTo>
                    <a:pt x="5105148" y="2107034"/>
                  </a:lnTo>
                  <a:lnTo>
                    <a:pt x="0" y="2107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69856" y="8668816"/>
              <a:ext cx="5105148" cy="2107034"/>
            </a:xfrm>
            <a:custGeom>
              <a:avLst/>
              <a:gdLst/>
              <a:ahLst/>
              <a:cxnLst/>
              <a:rect r="r" b="b" t="t" l="l"/>
              <a:pathLst>
                <a:path h="2107034" w="5105148">
                  <a:moveTo>
                    <a:pt x="0" y="0"/>
                  </a:moveTo>
                  <a:lnTo>
                    <a:pt x="5105148" y="0"/>
                  </a:lnTo>
                  <a:lnTo>
                    <a:pt x="5105148" y="2107034"/>
                  </a:lnTo>
                  <a:lnTo>
                    <a:pt x="0" y="2107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29" id="29"/>
            <p:cNvSpPr/>
            <p:nvPr/>
          </p:nvSpPr>
          <p:spPr>
            <a:xfrm>
              <a:off x="2782960" y="5101005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2808360" y="7938427"/>
              <a:ext cx="0" cy="713629"/>
            </a:xfrm>
            <a:prstGeom prst="line">
              <a:avLst/>
            </a:prstGeom>
            <a:ln cap="flat" w="50800">
              <a:solidFill>
                <a:srgbClr val="0F4662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31" id="31"/>
            <p:cNvSpPr txBox="true"/>
            <p:nvPr/>
          </p:nvSpPr>
          <p:spPr>
            <a:xfrm rot="0">
              <a:off x="149603" y="530964"/>
              <a:ext cx="5244861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Selection of Filters and Output Columns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6470100"/>
              <a:ext cx="524486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Validation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149603" y="3402515"/>
              <a:ext cx="5244861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Dynamic DSL Query Generation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401910" y="9148512"/>
              <a:ext cx="425525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OpenSearch Query Execution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66664" y="1686394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795260" y="2085217"/>
            <a:ext cx="14697481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 Dexur, we upgraded our permissions system to better match the real-world needs of our clients.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Previously, we only supported basic permissions 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View records,Edit records,Add new records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Now based on client requests, we have added advanced and flexible permission controls including:</a:t>
            </a:r>
          </a:p>
          <a:p>
            <a:pPr algn="just">
              <a:lnSpc>
                <a:spcPts val="4079"/>
              </a:lnSpc>
            </a:pPr>
          </a:p>
          <a:p>
            <a:pPr algn="just" marL="0" indent="0" lvl="0">
              <a:lnSpc>
                <a:spcPts val="4079"/>
              </a:lnSpc>
            </a:pP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95837" y="428942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2. Enhanced Permissions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59696" y="9191668"/>
            <a:ext cx="2608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67874" y="3912904"/>
            <a:ext cx="8889603" cy="418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Record-Level Control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Users can only see or edit records they created.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Managers or specific user groups can be given special access.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Field-Level Control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Show or hide specific form fields based on the user’s role.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Only certain users can edit or view sensitive information.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b="true" sz="2400" spc="-4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Rule-Based Access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Permissions can now follow custom rules or conditions.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4602" y="1101029"/>
            <a:ext cx="511236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12209" y="318145"/>
            <a:ext cx="5561221" cy="9650709"/>
          </a:xfrm>
          <a:custGeom>
            <a:avLst/>
            <a:gdLst/>
            <a:ahLst/>
            <a:cxnLst/>
            <a:rect r="r" b="b" t="t" l="l"/>
            <a:pathLst>
              <a:path h="9650709" w="5561221">
                <a:moveTo>
                  <a:pt x="0" y="0"/>
                </a:moveTo>
                <a:lnTo>
                  <a:pt x="5561221" y="0"/>
                </a:lnTo>
                <a:lnTo>
                  <a:pt x="5561221" y="9650710"/>
                </a:lnTo>
                <a:lnTo>
                  <a:pt x="0" y="9650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0564" y="-56515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Implementation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51362" y="9191668"/>
            <a:ext cx="2775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08893" y="4856097"/>
            <a:ext cx="4210298" cy="1737705"/>
            <a:chOff x="0" y="0"/>
            <a:chExt cx="5613731" cy="23169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13731" cy="2316940"/>
            </a:xfrm>
            <a:custGeom>
              <a:avLst/>
              <a:gdLst/>
              <a:ahLst/>
              <a:cxnLst/>
              <a:rect r="r" b="b" t="t" l="l"/>
              <a:pathLst>
                <a:path h="2316940" w="5613731">
                  <a:moveTo>
                    <a:pt x="0" y="0"/>
                  </a:moveTo>
                  <a:lnTo>
                    <a:pt x="5613731" y="0"/>
                  </a:lnTo>
                  <a:lnTo>
                    <a:pt x="5613731" y="2316940"/>
                  </a:lnTo>
                  <a:lnTo>
                    <a:pt x="0" y="231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05791" y="583160"/>
              <a:ext cx="5202150" cy="10934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Execute Core Function to</a:t>
              </a: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Handle Request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2872966" y="3864046"/>
            <a:ext cx="0" cy="906326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>
            <a:off x="2894992" y="6675709"/>
            <a:ext cx="0" cy="906326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415587" y="3966866"/>
            <a:ext cx="226433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has permission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654005" y="2663179"/>
            <a:ext cx="933865" cy="19018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6959296" y="1735749"/>
            <a:ext cx="5020097" cy="1737705"/>
            <a:chOff x="0" y="0"/>
            <a:chExt cx="6693462" cy="23169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613731" cy="2316940"/>
            </a:xfrm>
            <a:custGeom>
              <a:avLst/>
              <a:gdLst/>
              <a:ahLst/>
              <a:cxnLst/>
              <a:rect r="r" b="b" t="t" l="l"/>
              <a:pathLst>
                <a:path h="2316940" w="5613731">
                  <a:moveTo>
                    <a:pt x="0" y="0"/>
                  </a:moveTo>
                  <a:lnTo>
                    <a:pt x="5613731" y="0"/>
                  </a:lnTo>
                  <a:lnTo>
                    <a:pt x="5613731" y="2316940"/>
                  </a:lnTo>
                  <a:lnTo>
                    <a:pt x="0" y="231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491313" y="810294"/>
              <a:ext cx="5202150" cy="534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Access Denied 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328737" y="3349629"/>
            <a:ext cx="226433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No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permission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89674" y="6826013"/>
            <a:ext cx="2264331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No errors</a:t>
            </a:r>
          </a:p>
        </p:txBody>
      </p:sp>
      <p:sp>
        <p:nvSpPr>
          <p:cNvPr name="AutoShape 18" id="18"/>
          <p:cNvSpPr/>
          <p:nvPr/>
        </p:nvSpPr>
        <p:spPr>
          <a:xfrm>
            <a:off x="5527038" y="5896328"/>
            <a:ext cx="933865" cy="19018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5568993" y="6088433"/>
            <a:ext cx="2264331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errors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67817" y="7667759"/>
            <a:ext cx="4210298" cy="1737705"/>
            <a:chOff x="0" y="0"/>
            <a:chExt cx="5613731" cy="23169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613731" cy="2316940"/>
            </a:xfrm>
            <a:custGeom>
              <a:avLst/>
              <a:gdLst/>
              <a:ahLst/>
              <a:cxnLst/>
              <a:rect r="r" b="b" t="t" l="l"/>
              <a:pathLst>
                <a:path h="2316940" w="5613731">
                  <a:moveTo>
                    <a:pt x="0" y="0"/>
                  </a:moveTo>
                  <a:lnTo>
                    <a:pt x="5613731" y="0"/>
                  </a:lnTo>
                  <a:lnTo>
                    <a:pt x="5613731" y="2316940"/>
                  </a:lnTo>
                  <a:lnTo>
                    <a:pt x="0" y="231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356814" y="707866"/>
              <a:ext cx="5202150" cy="534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Return Expected Response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959296" y="5027476"/>
            <a:ext cx="4210298" cy="1737705"/>
            <a:chOff x="0" y="0"/>
            <a:chExt cx="5613731" cy="23169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13731" cy="2316940"/>
            </a:xfrm>
            <a:custGeom>
              <a:avLst/>
              <a:gdLst/>
              <a:ahLst/>
              <a:cxnLst/>
              <a:rect r="r" b="b" t="t" l="l"/>
              <a:pathLst>
                <a:path h="2316940" w="5613731">
                  <a:moveTo>
                    <a:pt x="0" y="0"/>
                  </a:moveTo>
                  <a:lnTo>
                    <a:pt x="5613731" y="0"/>
                  </a:lnTo>
                  <a:lnTo>
                    <a:pt x="5613731" y="2316940"/>
                  </a:lnTo>
                  <a:lnTo>
                    <a:pt x="0" y="231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05791" y="818369"/>
              <a:ext cx="5202150" cy="534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appropriate error response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29717" y="1794327"/>
            <a:ext cx="4210298" cy="1737705"/>
            <a:chOff x="0" y="0"/>
            <a:chExt cx="5613731" cy="23169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613731" cy="2316940"/>
            </a:xfrm>
            <a:custGeom>
              <a:avLst/>
              <a:gdLst/>
              <a:ahLst/>
              <a:cxnLst/>
              <a:rect r="r" b="b" t="t" l="l"/>
              <a:pathLst>
                <a:path h="2316940" w="5613731">
                  <a:moveTo>
                    <a:pt x="0" y="0"/>
                  </a:moveTo>
                  <a:lnTo>
                    <a:pt x="5613731" y="0"/>
                  </a:lnTo>
                  <a:lnTo>
                    <a:pt x="5613731" y="2316940"/>
                  </a:lnTo>
                  <a:lnTo>
                    <a:pt x="0" y="231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645833" y="653577"/>
              <a:ext cx="4533201" cy="1012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47"/>
                </a:lnSpc>
              </a:pPr>
              <a:r>
                <a:rPr lang="en-US" sz="2248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Decorator Triggered for Permission Check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DAGWQgb2h94</dc:identifier>
  <dcterms:modified xsi:type="dcterms:W3CDTF">2011-08-01T06:04:30Z</dcterms:modified>
  <cp:revision>1</cp:revision>
  <dc:title>Dexur Enterprice Private Limited</dc:title>
</cp:coreProperties>
</file>