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Gotham" charset="1" panose="00000000000000000000"/>
      <p:regular r:id="rId29"/>
    </p:embeddedFont>
    <p:embeddedFont>
      <p:font typeface="Gotham Bold" charset="1" panose="00000000000000000000"/>
      <p:regular r:id="rId30"/>
    </p:embeddedFont>
    <p:embeddedFont>
      <p:font typeface="Poppins" charset="1" panose="00000500000000000000"/>
      <p:regular r:id="rId31"/>
    </p:embeddedFont>
    <p:embeddedFont>
      <p:font typeface="Canva Sans" charset="1" panose="020B0503030501040103"/>
      <p:regular r:id="rId32"/>
    </p:embeddedFont>
    <p:embeddedFont>
      <p:font typeface="Canva Sans Bold" charset="1" panose="020B0803030501040103"/>
      <p:regular r:id="rId33"/>
    </p:embeddedFont>
    <p:embeddedFont>
      <p:font typeface="Times New Roman Bold" charset="1" panose="02030802070405020303"/>
      <p:regular r:id="rId34"/>
    </p:embeddedFont>
    <p:embeddedFont>
      <p:font typeface="Times New Roman" charset="1" panose="02030502070405020303"/>
      <p:regular r:id="rId35"/>
    </p:embeddedFont>
    <p:embeddedFont>
      <p:font typeface="Open Sans" charset="1" panose="000000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09509" y="-353755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721167" y="6405540"/>
            <a:ext cx="6059445" cy="605944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373132" y="4114076"/>
            <a:ext cx="12198237" cy="2291464"/>
            <a:chOff x="0" y="0"/>
            <a:chExt cx="3212705" cy="6035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12704" cy="603513"/>
            </a:xfrm>
            <a:custGeom>
              <a:avLst/>
              <a:gdLst/>
              <a:ahLst/>
              <a:cxnLst/>
              <a:rect r="r" b="b" t="t" l="l"/>
              <a:pathLst>
                <a:path h="603513" w="3212704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40276" y="4729619"/>
            <a:ext cx="11180891" cy="946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Enhancing Model Retention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04115" y="1945509"/>
            <a:ext cx="10434030" cy="3018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09"/>
              </a:lnSpc>
              <a:spcBef>
                <a:spcPct val="0"/>
              </a:spcBef>
            </a:pPr>
            <a:r>
              <a:rPr lang="en-US" sz="8649" spc="121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TRANSFER LEARNING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99434" y="9217588"/>
            <a:ext cx="6151000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24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2024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1130722" y="6358341"/>
            <a:ext cx="5590223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M. </a:t>
            </a:r>
            <a:r>
              <a:rPr lang="en-US" sz="3399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Pavani - N190336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K.Lavanya - N190727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P.Satya Bhaskar - N190226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K.HymaSri - N191079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P.Malleswari - N190878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0891" y="1339033"/>
            <a:ext cx="4220647" cy="811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3: Model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30530" y="2505995"/>
            <a:ext cx="14426940" cy="694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9355" indent="-444678" lvl="1">
              <a:lnSpc>
                <a:spcPts val="5767"/>
              </a:lnSpc>
              <a:buFont typeface="Arial"/>
              <a:buChar char="•"/>
            </a:pPr>
            <a:r>
              <a:rPr lang="en-US" sz="41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Defined convalution model with 4 layers.</a:t>
            </a:r>
          </a:p>
          <a:p>
            <a:pPr algn="l" marL="889355" indent="-444678" lvl="1">
              <a:lnSpc>
                <a:spcPts val="5767"/>
              </a:lnSpc>
              <a:buFont typeface="Arial"/>
              <a:buChar char="•"/>
            </a:pPr>
            <a:r>
              <a:rPr lang="en-US" sz="41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Defined auxilary protonet model.</a:t>
            </a:r>
          </a:p>
          <a:p>
            <a:pPr algn="l">
              <a:lnSpc>
                <a:spcPts val="5767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def conv_net(dim):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  convnet = Sequential()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  for i in range(4):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    convnet.add(Conv2D(64,(3,3),padding='same',input_shape=dim))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    convnet.add(BatchNormalization())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    convnet.add(Activation('relu'))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    convnet.add(MaxPooling2D())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  convnet.add(Flatten())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  #convnet.add(Normalization(mean=0., variance=1.))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  return convnet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576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4202" y="1243319"/>
            <a:ext cx="6760964" cy="68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7"/>
              </a:lnSpc>
              <a:spcBef>
                <a:spcPct val="0"/>
              </a:spcBef>
            </a:pPr>
            <a:r>
              <a:rPr lang="en-US" sz="411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sz="411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tep 4: Compile the model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81192" y="2890676"/>
            <a:ext cx="17182024" cy="345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6176" indent="-423088" lvl="1">
              <a:lnSpc>
                <a:spcPts val="5487"/>
              </a:lnSpc>
              <a:buFont typeface="Arial"/>
              <a:buChar char="•"/>
            </a:pPr>
            <a:r>
              <a:rPr lang="en-US" sz="39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model is compiled with a suitable loss function, optimizer, and metrics.</a:t>
            </a:r>
          </a:p>
          <a:p>
            <a:pPr algn="l">
              <a:lnSpc>
                <a:spcPts val="5487"/>
              </a:lnSpc>
              <a:spcBef>
                <a:spcPct val="0"/>
              </a:spcBef>
            </a:pPr>
            <a:r>
              <a:rPr lang="en-US" sz="39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5487"/>
              </a:lnSpc>
              <a:spcBef>
                <a:spcPct val="0"/>
              </a:spcBef>
            </a:pPr>
            <a:r>
              <a:rPr lang="en-US" sz="3919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combine1.compile(loss = 'categorical_crossentropy', optimizer=optimizer, metrics = ['accuracy'])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81277" y="942975"/>
            <a:ext cx="7042309" cy="811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5: Train the Model</a:t>
            </a:r>
            <a:r>
              <a:rPr lang="en-US" sz="4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8138" y="2393038"/>
            <a:ext cx="16357470" cy="502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9355" indent="-444678" lvl="1">
              <a:lnSpc>
                <a:spcPts val="5767"/>
              </a:lnSpc>
              <a:buFont typeface="Arial"/>
              <a:buChar char="•"/>
            </a:pPr>
            <a:r>
              <a:rPr lang="en-US" sz="41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model is trained on the datase.</a:t>
            </a:r>
          </a:p>
          <a:p>
            <a:pPr algn="l">
              <a:lnSpc>
                <a:spcPts val="5767"/>
              </a:lnSpc>
            </a:pPr>
          </a:p>
          <a:p>
            <a:pPr algn="l">
              <a:lnSpc>
                <a:spcPts val="5767"/>
              </a:lnSpc>
            </a:pPr>
            <a:r>
              <a:rPr lang="en-US" sz="411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4119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history4 = combine1.fit(train_loader,epochs=20,steps_per_epoch = 100,validation_data = val_loader, use_multiprocessing=True, workers=8, shuffle=False, callbacks=[ lr_sched,reduce_lr, stopping,tensorboard])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793272" y="952500"/>
            <a:ext cx="13891237" cy="728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0"/>
              </a:lnSpc>
            </a:pPr>
            <a:r>
              <a:rPr lang="en-US" sz="43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6:Fine-Tuning the model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08557" y="1944533"/>
            <a:ext cx="14426940" cy="2133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7"/>
              </a:lnSpc>
            </a:pPr>
            <a:r>
              <a:rPr lang="en-US" sz="41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Optionally, some layers of the base model are unfrozen, and the model is fine-tuned</a:t>
            </a:r>
          </a:p>
          <a:p>
            <a:pPr algn="l">
              <a:lnSpc>
                <a:spcPts val="576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2238632" y="4401730"/>
            <a:ext cx="13946068" cy="737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4"/>
              </a:lnSpc>
            </a:pPr>
            <a:r>
              <a:rPr lang="en-US" sz="43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7: Evaluate the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91966" y="4617449"/>
            <a:ext cx="14426940" cy="2133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7"/>
              </a:lnSpc>
            </a:pPr>
          </a:p>
          <a:p>
            <a:pPr algn="l">
              <a:lnSpc>
                <a:spcPts val="5767"/>
              </a:lnSpc>
            </a:pPr>
            <a:r>
              <a:rPr lang="en-US" sz="41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model’s performance is evaluated on the validation set or a test set.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21716" y="3154594"/>
            <a:ext cx="11356744" cy="685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89355" indent="-444678" lvl="1">
              <a:lnSpc>
                <a:spcPts val="5767"/>
              </a:lnSpc>
              <a:buFont typeface="Arial"/>
              <a:buChar char="•"/>
            </a:pPr>
            <a:r>
              <a:rPr lang="en-US" sz="41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trained model is saved for future use.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00637" y="1562146"/>
            <a:ext cx="6803589" cy="165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8: Save the Model</a:t>
            </a:r>
          </a:p>
          <a:p>
            <a:pPr algn="ctr">
              <a:lnSpc>
                <a:spcPts val="6719"/>
              </a:lnSpc>
            </a:pPr>
            <a:r>
              <a:rPr lang="en-US" sz="4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73978" y="4072172"/>
            <a:ext cx="11316726" cy="685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7"/>
              </a:lnSpc>
              <a:spcBef>
                <a:spcPct val="0"/>
              </a:spcBef>
            </a:pPr>
            <a:r>
              <a:rPr lang="en-US" sz="411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combine1.save('Model/test_new_h5_file.h5')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8476" y="789318"/>
            <a:ext cx="992463" cy="9924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50123" y="571176"/>
            <a:ext cx="11244676" cy="128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Experimental Setup: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8476" y="2566692"/>
            <a:ext cx="14330775" cy="6073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99"/>
              </a:lnSpc>
            </a:pPr>
            <a:r>
              <a:rPr lang="en-US" sz="49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Technologies and Libraries used: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Colab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Pandas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Python Imaging Library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Numpy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Tensorflow and Keras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Matplotlib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OpenCV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6054" y="762000"/>
            <a:ext cx="4853183" cy="129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19"/>
              </a:lnSpc>
              <a:spcBef>
                <a:spcPct val="0"/>
              </a:spcBef>
            </a:pPr>
            <a:r>
              <a:rPr lang="en-US" sz="6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Datasets: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62781" y="3329580"/>
            <a:ext cx="15757954" cy="238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mini-Imagenet is proposed by Matching Networks for One Shot Learning . In NeurIPS, 2016. This dataset consists of 50000 training images and 10000 testing images, evenly distributed across 100 classes.[3]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445740" y="2293894"/>
            <a:ext cx="4648068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1.Mini image Net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83022" y="5623941"/>
            <a:ext cx="3584774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2.CIFAR 100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68162" y="6659626"/>
            <a:ext cx="15757954" cy="1780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CIFAR-100 dataset  is a subset of the Tiny Images dataset and consists of 60000 [4]32x32 color images. The 100 classes in the CIFAR-100 are grouped into 20 superclasses. There are 600 images per class. [4]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31476"/>
            <a:ext cx="5306715" cy="82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System Hardware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48570" y="3244342"/>
            <a:ext cx="11873435" cy="267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0"/>
              </a:lnSpc>
            </a:pPr>
            <a:r>
              <a:rPr lang="en-US" sz="38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Python3 Google Compute Engine Backend(GPU).</a:t>
            </a:r>
          </a:p>
          <a:p>
            <a:pPr algn="l">
              <a:lnSpc>
                <a:spcPts val="5370"/>
              </a:lnSpc>
            </a:pPr>
            <a:r>
              <a:rPr lang="en-US" sz="38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System RAM 12.7GB</a:t>
            </a:r>
          </a:p>
          <a:p>
            <a:pPr algn="l">
              <a:lnSpc>
                <a:spcPts val="5370"/>
              </a:lnSpc>
            </a:pPr>
            <a:r>
              <a:rPr lang="en-US" sz="38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GPU RAM 15.0GB</a:t>
            </a:r>
          </a:p>
          <a:p>
            <a:pPr algn="l">
              <a:lnSpc>
                <a:spcPts val="5370"/>
              </a:lnSpc>
            </a:pPr>
            <a:r>
              <a:rPr lang="en-US" sz="38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DISK 78.2GB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13420" y="102870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170670" y="-178579"/>
            <a:ext cx="10994424" cy="1099442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24211" y="1350895"/>
            <a:ext cx="5751127" cy="1163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02"/>
              </a:lnSpc>
              <a:spcBef>
                <a:spcPct val="0"/>
              </a:spcBef>
            </a:pPr>
            <a:r>
              <a:rPr lang="en-US" sz="8243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21163" y="3220450"/>
            <a:ext cx="14292257" cy="3646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1286" indent="-370643" lvl="1">
              <a:lnSpc>
                <a:spcPts val="4806"/>
              </a:lnSpc>
              <a:buFont typeface="Arial"/>
              <a:buChar char="•"/>
            </a:pPr>
            <a:r>
              <a:rPr lang="en-US" sz="3433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This transfer learning approach yielded significant improvements in accuracy compared to training a model from scratch. </a:t>
            </a:r>
          </a:p>
          <a:p>
            <a:pPr algn="l" marL="741286" indent="-370643" lvl="1">
              <a:lnSpc>
                <a:spcPts val="4806"/>
              </a:lnSpc>
              <a:buFont typeface="Arial"/>
              <a:buChar char="•"/>
            </a:pPr>
            <a:r>
              <a:rPr lang="en-US" sz="3433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The model reached an accuracy of 85% on the validation set, demonstrating the effectiveness of transfer learning in leveraging pre-trained models.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486400" y="3086100"/>
          <a:ext cx="7315200" cy="4114800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  <a:gridCol w="2438400"/>
              </a:tblGrid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652952" y="804994"/>
            <a:ext cx="16606348" cy="8030092"/>
          </a:xfrm>
          <a:custGeom>
            <a:avLst/>
            <a:gdLst/>
            <a:ahLst/>
            <a:cxnLst/>
            <a:rect r="r" b="b" t="t" l="l"/>
            <a:pathLst>
              <a:path h="8030092" w="16606348">
                <a:moveTo>
                  <a:pt x="0" y="0"/>
                </a:moveTo>
                <a:lnTo>
                  <a:pt x="16606348" y="0"/>
                </a:lnTo>
                <a:lnTo>
                  <a:pt x="16606348" y="8030091"/>
                </a:lnTo>
                <a:lnTo>
                  <a:pt x="0" y="80300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237" y="320705"/>
            <a:ext cx="992463" cy="9924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33573" y="196880"/>
            <a:ext cx="6039059" cy="110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59"/>
              </a:lnSpc>
            </a:pPr>
            <a:r>
              <a:rPr lang="en-US" sz="647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Abstract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68250" y="1951035"/>
            <a:ext cx="17773320" cy="7279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8675" indent="-309337" lvl="1">
              <a:lnSpc>
                <a:spcPts val="3868"/>
              </a:lnSpc>
              <a:buFont typeface="Arial"/>
              <a:buChar char="•"/>
            </a:pPr>
            <a:r>
              <a:rPr lang="en-US" sz="2865" spc="71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Transfer learning reuses a model developed for one task as the starting point for a model on a second task.</a:t>
            </a:r>
          </a:p>
          <a:p>
            <a:pPr algn="just" marL="618675" indent="-309337" lvl="1">
              <a:lnSpc>
                <a:spcPts val="3868"/>
              </a:lnSpc>
              <a:buFont typeface="Arial"/>
              <a:buChar char="•"/>
            </a:pPr>
            <a:r>
              <a:rPr lang="en-US" sz="2865" spc="71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Models often forget previous learnings when retrained on new classes. We aim to minimize this forgetting and enhance knowledge retention. </a:t>
            </a:r>
          </a:p>
          <a:p>
            <a:pPr algn="just" marL="618675" indent="-309337" lvl="1">
              <a:lnSpc>
                <a:spcPts val="3868"/>
              </a:lnSpc>
              <a:buFont typeface="Arial"/>
              <a:buChar char="•"/>
            </a:pPr>
            <a:r>
              <a:rPr lang="en-US" sz="2865" spc="71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There are various existing approaches which inorder to increase the transferability mainly relay on either </a:t>
            </a:r>
            <a:r>
              <a:rPr lang="en-US" sz="2865" spc="7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replicating the models</a:t>
            </a:r>
            <a:r>
              <a:rPr lang="en-US" sz="2865" spc="71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or using </a:t>
            </a:r>
            <a:r>
              <a:rPr lang="en-US" sz="2865" spc="7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additional memeory space for the parameters </a:t>
            </a:r>
            <a:r>
              <a:rPr lang="en-US" sz="2865" spc="71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or </a:t>
            </a:r>
            <a:r>
              <a:rPr lang="en-US" sz="2865" spc="7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data augmentations</a:t>
            </a:r>
            <a:r>
              <a:rPr lang="en-US" sz="2865" spc="71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. However, these approaches can add </a:t>
            </a:r>
            <a:r>
              <a:rPr lang="en-US" sz="2865" spc="7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complexity </a:t>
            </a:r>
            <a:r>
              <a:rPr lang="en-US" sz="2865" spc="71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to the model and increase </a:t>
            </a:r>
            <a:r>
              <a:rPr lang="en-US" sz="2865" spc="7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computational costs</a:t>
            </a:r>
            <a:r>
              <a:rPr lang="en-US" sz="2865" spc="71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.</a:t>
            </a:r>
          </a:p>
          <a:p>
            <a:pPr algn="just" marL="618675" indent="-309337" lvl="1">
              <a:lnSpc>
                <a:spcPts val="3868"/>
              </a:lnSpc>
              <a:buFont typeface="Arial"/>
              <a:buChar char="•"/>
            </a:pPr>
            <a:r>
              <a:rPr lang="en-US" sz="2865" spc="71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We implemented an </a:t>
            </a:r>
            <a:r>
              <a:rPr lang="en-US" sz="2865" spc="7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Auxiliary Prototypical Network</a:t>
            </a:r>
            <a:r>
              <a:rPr lang="en-US" sz="2865" spc="71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(Protonet) model to tackle </a:t>
            </a:r>
            <a:r>
              <a:rPr lang="en-US" sz="2865" spc="7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catastrophic forgetting</a:t>
            </a:r>
            <a:r>
              <a:rPr lang="en-US" sz="2865" spc="71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and compared it with the standard Protonet model. Our model exploits another dataset(e.g: cipher 100) to create auxilary prototype.</a:t>
            </a:r>
          </a:p>
          <a:p>
            <a:pPr algn="just" marL="618675" indent="-309337" lvl="1">
              <a:lnSpc>
                <a:spcPts val="3868"/>
              </a:lnSpc>
              <a:buFont typeface="Arial"/>
              <a:buChar char="•"/>
            </a:pPr>
            <a:r>
              <a:rPr lang="en-US" sz="2865" spc="71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The auxiliary Protonet significantly reduces forgetting, showing better retention across multiple training sessions. This approach improves continual learning in dynamic environments.</a:t>
            </a:r>
          </a:p>
          <a:p>
            <a:pPr algn="just">
              <a:lnSpc>
                <a:spcPts val="3868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13057" y="1136776"/>
            <a:ext cx="13176094" cy="101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50"/>
              </a:lnSpc>
              <a:spcBef>
                <a:spcPct val="0"/>
              </a:spcBef>
            </a:pPr>
            <a:r>
              <a:rPr lang="en-US" sz="7175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Conclusions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181100"/>
            <a:ext cx="992463" cy="99246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465820" y="118110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938760" y="0"/>
            <a:ext cx="10994424" cy="1099442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78924" y="2544682"/>
            <a:ext cx="17462897" cy="707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8490" indent="-359245" lvl="1">
              <a:lnSpc>
                <a:spcPts val="4659"/>
              </a:lnSpc>
              <a:buFont typeface="Arial"/>
              <a:buChar char="•"/>
            </a:pPr>
            <a:r>
              <a:rPr lang="en-US" sz="332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Achievements: </a:t>
            </a:r>
          </a:p>
          <a:p>
            <a:pPr algn="l">
              <a:lnSpc>
                <a:spcPts val="4659"/>
              </a:lnSpc>
            </a:pPr>
            <a:r>
              <a:rPr lang="en-US" sz="332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     </a:t>
            </a:r>
            <a:r>
              <a:rPr lang="en-US" sz="332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Utilized a pre-trained model to efficiently adapt to our specific dataset.</a:t>
            </a:r>
          </a:p>
          <a:p>
            <a:pPr algn="l">
              <a:lnSpc>
                <a:spcPts val="4659"/>
              </a:lnSpc>
            </a:pPr>
            <a:r>
              <a:rPr lang="en-US" sz="332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     </a:t>
            </a:r>
            <a:r>
              <a:rPr lang="en-US" sz="332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Fine-tuned the model for improved accuracy and performance.</a:t>
            </a:r>
          </a:p>
          <a:p>
            <a:pPr algn="l">
              <a:lnSpc>
                <a:spcPts val="4659"/>
              </a:lnSpc>
            </a:pPr>
          </a:p>
          <a:p>
            <a:pPr algn="l" marL="718490" indent="-359245" lvl="1">
              <a:lnSpc>
                <a:spcPts val="4659"/>
              </a:lnSpc>
              <a:buFont typeface="Arial"/>
              <a:buChar char="•"/>
            </a:pPr>
            <a:r>
              <a:rPr lang="en-US" sz="332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Auxiliary ProtoNet Model:</a:t>
            </a:r>
          </a:p>
          <a:p>
            <a:pPr algn="l">
              <a:lnSpc>
                <a:spcPts val="4659"/>
              </a:lnSpc>
            </a:pPr>
            <a:r>
              <a:rPr lang="en-US" sz="332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     </a:t>
            </a:r>
            <a:r>
              <a:rPr lang="en-US" sz="332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Implemented prototype distance calculations to measure feature similarities.</a:t>
            </a:r>
          </a:p>
          <a:p>
            <a:pPr algn="l">
              <a:lnSpc>
                <a:spcPts val="4659"/>
              </a:lnSpc>
            </a:pPr>
            <a:r>
              <a:rPr lang="en-US" sz="332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     </a:t>
            </a:r>
            <a:r>
              <a:rPr lang="en-US" sz="332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Used an attention mechanism to focus on important features.</a:t>
            </a:r>
          </a:p>
          <a:p>
            <a:pPr algn="l">
              <a:lnSpc>
                <a:spcPts val="4659"/>
              </a:lnSpc>
            </a:pPr>
            <a:r>
              <a:rPr lang="en-US" sz="332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     </a:t>
            </a:r>
            <a:r>
              <a:rPr lang="en-US" sz="332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Combined these methods to achieve more accurate predictions.</a:t>
            </a:r>
          </a:p>
          <a:p>
            <a:pPr algn="l">
              <a:lnSpc>
                <a:spcPts val="4659"/>
              </a:lnSpc>
            </a:pPr>
          </a:p>
          <a:p>
            <a:pPr algn="l" marL="718490" indent="-359245" lvl="1">
              <a:lnSpc>
                <a:spcPts val="4659"/>
              </a:lnSpc>
              <a:buFont typeface="Arial"/>
              <a:buChar char="•"/>
            </a:pPr>
            <a:r>
              <a:rPr lang="en-US" sz="332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Efficiency</a:t>
            </a:r>
            <a:r>
              <a:rPr lang="en-US" sz="332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: </a:t>
            </a:r>
          </a:p>
          <a:p>
            <a:pPr algn="l">
              <a:lnSpc>
                <a:spcPts val="4659"/>
              </a:lnSpc>
            </a:pPr>
            <a:r>
              <a:rPr lang="en-US" sz="332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    </a:t>
            </a:r>
            <a:r>
              <a:rPr lang="en-US" sz="332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Transfer learning allowed for quick and effective model development.</a:t>
            </a:r>
          </a:p>
          <a:p>
            <a:pPr algn="l">
              <a:lnSpc>
                <a:spcPts val="4659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5953" y="713470"/>
            <a:ext cx="13176094" cy="101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50"/>
              </a:lnSpc>
              <a:spcBef>
                <a:spcPct val="0"/>
              </a:spcBef>
            </a:pPr>
            <a:r>
              <a:rPr lang="en-US" sz="7175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Future Scope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732467"/>
            <a:ext cx="992463" cy="99246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17489" y="2522170"/>
            <a:ext cx="17370511" cy="639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1460" indent="-390730" lvl="1">
              <a:lnSpc>
                <a:spcPts val="5067"/>
              </a:lnSpc>
              <a:buFont typeface="Arial"/>
              <a:buChar char="•"/>
            </a:pPr>
            <a:r>
              <a:rPr lang="en-US" sz="3619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Imaging</a:t>
            </a:r>
            <a:r>
              <a:rPr lang="en-US" sz="3619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: Apply the model to various medical imaging tasks, such as detecting diseases from X-rays or MRIs, where fine-tuning pre-trained models can significantly improve diagnostic accuracy.</a:t>
            </a:r>
          </a:p>
          <a:p>
            <a:pPr algn="l" marL="793768" indent="-396884" lvl="1">
              <a:lnSpc>
                <a:spcPts val="5147"/>
              </a:lnSpc>
              <a:buFont typeface="Arial"/>
              <a:buChar char="•"/>
            </a:pPr>
            <a:r>
              <a:rPr lang="en-US" sz="3676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Natural Language Processing (NLP)</a:t>
            </a:r>
            <a:r>
              <a:rPr lang="en-US" sz="3676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: Extend the approach to NLP tasks like sentiment analysis, machine translation, or named entity recognition, using pre-trained language models enhanced with attention mechanisms.</a:t>
            </a:r>
          </a:p>
          <a:p>
            <a:pPr algn="l" marL="793768" indent="-396884" lvl="1">
              <a:lnSpc>
                <a:spcPts val="5147"/>
              </a:lnSpc>
              <a:buFont typeface="Arial"/>
              <a:buChar char="•"/>
            </a:pPr>
            <a:r>
              <a:rPr lang="en-US" sz="3676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Automated Transfer Learning:</a:t>
            </a:r>
            <a:r>
              <a:rPr lang="en-US" sz="3676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Implement automated machine learning (AutoML) techniques to streamline the process of selecting the best pre-trained models and fine-tuning strategies for specific tasks.</a:t>
            </a:r>
          </a:p>
          <a:p>
            <a:pPr algn="l">
              <a:lnSpc>
                <a:spcPts val="4897"/>
              </a:lnSpc>
            </a:pPr>
            <a:r>
              <a:rPr lang="en-US" sz="3498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8747" y="1450463"/>
            <a:ext cx="992463" cy="9924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13420" y="102870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45182" y="1385060"/>
            <a:ext cx="9224594" cy="105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84"/>
              </a:lnSpc>
            </a:pPr>
            <a:r>
              <a:rPr lang="en-US" sz="855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References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786360" y="-353712"/>
            <a:ext cx="10994424" cy="1099442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84754" y="3253502"/>
            <a:ext cx="16253892" cy="664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8" indent="-367029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Zhuang, Fuzhen, et al. "A comprehensive survey on transfer learning." Proceedings of the IEEE 109.1 (2020): 43-76.</a:t>
            </a:r>
          </a:p>
          <a:p>
            <a:pPr algn="l" marL="734058" indent="-367029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Vinyals, Oriol, et al. "Matching networks for one shot learning." Advances in neural information processing systems 29 (2016).</a:t>
            </a:r>
          </a:p>
          <a:p>
            <a:pPr algn="l" marL="734058" indent="-367029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https://paperswithcode.com/dataset/mini-imagenet</a:t>
            </a:r>
          </a:p>
          <a:p>
            <a:pPr algn="l" marL="734058" indent="-367029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https://paperswithcode.com/dataset/cifar-100</a:t>
            </a:r>
          </a:p>
          <a:p>
            <a:pPr algn="l" marL="734058" indent="-367029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https://arxiv.org/abs/2002.05709</a:t>
            </a:r>
          </a:p>
          <a:p>
            <a:pPr algn="l" marL="734058" indent="-367029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https://arxiv.org/abs/1801.06146</a:t>
            </a:r>
          </a:p>
          <a:p>
            <a:pPr algn="l" marL="734058" indent="-367029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https://arxiv.org/abs/2002.05709</a:t>
            </a:r>
          </a:p>
          <a:p>
            <a:pPr algn="l" marL="734058" indent="-367029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https://arxiv.org/abs/1502.02791</a:t>
            </a:r>
          </a:p>
          <a:p>
            <a:pPr algn="l" marL="734058" indent="-367029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https://arxiv.org/abs/1802.05365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48012" y="4085502"/>
            <a:ext cx="9224594" cy="105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84"/>
              </a:lnSpc>
            </a:pPr>
            <a:r>
              <a:rPr lang="en-US" sz="855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Thank You 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32468"/>
            <a:ext cx="7313766" cy="992463"/>
            <a:chOff x="0" y="0"/>
            <a:chExt cx="9751688" cy="132328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323284" cy="1323284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>
                    <a:solidFill>
                      <a:srgbClr val="FFFEFE"/>
                    </a:solidFill>
                    <a:latin typeface="Gotham"/>
                    <a:ea typeface="Gotham"/>
                    <a:cs typeface="Gotham"/>
                    <a:sym typeface="Gotham"/>
                  </a:rPr>
                  <a:t>2</a:t>
                </a: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699610" y="-123825"/>
              <a:ext cx="8052079" cy="1428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59"/>
                </a:lnSpc>
              </a:pPr>
              <a:r>
                <a:rPr lang="en-US" sz="6471">
                  <a:solidFill>
                    <a:srgbClr val="191919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Introduction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04343" y="1544661"/>
            <a:ext cx="16754957" cy="3578534"/>
            <a:chOff x="0" y="0"/>
            <a:chExt cx="22339942" cy="477137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736389" y="1051982"/>
              <a:ext cx="20603553" cy="3719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478"/>
                </a:lnSpc>
              </a:pPr>
              <a:r>
                <a:rPr lang="en-US" sz="3317" spc="82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The motivation behind this project is to </a:t>
              </a:r>
              <a:r>
                <a:rPr lang="en-US" sz="3317" spc="82">
                  <a:solidFill>
                    <a:srgbClr val="191919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explore </a:t>
              </a:r>
              <a:r>
                <a:rPr lang="en-US" sz="3317" spc="82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the potential of </a:t>
              </a:r>
              <a:r>
                <a:rPr lang="en-US" sz="3317" spc="82">
                  <a:solidFill>
                    <a:srgbClr val="191919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transfer learning in improving the accuracy and efficiency of models</a:t>
              </a:r>
              <a:r>
                <a:rPr lang="en-US" sz="3317" spc="82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, particularly when dealing with limited datasets. By using pre-trained models, we aim to build robust models with reduced training time and computational resources.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14300"/>
              <a:ext cx="14053554" cy="1223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1187458" indent="-593729" lvl="1">
                <a:lnSpc>
                  <a:spcPts val="7700"/>
                </a:lnSpc>
                <a:buAutoNum type="arabicPeriod" startAt="1"/>
              </a:pPr>
              <a:r>
                <a:rPr lang="en-US" sz="55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Project Motivation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5880015"/>
            <a:ext cx="16077363" cy="3377984"/>
            <a:chOff x="0" y="0"/>
            <a:chExt cx="21436483" cy="450397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14300"/>
              <a:ext cx="12601263" cy="1201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560"/>
                </a:lnSpc>
              </a:pPr>
              <a:r>
                <a:rPr lang="en-US" sz="54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2.Real World Applications: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442984" y="1392478"/>
              <a:ext cx="20993499" cy="3111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01"/>
                </a:lnSpc>
                <a:spcBef>
                  <a:spcPct val="0"/>
                </a:spcBef>
              </a:pPr>
              <a:r>
                <a:rPr lang="en-US" sz="3357">
                  <a:solidFill>
                    <a:srgbClr val="19191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Voice Assistants: </a:t>
              </a:r>
            </a:p>
            <a:p>
              <a:pPr algn="l">
                <a:lnSpc>
                  <a:spcPts val="4701"/>
                </a:lnSpc>
                <a:spcBef>
                  <a:spcPct val="0"/>
                </a:spcBef>
              </a:pPr>
              <a:r>
                <a:rPr lang="en-US" sz="3357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Pre-trained models for speech-to-text conversion</a:t>
              </a:r>
              <a:r>
                <a:rPr lang="en-US" sz="3357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are fine-tuned for specific accents, dialects, or industry-specific jargon, improving the performance of voice assistants like Amazon Alexa, Google Assistant, and Apple Siri.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569764" y="0"/>
            <a:ext cx="1436473" cy="3317308"/>
            <a:chOff x="0" y="0"/>
            <a:chExt cx="1915297" cy="4423077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1915297" cy="4423077"/>
            </a:xfrm>
            <a:prstGeom prst="rect">
              <a:avLst/>
            </a:prstGeom>
            <a:solidFill>
              <a:srgbClr val="FD622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272743"/>
            <a:ext cx="15230360" cy="6466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0"/>
              </a:lnSpc>
            </a:pPr>
          </a:p>
          <a:p>
            <a:pPr algn="l">
              <a:lnSpc>
                <a:spcPts val="4690"/>
              </a:lnSpc>
            </a:pPr>
          </a:p>
          <a:p>
            <a:pPr algn="l">
              <a:lnSpc>
                <a:spcPts val="4690"/>
              </a:lnSpc>
            </a:pPr>
            <a:r>
              <a:rPr lang="en-US" sz="335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Market Prediction:</a:t>
            </a:r>
          </a:p>
          <a:p>
            <a:pPr algn="l">
              <a:lnSpc>
                <a:spcPts val="4690"/>
              </a:lnSpc>
            </a:pPr>
            <a:r>
              <a:rPr lang="en-US" sz="33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Models trained on historical market data can be adapted to </a:t>
            </a:r>
            <a:r>
              <a:rPr lang="en-US" sz="335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predict stock prices</a:t>
            </a:r>
            <a:r>
              <a:rPr lang="en-US" sz="33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or market trends for specific sectors or companies.</a:t>
            </a:r>
          </a:p>
          <a:p>
            <a:pPr algn="l">
              <a:lnSpc>
                <a:spcPts val="4690"/>
              </a:lnSpc>
            </a:pPr>
          </a:p>
          <a:p>
            <a:pPr algn="l">
              <a:lnSpc>
                <a:spcPts val="4690"/>
              </a:lnSpc>
            </a:pPr>
            <a:r>
              <a:rPr lang="en-US" sz="335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Autonomous Vehicles:</a:t>
            </a:r>
          </a:p>
          <a:p>
            <a:pPr algn="l">
              <a:lnSpc>
                <a:spcPts val="4690"/>
              </a:lnSpc>
            </a:pPr>
            <a:r>
              <a:rPr lang="en-US" sz="335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Object Detection and Classification-</a:t>
            </a:r>
            <a:r>
              <a:rPr lang="en-US" sz="33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Pre-trained vision models are adapted for detecting and classifying objects (pedestrians, other vehicles, road signs) in various driving conditions and environments, enhancing the safety and reliability of autonomous driving systems.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439471" y="8737362"/>
            <a:ext cx="3697059" cy="369705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61452" y="75919"/>
            <a:ext cx="9700636" cy="128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Related Works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369327"/>
            <a:ext cx="992463" cy="99246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482484" y="1680417"/>
          <a:ext cx="16776816" cy="8324850"/>
        </p:xfrm>
        <a:graphic>
          <a:graphicData uri="http://schemas.openxmlformats.org/drawingml/2006/table">
            <a:tbl>
              <a:tblPr/>
              <a:tblGrid>
                <a:gridCol w="2536735"/>
                <a:gridCol w="3560020"/>
                <a:gridCol w="3560020"/>
                <a:gridCol w="3560020"/>
                <a:gridCol w="3560020"/>
              </a:tblGrid>
              <a:tr h="1129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Publisher,Year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Key Concept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Cons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Transfer Learning for NLP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Howard, Jeremy, et 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ACL 2018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Introduced ULMFiT, a transfer learning method for NLP tasks.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significant fine-tuning for each task[6]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8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SimCLR: A Simple Framework for Contrastive Learning of Visual Representations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Chen, Ting, et 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ICML 2020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Contrastive learning framework for self-supervised learning.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large batch sizes for effective training[7]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8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 Transferable Features with Deep Adaptation Networks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Long, Mingsheng, et 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ICML 2015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Adapts features for cross-domain tasks using deep networks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Complexity increases with more domain adaptations[8]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Transfer Learning with ELMo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Peters, Matthew E., et 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NAACL 2018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contextualized word representations for transfer learning in NLP.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memory usage during training and inference[9]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1516" y="-8794327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4749" y="1586792"/>
            <a:ext cx="14363959" cy="8102440"/>
            <a:chOff x="0" y="0"/>
            <a:chExt cx="19151946" cy="1080325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9151946" cy="1224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70"/>
                </a:lnSpc>
                <a:spcBef>
                  <a:spcPct val="0"/>
                </a:spcBef>
              </a:pPr>
              <a:r>
                <a:rPr lang="en-US" sz="5550">
                  <a:solidFill>
                    <a:srgbClr val="191919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Approach: Auxiliary Protonet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52177"/>
              <a:ext cx="17568126" cy="89510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83395" indent="-341697" lvl="1">
                <a:lnSpc>
                  <a:spcPts val="4431"/>
                </a:lnSpc>
                <a:buFont typeface="Arial"/>
                <a:buChar char="•"/>
              </a:pPr>
              <a:r>
                <a:rPr lang="en-US" sz="3165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The Auxiliary ProtoNet Model is an improved version of the Prototypical Network (ProtoNet) used for few-shot learning, where the goal is to train a model to </a:t>
              </a:r>
              <a:r>
                <a:rPr lang="en-US" sz="3165">
                  <a:solidFill>
                    <a:srgbClr val="191919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recognize new classes with only a few examples</a:t>
              </a:r>
            </a:p>
            <a:p>
              <a:pPr algn="l">
                <a:lnSpc>
                  <a:spcPts val="4431"/>
                </a:lnSpc>
              </a:pPr>
              <a:r>
                <a:rPr lang="en-US" sz="3165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.</a:t>
              </a:r>
            </a:p>
            <a:p>
              <a:pPr algn="l" marL="683395" indent="-341697" lvl="1">
                <a:lnSpc>
                  <a:spcPts val="4431"/>
                </a:lnSpc>
                <a:buFont typeface="Arial"/>
                <a:buChar char="•"/>
              </a:pPr>
              <a:r>
                <a:rPr lang="en-US" sz="3165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Outcome: The auxiliary protonet approach yielded significant improvements in model accuracy and robustness.</a:t>
              </a:r>
            </a:p>
            <a:p>
              <a:pPr algn="l">
                <a:lnSpc>
                  <a:spcPts val="4431"/>
                </a:lnSpc>
              </a:pPr>
            </a:p>
            <a:p>
              <a:pPr algn="l">
                <a:lnSpc>
                  <a:spcPts val="4431"/>
                </a:lnSpc>
              </a:pPr>
              <a:r>
                <a:rPr lang="en-US" sz="3165">
                  <a:solidFill>
                    <a:srgbClr val="191919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Tools and Frameworks</a:t>
              </a:r>
            </a:p>
            <a:p>
              <a:pPr algn="l" marL="683395" indent="-341697" lvl="1">
                <a:lnSpc>
                  <a:spcPts val="4431"/>
                </a:lnSpc>
                <a:buFont typeface="Arial"/>
                <a:buChar char="•"/>
              </a:pPr>
              <a:r>
                <a:rPr lang="en-US" sz="3165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Python</a:t>
              </a:r>
            </a:p>
            <a:p>
              <a:pPr algn="l" marL="683395" indent="-341697" lvl="1">
                <a:lnSpc>
                  <a:spcPts val="4431"/>
                </a:lnSpc>
                <a:buFont typeface="Arial"/>
                <a:buChar char="•"/>
              </a:pPr>
              <a:r>
                <a:rPr lang="en-US" sz="3165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TensorFlow/Keras or PyTorch</a:t>
              </a:r>
            </a:p>
            <a:p>
              <a:pPr algn="l">
                <a:lnSpc>
                  <a:spcPts val="443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38913" y="0"/>
            <a:ext cx="9352196" cy="1142996"/>
            <a:chOff x="0" y="0"/>
            <a:chExt cx="12469595" cy="152399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200711"/>
              <a:ext cx="1323284" cy="1323284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>
                    <a:solidFill>
                      <a:srgbClr val="FFFEFE"/>
                    </a:solidFill>
                    <a:latin typeface="Gotham"/>
                    <a:ea typeface="Gotham"/>
                    <a:cs typeface="Gotham"/>
                    <a:sym typeface="Gotham"/>
                  </a:rPr>
                  <a:t>4</a:t>
                </a: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036337" y="-142875"/>
              <a:ext cx="10433258" cy="1666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0500"/>
                </a:lnSpc>
                <a:spcBef>
                  <a:spcPct val="0"/>
                </a:spcBef>
              </a:pPr>
              <a:r>
                <a:rPr lang="en-US" sz="7500">
                  <a:solidFill>
                    <a:srgbClr val="191919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Methodologies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5241" y="405807"/>
            <a:ext cx="7395519" cy="1277872"/>
            <a:chOff x="0" y="0"/>
            <a:chExt cx="1947791" cy="336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7791" cy="336559"/>
            </a:xfrm>
            <a:custGeom>
              <a:avLst/>
              <a:gdLst/>
              <a:ahLst/>
              <a:cxnLst/>
              <a:rect r="r" b="b" t="t" l="l"/>
              <a:pathLst>
                <a:path h="336559" w="1947791">
                  <a:moveTo>
                    <a:pt x="0" y="0"/>
                  </a:moveTo>
                  <a:lnTo>
                    <a:pt x="1947791" y="0"/>
                  </a:lnTo>
                  <a:lnTo>
                    <a:pt x="1947791" y="336559"/>
                  </a:lnTo>
                  <a:lnTo>
                    <a:pt x="0" y="3365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38125"/>
              <a:ext cx="1947791" cy="5746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679"/>
                </a:lnSpc>
              </a:pPr>
              <a:r>
                <a:rPr lang="en-US" sz="61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Architecture: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22329" y="1248577"/>
            <a:ext cx="14169012" cy="7415224"/>
          </a:xfrm>
          <a:custGeom>
            <a:avLst/>
            <a:gdLst/>
            <a:ahLst/>
            <a:cxnLst/>
            <a:rect r="r" b="b" t="t" l="l"/>
            <a:pathLst>
              <a:path h="7415224" w="14169012">
                <a:moveTo>
                  <a:pt x="0" y="0"/>
                </a:moveTo>
                <a:lnTo>
                  <a:pt x="14169013" y="0"/>
                </a:lnTo>
                <a:lnTo>
                  <a:pt x="14169013" y="7415224"/>
                </a:lnTo>
                <a:lnTo>
                  <a:pt x="0" y="7415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50" r="0" b="-795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72667" y="783758"/>
            <a:ext cx="220464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7E7A7B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914056" y="933450"/>
            <a:ext cx="17669474" cy="92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Step by step guide for the transfer learning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6493" y="2224857"/>
            <a:ext cx="8695697" cy="695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Step 1: Setup and Import Libraries: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086288" y="4820034"/>
            <a:ext cx="115424" cy="58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39499" y="3076466"/>
            <a:ext cx="10562365" cy="5753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7"/>
              </a:lnSpc>
            </a:pPr>
            <a:r>
              <a:rPr lang="en-US" sz="411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import os</a:t>
            </a:r>
          </a:p>
          <a:p>
            <a:pPr algn="l">
              <a:lnSpc>
                <a:spcPts val="5767"/>
              </a:lnSpc>
            </a:pPr>
            <a:r>
              <a:rPr lang="en-US" sz="411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import pandas as pd</a:t>
            </a:r>
          </a:p>
          <a:p>
            <a:pPr algn="l">
              <a:lnSpc>
                <a:spcPts val="5767"/>
              </a:lnSpc>
            </a:pPr>
            <a:r>
              <a:rPr lang="en-US" sz="411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from PIL import Image</a:t>
            </a:r>
          </a:p>
          <a:p>
            <a:pPr algn="l">
              <a:lnSpc>
                <a:spcPts val="5767"/>
              </a:lnSpc>
            </a:pPr>
            <a:r>
              <a:rPr lang="en-US" sz="411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import numpy as np</a:t>
            </a:r>
          </a:p>
          <a:p>
            <a:pPr algn="l">
              <a:lnSpc>
                <a:spcPts val="5767"/>
              </a:lnSpc>
            </a:pPr>
            <a:r>
              <a:rPr lang="en-US" sz="411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import math</a:t>
            </a:r>
          </a:p>
          <a:p>
            <a:pPr algn="l">
              <a:lnSpc>
                <a:spcPts val="5767"/>
              </a:lnSpc>
            </a:pPr>
            <a:r>
              <a:rPr lang="en-US" sz="411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import matplotlib.pyplot as plt</a:t>
            </a:r>
          </a:p>
          <a:p>
            <a:pPr algn="l">
              <a:lnSpc>
                <a:spcPts val="5767"/>
              </a:lnSpc>
            </a:pPr>
            <a:r>
              <a:rPr lang="en-US" sz="411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import random</a:t>
            </a:r>
          </a:p>
          <a:p>
            <a:pPr algn="l">
              <a:lnSpc>
                <a:spcPts val="5767"/>
              </a:lnSpc>
            </a:pPr>
            <a:r>
              <a:rPr lang="en-US" sz="411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import tensorflow as tf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6931" y="1835620"/>
            <a:ext cx="10294620" cy="71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2: Data Loading and Preprocessing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27387" y="3319390"/>
            <a:ext cx="14426940" cy="358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9355" indent="-444678" lvl="1">
              <a:lnSpc>
                <a:spcPts val="5767"/>
              </a:lnSpc>
              <a:buFont typeface="Arial"/>
              <a:buChar char="•"/>
            </a:pPr>
            <a:r>
              <a:rPr lang="en-US" sz="41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is loaded from Google Drive and preprocessed using PIL and NumPy.</a:t>
            </a:r>
          </a:p>
          <a:p>
            <a:pPr algn="l" marL="889355" indent="-444678" lvl="1">
              <a:lnSpc>
                <a:spcPts val="5767"/>
              </a:lnSpc>
              <a:buFont typeface="Arial"/>
              <a:buChar char="•"/>
            </a:pPr>
            <a:r>
              <a:rPr lang="en-US" sz="41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augmentation is performed using TensorFlow’s ImageDataGenerator</a:t>
            </a:r>
          </a:p>
          <a:p>
            <a:pPr algn="l">
              <a:lnSpc>
                <a:spcPts val="576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DAGIks67CVg</dc:identifier>
  <dcterms:modified xsi:type="dcterms:W3CDTF">2011-08-01T06:04:30Z</dcterms:modified>
  <cp:revision>1</cp:revision>
  <dc:title>Tranfer Learning</dc:title>
</cp:coreProperties>
</file>