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B0DF0-1338-459C-9A87-DF2552DD7842}" type="doc">
      <dgm:prSet loTypeId="urn:microsoft.com/office/officeart/2005/8/layout/cycle2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55C1981-939A-4545-A64F-5D8F4B316523}">
      <dgm:prSet phldrT="[Text]" custT="1"/>
      <dgm:spPr/>
      <dgm:t>
        <a:bodyPr/>
        <a:lstStyle/>
        <a:p>
          <a:r>
            <a:rPr lang="en-US" sz="1200" dirty="0"/>
            <a:t>Data  Cleaning</a:t>
          </a:r>
          <a:endParaRPr lang="en-US" sz="1400" dirty="0"/>
        </a:p>
      </dgm:t>
    </dgm:pt>
    <dgm:pt modelId="{8CE643F1-96D2-4616-A233-9FAD0B919347}" type="parTrans" cxnId="{EDED28DE-E9DA-44F1-9386-6BB0462ABD95}">
      <dgm:prSet/>
      <dgm:spPr/>
      <dgm:t>
        <a:bodyPr/>
        <a:lstStyle/>
        <a:p>
          <a:endParaRPr lang="en-US"/>
        </a:p>
      </dgm:t>
    </dgm:pt>
    <dgm:pt modelId="{7705D26A-1086-4861-8FC5-28A5C57F5B66}" type="sibTrans" cxnId="{EDED28DE-E9DA-44F1-9386-6BB0462ABD95}">
      <dgm:prSet/>
      <dgm:spPr/>
      <dgm:t>
        <a:bodyPr/>
        <a:lstStyle/>
        <a:p>
          <a:endParaRPr lang="en-US"/>
        </a:p>
      </dgm:t>
    </dgm:pt>
    <dgm:pt modelId="{CA7732A5-90F8-4407-B3C7-D32FEF00B2AB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E9C085FB-3053-458F-81E2-0411190885A7}" type="parTrans" cxnId="{1FFF593A-92BA-4DFB-8335-76384ECE6D1F}">
      <dgm:prSet/>
      <dgm:spPr/>
      <dgm:t>
        <a:bodyPr/>
        <a:lstStyle/>
        <a:p>
          <a:endParaRPr lang="en-US"/>
        </a:p>
      </dgm:t>
    </dgm:pt>
    <dgm:pt modelId="{B6818A9F-69B7-4164-9236-29A7C8FE1CA4}" type="sibTrans" cxnId="{1FFF593A-92BA-4DFB-8335-76384ECE6D1F}">
      <dgm:prSet/>
      <dgm:spPr/>
      <dgm:t>
        <a:bodyPr/>
        <a:lstStyle/>
        <a:p>
          <a:endParaRPr lang="en-US"/>
        </a:p>
      </dgm:t>
    </dgm:pt>
    <dgm:pt modelId="{BFFB4BC0-DAF3-4AFA-A3B8-81E4080451D0}">
      <dgm:prSet phldrT="[Text]"/>
      <dgm:spPr/>
      <dgm:t>
        <a:bodyPr/>
        <a:lstStyle/>
        <a:p>
          <a:r>
            <a:rPr lang="en-US" dirty="0"/>
            <a:t>Looking at the distribution of the response variable</a:t>
          </a:r>
        </a:p>
      </dgm:t>
    </dgm:pt>
    <dgm:pt modelId="{F3388AC1-A407-4738-873B-AF16CC1DDE3E}" type="parTrans" cxnId="{A96C2EC7-D835-4186-AFFC-DE8924AAEAAF}">
      <dgm:prSet/>
      <dgm:spPr/>
      <dgm:t>
        <a:bodyPr/>
        <a:lstStyle/>
        <a:p>
          <a:endParaRPr lang="en-US"/>
        </a:p>
      </dgm:t>
    </dgm:pt>
    <dgm:pt modelId="{F2F466C7-059B-4BD8-AF53-85BA47175C45}" type="sibTrans" cxnId="{A96C2EC7-D835-4186-AFFC-DE8924AAEAAF}">
      <dgm:prSet/>
      <dgm:spPr/>
      <dgm:t>
        <a:bodyPr/>
        <a:lstStyle/>
        <a:p>
          <a:endParaRPr lang="en-US"/>
        </a:p>
      </dgm:t>
    </dgm:pt>
    <dgm:pt modelId="{A99A026A-4537-494E-8D4F-3223D1525366}">
      <dgm:prSet phldrT="[Text]"/>
      <dgm:spPr/>
      <dgm:t>
        <a:bodyPr/>
        <a:lstStyle/>
        <a:p>
          <a:r>
            <a:rPr lang="en-US" dirty="0"/>
            <a:t>Interpretable Machine Learning</a:t>
          </a:r>
        </a:p>
      </dgm:t>
    </dgm:pt>
    <dgm:pt modelId="{59D74020-D282-482A-B946-A85D8A6E1906}" type="parTrans" cxnId="{86C47232-A41B-4F85-889E-00B2ECC774CA}">
      <dgm:prSet/>
      <dgm:spPr/>
      <dgm:t>
        <a:bodyPr/>
        <a:lstStyle/>
        <a:p>
          <a:endParaRPr lang="en-US"/>
        </a:p>
      </dgm:t>
    </dgm:pt>
    <dgm:pt modelId="{A26EB323-DE15-4BCB-8B9E-95D0AD1BEA59}" type="sibTrans" cxnId="{86C47232-A41B-4F85-889E-00B2ECC774CA}">
      <dgm:prSet/>
      <dgm:spPr/>
      <dgm:t>
        <a:bodyPr/>
        <a:lstStyle/>
        <a:p>
          <a:endParaRPr lang="en-US"/>
        </a:p>
      </dgm:t>
    </dgm:pt>
    <dgm:pt modelId="{13ECA169-F2BB-4751-A390-15C2138F08F4}">
      <dgm:prSet phldrT="[Text]"/>
      <dgm:spPr/>
      <dgm:t>
        <a:bodyPr/>
        <a:lstStyle/>
        <a:p>
          <a:r>
            <a:rPr lang="en-US" dirty="0"/>
            <a:t>Further tuning and feature selection</a:t>
          </a:r>
        </a:p>
      </dgm:t>
    </dgm:pt>
    <dgm:pt modelId="{638D5468-4E49-461B-BD63-DCFC2603ECE2}" type="parTrans" cxnId="{A0B6BA71-B6A0-40D0-A915-5A642642458F}">
      <dgm:prSet/>
      <dgm:spPr/>
      <dgm:t>
        <a:bodyPr/>
        <a:lstStyle/>
        <a:p>
          <a:endParaRPr lang="en-US"/>
        </a:p>
      </dgm:t>
    </dgm:pt>
    <dgm:pt modelId="{46AF303B-3B7F-4624-B44E-74589EF0FE71}" type="sibTrans" cxnId="{A0B6BA71-B6A0-40D0-A915-5A642642458F}">
      <dgm:prSet/>
      <dgm:spPr/>
      <dgm:t>
        <a:bodyPr/>
        <a:lstStyle/>
        <a:p>
          <a:endParaRPr lang="en-US"/>
        </a:p>
      </dgm:t>
    </dgm:pt>
    <dgm:pt modelId="{C42B72ED-75FA-4806-8F58-0EFF1E439018}">
      <dgm:prSet phldrT="[Text]"/>
      <dgm:spPr/>
      <dgm:t>
        <a:bodyPr/>
        <a:lstStyle/>
        <a:p>
          <a:r>
            <a:rPr lang="en-US" dirty="0" err="1"/>
            <a:t>Intepretations</a:t>
          </a:r>
          <a:endParaRPr lang="en-US" dirty="0"/>
        </a:p>
      </dgm:t>
    </dgm:pt>
    <dgm:pt modelId="{186B5609-7556-4162-A528-28ECD76B140D}" type="parTrans" cxnId="{473D0EAC-2859-4E7A-A0C0-ACF24D577B8A}">
      <dgm:prSet/>
      <dgm:spPr/>
      <dgm:t>
        <a:bodyPr/>
        <a:lstStyle/>
        <a:p>
          <a:endParaRPr lang="en-US"/>
        </a:p>
      </dgm:t>
    </dgm:pt>
    <dgm:pt modelId="{012E17E8-7072-4AAC-BC2E-74AE31FA955A}" type="sibTrans" cxnId="{473D0EAC-2859-4E7A-A0C0-ACF24D577B8A}">
      <dgm:prSet/>
      <dgm:spPr/>
      <dgm:t>
        <a:bodyPr/>
        <a:lstStyle/>
        <a:p>
          <a:endParaRPr lang="en-US"/>
        </a:p>
      </dgm:t>
    </dgm:pt>
    <dgm:pt modelId="{9809CDAA-E03A-4286-A322-CFFD2AD0B2AF}" type="pres">
      <dgm:prSet presAssocID="{3F4B0DF0-1338-459C-9A87-DF2552DD7842}" presName="cycle" presStyleCnt="0">
        <dgm:presLayoutVars>
          <dgm:dir/>
          <dgm:resizeHandles val="exact"/>
        </dgm:presLayoutVars>
      </dgm:prSet>
      <dgm:spPr/>
    </dgm:pt>
    <dgm:pt modelId="{B6BF2416-7486-4390-ADAE-BF91AC29F6DA}" type="pres">
      <dgm:prSet presAssocID="{555C1981-939A-4545-A64F-5D8F4B316523}" presName="node" presStyleLbl="node1" presStyleIdx="0" presStyleCnt="6" custScaleX="128190" custScaleY="121852" custRadScaleRad="100051" custRadScaleInc="175">
        <dgm:presLayoutVars>
          <dgm:bulletEnabled val="1"/>
        </dgm:presLayoutVars>
      </dgm:prSet>
      <dgm:spPr/>
    </dgm:pt>
    <dgm:pt modelId="{DAC2783B-A817-42B7-93FF-37EB8E267B02}" type="pres">
      <dgm:prSet presAssocID="{7705D26A-1086-4861-8FC5-28A5C57F5B66}" presName="sibTrans" presStyleLbl="sibTrans2D1" presStyleIdx="0" presStyleCnt="6"/>
      <dgm:spPr/>
    </dgm:pt>
    <dgm:pt modelId="{3476D560-9388-4B8F-871F-D61FE5820CDF}" type="pres">
      <dgm:prSet presAssocID="{7705D26A-1086-4861-8FC5-28A5C57F5B66}" presName="connectorText" presStyleLbl="sibTrans2D1" presStyleIdx="0" presStyleCnt="6"/>
      <dgm:spPr/>
    </dgm:pt>
    <dgm:pt modelId="{0EE46C68-AE46-4E89-9A7A-862781184413}" type="pres">
      <dgm:prSet presAssocID="{CA7732A5-90F8-4407-B3C7-D32FEF00B2AB}" presName="node" presStyleLbl="node1" presStyleIdx="1" presStyleCnt="6" custScaleX="128190" custScaleY="121852">
        <dgm:presLayoutVars>
          <dgm:bulletEnabled val="1"/>
        </dgm:presLayoutVars>
      </dgm:prSet>
      <dgm:spPr/>
    </dgm:pt>
    <dgm:pt modelId="{6701EEC5-44F8-42B4-80D4-9E620CEF6101}" type="pres">
      <dgm:prSet presAssocID="{B6818A9F-69B7-4164-9236-29A7C8FE1CA4}" presName="sibTrans" presStyleLbl="sibTrans2D1" presStyleIdx="1" presStyleCnt="6"/>
      <dgm:spPr/>
    </dgm:pt>
    <dgm:pt modelId="{91B3F641-4C67-4549-A6EB-5D32448AA993}" type="pres">
      <dgm:prSet presAssocID="{B6818A9F-69B7-4164-9236-29A7C8FE1CA4}" presName="connectorText" presStyleLbl="sibTrans2D1" presStyleIdx="1" presStyleCnt="6"/>
      <dgm:spPr/>
    </dgm:pt>
    <dgm:pt modelId="{ECD82FA5-EF9A-40BE-BCB6-EFA0E2BB930F}" type="pres">
      <dgm:prSet presAssocID="{BFFB4BC0-DAF3-4AFA-A3B8-81E4080451D0}" presName="node" presStyleLbl="node1" presStyleIdx="2" presStyleCnt="6" custScaleX="128190" custScaleY="121852">
        <dgm:presLayoutVars>
          <dgm:bulletEnabled val="1"/>
        </dgm:presLayoutVars>
      </dgm:prSet>
      <dgm:spPr/>
    </dgm:pt>
    <dgm:pt modelId="{D471D911-1B95-434B-9599-78B2469BE69A}" type="pres">
      <dgm:prSet presAssocID="{F2F466C7-059B-4BD8-AF53-85BA47175C45}" presName="sibTrans" presStyleLbl="sibTrans2D1" presStyleIdx="2" presStyleCnt="6"/>
      <dgm:spPr/>
    </dgm:pt>
    <dgm:pt modelId="{EA39836D-4446-4A6F-B673-5294B4137BE0}" type="pres">
      <dgm:prSet presAssocID="{F2F466C7-059B-4BD8-AF53-85BA47175C45}" presName="connectorText" presStyleLbl="sibTrans2D1" presStyleIdx="2" presStyleCnt="6"/>
      <dgm:spPr/>
    </dgm:pt>
    <dgm:pt modelId="{EAE55C6B-1126-480C-BBB9-11992BCDF3F1}" type="pres">
      <dgm:prSet presAssocID="{A99A026A-4537-494E-8D4F-3223D1525366}" presName="node" presStyleLbl="node1" presStyleIdx="3" presStyleCnt="6" custScaleX="128190" custScaleY="121852" custRadScaleRad="100743" custRadScaleInc="-8388">
        <dgm:presLayoutVars>
          <dgm:bulletEnabled val="1"/>
        </dgm:presLayoutVars>
      </dgm:prSet>
      <dgm:spPr/>
    </dgm:pt>
    <dgm:pt modelId="{E2D6BD77-2511-453C-AAF7-F0AD3D4DE613}" type="pres">
      <dgm:prSet presAssocID="{A26EB323-DE15-4BCB-8B9E-95D0AD1BEA59}" presName="sibTrans" presStyleLbl="sibTrans2D1" presStyleIdx="3" presStyleCnt="6"/>
      <dgm:spPr/>
    </dgm:pt>
    <dgm:pt modelId="{0D06C4EB-08C4-44F4-9CD4-6067EF58200D}" type="pres">
      <dgm:prSet presAssocID="{A26EB323-DE15-4BCB-8B9E-95D0AD1BEA59}" presName="connectorText" presStyleLbl="sibTrans2D1" presStyleIdx="3" presStyleCnt="6"/>
      <dgm:spPr/>
    </dgm:pt>
    <dgm:pt modelId="{6316A9FE-1D24-41B1-A408-BBFBB9E89B66}" type="pres">
      <dgm:prSet presAssocID="{C42B72ED-75FA-4806-8F58-0EFF1E439018}" presName="node" presStyleLbl="node1" presStyleIdx="4" presStyleCnt="6" custScaleX="128190" custScaleY="121852">
        <dgm:presLayoutVars>
          <dgm:bulletEnabled val="1"/>
        </dgm:presLayoutVars>
      </dgm:prSet>
      <dgm:spPr/>
    </dgm:pt>
    <dgm:pt modelId="{93C3AC5F-3483-4BEB-8A56-F28199C8EC32}" type="pres">
      <dgm:prSet presAssocID="{012E17E8-7072-4AAC-BC2E-74AE31FA955A}" presName="sibTrans" presStyleLbl="sibTrans2D1" presStyleIdx="4" presStyleCnt="6"/>
      <dgm:spPr/>
    </dgm:pt>
    <dgm:pt modelId="{3154AA5D-595B-4FA9-B6F4-B46E914A1510}" type="pres">
      <dgm:prSet presAssocID="{012E17E8-7072-4AAC-BC2E-74AE31FA955A}" presName="connectorText" presStyleLbl="sibTrans2D1" presStyleIdx="4" presStyleCnt="6"/>
      <dgm:spPr/>
    </dgm:pt>
    <dgm:pt modelId="{10DC050C-B530-45C2-A84F-560210B51960}" type="pres">
      <dgm:prSet presAssocID="{13ECA169-F2BB-4751-A390-15C2138F08F4}" presName="node" presStyleLbl="node1" presStyleIdx="5" presStyleCnt="6" custScaleX="128190" custScaleY="121852">
        <dgm:presLayoutVars>
          <dgm:bulletEnabled val="1"/>
        </dgm:presLayoutVars>
      </dgm:prSet>
      <dgm:spPr/>
    </dgm:pt>
    <dgm:pt modelId="{81F1FE6C-1EE7-473D-A7D6-09CB453C1AEF}" type="pres">
      <dgm:prSet presAssocID="{46AF303B-3B7F-4624-B44E-74589EF0FE71}" presName="sibTrans" presStyleLbl="sibTrans2D1" presStyleIdx="5" presStyleCnt="6"/>
      <dgm:spPr/>
    </dgm:pt>
    <dgm:pt modelId="{9DE0751C-C503-4CF9-ADEB-50583833F027}" type="pres">
      <dgm:prSet presAssocID="{46AF303B-3B7F-4624-B44E-74589EF0FE71}" presName="connectorText" presStyleLbl="sibTrans2D1" presStyleIdx="5" presStyleCnt="6"/>
      <dgm:spPr/>
    </dgm:pt>
  </dgm:ptLst>
  <dgm:cxnLst>
    <dgm:cxn modelId="{2E030511-3749-403E-89A7-5B776684D9F7}" type="presOf" srcId="{F2F466C7-059B-4BD8-AF53-85BA47175C45}" destId="{D471D911-1B95-434B-9599-78B2469BE69A}" srcOrd="0" destOrd="0" presId="urn:microsoft.com/office/officeart/2005/8/layout/cycle2"/>
    <dgm:cxn modelId="{F53FBF20-05AF-4263-80B9-96776CB19D29}" type="presOf" srcId="{012E17E8-7072-4AAC-BC2E-74AE31FA955A}" destId="{93C3AC5F-3483-4BEB-8A56-F28199C8EC32}" srcOrd="0" destOrd="0" presId="urn:microsoft.com/office/officeart/2005/8/layout/cycle2"/>
    <dgm:cxn modelId="{86C47232-A41B-4F85-889E-00B2ECC774CA}" srcId="{3F4B0DF0-1338-459C-9A87-DF2552DD7842}" destId="{A99A026A-4537-494E-8D4F-3223D1525366}" srcOrd="3" destOrd="0" parTransId="{59D74020-D282-482A-B946-A85D8A6E1906}" sibTransId="{A26EB323-DE15-4BCB-8B9E-95D0AD1BEA59}"/>
    <dgm:cxn modelId="{1FFF593A-92BA-4DFB-8335-76384ECE6D1F}" srcId="{3F4B0DF0-1338-459C-9A87-DF2552DD7842}" destId="{CA7732A5-90F8-4407-B3C7-D32FEF00B2AB}" srcOrd="1" destOrd="0" parTransId="{E9C085FB-3053-458F-81E2-0411190885A7}" sibTransId="{B6818A9F-69B7-4164-9236-29A7C8FE1CA4}"/>
    <dgm:cxn modelId="{8D16C846-4FF8-429C-8398-E65134290B5D}" type="presOf" srcId="{A26EB323-DE15-4BCB-8B9E-95D0AD1BEA59}" destId="{E2D6BD77-2511-453C-AAF7-F0AD3D4DE613}" srcOrd="0" destOrd="0" presId="urn:microsoft.com/office/officeart/2005/8/layout/cycle2"/>
    <dgm:cxn modelId="{448FD04A-BF8C-454B-A306-5C99223D82AB}" type="presOf" srcId="{CA7732A5-90F8-4407-B3C7-D32FEF00B2AB}" destId="{0EE46C68-AE46-4E89-9A7A-862781184413}" srcOrd="0" destOrd="0" presId="urn:microsoft.com/office/officeart/2005/8/layout/cycle2"/>
    <dgm:cxn modelId="{57D75D6D-C782-4AE8-B15D-1E74AA56EF59}" type="presOf" srcId="{BFFB4BC0-DAF3-4AFA-A3B8-81E4080451D0}" destId="{ECD82FA5-EF9A-40BE-BCB6-EFA0E2BB930F}" srcOrd="0" destOrd="0" presId="urn:microsoft.com/office/officeart/2005/8/layout/cycle2"/>
    <dgm:cxn modelId="{0CB5CF4E-444E-4113-8B68-211DA04B4EE9}" type="presOf" srcId="{7705D26A-1086-4861-8FC5-28A5C57F5B66}" destId="{3476D560-9388-4B8F-871F-D61FE5820CDF}" srcOrd="1" destOrd="0" presId="urn:microsoft.com/office/officeart/2005/8/layout/cycle2"/>
    <dgm:cxn modelId="{A0B6BA71-B6A0-40D0-A915-5A642642458F}" srcId="{3F4B0DF0-1338-459C-9A87-DF2552DD7842}" destId="{13ECA169-F2BB-4751-A390-15C2138F08F4}" srcOrd="5" destOrd="0" parTransId="{638D5468-4E49-461B-BD63-DCFC2603ECE2}" sibTransId="{46AF303B-3B7F-4624-B44E-74589EF0FE71}"/>
    <dgm:cxn modelId="{8F34B979-B729-4631-B511-7DB6609DC62D}" type="presOf" srcId="{13ECA169-F2BB-4751-A390-15C2138F08F4}" destId="{10DC050C-B530-45C2-A84F-560210B51960}" srcOrd="0" destOrd="0" presId="urn:microsoft.com/office/officeart/2005/8/layout/cycle2"/>
    <dgm:cxn modelId="{EDABF07B-C0F2-4AF7-9CDB-56A24321D4CF}" type="presOf" srcId="{A99A026A-4537-494E-8D4F-3223D1525366}" destId="{EAE55C6B-1126-480C-BBB9-11992BCDF3F1}" srcOrd="0" destOrd="0" presId="urn:microsoft.com/office/officeart/2005/8/layout/cycle2"/>
    <dgm:cxn modelId="{00F5C58C-3CFA-4BC1-9C9F-0A30EC50BA2E}" type="presOf" srcId="{7705D26A-1086-4861-8FC5-28A5C57F5B66}" destId="{DAC2783B-A817-42B7-93FF-37EB8E267B02}" srcOrd="0" destOrd="0" presId="urn:microsoft.com/office/officeart/2005/8/layout/cycle2"/>
    <dgm:cxn modelId="{4D591497-4B56-452B-9EC9-FB86318A3ED7}" type="presOf" srcId="{555C1981-939A-4545-A64F-5D8F4B316523}" destId="{B6BF2416-7486-4390-ADAE-BF91AC29F6DA}" srcOrd="0" destOrd="0" presId="urn:microsoft.com/office/officeart/2005/8/layout/cycle2"/>
    <dgm:cxn modelId="{473D0EAC-2859-4E7A-A0C0-ACF24D577B8A}" srcId="{3F4B0DF0-1338-459C-9A87-DF2552DD7842}" destId="{C42B72ED-75FA-4806-8F58-0EFF1E439018}" srcOrd="4" destOrd="0" parTransId="{186B5609-7556-4162-A528-28ECD76B140D}" sibTransId="{012E17E8-7072-4AAC-BC2E-74AE31FA955A}"/>
    <dgm:cxn modelId="{D36CBAC6-3AB3-4F91-9891-3B79F9F7130F}" type="presOf" srcId="{A26EB323-DE15-4BCB-8B9E-95D0AD1BEA59}" destId="{0D06C4EB-08C4-44F4-9CD4-6067EF58200D}" srcOrd="1" destOrd="0" presId="urn:microsoft.com/office/officeart/2005/8/layout/cycle2"/>
    <dgm:cxn modelId="{A96C2EC7-D835-4186-AFFC-DE8924AAEAAF}" srcId="{3F4B0DF0-1338-459C-9A87-DF2552DD7842}" destId="{BFFB4BC0-DAF3-4AFA-A3B8-81E4080451D0}" srcOrd="2" destOrd="0" parTransId="{F3388AC1-A407-4738-873B-AF16CC1DDE3E}" sibTransId="{F2F466C7-059B-4BD8-AF53-85BA47175C45}"/>
    <dgm:cxn modelId="{3F54E9CC-8EAD-4F8B-96E4-3E4BC39574D8}" type="presOf" srcId="{F2F466C7-059B-4BD8-AF53-85BA47175C45}" destId="{EA39836D-4446-4A6F-B673-5294B4137BE0}" srcOrd="1" destOrd="0" presId="urn:microsoft.com/office/officeart/2005/8/layout/cycle2"/>
    <dgm:cxn modelId="{D21912D6-D93F-482C-8C0F-E3A041195F2A}" type="presOf" srcId="{C42B72ED-75FA-4806-8F58-0EFF1E439018}" destId="{6316A9FE-1D24-41B1-A408-BBFBB9E89B66}" srcOrd="0" destOrd="0" presId="urn:microsoft.com/office/officeart/2005/8/layout/cycle2"/>
    <dgm:cxn modelId="{EDED28DE-E9DA-44F1-9386-6BB0462ABD95}" srcId="{3F4B0DF0-1338-459C-9A87-DF2552DD7842}" destId="{555C1981-939A-4545-A64F-5D8F4B316523}" srcOrd="0" destOrd="0" parTransId="{8CE643F1-96D2-4616-A233-9FAD0B919347}" sibTransId="{7705D26A-1086-4861-8FC5-28A5C57F5B66}"/>
    <dgm:cxn modelId="{43CA68EA-6B1B-4177-9B9C-62853D8654C7}" type="presOf" srcId="{B6818A9F-69B7-4164-9236-29A7C8FE1CA4}" destId="{91B3F641-4C67-4549-A6EB-5D32448AA993}" srcOrd="1" destOrd="0" presId="urn:microsoft.com/office/officeart/2005/8/layout/cycle2"/>
    <dgm:cxn modelId="{4A8D4AED-6BDA-4822-B079-75FD1DBDAC59}" type="presOf" srcId="{46AF303B-3B7F-4624-B44E-74589EF0FE71}" destId="{9DE0751C-C503-4CF9-ADEB-50583833F027}" srcOrd="1" destOrd="0" presId="urn:microsoft.com/office/officeart/2005/8/layout/cycle2"/>
    <dgm:cxn modelId="{3169ABF3-E892-47BF-B16D-714ECD0F51BE}" type="presOf" srcId="{012E17E8-7072-4AAC-BC2E-74AE31FA955A}" destId="{3154AA5D-595B-4FA9-B6F4-B46E914A1510}" srcOrd="1" destOrd="0" presId="urn:microsoft.com/office/officeart/2005/8/layout/cycle2"/>
    <dgm:cxn modelId="{06BB46F7-7D29-4D76-B849-F2C1EC04A754}" type="presOf" srcId="{3F4B0DF0-1338-459C-9A87-DF2552DD7842}" destId="{9809CDAA-E03A-4286-A322-CFFD2AD0B2AF}" srcOrd="0" destOrd="0" presId="urn:microsoft.com/office/officeart/2005/8/layout/cycle2"/>
    <dgm:cxn modelId="{36E8F4F8-B7E8-4AA3-BC1D-07313100F7D2}" type="presOf" srcId="{B6818A9F-69B7-4164-9236-29A7C8FE1CA4}" destId="{6701EEC5-44F8-42B4-80D4-9E620CEF6101}" srcOrd="0" destOrd="0" presId="urn:microsoft.com/office/officeart/2005/8/layout/cycle2"/>
    <dgm:cxn modelId="{EF76B4FB-EFAD-4F0C-8DB4-F22468E8803F}" type="presOf" srcId="{46AF303B-3B7F-4624-B44E-74589EF0FE71}" destId="{81F1FE6C-1EE7-473D-A7D6-09CB453C1AEF}" srcOrd="0" destOrd="0" presId="urn:microsoft.com/office/officeart/2005/8/layout/cycle2"/>
    <dgm:cxn modelId="{A56DDA34-0DC4-4C44-97EF-11559680EE96}" type="presParOf" srcId="{9809CDAA-E03A-4286-A322-CFFD2AD0B2AF}" destId="{B6BF2416-7486-4390-ADAE-BF91AC29F6DA}" srcOrd="0" destOrd="0" presId="urn:microsoft.com/office/officeart/2005/8/layout/cycle2"/>
    <dgm:cxn modelId="{5A113712-AEEF-489C-A1A5-BC42FDBC5756}" type="presParOf" srcId="{9809CDAA-E03A-4286-A322-CFFD2AD0B2AF}" destId="{DAC2783B-A817-42B7-93FF-37EB8E267B02}" srcOrd="1" destOrd="0" presId="urn:microsoft.com/office/officeart/2005/8/layout/cycle2"/>
    <dgm:cxn modelId="{0C925FFD-5F96-4293-AAD7-D28C4718F0F4}" type="presParOf" srcId="{DAC2783B-A817-42B7-93FF-37EB8E267B02}" destId="{3476D560-9388-4B8F-871F-D61FE5820CDF}" srcOrd="0" destOrd="0" presId="urn:microsoft.com/office/officeart/2005/8/layout/cycle2"/>
    <dgm:cxn modelId="{423D3B34-CCC6-4569-B531-7CD51EF59D55}" type="presParOf" srcId="{9809CDAA-E03A-4286-A322-CFFD2AD0B2AF}" destId="{0EE46C68-AE46-4E89-9A7A-862781184413}" srcOrd="2" destOrd="0" presId="urn:microsoft.com/office/officeart/2005/8/layout/cycle2"/>
    <dgm:cxn modelId="{E29F886F-7F17-4D0B-ACED-80BDF7198F6D}" type="presParOf" srcId="{9809CDAA-E03A-4286-A322-CFFD2AD0B2AF}" destId="{6701EEC5-44F8-42B4-80D4-9E620CEF6101}" srcOrd="3" destOrd="0" presId="urn:microsoft.com/office/officeart/2005/8/layout/cycle2"/>
    <dgm:cxn modelId="{F755B490-29E9-44C9-96F1-B1F5AEC0CA8E}" type="presParOf" srcId="{6701EEC5-44F8-42B4-80D4-9E620CEF6101}" destId="{91B3F641-4C67-4549-A6EB-5D32448AA993}" srcOrd="0" destOrd="0" presId="urn:microsoft.com/office/officeart/2005/8/layout/cycle2"/>
    <dgm:cxn modelId="{AE3BD34C-DDE9-4F8D-B699-26673DCB5A67}" type="presParOf" srcId="{9809CDAA-E03A-4286-A322-CFFD2AD0B2AF}" destId="{ECD82FA5-EF9A-40BE-BCB6-EFA0E2BB930F}" srcOrd="4" destOrd="0" presId="urn:microsoft.com/office/officeart/2005/8/layout/cycle2"/>
    <dgm:cxn modelId="{7F687DEB-0CA2-4323-981A-CAB998EC1B47}" type="presParOf" srcId="{9809CDAA-E03A-4286-A322-CFFD2AD0B2AF}" destId="{D471D911-1B95-434B-9599-78B2469BE69A}" srcOrd="5" destOrd="0" presId="urn:microsoft.com/office/officeart/2005/8/layout/cycle2"/>
    <dgm:cxn modelId="{91E77FE9-40D2-4652-A917-63E8E7E471DB}" type="presParOf" srcId="{D471D911-1B95-434B-9599-78B2469BE69A}" destId="{EA39836D-4446-4A6F-B673-5294B4137BE0}" srcOrd="0" destOrd="0" presId="urn:microsoft.com/office/officeart/2005/8/layout/cycle2"/>
    <dgm:cxn modelId="{F302440D-BBE9-4B1E-BD87-0C73437BB072}" type="presParOf" srcId="{9809CDAA-E03A-4286-A322-CFFD2AD0B2AF}" destId="{EAE55C6B-1126-480C-BBB9-11992BCDF3F1}" srcOrd="6" destOrd="0" presId="urn:microsoft.com/office/officeart/2005/8/layout/cycle2"/>
    <dgm:cxn modelId="{3A0E9BFE-7350-4CF4-8090-97CE6FAA288F}" type="presParOf" srcId="{9809CDAA-E03A-4286-A322-CFFD2AD0B2AF}" destId="{E2D6BD77-2511-453C-AAF7-F0AD3D4DE613}" srcOrd="7" destOrd="0" presId="urn:microsoft.com/office/officeart/2005/8/layout/cycle2"/>
    <dgm:cxn modelId="{8251FA51-E0CC-4D9E-BE9A-E003FB6840D2}" type="presParOf" srcId="{E2D6BD77-2511-453C-AAF7-F0AD3D4DE613}" destId="{0D06C4EB-08C4-44F4-9CD4-6067EF58200D}" srcOrd="0" destOrd="0" presId="urn:microsoft.com/office/officeart/2005/8/layout/cycle2"/>
    <dgm:cxn modelId="{9284D6F2-B21F-4DBE-8C57-3AC514186323}" type="presParOf" srcId="{9809CDAA-E03A-4286-A322-CFFD2AD0B2AF}" destId="{6316A9FE-1D24-41B1-A408-BBFBB9E89B66}" srcOrd="8" destOrd="0" presId="urn:microsoft.com/office/officeart/2005/8/layout/cycle2"/>
    <dgm:cxn modelId="{316F0A95-1C7D-43BC-8268-2C80E3373E41}" type="presParOf" srcId="{9809CDAA-E03A-4286-A322-CFFD2AD0B2AF}" destId="{93C3AC5F-3483-4BEB-8A56-F28199C8EC32}" srcOrd="9" destOrd="0" presId="urn:microsoft.com/office/officeart/2005/8/layout/cycle2"/>
    <dgm:cxn modelId="{1247025A-5CCD-4D89-B44F-7F79286F0730}" type="presParOf" srcId="{93C3AC5F-3483-4BEB-8A56-F28199C8EC32}" destId="{3154AA5D-595B-4FA9-B6F4-B46E914A1510}" srcOrd="0" destOrd="0" presId="urn:microsoft.com/office/officeart/2005/8/layout/cycle2"/>
    <dgm:cxn modelId="{033C7D14-36E7-45A6-9B8A-6E8C8A7FEC9E}" type="presParOf" srcId="{9809CDAA-E03A-4286-A322-CFFD2AD0B2AF}" destId="{10DC050C-B530-45C2-A84F-560210B51960}" srcOrd="10" destOrd="0" presId="urn:microsoft.com/office/officeart/2005/8/layout/cycle2"/>
    <dgm:cxn modelId="{7EEF2A36-4090-426C-8EDF-B21E3849DF17}" type="presParOf" srcId="{9809CDAA-E03A-4286-A322-CFFD2AD0B2AF}" destId="{81F1FE6C-1EE7-473D-A7D6-09CB453C1AEF}" srcOrd="11" destOrd="0" presId="urn:microsoft.com/office/officeart/2005/8/layout/cycle2"/>
    <dgm:cxn modelId="{9F614D0F-638E-4254-98F9-DBD6A84D7A80}" type="presParOf" srcId="{81F1FE6C-1EE7-473D-A7D6-09CB453C1AEF}" destId="{9DE0751C-C503-4CF9-ADEB-50583833F02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F2416-7486-4390-ADAE-BF91AC29F6DA}">
      <dsp:nvSpPr>
        <dsp:cNvPr id="0" name=""/>
        <dsp:cNvSpPr/>
      </dsp:nvSpPr>
      <dsp:spPr>
        <a:xfrm>
          <a:off x="1805711" y="-123737"/>
          <a:ext cx="1459011" cy="13868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 Cleaning</a:t>
          </a:r>
          <a:endParaRPr lang="en-US" sz="1400" kern="1200" dirty="0"/>
        </a:p>
      </dsp:txBody>
      <dsp:txXfrm>
        <a:off x="2019378" y="79366"/>
        <a:ext cx="1031677" cy="980668"/>
      </dsp:txXfrm>
    </dsp:sp>
    <dsp:sp modelId="{DAC2783B-A817-42B7-93FF-37EB8E267B02}">
      <dsp:nvSpPr>
        <dsp:cNvPr id="0" name=""/>
        <dsp:cNvSpPr/>
      </dsp:nvSpPr>
      <dsp:spPr>
        <a:xfrm rot="1801577">
          <a:off x="3200091" y="802982"/>
          <a:ext cx="142140" cy="38413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202952" y="869139"/>
        <a:ext cx="99498" cy="230478"/>
      </dsp:txXfrm>
    </dsp:sp>
    <dsp:sp modelId="{0EE46C68-AE46-4E89-9A7A-862781184413}">
      <dsp:nvSpPr>
        <dsp:cNvPr id="0" name=""/>
        <dsp:cNvSpPr/>
      </dsp:nvSpPr>
      <dsp:spPr>
        <a:xfrm>
          <a:off x="3284566" y="730984"/>
          <a:ext cx="1459011" cy="13868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 Selection</a:t>
          </a:r>
        </a:p>
      </dsp:txBody>
      <dsp:txXfrm>
        <a:off x="3498233" y="934087"/>
        <a:ext cx="1031677" cy="980668"/>
      </dsp:txXfrm>
    </dsp:sp>
    <dsp:sp modelId="{6701EEC5-44F8-42B4-80D4-9E620CEF6101}">
      <dsp:nvSpPr>
        <dsp:cNvPr id="0" name=""/>
        <dsp:cNvSpPr/>
      </dsp:nvSpPr>
      <dsp:spPr>
        <a:xfrm rot="5400000">
          <a:off x="3928591" y="2082239"/>
          <a:ext cx="170961" cy="38413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54235" y="2133421"/>
        <a:ext cx="119673" cy="230478"/>
      </dsp:txXfrm>
    </dsp:sp>
    <dsp:sp modelId="{ECD82FA5-EF9A-40BE-BCB6-EFA0E2BB930F}">
      <dsp:nvSpPr>
        <dsp:cNvPr id="0" name=""/>
        <dsp:cNvSpPr/>
      </dsp:nvSpPr>
      <dsp:spPr>
        <a:xfrm>
          <a:off x="3284566" y="2440428"/>
          <a:ext cx="1459011" cy="13868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Looking at the distribution of the response variable</a:t>
          </a:r>
        </a:p>
      </dsp:txBody>
      <dsp:txXfrm>
        <a:off x="3498233" y="2643531"/>
        <a:ext cx="1031677" cy="980668"/>
      </dsp:txXfrm>
    </dsp:sp>
    <dsp:sp modelId="{D471D911-1B95-434B-9599-78B2469BE69A}">
      <dsp:nvSpPr>
        <dsp:cNvPr id="0" name=""/>
        <dsp:cNvSpPr/>
      </dsp:nvSpPr>
      <dsp:spPr>
        <a:xfrm rot="8920957">
          <a:off x="3259722" y="3367555"/>
          <a:ext cx="109168" cy="38413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290086" y="3435870"/>
        <a:ext cx="76418" cy="230478"/>
      </dsp:txXfrm>
    </dsp:sp>
    <dsp:sp modelId="{EAE55C6B-1126-480C-BBB9-11992BCDF3F1}">
      <dsp:nvSpPr>
        <dsp:cNvPr id="0" name=""/>
        <dsp:cNvSpPr/>
      </dsp:nvSpPr>
      <dsp:spPr>
        <a:xfrm>
          <a:off x="1879755" y="3295150"/>
          <a:ext cx="1459011" cy="13868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Interpretable Machine Learning</a:t>
          </a:r>
        </a:p>
      </dsp:txBody>
      <dsp:txXfrm>
        <a:off x="2093422" y="3498253"/>
        <a:ext cx="1031677" cy="980668"/>
      </dsp:txXfrm>
    </dsp:sp>
    <dsp:sp modelId="{E2D6BD77-2511-453C-AAF7-F0AD3D4DE613}">
      <dsp:nvSpPr>
        <dsp:cNvPr id="0" name=""/>
        <dsp:cNvSpPr/>
      </dsp:nvSpPr>
      <dsp:spPr>
        <a:xfrm rot="12526787">
          <a:off x="1747116" y="3371573"/>
          <a:ext cx="177039" cy="38413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796948" y="3461184"/>
        <a:ext cx="123927" cy="230478"/>
      </dsp:txXfrm>
    </dsp:sp>
    <dsp:sp modelId="{6316A9FE-1D24-41B1-A408-BBFBB9E89B66}">
      <dsp:nvSpPr>
        <dsp:cNvPr id="0" name=""/>
        <dsp:cNvSpPr/>
      </dsp:nvSpPr>
      <dsp:spPr>
        <a:xfrm>
          <a:off x="323722" y="2440428"/>
          <a:ext cx="1459011" cy="13868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Intepretations</a:t>
          </a:r>
          <a:endParaRPr lang="en-US" sz="1300" kern="1200" dirty="0"/>
        </a:p>
      </dsp:txBody>
      <dsp:txXfrm>
        <a:off x="537389" y="2643531"/>
        <a:ext cx="1031677" cy="980668"/>
      </dsp:txXfrm>
    </dsp:sp>
    <dsp:sp modelId="{93C3AC5F-3483-4BEB-8A56-F28199C8EC32}">
      <dsp:nvSpPr>
        <dsp:cNvPr id="0" name=""/>
        <dsp:cNvSpPr/>
      </dsp:nvSpPr>
      <dsp:spPr>
        <a:xfrm rot="16200000">
          <a:off x="967747" y="2091917"/>
          <a:ext cx="170961" cy="38413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93391" y="2194387"/>
        <a:ext cx="119673" cy="230478"/>
      </dsp:txXfrm>
    </dsp:sp>
    <dsp:sp modelId="{10DC050C-B530-45C2-A84F-560210B51960}">
      <dsp:nvSpPr>
        <dsp:cNvPr id="0" name=""/>
        <dsp:cNvSpPr/>
      </dsp:nvSpPr>
      <dsp:spPr>
        <a:xfrm>
          <a:off x="323722" y="730984"/>
          <a:ext cx="1459011" cy="13868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Further tuning and feature selection</a:t>
          </a:r>
        </a:p>
      </dsp:txBody>
      <dsp:txXfrm>
        <a:off x="537389" y="934087"/>
        <a:ext cx="1031677" cy="980668"/>
      </dsp:txXfrm>
    </dsp:sp>
    <dsp:sp modelId="{81F1FE6C-1EE7-473D-A7D6-09CB453C1AEF}">
      <dsp:nvSpPr>
        <dsp:cNvPr id="0" name=""/>
        <dsp:cNvSpPr/>
      </dsp:nvSpPr>
      <dsp:spPr>
        <a:xfrm rot="19801575">
          <a:off x="1718929" y="807025"/>
          <a:ext cx="143547" cy="38413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721809" y="894608"/>
        <a:ext cx="100483" cy="230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7D8B-A749-4050-9875-39E84100F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63929-2FC9-4DD2-94CD-2D6C007FB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7427A-562E-43F8-9050-9D965257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F62-50F6-48E8-942D-227A100D3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2B05A-BA32-465A-980E-42447BF1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ECA8-DBFA-4327-8223-FA569A98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04B8-045B-448F-86BD-839B7BC0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6CF1-06D0-4B71-BA9D-3A4F0225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EEA8E-F646-48FC-92B5-D1F944FF8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8945-025C-43DF-8365-7FE978C8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F62-50F6-48E8-942D-227A100D3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CAED8-50C1-4075-8195-01007FCA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7ABA-AB42-4434-BDD1-7CC4F98E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04B8-045B-448F-86BD-839B7BC0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8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B5068-01CA-4F8D-9CD3-23AFB12E8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17703-DBC0-4776-9F43-D54397F2C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38BB6-1A31-4629-9A76-C479AF1D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F62-50F6-48E8-942D-227A100D3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BFBA6-2FA5-4104-A154-27FC8D1F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008C-7E7B-4376-BD0A-532E1B35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04B8-045B-448F-86BD-839B7BC0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A784-7862-47DB-8BD7-5A3A2BAF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5F63-D450-4EC2-9D21-9BC39584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D6A0-1B0F-4ED5-BCF8-7D674426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F62-50F6-48E8-942D-227A100D3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AEC8-C5F7-4677-86A7-86446783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D4CB7-9D5D-47F2-BEE5-3B74FECB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04B8-045B-448F-86BD-839B7BC0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4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46AD-9AB6-408E-87E9-8B11AE9A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C2487-E3EB-422F-8AB6-F25D73AD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5C055-DE1B-4FFC-B95E-9A676603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F62-50F6-48E8-942D-227A100D3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855F-A272-4B89-918C-5C69CB82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7675C-D9DD-4D71-A9FC-795B977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04B8-045B-448F-86BD-839B7BC0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8E79-DB22-4254-B7E4-4D2D1C29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5C82-BA52-4AB0-8770-38A615E59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2A3CE-E7DD-424D-B824-903248B4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C80D-DFDA-44E7-AE3A-C1AAB877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F62-50F6-48E8-942D-227A100D3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B1587-C302-4FA1-8C92-A5ACDCC8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526DF-C5CE-4172-A003-EB383B41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04B8-045B-448F-86BD-839B7BC0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D2A5-BB8D-45FE-B712-08D510CC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16A55-8D92-42B9-8588-FF7171BC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0FE4D-5CC1-4CDE-A974-5B0C833B4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44FE1-4E45-4B7F-8B7F-65ACBEC8D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1A07C-B1D8-468D-8774-81AD5AA6B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D2413-51D3-4E2A-A2E9-14CC2FE0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F62-50F6-48E8-942D-227A100D3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F53B0-9769-446E-AFEC-C679CEE6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359C0-273F-4C5A-863A-E8C3C92C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04B8-045B-448F-86BD-839B7BC0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4297-18E2-4F37-9F86-E5658142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C7415-2B36-4A7B-A79D-C4B17414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F62-50F6-48E8-942D-227A100D3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50A0F-16C9-4184-991C-A7884AD5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79C1C-F3D8-4D51-A77D-37FEB0D4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04B8-045B-448F-86BD-839B7BC0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1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83119-2CE5-4CDF-8701-710FF34F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F62-50F6-48E8-942D-227A100D3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3CD26-F0E8-4930-A3A1-F50E3451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ADA6D-22D4-4C65-A0CA-AA1118AD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04B8-045B-448F-86BD-839B7BC0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1A27-78CA-4B76-9CEA-444E2C30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E396-A749-40C1-BB28-1F1DC01E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B6800-574D-4CA8-A310-2FD5F2D9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5057C-5648-4373-8E89-3AF6F83E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F62-50F6-48E8-942D-227A100D3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D90AB-DAC1-4D3E-8282-6A7FCA39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47080-AEC6-4639-866C-0103E6CC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04B8-045B-448F-86BD-839B7BC0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0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ABB7-A0F0-4CFC-8E68-7000B0F6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83F23-9904-4163-9B11-4D5448037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98BDD-1C68-4015-9293-AC9CEC995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8536-A3B7-4484-B9EF-BA9A6B08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F62-50F6-48E8-942D-227A100D3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B89A-2E91-4D9E-8988-BED4474B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6C0E0-483C-4A27-B256-B2039559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04B8-045B-448F-86BD-839B7BC0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0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7550A-1809-4851-A2D2-06C023FF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3F3D6-2DFB-445E-80C2-E59ACB94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47AC-83EA-4411-A0FE-824D1A407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FF62-50F6-48E8-942D-227A100D3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25505-ADE3-44BC-9F4D-3EAA1BA1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E8E17-1C7A-4886-B7DE-639B74341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04B8-045B-448F-86BD-839B7BC0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aamaavi/airbnb-price-prediction-regression-project" TargetMode="External"/><Relationship Id="rId7" Type="http://schemas.openxmlformats.org/officeDocument/2006/relationships/hyperlink" Target="https://blog.bigml.com/2016/09/26/predicting-airbnb-prices-with-logistic-regression/" TargetMode="External"/><Relationship Id="rId2" Type="http://schemas.openxmlformats.org/officeDocument/2006/relationships/hyperlink" Target="https://medium.com/@lukazaplotnik/where-to-stay-in-amsterdam-airbnb-data-analysis-2b673758885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philmohun/making-models-iv-airbnb-price-prediction-model-selection-results-7099d05c06e2" TargetMode="External"/><Relationship Id="rId5" Type="http://schemas.openxmlformats.org/officeDocument/2006/relationships/hyperlink" Target="https://towardsdatascience.com/predicting-airbnb-prices-with-machine-learning-and-deep-learning-f46d44afb8a6" TargetMode="External"/><Relationship Id="rId4" Type="http://schemas.openxmlformats.org/officeDocument/2006/relationships/hyperlink" Target="https://airbnb-pricing-prediction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24D9-4191-40F0-A8B9-4C855CBC0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Assignment: </a:t>
            </a:r>
            <a:r>
              <a:rPr lang="en-US" dirty="0" err="1"/>
              <a:t>AirBnB</a:t>
            </a:r>
            <a:r>
              <a:rPr lang="en-US" dirty="0"/>
              <a:t>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92DAF-9B7C-4544-AFA0-CC88DB2B8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					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	Paluk Goyal</a:t>
            </a:r>
          </a:p>
        </p:txBody>
      </p:sp>
    </p:spTree>
    <p:extLst>
      <p:ext uri="{BB962C8B-B14F-4D97-AF65-F5344CB8AC3E}">
        <p14:creationId xmlns:p14="http://schemas.microsoft.com/office/powerpoint/2010/main" val="99531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>
            <a:extLst>
              <a:ext uri="{FF2B5EF4-FFF2-40B4-BE49-F238E27FC236}">
                <a16:creationId xmlns:a16="http://schemas.microsoft.com/office/drawing/2014/main" id="{DC2B6964-5767-4DCF-B244-33D8FAA273B0}"/>
              </a:ext>
            </a:extLst>
          </p:cNvPr>
          <p:cNvSpPr/>
          <p:nvPr/>
        </p:nvSpPr>
        <p:spPr bwMode="auto">
          <a:xfrm>
            <a:off x="0" y="1964264"/>
            <a:ext cx="3863618" cy="7928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latin typeface="Ericsson Hilda" panose="00000500000000000000" pitchFamily="2" charset="0"/>
              </a:rPr>
              <a:t>Apart from selecting the Top features from </a:t>
            </a:r>
          </a:p>
          <a:p>
            <a:r>
              <a:rPr lang="en-US" sz="1200" dirty="0">
                <a:latin typeface="Ericsson Hilda" panose="00000500000000000000" pitchFamily="2" charset="0"/>
              </a:rPr>
              <a:t>Machine Learning Models, we should further tune</a:t>
            </a:r>
          </a:p>
          <a:p>
            <a:r>
              <a:rPr lang="en-US" sz="1200" dirty="0">
                <a:latin typeface="Ericsson Hilda" panose="00000500000000000000" pitchFamily="2" charset="0"/>
              </a:rPr>
              <a:t>Include new features like text, image </a:t>
            </a:r>
            <a:r>
              <a:rPr lang="en-US" sz="1200" dirty="0" err="1">
                <a:latin typeface="Ericsson Hilda" panose="00000500000000000000" pitchFamily="2" charset="0"/>
              </a:rPr>
              <a:t>etc</a:t>
            </a:r>
            <a:r>
              <a:rPr lang="en-US" sz="1200" dirty="0">
                <a:latin typeface="Ericsson Hilda" panose="00000500000000000000" pitchFamily="2" charset="0"/>
              </a:rPr>
              <a:t> to have a better</a:t>
            </a:r>
          </a:p>
          <a:p>
            <a:r>
              <a:rPr lang="en-US" sz="1200" dirty="0">
                <a:latin typeface="Ericsson Hilda" panose="00000500000000000000" pitchFamily="2" charset="0"/>
              </a:rPr>
              <a:t>Prediction</a:t>
            </a:r>
          </a:p>
          <a:p>
            <a:endParaRPr lang="en-US" sz="1200" dirty="0">
              <a:latin typeface="Ericsson Hilda" panose="00000500000000000000" pitchFamily="2" charset="0"/>
            </a:endParaRPr>
          </a:p>
        </p:txBody>
      </p:sp>
      <p:sp>
        <p:nvSpPr>
          <p:cNvPr id="5" name="Rounded Rectangle 73">
            <a:extLst>
              <a:ext uri="{FF2B5EF4-FFF2-40B4-BE49-F238E27FC236}">
                <a16:creationId xmlns:a16="http://schemas.microsoft.com/office/drawing/2014/main" id="{71B8CFAC-32C0-4CAE-93DC-F5856ABDF209}"/>
              </a:ext>
            </a:extLst>
          </p:cNvPr>
          <p:cNvSpPr/>
          <p:nvPr/>
        </p:nvSpPr>
        <p:spPr bwMode="auto">
          <a:xfrm>
            <a:off x="79258" y="4074845"/>
            <a:ext cx="3535836" cy="7764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300" dirty="0">
                <a:latin typeface="Ericsson Hilda" panose="00000500000000000000" pitchFamily="2" charset="0"/>
              </a:rPr>
              <a:t>Interpreting the results</a:t>
            </a:r>
          </a:p>
        </p:txBody>
      </p:sp>
      <p:sp>
        <p:nvSpPr>
          <p:cNvPr id="6" name="Rounded Rectangle 61">
            <a:extLst>
              <a:ext uri="{FF2B5EF4-FFF2-40B4-BE49-F238E27FC236}">
                <a16:creationId xmlns:a16="http://schemas.microsoft.com/office/drawing/2014/main" id="{9919FCF9-9292-45C0-81F6-9347237853F8}"/>
              </a:ext>
            </a:extLst>
          </p:cNvPr>
          <p:cNvSpPr/>
          <p:nvPr/>
        </p:nvSpPr>
        <p:spPr bwMode="auto">
          <a:xfrm>
            <a:off x="4266879" y="6024490"/>
            <a:ext cx="4111304" cy="5886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sz="1200" dirty="0">
                <a:latin typeface="Ericsson Hilda" panose="00000500000000000000" pitchFamily="2" charset="0"/>
              </a:rPr>
              <a:t>Using Machine Learning model – derive feature</a:t>
            </a:r>
          </a:p>
          <a:p>
            <a:pPr fontAlgn="base">
              <a:spcAft>
                <a:spcPct val="0"/>
              </a:spcAft>
            </a:pPr>
            <a:r>
              <a:rPr lang="en-US" sz="1200" dirty="0">
                <a:latin typeface="Ericsson Hilda" panose="00000500000000000000" pitchFamily="2" charset="0"/>
              </a:rPr>
              <a:t> importance to detect the most important features(counters)</a:t>
            </a:r>
          </a:p>
        </p:txBody>
      </p:sp>
      <p:sp>
        <p:nvSpPr>
          <p:cNvPr id="7" name="Rounded Rectangle 53">
            <a:extLst>
              <a:ext uri="{FF2B5EF4-FFF2-40B4-BE49-F238E27FC236}">
                <a16:creationId xmlns:a16="http://schemas.microsoft.com/office/drawing/2014/main" id="{945A03A5-36BB-42B3-919A-75CE4670A666}"/>
              </a:ext>
            </a:extLst>
          </p:cNvPr>
          <p:cNvSpPr/>
          <p:nvPr/>
        </p:nvSpPr>
        <p:spPr bwMode="auto">
          <a:xfrm>
            <a:off x="3494957" y="833511"/>
            <a:ext cx="4883226" cy="5285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sz="1100" dirty="0">
                <a:latin typeface="Ericsson Hilda" panose="00000500000000000000" pitchFamily="2" charset="0"/>
              </a:rPr>
              <a:t>Removing values &gt; 80% missing values, imputing nulls</a:t>
            </a:r>
            <a:endParaRPr lang="en-US" sz="1300" dirty="0">
              <a:latin typeface="Ericsson Hilda" panose="00000500000000000000" pitchFamily="2" charset="0"/>
            </a:endParaRPr>
          </a:p>
        </p:txBody>
      </p:sp>
      <p:sp>
        <p:nvSpPr>
          <p:cNvPr id="8" name="Freeform 56">
            <a:extLst>
              <a:ext uri="{FF2B5EF4-FFF2-40B4-BE49-F238E27FC236}">
                <a16:creationId xmlns:a16="http://schemas.microsoft.com/office/drawing/2014/main" id="{856E56E3-3262-434F-B638-E84874999F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28152" y="1156547"/>
            <a:ext cx="500062" cy="500062"/>
          </a:xfrm>
          <a:custGeom>
            <a:avLst/>
            <a:gdLst>
              <a:gd name="T0" fmla="*/ 2147483647 w 380"/>
              <a:gd name="T1" fmla="*/ 2147483647 h 380"/>
              <a:gd name="T2" fmla="*/ 2147483647 w 380"/>
              <a:gd name="T3" fmla="*/ 2147483647 h 380"/>
              <a:gd name="T4" fmla="*/ 2147483647 w 380"/>
              <a:gd name="T5" fmla="*/ 2147483647 h 380"/>
              <a:gd name="T6" fmla="*/ 2147483647 w 380"/>
              <a:gd name="T7" fmla="*/ 2147483647 h 380"/>
              <a:gd name="T8" fmla="*/ 2147483647 w 380"/>
              <a:gd name="T9" fmla="*/ 2147483647 h 380"/>
              <a:gd name="T10" fmla="*/ 2147483647 w 380"/>
              <a:gd name="T11" fmla="*/ 2147483647 h 380"/>
              <a:gd name="T12" fmla="*/ 2147483647 w 380"/>
              <a:gd name="T13" fmla="*/ 2147483647 h 380"/>
              <a:gd name="T14" fmla="*/ 2147483647 w 380"/>
              <a:gd name="T15" fmla="*/ 2147483647 h 380"/>
              <a:gd name="T16" fmla="*/ 2147483647 w 380"/>
              <a:gd name="T17" fmla="*/ 2147483647 h 380"/>
              <a:gd name="T18" fmla="*/ 2147483647 w 380"/>
              <a:gd name="T19" fmla="*/ 2147483647 h 380"/>
              <a:gd name="T20" fmla="*/ 2147483647 w 380"/>
              <a:gd name="T21" fmla="*/ 2147483647 h 380"/>
              <a:gd name="T22" fmla="*/ 2147483647 w 380"/>
              <a:gd name="T23" fmla="*/ 2147483647 h 380"/>
              <a:gd name="T24" fmla="*/ 2147483647 w 380"/>
              <a:gd name="T25" fmla="*/ 2147483647 h 380"/>
              <a:gd name="T26" fmla="*/ 2147483647 w 380"/>
              <a:gd name="T27" fmla="*/ 2147483647 h 380"/>
              <a:gd name="T28" fmla="*/ 2147483647 w 380"/>
              <a:gd name="T29" fmla="*/ 2147483647 h 380"/>
              <a:gd name="T30" fmla="*/ 2147483647 w 380"/>
              <a:gd name="T31" fmla="*/ 2147483647 h 380"/>
              <a:gd name="T32" fmla="*/ 2147483647 w 380"/>
              <a:gd name="T33" fmla="*/ 2147483647 h 380"/>
              <a:gd name="T34" fmla="*/ 2147483647 w 380"/>
              <a:gd name="T35" fmla="*/ 2147483647 h 380"/>
              <a:gd name="T36" fmla="*/ 2147483647 w 380"/>
              <a:gd name="T37" fmla="*/ 2147483647 h 380"/>
              <a:gd name="T38" fmla="*/ 2147483647 w 380"/>
              <a:gd name="T39" fmla="*/ 2147483647 h 380"/>
              <a:gd name="T40" fmla="*/ 2147483647 w 380"/>
              <a:gd name="T41" fmla="*/ 0 h 380"/>
              <a:gd name="T42" fmla="*/ 2147483647 w 380"/>
              <a:gd name="T43" fmla="*/ 2147483647 h 380"/>
              <a:gd name="T44" fmla="*/ 2147483647 w 380"/>
              <a:gd name="T45" fmla="*/ 2147483647 h 380"/>
              <a:gd name="T46" fmla="*/ 2147483647 w 380"/>
              <a:gd name="T47" fmla="*/ 2147483647 h 380"/>
              <a:gd name="T48" fmla="*/ 2147483647 w 380"/>
              <a:gd name="T49" fmla="*/ 2147483647 h 380"/>
              <a:gd name="T50" fmla="*/ 2147483647 w 380"/>
              <a:gd name="T51" fmla="*/ 2147483647 h 380"/>
              <a:gd name="T52" fmla="*/ 2147483647 w 380"/>
              <a:gd name="T53" fmla="*/ 2147483647 h 380"/>
              <a:gd name="T54" fmla="*/ 2147483647 w 380"/>
              <a:gd name="T55" fmla="*/ 2147483647 h 380"/>
              <a:gd name="T56" fmla="*/ 2147483647 w 380"/>
              <a:gd name="T57" fmla="*/ 2147483647 h 380"/>
              <a:gd name="T58" fmla="*/ 2147483647 w 380"/>
              <a:gd name="T59" fmla="*/ 2147483647 h 380"/>
              <a:gd name="T60" fmla="*/ 2147483647 w 380"/>
              <a:gd name="T61" fmla="*/ 2147483647 h 380"/>
              <a:gd name="T62" fmla="*/ 2147483647 w 380"/>
              <a:gd name="T63" fmla="*/ 2147483647 h 380"/>
              <a:gd name="T64" fmla="*/ 2147483647 w 380"/>
              <a:gd name="T65" fmla="*/ 2147483647 h 380"/>
              <a:gd name="T66" fmla="*/ 2147483647 w 380"/>
              <a:gd name="T67" fmla="*/ 2147483647 h 380"/>
              <a:gd name="T68" fmla="*/ 2147483647 w 380"/>
              <a:gd name="T69" fmla="*/ 2147483647 h 380"/>
              <a:gd name="T70" fmla="*/ 2147483647 w 380"/>
              <a:gd name="T71" fmla="*/ 2147483647 h 380"/>
              <a:gd name="T72" fmla="*/ 2147483647 w 380"/>
              <a:gd name="T73" fmla="*/ 2147483647 h 380"/>
              <a:gd name="T74" fmla="*/ 2147483647 w 380"/>
              <a:gd name="T75" fmla="*/ 2147483647 h 380"/>
              <a:gd name="T76" fmla="*/ 2147483647 w 380"/>
              <a:gd name="T77" fmla="*/ 2147483647 h 380"/>
              <a:gd name="T78" fmla="*/ 2147483647 w 380"/>
              <a:gd name="T79" fmla="*/ 2147483647 h 380"/>
              <a:gd name="T80" fmla="*/ 2147483647 w 380"/>
              <a:gd name="T81" fmla="*/ 2147483647 h 380"/>
              <a:gd name="T82" fmla="*/ 2147483647 w 380"/>
              <a:gd name="T83" fmla="*/ 2147483647 h 380"/>
              <a:gd name="T84" fmla="*/ 2147483647 w 380"/>
              <a:gd name="T85" fmla="*/ 2147483647 h 380"/>
              <a:gd name="T86" fmla="*/ 2147483647 w 380"/>
              <a:gd name="T87" fmla="*/ 2147483647 h 380"/>
              <a:gd name="T88" fmla="*/ 2147483647 w 380"/>
              <a:gd name="T89" fmla="*/ 2147483647 h 380"/>
              <a:gd name="T90" fmla="*/ 2147483647 w 380"/>
              <a:gd name="T91" fmla="*/ 2147483647 h 380"/>
              <a:gd name="T92" fmla="*/ 2147483647 w 380"/>
              <a:gd name="T93" fmla="*/ 2147483647 h 380"/>
              <a:gd name="T94" fmla="*/ 2147483647 w 380"/>
              <a:gd name="T95" fmla="*/ 2147483647 h 380"/>
              <a:gd name="T96" fmla="*/ 2147483647 w 380"/>
              <a:gd name="T97" fmla="*/ 2147483647 h 380"/>
              <a:gd name="T98" fmla="*/ 2147483647 w 380"/>
              <a:gd name="T99" fmla="*/ 2147483647 h 380"/>
              <a:gd name="T100" fmla="*/ 2147483647 w 380"/>
              <a:gd name="T101" fmla="*/ 2147483647 h 380"/>
              <a:gd name="T102" fmla="*/ 2147483647 w 380"/>
              <a:gd name="T103" fmla="*/ 2147483647 h 380"/>
              <a:gd name="T104" fmla="*/ 2147483647 w 380"/>
              <a:gd name="T105" fmla="*/ 2147483647 h 380"/>
              <a:gd name="T106" fmla="*/ 2147483647 w 380"/>
              <a:gd name="T107" fmla="*/ 2147483647 h 380"/>
              <a:gd name="T108" fmla="*/ 2147483647 w 380"/>
              <a:gd name="T109" fmla="*/ 2147483647 h 380"/>
              <a:gd name="T110" fmla="*/ 2147483647 w 380"/>
              <a:gd name="T111" fmla="*/ 2147483647 h 380"/>
              <a:gd name="T112" fmla="*/ 2147483647 w 380"/>
              <a:gd name="T113" fmla="*/ 2147483647 h 380"/>
              <a:gd name="T114" fmla="*/ 2147483647 w 380"/>
              <a:gd name="T115" fmla="*/ 2147483647 h 380"/>
              <a:gd name="T116" fmla="*/ 2147483647 w 380"/>
              <a:gd name="T117" fmla="*/ 2147483647 h 380"/>
              <a:gd name="T118" fmla="*/ 2147483647 w 380"/>
              <a:gd name="T119" fmla="*/ 2147483647 h 380"/>
              <a:gd name="T120" fmla="*/ 2147483647 w 380"/>
              <a:gd name="T121" fmla="*/ 2147483647 h 380"/>
              <a:gd name="T122" fmla="*/ 2147483647 w 380"/>
              <a:gd name="T123" fmla="*/ 2147483647 h 38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80" h="380">
                <a:moveTo>
                  <a:pt x="310" y="136"/>
                </a:moveTo>
                <a:cubicBezTo>
                  <a:pt x="309" y="134"/>
                  <a:pt x="309" y="134"/>
                  <a:pt x="309" y="134"/>
                </a:cubicBezTo>
                <a:cubicBezTo>
                  <a:pt x="308" y="132"/>
                  <a:pt x="306" y="132"/>
                  <a:pt x="304" y="133"/>
                </a:cubicBezTo>
                <a:cubicBezTo>
                  <a:pt x="302" y="134"/>
                  <a:pt x="302" y="134"/>
                  <a:pt x="302" y="134"/>
                </a:cubicBezTo>
                <a:cubicBezTo>
                  <a:pt x="300" y="132"/>
                  <a:pt x="297" y="130"/>
                  <a:pt x="294" y="129"/>
                </a:cubicBezTo>
                <a:cubicBezTo>
                  <a:pt x="294" y="126"/>
                  <a:pt x="294" y="126"/>
                  <a:pt x="294" y="126"/>
                </a:cubicBezTo>
                <a:cubicBezTo>
                  <a:pt x="294" y="124"/>
                  <a:pt x="292" y="123"/>
                  <a:pt x="290" y="123"/>
                </a:cubicBezTo>
                <a:cubicBezTo>
                  <a:pt x="288" y="123"/>
                  <a:pt x="288" y="123"/>
                  <a:pt x="288" y="123"/>
                </a:cubicBezTo>
                <a:cubicBezTo>
                  <a:pt x="286" y="123"/>
                  <a:pt x="284" y="124"/>
                  <a:pt x="284" y="126"/>
                </a:cubicBezTo>
                <a:cubicBezTo>
                  <a:pt x="284" y="129"/>
                  <a:pt x="284" y="129"/>
                  <a:pt x="284" y="129"/>
                </a:cubicBezTo>
                <a:cubicBezTo>
                  <a:pt x="282" y="129"/>
                  <a:pt x="281" y="130"/>
                  <a:pt x="279" y="130"/>
                </a:cubicBezTo>
                <a:cubicBezTo>
                  <a:pt x="278" y="131"/>
                  <a:pt x="277" y="132"/>
                  <a:pt x="275" y="133"/>
                </a:cubicBezTo>
                <a:cubicBezTo>
                  <a:pt x="273" y="132"/>
                  <a:pt x="273" y="132"/>
                  <a:pt x="273" y="132"/>
                </a:cubicBezTo>
                <a:cubicBezTo>
                  <a:pt x="272" y="131"/>
                  <a:pt x="269" y="132"/>
                  <a:pt x="268" y="133"/>
                </a:cubicBezTo>
                <a:cubicBezTo>
                  <a:pt x="267" y="135"/>
                  <a:pt x="267" y="135"/>
                  <a:pt x="267" y="135"/>
                </a:cubicBezTo>
                <a:cubicBezTo>
                  <a:pt x="266" y="137"/>
                  <a:pt x="266" y="140"/>
                  <a:pt x="268" y="141"/>
                </a:cubicBezTo>
                <a:cubicBezTo>
                  <a:pt x="270" y="142"/>
                  <a:pt x="270" y="142"/>
                  <a:pt x="270" y="142"/>
                </a:cubicBezTo>
                <a:cubicBezTo>
                  <a:pt x="270" y="145"/>
                  <a:pt x="269" y="148"/>
                  <a:pt x="270" y="151"/>
                </a:cubicBezTo>
                <a:cubicBezTo>
                  <a:pt x="268" y="153"/>
                  <a:pt x="268" y="153"/>
                  <a:pt x="268" y="153"/>
                </a:cubicBezTo>
                <a:cubicBezTo>
                  <a:pt x="266" y="154"/>
                  <a:pt x="266" y="156"/>
                  <a:pt x="267" y="158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68" y="161"/>
                  <a:pt x="271" y="162"/>
                  <a:pt x="272" y="161"/>
                </a:cubicBezTo>
                <a:cubicBezTo>
                  <a:pt x="275" y="159"/>
                  <a:pt x="275" y="159"/>
                  <a:pt x="275" y="159"/>
                </a:cubicBezTo>
                <a:cubicBezTo>
                  <a:pt x="277" y="162"/>
                  <a:pt x="280" y="163"/>
                  <a:pt x="283" y="164"/>
                </a:cubicBezTo>
                <a:cubicBezTo>
                  <a:pt x="283" y="167"/>
                  <a:pt x="283" y="167"/>
                  <a:pt x="283" y="167"/>
                </a:cubicBezTo>
                <a:cubicBezTo>
                  <a:pt x="283" y="169"/>
                  <a:pt x="284" y="170"/>
                  <a:pt x="286" y="171"/>
                </a:cubicBezTo>
                <a:cubicBezTo>
                  <a:pt x="289" y="171"/>
                  <a:pt x="289" y="171"/>
                  <a:pt x="289" y="171"/>
                </a:cubicBezTo>
                <a:cubicBezTo>
                  <a:pt x="291" y="171"/>
                  <a:pt x="293" y="169"/>
                  <a:pt x="293" y="167"/>
                </a:cubicBezTo>
                <a:cubicBezTo>
                  <a:pt x="293" y="165"/>
                  <a:pt x="293" y="165"/>
                  <a:pt x="293" y="165"/>
                </a:cubicBezTo>
                <a:cubicBezTo>
                  <a:pt x="294" y="164"/>
                  <a:pt x="296" y="164"/>
                  <a:pt x="297" y="163"/>
                </a:cubicBezTo>
                <a:cubicBezTo>
                  <a:pt x="299" y="162"/>
                  <a:pt x="300" y="161"/>
                  <a:pt x="301" y="160"/>
                </a:cubicBezTo>
                <a:cubicBezTo>
                  <a:pt x="303" y="161"/>
                  <a:pt x="303" y="161"/>
                  <a:pt x="303" y="161"/>
                </a:cubicBezTo>
                <a:cubicBezTo>
                  <a:pt x="305" y="162"/>
                  <a:pt x="307" y="162"/>
                  <a:pt x="308" y="160"/>
                </a:cubicBezTo>
                <a:cubicBezTo>
                  <a:pt x="309" y="158"/>
                  <a:pt x="309" y="158"/>
                  <a:pt x="309" y="158"/>
                </a:cubicBezTo>
                <a:cubicBezTo>
                  <a:pt x="311" y="156"/>
                  <a:pt x="310" y="154"/>
                  <a:pt x="308" y="153"/>
                </a:cubicBezTo>
                <a:cubicBezTo>
                  <a:pt x="306" y="151"/>
                  <a:pt x="306" y="151"/>
                  <a:pt x="306" y="151"/>
                </a:cubicBezTo>
                <a:cubicBezTo>
                  <a:pt x="307" y="148"/>
                  <a:pt x="307" y="145"/>
                  <a:pt x="306" y="142"/>
                </a:cubicBezTo>
                <a:cubicBezTo>
                  <a:pt x="308" y="141"/>
                  <a:pt x="308" y="141"/>
                  <a:pt x="308" y="141"/>
                </a:cubicBezTo>
                <a:cubicBezTo>
                  <a:pt x="310" y="140"/>
                  <a:pt x="311" y="137"/>
                  <a:pt x="310" y="136"/>
                </a:cubicBezTo>
                <a:close/>
                <a:moveTo>
                  <a:pt x="296" y="153"/>
                </a:moveTo>
                <a:cubicBezTo>
                  <a:pt x="293" y="158"/>
                  <a:pt x="286" y="158"/>
                  <a:pt x="281" y="155"/>
                </a:cubicBezTo>
                <a:cubicBezTo>
                  <a:pt x="277" y="151"/>
                  <a:pt x="276" y="144"/>
                  <a:pt x="280" y="140"/>
                </a:cubicBezTo>
                <a:cubicBezTo>
                  <a:pt x="284" y="135"/>
                  <a:pt x="291" y="135"/>
                  <a:pt x="295" y="138"/>
                </a:cubicBezTo>
                <a:cubicBezTo>
                  <a:pt x="300" y="142"/>
                  <a:pt x="300" y="149"/>
                  <a:pt x="296" y="153"/>
                </a:cubicBezTo>
                <a:close/>
                <a:moveTo>
                  <a:pt x="336" y="68"/>
                </a:moveTo>
                <a:cubicBezTo>
                  <a:pt x="333" y="65"/>
                  <a:pt x="328" y="64"/>
                  <a:pt x="325" y="67"/>
                </a:cubicBezTo>
                <a:cubicBezTo>
                  <a:pt x="321" y="70"/>
                  <a:pt x="321" y="75"/>
                  <a:pt x="324" y="78"/>
                </a:cubicBezTo>
                <a:cubicBezTo>
                  <a:pt x="349" y="108"/>
                  <a:pt x="364" y="147"/>
                  <a:pt x="364" y="190"/>
                </a:cubicBezTo>
                <a:cubicBezTo>
                  <a:pt x="364" y="225"/>
                  <a:pt x="353" y="259"/>
                  <a:pt x="335" y="286"/>
                </a:cubicBezTo>
                <a:cubicBezTo>
                  <a:pt x="333" y="288"/>
                  <a:pt x="329" y="289"/>
                  <a:pt x="326" y="285"/>
                </a:cubicBezTo>
                <a:cubicBezTo>
                  <a:pt x="299" y="258"/>
                  <a:pt x="299" y="258"/>
                  <a:pt x="299" y="258"/>
                </a:cubicBezTo>
                <a:cubicBezTo>
                  <a:pt x="296" y="255"/>
                  <a:pt x="296" y="251"/>
                  <a:pt x="296" y="251"/>
                </a:cubicBezTo>
                <a:cubicBezTo>
                  <a:pt x="302" y="229"/>
                  <a:pt x="302" y="229"/>
                  <a:pt x="302" y="229"/>
                </a:cubicBezTo>
                <a:cubicBezTo>
                  <a:pt x="303" y="226"/>
                  <a:pt x="302" y="224"/>
                  <a:pt x="301" y="222"/>
                </a:cubicBezTo>
                <a:cubicBezTo>
                  <a:pt x="259" y="181"/>
                  <a:pt x="259" y="181"/>
                  <a:pt x="259" y="181"/>
                </a:cubicBezTo>
                <a:cubicBezTo>
                  <a:pt x="258" y="179"/>
                  <a:pt x="255" y="178"/>
                  <a:pt x="253" y="179"/>
                </a:cubicBezTo>
                <a:cubicBezTo>
                  <a:pt x="233" y="184"/>
                  <a:pt x="233" y="184"/>
                  <a:pt x="233" y="184"/>
                </a:cubicBezTo>
                <a:cubicBezTo>
                  <a:pt x="233" y="184"/>
                  <a:pt x="226" y="186"/>
                  <a:pt x="231" y="191"/>
                </a:cubicBezTo>
                <a:cubicBezTo>
                  <a:pt x="237" y="196"/>
                  <a:pt x="258" y="218"/>
                  <a:pt x="258" y="218"/>
                </a:cubicBezTo>
                <a:cubicBezTo>
                  <a:pt x="259" y="219"/>
                  <a:pt x="260" y="220"/>
                  <a:pt x="259" y="221"/>
                </a:cubicBezTo>
                <a:cubicBezTo>
                  <a:pt x="251" y="251"/>
                  <a:pt x="251" y="251"/>
                  <a:pt x="251" y="251"/>
                </a:cubicBezTo>
                <a:cubicBezTo>
                  <a:pt x="251" y="252"/>
                  <a:pt x="250" y="253"/>
                  <a:pt x="249" y="254"/>
                </a:cubicBezTo>
                <a:cubicBezTo>
                  <a:pt x="219" y="262"/>
                  <a:pt x="219" y="262"/>
                  <a:pt x="219" y="262"/>
                </a:cubicBezTo>
                <a:cubicBezTo>
                  <a:pt x="217" y="262"/>
                  <a:pt x="216" y="262"/>
                  <a:pt x="215" y="261"/>
                </a:cubicBezTo>
                <a:cubicBezTo>
                  <a:pt x="215" y="261"/>
                  <a:pt x="193" y="239"/>
                  <a:pt x="188" y="234"/>
                </a:cubicBezTo>
                <a:cubicBezTo>
                  <a:pt x="183" y="229"/>
                  <a:pt x="182" y="236"/>
                  <a:pt x="182" y="236"/>
                </a:cubicBezTo>
                <a:cubicBezTo>
                  <a:pt x="176" y="255"/>
                  <a:pt x="176" y="255"/>
                  <a:pt x="176" y="255"/>
                </a:cubicBezTo>
                <a:cubicBezTo>
                  <a:pt x="176" y="258"/>
                  <a:pt x="176" y="260"/>
                  <a:pt x="178" y="262"/>
                </a:cubicBezTo>
                <a:cubicBezTo>
                  <a:pt x="219" y="303"/>
                  <a:pt x="219" y="303"/>
                  <a:pt x="219" y="303"/>
                </a:cubicBezTo>
                <a:cubicBezTo>
                  <a:pt x="221" y="305"/>
                  <a:pt x="224" y="306"/>
                  <a:pt x="226" y="305"/>
                </a:cubicBezTo>
                <a:cubicBezTo>
                  <a:pt x="248" y="299"/>
                  <a:pt x="248" y="299"/>
                  <a:pt x="248" y="299"/>
                </a:cubicBezTo>
                <a:cubicBezTo>
                  <a:pt x="249" y="299"/>
                  <a:pt x="252" y="298"/>
                  <a:pt x="255" y="301"/>
                </a:cubicBezTo>
                <a:cubicBezTo>
                  <a:pt x="282" y="328"/>
                  <a:pt x="282" y="328"/>
                  <a:pt x="282" y="328"/>
                </a:cubicBezTo>
                <a:cubicBezTo>
                  <a:pt x="286" y="332"/>
                  <a:pt x="285" y="335"/>
                  <a:pt x="282" y="337"/>
                </a:cubicBezTo>
                <a:cubicBezTo>
                  <a:pt x="255" y="354"/>
                  <a:pt x="224" y="364"/>
                  <a:pt x="190" y="364"/>
                </a:cubicBezTo>
                <a:cubicBezTo>
                  <a:pt x="142" y="364"/>
                  <a:pt x="99" y="344"/>
                  <a:pt x="67" y="313"/>
                </a:cubicBezTo>
                <a:cubicBezTo>
                  <a:pt x="36" y="281"/>
                  <a:pt x="16" y="238"/>
                  <a:pt x="16" y="190"/>
                </a:cubicBezTo>
                <a:cubicBezTo>
                  <a:pt x="16" y="142"/>
                  <a:pt x="36" y="98"/>
                  <a:pt x="67" y="67"/>
                </a:cubicBezTo>
                <a:cubicBezTo>
                  <a:pt x="99" y="35"/>
                  <a:pt x="142" y="16"/>
                  <a:pt x="190" y="16"/>
                </a:cubicBezTo>
                <a:cubicBezTo>
                  <a:pt x="233" y="16"/>
                  <a:pt x="272" y="31"/>
                  <a:pt x="302" y="57"/>
                </a:cubicBezTo>
                <a:cubicBezTo>
                  <a:pt x="305" y="59"/>
                  <a:pt x="310" y="59"/>
                  <a:pt x="313" y="56"/>
                </a:cubicBezTo>
                <a:cubicBezTo>
                  <a:pt x="316" y="52"/>
                  <a:pt x="316" y="47"/>
                  <a:pt x="312" y="44"/>
                </a:cubicBezTo>
                <a:cubicBezTo>
                  <a:pt x="312" y="44"/>
                  <a:pt x="312" y="44"/>
                  <a:pt x="312" y="44"/>
                </a:cubicBezTo>
                <a:cubicBezTo>
                  <a:pt x="279" y="17"/>
                  <a:pt x="237" y="0"/>
                  <a:pt x="190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295"/>
                  <a:pt x="85" y="380"/>
                  <a:pt x="190" y="380"/>
                </a:cubicBezTo>
                <a:cubicBezTo>
                  <a:pt x="224" y="380"/>
                  <a:pt x="255" y="371"/>
                  <a:pt x="282" y="356"/>
                </a:cubicBezTo>
                <a:cubicBezTo>
                  <a:pt x="283" y="356"/>
                  <a:pt x="283" y="356"/>
                  <a:pt x="283" y="356"/>
                </a:cubicBezTo>
                <a:cubicBezTo>
                  <a:pt x="284" y="355"/>
                  <a:pt x="284" y="355"/>
                  <a:pt x="284" y="355"/>
                </a:cubicBezTo>
                <a:cubicBezTo>
                  <a:pt x="341" y="322"/>
                  <a:pt x="380" y="261"/>
                  <a:pt x="380" y="190"/>
                </a:cubicBezTo>
                <a:cubicBezTo>
                  <a:pt x="380" y="143"/>
                  <a:pt x="363" y="101"/>
                  <a:pt x="336" y="68"/>
                </a:cubicBezTo>
                <a:close/>
                <a:moveTo>
                  <a:pt x="247" y="105"/>
                </a:moveTo>
                <a:cubicBezTo>
                  <a:pt x="250" y="105"/>
                  <a:pt x="250" y="105"/>
                  <a:pt x="250" y="105"/>
                </a:cubicBezTo>
                <a:cubicBezTo>
                  <a:pt x="252" y="105"/>
                  <a:pt x="254" y="103"/>
                  <a:pt x="254" y="101"/>
                </a:cubicBezTo>
                <a:cubicBezTo>
                  <a:pt x="254" y="99"/>
                  <a:pt x="254" y="99"/>
                  <a:pt x="254" y="99"/>
                </a:cubicBezTo>
                <a:cubicBezTo>
                  <a:pt x="255" y="99"/>
                  <a:pt x="257" y="98"/>
                  <a:pt x="258" y="97"/>
                </a:cubicBezTo>
                <a:cubicBezTo>
                  <a:pt x="260" y="96"/>
                  <a:pt x="261" y="95"/>
                  <a:pt x="262" y="94"/>
                </a:cubicBezTo>
                <a:cubicBezTo>
                  <a:pt x="264" y="95"/>
                  <a:pt x="264" y="95"/>
                  <a:pt x="264" y="95"/>
                </a:cubicBezTo>
                <a:cubicBezTo>
                  <a:pt x="266" y="96"/>
                  <a:pt x="268" y="96"/>
                  <a:pt x="269" y="94"/>
                </a:cubicBezTo>
                <a:cubicBezTo>
                  <a:pt x="271" y="92"/>
                  <a:pt x="271" y="92"/>
                  <a:pt x="271" y="92"/>
                </a:cubicBezTo>
                <a:cubicBezTo>
                  <a:pt x="272" y="90"/>
                  <a:pt x="271" y="88"/>
                  <a:pt x="269" y="87"/>
                </a:cubicBezTo>
                <a:cubicBezTo>
                  <a:pt x="267" y="86"/>
                  <a:pt x="267" y="86"/>
                  <a:pt x="267" y="86"/>
                </a:cubicBezTo>
                <a:cubicBezTo>
                  <a:pt x="268" y="83"/>
                  <a:pt x="268" y="79"/>
                  <a:pt x="267" y="76"/>
                </a:cubicBezTo>
                <a:cubicBezTo>
                  <a:pt x="270" y="75"/>
                  <a:pt x="270" y="75"/>
                  <a:pt x="270" y="75"/>
                </a:cubicBezTo>
                <a:cubicBezTo>
                  <a:pt x="271" y="74"/>
                  <a:pt x="272" y="72"/>
                  <a:pt x="271" y="70"/>
                </a:cubicBezTo>
                <a:cubicBezTo>
                  <a:pt x="270" y="68"/>
                  <a:pt x="270" y="68"/>
                  <a:pt x="270" y="68"/>
                </a:cubicBezTo>
                <a:cubicBezTo>
                  <a:pt x="269" y="67"/>
                  <a:pt x="267" y="66"/>
                  <a:pt x="265" y="67"/>
                </a:cubicBezTo>
                <a:cubicBezTo>
                  <a:pt x="263" y="68"/>
                  <a:pt x="263" y="68"/>
                  <a:pt x="263" y="68"/>
                </a:cubicBezTo>
                <a:cubicBezTo>
                  <a:pt x="261" y="66"/>
                  <a:pt x="258" y="64"/>
                  <a:pt x="255" y="63"/>
                </a:cubicBezTo>
                <a:cubicBezTo>
                  <a:pt x="255" y="61"/>
                  <a:pt x="255" y="61"/>
                  <a:pt x="255" y="61"/>
                </a:cubicBezTo>
                <a:cubicBezTo>
                  <a:pt x="255" y="59"/>
                  <a:pt x="253" y="57"/>
                  <a:pt x="251" y="57"/>
                </a:cubicBezTo>
                <a:cubicBezTo>
                  <a:pt x="249" y="57"/>
                  <a:pt x="249" y="57"/>
                  <a:pt x="249" y="57"/>
                </a:cubicBezTo>
                <a:cubicBezTo>
                  <a:pt x="247" y="57"/>
                  <a:pt x="245" y="58"/>
                  <a:pt x="245" y="61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3" y="63"/>
                  <a:pt x="242" y="64"/>
                  <a:pt x="240" y="65"/>
                </a:cubicBezTo>
                <a:cubicBezTo>
                  <a:pt x="239" y="65"/>
                  <a:pt x="238" y="66"/>
                  <a:pt x="236" y="68"/>
                </a:cubicBezTo>
                <a:cubicBezTo>
                  <a:pt x="235" y="66"/>
                  <a:pt x="235" y="66"/>
                  <a:pt x="235" y="66"/>
                </a:cubicBezTo>
                <a:cubicBezTo>
                  <a:pt x="233" y="65"/>
                  <a:pt x="230" y="66"/>
                  <a:pt x="229" y="68"/>
                </a:cubicBezTo>
                <a:cubicBezTo>
                  <a:pt x="228" y="70"/>
                  <a:pt x="228" y="70"/>
                  <a:pt x="228" y="70"/>
                </a:cubicBezTo>
                <a:cubicBezTo>
                  <a:pt x="227" y="71"/>
                  <a:pt x="228" y="74"/>
                  <a:pt x="229" y="75"/>
                </a:cubicBezTo>
                <a:cubicBezTo>
                  <a:pt x="231" y="76"/>
                  <a:pt x="231" y="76"/>
                  <a:pt x="231" y="76"/>
                </a:cubicBezTo>
                <a:cubicBezTo>
                  <a:pt x="231" y="79"/>
                  <a:pt x="231" y="82"/>
                  <a:pt x="231" y="86"/>
                </a:cubicBezTo>
                <a:cubicBezTo>
                  <a:pt x="229" y="87"/>
                  <a:pt x="229" y="87"/>
                  <a:pt x="229" y="87"/>
                </a:cubicBezTo>
                <a:cubicBezTo>
                  <a:pt x="227" y="88"/>
                  <a:pt x="227" y="90"/>
                  <a:pt x="228" y="92"/>
                </a:cubicBezTo>
                <a:cubicBezTo>
                  <a:pt x="228" y="93"/>
                  <a:pt x="228" y="93"/>
                  <a:pt x="228" y="93"/>
                </a:cubicBezTo>
                <a:cubicBezTo>
                  <a:pt x="229" y="95"/>
                  <a:pt x="232" y="96"/>
                  <a:pt x="234" y="95"/>
                </a:cubicBezTo>
                <a:cubicBezTo>
                  <a:pt x="236" y="94"/>
                  <a:pt x="236" y="94"/>
                  <a:pt x="236" y="94"/>
                </a:cubicBezTo>
                <a:cubicBezTo>
                  <a:pt x="238" y="96"/>
                  <a:pt x="241" y="98"/>
                  <a:pt x="244" y="99"/>
                </a:cubicBezTo>
                <a:cubicBezTo>
                  <a:pt x="244" y="101"/>
                  <a:pt x="244" y="101"/>
                  <a:pt x="244" y="101"/>
                </a:cubicBezTo>
                <a:cubicBezTo>
                  <a:pt x="244" y="103"/>
                  <a:pt x="245" y="105"/>
                  <a:pt x="247" y="105"/>
                </a:cubicBezTo>
                <a:close/>
                <a:moveTo>
                  <a:pt x="243" y="89"/>
                </a:moveTo>
                <a:cubicBezTo>
                  <a:pt x="238" y="85"/>
                  <a:pt x="237" y="78"/>
                  <a:pt x="241" y="74"/>
                </a:cubicBezTo>
                <a:cubicBezTo>
                  <a:pt x="245" y="70"/>
                  <a:pt x="252" y="69"/>
                  <a:pt x="256" y="73"/>
                </a:cubicBezTo>
                <a:cubicBezTo>
                  <a:pt x="261" y="77"/>
                  <a:pt x="261" y="83"/>
                  <a:pt x="257" y="88"/>
                </a:cubicBezTo>
                <a:cubicBezTo>
                  <a:pt x="254" y="92"/>
                  <a:pt x="247" y="93"/>
                  <a:pt x="243" y="89"/>
                </a:cubicBezTo>
                <a:close/>
                <a:moveTo>
                  <a:pt x="147" y="283"/>
                </a:moveTo>
                <a:cubicBezTo>
                  <a:pt x="150" y="283"/>
                  <a:pt x="150" y="283"/>
                  <a:pt x="150" y="283"/>
                </a:cubicBezTo>
                <a:cubicBezTo>
                  <a:pt x="153" y="282"/>
                  <a:pt x="155" y="280"/>
                  <a:pt x="155" y="277"/>
                </a:cubicBezTo>
                <a:cubicBezTo>
                  <a:pt x="155" y="273"/>
                  <a:pt x="155" y="273"/>
                  <a:pt x="155" y="273"/>
                </a:cubicBezTo>
                <a:cubicBezTo>
                  <a:pt x="155" y="270"/>
                  <a:pt x="152" y="268"/>
                  <a:pt x="149" y="268"/>
                </a:cubicBezTo>
                <a:cubicBezTo>
                  <a:pt x="145" y="268"/>
                  <a:pt x="145" y="268"/>
                  <a:pt x="145" y="268"/>
                </a:cubicBezTo>
                <a:cubicBezTo>
                  <a:pt x="144" y="264"/>
                  <a:pt x="141" y="260"/>
                  <a:pt x="137" y="256"/>
                </a:cubicBezTo>
                <a:cubicBezTo>
                  <a:pt x="139" y="253"/>
                  <a:pt x="139" y="253"/>
                  <a:pt x="139" y="253"/>
                </a:cubicBezTo>
                <a:cubicBezTo>
                  <a:pt x="140" y="250"/>
                  <a:pt x="139" y="247"/>
                  <a:pt x="136" y="246"/>
                </a:cubicBezTo>
                <a:cubicBezTo>
                  <a:pt x="134" y="245"/>
                  <a:pt x="134" y="245"/>
                  <a:pt x="134" y="245"/>
                </a:cubicBezTo>
                <a:cubicBezTo>
                  <a:pt x="131" y="243"/>
                  <a:pt x="128" y="244"/>
                  <a:pt x="127" y="247"/>
                </a:cubicBezTo>
                <a:cubicBezTo>
                  <a:pt x="125" y="251"/>
                  <a:pt x="125" y="251"/>
                  <a:pt x="125" y="251"/>
                </a:cubicBezTo>
                <a:cubicBezTo>
                  <a:pt x="120" y="250"/>
                  <a:pt x="115" y="250"/>
                  <a:pt x="111" y="251"/>
                </a:cubicBezTo>
                <a:cubicBezTo>
                  <a:pt x="109" y="248"/>
                  <a:pt x="109" y="248"/>
                  <a:pt x="109" y="248"/>
                </a:cubicBezTo>
                <a:cubicBezTo>
                  <a:pt x="107" y="246"/>
                  <a:pt x="104" y="245"/>
                  <a:pt x="101" y="247"/>
                </a:cubicBezTo>
                <a:cubicBezTo>
                  <a:pt x="98" y="249"/>
                  <a:pt x="98" y="249"/>
                  <a:pt x="98" y="249"/>
                </a:cubicBezTo>
                <a:cubicBezTo>
                  <a:pt x="95" y="251"/>
                  <a:pt x="95" y="254"/>
                  <a:pt x="97" y="257"/>
                </a:cubicBezTo>
                <a:cubicBezTo>
                  <a:pt x="98" y="260"/>
                  <a:pt x="98" y="260"/>
                  <a:pt x="98" y="260"/>
                </a:cubicBezTo>
                <a:cubicBezTo>
                  <a:pt x="97" y="261"/>
                  <a:pt x="96" y="263"/>
                  <a:pt x="94" y="266"/>
                </a:cubicBezTo>
                <a:cubicBezTo>
                  <a:pt x="93" y="268"/>
                  <a:pt x="93" y="270"/>
                  <a:pt x="92" y="273"/>
                </a:cubicBezTo>
                <a:cubicBezTo>
                  <a:pt x="89" y="273"/>
                  <a:pt x="89" y="273"/>
                  <a:pt x="89" y="273"/>
                </a:cubicBezTo>
                <a:cubicBezTo>
                  <a:pt x="86" y="273"/>
                  <a:pt x="83" y="276"/>
                  <a:pt x="84" y="279"/>
                </a:cubicBezTo>
                <a:cubicBezTo>
                  <a:pt x="84" y="282"/>
                  <a:pt x="84" y="282"/>
                  <a:pt x="84" y="282"/>
                </a:cubicBezTo>
                <a:cubicBezTo>
                  <a:pt x="84" y="286"/>
                  <a:pt x="87" y="288"/>
                  <a:pt x="90" y="288"/>
                </a:cubicBezTo>
                <a:cubicBezTo>
                  <a:pt x="93" y="287"/>
                  <a:pt x="93" y="287"/>
                  <a:pt x="93" y="287"/>
                </a:cubicBezTo>
                <a:cubicBezTo>
                  <a:pt x="95" y="292"/>
                  <a:pt x="98" y="296"/>
                  <a:pt x="102" y="299"/>
                </a:cubicBezTo>
                <a:cubicBezTo>
                  <a:pt x="100" y="302"/>
                  <a:pt x="100" y="302"/>
                  <a:pt x="100" y="302"/>
                </a:cubicBezTo>
                <a:cubicBezTo>
                  <a:pt x="99" y="305"/>
                  <a:pt x="100" y="308"/>
                  <a:pt x="103" y="310"/>
                </a:cubicBezTo>
                <a:cubicBezTo>
                  <a:pt x="105" y="311"/>
                  <a:pt x="105" y="311"/>
                  <a:pt x="105" y="311"/>
                </a:cubicBezTo>
                <a:cubicBezTo>
                  <a:pt x="107" y="312"/>
                  <a:pt x="111" y="311"/>
                  <a:pt x="112" y="308"/>
                </a:cubicBezTo>
                <a:cubicBezTo>
                  <a:pt x="114" y="305"/>
                  <a:pt x="114" y="305"/>
                  <a:pt x="114" y="305"/>
                </a:cubicBezTo>
                <a:cubicBezTo>
                  <a:pt x="119" y="306"/>
                  <a:pt x="123" y="305"/>
                  <a:pt x="128" y="304"/>
                </a:cubicBezTo>
                <a:cubicBezTo>
                  <a:pt x="130" y="307"/>
                  <a:pt x="130" y="307"/>
                  <a:pt x="130" y="307"/>
                </a:cubicBezTo>
                <a:cubicBezTo>
                  <a:pt x="132" y="309"/>
                  <a:pt x="135" y="310"/>
                  <a:pt x="138" y="308"/>
                </a:cubicBezTo>
                <a:cubicBezTo>
                  <a:pt x="141" y="306"/>
                  <a:pt x="141" y="306"/>
                  <a:pt x="141" y="306"/>
                </a:cubicBezTo>
                <a:cubicBezTo>
                  <a:pt x="143" y="305"/>
                  <a:pt x="144" y="301"/>
                  <a:pt x="142" y="299"/>
                </a:cubicBezTo>
                <a:cubicBezTo>
                  <a:pt x="140" y="296"/>
                  <a:pt x="140" y="296"/>
                  <a:pt x="140" y="296"/>
                </a:cubicBezTo>
                <a:cubicBezTo>
                  <a:pt x="142" y="294"/>
                  <a:pt x="143" y="292"/>
                  <a:pt x="144" y="290"/>
                </a:cubicBezTo>
                <a:cubicBezTo>
                  <a:pt x="145" y="287"/>
                  <a:pt x="146" y="285"/>
                  <a:pt x="147" y="283"/>
                </a:cubicBezTo>
                <a:close/>
                <a:moveTo>
                  <a:pt x="132" y="289"/>
                </a:moveTo>
                <a:cubicBezTo>
                  <a:pt x="126" y="296"/>
                  <a:pt x="115" y="297"/>
                  <a:pt x="108" y="291"/>
                </a:cubicBezTo>
                <a:cubicBezTo>
                  <a:pt x="101" y="285"/>
                  <a:pt x="100" y="274"/>
                  <a:pt x="106" y="267"/>
                </a:cubicBezTo>
                <a:cubicBezTo>
                  <a:pt x="112" y="259"/>
                  <a:pt x="123" y="258"/>
                  <a:pt x="130" y="265"/>
                </a:cubicBezTo>
                <a:cubicBezTo>
                  <a:pt x="138" y="271"/>
                  <a:pt x="139" y="282"/>
                  <a:pt x="132" y="289"/>
                </a:cubicBezTo>
                <a:close/>
                <a:moveTo>
                  <a:pt x="201" y="155"/>
                </a:moveTo>
                <a:cubicBezTo>
                  <a:pt x="201" y="154"/>
                  <a:pt x="201" y="154"/>
                  <a:pt x="201" y="153"/>
                </a:cubicBezTo>
                <a:cubicBezTo>
                  <a:pt x="202" y="153"/>
                  <a:pt x="202" y="152"/>
                  <a:pt x="202" y="151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08" y="151"/>
                  <a:pt x="208" y="151"/>
                  <a:pt x="208" y="151"/>
                </a:cubicBezTo>
                <a:cubicBezTo>
                  <a:pt x="211" y="151"/>
                  <a:pt x="214" y="148"/>
                  <a:pt x="214" y="145"/>
                </a:cubicBezTo>
                <a:cubicBezTo>
                  <a:pt x="214" y="135"/>
                  <a:pt x="214" y="135"/>
                  <a:pt x="214" y="135"/>
                </a:cubicBezTo>
                <a:cubicBezTo>
                  <a:pt x="214" y="132"/>
                  <a:pt x="211" y="129"/>
                  <a:pt x="208" y="129"/>
                </a:cubicBezTo>
                <a:cubicBezTo>
                  <a:pt x="202" y="129"/>
                  <a:pt x="202" y="129"/>
                  <a:pt x="202" y="129"/>
                </a:cubicBezTo>
                <a:cubicBezTo>
                  <a:pt x="201" y="125"/>
                  <a:pt x="200" y="120"/>
                  <a:pt x="198" y="115"/>
                </a:cubicBezTo>
                <a:cubicBezTo>
                  <a:pt x="196" y="111"/>
                  <a:pt x="194" y="107"/>
                  <a:pt x="192" y="104"/>
                </a:cubicBezTo>
                <a:cubicBezTo>
                  <a:pt x="196" y="100"/>
                  <a:pt x="196" y="100"/>
                  <a:pt x="196" y="100"/>
                </a:cubicBezTo>
                <a:cubicBezTo>
                  <a:pt x="198" y="98"/>
                  <a:pt x="198" y="94"/>
                  <a:pt x="196" y="92"/>
                </a:cubicBezTo>
                <a:cubicBezTo>
                  <a:pt x="189" y="85"/>
                  <a:pt x="189" y="85"/>
                  <a:pt x="189" y="85"/>
                </a:cubicBezTo>
                <a:cubicBezTo>
                  <a:pt x="186" y="82"/>
                  <a:pt x="183" y="82"/>
                  <a:pt x="180" y="85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69" y="83"/>
                  <a:pt x="160" y="79"/>
                  <a:pt x="151" y="78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51" y="69"/>
                  <a:pt x="148" y="66"/>
                  <a:pt x="145" y="66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2" y="67"/>
                  <a:pt x="129" y="69"/>
                  <a:pt x="129" y="72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5" y="78"/>
                  <a:pt x="120" y="80"/>
                  <a:pt x="115" y="82"/>
                </a:cubicBezTo>
                <a:cubicBezTo>
                  <a:pt x="111" y="84"/>
                  <a:pt x="107" y="86"/>
                  <a:pt x="103" y="88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7" y="82"/>
                  <a:pt x="94" y="82"/>
                  <a:pt x="91" y="85"/>
                </a:cubicBezTo>
                <a:cubicBezTo>
                  <a:pt x="84" y="92"/>
                  <a:pt x="84" y="92"/>
                  <a:pt x="84" y="92"/>
                </a:cubicBezTo>
                <a:cubicBezTo>
                  <a:pt x="82" y="94"/>
                  <a:pt x="82" y="98"/>
                  <a:pt x="84" y="100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3" y="111"/>
                  <a:pt x="79" y="120"/>
                  <a:pt x="78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69" y="130"/>
                  <a:pt x="66" y="132"/>
                  <a:pt x="66" y="135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66" y="148"/>
                  <a:pt x="69" y="151"/>
                  <a:pt x="72" y="151"/>
                </a:cubicBezTo>
                <a:cubicBezTo>
                  <a:pt x="78" y="151"/>
                  <a:pt x="78" y="151"/>
                  <a:pt x="78" y="151"/>
                </a:cubicBezTo>
                <a:cubicBezTo>
                  <a:pt x="79" y="156"/>
                  <a:pt x="80" y="160"/>
                  <a:pt x="82" y="164"/>
                </a:cubicBezTo>
                <a:cubicBezTo>
                  <a:pt x="84" y="169"/>
                  <a:pt x="86" y="173"/>
                  <a:pt x="89" y="177"/>
                </a:cubicBezTo>
                <a:cubicBezTo>
                  <a:pt x="84" y="181"/>
                  <a:pt x="84" y="181"/>
                  <a:pt x="84" y="181"/>
                </a:cubicBezTo>
                <a:cubicBezTo>
                  <a:pt x="82" y="183"/>
                  <a:pt x="82" y="187"/>
                  <a:pt x="84" y="189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4" y="198"/>
                  <a:pt x="97" y="198"/>
                  <a:pt x="100" y="196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5" y="192"/>
                  <a:pt x="106" y="193"/>
                  <a:pt x="106" y="193"/>
                </a:cubicBezTo>
                <a:cubicBezTo>
                  <a:pt x="107" y="193"/>
                  <a:pt x="107" y="194"/>
                  <a:pt x="108" y="19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15" y="198"/>
                  <a:pt x="122" y="201"/>
                  <a:pt x="129" y="202"/>
                </a:cubicBezTo>
                <a:cubicBezTo>
                  <a:pt x="129" y="208"/>
                  <a:pt x="129" y="208"/>
                  <a:pt x="129" y="208"/>
                </a:cubicBezTo>
                <a:cubicBezTo>
                  <a:pt x="129" y="211"/>
                  <a:pt x="132" y="214"/>
                  <a:pt x="135" y="214"/>
                </a:cubicBezTo>
                <a:cubicBezTo>
                  <a:pt x="145" y="214"/>
                  <a:pt x="145" y="214"/>
                  <a:pt x="145" y="214"/>
                </a:cubicBezTo>
                <a:cubicBezTo>
                  <a:pt x="148" y="214"/>
                  <a:pt x="151" y="211"/>
                  <a:pt x="151" y="208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55" y="201"/>
                  <a:pt x="160" y="200"/>
                  <a:pt x="165" y="198"/>
                </a:cubicBezTo>
                <a:cubicBezTo>
                  <a:pt x="169" y="196"/>
                  <a:pt x="173" y="194"/>
                  <a:pt x="176" y="192"/>
                </a:cubicBezTo>
                <a:cubicBezTo>
                  <a:pt x="180" y="196"/>
                  <a:pt x="180" y="196"/>
                  <a:pt x="180" y="196"/>
                </a:cubicBezTo>
                <a:cubicBezTo>
                  <a:pt x="183" y="198"/>
                  <a:pt x="186" y="198"/>
                  <a:pt x="189" y="196"/>
                </a:cubicBezTo>
                <a:cubicBezTo>
                  <a:pt x="196" y="189"/>
                  <a:pt x="196" y="189"/>
                  <a:pt x="196" y="189"/>
                </a:cubicBezTo>
                <a:cubicBezTo>
                  <a:pt x="198" y="187"/>
                  <a:pt x="198" y="183"/>
                  <a:pt x="196" y="181"/>
                </a:cubicBezTo>
                <a:cubicBezTo>
                  <a:pt x="191" y="176"/>
                  <a:pt x="191" y="176"/>
                  <a:pt x="191" y="176"/>
                </a:cubicBezTo>
                <a:cubicBezTo>
                  <a:pt x="196" y="170"/>
                  <a:pt x="199" y="163"/>
                  <a:pt x="201" y="155"/>
                </a:cubicBezTo>
                <a:cubicBezTo>
                  <a:pt x="201" y="155"/>
                  <a:pt x="201" y="155"/>
                  <a:pt x="201" y="155"/>
                </a:cubicBezTo>
                <a:close/>
                <a:moveTo>
                  <a:pt x="184" y="158"/>
                </a:moveTo>
                <a:cubicBezTo>
                  <a:pt x="180" y="169"/>
                  <a:pt x="171" y="179"/>
                  <a:pt x="159" y="184"/>
                </a:cubicBezTo>
                <a:cubicBezTo>
                  <a:pt x="146" y="189"/>
                  <a:pt x="133" y="189"/>
                  <a:pt x="122" y="184"/>
                </a:cubicBezTo>
                <a:cubicBezTo>
                  <a:pt x="110" y="180"/>
                  <a:pt x="101" y="171"/>
                  <a:pt x="96" y="158"/>
                </a:cubicBezTo>
                <a:cubicBezTo>
                  <a:pt x="91" y="146"/>
                  <a:pt x="91" y="133"/>
                  <a:pt x="95" y="122"/>
                </a:cubicBezTo>
                <a:cubicBezTo>
                  <a:pt x="100" y="110"/>
                  <a:pt x="109" y="101"/>
                  <a:pt x="121" y="96"/>
                </a:cubicBezTo>
                <a:cubicBezTo>
                  <a:pt x="133" y="91"/>
                  <a:pt x="146" y="91"/>
                  <a:pt x="158" y="95"/>
                </a:cubicBezTo>
                <a:cubicBezTo>
                  <a:pt x="169" y="100"/>
                  <a:pt x="179" y="109"/>
                  <a:pt x="184" y="121"/>
                </a:cubicBezTo>
                <a:cubicBezTo>
                  <a:pt x="189" y="133"/>
                  <a:pt x="189" y="146"/>
                  <a:pt x="184" y="158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5481ED4C-971A-4F54-93DD-C26B109A98C4}"/>
              </a:ext>
            </a:extLst>
          </p:cNvPr>
          <p:cNvSpPr/>
          <p:nvPr/>
        </p:nvSpPr>
        <p:spPr bwMode="auto">
          <a:xfrm>
            <a:off x="7750759" y="2232733"/>
            <a:ext cx="4298044" cy="8876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sz="1600" dirty="0">
                <a:latin typeface="Arial" charset="0"/>
              </a:rPr>
              <a:t> </a:t>
            </a:r>
            <a:r>
              <a:rPr lang="en-US" sz="1200" dirty="0">
                <a:latin typeface="Arial" charset="0"/>
              </a:rPr>
              <a:t>Selecting only relevant features based on one run of a simple</a:t>
            </a:r>
          </a:p>
          <a:p>
            <a:pPr fontAlgn="base">
              <a:spcAft>
                <a:spcPct val="0"/>
              </a:spcAft>
            </a:pPr>
            <a:r>
              <a:rPr lang="en-US" sz="1200" dirty="0">
                <a:latin typeface="Arial" charset="0"/>
              </a:rPr>
              <a:t> regressor model.</a:t>
            </a:r>
            <a:endParaRPr lang="en-US" sz="1300" dirty="0">
              <a:latin typeface="+mj-lt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7A59C35A-1BBA-4DAD-A560-A98B93E24C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5612" y="1680180"/>
            <a:ext cx="315303" cy="385474"/>
          </a:xfrm>
          <a:custGeom>
            <a:avLst/>
            <a:gdLst>
              <a:gd name="T0" fmla="*/ 2147483647 w 311"/>
              <a:gd name="T1" fmla="*/ 2147483647 h 349"/>
              <a:gd name="T2" fmla="*/ 2147483647 w 311"/>
              <a:gd name="T3" fmla="*/ 2147483647 h 349"/>
              <a:gd name="T4" fmla="*/ 2147483647 w 311"/>
              <a:gd name="T5" fmla="*/ 2147483647 h 349"/>
              <a:gd name="T6" fmla="*/ 2147483647 w 311"/>
              <a:gd name="T7" fmla="*/ 2147483647 h 349"/>
              <a:gd name="T8" fmla="*/ 2147483647 w 311"/>
              <a:gd name="T9" fmla="*/ 2147483647 h 349"/>
              <a:gd name="T10" fmla="*/ 2147483647 w 311"/>
              <a:gd name="T11" fmla="*/ 2147483647 h 349"/>
              <a:gd name="T12" fmla="*/ 2147483647 w 311"/>
              <a:gd name="T13" fmla="*/ 2147483647 h 349"/>
              <a:gd name="T14" fmla="*/ 2147483647 w 311"/>
              <a:gd name="T15" fmla="*/ 2147483647 h 349"/>
              <a:gd name="T16" fmla="*/ 2147483647 w 311"/>
              <a:gd name="T17" fmla="*/ 2147483647 h 349"/>
              <a:gd name="T18" fmla="*/ 2147483647 w 311"/>
              <a:gd name="T19" fmla="*/ 0 h 349"/>
              <a:gd name="T20" fmla="*/ 2147483647 w 311"/>
              <a:gd name="T21" fmla="*/ 2147483647 h 349"/>
              <a:gd name="T22" fmla="*/ 2147483647 w 311"/>
              <a:gd name="T23" fmla="*/ 2147483647 h 349"/>
              <a:gd name="T24" fmla="*/ 2147483647 w 311"/>
              <a:gd name="T25" fmla="*/ 2147483647 h 349"/>
              <a:gd name="T26" fmla="*/ 0 w 311"/>
              <a:gd name="T27" fmla="*/ 2147483647 h 349"/>
              <a:gd name="T28" fmla="*/ 2147483647 w 311"/>
              <a:gd name="T29" fmla="*/ 2147483647 h 349"/>
              <a:gd name="T30" fmla="*/ 2147483647 w 311"/>
              <a:gd name="T31" fmla="*/ 2147483647 h 349"/>
              <a:gd name="T32" fmla="*/ 2147483647 w 311"/>
              <a:gd name="T33" fmla="*/ 2147483647 h 349"/>
              <a:gd name="T34" fmla="*/ 2147483647 w 311"/>
              <a:gd name="T35" fmla="*/ 2147483647 h 349"/>
              <a:gd name="T36" fmla="*/ 2147483647 w 311"/>
              <a:gd name="T37" fmla="*/ 2147483647 h 349"/>
              <a:gd name="T38" fmla="*/ 2147483647 w 311"/>
              <a:gd name="T39" fmla="*/ 2147483647 h 349"/>
              <a:gd name="T40" fmla="*/ 2147483647 w 311"/>
              <a:gd name="T41" fmla="*/ 2147483647 h 349"/>
              <a:gd name="T42" fmla="*/ 2147483647 w 311"/>
              <a:gd name="T43" fmla="*/ 2147483647 h 349"/>
              <a:gd name="T44" fmla="*/ 2147483647 w 311"/>
              <a:gd name="T45" fmla="*/ 2147483647 h 349"/>
              <a:gd name="T46" fmla="*/ 2147483647 w 311"/>
              <a:gd name="T47" fmla="*/ 2147483647 h 349"/>
              <a:gd name="T48" fmla="*/ 2147483647 w 311"/>
              <a:gd name="T49" fmla="*/ 2147483647 h 349"/>
              <a:gd name="T50" fmla="*/ 2147483647 w 311"/>
              <a:gd name="T51" fmla="*/ 2147483647 h 349"/>
              <a:gd name="T52" fmla="*/ 2147483647 w 311"/>
              <a:gd name="T53" fmla="*/ 2147483647 h 349"/>
              <a:gd name="T54" fmla="*/ 2147483647 w 311"/>
              <a:gd name="T55" fmla="*/ 2147483647 h 349"/>
              <a:gd name="T56" fmla="*/ 2147483647 w 311"/>
              <a:gd name="T57" fmla="*/ 2147483647 h 349"/>
              <a:gd name="T58" fmla="*/ 2147483647 w 311"/>
              <a:gd name="T59" fmla="*/ 2147483647 h 349"/>
              <a:gd name="T60" fmla="*/ 2147483647 w 311"/>
              <a:gd name="T61" fmla="*/ 2147483647 h 349"/>
              <a:gd name="T62" fmla="*/ 2147483647 w 311"/>
              <a:gd name="T63" fmla="*/ 2147483647 h 349"/>
              <a:gd name="T64" fmla="*/ 2147483647 w 311"/>
              <a:gd name="T65" fmla="*/ 2147483647 h 349"/>
              <a:gd name="T66" fmla="*/ 2147483647 w 311"/>
              <a:gd name="T67" fmla="*/ 2147483647 h 349"/>
              <a:gd name="T68" fmla="*/ 2147483647 w 311"/>
              <a:gd name="T69" fmla="*/ 2147483647 h 349"/>
              <a:gd name="T70" fmla="*/ 2147483647 w 311"/>
              <a:gd name="T71" fmla="*/ 2147483647 h 349"/>
              <a:gd name="T72" fmla="*/ 2147483647 w 311"/>
              <a:gd name="T73" fmla="*/ 2147483647 h 349"/>
              <a:gd name="T74" fmla="*/ 2147483647 w 311"/>
              <a:gd name="T75" fmla="*/ 2147483647 h 349"/>
              <a:gd name="T76" fmla="*/ 2147483647 w 311"/>
              <a:gd name="T77" fmla="*/ 2147483647 h 349"/>
              <a:gd name="T78" fmla="*/ 2147483647 w 311"/>
              <a:gd name="T79" fmla="*/ 2147483647 h 349"/>
              <a:gd name="T80" fmla="*/ 2147483647 w 311"/>
              <a:gd name="T81" fmla="*/ 2147483647 h 349"/>
              <a:gd name="T82" fmla="*/ 2147483647 w 311"/>
              <a:gd name="T83" fmla="*/ 2147483647 h 349"/>
              <a:gd name="T84" fmla="*/ 2147483647 w 311"/>
              <a:gd name="T85" fmla="*/ 2147483647 h 349"/>
              <a:gd name="T86" fmla="*/ 2147483647 w 311"/>
              <a:gd name="T87" fmla="*/ 2147483647 h 349"/>
              <a:gd name="T88" fmla="*/ 2147483647 w 311"/>
              <a:gd name="T89" fmla="*/ 2147483647 h 349"/>
              <a:gd name="T90" fmla="*/ 2147483647 w 311"/>
              <a:gd name="T91" fmla="*/ 2147483647 h 349"/>
              <a:gd name="T92" fmla="*/ 2147483647 w 311"/>
              <a:gd name="T93" fmla="*/ 2147483647 h 349"/>
              <a:gd name="T94" fmla="*/ 2147483647 w 311"/>
              <a:gd name="T95" fmla="*/ 2147483647 h 349"/>
              <a:gd name="T96" fmla="*/ 2147483647 w 311"/>
              <a:gd name="T97" fmla="*/ 2147483647 h 349"/>
              <a:gd name="T98" fmla="*/ 2147483647 w 311"/>
              <a:gd name="T99" fmla="*/ 2147483647 h 34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11"/>
              <a:gd name="T151" fmla="*/ 0 h 349"/>
              <a:gd name="T152" fmla="*/ 311 w 311"/>
              <a:gd name="T153" fmla="*/ 349 h 34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11" h="349">
                <a:moveTo>
                  <a:pt x="303" y="250"/>
                </a:moveTo>
                <a:cubicBezTo>
                  <a:pt x="303" y="249"/>
                  <a:pt x="303" y="249"/>
                  <a:pt x="303" y="249"/>
                </a:cubicBezTo>
                <a:cubicBezTo>
                  <a:pt x="303" y="249"/>
                  <a:pt x="303" y="249"/>
                  <a:pt x="303" y="249"/>
                </a:cubicBezTo>
                <a:cubicBezTo>
                  <a:pt x="303" y="248"/>
                  <a:pt x="305" y="245"/>
                  <a:pt x="307" y="241"/>
                </a:cubicBezTo>
                <a:cubicBezTo>
                  <a:pt x="309" y="237"/>
                  <a:pt x="311" y="231"/>
                  <a:pt x="311" y="224"/>
                </a:cubicBezTo>
                <a:cubicBezTo>
                  <a:pt x="311" y="217"/>
                  <a:pt x="309" y="211"/>
                  <a:pt x="306" y="206"/>
                </a:cubicBezTo>
                <a:cubicBezTo>
                  <a:pt x="305" y="204"/>
                  <a:pt x="304" y="202"/>
                  <a:pt x="304" y="201"/>
                </a:cubicBezTo>
                <a:cubicBezTo>
                  <a:pt x="303" y="200"/>
                  <a:pt x="303" y="200"/>
                  <a:pt x="303" y="199"/>
                </a:cubicBezTo>
                <a:cubicBezTo>
                  <a:pt x="303" y="199"/>
                  <a:pt x="303" y="199"/>
                  <a:pt x="303" y="199"/>
                </a:cubicBezTo>
                <a:cubicBezTo>
                  <a:pt x="303" y="199"/>
                  <a:pt x="303" y="199"/>
                  <a:pt x="303" y="199"/>
                </a:cubicBezTo>
                <a:cubicBezTo>
                  <a:pt x="304" y="194"/>
                  <a:pt x="310" y="182"/>
                  <a:pt x="310" y="168"/>
                </a:cubicBezTo>
                <a:cubicBezTo>
                  <a:pt x="310" y="160"/>
                  <a:pt x="307" y="151"/>
                  <a:pt x="301" y="143"/>
                </a:cubicBezTo>
                <a:cubicBezTo>
                  <a:pt x="295" y="136"/>
                  <a:pt x="287" y="129"/>
                  <a:pt x="276" y="129"/>
                </a:cubicBezTo>
                <a:cubicBezTo>
                  <a:pt x="270" y="129"/>
                  <a:pt x="222" y="129"/>
                  <a:pt x="199" y="129"/>
                </a:cubicBezTo>
                <a:cubicBezTo>
                  <a:pt x="204" y="119"/>
                  <a:pt x="209" y="111"/>
                  <a:pt x="212" y="103"/>
                </a:cubicBezTo>
                <a:cubicBezTo>
                  <a:pt x="216" y="92"/>
                  <a:pt x="219" y="81"/>
                  <a:pt x="218" y="65"/>
                </a:cubicBezTo>
                <a:cubicBezTo>
                  <a:pt x="218" y="64"/>
                  <a:pt x="218" y="63"/>
                  <a:pt x="218" y="62"/>
                </a:cubicBezTo>
                <a:cubicBezTo>
                  <a:pt x="218" y="56"/>
                  <a:pt x="218" y="46"/>
                  <a:pt x="217" y="36"/>
                </a:cubicBezTo>
                <a:cubicBezTo>
                  <a:pt x="215" y="26"/>
                  <a:pt x="212" y="15"/>
                  <a:pt x="204" y="7"/>
                </a:cubicBezTo>
                <a:cubicBezTo>
                  <a:pt x="199" y="2"/>
                  <a:pt x="193" y="0"/>
                  <a:pt x="186" y="0"/>
                </a:cubicBezTo>
                <a:cubicBezTo>
                  <a:pt x="177" y="0"/>
                  <a:pt x="168" y="4"/>
                  <a:pt x="161" y="12"/>
                </a:cubicBezTo>
                <a:cubicBezTo>
                  <a:pt x="158" y="17"/>
                  <a:pt x="157" y="22"/>
                  <a:pt x="155" y="27"/>
                </a:cubicBezTo>
                <a:cubicBezTo>
                  <a:pt x="150" y="44"/>
                  <a:pt x="146" y="70"/>
                  <a:pt x="140" y="81"/>
                </a:cubicBezTo>
                <a:cubicBezTo>
                  <a:pt x="125" y="109"/>
                  <a:pt x="107" y="132"/>
                  <a:pt x="92" y="145"/>
                </a:cubicBezTo>
                <a:cubicBezTo>
                  <a:pt x="86" y="151"/>
                  <a:pt x="80" y="155"/>
                  <a:pt x="75" y="158"/>
                </a:cubicBezTo>
                <a:cubicBezTo>
                  <a:pt x="72" y="150"/>
                  <a:pt x="65" y="144"/>
                  <a:pt x="56" y="144"/>
                </a:cubicBezTo>
                <a:cubicBezTo>
                  <a:pt x="19" y="144"/>
                  <a:pt x="19" y="144"/>
                  <a:pt x="19" y="144"/>
                </a:cubicBezTo>
                <a:cubicBezTo>
                  <a:pt x="8" y="144"/>
                  <a:pt x="0" y="152"/>
                  <a:pt x="0" y="163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340"/>
                  <a:pt x="8" y="348"/>
                  <a:pt x="19" y="348"/>
                </a:cubicBezTo>
                <a:cubicBezTo>
                  <a:pt x="56" y="348"/>
                  <a:pt x="56" y="348"/>
                  <a:pt x="56" y="348"/>
                </a:cubicBezTo>
                <a:cubicBezTo>
                  <a:pt x="65" y="348"/>
                  <a:pt x="72" y="342"/>
                  <a:pt x="74" y="334"/>
                </a:cubicBezTo>
                <a:cubicBezTo>
                  <a:pt x="88" y="340"/>
                  <a:pt x="112" y="348"/>
                  <a:pt x="139" y="348"/>
                </a:cubicBezTo>
                <a:cubicBezTo>
                  <a:pt x="157" y="348"/>
                  <a:pt x="193" y="349"/>
                  <a:pt x="220" y="349"/>
                </a:cubicBezTo>
                <a:cubicBezTo>
                  <a:pt x="233" y="349"/>
                  <a:pt x="244" y="349"/>
                  <a:pt x="250" y="348"/>
                </a:cubicBezTo>
                <a:cubicBezTo>
                  <a:pt x="260" y="348"/>
                  <a:pt x="269" y="345"/>
                  <a:pt x="276" y="340"/>
                </a:cubicBezTo>
                <a:cubicBezTo>
                  <a:pt x="283" y="335"/>
                  <a:pt x="289" y="328"/>
                  <a:pt x="291" y="320"/>
                </a:cubicBezTo>
                <a:cubicBezTo>
                  <a:pt x="292" y="314"/>
                  <a:pt x="293" y="309"/>
                  <a:pt x="293" y="306"/>
                </a:cubicBezTo>
                <a:cubicBezTo>
                  <a:pt x="293" y="303"/>
                  <a:pt x="293" y="301"/>
                  <a:pt x="293" y="301"/>
                </a:cubicBezTo>
                <a:cubicBezTo>
                  <a:pt x="294" y="300"/>
                  <a:pt x="296" y="297"/>
                  <a:pt x="299" y="292"/>
                </a:cubicBezTo>
                <a:cubicBezTo>
                  <a:pt x="302" y="288"/>
                  <a:pt x="306" y="282"/>
                  <a:pt x="307" y="274"/>
                </a:cubicBezTo>
                <a:cubicBezTo>
                  <a:pt x="307" y="271"/>
                  <a:pt x="308" y="269"/>
                  <a:pt x="308" y="267"/>
                </a:cubicBezTo>
                <a:cubicBezTo>
                  <a:pt x="308" y="261"/>
                  <a:pt x="306" y="256"/>
                  <a:pt x="304" y="253"/>
                </a:cubicBezTo>
                <a:cubicBezTo>
                  <a:pt x="304" y="251"/>
                  <a:pt x="303" y="250"/>
                  <a:pt x="303" y="250"/>
                </a:cubicBezTo>
                <a:close/>
                <a:moveTo>
                  <a:pt x="292" y="235"/>
                </a:moveTo>
                <a:cubicBezTo>
                  <a:pt x="290" y="239"/>
                  <a:pt x="287" y="242"/>
                  <a:pt x="287" y="249"/>
                </a:cubicBezTo>
                <a:cubicBezTo>
                  <a:pt x="287" y="254"/>
                  <a:pt x="289" y="257"/>
                  <a:pt x="290" y="260"/>
                </a:cubicBezTo>
                <a:cubicBezTo>
                  <a:pt x="291" y="262"/>
                  <a:pt x="292" y="264"/>
                  <a:pt x="292" y="267"/>
                </a:cubicBezTo>
                <a:cubicBezTo>
                  <a:pt x="292" y="268"/>
                  <a:pt x="292" y="269"/>
                  <a:pt x="291" y="271"/>
                </a:cubicBezTo>
                <a:cubicBezTo>
                  <a:pt x="290" y="276"/>
                  <a:pt x="288" y="280"/>
                  <a:pt x="285" y="284"/>
                </a:cubicBezTo>
                <a:cubicBezTo>
                  <a:pt x="283" y="288"/>
                  <a:pt x="280" y="290"/>
                  <a:pt x="278" y="295"/>
                </a:cubicBezTo>
                <a:cubicBezTo>
                  <a:pt x="276" y="303"/>
                  <a:pt x="278" y="307"/>
                  <a:pt x="275" y="317"/>
                </a:cubicBezTo>
                <a:cubicBezTo>
                  <a:pt x="275" y="319"/>
                  <a:pt x="272" y="323"/>
                  <a:pt x="267" y="327"/>
                </a:cubicBezTo>
                <a:cubicBezTo>
                  <a:pt x="262" y="330"/>
                  <a:pt x="256" y="332"/>
                  <a:pt x="249" y="332"/>
                </a:cubicBezTo>
                <a:cubicBezTo>
                  <a:pt x="244" y="333"/>
                  <a:pt x="233" y="333"/>
                  <a:pt x="220" y="333"/>
                </a:cubicBezTo>
                <a:cubicBezTo>
                  <a:pt x="193" y="333"/>
                  <a:pt x="158" y="332"/>
                  <a:pt x="139" y="332"/>
                </a:cubicBezTo>
                <a:cubicBezTo>
                  <a:pt x="121" y="332"/>
                  <a:pt x="104" y="328"/>
                  <a:pt x="91" y="324"/>
                </a:cubicBezTo>
                <a:cubicBezTo>
                  <a:pt x="85" y="322"/>
                  <a:pt x="80" y="319"/>
                  <a:pt x="76" y="318"/>
                </a:cubicBezTo>
                <a:cubicBezTo>
                  <a:pt x="76" y="318"/>
                  <a:pt x="76" y="318"/>
                  <a:pt x="75" y="317"/>
                </a:cubicBezTo>
                <a:cubicBezTo>
                  <a:pt x="75" y="234"/>
                  <a:pt x="75" y="234"/>
                  <a:pt x="75" y="234"/>
                </a:cubicBezTo>
                <a:cubicBezTo>
                  <a:pt x="75" y="230"/>
                  <a:pt x="72" y="226"/>
                  <a:pt x="67" y="226"/>
                </a:cubicBezTo>
                <a:cubicBezTo>
                  <a:pt x="63" y="226"/>
                  <a:pt x="59" y="230"/>
                  <a:pt x="59" y="234"/>
                </a:cubicBezTo>
                <a:cubicBezTo>
                  <a:pt x="59" y="322"/>
                  <a:pt x="59" y="322"/>
                  <a:pt x="59" y="322"/>
                </a:cubicBezTo>
                <a:cubicBezTo>
                  <a:pt x="59" y="322"/>
                  <a:pt x="59" y="322"/>
                  <a:pt x="59" y="322"/>
                </a:cubicBezTo>
                <a:cubicBezTo>
                  <a:pt x="59" y="329"/>
                  <a:pt x="59" y="329"/>
                  <a:pt x="59" y="329"/>
                </a:cubicBezTo>
                <a:cubicBezTo>
                  <a:pt x="59" y="331"/>
                  <a:pt x="58" y="332"/>
                  <a:pt x="56" y="332"/>
                </a:cubicBezTo>
                <a:cubicBezTo>
                  <a:pt x="19" y="332"/>
                  <a:pt x="19" y="332"/>
                  <a:pt x="19" y="332"/>
                </a:cubicBezTo>
                <a:cubicBezTo>
                  <a:pt x="17" y="332"/>
                  <a:pt x="16" y="331"/>
                  <a:pt x="16" y="329"/>
                </a:cubicBezTo>
                <a:cubicBezTo>
                  <a:pt x="16" y="163"/>
                  <a:pt x="16" y="163"/>
                  <a:pt x="16" y="163"/>
                </a:cubicBezTo>
                <a:cubicBezTo>
                  <a:pt x="16" y="161"/>
                  <a:pt x="17" y="160"/>
                  <a:pt x="19" y="160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8" y="160"/>
                  <a:pt x="59" y="161"/>
                  <a:pt x="59" y="163"/>
                </a:cubicBezTo>
                <a:cubicBezTo>
                  <a:pt x="59" y="171"/>
                  <a:pt x="59" y="171"/>
                  <a:pt x="59" y="171"/>
                </a:cubicBezTo>
                <a:cubicBezTo>
                  <a:pt x="59" y="196"/>
                  <a:pt x="59" y="196"/>
                  <a:pt x="59" y="196"/>
                </a:cubicBezTo>
                <a:cubicBezTo>
                  <a:pt x="59" y="200"/>
                  <a:pt x="63" y="204"/>
                  <a:pt x="67" y="204"/>
                </a:cubicBezTo>
                <a:cubicBezTo>
                  <a:pt x="72" y="204"/>
                  <a:pt x="75" y="200"/>
                  <a:pt x="75" y="196"/>
                </a:cubicBezTo>
                <a:cubicBezTo>
                  <a:pt x="75" y="176"/>
                  <a:pt x="75" y="176"/>
                  <a:pt x="75" y="176"/>
                </a:cubicBezTo>
                <a:cubicBezTo>
                  <a:pt x="81" y="173"/>
                  <a:pt x="92" y="167"/>
                  <a:pt x="103" y="157"/>
                </a:cubicBezTo>
                <a:cubicBezTo>
                  <a:pt x="120" y="142"/>
                  <a:pt x="138" y="118"/>
                  <a:pt x="154" y="88"/>
                </a:cubicBezTo>
                <a:cubicBezTo>
                  <a:pt x="160" y="78"/>
                  <a:pt x="163" y="63"/>
                  <a:pt x="166" y="50"/>
                </a:cubicBezTo>
                <a:cubicBezTo>
                  <a:pt x="168" y="43"/>
                  <a:pt x="169" y="37"/>
                  <a:pt x="170" y="32"/>
                </a:cubicBezTo>
                <a:cubicBezTo>
                  <a:pt x="172" y="27"/>
                  <a:pt x="173" y="23"/>
                  <a:pt x="174" y="22"/>
                </a:cubicBezTo>
                <a:cubicBezTo>
                  <a:pt x="177" y="18"/>
                  <a:pt x="182" y="16"/>
                  <a:pt x="186" y="16"/>
                </a:cubicBezTo>
                <a:cubicBezTo>
                  <a:pt x="189" y="16"/>
                  <a:pt x="192" y="17"/>
                  <a:pt x="193" y="19"/>
                </a:cubicBezTo>
                <a:cubicBezTo>
                  <a:pt x="197" y="22"/>
                  <a:pt x="200" y="30"/>
                  <a:pt x="201" y="38"/>
                </a:cubicBezTo>
                <a:cubicBezTo>
                  <a:pt x="202" y="47"/>
                  <a:pt x="202" y="56"/>
                  <a:pt x="202" y="62"/>
                </a:cubicBezTo>
                <a:cubicBezTo>
                  <a:pt x="202" y="63"/>
                  <a:pt x="202" y="64"/>
                  <a:pt x="202" y="65"/>
                </a:cubicBezTo>
                <a:cubicBezTo>
                  <a:pt x="202" y="80"/>
                  <a:pt x="201" y="88"/>
                  <a:pt x="197" y="97"/>
                </a:cubicBezTo>
                <a:cubicBezTo>
                  <a:pt x="193" y="106"/>
                  <a:pt x="187" y="116"/>
                  <a:pt x="179" y="134"/>
                </a:cubicBezTo>
                <a:cubicBezTo>
                  <a:pt x="178" y="136"/>
                  <a:pt x="178" y="139"/>
                  <a:pt x="180" y="142"/>
                </a:cubicBezTo>
                <a:cubicBezTo>
                  <a:pt x="181" y="144"/>
                  <a:pt x="184" y="145"/>
                  <a:pt x="187" y="145"/>
                </a:cubicBezTo>
                <a:cubicBezTo>
                  <a:pt x="187" y="145"/>
                  <a:pt x="207" y="145"/>
                  <a:pt x="228" y="145"/>
                </a:cubicBezTo>
                <a:cubicBezTo>
                  <a:pt x="249" y="145"/>
                  <a:pt x="272" y="145"/>
                  <a:pt x="276" y="145"/>
                </a:cubicBezTo>
                <a:cubicBezTo>
                  <a:pt x="280" y="145"/>
                  <a:pt x="284" y="148"/>
                  <a:pt x="288" y="153"/>
                </a:cubicBezTo>
                <a:cubicBezTo>
                  <a:pt x="292" y="158"/>
                  <a:pt x="294" y="165"/>
                  <a:pt x="294" y="168"/>
                </a:cubicBezTo>
                <a:cubicBezTo>
                  <a:pt x="294" y="173"/>
                  <a:pt x="293" y="179"/>
                  <a:pt x="291" y="184"/>
                </a:cubicBezTo>
                <a:cubicBezTo>
                  <a:pt x="289" y="190"/>
                  <a:pt x="287" y="194"/>
                  <a:pt x="287" y="199"/>
                </a:cubicBezTo>
                <a:cubicBezTo>
                  <a:pt x="288" y="206"/>
                  <a:pt x="290" y="209"/>
                  <a:pt x="292" y="213"/>
                </a:cubicBezTo>
                <a:cubicBezTo>
                  <a:pt x="294" y="217"/>
                  <a:pt x="295" y="221"/>
                  <a:pt x="295" y="224"/>
                </a:cubicBezTo>
                <a:cubicBezTo>
                  <a:pt x="295" y="228"/>
                  <a:pt x="294" y="231"/>
                  <a:pt x="292" y="235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ounded Rectangle 62">
            <a:extLst>
              <a:ext uri="{FF2B5EF4-FFF2-40B4-BE49-F238E27FC236}">
                <a16:creationId xmlns:a16="http://schemas.microsoft.com/office/drawing/2014/main" id="{E759CF9D-ABBB-4AEB-B10E-26D9C55CFB08}"/>
              </a:ext>
            </a:extLst>
          </p:cNvPr>
          <p:cNvSpPr/>
          <p:nvPr/>
        </p:nvSpPr>
        <p:spPr bwMode="auto">
          <a:xfrm>
            <a:off x="8180862" y="3794816"/>
            <a:ext cx="3665180" cy="12568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sz="1200" dirty="0">
                <a:latin typeface="Ericsson Hilda" panose="00000500000000000000" pitchFamily="2" charset="0"/>
              </a:rPr>
              <a:t>As Response variable was not normally distributed, </a:t>
            </a:r>
          </a:p>
          <a:p>
            <a:pPr fontAlgn="base">
              <a:spcAft>
                <a:spcPct val="0"/>
              </a:spcAft>
            </a:pPr>
            <a:r>
              <a:rPr lang="en-US" sz="1200" dirty="0">
                <a:latin typeface="Ericsson Hilda" panose="00000500000000000000" pitchFamily="2" charset="0"/>
              </a:rPr>
              <a:t>Log transform was used over it.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FB9EDD-FF9D-4876-905F-2E6DFB9F57C4}"/>
              </a:ext>
            </a:extLst>
          </p:cNvPr>
          <p:cNvSpPr/>
          <p:nvPr/>
        </p:nvSpPr>
        <p:spPr bwMode="auto">
          <a:xfrm>
            <a:off x="4127501" y="1872917"/>
            <a:ext cx="3540954" cy="314685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000">
              <a:latin typeface="Arial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36FAB3A-FCF5-4F86-92BB-46A4DC19A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824964"/>
              </p:ext>
            </p:extLst>
          </p:nvPr>
        </p:nvGraphicFramePr>
        <p:xfrm>
          <a:off x="3429000" y="1362074"/>
          <a:ext cx="5067300" cy="4558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A4A7DD5-0E71-4DE9-A53B-16BE487FED50}"/>
              </a:ext>
            </a:extLst>
          </p:cNvPr>
          <p:cNvSpPr/>
          <p:nvPr/>
        </p:nvSpPr>
        <p:spPr>
          <a:xfrm>
            <a:off x="5173351" y="2969332"/>
            <a:ext cx="17105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INSITE</a:t>
            </a:r>
          </a:p>
        </p:txBody>
      </p:sp>
      <p:sp>
        <p:nvSpPr>
          <p:cNvPr id="15" name="Freeform 5" descr="bpct-blend4">
            <a:extLst>
              <a:ext uri="{FF2B5EF4-FFF2-40B4-BE49-F238E27FC236}">
                <a16:creationId xmlns:a16="http://schemas.microsoft.com/office/drawing/2014/main" id="{B7CB17DD-15EE-4153-9553-DE708780CB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616903" y="4693327"/>
            <a:ext cx="431898" cy="433637"/>
          </a:xfrm>
          <a:custGeom>
            <a:avLst/>
            <a:gdLst>
              <a:gd name="T0" fmla="*/ 2147483647 w 354"/>
              <a:gd name="T1" fmla="*/ 2147483647 h 356"/>
              <a:gd name="T2" fmla="*/ 2147483647 w 354"/>
              <a:gd name="T3" fmla="*/ 2147483647 h 356"/>
              <a:gd name="T4" fmla="*/ 2147483647 w 354"/>
              <a:gd name="T5" fmla="*/ 2147483647 h 356"/>
              <a:gd name="T6" fmla="*/ 2147483647 w 354"/>
              <a:gd name="T7" fmla="*/ 2147483647 h 356"/>
              <a:gd name="T8" fmla="*/ 2147483647 w 354"/>
              <a:gd name="T9" fmla="*/ 2147483647 h 356"/>
              <a:gd name="T10" fmla="*/ 2147483647 w 354"/>
              <a:gd name="T11" fmla="*/ 2147483647 h 356"/>
              <a:gd name="T12" fmla="*/ 2147483647 w 354"/>
              <a:gd name="T13" fmla="*/ 2147483647 h 356"/>
              <a:gd name="T14" fmla="*/ 2147483647 w 354"/>
              <a:gd name="T15" fmla="*/ 2147483647 h 356"/>
              <a:gd name="T16" fmla="*/ 2147483647 w 354"/>
              <a:gd name="T17" fmla="*/ 2147483647 h 356"/>
              <a:gd name="T18" fmla="*/ 2147483647 w 354"/>
              <a:gd name="T19" fmla="*/ 2147483647 h 356"/>
              <a:gd name="T20" fmla="*/ 2147483647 w 354"/>
              <a:gd name="T21" fmla="*/ 2147483647 h 356"/>
              <a:gd name="T22" fmla="*/ 2147483647 w 354"/>
              <a:gd name="T23" fmla="*/ 2147483647 h 356"/>
              <a:gd name="T24" fmla="*/ 2147483647 w 354"/>
              <a:gd name="T25" fmla="*/ 2147483647 h 356"/>
              <a:gd name="T26" fmla="*/ 2147483647 w 354"/>
              <a:gd name="T27" fmla="*/ 2147483647 h 356"/>
              <a:gd name="T28" fmla="*/ 2147483647 w 354"/>
              <a:gd name="T29" fmla="*/ 2147483647 h 356"/>
              <a:gd name="T30" fmla="*/ 2147483647 w 354"/>
              <a:gd name="T31" fmla="*/ 2147483647 h 356"/>
              <a:gd name="T32" fmla="*/ 2147483647 w 354"/>
              <a:gd name="T33" fmla="*/ 2147483647 h 356"/>
              <a:gd name="T34" fmla="*/ 2147483647 w 354"/>
              <a:gd name="T35" fmla="*/ 2147483647 h 356"/>
              <a:gd name="T36" fmla="*/ 2147483647 w 354"/>
              <a:gd name="T37" fmla="*/ 2147483647 h 356"/>
              <a:gd name="T38" fmla="*/ 2147483647 w 354"/>
              <a:gd name="T39" fmla="*/ 2147483647 h 356"/>
              <a:gd name="T40" fmla="*/ 2147483647 w 354"/>
              <a:gd name="T41" fmla="*/ 2147483647 h 356"/>
              <a:gd name="T42" fmla="*/ 2147483647 w 354"/>
              <a:gd name="T43" fmla="*/ 2147483647 h 356"/>
              <a:gd name="T44" fmla="*/ 2147483647 w 354"/>
              <a:gd name="T45" fmla="*/ 2147483647 h 356"/>
              <a:gd name="T46" fmla="*/ 2147483647 w 354"/>
              <a:gd name="T47" fmla="*/ 2147483647 h 356"/>
              <a:gd name="T48" fmla="*/ 2147483647 w 354"/>
              <a:gd name="T49" fmla="*/ 2147483647 h 356"/>
              <a:gd name="T50" fmla="*/ 2147483647 w 354"/>
              <a:gd name="T51" fmla="*/ 2147483647 h 356"/>
              <a:gd name="T52" fmla="*/ 2147483647 w 354"/>
              <a:gd name="T53" fmla="*/ 0 h 356"/>
              <a:gd name="T54" fmla="*/ 0 w 354"/>
              <a:gd name="T55" fmla="*/ 2147483647 h 356"/>
              <a:gd name="T56" fmla="*/ 2147483647 w 354"/>
              <a:gd name="T57" fmla="*/ 2147483647 h 356"/>
              <a:gd name="T58" fmla="*/ 2147483647 w 354"/>
              <a:gd name="T59" fmla="*/ 2147483647 h 356"/>
              <a:gd name="T60" fmla="*/ 2147483647 w 354"/>
              <a:gd name="T61" fmla="*/ 2147483647 h 356"/>
              <a:gd name="T62" fmla="*/ 2147483647 w 354"/>
              <a:gd name="T63" fmla="*/ 2147483647 h 356"/>
              <a:gd name="T64" fmla="*/ 2147483647 w 354"/>
              <a:gd name="T65" fmla="*/ 2147483647 h 35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54"/>
              <a:gd name="T100" fmla="*/ 0 h 356"/>
              <a:gd name="T101" fmla="*/ 354 w 354"/>
              <a:gd name="T102" fmla="*/ 356 h 35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54" h="356">
                <a:moveTo>
                  <a:pt x="135" y="221"/>
                </a:moveTo>
                <a:cubicBezTo>
                  <a:pt x="135" y="227"/>
                  <a:pt x="141" y="233"/>
                  <a:pt x="147" y="233"/>
                </a:cubicBezTo>
                <a:cubicBezTo>
                  <a:pt x="154" y="233"/>
                  <a:pt x="160" y="228"/>
                  <a:pt x="160" y="221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5"/>
                  <a:pt x="154" y="99"/>
                  <a:pt x="147" y="99"/>
                </a:cubicBezTo>
                <a:cubicBezTo>
                  <a:pt x="141" y="99"/>
                  <a:pt x="135" y="105"/>
                  <a:pt x="135" y="112"/>
                </a:cubicBezTo>
                <a:lnTo>
                  <a:pt x="135" y="221"/>
                </a:lnTo>
                <a:close/>
                <a:moveTo>
                  <a:pt x="147" y="88"/>
                </a:moveTo>
                <a:cubicBezTo>
                  <a:pt x="154" y="88"/>
                  <a:pt x="159" y="83"/>
                  <a:pt x="159" y="76"/>
                </a:cubicBezTo>
                <a:cubicBezTo>
                  <a:pt x="159" y="70"/>
                  <a:pt x="154" y="64"/>
                  <a:pt x="147" y="64"/>
                </a:cubicBezTo>
                <a:cubicBezTo>
                  <a:pt x="141" y="64"/>
                  <a:pt x="135" y="70"/>
                  <a:pt x="135" y="76"/>
                </a:cubicBezTo>
                <a:cubicBezTo>
                  <a:pt x="135" y="83"/>
                  <a:pt x="141" y="88"/>
                  <a:pt x="147" y="88"/>
                </a:cubicBezTo>
                <a:close/>
                <a:moveTo>
                  <a:pt x="339" y="286"/>
                </a:moveTo>
                <a:cubicBezTo>
                  <a:pt x="274" y="221"/>
                  <a:pt x="274" y="221"/>
                  <a:pt x="274" y="221"/>
                </a:cubicBezTo>
                <a:cubicBezTo>
                  <a:pt x="287" y="199"/>
                  <a:pt x="295" y="174"/>
                  <a:pt x="295" y="147"/>
                </a:cubicBezTo>
                <a:cubicBezTo>
                  <a:pt x="295" y="112"/>
                  <a:pt x="282" y="79"/>
                  <a:pt x="261" y="54"/>
                </a:cubicBezTo>
                <a:cubicBezTo>
                  <a:pt x="259" y="50"/>
                  <a:pt x="254" y="50"/>
                  <a:pt x="250" y="53"/>
                </a:cubicBezTo>
                <a:cubicBezTo>
                  <a:pt x="247" y="55"/>
                  <a:pt x="246" y="60"/>
                  <a:pt x="249" y="64"/>
                </a:cubicBezTo>
                <a:cubicBezTo>
                  <a:pt x="267" y="87"/>
                  <a:pt x="279" y="115"/>
                  <a:pt x="279" y="147"/>
                </a:cubicBezTo>
                <a:cubicBezTo>
                  <a:pt x="278" y="219"/>
                  <a:pt x="220" y="278"/>
                  <a:pt x="147" y="278"/>
                </a:cubicBezTo>
                <a:cubicBezTo>
                  <a:pt x="75" y="278"/>
                  <a:pt x="16" y="219"/>
                  <a:pt x="16" y="147"/>
                </a:cubicBezTo>
                <a:cubicBezTo>
                  <a:pt x="16" y="74"/>
                  <a:pt x="75" y="16"/>
                  <a:pt x="147" y="16"/>
                </a:cubicBezTo>
                <a:cubicBezTo>
                  <a:pt x="178" y="16"/>
                  <a:pt x="206" y="26"/>
                  <a:pt x="228" y="43"/>
                </a:cubicBezTo>
                <a:cubicBezTo>
                  <a:pt x="232" y="46"/>
                  <a:pt x="237" y="46"/>
                  <a:pt x="239" y="42"/>
                </a:cubicBezTo>
                <a:cubicBezTo>
                  <a:pt x="242" y="39"/>
                  <a:pt x="241" y="34"/>
                  <a:pt x="238" y="31"/>
                </a:cubicBezTo>
                <a:cubicBezTo>
                  <a:pt x="238" y="31"/>
                  <a:pt x="238" y="31"/>
                  <a:pt x="238" y="31"/>
                </a:cubicBezTo>
                <a:cubicBezTo>
                  <a:pt x="213" y="11"/>
                  <a:pt x="181" y="0"/>
                  <a:pt x="147" y="0"/>
                </a:cubicBezTo>
                <a:cubicBezTo>
                  <a:pt x="66" y="0"/>
                  <a:pt x="0" y="66"/>
                  <a:pt x="0" y="147"/>
                </a:cubicBezTo>
                <a:cubicBezTo>
                  <a:pt x="0" y="228"/>
                  <a:pt x="66" y="294"/>
                  <a:pt x="147" y="294"/>
                </a:cubicBezTo>
                <a:cubicBezTo>
                  <a:pt x="173" y="294"/>
                  <a:pt x="198" y="287"/>
                  <a:pt x="219" y="276"/>
                </a:cubicBezTo>
                <a:cubicBezTo>
                  <a:pt x="284" y="341"/>
                  <a:pt x="284" y="341"/>
                  <a:pt x="284" y="341"/>
                </a:cubicBezTo>
                <a:cubicBezTo>
                  <a:pt x="299" y="356"/>
                  <a:pt x="324" y="356"/>
                  <a:pt x="339" y="341"/>
                </a:cubicBezTo>
                <a:cubicBezTo>
                  <a:pt x="354" y="326"/>
                  <a:pt x="354" y="301"/>
                  <a:pt x="339" y="28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E93C111-1CEC-4E4C-8C7E-0B6F11D9EE9D}"/>
              </a:ext>
            </a:extLst>
          </p:cNvPr>
          <p:cNvSpPr txBox="1">
            <a:spLocks/>
          </p:cNvSpPr>
          <p:nvPr/>
        </p:nvSpPr>
        <p:spPr bwMode="auto">
          <a:xfrm>
            <a:off x="168812" y="70818"/>
            <a:ext cx="10034940" cy="79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ricsson Capital TT" pitchFamily="2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ricsson Capital TT" pitchFamily="2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ricsson Capital TT" pitchFamily="2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ricsson Capital TT" pitchFamily="2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sz="4400" kern="0" dirty="0">
                <a:solidFill>
                  <a:srgbClr val="242424"/>
                </a:solidFill>
                <a:latin typeface="Ericsson Hilda" panose="00000500000000000000" pitchFamily="2" charset="0"/>
              </a:rPr>
              <a:t>Detailed Approach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30AE2ED4-37F4-471B-B4F2-EF0A714614F2}"/>
              </a:ext>
            </a:extLst>
          </p:cNvPr>
          <p:cNvSpPr>
            <a:spLocks noEditPoints="1"/>
          </p:cNvSpPr>
          <p:nvPr/>
        </p:nvSpPr>
        <p:spPr bwMode="auto">
          <a:xfrm>
            <a:off x="11320777" y="2843307"/>
            <a:ext cx="472555" cy="585693"/>
          </a:xfrm>
          <a:custGeom>
            <a:avLst/>
            <a:gdLst>
              <a:gd name="T0" fmla="*/ 2147483647 w 390"/>
              <a:gd name="T1" fmla="*/ 2147483647 h 434"/>
              <a:gd name="T2" fmla="*/ 2147483647 w 390"/>
              <a:gd name="T3" fmla="*/ 2147483647 h 434"/>
              <a:gd name="T4" fmla="*/ 2147483647 w 390"/>
              <a:gd name="T5" fmla="*/ 2147483647 h 434"/>
              <a:gd name="T6" fmla="*/ 2147483647 w 390"/>
              <a:gd name="T7" fmla="*/ 2147483647 h 434"/>
              <a:gd name="T8" fmla="*/ 2147483647 w 390"/>
              <a:gd name="T9" fmla="*/ 2147483647 h 434"/>
              <a:gd name="T10" fmla="*/ 2147483647 w 390"/>
              <a:gd name="T11" fmla="*/ 2147483647 h 434"/>
              <a:gd name="T12" fmla="*/ 2147483647 w 390"/>
              <a:gd name="T13" fmla="*/ 2147483647 h 434"/>
              <a:gd name="T14" fmla="*/ 2147483647 w 390"/>
              <a:gd name="T15" fmla="*/ 2147483647 h 434"/>
              <a:gd name="T16" fmla="*/ 2147483647 w 390"/>
              <a:gd name="T17" fmla="*/ 2147483647 h 434"/>
              <a:gd name="T18" fmla="*/ 2147483647 w 390"/>
              <a:gd name="T19" fmla="*/ 2147483647 h 434"/>
              <a:gd name="T20" fmla="*/ 2147483647 w 390"/>
              <a:gd name="T21" fmla="*/ 2147483647 h 434"/>
              <a:gd name="T22" fmla="*/ 2147483647 w 390"/>
              <a:gd name="T23" fmla="*/ 2147483647 h 434"/>
              <a:gd name="T24" fmla="*/ 2147483647 w 390"/>
              <a:gd name="T25" fmla="*/ 2147483647 h 434"/>
              <a:gd name="T26" fmla="*/ 2147483647 w 390"/>
              <a:gd name="T27" fmla="*/ 2147483647 h 434"/>
              <a:gd name="T28" fmla="*/ 2147483647 w 390"/>
              <a:gd name="T29" fmla="*/ 2147483647 h 434"/>
              <a:gd name="T30" fmla="*/ 2147483647 w 390"/>
              <a:gd name="T31" fmla="*/ 2147483647 h 434"/>
              <a:gd name="T32" fmla="*/ 2147483647 w 390"/>
              <a:gd name="T33" fmla="*/ 2147483647 h 434"/>
              <a:gd name="T34" fmla="*/ 2147483647 w 390"/>
              <a:gd name="T35" fmla="*/ 2147483647 h 434"/>
              <a:gd name="T36" fmla="*/ 2147483647 w 390"/>
              <a:gd name="T37" fmla="*/ 2147483647 h 434"/>
              <a:gd name="T38" fmla="*/ 2147483647 w 390"/>
              <a:gd name="T39" fmla="*/ 2147483647 h 434"/>
              <a:gd name="T40" fmla="*/ 2147483647 w 390"/>
              <a:gd name="T41" fmla="*/ 2147483647 h 434"/>
              <a:gd name="T42" fmla="*/ 2147483647 w 390"/>
              <a:gd name="T43" fmla="*/ 2147483647 h 434"/>
              <a:gd name="T44" fmla="*/ 2147483647 w 390"/>
              <a:gd name="T45" fmla="*/ 2147483647 h 434"/>
              <a:gd name="T46" fmla="*/ 2147483647 w 390"/>
              <a:gd name="T47" fmla="*/ 2147483647 h 434"/>
              <a:gd name="T48" fmla="*/ 2147483647 w 390"/>
              <a:gd name="T49" fmla="*/ 2147483647 h 434"/>
              <a:gd name="T50" fmla="*/ 2147483647 w 390"/>
              <a:gd name="T51" fmla="*/ 2147483647 h 434"/>
              <a:gd name="T52" fmla="*/ 2147483647 w 390"/>
              <a:gd name="T53" fmla="*/ 2147483647 h 434"/>
              <a:gd name="T54" fmla="*/ 2147483647 w 390"/>
              <a:gd name="T55" fmla="*/ 2147483647 h 434"/>
              <a:gd name="T56" fmla="*/ 2147483647 w 390"/>
              <a:gd name="T57" fmla="*/ 2147483647 h 434"/>
              <a:gd name="T58" fmla="*/ 2147483647 w 390"/>
              <a:gd name="T59" fmla="*/ 2147483647 h 434"/>
              <a:gd name="T60" fmla="*/ 2147483647 w 390"/>
              <a:gd name="T61" fmla="*/ 2147483647 h 434"/>
              <a:gd name="T62" fmla="*/ 2147483647 w 390"/>
              <a:gd name="T63" fmla="*/ 2147483647 h 434"/>
              <a:gd name="T64" fmla="*/ 2147483647 w 390"/>
              <a:gd name="T65" fmla="*/ 2147483647 h 434"/>
              <a:gd name="T66" fmla="*/ 0 w 390"/>
              <a:gd name="T67" fmla="*/ 2147483647 h 434"/>
              <a:gd name="T68" fmla="*/ 2147483647 w 390"/>
              <a:gd name="T69" fmla="*/ 2147483647 h 434"/>
              <a:gd name="T70" fmla="*/ 2147483647 w 390"/>
              <a:gd name="T71" fmla="*/ 2147483647 h 434"/>
              <a:gd name="T72" fmla="*/ 2147483647 w 390"/>
              <a:gd name="T73" fmla="*/ 2147483647 h 434"/>
              <a:gd name="T74" fmla="*/ 2147483647 w 390"/>
              <a:gd name="T75" fmla="*/ 2147483647 h 434"/>
              <a:gd name="T76" fmla="*/ 2147483647 w 390"/>
              <a:gd name="T77" fmla="*/ 2147483647 h 434"/>
              <a:gd name="T78" fmla="*/ 2147483647 w 390"/>
              <a:gd name="T79" fmla="*/ 2147483647 h 434"/>
              <a:gd name="T80" fmla="*/ 2147483647 w 390"/>
              <a:gd name="T81" fmla="*/ 2147483647 h 434"/>
              <a:gd name="T82" fmla="*/ 2147483647 w 390"/>
              <a:gd name="T83" fmla="*/ 2147483647 h 434"/>
              <a:gd name="T84" fmla="*/ 2147483647 w 390"/>
              <a:gd name="T85" fmla="*/ 2147483647 h 434"/>
              <a:gd name="T86" fmla="*/ 2147483647 w 390"/>
              <a:gd name="T87" fmla="*/ 2147483647 h 434"/>
              <a:gd name="T88" fmla="*/ 2147483647 w 390"/>
              <a:gd name="T89" fmla="*/ 2147483647 h 434"/>
              <a:gd name="T90" fmla="*/ 2147483647 w 390"/>
              <a:gd name="T91" fmla="*/ 2147483647 h 434"/>
              <a:gd name="T92" fmla="*/ 2147483647 w 390"/>
              <a:gd name="T93" fmla="*/ 2147483647 h 434"/>
              <a:gd name="T94" fmla="*/ 2147483647 w 390"/>
              <a:gd name="T95" fmla="*/ 2147483647 h 434"/>
              <a:gd name="T96" fmla="*/ 2147483647 w 390"/>
              <a:gd name="T97" fmla="*/ 2147483647 h 434"/>
              <a:gd name="T98" fmla="*/ 2147483647 w 390"/>
              <a:gd name="T99" fmla="*/ 2147483647 h 434"/>
              <a:gd name="T100" fmla="*/ 2147483647 w 390"/>
              <a:gd name="T101" fmla="*/ 2147483647 h 434"/>
              <a:gd name="T102" fmla="*/ 2147483647 w 390"/>
              <a:gd name="T103" fmla="*/ 2147483647 h 434"/>
              <a:gd name="T104" fmla="*/ 2147483647 w 390"/>
              <a:gd name="T105" fmla="*/ 2147483647 h 434"/>
              <a:gd name="T106" fmla="*/ 2147483647 w 390"/>
              <a:gd name="T107" fmla="*/ 2147483647 h 434"/>
              <a:gd name="T108" fmla="*/ 2147483647 w 390"/>
              <a:gd name="T109" fmla="*/ 2147483647 h 43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90" h="434">
                <a:moveTo>
                  <a:pt x="197" y="248"/>
                </a:moveTo>
                <a:cubicBezTo>
                  <a:pt x="228" y="248"/>
                  <a:pt x="253" y="223"/>
                  <a:pt x="253" y="193"/>
                </a:cubicBezTo>
                <a:cubicBezTo>
                  <a:pt x="253" y="162"/>
                  <a:pt x="228" y="137"/>
                  <a:pt x="197" y="137"/>
                </a:cubicBezTo>
                <a:cubicBezTo>
                  <a:pt x="167" y="137"/>
                  <a:pt x="142" y="162"/>
                  <a:pt x="142" y="193"/>
                </a:cubicBezTo>
                <a:cubicBezTo>
                  <a:pt x="142" y="223"/>
                  <a:pt x="167" y="248"/>
                  <a:pt x="197" y="248"/>
                </a:cubicBezTo>
                <a:close/>
                <a:moveTo>
                  <a:pt x="197" y="153"/>
                </a:moveTo>
                <a:cubicBezTo>
                  <a:pt x="219" y="153"/>
                  <a:pt x="237" y="171"/>
                  <a:pt x="237" y="193"/>
                </a:cubicBezTo>
                <a:cubicBezTo>
                  <a:pt x="237" y="214"/>
                  <a:pt x="219" y="232"/>
                  <a:pt x="197" y="232"/>
                </a:cubicBezTo>
                <a:cubicBezTo>
                  <a:pt x="176" y="232"/>
                  <a:pt x="158" y="214"/>
                  <a:pt x="158" y="193"/>
                </a:cubicBezTo>
                <a:cubicBezTo>
                  <a:pt x="158" y="171"/>
                  <a:pt x="176" y="153"/>
                  <a:pt x="197" y="153"/>
                </a:cubicBezTo>
                <a:close/>
                <a:moveTo>
                  <a:pt x="197" y="221"/>
                </a:moveTo>
                <a:cubicBezTo>
                  <a:pt x="213" y="221"/>
                  <a:pt x="226" y="208"/>
                  <a:pt x="226" y="193"/>
                </a:cubicBezTo>
                <a:cubicBezTo>
                  <a:pt x="226" y="177"/>
                  <a:pt x="213" y="164"/>
                  <a:pt x="197" y="164"/>
                </a:cubicBezTo>
                <a:cubicBezTo>
                  <a:pt x="181" y="164"/>
                  <a:pt x="169" y="177"/>
                  <a:pt x="169" y="193"/>
                </a:cubicBezTo>
                <a:cubicBezTo>
                  <a:pt x="169" y="208"/>
                  <a:pt x="181" y="221"/>
                  <a:pt x="197" y="221"/>
                </a:cubicBezTo>
                <a:close/>
                <a:moveTo>
                  <a:pt x="197" y="180"/>
                </a:moveTo>
                <a:cubicBezTo>
                  <a:pt x="204" y="180"/>
                  <a:pt x="210" y="186"/>
                  <a:pt x="210" y="193"/>
                </a:cubicBezTo>
                <a:cubicBezTo>
                  <a:pt x="210" y="200"/>
                  <a:pt x="204" y="205"/>
                  <a:pt x="197" y="205"/>
                </a:cubicBezTo>
                <a:cubicBezTo>
                  <a:pt x="190" y="205"/>
                  <a:pt x="185" y="200"/>
                  <a:pt x="185" y="193"/>
                </a:cubicBezTo>
                <a:cubicBezTo>
                  <a:pt x="185" y="186"/>
                  <a:pt x="190" y="180"/>
                  <a:pt x="197" y="180"/>
                </a:cubicBezTo>
                <a:close/>
                <a:moveTo>
                  <a:pt x="21" y="248"/>
                </a:moveTo>
                <a:cubicBezTo>
                  <a:pt x="25" y="246"/>
                  <a:pt x="27" y="242"/>
                  <a:pt x="26" y="238"/>
                </a:cubicBezTo>
                <a:cubicBezTo>
                  <a:pt x="22" y="223"/>
                  <a:pt x="21" y="208"/>
                  <a:pt x="21" y="193"/>
                </a:cubicBezTo>
                <a:cubicBezTo>
                  <a:pt x="21" y="95"/>
                  <a:pt x="100" y="16"/>
                  <a:pt x="197" y="16"/>
                </a:cubicBezTo>
                <a:cubicBezTo>
                  <a:pt x="295" y="16"/>
                  <a:pt x="374" y="95"/>
                  <a:pt x="374" y="193"/>
                </a:cubicBezTo>
                <a:cubicBezTo>
                  <a:pt x="374" y="220"/>
                  <a:pt x="368" y="246"/>
                  <a:pt x="356" y="270"/>
                </a:cubicBezTo>
                <a:cubicBezTo>
                  <a:pt x="354" y="274"/>
                  <a:pt x="356" y="279"/>
                  <a:pt x="360" y="281"/>
                </a:cubicBezTo>
                <a:cubicBezTo>
                  <a:pt x="361" y="281"/>
                  <a:pt x="362" y="282"/>
                  <a:pt x="363" y="282"/>
                </a:cubicBezTo>
                <a:cubicBezTo>
                  <a:pt x="366" y="282"/>
                  <a:pt x="369" y="280"/>
                  <a:pt x="370" y="277"/>
                </a:cubicBezTo>
                <a:cubicBezTo>
                  <a:pt x="383" y="251"/>
                  <a:pt x="390" y="222"/>
                  <a:pt x="390" y="193"/>
                </a:cubicBezTo>
                <a:cubicBezTo>
                  <a:pt x="390" y="86"/>
                  <a:pt x="304" y="0"/>
                  <a:pt x="197" y="0"/>
                </a:cubicBezTo>
                <a:cubicBezTo>
                  <a:pt x="91" y="0"/>
                  <a:pt x="5" y="86"/>
                  <a:pt x="5" y="193"/>
                </a:cubicBezTo>
                <a:cubicBezTo>
                  <a:pt x="5" y="209"/>
                  <a:pt x="7" y="226"/>
                  <a:pt x="11" y="242"/>
                </a:cubicBezTo>
                <a:cubicBezTo>
                  <a:pt x="12" y="246"/>
                  <a:pt x="16" y="249"/>
                  <a:pt x="21" y="248"/>
                </a:cubicBezTo>
                <a:close/>
                <a:moveTo>
                  <a:pt x="205" y="38"/>
                </a:moveTo>
                <a:cubicBezTo>
                  <a:pt x="205" y="34"/>
                  <a:pt x="202" y="30"/>
                  <a:pt x="197" y="30"/>
                </a:cubicBezTo>
                <a:cubicBezTo>
                  <a:pt x="108" y="30"/>
                  <a:pt x="35" y="103"/>
                  <a:pt x="35" y="193"/>
                </a:cubicBezTo>
                <a:cubicBezTo>
                  <a:pt x="35" y="197"/>
                  <a:pt x="38" y="201"/>
                  <a:pt x="43" y="201"/>
                </a:cubicBezTo>
                <a:cubicBezTo>
                  <a:pt x="47" y="201"/>
                  <a:pt x="51" y="197"/>
                  <a:pt x="51" y="193"/>
                </a:cubicBezTo>
                <a:cubicBezTo>
                  <a:pt x="51" y="112"/>
                  <a:pt x="116" y="46"/>
                  <a:pt x="197" y="46"/>
                </a:cubicBezTo>
                <a:cubicBezTo>
                  <a:pt x="202" y="46"/>
                  <a:pt x="205" y="43"/>
                  <a:pt x="205" y="38"/>
                </a:cubicBezTo>
                <a:close/>
                <a:moveTo>
                  <a:pt x="107" y="333"/>
                </a:moveTo>
                <a:cubicBezTo>
                  <a:pt x="107" y="311"/>
                  <a:pt x="90" y="294"/>
                  <a:pt x="69" y="294"/>
                </a:cubicBezTo>
                <a:cubicBezTo>
                  <a:pt x="47" y="294"/>
                  <a:pt x="30" y="311"/>
                  <a:pt x="30" y="333"/>
                </a:cubicBezTo>
                <a:cubicBezTo>
                  <a:pt x="30" y="354"/>
                  <a:pt x="47" y="371"/>
                  <a:pt x="69" y="371"/>
                </a:cubicBezTo>
                <a:cubicBezTo>
                  <a:pt x="90" y="371"/>
                  <a:pt x="107" y="354"/>
                  <a:pt x="107" y="333"/>
                </a:cubicBezTo>
                <a:close/>
                <a:moveTo>
                  <a:pt x="46" y="333"/>
                </a:moveTo>
                <a:cubicBezTo>
                  <a:pt x="46" y="320"/>
                  <a:pt x="56" y="310"/>
                  <a:pt x="69" y="310"/>
                </a:cubicBezTo>
                <a:cubicBezTo>
                  <a:pt x="81" y="310"/>
                  <a:pt x="91" y="320"/>
                  <a:pt x="91" y="333"/>
                </a:cubicBezTo>
                <a:cubicBezTo>
                  <a:pt x="91" y="345"/>
                  <a:pt x="81" y="355"/>
                  <a:pt x="69" y="355"/>
                </a:cubicBezTo>
                <a:cubicBezTo>
                  <a:pt x="56" y="355"/>
                  <a:pt x="46" y="345"/>
                  <a:pt x="46" y="333"/>
                </a:cubicBezTo>
                <a:close/>
                <a:moveTo>
                  <a:pt x="347" y="292"/>
                </a:moveTo>
                <a:cubicBezTo>
                  <a:pt x="345" y="291"/>
                  <a:pt x="343" y="290"/>
                  <a:pt x="341" y="290"/>
                </a:cubicBezTo>
                <a:cubicBezTo>
                  <a:pt x="341" y="290"/>
                  <a:pt x="341" y="290"/>
                  <a:pt x="341" y="290"/>
                </a:cubicBezTo>
                <a:cubicBezTo>
                  <a:pt x="339" y="290"/>
                  <a:pt x="337" y="291"/>
                  <a:pt x="335" y="292"/>
                </a:cubicBezTo>
                <a:cubicBezTo>
                  <a:pt x="320" y="308"/>
                  <a:pt x="320" y="308"/>
                  <a:pt x="320" y="308"/>
                </a:cubicBezTo>
                <a:cubicBezTo>
                  <a:pt x="300" y="292"/>
                  <a:pt x="300" y="292"/>
                  <a:pt x="300" y="292"/>
                </a:cubicBezTo>
                <a:cubicBezTo>
                  <a:pt x="297" y="289"/>
                  <a:pt x="292" y="290"/>
                  <a:pt x="289" y="292"/>
                </a:cubicBezTo>
                <a:cubicBezTo>
                  <a:pt x="271" y="308"/>
                  <a:pt x="271" y="308"/>
                  <a:pt x="271" y="308"/>
                </a:cubicBezTo>
                <a:cubicBezTo>
                  <a:pt x="251" y="292"/>
                  <a:pt x="251" y="292"/>
                  <a:pt x="251" y="292"/>
                </a:cubicBezTo>
                <a:cubicBezTo>
                  <a:pt x="248" y="289"/>
                  <a:pt x="243" y="290"/>
                  <a:pt x="240" y="293"/>
                </a:cubicBezTo>
                <a:cubicBezTo>
                  <a:pt x="225" y="308"/>
                  <a:pt x="225" y="308"/>
                  <a:pt x="225" y="308"/>
                </a:cubicBezTo>
                <a:cubicBezTo>
                  <a:pt x="212" y="295"/>
                  <a:pt x="212" y="295"/>
                  <a:pt x="212" y="295"/>
                </a:cubicBezTo>
                <a:cubicBezTo>
                  <a:pt x="212" y="283"/>
                  <a:pt x="212" y="283"/>
                  <a:pt x="212" y="283"/>
                </a:cubicBezTo>
                <a:cubicBezTo>
                  <a:pt x="212" y="278"/>
                  <a:pt x="208" y="275"/>
                  <a:pt x="204" y="275"/>
                </a:cubicBezTo>
                <a:cubicBezTo>
                  <a:pt x="181" y="275"/>
                  <a:pt x="181" y="275"/>
                  <a:pt x="181" y="275"/>
                </a:cubicBezTo>
                <a:cubicBezTo>
                  <a:pt x="162" y="247"/>
                  <a:pt x="134" y="231"/>
                  <a:pt x="102" y="231"/>
                </a:cubicBezTo>
                <a:cubicBezTo>
                  <a:pt x="46" y="231"/>
                  <a:pt x="0" y="277"/>
                  <a:pt x="0" y="333"/>
                </a:cubicBezTo>
                <a:cubicBezTo>
                  <a:pt x="0" y="354"/>
                  <a:pt x="7" y="375"/>
                  <a:pt x="20" y="393"/>
                </a:cubicBezTo>
                <a:cubicBezTo>
                  <a:pt x="23" y="396"/>
                  <a:pt x="28" y="397"/>
                  <a:pt x="31" y="394"/>
                </a:cubicBezTo>
                <a:cubicBezTo>
                  <a:pt x="35" y="392"/>
                  <a:pt x="36" y="387"/>
                  <a:pt x="33" y="383"/>
                </a:cubicBezTo>
                <a:cubicBezTo>
                  <a:pt x="22" y="368"/>
                  <a:pt x="16" y="351"/>
                  <a:pt x="16" y="333"/>
                </a:cubicBezTo>
                <a:cubicBezTo>
                  <a:pt x="16" y="285"/>
                  <a:pt x="55" y="247"/>
                  <a:pt x="102" y="247"/>
                </a:cubicBezTo>
                <a:cubicBezTo>
                  <a:pt x="138" y="247"/>
                  <a:pt x="159" y="269"/>
                  <a:pt x="170" y="287"/>
                </a:cubicBezTo>
                <a:cubicBezTo>
                  <a:pt x="172" y="289"/>
                  <a:pt x="174" y="291"/>
                  <a:pt x="177" y="291"/>
                </a:cubicBezTo>
                <a:cubicBezTo>
                  <a:pt x="196" y="291"/>
                  <a:pt x="196" y="291"/>
                  <a:pt x="196" y="291"/>
                </a:cubicBezTo>
                <a:cubicBezTo>
                  <a:pt x="196" y="298"/>
                  <a:pt x="196" y="298"/>
                  <a:pt x="196" y="298"/>
                </a:cubicBezTo>
                <a:cubicBezTo>
                  <a:pt x="196" y="301"/>
                  <a:pt x="197" y="303"/>
                  <a:pt x="198" y="304"/>
                </a:cubicBezTo>
                <a:cubicBezTo>
                  <a:pt x="220" y="325"/>
                  <a:pt x="220" y="325"/>
                  <a:pt x="220" y="325"/>
                </a:cubicBezTo>
                <a:cubicBezTo>
                  <a:pt x="223" y="327"/>
                  <a:pt x="228" y="327"/>
                  <a:pt x="231" y="324"/>
                </a:cubicBezTo>
                <a:cubicBezTo>
                  <a:pt x="247" y="309"/>
                  <a:pt x="247" y="309"/>
                  <a:pt x="247" y="309"/>
                </a:cubicBezTo>
                <a:cubicBezTo>
                  <a:pt x="265" y="325"/>
                  <a:pt x="265" y="325"/>
                  <a:pt x="265" y="325"/>
                </a:cubicBezTo>
                <a:cubicBezTo>
                  <a:pt x="268" y="327"/>
                  <a:pt x="273" y="327"/>
                  <a:pt x="276" y="325"/>
                </a:cubicBezTo>
                <a:cubicBezTo>
                  <a:pt x="295" y="309"/>
                  <a:pt x="295" y="309"/>
                  <a:pt x="295" y="309"/>
                </a:cubicBezTo>
                <a:cubicBezTo>
                  <a:pt x="315" y="325"/>
                  <a:pt x="315" y="325"/>
                  <a:pt x="315" y="325"/>
                </a:cubicBezTo>
                <a:cubicBezTo>
                  <a:pt x="319" y="328"/>
                  <a:pt x="323" y="327"/>
                  <a:pt x="326" y="324"/>
                </a:cubicBezTo>
                <a:cubicBezTo>
                  <a:pt x="341" y="309"/>
                  <a:pt x="341" y="309"/>
                  <a:pt x="341" y="309"/>
                </a:cubicBezTo>
                <a:cubicBezTo>
                  <a:pt x="368" y="336"/>
                  <a:pt x="368" y="336"/>
                  <a:pt x="368" y="336"/>
                </a:cubicBezTo>
                <a:cubicBezTo>
                  <a:pt x="342" y="363"/>
                  <a:pt x="342" y="363"/>
                  <a:pt x="342" y="363"/>
                </a:cubicBezTo>
                <a:cubicBezTo>
                  <a:pt x="204" y="363"/>
                  <a:pt x="204" y="363"/>
                  <a:pt x="204" y="363"/>
                </a:cubicBezTo>
                <a:cubicBezTo>
                  <a:pt x="199" y="363"/>
                  <a:pt x="196" y="367"/>
                  <a:pt x="196" y="371"/>
                </a:cubicBezTo>
                <a:cubicBezTo>
                  <a:pt x="196" y="382"/>
                  <a:pt x="196" y="382"/>
                  <a:pt x="196" y="382"/>
                </a:cubicBezTo>
                <a:cubicBezTo>
                  <a:pt x="168" y="382"/>
                  <a:pt x="168" y="382"/>
                  <a:pt x="168" y="382"/>
                </a:cubicBezTo>
                <a:cubicBezTo>
                  <a:pt x="168" y="382"/>
                  <a:pt x="168" y="382"/>
                  <a:pt x="168" y="382"/>
                </a:cubicBezTo>
                <a:cubicBezTo>
                  <a:pt x="166" y="382"/>
                  <a:pt x="163" y="383"/>
                  <a:pt x="162" y="386"/>
                </a:cubicBezTo>
                <a:cubicBezTo>
                  <a:pt x="146" y="407"/>
                  <a:pt x="126" y="418"/>
                  <a:pt x="102" y="418"/>
                </a:cubicBezTo>
                <a:cubicBezTo>
                  <a:pt x="85" y="418"/>
                  <a:pt x="68" y="413"/>
                  <a:pt x="54" y="403"/>
                </a:cubicBezTo>
                <a:cubicBezTo>
                  <a:pt x="50" y="401"/>
                  <a:pt x="45" y="402"/>
                  <a:pt x="43" y="405"/>
                </a:cubicBezTo>
                <a:cubicBezTo>
                  <a:pt x="40" y="409"/>
                  <a:pt x="41" y="414"/>
                  <a:pt x="45" y="417"/>
                </a:cubicBezTo>
                <a:cubicBezTo>
                  <a:pt x="62" y="428"/>
                  <a:pt x="81" y="434"/>
                  <a:pt x="102" y="434"/>
                </a:cubicBezTo>
                <a:cubicBezTo>
                  <a:pt x="130" y="434"/>
                  <a:pt x="153" y="422"/>
                  <a:pt x="172" y="398"/>
                </a:cubicBezTo>
                <a:cubicBezTo>
                  <a:pt x="204" y="398"/>
                  <a:pt x="204" y="398"/>
                  <a:pt x="204" y="398"/>
                </a:cubicBezTo>
                <a:cubicBezTo>
                  <a:pt x="204" y="398"/>
                  <a:pt x="204" y="398"/>
                  <a:pt x="204" y="398"/>
                </a:cubicBezTo>
                <a:cubicBezTo>
                  <a:pt x="206" y="398"/>
                  <a:pt x="208" y="397"/>
                  <a:pt x="209" y="396"/>
                </a:cubicBezTo>
                <a:cubicBezTo>
                  <a:pt x="211" y="394"/>
                  <a:pt x="212" y="392"/>
                  <a:pt x="212" y="390"/>
                </a:cubicBezTo>
                <a:cubicBezTo>
                  <a:pt x="212" y="379"/>
                  <a:pt x="212" y="379"/>
                  <a:pt x="212" y="379"/>
                </a:cubicBezTo>
                <a:cubicBezTo>
                  <a:pt x="345" y="379"/>
                  <a:pt x="345" y="379"/>
                  <a:pt x="345" y="379"/>
                </a:cubicBezTo>
                <a:cubicBezTo>
                  <a:pt x="348" y="379"/>
                  <a:pt x="350" y="378"/>
                  <a:pt x="351" y="377"/>
                </a:cubicBezTo>
                <a:cubicBezTo>
                  <a:pt x="385" y="342"/>
                  <a:pt x="385" y="342"/>
                  <a:pt x="385" y="342"/>
                </a:cubicBezTo>
                <a:cubicBezTo>
                  <a:pt x="388" y="339"/>
                  <a:pt x="388" y="334"/>
                  <a:pt x="385" y="331"/>
                </a:cubicBezTo>
                <a:lnTo>
                  <a:pt x="347" y="2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0EA37FB5-5D83-488D-934A-F9FBE268C7E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7225" y="4693327"/>
            <a:ext cx="492079" cy="496434"/>
          </a:xfrm>
          <a:custGeom>
            <a:avLst/>
            <a:gdLst>
              <a:gd name="T0" fmla="*/ 2147483647 w 354"/>
              <a:gd name="T1" fmla="*/ 2147483647 h 357"/>
              <a:gd name="T2" fmla="*/ 2147483647 w 354"/>
              <a:gd name="T3" fmla="*/ 2147483647 h 357"/>
              <a:gd name="T4" fmla="*/ 2147483647 w 354"/>
              <a:gd name="T5" fmla="*/ 2147483647 h 357"/>
              <a:gd name="T6" fmla="*/ 2147483647 w 354"/>
              <a:gd name="T7" fmla="*/ 2147483647 h 357"/>
              <a:gd name="T8" fmla="*/ 2147483647 w 354"/>
              <a:gd name="T9" fmla="*/ 2147483647 h 357"/>
              <a:gd name="T10" fmla="*/ 2147483647 w 354"/>
              <a:gd name="T11" fmla="*/ 2147483647 h 357"/>
              <a:gd name="T12" fmla="*/ 2147483647 w 354"/>
              <a:gd name="T13" fmla="*/ 2147483647 h 357"/>
              <a:gd name="T14" fmla="*/ 2147483647 w 354"/>
              <a:gd name="T15" fmla="*/ 2147483647 h 357"/>
              <a:gd name="T16" fmla="*/ 2147483647 w 354"/>
              <a:gd name="T17" fmla="*/ 2147483647 h 357"/>
              <a:gd name="T18" fmla="*/ 2147483647 w 354"/>
              <a:gd name="T19" fmla="*/ 2147483647 h 357"/>
              <a:gd name="T20" fmla="*/ 2147483647 w 354"/>
              <a:gd name="T21" fmla="*/ 2147483647 h 357"/>
              <a:gd name="T22" fmla="*/ 2147483647 w 354"/>
              <a:gd name="T23" fmla="*/ 2147483647 h 357"/>
              <a:gd name="T24" fmla="*/ 2147483647 w 354"/>
              <a:gd name="T25" fmla="*/ 2147483647 h 357"/>
              <a:gd name="T26" fmla="*/ 2147483647 w 354"/>
              <a:gd name="T27" fmla="*/ 0 h 357"/>
              <a:gd name="T28" fmla="*/ 0 w 354"/>
              <a:gd name="T29" fmla="*/ 2147483647 h 357"/>
              <a:gd name="T30" fmla="*/ 2147483647 w 354"/>
              <a:gd name="T31" fmla="*/ 2147483647 h 357"/>
              <a:gd name="T32" fmla="*/ 2147483647 w 354"/>
              <a:gd name="T33" fmla="*/ 2147483647 h 357"/>
              <a:gd name="T34" fmla="*/ 2147483647 w 354"/>
              <a:gd name="T35" fmla="*/ 2147483647 h 357"/>
              <a:gd name="T36" fmla="*/ 2147483647 w 354"/>
              <a:gd name="T37" fmla="*/ 2147483647 h 357"/>
              <a:gd name="T38" fmla="*/ 2147483647 w 354"/>
              <a:gd name="T39" fmla="*/ 2147483647 h 357"/>
              <a:gd name="T40" fmla="*/ 2147483647 w 354"/>
              <a:gd name="T41" fmla="*/ 2147483647 h 357"/>
              <a:gd name="T42" fmla="*/ 2147483647 w 354"/>
              <a:gd name="T43" fmla="*/ 2147483647 h 357"/>
              <a:gd name="T44" fmla="*/ 2147483647 w 354"/>
              <a:gd name="T45" fmla="*/ 2147483647 h 357"/>
              <a:gd name="T46" fmla="*/ 2147483647 w 354"/>
              <a:gd name="T47" fmla="*/ 2147483647 h 357"/>
              <a:gd name="T48" fmla="*/ 2147483647 w 354"/>
              <a:gd name="T49" fmla="*/ 2147483647 h 357"/>
              <a:gd name="T50" fmla="*/ 2147483647 w 354"/>
              <a:gd name="T51" fmla="*/ 2147483647 h 357"/>
              <a:gd name="T52" fmla="*/ 2147483647 w 354"/>
              <a:gd name="T53" fmla="*/ 2147483647 h 357"/>
              <a:gd name="T54" fmla="*/ 2147483647 w 354"/>
              <a:gd name="T55" fmla="*/ 2147483647 h 357"/>
              <a:gd name="T56" fmla="*/ 2147483647 w 354"/>
              <a:gd name="T57" fmla="*/ 2147483647 h 357"/>
              <a:gd name="T58" fmla="*/ 2147483647 w 354"/>
              <a:gd name="T59" fmla="*/ 2147483647 h 357"/>
              <a:gd name="T60" fmla="*/ 2147483647 w 354"/>
              <a:gd name="T61" fmla="*/ 2147483647 h 357"/>
              <a:gd name="T62" fmla="*/ 2147483647 w 354"/>
              <a:gd name="T63" fmla="*/ 2147483647 h 357"/>
              <a:gd name="T64" fmla="*/ 2147483647 w 354"/>
              <a:gd name="T65" fmla="*/ 2147483647 h 357"/>
              <a:gd name="T66" fmla="*/ 2147483647 w 354"/>
              <a:gd name="T67" fmla="*/ 2147483647 h 357"/>
              <a:gd name="T68" fmla="*/ 2147483647 w 354"/>
              <a:gd name="T69" fmla="*/ 2147483647 h 357"/>
              <a:gd name="T70" fmla="*/ 2147483647 w 354"/>
              <a:gd name="T71" fmla="*/ 2147483647 h 357"/>
              <a:gd name="T72" fmla="*/ 2147483647 w 354"/>
              <a:gd name="T73" fmla="*/ 2147483647 h 357"/>
              <a:gd name="T74" fmla="*/ 2147483647 w 354"/>
              <a:gd name="T75" fmla="*/ 2147483647 h 357"/>
              <a:gd name="T76" fmla="*/ 2147483647 w 354"/>
              <a:gd name="T77" fmla="*/ 2147483647 h 357"/>
              <a:gd name="T78" fmla="*/ 2147483647 w 354"/>
              <a:gd name="T79" fmla="*/ 2147483647 h 357"/>
              <a:gd name="T80" fmla="*/ 2147483647 w 354"/>
              <a:gd name="T81" fmla="*/ 2147483647 h 35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354" h="357">
                <a:moveTo>
                  <a:pt x="339" y="287"/>
                </a:moveTo>
                <a:cubicBezTo>
                  <a:pt x="274" y="222"/>
                  <a:pt x="274" y="222"/>
                  <a:pt x="274" y="222"/>
                </a:cubicBezTo>
                <a:cubicBezTo>
                  <a:pt x="287" y="200"/>
                  <a:pt x="294" y="175"/>
                  <a:pt x="294" y="148"/>
                </a:cubicBezTo>
                <a:cubicBezTo>
                  <a:pt x="294" y="112"/>
                  <a:pt x="282" y="80"/>
                  <a:pt x="261" y="54"/>
                </a:cubicBezTo>
                <a:cubicBezTo>
                  <a:pt x="258" y="51"/>
                  <a:pt x="253" y="50"/>
                  <a:pt x="250" y="53"/>
                </a:cubicBezTo>
                <a:cubicBezTo>
                  <a:pt x="246" y="56"/>
                  <a:pt x="246" y="61"/>
                  <a:pt x="249" y="65"/>
                </a:cubicBezTo>
                <a:cubicBezTo>
                  <a:pt x="267" y="87"/>
                  <a:pt x="278" y="116"/>
                  <a:pt x="278" y="148"/>
                </a:cubicBezTo>
                <a:cubicBezTo>
                  <a:pt x="278" y="220"/>
                  <a:pt x="219" y="279"/>
                  <a:pt x="147" y="279"/>
                </a:cubicBezTo>
                <a:cubicBezTo>
                  <a:pt x="75" y="279"/>
                  <a:pt x="16" y="220"/>
                  <a:pt x="16" y="148"/>
                </a:cubicBezTo>
                <a:cubicBezTo>
                  <a:pt x="16" y="75"/>
                  <a:pt x="75" y="17"/>
                  <a:pt x="147" y="16"/>
                </a:cubicBezTo>
                <a:cubicBezTo>
                  <a:pt x="177" y="16"/>
                  <a:pt x="205" y="27"/>
                  <a:pt x="228" y="44"/>
                </a:cubicBezTo>
                <a:cubicBezTo>
                  <a:pt x="231" y="47"/>
                  <a:pt x="236" y="46"/>
                  <a:pt x="239" y="43"/>
                </a:cubicBezTo>
                <a:cubicBezTo>
                  <a:pt x="242" y="39"/>
                  <a:pt x="241" y="34"/>
                  <a:pt x="237" y="31"/>
                </a:cubicBezTo>
                <a:cubicBezTo>
                  <a:pt x="213" y="12"/>
                  <a:pt x="181" y="0"/>
                  <a:pt x="147" y="0"/>
                </a:cubicBezTo>
                <a:cubicBezTo>
                  <a:pt x="66" y="0"/>
                  <a:pt x="0" y="66"/>
                  <a:pt x="0" y="148"/>
                </a:cubicBezTo>
                <a:cubicBezTo>
                  <a:pt x="0" y="229"/>
                  <a:pt x="66" y="295"/>
                  <a:pt x="147" y="295"/>
                </a:cubicBezTo>
                <a:cubicBezTo>
                  <a:pt x="173" y="295"/>
                  <a:pt x="197" y="288"/>
                  <a:pt x="218" y="276"/>
                </a:cubicBezTo>
                <a:cubicBezTo>
                  <a:pt x="284" y="342"/>
                  <a:pt x="284" y="342"/>
                  <a:pt x="284" y="342"/>
                </a:cubicBezTo>
                <a:cubicBezTo>
                  <a:pt x="299" y="357"/>
                  <a:pt x="324" y="357"/>
                  <a:pt x="339" y="342"/>
                </a:cubicBezTo>
                <a:cubicBezTo>
                  <a:pt x="354" y="327"/>
                  <a:pt x="354" y="302"/>
                  <a:pt x="339" y="287"/>
                </a:cubicBezTo>
                <a:moveTo>
                  <a:pt x="227" y="93"/>
                </a:moveTo>
                <a:cubicBezTo>
                  <a:pt x="67" y="93"/>
                  <a:pt x="67" y="93"/>
                  <a:pt x="67" y="93"/>
                </a:cubicBezTo>
                <a:cubicBezTo>
                  <a:pt x="63" y="93"/>
                  <a:pt x="59" y="96"/>
                  <a:pt x="59" y="101"/>
                </a:cubicBezTo>
                <a:cubicBezTo>
                  <a:pt x="59" y="105"/>
                  <a:pt x="63" y="109"/>
                  <a:pt x="67" y="109"/>
                </a:cubicBezTo>
                <a:cubicBezTo>
                  <a:pt x="227" y="109"/>
                  <a:pt x="227" y="109"/>
                  <a:pt x="227" y="109"/>
                </a:cubicBezTo>
                <a:cubicBezTo>
                  <a:pt x="231" y="109"/>
                  <a:pt x="235" y="105"/>
                  <a:pt x="235" y="101"/>
                </a:cubicBezTo>
                <a:cubicBezTo>
                  <a:pt x="235" y="96"/>
                  <a:pt x="231" y="93"/>
                  <a:pt x="227" y="93"/>
                </a:cubicBezTo>
                <a:moveTo>
                  <a:pt x="227" y="140"/>
                </a:moveTo>
                <a:cubicBezTo>
                  <a:pt x="67" y="140"/>
                  <a:pt x="67" y="140"/>
                  <a:pt x="67" y="140"/>
                </a:cubicBezTo>
                <a:cubicBezTo>
                  <a:pt x="63" y="140"/>
                  <a:pt x="59" y="143"/>
                  <a:pt x="59" y="148"/>
                </a:cubicBezTo>
                <a:cubicBezTo>
                  <a:pt x="59" y="152"/>
                  <a:pt x="63" y="156"/>
                  <a:pt x="67" y="156"/>
                </a:cubicBezTo>
                <a:cubicBezTo>
                  <a:pt x="227" y="156"/>
                  <a:pt x="227" y="156"/>
                  <a:pt x="227" y="156"/>
                </a:cubicBezTo>
                <a:cubicBezTo>
                  <a:pt x="231" y="156"/>
                  <a:pt x="235" y="152"/>
                  <a:pt x="235" y="148"/>
                </a:cubicBezTo>
                <a:cubicBezTo>
                  <a:pt x="235" y="143"/>
                  <a:pt x="231" y="140"/>
                  <a:pt x="227" y="140"/>
                </a:cubicBezTo>
                <a:moveTo>
                  <a:pt x="227" y="186"/>
                </a:moveTo>
                <a:cubicBezTo>
                  <a:pt x="67" y="186"/>
                  <a:pt x="67" y="186"/>
                  <a:pt x="67" y="186"/>
                </a:cubicBezTo>
                <a:cubicBezTo>
                  <a:pt x="63" y="186"/>
                  <a:pt x="59" y="190"/>
                  <a:pt x="59" y="194"/>
                </a:cubicBezTo>
                <a:cubicBezTo>
                  <a:pt x="59" y="199"/>
                  <a:pt x="63" y="202"/>
                  <a:pt x="67" y="202"/>
                </a:cubicBezTo>
                <a:cubicBezTo>
                  <a:pt x="227" y="202"/>
                  <a:pt x="227" y="202"/>
                  <a:pt x="227" y="202"/>
                </a:cubicBezTo>
                <a:cubicBezTo>
                  <a:pt x="231" y="202"/>
                  <a:pt x="235" y="199"/>
                  <a:pt x="235" y="194"/>
                </a:cubicBezTo>
                <a:cubicBezTo>
                  <a:pt x="235" y="190"/>
                  <a:pt x="231" y="186"/>
                  <a:pt x="227" y="186"/>
                </a:cubicBezTo>
              </a:path>
            </a:pathLst>
          </a:cu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65">
            <a:extLst>
              <a:ext uri="{FF2B5EF4-FFF2-40B4-BE49-F238E27FC236}">
                <a16:creationId xmlns:a16="http://schemas.microsoft.com/office/drawing/2014/main" id="{566A8908-8BE0-4173-90F3-12FB0EBAB1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08696" y="6202031"/>
            <a:ext cx="316365" cy="457984"/>
          </a:xfrm>
          <a:custGeom>
            <a:avLst/>
            <a:gdLst>
              <a:gd name="T0" fmla="*/ 2147483647 w 324"/>
              <a:gd name="T1" fmla="*/ 2147483647 h 468"/>
              <a:gd name="T2" fmla="*/ 2147483647 w 324"/>
              <a:gd name="T3" fmla="*/ 2147483647 h 468"/>
              <a:gd name="T4" fmla="*/ 2147483647 w 324"/>
              <a:gd name="T5" fmla="*/ 2147483647 h 468"/>
              <a:gd name="T6" fmla="*/ 2147483647 w 324"/>
              <a:gd name="T7" fmla="*/ 2147483647 h 468"/>
              <a:gd name="T8" fmla="*/ 2147483647 w 324"/>
              <a:gd name="T9" fmla="*/ 2147483647 h 468"/>
              <a:gd name="T10" fmla="*/ 2147483647 w 324"/>
              <a:gd name="T11" fmla="*/ 2147483647 h 468"/>
              <a:gd name="T12" fmla="*/ 2147483647 w 324"/>
              <a:gd name="T13" fmla="*/ 2147483647 h 468"/>
              <a:gd name="T14" fmla="*/ 2147483647 w 324"/>
              <a:gd name="T15" fmla="*/ 2147483647 h 468"/>
              <a:gd name="T16" fmla="*/ 2147483647 w 324"/>
              <a:gd name="T17" fmla="*/ 2147483647 h 468"/>
              <a:gd name="T18" fmla="*/ 2147483647 w 324"/>
              <a:gd name="T19" fmla="*/ 2147483647 h 468"/>
              <a:gd name="T20" fmla="*/ 2147483647 w 324"/>
              <a:gd name="T21" fmla="*/ 2147483647 h 468"/>
              <a:gd name="T22" fmla="*/ 2147483647 w 324"/>
              <a:gd name="T23" fmla="*/ 2147483647 h 468"/>
              <a:gd name="T24" fmla="*/ 2147483647 w 324"/>
              <a:gd name="T25" fmla="*/ 2147483647 h 468"/>
              <a:gd name="T26" fmla="*/ 2147483647 w 324"/>
              <a:gd name="T27" fmla="*/ 2147483647 h 468"/>
              <a:gd name="T28" fmla="*/ 2147483647 w 324"/>
              <a:gd name="T29" fmla="*/ 2147483647 h 468"/>
              <a:gd name="T30" fmla="*/ 2147483647 w 324"/>
              <a:gd name="T31" fmla="*/ 2147483647 h 468"/>
              <a:gd name="T32" fmla="*/ 2147483647 w 324"/>
              <a:gd name="T33" fmla="*/ 2147483647 h 468"/>
              <a:gd name="T34" fmla="*/ 2147483647 w 324"/>
              <a:gd name="T35" fmla="*/ 0 h 468"/>
              <a:gd name="T36" fmla="*/ 0 w 324"/>
              <a:gd name="T37" fmla="*/ 2147483647 h 468"/>
              <a:gd name="T38" fmla="*/ 2147483647 w 324"/>
              <a:gd name="T39" fmla="*/ 2147483647 h 468"/>
              <a:gd name="T40" fmla="*/ 2147483647 w 324"/>
              <a:gd name="T41" fmla="*/ 2147483647 h 468"/>
              <a:gd name="T42" fmla="*/ 2147483647 w 324"/>
              <a:gd name="T43" fmla="*/ 2147483647 h 468"/>
              <a:gd name="T44" fmla="*/ 2147483647 w 324"/>
              <a:gd name="T45" fmla="*/ 2147483647 h 468"/>
              <a:gd name="T46" fmla="*/ 2147483647 w 324"/>
              <a:gd name="T47" fmla="*/ 2147483647 h 468"/>
              <a:gd name="T48" fmla="*/ 2147483647 w 324"/>
              <a:gd name="T49" fmla="*/ 2147483647 h 468"/>
              <a:gd name="T50" fmla="*/ 2147483647 w 324"/>
              <a:gd name="T51" fmla="*/ 2147483647 h 468"/>
              <a:gd name="T52" fmla="*/ 2147483647 w 324"/>
              <a:gd name="T53" fmla="*/ 2147483647 h 468"/>
              <a:gd name="T54" fmla="*/ 2147483647 w 324"/>
              <a:gd name="T55" fmla="*/ 2147483647 h 468"/>
              <a:gd name="T56" fmla="*/ 2147483647 w 324"/>
              <a:gd name="T57" fmla="*/ 2147483647 h 468"/>
              <a:gd name="T58" fmla="*/ 2147483647 w 324"/>
              <a:gd name="T59" fmla="*/ 2147483647 h 468"/>
              <a:gd name="T60" fmla="*/ 2147483647 w 324"/>
              <a:gd name="T61" fmla="*/ 2147483647 h 468"/>
              <a:gd name="T62" fmla="*/ 2147483647 w 324"/>
              <a:gd name="T63" fmla="*/ 2147483647 h 468"/>
              <a:gd name="T64" fmla="*/ 2147483647 w 324"/>
              <a:gd name="T65" fmla="*/ 2147483647 h 468"/>
              <a:gd name="T66" fmla="*/ 2147483647 w 324"/>
              <a:gd name="T67" fmla="*/ 2147483647 h 468"/>
              <a:gd name="T68" fmla="*/ 2147483647 w 324"/>
              <a:gd name="T69" fmla="*/ 2147483647 h 468"/>
              <a:gd name="T70" fmla="*/ 2147483647 w 324"/>
              <a:gd name="T71" fmla="*/ 2147483647 h 468"/>
              <a:gd name="T72" fmla="*/ 2147483647 w 324"/>
              <a:gd name="T73" fmla="*/ 2147483647 h 468"/>
              <a:gd name="T74" fmla="*/ 2147483647 w 324"/>
              <a:gd name="T75" fmla="*/ 2147483647 h 468"/>
              <a:gd name="T76" fmla="*/ 2147483647 w 324"/>
              <a:gd name="T77" fmla="*/ 2147483647 h 468"/>
              <a:gd name="T78" fmla="*/ 2147483647 w 324"/>
              <a:gd name="T79" fmla="*/ 2147483647 h 468"/>
              <a:gd name="T80" fmla="*/ 2147483647 w 324"/>
              <a:gd name="T81" fmla="*/ 2147483647 h 468"/>
              <a:gd name="T82" fmla="*/ 2147483647 w 324"/>
              <a:gd name="T83" fmla="*/ 2147483647 h 468"/>
              <a:gd name="T84" fmla="*/ 2147483647 w 324"/>
              <a:gd name="T85" fmla="*/ 2147483647 h 468"/>
              <a:gd name="T86" fmla="*/ 2147483647 w 324"/>
              <a:gd name="T87" fmla="*/ 2147483647 h 468"/>
              <a:gd name="T88" fmla="*/ 2147483647 w 324"/>
              <a:gd name="T89" fmla="*/ 2147483647 h 468"/>
              <a:gd name="T90" fmla="*/ 2147483647 w 324"/>
              <a:gd name="T91" fmla="*/ 2147483647 h 468"/>
              <a:gd name="T92" fmla="*/ 2147483647 w 324"/>
              <a:gd name="T93" fmla="*/ 2147483647 h 468"/>
              <a:gd name="T94" fmla="*/ 2147483647 w 324"/>
              <a:gd name="T95" fmla="*/ 2147483647 h 468"/>
              <a:gd name="T96" fmla="*/ 2147483647 w 324"/>
              <a:gd name="T97" fmla="*/ 2147483647 h 468"/>
              <a:gd name="T98" fmla="*/ 2147483647 w 324"/>
              <a:gd name="T99" fmla="*/ 2147483647 h 468"/>
              <a:gd name="T100" fmla="*/ 2147483647 w 324"/>
              <a:gd name="T101" fmla="*/ 2147483647 h 46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24" h="468">
                <a:moveTo>
                  <a:pt x="88" y="379"/>
                </a:moveTo>
                <a:cubicBezTo>
                  <a:pt x="91" y="379"/>
                  <a:pt x="92" y="377"/>
                  <a:pt x="92" y="375"/>
                </a:cubicBezTo>
                <a:cubicBezTo>
                  <a:pt x="92" y="367"/>
                  <a:pt x="92" y="367"/>
                  <a:pt x="92" y="367"/>
                </a:cubicBezTo>
                <a:cubicBezTo>
                  <a:pt x="92" y="364"/>
                  <a:pt x="91" y="362"/>
                  <a:pt x="88" y="362"/>
                </a:cubicBezTo>
                <a:cubicBezTo>
                  <a:pt x="70" y="362"/>
                  <a:pt x="70" y="362"/>
                  <a:pt x="70" y="362"/>
                </a:cubicBezTo>
                <a:cubicBezTo>
                  <a:pt x="68" y="362"/>
                  <a:pt x="66" y="364"/>
                  <a:pt x="66" y="367"/>
                </a:cubicBezTo>
                <a:cubicBezTo>
                  <a:pt x="66" y="375"/>
                  <a:pt x="66" y="375"/>
                  <a:pt x="66" y="375"/>
                </a:cubicBezTo>
                <a:cubicBezTo>
                  <a:pt x="66" y="377"/>
                  <a:pt x="68" y="379"/>
                  <a:pt x="70" y="379"/>
                </a:cubicBezTo>
                <a:lnTo>
                  <a:pt x="88" y="379"/>
                </a:lnTo>
                <a:close/>
                <a:moveTo>
                  <a:pt x="304" y="256"/>
                </a:moveTo>
                <a:cubicBezTo>
                  <a:pt x="304" y="78"/>
                  <a:pt x="304" y="78"/>
                  <a:pt x="304" y="78"/>
                </a:cubicBezTo>
                <a:cubicBezTo>
                  <a:pt x="304" y="74"/>
                  <a:pt x="300" y="70"/>
                  <a:pt x="296" y="70"/>
                </a:cubicBezTo>
                <a:cubicBezTo>
                  <a:pt x="292" y="70"/>
                  <a:pt x="288" y="74"/>
                  <a:pt x="288" y="78"/>
                </a:cubicBezTo>
                <a:cubicBezTo>
                  <a:pt x="288" y="257"/>
                  <a:pt x="288" y="257"/>
                  <a:pt x="288" y="257"/>
                </a:cubicBezTo>
                <a:cubicBezTo>
                  <a:pt x="285" y="258"/>
                  <a:pt x="283" y="259"/>
                  <a:pt x="280" y="260"/>
                </a:cubicBezTo>
                <a:cubicBezTo>
                  <a:pt x="278" y="257"/>
                  <a:pt x="276" y="255"/>
                  <a:pt x="273" y="253"/>
                </a:cubicBezTo>
                <a:cubicBezTo>
                  <a:pt x="273" y="53"/>
                  <a:pt x="273" y="53"/>
                  <a:pt x="273" y="53"/>
                </a:cubicBezTo>
                <a:cubicBezTo>
                  <a:pt x="273" y="39"/>
                  <a:pt x="265" y="32"/>
                  <a:pt x="252" y="32"/>
                </a:cubicBezTo>
                <a:cubicBezTo>
                  <a:pt x="53" y="32"/>
                  <a:pt x="53" y="32"/>
                  <a:pt x="53" y="32"/>
                </a:cubicBezTo>
                <a:cubicBezTo>
                  <a:pt x="40" y="32"/>
                  <a:pt x="32" y="40"/>
                  <a:pt x="32" y="53"/>
                </a:cubicBezTo>
                <a:cubicBezTo>
                  <a:pt x="32" y="328"/>
                  <a:pt x="32" y="328"/>
                  <a:pt x="32" y="328"/>
                </a:cubicBezTo>
                <a:cubicBezTo>
                  <a:pt x="32" y="342"/>
                  <a:pt x="39" y="349"/>
                  <a:pt x="53" y="349"/>
                </a:cubicBezTo>
                <a:cubicBezTo>
                  <a:pt x="107" y="349"/>
                  <a:pt x="107" y="349"/>
                  <a:pt x="107" y="349"/>
                </a:cubicBezTo>
                <a:cubicBezTo>
                  <a:pt x="110" y="362"/>
                  <a:pt x="114" y="375"/>
                  <a:pt x="118" y="384"/>
                </a:cubicBezTo>
                <a:cubicBezTo>
                  <a:pt x="119" y="387"/>
                  <a:pt x="120" y="389"/>
                  <a:pt x="122" y="393"/>
                </a:cubicBezTo>
                <a:cubicBezTo>
                  <a:pt x="31" y="393"/>
                  <a:pt x="31" y="393"/>
                  <a:pt x="31" y="393"/>
                </a:cubicBezTo>
                <a:cubicBezTo>
                  <a:pt x="23" y="393"/>
                  <a:pt x="16" y="386"/>
                  <a:pt x="16" y="379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26"/>
                  <a:pt x="23" y="16"/>
                  <a:pt x="36" y="16"/>
                </a:cubicBezTo>
                <a:cubicBezTo>
                  <a:pt x="273" y="16"/>
                  <a:pt x="273" y="16"/>
                  <a:pt x="273" y="16"/>
                </a:cubicBezTo>
                <a:cubicBezTo>
                  <a:pt x="281" y="16"/>
                  <a:pt x="288" y="22"/>
                  <a:pt x="288" y="30"/>
                </a:cubicBezTo>
                <a:cubicBezTo>
                  <a:pt x="288" y="46"/>
                  <a:pt x="288" y="46"/>
                  <a:pt x="288" y="46"/>
                </a:cubicBezTo>
                <a:cubicBezTo>
                  <a:pt x="288" y="51"/>
                  <a:pt x="292" y="54"/>
                  <a:pt x="296" y="54"/>
                </a:cubicBezTo>
                <a:cubicBezTo>
                  <a:pt x="300" y="54"/>
                  <a:pt x="304" y="51"/>
                  <a:pt x="304" y="46"/>
                </a:cubicBezTo>
                <a:cubicBezTo>
                  <a:pt x="304" y="30"/>
                  <a:pt x="304" y="30"/>
                  <a:pt x="304" y="30"/>
                </a:cubicBezTo>
                <a:cubicBezTo>
                  <a:pt x="304" y="13"/>
                  <a:pt x="290" y="0"/>
                  <a:pt x="27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7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95"/>
                  <a:pt x="14" y="409"/>
                  <a:pt x="31" y="409"/>
                </a:cubicBezTo>
                <a:cubicBezTo>
                  <a:pt x="132" y="409"/>
                  <a:pt x="132" y="409"/>
                  <a:pt x="132" y="409"/>
                </a:cubicBezTo>
                <a:cubicBezTo>
                  <a:pt x="149" y="435"/>
                  <a:pt x="182" y="468"/>
                  <a:pt x="235" y="468"/>
                </a:cubicBezTo>
                <a:cubicBezTo>
                  <a:pt x="294" y="468"/>
                  <a:pt x="324" y="426"/>
                  <a:pt x="324" y="385"/>
                </a:cubicBezTo>
                <a:cubicBezTo>
                  <a:pt x="324" y="282"/>
                  <a:pt x="324" y="282"/>
                  <a:pt x="324" y="282"/>
                </a:cubicBezTo>
                <a:cubicBezTo>
                  <a:pt x="324" y="270"/>
                  <a:pt x="316" y="259"/>
                  <a:pt x="304" y="256"/>
                </a:cubicBezTo>
                <a:close/>
                <a:moveTo>
                  <a:pt x="93" y="271"/>
                </a:moveTo>
                <a:cubicBezTo>
                  <a:pt x="94" y="280"/>
                  <a:pt x="98" y="306"/>
                  <a:pt x="103" y="333"/>
                </a:cubicBezTo>
                <a:cubicBezTo>
                  <a:pt x="53" y="333"/>
                  <a:pt x="53" y="333"/>
                  <a:pt x="53" y="333"/>
                </a:cubicBezTo>
                <a:cubicBezTo>
                  <a:pt x="48" y="333"/>
                  <a:pt x="48" y="333"/>
                  <a:pt x="48" y="328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49"/>
                  <a:pt x="49" y="48"/>
                  <a:pt x="53" y="48"/>
                </a:cubicBezTo>
                <a:cubicBezTo>
                  <a:pt x="252" y="48"/>
                  <a:pt x="252" y="48"/>
                  <a:pt x="252" y="48"/>
                </a:cubicBezTo>
                <a:cubicBezTo>
                  <a:pt x="256" y="48"/>
                  <a:pt x="257" y="48"/>
                  <a:pt x="257" y="53"/>
                </a:cubicBezTo>
                <a:cubicBezTo>
                  <a:pt x="257" y="249"/>
                  <a:pt x="257" y="249"/>
                  <a:pt x="257" y="249"/>
                </a:cubicBezTo>
                <a:cubicBezTo>
                  <a:pt x="256" y="249"/>
                  <a:pt x="256" y="249"/>
                  <a:pt x="256" y="249"/>
                </a:cubicBezTo>
                <a:cubicBezTo>
                  <a:pt x="250" y="249"/>
                  <a:pt x="244" y="251"/>
                  <a:pt x="240" y="254"/>
                </a:cubicBezTo>
                <a:cubicBezTo>
                  <a:pt x="235" y="247"/>
                  <a:pt x="227" y="243"/>
                  <a:pt x="218" y="243"/>
                </a:cubicBezTo>
                <a:cubicBezTo>
                  <a:pt x="216" y="243"/>
                  <a:pt x="216" y="243"/>
                  <a:pt x="216" y="243"/>
                </a:cubicBezTo>
                <a:cubicBezTo>
                  <a:pt x="213" y="243"/>
                  <a:pt x="209" y="244"/>
                  <a:pt x="205" y="245"/>
                </a:cubicBezTo>
                <a:cubicBezTo>
                  <a:pt x="205" y="176"/>
                  <a:pt x="205" y="176"/>
                  <a:pt x="205" y="176"/>
                </a:cubicBezTo>
                <a:cubicBezTo>
                  <a:pt x="205" y="162"/>
                  <a:pt x="194" y="150"/>
                  <a:pt x="179" y="150"/>
                </a:cubicBezTo>
                <a:cubicBezTo>
                  <a:pt x="178" y="150"/>
                  <a:pt x="178" y="150"/>
                  <a:pt x="178" y="150"/>
                </a:cubicBezTo>
                <a:cubicBezTo>
                  <a:pt x="163" y="150"/>
                  <a:pt x="151" y="162"/>
                  <a:pt x="151" y="176"/>
                </a:cubicBezTo>
                <a:cubicBezTo>
                  <a:pt x="151" y="305"/>
                  <a:pt x="151" y="305"/>
                  <a:pt x="151" y="305"/>
                </a:cubicBezTo>
                <a:cubicBezTo>
                  <a:pt x="149" y="289"/>
                  <a:pt x="145" y="269"/>
                  <a:pt x="135" y="252"/>
                </a:cubicBezTo>
                <a:cubicBezTo>
                  <a:pt x="135" y="252"/>
                  <a:pt x="134" y="252"/>
                  <a:pt x="134" y="252"/>
                </a:cubicBezTo>
                <a:cubicBezTo>
                  <a:pt x="127" y="242"/>
                  <a:pt x="119" y="240"/>
                  <a:pt x="114" y="240"/>
                </a:cubicBezTo>
                <a:cubicBezTo>
                  <a:pt x="109" y="240"/>
                  <a:pt x="104" y="242"/>
                  <a:pt x="100" y="246"/>
                </a:cubicBezTo>
                <a:cubicBezTo>
                  <a:pt x="95" y="252"/>
                  <a:pt x="92" y="261"/>
                  <a:pt x="93" y="271"/>
                </a:cubicBezTo>
                <a:close/>
                <a:moveTo>
                  <a:pt x="308" y="385"/>
                </a:moveTo>
                <a:cubicBezTo>
                  <a:pt x="308" y="417"/>
                  <a:pt x="285" y="452"/>
                  <a:pt x="235" y="452"/>
                </a:cubicBezTo>
                <a:cubicBezTo>
                  <a:pt x="173" y="452"/>
                  <a:pt x="143" y="400"/>
                  <a:pt x="132" y="378"/>
                </a:cubicBezTo>
                <a:cubicBezTo>
                  <a:pt x="120" y="351"/>
                  <a:pt x="111" y="292"/>
                  <a:pt x="109" y="269"/>
                </a:cubicBezTo>
                <a:cubicBezTo>
                  <a:pt x="109" y="263"/>
                  <a:pt x="111" y="259"/>
                  <a:pt x="112" y="257"/>
                </a:cubicBezTo>
                <a:cubicBezTo>
                  <a:pt x="113" y="256"/>
                  <a:pt x="114" y="256"/>
                  <a:pt x="114" y="256"/>
                </a:cubicBezTo>
                <a:cubicBezTo>
                  <a:pt x="116" y="256"/>
                  <a:pt x="118" y="257"/>
                  <a:pt x="121" y="261"/>
                </a:cubicBezTo>
                <a:cubicBezTo>
                  <a:pt x="130" y="275"/>
                  <a:pt x="133" y="293"/>
                  <a:pt x="136" y="308"/>
                </a:cubicBezTo>
                <a:cubicBezTo>
                  <a:pt x="139" y="327"/>
                  <a:pt x="142" y="344"/>
                  <a:pt x="157" y="344"/>
                </a:cubicBezTo>
                <a:cubicBezTo>
                  <a:pt x="158" y="344"/>
                  <a:pt x="160" y="344"/>
                  <a:pt x="161" y="344"/>
                </a:cubicBezTo>
                <a:cubicBezTo>
                  <a:pt x="165" y="343"/>
                  <a:pt x="167" y="340"/>
                  <a:pt x="167" y="336"/>
                </a:cubicBezTo>
                <a:cubicBezTo>
                  <a:pt x="167" y="176"/>
                  <a:pt x="167" y="176"/>
                  <a:pt x="167" y="176"/>
                </a:cubicBezTo>
                <a:cubicBezTo>
                  <a:pt x="167" y="171"/>
                  <a:pt x="172" y="166"/>
                  <a:pt x="178" y="166"/>
                </a:cubicBezTo>
                <a:cubicBezTo>
                  <a:pt x="179" y="166"/>
                  <a:pt x="179" y="166"/>
                  <a:pt x="179" y="166"/>
                </a:cubicBezTo>
                <a:cubicBezTo>
                  <a:pt x="185" y="166"/>
                  <a:pt x="189" y="171"/>
                  <a:pt x="189" y="176"/>
                </a:cubicBezTo>
                <a:cubicBezTo>
                  <a:pt x="189" y="269"/>
                  <a:pt x="189" y="269"/>
                  <a:pt x="189" y="269"/>
                </a:cubicBezTo>
                <a:cubicBezTo>
                  <a:pt x="189" y="274"/>
                  <a:pt x="193" y="277"/>
                  <a:pt x="197" y="277"/>
                </a:cubicBezTo>
                <a:cubicBezTo>
                  <a:pt x="202" y="277"/>
                  <a:pt x="205" y="274"/>
                  <a:pt x="205" y="269"/>
                </a:cubicBezTo>
                <a:cubicBezTo>
                  <a:pt x="205" y="264"/>
                  <a:pt x="210" y="259"/>
                  <a:pt x="216" y="259"/>
                </a:cubicBezTo>
                <a:cubicBezTo>
                  <a:pt x="218" y="259"/>
                  <a:pt x="218" y="259"/>
                  <a:pt x="218" y="259"/>
                </a:cubicBezTo>
                <a:cubicBezTo>
                  <a:pt x="224" y="259"/>
                  <a:pt x="229" y="264"/>
                  <a:pt x="229" y="269"/>
                </a:cubicBezTo>
                <a:cubicBezTo>
                  <a:pt x="229" y="275"/>
                  <a:pt x="229" y="275"/>
                  <a:pt x="229" y="275"/>
                </a:cubicBezTo>
                <a:cubicBezTo>
                  <a:pt x="229" y="279"/>
                  <a:pt x="233" y="283"/>
                  <a:pt x="237" y="283"/>
                </a:cubicBezTo>
                <a:cubicBezTo>
                  <a:pt x="242" y="283"/>
                  <a:pt x="245" y="279"/>
                  <a:pt x="245" y="275"/>
                </a:cubicBezTo>
                <a:cubicBezTo>
                  <a:pt x="245" y="269"/>
                  <a:pt x="250" y="265"/>
                  <a:pt x="256" y="265"/>
                </a:cubicBezTo>
                <a:cubicBezTo>
                  <a:pt x="258" y="265"/>
                  <a:pt x="258" y="265"/>
                  <a:pt x="258" y="265"/>
                </a:cubicBezTo>
                <a:cubicBezTo>
                  <a:pt x="264" y="265"/>
                  <a:pt x="269" y="269"/>
                  <a:pt x="269" y="275"/>
                </a:cubicBezTo>
                <a:cubicBezTo>
                  <a:pt x="269" y="282"/>
                  <a:pt x="269" y="282"/>
                  <a:pt x="269" y="282"/>
                </a:cubicBezTo>
                <a:cubicBezTo>
                  <a:pt x="269" y="286"/>
                  <a:pt x="272" y="290"/>
                  <a:pt x="277" y="290"/>
                </a:cubicBezTo>
                <a:cubicBezTo>
                  <a:pt x="281" y="290"/>
                  <a:pt x="285" y="286"/>
                  <a:pt x="285" y="282"/>
                </a:cubicBezTo>
                <a:cubicBezTo>
                  <a:pt x="285" y="276"/>
                  <a:pt x="290" y="272"/>
                  <a:pt x="296" y="272"/>
                </a:cubicBezTo>
                <a:cubicBezTo>
                  <a:pt x="297" y="272"/>
                  <a:pt x="297" y="272"/>
                  <a:pt x="297" y="272"/>
                </a:cubicBezTo>
                <a:cubicBezTo>
                  <a:pt x="303" y="272"/>
                  <a:pt x="308" y="276"/>
                  <a:pt x="308" y="282"/>
                </a:cubicBezTo>
                <a:lnTo>
                  <a:pt x="308" y="38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934-6954-4489-9411-9F0E11FF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B6A8-9704-4CE0-9E2D-3E8D157EC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543050"/>
            <a:ext cx="11077575" cy="49307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Linear Regression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Training MSE: 0.3260368077380221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Validation MSE: 0.33808283008753937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Training r2: 0.5145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Validation r2: 0.5169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Regressor</a:t>
            </a:r>
          </a:p>
          <a:p>
            <a:pPr lvl="2"/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Training MSE: 0.298496231131986 </a:t>
            </a:r>
          </a:p>
          <a:p>
            <a:pPr lvl="2"/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Validation MSE: 0.32357379374726875 </a:t>
            </a:r>
          </a:p>
          <a:p>
            <a:pPr lvl="2"/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Training r2: 0.5933 </a:t>
            </a:r>
          </a:p>
          <a:p>
            <a:pPr lvl="2"/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Validation r2: 0.5574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err="1"/>
              <a:t>RandomForest</a:t>
            </a:r>
            <a:r>
              <a:rPr lang="en-US" dirty="0"/>
              <a:t> Regressor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Train Score with Best Test: 0.6598837595885945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Best Test Score: 0.5343352494570586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Best Depth 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pPr lvl="2"/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Median Absolute Error for transformed Response: 0.19554782149981786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all the models, MSE was used to assess the error as it was a regression problem.</a:t>
            </a:r>
          </a:p>
          <a:p>
            <a:pPr marL="0" indent="0">
              <a:buNone/>
            </a:pPr>
            <a:r>
              <a:rPr lang="en-US" b="1" dirty="0"/>
              <a:t>Got Best results from </a:t>
            </a:r>
            <a:r>
              <a:rPr lang="en-US" b="1" dirty="0" err="1"/>
              <a:t>XGBoostRegressor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49DC08-6BEB-4D41-9E28-5308164E4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38696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A9CB2E-6DBE-40DC-B80E-5648F10D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E1AAB6-2D42-4ACD-9F9C-0321D5787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045D73-89AD-425E-9604-81DD27F9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3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E177-5236-4C35-9EFB-EE4EDA67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A111-4102-4379-9E35-429EEB64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multiple things to improve the models</a:t>
            </a:r>
          </a:p>
          <a:p>
            <a:pPr lvl="1"/>
            <a:r>
              <a:rPr lang="en-US" dirty="0"/>
              <a:t>To include image features as bookings are usually affected by the photos.</a:t>
            </a:r>
          </a:p>
          <a:p>
            <a:pPr lvl="1"/>
            <a:r>
              <a:rPr lang="en-US" dirty="0"/>
              <a:t>Include geographical features as location is a very important aspect in booking an </a:t>
            </a:r>
            <a:r>
              <a:rPr lang="en-US" dirty="0" err="1"/>
              <a:t>AirBnB</a:t>
            </a:r>
            <a:endParaRPr lang="en-US" dirty="0"/>
          </a:p>
          <a:p>
            <a:pPr lvl="1"/>
            <a:r>
              <a:rPr lang="en-US" dirty="0"/>
              <a:t>To include Text features and apply NLP as those could tell the sentiments around the listing</a:t>
            </a:r>
          </a:p>
          <a:p>
            <a:pPr lvl="1"/>
            <a:r>
              <a:rPr lang="en-US" dirty="0"/>
              <a:t>Include time based features </a:t>
            </a:r>
          </a:p>
          <a:p>
            <a:pPr lvl="1"/>
            <a:r>
              <a:rPr lang="en-US" dirty="0"/>
              <a:t>Further tune the models with these features 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1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58D7-812E-47D8-A5D3-82C19712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References/Citations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4206-1491-45E0-982C-EE8F5C63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https://medium.com/@lukazaplotnik/where-to-stay-in-amsterdam-airbnb-data-analysis-2b673758885e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https://www.kaggle.com/naamaavi/airbnb-price-prediction-regression-project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5"/>
              </a:rPr>
              <a:t>https://towardsdatascience.com/predicting-airbnb-prices-with-machine-learning-and-deep-learning-f46d44afb8a6</a:t>
            </a:r>
            <a:endParaRPr lang="en-US" dirty="0"/>
          </a:p>
          <a:p>
            <a:r>
              <a:rPr lang="en-US" dirty="0">
                <a:hlinkClick r:id="rId6"/>
              </a:rPr>
              <a:t>https://medium.com/@philmohun/making-models-iv-airbnb-price-prediction-model-selection-results-7099d05c06e2</a:t>
            </a:r>
            <a:endParaRPr lang="en-US" dirty="0"/>
          </a:p>
          <a:p>
            <a:r>
              <a:rPr lang="en-US" dirty="0">
                <a:hlinkClick r:id="rId4"/>
              </a:rPr>
              <a:t>https://airbnb-pricing-prediction.herokuapp.com/</a:t>
            </a:r>
            <a:endParaRPr lang="en-US" dirty="0"/>
          </a:p>
          <a:p>
            <a:r>
              <a:rPr lang="en-US" dirty="0">
                <a:hlinkClick r:id="rId7"/>
              </a:rPr>
              <a:t>https://blog.bigml.com/2016/09/26/predicting-airbnb-prices-with-logistic-regression/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5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331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Ericsson Hilda</vt:lpstr>
      <vt:lpstr>Office Theme</vt:lpstr>
      <vt:lpstr>Assignment: AirBnB Price Prediction</vt:lpstr>
      <vt:lpstr>PowerPoint Presentation</vt:lpstr>
      <vt:lpstr>Models Used</vt:lpstr>
      <vt:lpstr>Further Improvements</vt:lpstr>
      <vt:lpstr>References/Citations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Assignment: AirBnB Price Prediction</dc:title>
  <dc:creator>Paluk Goyal</dc:creator>
  <cp:lastModifiedBy>Paluk Goyal</cp:lastModifiedBy>
  <cp:revision>6</cp:revision>
  <dcterms:created xsi:type="dcterms:W3CDTF">2019-10-03T16:21:46Z</dcterms:created>
  <dcterms:modified xsi:type="dcterms:W3CDTF">2019-10-03T17:45:39Z</dcterms:modified>
</cp:coreProperties>
</file>