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BeeZee"/>
      <p:regular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BeeZee-italic.fntdata"/><Relationship Id="rId6" Type="http://schemas.openxmlformats.org/officeDocument/2006/relationships/slide" Target="slides/slide1.xml"/><Relationship Id="rId18" Type="http://schemas.openxmlformats.org/officeDocument/2006/relationships/font" Target="fonts/ABeeZe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926f9e33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926f9e33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96c63b585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96c63b585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96c63b585_2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96c63b585_2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3926f9e3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3926f9e3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926f9e33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926f9e33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3926f9e33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3926f9e33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926f9e33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926f9e33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96c63b58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96c63b58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926f9e33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926f9e33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926f9e33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926f9e33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926f9e33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926f9e33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brilliant.org/wiki/lambda-calculus/" TargetMode="External"/><Relationship Id="rId4" Type="http://schemas.openxmlformats.org/officeDocument/2006/relationships/hyperlink" Target="https://plato.stanford.edu/entries/lambda-calculus/" TargetMode="External"/><Relationship Id="rId10" Type="http://schemas.openxmlformats.org/officeDocument/2006/relationships/hyperlink" Target="https://pages.cs.wisc.edu/~horwitz/CS704-NOTES/1.LAMBDA-CALCULUS.html" TargetMode="External"/><Relationship Id="rId9" Type="http://schemas.openxmlformats.org/officeDocument/2006/relationships/hyperlink" Target="https://lisperator.net/pltut/parser/" TargetMode="External"/><Relationship Id="rId5" Type="http://schemas.openxmlformats.org/officeDocument/2006/relationships/hyperlink" Target="https://www.cs.jhu.edu/~jason/465/readings/lambdacalc.html" TargetMode="External"/><Relationship Id="rId6" Type="http://schemas.openxmlformats.org/officeDocument/2006/relationships/hyperlink" Target="https://plato.stanford.edu/entries/montague-semantics" TargetMode="External"/><Relationship Id="rId7" Type="http://schemas.openxmlformats.org/officeDocument/2006/relationships/hyperlink" Target="https://semantics.uchicago.edu/kennedy/classes/s08/semantics2/montague73.pdf" TargetMode="External"/><Relationship Id="rId8" Type="http://schemas.openxmlformats.org/officeDocument/2006/relationships/hyperlink" Target="https://www.nltk.org/howto/logic.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56550"/>
            <a:ext cx="8520600" cy="2814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ABeeZee"/>
                <a:ea typeface="ABeeZee"/>
                <a:cs typeface="ABeeZee"/>
                <a:sym typeface="ABeeZee"/>
              </a:rPr>
              <a:t>Lambda Calculus</a:t>
            </a:r>
            <a:endParaRPr b="1">
              <a:latin typeface="ABeeZee"/>
              <a:ea typeface="ABeeZee"/>
              <a:cs typeface="ABeeZee"/>
              <a:sym typeface="ABeeZee"/>
            </a:endParaRPr>
          </a:p>
          <a:p>
            <a:pPr indent="0" lvl="0" marL="0" rtl="0" algn="ctr">
              <a:spcBef>
                <a:spcPts val="0"/>
              </a:spcBef>
              <a:spcAft>
                <a:spcPts val="0"/>
              </a:spcAft>
              <a:buNone/>
            </a:pPr>
            <a:r>
              <a:t/>
            </a:r>
            <a:endParaRPr b="1" sz="2400">
              <a:latin typeface="ABeeZee"/>
              <a:ea typeface="ABeeZee"/>
              <a:cs typeface="ABeeZee"/>
              <a:sym typeface="ABeeZee"/>
            </a:endParaRPr>
          </a:p>
          <a:p>
            <a:pPr indent="0" lvl="0" marL="0" rtl="0" algn="ctr">
              <a:spcBef>
                <a:spcPts val="0"/>
              </a:spcBef>
              <a:spcAft>
                <a:spcPts val="0"/>
              </a:spcAft>
              <a:buNone/>
            </a:pPr>
            <a:r>
              <a:t/>
            </a:r>
            <a:endParaRPr b="1" sz="2400">
              <a:latin typeface="ABeeZee"/>
              <a:ea typeface="ABeeZee"/>
              <a:cs typeface="ABeeZee"/>
              <a:sym typeface="ABeeZee"/>
            </a:endParaRPr>
          </a:p>
          <a:p>
            <a:pPr indent="0" lvl="0" marL="0" rtl="0" algn="ctr">
              <a:spcBef>
                <a:spcPts val="0"/>
              </a:spcBef>
              <a:spcAft>
                <a:spcPts val="0"/>
              </a:spcAft>
              <a:buNone/>
            </a:pPr>
            <a:r>
              <a:rPr b="1" lang="en" sz="2400">
                <a:latin typeface="ABeeZee"/>
                <a:ea typeface="ABeeZee"/>
                <a:cs typeface="ABeeZee"/>
                <a:sym typeface="ABeeZee"/>
              </a:rPr>
              <a:t>Anson Tao</a:t>
            </a:r>
            <a:endParaRPr b="1" sz="2400">
              <a:latin typeface="ABeeZee"/>
              <a:ea typeface="ABeeZee"/>
              <a:cs typeface="ABeeZee"/>
              <a:sym typeface="ABeeZee"/>
            </a:endParaRPr>
          </a:p>
          <a:p>
            <a:pPr indent="0" lvl="0" marL="0" rtl="0" algn="ctr">
              <a:spcBef>
                <a:spcPts val="0"/>
              </a:spcBef>
              <a:spcAft>
                <a:spcPts val="0"/>
              </a:spcAft>
              <a:buNone/>
            </a:pPr>
            <a:r>
              <a:rPr b="1" lang="en" sz="2400">
                <a:latin typeface="ABeeZee"/>
                <a:ea typeface="ABeeZee"/>
                <a:cs typeface="ABeeZee"/>
                <a:sym typeface="ABeeZee"/>
              </a:rPr>
              <a:t>Anand Singh</a:t>
            </a:r>
            <a:endParaRPr b="1" sz="2400">
              <a:latin typeface="ABeeZee"/>
              <a:ea typeface="ABeeZee"/>
              <a:cs typeface="ABeeZee"/>
              <a:sym typeface="ABeeZee"/>
            </a:endParaRPr>
          </a:p>
          <a:p>
            <a:pPr indent="0" lvl="0" marL="0" rtl="0" algn="ctr">
              <a:spcBef>
                <a:spcPts val="0"/>
              </a:spcBef>
              <a:spcAft>
                <a:spcPts val="0"/>
              </a:spcAft>
              <a:buNone/>
            </a:pPr>
            <a:r>
              <a:rPr b="1" lang="en" sz="2400">
                <a:latin typeface="ABeeZee"/>
                <a:ea typeface="ABeeZee"/>
                <a:cs typeface="ABeeZee"/>
                <a:sym typeface="ABeeZee"/>
              </a:rPr>
              <a:t>Hamza Qadri</a:t>
            </a:r>
            <a:endParaRPr b="1" sz="2400">
              <a:latin typeface="ABeeZee"/>
              <a:ea typeface="ABeeZee"/>
              <a:cs typeface="ABeeZee"/>
              <a:sym typeface="ABeeZe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ABeeZee"/>
                <a:ea typeface="ABeeZee"/>
                <a:cs typeface="ABeeZee"/>
                <a:sym typeface="ABeeZee"/>
              </a:rPr>
              <a:t>Lambda Calculus Interpreter</a:t>
            </a:r>
            <a:endParaRPr b="1">
              <a:latin typeface="ABeeZee"/>
              <a:ea typeface="ABeeZee"/>
              <a:cs typeface="ABeeZee"/>
              <a:sym typeface="ABeeZee"/>
            </a:endParaRPr>
          </a:p>
        </p:txBody>
      </p:sp>
      <p:sp>
        <p:nvSpPr>
          <p:cNvPr id="122" name="Google Shape;122;p22"/>
          <p:cNvSpPr/>
          <p:nvPr/>
        </p:nvSpPr>
        <p:spPr>
          <a:xfrm>
            <a:off x="676225" y="1890150"/>
            <a:ext cx="1293300" cy="1808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BeeZee"/>
              <a:ea typeface="ABeeZee"/>
              <a:cs typeface="ABeeZee"/>
              <a:sym typeface="ABeeZee"/>
            </a:endParaRPr>
          </a:p>
        </p:txBody>
      </p:sp>
      <p:sp>
        <p:nvSpPr>
          <p:cNvPr id="123" name="Google Shape;123;p22"/>
          <p:cNvSpPr txBox="1"/>
          <p:nvPr/>
        </p:nvSpPr>
        <p:spPr>
          <a:xfrm>
            <a:off x="685950" y="1899875"/>
            <a:ext cx="1293300" cy="18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(λa.λb.a)(λc.d)(λe.f)</a:t>
            </a:r>
            <a:endParaRPr sz="1000"/>
          </a:p>
        </p:txBody>
      </p:sp>
      <p:sp>
        <p:nvSpPr>
          <p:cNvPr id="124" name="Google Shape;124;p22"/>
          <p:cNvSpPr/>
          <p:nvPr/>
        </p:nvSpPr>
        <p:spPr>
          <a:xfrm>
            <a:off x="2144400" y="2560950"/>
            <a:ext cx="1186200" cy="46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Lexer</a:t>
            </a:r>
            <a:endParaRPr/>
          </a:p>
        </p:txBody>
      </p:sp>
      <p:sp>
        <p:nvSpPr>
          <p:cNvPr id="125" name="Google Shape;125;p22"/>
          <p:cNvSpPr/>
          <p:nvPr/>
        </p:nvSpPr>
        <p:spPr>
          <a:xfrm>
            <a:off x="3495750" y="1885288"/>
            <a:ext cx="1293300" cy="1808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BeeZee"/>
              <a:ea typeface="ABeeZee"/>
              <a:cs typeface="ABeeZee"/>
              <a:sym typeface="ABeeZee"/>
            </a:endParaRPr>
          </a:p>
        </p:txBody>
      </p:sp>
      <p:sp>
        <p:nvSpPr>
          <p:cNvPr id="126" name="Google Shape;126;p22"/>
          <p:cNvSpPr txBox="1"/>
          <p:nvPr/>
        </p:nvSpPr>
        <p:spPr>
          <a:xfrm>
            <a:off x="3505475" y="1895013"/>
            <a:ext cx="1293300" cy="18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 λa, λb, a, ), (, λc, d, ), (, λe, f, )]</a:t>
            </a:r>
            <a:endParaRPr sz="1800"/>
          </a:p>
          <a:p>
            <a:pPr indent="0" lvl="0" marL="0" rtl="0" algn="ctr">
              <a:spcBef>
                <a:spcPts val="0"/>
              </a:spcBef>
              <a:spcAft>
                <a:spcPts val="0"/>
              </a:spcAft>
              <a:buNone/>
            </a:pPr>
            <a:r>
              <a:t/>
            </a:r>
            <a:endParaRPr sz="1800"/>
          </a:p>
        </p:txBody>
      </p:sp>
      <p:sp>
        <p:nvSpPr>
          <p:cNvPr id="127" name="Google Shape;127;p22"/>
          <p:cNvSpPr/>
          <p:nvPr/>
        </p:nvSpPr>
        <p:spPr>
          <a:xfrm>
            <a:off x="4954200" y="2556100"/>
            <a:ext cx="1186200" cy="46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Parser</a:t>
            </a:r>
            <a:endParaRPr/>
          </a:p>
        </p:txBody>
      </p:sp>
      <p:sp>
        <p:nvSpPr>
          <p:cNvPr id="128" name="Google Shape;128;p22"/>
          <p:cNvSpPr/>
          <p:nvPr/>
        </p:nvSpPr>
        <p:spPr>
          <a:xfrm>
            <a:off x="7044400" y="1211450"/>
            <a:ext cx="5835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apply</a:t>
            </a:r>
            <a:endParaRPr sz="700"/>
          </a:p>
        </p:txBody>
      </p:sp>
      <p:sp>
        <p:nvSpPr>
          <p:cNvPr id="129" name="Google Shape;129;p22"/>
          <p:cNvSpPr/>
          <p:nvPr/>
        </p:nvSpPr>
        <p:spPr>
          <a:xfrm>
            <a:off x="6598800" y="1829300"/>
            <a:ext cx="5835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apply</a:t>
            </a:r>
            <a:endParaRPr sz="700"/>
          </a:p>
        </p:txBody>
      </p:sp>
      <p:sp>
        <p:nvSpPr>
          <p:cNvPr id="130" name="Google Shape;130;p22"/>
          <p:cNvSpPr/>
          <p:nvPr/>
        </p:nvSpPr>
        <p:spPr>
          <a:xfrm>
            <a:off x="7472550" y="1839025"/>
            <a:ext cx="5835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λe</a:t>
            </a:r>
            <a:endParaRPr sz="1000"/>
          </a:p>
        </p:txBody>
      </p:sp>
      <p:sp>
        <p:nvSpPr>
          <p:cNvPr id="131" name="Google Shape;131;p22"/>
          <p:cNvSpPr/>
          <p:nvPr/>
        </p:nvSpPr>
        <p:spPr>
          <a:xfrm>
            <a:off x="6305550" y="3204900"/>
            <a:ext cx="5835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λb</a:t>
            </a:r>
            <a:endParaRPr sz="1000"/>
          </a:p>
        </p:txBody>
      </p:sp>
      <p:sp>
        <p:nvSpPr>
          <p:cNvPr id="132" name="Google Shape;132;p22"/>
          <p:cNvSpPr/>
          <p:nvPr/>
        </p:nvSpPr>
        <p:spPr>
          <a:xfrm>
            <a:off x="6305550" y="2517088"/>
            <a:ext cx="5835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λa</a:t>
            </a:r>
            <a:endParaRPr sz="1000"/>
          </a:p>
        </p:txBody>
      </p:sp>
      <p:sp>
        <p:nvSpPr>
          <p:cNvPr id="133" name="Google Shape;133;p22"/>
          <p:cNvSpPr/>
          <p:nvPr/>
        </p:nvSpPr>
        <p:spPr>
          <a:xfrm>
            <a:off x="6986525" y="2517100"/>
            <a:ext cx="5835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λc</a:t>
            </a:r>
            <a:endParaRPr sz="1000"/>
          </a:p>
        </p:txBody>
      </p:sp>
      <p:sp>
        <p:nvSpPr>
          <p:cNvPr id="134" name="Google Shape;134;p22"/>
          <p:cNvSpPr/>
          <p:nvPr/>
        </p:nvSpPr>
        <p:spPr>
          <a:xfrm>
            <a:off x="6305550" y="3892700"/>
            <a:ext cx="5835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a</a:t>
            </a:r>
            <a:endParaRPr sz="1000"/>
          </a:p>
        </p:txBody>
      </p:sp>
      <p:sp>
        <p:nvSpPr>
          <p:cNvPr id="135" name="Google Shape;135;p22"/>
          <p:cNvSpPr/>
          <p:nvPr/>
        </p:nvSpPr>
        <p:spPr>
          <a:xfrm>
            <a:off x="6986525" y="3195175"/>
            <a:ext cx="5835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d</a:t>
            </a:r>
            <a:endParaRPr sz="1000"/>
          </a:p>
        </p:txBody>
      </p:sp>
      <p:sp>
        <p:nvSpPr>
          <p:cNvPr id="136" name="Google Shape;136;p22"/>
          <p:cNvSpPr/>
          <p:nvPr/>
        </p:nvSpPr>
        <p:spPr>
          <a:xfrm>
            <a:off x="7764000" y="2517725"/>
            <a:ext cx="5835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a:t>
            </a:r>
            <a:endParaRPr sz="1000"/>
          </a:p>
        </p:txBody>
      </p:sp>
      <p:cxnSp>
        <p:nvCxnSpPr>
          <p:cNvPr id="137" name="Google Shape;137;p22"/>
          <p:cNvCxnSpPr>
            <a:stCxn id="129" idx="4"/>
            <a:endCxn id="132" idx="0"/>
          </p:cNvCxnSpPr>
          <p:nvPr/>
        </p:nvCxnSpPr>
        <p:spPr>
          <a:xfrm flipH="1">
            <a:off x="6597450" y="2402000"/>
            <a:ext cx="293100" cy="1152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22"/>
          <p:cNvCxnSpPr>
            <a:stCxn id="129" idx="4"/>
            <a:endCxn id="133" idx="0"/>
          </p:cNvCxnSpPr>
          <p:nvPr/>
        </p:nvCxnSpPr>
        <p:spPr>
          <a:xfrm>
            <a:off x="6890550" y="2402000"/>
            <a:ext cx="387600" cy="1152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22"/>
          <p:cNvCxnSpPr>
            <a:stCxn id="132" idx="4"/>
            <a:endCxn id="131" idx="0"/>
          </p:cNvCxnSpPr>
          <p:nvPr/>
        </p:nvCxnSpPr>
        <p:spPr>
          <a:xfrm>
            <a:off x="6597300" y="3089788"/>
            <a:ext cx="0" cy="1152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22"/>
          <p:cNvCxnSpPr>
            <a:stCxn id="131" idx="4"/>
            <a:endCxn id="134" idx="0"/>
          </p:cNvCxnSpPr>
          <p:nvPr/>
        </p:nvCxnSpPr>
        <p:spPr>
          <a:xfrm>
            <a:off x="6597300" y="3777600"/>
            <a:ext cx="0" cy="1152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22"/>
          <p:cNvCxnSpPr>
            <a:stCxn id="133" idx="4"/>
            <a:endCxn id="135" idx="0"/>
          </p:cNvCxnSpPr>
          <p:nvPr/>
        </p:nvCxnSpPr>
        <p:spPr>
          <a:xfrm>
            <a:off x="7278275" y="3089800"/>
            <a:ext cx="0" cy="1053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22"/>
          <p:cNvCxnSpPr>
            <a:stCxn id="130" idx="4"/>
            <a:endCxn id="136" idx="0"/>
          </p:cNvCxnSpPr>
          <p:nvPr/>
        </p:nvCxnSpPr>
        <p:spPr>
          <a:xfrm>
            <a:off x="7764300" y="2411725"/>
            <a:ext cx="291600" cy="1059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22"/>
          <p:cNvCxnSpPr>
            <a:stCxn id="128" idx="4"/>
            <a:endCxn id="129" idx="0"/>
          </p:cNvCxnSpPr>
          <p:nvPr/>
        </p:nvCxnSpPr>
        <p:spPr>
          <a:xfrm flipH="1">
            <a:off x="6890650" y="1784150"/>
            <a:ext cx="445500" cy="453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22"/>
          <p:cNvCxnSpPr>
            <a:stCxn id="128" idx="4"/>
            <a:endCxn id="130" idx="0"/>
          </p:cNvCxnSpPr>
          <p:nvPr/>
        </p:nvCxnSpPr>
        <p:spPr>
          <a:xfrm>
            <a:off x="7336150" y="1784150"/>
            <a:ext cx="428100" cy="5490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p22"/>
          <p:cNvSpPr txBox="1"/>
          <p:nvPr/>
        </p:nvSpPr>
        <p:spPr>
          <a:xfrm>
            <a:off x="702000" y="3970900"/>
            <a:ext cx="12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BeeZee"/>
                <a:ea typeface="ABeeZee"/>
                <a:cs typeface="ABeeZee"/>
                <a:sym typeface="ABeeZee"/>
              </a:rPr>
              <a:t>String</a:t>
            </a:r>
            <a:endParaRPr>
              <a:latin typeface="ABeeZee"/>
              <a:ea typeface="ABeeZee"/>
              <a:cs typeface="ABeeZee"/>
              <a:sym typeface="ABeeZee"/>
            </a:endParaRPr>
          </a:p>
        </p:txBody>
      </p:sp>
      <p:sp>
        <p:nvSpPr>
          <p:cNvPr id="146" name="Google Shape;146;p22"/>
          <p:cNvSpPr txBox="1"/>
          <p:nvPr/>
        </p:nvSpPr>
        <p:spPr>
          <a:xfrm>
            <a:off x="3503775" y="3970900"/>
            <a:ext cx="12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BeeZee"/>
                <a:ea typeface="ABeeZee"/>
                <a:cs typeface="ABeeZee"/>
                <a:sym typeface="ABeeZee"/>
              </a:rPr>
              <a:t>Tokens</a:t>
            </a:r>
            <a:endParaRPr>
              <a:latin typeface="ABeeZee"/>
              <a:ea typeface="ABeeZee"/>
              <a:cs typeface="ABeeZee"/>
              <a:sym typeface="ABeeZee"/>
            </a:endParaRPr>
          </a:p>
        </p:txBody>
      </p:sp>
      <p:sp>
        <p:nvSpPr>
          <p:cNvPr id="147" name="Google Shape;147;p22"/>
          <p:cNvSpPr txBox="1"/>
          <p:nvPr/>
        </p:nvSpPr>
        <p:spPr>
          <a:xfrm>
            <a:off x="7263450" y="3978950"/>
            <a:ext cx="129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BeeZee"/>
                <a:ea typeface="ABeeZee"/>
                <a:cs typeface="ABeeZee"/>
                <a:sym typeface="ABeeZee"/>
              </a:rPr>
              <a:t>Abstract Syntax Tree</a:t>
            </a:r>
            <a:endParaRPr>
              <a:latin typeface="ABeeZee"/>
              <a:ea typeface="ABeeZee"/>
              <a:cs typeface="ABeeZee"/>
              <a:sym typeface="ABeeZe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ABeeZee"/>
                <a:ea typeface="ABeeZee"/>
                <a:cs typeface="ABeeZee"/>
                <a:sym typeface="ABeeZee"/>
              </a:rPr>
              <a:t>Lambda Calculus Interpreter</a:t>
            </a:r>
            <a:endParaRPr b="1">
              <a:latin typeface="ABeeZee"/>
              <a:ea typeface="ABeeZee"/>
              <a:cs typeface="ABeeZee"/>
              <a:sym typeface="ABeeZee"/>
            </a:endParaRPr>
          </a:p>
        </p:txBody>
      </p:sp>
      <p:sp>
        <p:nvSpPr>
          <p:cNvPr id="153" name="Google Shape;153;p23"/>
          <p:cNvSpPr/>
          <p:nvPr/>
        </p:nvSpPr>
        <p:spPr>
          <a:xfrm>
            <a:off x="1531425" y="1230900"/>
            <a:ext cx="5835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apply</a:t>
            </a:r>
            <a:endParaRPr sz="700"/>
          </a:p>
        </p:txBody>
      </p:sp>
      <p:sp>
        <p:nvSpPr>
          <p:cNvPr id="154" name="Google Shape;154;p23"/>
          <p:cNvSpPr/>
          <p:nvPr/>
        </p:nvSpPr>
        <p:spPr>
          <a:xfrm>
            <a:off x="1085825" y="1848750"/>
            <a:ext cx="5835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apply</a:t>
            </a:r>
            <a:endParaRPr sz="700"/>
          </a:p>
        </p:txBody>
      </p:sp>
      <p:sp>
        <p:nvSpPr>
          <p:cNvPr id="155" name="Google Shape;155;p23"/>
          <p:cNvSpPr/>
          <p:nvPr/>
        </p:nvSpPr>
        <p:spPr>
          <a:xfrm>
            <a:off x="1959575" y="1858475"/>
            <a:ext cx="5835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λe</a:t>
            </a:r>
            <a:endParaRPr sz="1000"/>
          </a:p>
        </p:txBody>
      </p:sp>
      <p:sp>
        <p:nvSpPr>
          <p:cNvPr id="156" name="Google Shape;156;p23"/>
          <p:cNvSpPr/>
          <p:nvPr/>
        </p:nvSpPr>
        <p:spPr>
          <a:xfrm>
            <a:off x="792575" y="3224350"/>
            <a:ext cx="5835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λb</a:t>
            </a:r>
            <a:endParaRPr sz="1000"/>
          </a:p>
        </p:txBody>
      </p:sp>
      <p:sp>
        <p:nvSpPr>
          <p:cNvPr id="157" name="Google Shape;157;p23"/>
          <p:cNvSpPr/>
          <p:nvPr/>
        </p:nvSpPr>
        <p:spPr>
          <a:xfrm>
            <a:off x="792575" y="2536538"/>
            <a:ext cx="5835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λa</a:t>
            </a:r>
            <a:endParaRPr sz="1000"/>
          </a:p>
        </p:txBody>
      </p:sp>
      <p:sp>
        <p:nvSpPr>
          <p:cNvPr id="158" name="Google Shape;158;p23"/>
          <p:cNvSpPr/>
          <p:nvPr/>
        </p:nvSpPr>
        <p:spPr>
          <a:xfrm>
            <a:off x="1473550" y="2536550"/>
            <a:ext cx="5835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λc</a:t>
            </a:r>
            <a:endParaRPr sz="1000"/>
          </a:p>
        </p:txBody>
      </p:sp>
      <p:sp>
        <p:nvSpPr>
          <p:cNvPr id="159" name="Google Shape;159;p23"/>
          <p:cNvSpPr/>
          <p:nvPr/>
        </p:nvSpPr>
        <p:spPr>
          <a:xfrm>
            <a:off x="792575" y="3912150"/>
            <a:ext cx="5835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a</a:t>
            </a:r>
            <a:endParaRPr sz="1000"/>
          </a:p>
        </p:txBody>
      </p:sp>
      <p:sp>
        <p:nvSpPr>
          <p:cNvPr id="160" name="Google Shape;160;p23"/>
          <p:cNvSpPr/>
          <p:nvPr/>
        </p:nvSpPr>
        <p:spPr>
          <a:xfrm>
            <a:off x="1473550" y="3214625"/>
            <a:ext cx="5835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d</a:t>
            </a:r>
            <a:endParaRPr sz="1000"/>
          </a:p>
        </p:txBody>
      </p:sp>
      <p:sp>
        <p:nvSpPr>
          <p:cNvPr id="161" name="Google Shape;161;p23"/>
          <p:cNvSpPr/>
          <p:nvPr/>
        </p:nvSpPr>
        <p:spPr>
          <a:xfrm>
            <a:off x="2251025" y="2537175"/>
            <a:ext cx="5835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a:t>
            </a:r>
            <a:endParaRPr sz="1000"/>
          </a:p>
        </p:txBody>
      </p:sp>
      <p:cxnSp>
        <p:nvCxnSpPr>
          <p:cNvPr id="162" name="Google Shape;162;p23"/>
          <p:cNvCxnSpPr>
            <a:stCxn id="154" idx="4"/>
            <a:endCxn id="157" idx="0"/>
          </p:cNvCxnSpPr>
          <p:nvPr/>
        </p:nvCxnSpPr>
        <p:spPr>
          <a:xfrm flipH="1">
            <a:off x="1084475" y="2421450"/>
            <a:ext cx="293100" cy="1152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23"/>
          <p:cNvCxnSpPr>
            <a:stCxn id="154" idx="4"/>
            <a:endCxn id="158" idx="0"/>
          </p:cNvCxnSpPr>
          <p:nvPr/>
        </p:nvCxnSpPr>
        <p:spPr>
          <a:xfrm>
            <a:off x="1377575" y="2421450"/>
            <a:ext cx="387600" cy="1152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3"/>
          <p:cNvCxnSpPr>
            <a:stCxn id="157" idx="4"/>
            <a:endCxn id="156" idx="0"/>
          </p:cNvCxnSpPr>
          <p:nvPr/>
        </p:nvCxnSpPr>
        <p:spPr>
          <a:xfrm>
            <a:off x="1084325" y="3109238"/>
            <a:ext cx="0" cy="1152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3"/>
          <p:cNvCxnSpPr>
            <a:stCxn id="156" idx="4"/>
            <a:endCxn id="159" idx="0"/>
          </p:cNvCxnSpPr>
          <p:nvPr/>
        </p:nvCxnSpPr>
        <p:spPr>
          <a:xfrm>
            <a:off x="1084325" y="3797050"/>
            <a:ext cx="0" cy="1152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23"/>
          <p:cNvCxnSpPr>
            <a:stCxn id="158" idx="4"/>
            <a:endCxn id="160" idx="0"/>
          </p:cNvCxnSpPr>
          <p:nvPr/>
        </p:nvCxnSpPr>
        <p:spPr>
          <a:xfrm>
            <a:off x="1765300" y="3109250"/>
            <a:ext cx="0" cy="1053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23"/>
          <p:cNvCxnSpPr>
            <a:stCxn id="155" idx="4"/>
            <a:endCxn id="161" idx="0"/>
          </p:cNvCxnSpPr>
          <p:nvPr/>
        </p:nvCxnSpPr>
        <p:spPr>
          <a:xfrm>
            <a:off x="2251325" y="2431175"/>
            <a:ext cx="291600" cy="1059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3"/>
          <p:cNvCxnSpPr>
            <a:stCxn id="153" idx="4"/>
            <a:endCxn id="154" idx="0"/>
          </p:cNvCxnSpPr>
          <p:nvPr/>
        </p:nvCxnSpPr>
        <p:spPr>
          <a:xfrm flipH="1">
            <a:off x="1377675" y="1803600"/>
            <a:ext cx="445500" cy="453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3"/>
          <p:cNvCxnSpPr>
            <a:stCxn id="153" idx="4"/>
            <a:endCxn id="155" idx="0"/>
          </p:cNvCxnSpPr>
          <p:nvPr/>
        </p:nvCxnSpPr>
        <p:spPr>
          <a:xfrm>
            <a:off x="1823175" y="1803600"/>
            <a:ext cx="428100" cy="5490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23"/>
          <p:cNvSpPr/>
          <p:nvPr/>
        </p:nvSpPr>
        <p:spPr>
          <a:xfrm>
            <a:off x="3135000" y="2560950"/>
            <a:ext cx="1186200" cy="46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Interpreter</a:t>
            </a:r>
            <a:endParaRPr/>
          </a:p>
        </p:txBody>
      </p:sp>
      <p:sp>
        <p:nvSpPr>
          <p:cNvPr id="171" name="Google Shape;171;p23"/>
          <p:cNvSpPr/>
          <p:nvPr/>
        </p:nvSpPr>
        <p:spPr>
          <a:xfrm>
            <a:off x="4523425" y="2168963"/>
            <a:ext cx="5835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λc</a:t>
            </a:r>
            <a:endParaRPr sz="1000"/>
          </a:p>
        </p:txBody>
      </p:sp>
      <p:sp>
        <p:nvSpPr>
          <p:cNvPr id="172" name="Google Shape;172;p23"/>
          <p:cNvSpPr/>
          <p:nvPr/>
        </p:nvSpPr>
        <p:spPr>
          <a:xfrm>
            <a:off x="4523425" y="2847038"/>
            <a:ext cx="5835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d</a:t>
            </a:r>
            <a:endParaRPr sz="1000"/>
          </a:p>
        </p:txBody>
      </p:sp>
      <p:cxnSp>
        <p:nvCxnSpPr>
          <p:cNvPr id="173" name="Google Shape;173;p23"/>
          <p:cNvCxnSpPr>
            <a:stCxn id="171" idx="4"/>
            <a:endCxn id="172" idx="0"/>
          </p:cNvCxnSpPr>
          <p:nvPr/>
        </p:nvCxnSpPr>
        <p:spPr>
          <a:xfrm>
            <a:off x="4815175" y="2741663"/>
            <a:ext cx="0" cy="10530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23"/>
          <p:cNvSpPr/>
          <p:nvPr/>
        </p:nvSpPr>
        <p:spPr>
          <a:xfrm>
            <a:off x="5348700" y="2590125"/>
            <a:ext cx="1186200" cy="46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Recursive to_string</a:t>
            </a:r>
            <a:endParaRPr sz="800"/>
          </a:p>
        </p:txBody>
      </p:sp>
      <p:sp>
        <p:nvSpPr>
          <p:cNvPr id="175" name="Google Shape;175;p23"/>
          <p:cNvSpPr/>
          <p:nvPr/>
        </p:nvSpPr>
        <p:spPr>
          <a:xfrm>
            <a:off x="6776675" y="1914463"/>
            <a:ext cx="1293300" cy="1808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BeeZee"/>
              <a:ea typeface="ABeeZee"/>
              <a:cs typeface="ABeeZee"/>
              <a:sym typeface="ABeeZee"/>
            </a:endParaRPr>
          </a:p>
        </p:txBody>
      </p:sp>
      <p:sp>
        <p:nvSpPr>
          <p:cNvPr id="176" name="Google Shape;176;p23"/>
          <p:cNvSpPr txBox="1"/>
          <p:nvPr/>
        </p:nvSpPr>
        <p:spPr>
          <a:xfrm>
            <a:off x="6786400" y="1924188"/>
            <a:ext cx="1293300" cy="18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λc.d</a:t>
            </a:r>
            <a:endParaRPr sz="1600"/>
          </a:p>
        </p:txBody>
      </p:sp>
      <p:sp>
        <p:nvSpPr>
          <p:cNvPr id="177" name="Google Shape;177;p23"/>
          <p:cNvSpPr txBox="1"/>
          <p:nvPr/>
        </p:nvSpPr>
        <p:spPr>
          <a:xfrm>
            <a:off x="1604675" y="3950525"/>
            <a:ext cx="129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BeeZee"/>
                <a:ea typeface="ABeeZee"/>
                <a:cs typeface="ABeeZee"/>
                <a:sym typeface="ABeeZee"/>
              </a:rPr>
              <a:t>Abstract Syntax Tree</a:t>
            </a:r>
            <a:endParaRPr>
              <a:latin typeface="ABeeZee"/>
              <a:ea typeface="ABeeZee"/>
              <a:cs typeface="ABeeZee"/>
              <a:sym typeface="ABeeZee"/>
            </a:endParaRPr>
          </a:p>
        </p:txBody>
      </p:sp>
      <p:sp>
        <p:nvSpPr>
          <p:cNvPr id="178" name="Google Shape;178;p23"/>
          <p:cNvSpPr txBox="1"/>
          <p:nvPr/>
        </p:nvSpPr>
        <p:spPr>
          <a:xfrm>
            <a:off x="6786400" y="4058225"/>
            <a:ext cx="12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BeeZee"/>
                <a:ea typeface="ABeeZee"/>
                <a:cs typeface="ABeeZee"/>
                <a:sym typeface="ABeeZee"/>
              </a:rPr>
              <a:t>String</a:t>
            </a:r>
            <a:endParaRPr>
              <a:latin typeface="ABeeZee"/>
              <a:ea typeface="ABeeZee"/>
              <a:cs typeface="ABeeZee"/>
              <a:sym typeface="ABeeZee"/>
            </a:endParaRPr>
          </a:p>
        </p:txBody>
      </p:sp>
      <p:sp>
        <p:nvSpPr>
          <p:cNvPr id="179" name="Google Shape;179;p23"/>
          <p:cNvSpPr txBox="1"/>
          <p:nvPr/>
        </p:nvSpPr>
        <p:spPr>
          <a:xfrm>
            <a:off x="4168525" y="3842675"/>
            <a:ext cx="1293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BeeZee"/>
                <a:ea typeface="ABeeZee"/>
                <a:cs typeface="ABeeZee"/>
                <a:sym typeface="ABeeZee"/>
              </a:rPr>
              <a:t>Abstract Syntax Tree (evaluated)</a:t>
            </a:r>
            <a:endParaRPr>
              <a:latin typeface="ABeeZee"/>
              <a:ea typeface="ABeeZee"/>
              <a:cs typeface="ABeeZee"/>
              <a:sym typeface="ABeeZe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83" name="Shape 183"/>
        <p:cNvGrpSpPr/>
        <p:nvPr/>
      </p:nvGrpSpPr>
      <p:grpSpPr>
        <a:xfrm>
          <a:off x="0" y="0"/>
          <a:ext cx="0" cy="0"/>
          <a:chOff x="0" y="0"/>
          <a:chExt cx="0" cy="0"/>
        </a:xfrm>
      </p:grpSpPr>
      <p:sp>
        <p:nvSpPr>
          <p:cNvPr id="184" name="Google Shape;18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ABeeZee"/>
                <a:ea typeface="ABeeZee"/>
                <a:cs typeface="ABeeZee"/>
                <a:sym typeface="ABeeZee"/>
              </a:rPr>
              <a:t>References</a:t>
            </a:r>
            <a:endParaRPr b="1">
              <a:latin typeface="ABeeZee"/>
              <a:ea typeface="ABeeZee"/>
              <a:cs typeface="ABeeZee"/>
              <a:sym typeface="ABeeZee"/>
            </a:endParaRPr>
          </a:p>
        </p:txBody>
      </p:sp>
      <p:sp>
        <p:nvSpPr>
          <p:cNvPr id="185" name="Google Shape;185;p24"/>
          <p:cNvSpPr txBox="1"/>
          <p:nvPr>
            <p:ph idx="1" type="body"/>
          </p:nvPr>
        </p:nvSpPr>
        <p:spPr>
          <a:xfrm>
            <a:off x="159300" y="1136225"/>
            <a:ext cx="4316400" cy="3911700"/>
          </a:xfrm>
          <a:prstGeom prst="rect">
            <a:avLst/>
          </a:prstGeom>
        </p:spPr>
        <p:txBody>
          <a:bodyPr anchorCtr="0" anchor="t" bIns="91425" lIns="91425" spcFirstLastPara="1" rIns="91425" wrap="square" tIns="91425">
            <a:normAutofit fontScale="62500" lnSpcReduction="20000"/>
          </a:bodyPr>
          <a:lstStyle/>
          <a:p>
            <a:pPr indent="-284162" lvl="0" marL="457200" rtl="0" algn="l">
              <a:spcBef>
                <a:spcPts val="0"/>
              </a:spcBef>
              <a:spcAft>
                <a:spcPts val="0"/>
              </a:spcAft>
              <a:buClr>
                <a:schemeClr val="dk1"/>
              </a:buClr>
              <a:buSzPct val="100000"/>
              <a:buFont typeface="ABeeZee"/>
              <a:buChar char="●"/>
            </a:pPr>
            <a:r>
              <a:rPr lang="en" sz="1400" u="sng">
                <a:solidFill>
                  <a:schemeClr val="hlink"/>
                </a:solidFill>
                <a:latin typeface="ABeeZee"/>
                <a:ea typeface="ABeeZee"/>
                <a:cs typeface="ABeeZee"/>
                <a:sym typeface="ABeeZee"/>
                <a:hlinkClick r:id="rId3"/>
              </a:rPr>
              <a:t>Brilliant Math and Science Wiki: Lambda Calculus</a:t>
            </a:r>
            <a:r>
              <a:rPr lang="en" sz="1400">
                <a:solidFill>
                  <a:schemeClr val="dk1"/>
                </a:solidFill>
                <a:latin typeface="ABeeZee"/>
                <a:ea typeface="ABeeZee"/>
                <a:cs typeface="ABeeZee"/>
                <a:sym typeface="ABeeZee"/>
              </a:rPr>
              <a:t> - This website rigorously yet clearly defines the syntax of lambda calculus as well as how to express common constructs in it. It was a very useful reference for our main result.</a:t>
            </a:r>
            <a:endParaRPr sz="1400">
              <a:solidFill>
                <a:schemeClr val="dk1"/>
              </a:solidFill>
              <a:latin typeface="ABeeZee"/>
              <a:ea typeface="ABeeZee"/>
              <a:cs typeface="ABeeZee"/>
              <a:sym typeface="ABeeZee"/>
            </a:endParaRPr>
          </a:p>
          <a:p>
            <a:pPr indent="0" lvl="0" marL="457200" rtl="0" algn="l">
              <a:spcBef>
                <a:spcPts val="1200"/>
              </a:spcBef>
              <a:spcAft>
                <a:spcPts val="0"/>
              </a:spcAft>
              <a:buNone/>
            </a:pPr>
            <a:r>
              <a:t/>
            </a:r>
            <a:endParaRPr sz="1400">
              <a:solidFill>
                <a:schemeClr val="dk1"/>
              </a:solidFill>
              <a:latin typeface="ABeeZee"/>
              <a:ea typeface="ABeeZee"/>
              <a:cs typeface="ABeeZee"/>
              <a:sym typeface="ABeeZee"/>
            </a:endParaRPr>
          </a:p>
          <a:p>
            <a:pPr indent="-284162" lvl="0" marL="457200" rtl="0" algn="l">
              <a:spcBef>
                <a:spcPts val="1200"/>
              </a:spcBef>
              <a:spcAft>
                <a:spcPts val="0"/>
              </a:spcAft>
              <a:buClr>
                <a:schemeClr val="dk1"/>
              </a:buClr>
              <a:buSzPct val="100000"/>
              <a:buFont typeface="ABeeZee"/>
              <a:buChar char="●"/>
            </a:pPr>
            <a:r>
              <a:rPr lang="en" sz="1400" u="sng">
                <a:solidFill>
                  <a:schemeClr val="hlink"/>
                </a:solidFill>
                <a:latin typeface="ABeeZee"/>
                <a:ea typeface="ABeeZee"/>
                <a:cs typeface="ABeeZee"/>
                <a:sym typeface="ABeeZee"/>
                <a:hlinkClick r:id="rId4"/>
              </a:rPr>
              <a:t>Stanford Library of Philosophy: The Lambda Calculus</a:t>
            </a:r>
            <a:r>
              <a:rPr lang="en" sz="1400">
                <a:solidFill>
                  <a:schemeClr val="dk1"/>
                </a:solidFill>
                <a:latin typeface="ABeeZee"/>
                <a:ea typeface="ABeeZee"/>
                <a:cs typeface="ABeeZee"/>
                <a:sym typeface="ABeeZee"/>
              </a:rPr>
              <a:t> - This is another introduction to lambda calculus that explains some aspects of its usage in more detail and also introduced us to our generalization topic.</a:t>
            </a:r>
            <a:endParaRPr sz="1400">
              <a:solidFill>
                <a:schemeClr val="dk1"/>
              </a:solidFill>
              <a:latin typeface="ABeeZee"/>
              <a:ea typeface="ABeeZee"/>
              <a:cs typeface="ABeeZee"/>
              <a:sym typeface="ABeeZee"/>
            </a:endParaRPr>
          </a:p>
          <a:p>
            <a:pPr indent="0" lvl="0" marL="457200" rtl="0" algn="l">
              <a:spcBef>
                <a:spcPts val="1200"/>
              </a:spcBef>
              <a:spcAft>
                <a:spcPts val="0"/>
              </a:spcAft>
              <a:buNone/>
            </a:pPr>
            <a:r>
              <a:t/>
            </a:r>
            <a:endParaRPr sz="1400">
              <a:solidFill>
                <a:schemeClr val="dk1"/>
              </a:solidFill>
              <a:latin typeface="ABeeZee"/>
              <a:ea typeface="ABeeZee"/>
              <a:cs typeface="ABeeZee"/>
              <a:sym typeface="ABeeZee"/>
            </a:endParaRPr>
          </a:p>
          <a:p>
            <a:pPr indent="-284162" lvl="0" marL="457200" rtl="0" algn="l">
              <a:spcBef>
                <a:spcPts val="1200"/>
              </a:spcBef>
              <a:spcAft>
                <a:spcPts val="0"/>
              </a:spcAft>
              <a:buClr>
                <a:schemeClr val="dk1"/>
              </a:buClr>
              <a:buSzPct val="100000"/>
              <a:buFont typeface="ABeeZee"/>
              <a:buChar char="●"/>
            </a:pPr>
            <a:r>
              <a:rPr lang="en" sz="1400" u="sng">
                <a:solidFill>
                  <a:schemeClr val="hlink"/>
                </a:solidFill>
                <a:latin typeface="ABeeZee"/>
                <a:ea typeface="ABeeZee"/>
                <a:cs typeface="ABeeZee"/>
                <a:sym typeface="ABeeZee"/>
                <a:hlinkClick r:id="rId5"/>
              </a:rPr>
              <a:t>Jason Eisner: Functional Programming</a:t>
            </a:r>
            <a:r>
              <a:rPr lang="en" sz="1400">
                <a:solidFill>
                  <a:schemeClr val="dk1"/>
                </a:solidFill>
                <a:latin typeface="ABeeZee"/>
                <a:ea typeface="ABeeZee"/>
                <a:cs typeface="ABeeZee"/>
                <a:sym typeface="ABeeZee"/>
              </a:rPr>
              <a:t> - This document explains the relationship between functional programming and lambda calculus. It allowed us to understand how lambda calculus serves as the basis for the functional programming paradigm, and programming languages in general.</a:t>
            </a:r>
            <a:endParaRPr sz="1400">
              <a:solidFill>
                <a:schemeClr val="dk1"/>
              </a:solidFill>
              <a:latin typeface="ABeeZee"/>
              <a:ea typeface="ABeeZee"/>
              <a:cs typeface="ABeeZee"/>
              <a:sym typeface="ABeeZee"/>
            </a:endParaRPr>
          </a:p>
          <a:p>
            <a:pPr indent="0" lvl="0" marL="457200" rtl="0" algn="l">
              <a:spcBef>
                <a:spcPts val="1200"/>
              </a:spcBef>
              <a:spcAft>
                <a:spcPts val="0"/>
              </a:spcAft>
              <a:buNone/>
            </a:pPr>
            <a:r>
              <a:t/>
            </a:r>
            <a:endParaRPr sz="1400">
              <a:solidFill>
                <a:schemeClr val="dk1"/>
              </a:solidFill>
              <a:latin typeface="ABeeZee"/>
              <a:ea typeface="ABeeZee"/>
              <a:cs typeface="ABeeZee"/>
              <a:sym typeface="ABeeZee"/>
            </a:endParaRPr>
          </a:p>
          <a:p>
            <a:pPr indent="-284162" lvl="0" marL="457200" rtl="0" algn="l">
              <a:spcBef>
                <a:spcPts val="1200"/>
              </a:spcBef>
              <a:spcAft>
                <a:spcPts val="0"/>
              </a:spcAft>
              <a:buClr>
                <a:schemeClr val="dk1"/>
              </a:buClr>
              <a:buSzPct val="100000"/>
              <a:buFont typeface="ABeeZee"/>
              <a:buChar char="●"/>
            </a:pPr>
            <a:r>
              <a:rPr lang="en" sz="1400" u="sng">
                <a:solidFill>
                  <a:schemeClr val="hlink"/>
                </a:solidFill>
                <a:latin typeface="ABeeZee"/>
                <a:ea typeface="ABeeZee"/>
                <a:cs typeface="ABeeZee"/>
                <a:sym typeface="ABeeZee"/>
                <a:hlinkClick r:id="rId6"/>
              </a:rPr>
              <a:t>Stanford Library of Philosophy: Montague Semantics</a:t>
            </a:r>
            <a:r>
              <a:rPr lang="en" sz="1400">
                <a:solidFill>
                  <a:schemeClr val="dk1"/>
                </a:solidFill>
                <a:latin typeface="ABeeZee"/>
                <a:ea typeface="ABeeZee"/>
                <a:cs typeface="ABeeZee"/>
                <a:sym typeface="ABeeZee"/>
              </a:rPr>
              <a:t> - This website, also from the Stanford Library of Philosophy, offered a very detailed introduction to and description of Montague semantics that we referred to extensively.</a:t>
            </a:r>
            <a:endParaRPr sz="1400">
              <a:solidFill>
                <a:schemeClr val="dk1"/>
              </a:solidFill>
              <a:latin typeface="ABeeZee"/>
              <a:ea typeface="ABeeZee"/>
              <a:cs typeface="ABeeZee"/>
              <a:sym typeface="ABeeZee"/>
            </a:endParaRPr>
          </a:p>
          <a:p>
            <a:pPr indent="0" lvl="0" marL="0" rtl="0" algn="l">
              <a:spcBef>
                <a:spcPts val="1200"/>
              </a:spcBef>
              <a:spcAft>
                <a:spcPts val="1200"/>
              </a:spcAft>
              <a:buNone/>
            </a:pPr>
            <a:r>
              <a:t/>
            </a:r>
            <a:endParaRPr sz="1400">
              <a:solidFill>
                <a:schemeClr val="dk1"/>
              </a:solidFill>
              <a:latin typeface="ABeeZee"/>
              <a:ea typeface="ABeeZee"/>
              <a:cs typeface="ABeeZee"/>
              <a:sym typeface="ABeeZee"/>
            </a:endParaRPr>
          </a:p>
        </p:txBody>
      </p:sp>
      <p:sp>
        <p:nvSpPr>
          <p:cNvPr id="186" name="Google Shape;186;p24"/>
          <p:cNvSpPr txBox="1"/>
          <p:nvPr>
            <p:ph idx="1" type="body"/>
          </p:nvPr>
        </p:nvSpPr>
        <p:spPr>
          <a:xfrm>
            <a:off x="4717750" y="1136225"/>
            <a:ext cx="4316400" cy="3911700"/>
          </a:xfrm>
          <a:prstGeom prst="rect">
            <a:avLst/>
          </a:prstGeom>
        </p:spPr>
        <p:txBody>
          <a:bodyPr anchorCtr="0" anchor="t" bIns="91425" lIns="91425" spcFirstLastPara="1" rIns="91425" wrap="square" tIns="91425">
            <a:normAutofit fontScale="62500" lnSpcReduction="10000"/>
          </a:bodyPr>
          <a:lstStyle/>
          <a:p>
            <a:pPr indent="-284162" lvl="0" marL="457200" rtl="0" algn="l">
              <a:spcBef>
                <a:spcPts val="0"/>
              </a:spcBef>
              <a:spcAft>
                <a:spcPts val="0"/>
              </a:spcAft>
              <a:buSzPct val="100000"/>
              <a:buFont typeface="ABeeZee"/>
              <a:buChar char="●"/>
            </a:pPr>
            <a:r>
              <a:rPr lang="en" sz="1400" u="sng">
                <a:solidFill>
                  <a:schemeClr val="hlink"/>
                </a:solidFill>
                <a:latin typeface="ABeeZee"/>
                <a:ea typeface="ABeeZee"/>
                <a:cs typeface="ABeeZee"/>
                <a:sym typeface="ABeeZee"/>
                <a:hlinkClick r:id="rId7"/>
              </a:rPr>
              <a:t>Richard Montague: The Proper Treatment of Quantification in Ordinary English</a:t>
            </a:r>
            <a:r>
              <a:rPr lang="en" sz="1400">
                <a:solidFill>
                  <a:schemeClr val="dk1"/>
                </a:solidFill>
                <a:latin typeface="ABeeZee"/>
                <a:ea typeface="ABeeZee"/>
                <a:cs typeface="ABeeZee"/>
                <a:sym typeface="ABeeZee"/>
              </a:rPr>
              <a:t> - This is a relevant research paper from Richard Montague, the mathematician who pubished what became known as Montague semantics. As such, it was very useful for us.</a:t>
            </a:r>
            <a:endParaRPr sz="1400">
              <a:solidFill>
                <a:schemeClr val="dk1"/>
              </a:solidFill>
              <a:latin typeface="ABeeZee"/>
              <a:ea typeface="ABeeZee"/>
              <a:cs typeface="ABeeZee"/>
              <a:sym typeface="ABeeZee"/>
            </a:endParaRPr>
          </a:p>
          <a:p>
            <a:pPr indent="0" lvl="0" marL="457200" rtl="0" algn="l">
              <a:spcBef>
                <a:spcPts val="1200"/>
              </a:spcBef>
              <a:spcAft>
                <a:spcPts val="0"/>
              </a:spcAft>
              <a:buNone/>
            </a:pPr>
            <a:r>
              <a:t/>
            </a:r>
            <a:endParaRPr sz="1400">
              <a:solidFill>
                <a:schemeClr val="dk1"/>
              </a:solidFill>
              <a:latin typeface="ABeeZee"/>
              <a:ea typeface="ABeeZee"/>
              <a:cs typeface="ABeeZee"/>
              <a:sym typeface="ABeeZee"/>
            </a:endParaRPr>
          </a:p>
          <a:p>
            <a:pPr indent="-284162" lvl="0" marL="457200" rtl="0" algn="l">
              <a:spcBef>
                <a:spcPts val="1200"/>
              </a:spcBef>
              <a:spcAft>
                <a:spcPts val="0"/>
              </a:spcAft>
              <a:buClr>
                <a:schemeClr val="dk1"/>
              </a:buClr>
              <a:buSzPct val="100000"/>
              <a:buFont typeface="ABeeZee"/>
              <a:buChar char="●"/>
            </a:pPr>
            <a:r>
              <a:rPr lang="en" sz="1400" u="sng">
                <a:solidFill>
                  <a:schemeClr val="hlink"/>
                </a:solidFill>
                <a:latin typeface="ABeeZee"/>
                <a:ea typeface="ABeeZee"/>
                <a:cs typeface="ABeeZee"/>
                <a:sym typeface="ABeeZee"/>
                <a:hlinkClick r:id="rId8"/>
              </a:rPr>
              <a:t>NLTK: Sample usage for logic</a:t>
            </a:r>
            <a:r>
              <a:rPr lang="en" sz="1400">
                <a:solidFill>
                  <a:schemeClr val="dk1"/>
                </a:solidFill>
                <a:latin typeface="ABeeZee"/>
                <a:ea typeface="ABeeZee"/>
                <a:cs typeface="ABeeZee"/>
                <a:sym typeface="ABeeZee"/>
              </a:rPr>
              <a:t> - This is the official documentation for Python's NLTK library; as such, it was a useful reference when writing the section on NLTK.</a:t>
            </a:r>
            <a:endParaRPr sz="1400">
              <a:solidFill>
                <a:schemeClr val="dk1"/>
              </a:solidFill>
              <a:latin typeface="ABeeZee"/>
              <a:ea typeface="ABeeZee"/>
              <a:cs typeface="ABeeZee"/>
              <a:sym typeface="ABeeZee"/>
            </a:endParaRPr>
          </a:p>
          <a:p>
            <a:pPr indent="0" lvl="0" marL="457200" rtl="0" algn="l">
              <a:spcBef>
                <a:spcPts val="1200"/>
              </a:spcBef>
              <a:spcAft>
                <a:spcPts val="0"/>
              </a:spcAft>
              <a:buNone/>
            </a:pPr>
            <a:r>
              <a:t/>
            </a:r>
            <a:endParaRPr sz="1400">
              <a:solidFill>
                <a:schemeClr val="dk1"/>
              </a:solidFill>
              <a:latin typeface="ABeeZee"/>
              <a:ea typeface="ABeeZee"/>
              <a:cs typeface="ABeeZee"/>
              <a:sym typeface="ABeeZee"/>
            </a:endParaRPr>
          </a:p>
          <a:p>
            <a:pPr indent="-284162" lvl="0" marL="457200" rtl="0" algn="l">
              <a:spcBef>
                <a:spcPts val="1200"/>
              </a:spcBef>
              <a:spcAft>
                <a:spcPts val="0"/>
              </a:spcAft>
              <a:buClr>
                <a:schemeClr val="dk1"/>
              </a:buClr>
              <a:buSzPct val="100000"/>
              <a:buFont typeface="ABeeZee"/>
              <a:buChar char="●"/>
            </a:pPr>
            <a:r>
              <a:rPr lang="en" sz="1400" u="sng">
                <a:solidFill>
                  <a:schemeClr val="hlink"/>
                </a:solidFill>
                <a:latin typeface="ABeeZee"/>
                <a:ea typeface="ABeeZee"/>
                <a:cs typeface="ABeeZee"/>
                <a:sym typeface="ABeeZee"/>
                <a:hlinkClick r:id="rId9"/>
              </a:rPr>
              <a:t>Lisperator: Writing a parser</a:t>
            </a:r>
            <a:r>
              <a:rPr lang="en" sz="1400">
                <a:solidFill>
                  <a:schemeClr val="dk1"/>
                </a:solidFill>
                <a:latin typeface="ABeeZee"/>
                <a:ea typeface="ABeeZee"/>
                <a:cs typeface="ABeeZee"/>
                <a:sym typeface="ABeeZee"/>
              </a:rPr>
              <a:t> - This website served as a good (albeit generic) guide for how to develop interpreters, and gave us sufficient direction to begin writing our lexer and parser.</a:t>
            </a:r>
            <a:endParaRPr sz="1400">
              <a:solidFill>
                <a:schemeClr val="dk1"/>
              </a:solidFill>
              <a:latin typeface="ABeeZee"/>
              <a:ea typeface="ABeeZee"/>
              <a:cs typeface="ABeeZee"/>
              <a:sym typeface="ABeeZee"/>
            </a:endParaRPr>
          </a:p>
          <a:p>
            <a:pPr indent="0" lvl="0" marL="457200" rtl="0" algn="l">
              <a:spcBef>
                <a:spcPts val="1200"/>
              </a:spcBef>
              <a:spcAft>
                <a:spcPts val="0"/>
              </a:spcAft>
              <a:buNone/>
            </a:pPr>
            <a:r>
              <a:t/>
            </a:r>
            <a:endParaRPr sz="1400">
              <a:solidFill>
                <a:schemeClr val="dk1"/>
              </a:solidFill>
              <a:latin typeface="ABeeZee"/>
              <a:ea typeface="ABeeZee"/>
              <a:cs typeface="ABeeZee"/>
              <a:sym typeface="ABeeZee"/>
            </a:endParaRPr>
          </a:p>
          <a:p>
            <a:pPr indent="-284162" lvl="0" marL="457200" rtl="0" algn="l">
              <a:spcBef>
                <a:spcPts val="1200"/>
              </a:spcBef>
              <a:spcAft>
                <a:spcPts val="0"/>
              </a:spcAft>
              <a:buClr>
                <a:schemeClr val="dk1"/>
              </a:buClr>
              <a:buSzPct val="100000"/>
              <a:buFont typeface="ABeeZee"/>
              <a:buChar char="●"/>
            </a:pPr>
            <a:r>
              <a:rPr lang="en" sz="1400" u="sng">
                <a:solidFill>
                  <a:schemeClr val="hlink"/>
                </a:solidFill>
                <a:latin typeface="ABeeZee"/>
                <a:ea typeface="ABeeZee"/>
                <a:cs typeface="ABeeZee"/>
                <a:sym typeface="ABeeZee"/>
                <a:hlinkClick r:id="rId10"/>
              </a:rPr>
              <a:t>University of Wisconsin: Lambda Calculus</a:t>
            </a:r>
            <a:r>
              <a:rPr lang="en" sz="1400">
                <a:solidFill>
                  <a:schemeClr val="dk1"/>
                </a:solidFill>
                <a:latin typeface="ABeeZee"/>
                <a:ea typeface="ABeeZee"/>
                <a:cs typeface="ABeeZee"/>
                <a:sym typeface="ABeeZee"/>
              </a:rPr>
              <a:t> - This document introduced us to abstract syntax trees for lambda calculus. Though our ASTs are slightly different from the examples given here, this page still served as a good introduction.</a:t>
            </a:r>
            <a:endParaRPr sz="1400">
              <a:solidFill>
                <a:schemeClr val="dk1"/>
              </a:solidFill>
              <a:latin typeface="ABeeZee"/>
              <a:ea typeface="ABeeZee"/>
              <a:cs typeface="ABeeZee"/>
              <a:sym typeface="ABeeZee"/>
            </a:endParaRPr>
          </a:p>
          <a:p>
            <a:pPr indent="0" lvl="0" marL="0" rtl="0" algn="l">
              <a:spcBef>
                <a:spcPts val="1200"/>
              </a:spcBef>
              <a:spcAft>
                <a:spcPts val="1200"/>
              </a:spcAft>
              <a:buNone/>
            </a:pPr>
            <a:r>
              <a:t/>
            </a:r>
            <a:endParaRPr sz="1400">
              <a:solidFill>
                <a:schemeClr val="dk1"/>
              </a:solidFill>
              <a:latin typeface="ABeeZee"/>
              <a:ea typeface="ABeeZee"/>
              <a:cs typeface="ABeeZee"/>
              <a:sym typeface="ABeeZe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ABeeZee"/>
                <a:ea typeface="ABeeZee"/>
                <a:cs typeface="ABeeZee"/>
                <a:sym typeface="ABeeZee"/>
              </a:rPr>
              <a:t>Background	</a:t>
            </a:r>
            <a:endParaRPr b="1">
              <a:latin typeface="ABeeZee"/>
              <a:ea typeface="ABeeZee"/>
              <a:cs typeface="ABeeZee"/>
              <a:sym typeface="ABeeZee"/>
            </a:endParaRPr>
          </a:p>
        </p:txBody>
      </p:sp>
      <p:sp>
        <p:nvSpPr>
          <p:cNvPr id="60" name="Google Shape;60;p14"/>
          <p:cNvSpPr txBox="1"/>
          <p:nvPr>
            <p:ph idx="1" type="body"/>
          </p:nvPr>
        </p:nvSpPr>
        <p:spPr>
          <a:xfrm>
            <a:off x="311700" y="1152475"/>
            <a:ext cx="43164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ABeeZee"/>
              <a:buChar char="●"/>
            </a:pPr>
            <a:r>
              <a:rPr lang="en" sz="1400">
                <a:solidFill>
                  <a:schemeClr val="dk1"/>
                </a:solidFill>
                <a:latin typeface="ABeeZee"/>
                <a:ea typeface="ABeeZee"/>
                <a:cs typeface="ABeeZee"/>
                <a:sym typeface="ABeeZee"/>
              </a:rPr>
              <a:t>Created by mathematician Alonzo Church in the 1930s</a:t>
            </a:r>
            <a:endParaRPr sz="1400">
              <a:solidFill>
                <a:schemeClr val="dk1"/>
              </a:solidFill>
              <a:latin typeface="ABeeZee"/>
              <a:ea typeface="ABeeZee"/>
              <a:cs typeface="ABeeZee"/>
              <a:sym typeface="ABeeZee"/>
            </a:endParaRPr>
          </a:p>
          <a:p>
            <a:pPr indent="-317500" lvl="0" marL="457200" rtl="0" algn="l">
              <a:spcBef>
                <a:spcPts val="0"/>
              </a:spcBef>
              <a:spcAft>
                <a:spcPts val="0"/>
              </a:spcAft>
              <a:buClr>
                <a:schemeClr val="dk1"/>
              </a:buClr>
              <a:buSzPts val="1400"/>
              <a:buFont typeface="ABeeZee"/>
              <a:buChar char="●"/>
            </a:pPr>
            <a:r>
              <a:rPr lang="en" sz="1400">
                <a:solidFill>
                  <a:schemeClr val="dk1"/>
                </a:solidFill>
                <a:latin typeface="ABeeZee"/>
                <a:ea typeface="ABeeZee"/>
                <a:cs typeface="ABeeZee"/>
                <a:sym typeface="ABeeZee"/>
              </a:rPr>
              <a:t>Simple set of rules for expressing functions as first-class values</a:t>
            </a:r>
            <a:endParaRPr sz="1400">
              <a:solidFill>
                <a:schemeClr val="dk1"/>
              </a:solidFill>
              <a:latin typeface="ABeeZee"/>
              <a:ea typeface="ABeeZee"/>
              <a:cs typeface="ABeeZee"/>
              <a:sym typeface="ABeeZee"/>
            </a:endParaRPr>
          </a:p>
          <a:p>
            <a:pPr indent="-317500" lvl="0" marL="457200" rtl="0" algn="l">
              <a:spcBef>
                <a:spcPts val="0"/>
              </a:spcBef>
              <a:spcAft>
                <a:spcPts val="0"/>
              </a:spcAft>
              <a:buClr>
                <a:schemeClr val="dk1"/>
              </a:buClr>
              <a:buSzPts val="1400"/>
              <a:buFont typeface="ABeeZee"/>
              <a:buChar char="●"/>
            </a:pPr>
            <a:r>
              <a:rPr lang="en" sz="1400">
                <a:solidFill>
                  <a:schemeClr val="dk1"/>
                </a:solidFill>
                <a:latin typeface="ABeeZee"/>
                <a:ea typeface="ABeeZee"/>
                <a:cs typeface="ABeeZee"/>
                <a:sym typeface="ABeeZee"/>
              </a:rPr>
              <a:t>Many applications and important results</a:t>
            </a:r>
            <a:endParaRPr sz="1400">
              <a:solidFill>
                <a:schemeClr val="dk1"/>
              </a:solidFill>
              <a:latin typeface="ABeeZee"/>
              <a:ea typeface="ABeeZee"/>
              <a:cs typeface="ABeeZee"/>
              <a:sym typeface="ABeeZee"/>
            </a:endParaRPr>
          </a:p>
          <a:p>
            <a:pPr indent="-317500" lvl="0" marL="457200" rtl="0" algn="l">
              <a:spcBef>
                <a:spcPts val="0"/>
              </a:spcBef>
              <a:spcAft>
                <a:spcPts val="0"/>
              </a:spcAft>
              <a:buClr>
                <a:schemeClr val="dk1"/>
              </a:buClr>
              <a:buSzPts val="1400"/>
              <a:buFont typeface="ABeeZee"/>
              <a:buChar char="●"/>
            </a:pPr>
            <a:r>
              <a:rPr lang="en" sz="1400">
                <a:solidFill>
                  <a:schemeClr val="dk1"/>
                </a:solidFill>
                <a:latin typeface="ABeeZee"/>
                <a:ea typeface="ABeeZee"/>
                <a:cs typeface="ABeeZee"/>
                <a:sym typeface="ABeeZee"/>
              </a:rPr>
              <a:t>We are able to express </a:t>
            </a:r>
            <a:r>
              <a:rPr i="1" lang="en" sz="1400">
                <a:solidFill>
                  <a:schemeClr val="dk1"/>
                </a:solidFill>
                <a:latin typeface="ABeeZee"/>
                <a:ea typeface="ABeeZee"/>
                <a:cs typeface="ABeeZee"/>
                <a:sym typeface="ABeeZee"/>
              </a:rPr>
              <a:t>any </a:t>
            </a:r>
            <a:r>
              <a:rPr lang="en" sz="1400">
                <a:solidFill>
                  <a:schemeClr val="dk1"/>
                </a:solidFill>
                <a:latin typeface="ABeeZee"/>
                <a:ea typeface="ABeeZee"/>
                <a:cs typeface="ABeeZee"/>
                <a:sym typeface="ABeeZee"/>
              </a:rPr>
              <a:t>computable function by combining and applying single-argument anonymous functions</a:t>
            </a:r>
            <a:endParaRPr sz="1400">
              <a:solidFill>
                <a:schemeClr val="dk1"/>
              </a:solidFill>
              <a:latin typeface="ABeeZee"/>
              <a:ea typeface="ABeeZee"/>
              <a:cs typeface="ABeeZee"/>
              <a:sym typeface="ABeeZee"/>
            </a:endParaRPr>
          </a:p>
          <a:p>
            <a:pPr indent="0" lvl="0" marL="0" rtl="0" algn="l">
              <a:spcBef>
                <a:spcPts val="1200"/>
              </a:spcBef>
              <a:spcAft>
                <a:spcPts val="1200"/>
              </a:spcAft>
              <a:buNone/>
            </a:pPr>
            <a:r>
              <a:t/>
            </a:r>
            <a:endParaRPr sz="1400">
              <a:solidFill>
                <a:schemeClr val="dk1"/>
              </a:solidFill>
              <a:latin typeface="ABeeZee"/>
              <a:ea typeface="ABeeZee"/>
              <a:cs typeface="ABeeZee"/>
              <a:sym typeface="ABeeZee"/>
            </a:endParaRPr>
          </a:p>
        </p:txBody>
      </p:sp>
      <p:pic>
        <p:nvPicPr>
          <p:cNvPr id="61" name="Google Shape;61;p14"/>
          <p:cNvPicPr preferRelativeResize="0"/>
          <p:nvPr/>
        </p:nvPicPr>
        <p:blipFill>
          <a:blip r:embed="rId3">
            <a:alphaModFix/>
          </a:blip>
          <a:stretch>
            <a:fillRect/>
          </a:stretch>
        </p:blipFill>
        <p:spPr>
          <a:xfrm>
            <a:off x="4697700" y="445025"/>
            <a:ext cx="4211100" cy="28312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ABeeZee"/>
                <a:ea typeface="ABeeZee"/>
                <a:cs typeface="ABeeZee"/>
                <a:sym typeface="ABeeZee"/>
              </a:rPr>
              <a:t>Introduction</a:t>
            </a:r>
            <a:endParaRPr b="1">
              <a:latin typeface="ABeeZee"/>
              <a:ea typeface="ABeeZee"/>
              <a:cs typeface="ABeeZee"/>
              <a:sym typeface="ABeeZee"/>
            </a:endParaRPr>
          </a:p>
        </p:txBody>
      </p:sp>
      <p:sp>
        <p:nvSpPr>
          <p:cNvPr id="67" name="Google Shape;67;p15"/>
          <p:cNvSpPr txBox="1"/>
          <p:nvPr>
            <p:ph idx="1" type="body"/>
          </p:nvPr>
        </p:nvSpPr>
        <p:spPr>
          <a:xfrm>
            <a:off x="311700" y="1152475"/>
            <a:ext cx="40887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ABeeZee"/>
              <a:buChar char="●"/>
            </a:pPr>
            <a:r>
              <a:rPr b="1" lang="en" sz="1400" u="sng">
                <a:solidFill>
                  <a:schemeClr val="dk1"/>
                </a:solidFill>
                <a:latin typeface="ABeeZee"/>
                <a:ea typeface="ABeeZee"/>
                <a:cs typeface="ABeeZee"/>
                <a:sym typeface="ABeeZee"/>
              </a:rPr>
              <a:t>Abstraction:</a:t>
            </a:r>
            <a:r>
              <a:rPr lang="en" sz="1400">
                <a:solidFill>
                  <a:schemeClr val="dk1"/>
                </a:solidFill>
                <a:latin typeface="ABeeZee"/>
                <a:ea typeface="ABeeZee"/>
                <a:cs typeface="ABeeZee"/>
                <a:sym typeface="ABeeZee"/>
              </a:rPr>
              <a:t> Anonymous function that takes a single argument, ie.</a:t>
            </a:r>
            <a:endParaRPr sz="1400">
              <a:solidFill>
                <a:schemeClr val="dk1"/>
              </a:solidFill>
              <a:latin typeface="ABeeZee"/>
              <a:ea typeface="ABeeZee"/>
              <a:cs typeface="ABeeZee"/>
              <a:sym typeface="ABeeZee"/>
            </a:endParaRPr>
          </a:p>
          <a:p>
            <a:pPr indent="0" lvl="0" marL="0" rtl="0" algn="l">
              <a:spcBef>
                <a:spcPts val="1200"/>
              </a:spcBef>
              <a:spcAft>
                <a:spcPts val="0"/>
              </a:spcAft>
              <a:buNone/>
            </a:pPr>
            <a:r>
              <a:rPr lang="en" sz="1400">
                <a:solidFill>
                  <a:schemeClr val="dk1"/>
                </a:solidFill>
                <a:latin typeface="ABeeZee"/>
                <a:ea typeface="ABeeZee"/>
                <a:cs typeface="ABeeZee"/>
                <a:sym typeface="ABeeZee"/>
              </a:rPr>
              <a:t>                               </a:t>
            </a:r>
            <a:r>
              <a:rPr lang="en" sz="1400" u="sng">
                <a:solidFill>
                  <a:schemeClr val="dk1"/>
                </a:solidFill>
                <a:highlight>
                  <a:srgbClr val="CFE2F3"/>
                </a:highlight>
                <a:latin typeface="ABeeZee"/>
                <a:ea typeface="ABeeZee"/>
                <a:cs typeface="ABeeZee"/>
                <a:sym typeface="ABeeZee"/>
              </a:rPr>
              <a:t>λx.(x + 1)</a:t>
            </a:r>
            <a:endParaRPr sz="1400" u="sng">
              <a:solidFill>
                <a:schemeClr val="dk1"/>
              </a:solidFill>
              <a:highlight>
                <a:srgbClr val="CFE2F3"/>
              </a:highlight>
              <a:latin typeface="ABeeZee"/>
              <a:ea typeface="ABeeZee"/>
              <a:cs typeface="ABeeZee"/>
              <a:sym typeface="ABeeZee"/>
            </a:endParaRPr>
          </a:p>
          <a:p>
            <a:pPr indent="-317500" lvl="0" marL="457200" rtl="0" algn="l">
              <a:spcBef>
                <a:spcPts val="1200"/>
              </a:spcBef>
              <a:spcAft>
                <a:spcPts val="0"/>
              </a:spcAft>
              <a:buClr>
                <a:schemeClr val="dk1"/>
              </a:buClr>
              <a:buSzPts val="1400"/>
              <a:buFont typeface="ABeeZee"/>
              <a:buChar char="●"/>
            </a:pPr>
            <a:r>
              <a:rPr b="1" lang="en" sz="1400" u="sng">
                <a:solidFill>
                  <a:schemeClr val="dk1"/>
                </a:solidFill>
                <a:latin typeface="ABeeZee"/>
                <a:ea typeface="ABeeZee"/>
                <a:cs typeface="ABeeZee"/>
                <a:sym typeface="ABeeZee"/>
              </a:rPr>
              <a:t>Free and Bound variables:</a:t>
            </a:r>
            <a:r>
              <a:rPr lang="en" sz="1400">
                <a:solidFill>
                  <a:schemeClr val="dk1"/>
                </a:solidFill>
                <a:latin typeface="ABeeZee"/>
                <a:ea typeface="ABeeZee"/>
                <a:cs typeface="ABeeZee"/>
                <a:sym typeface="ABeeZee"/>
              </a:rPr>
              <a:t> Bound variables attached as parameters to expression, free variables are unbound.</a:t>
            </a:r>
            <a:endParaRPr sz="1400">
              <a:solidFill>
                <a:schemeClr val="dk1"/>
              </a:solidFill>
              <a:latin typeface="ABeeZee"/>
              <a:ea typeface="ABeeZee"/>
              <a:cs typeface="ABeeZee"/>
              <a:sym typeface="ABeeZee"/>
            </a:endParaRPr>
          </a:p>
          <a:p>
            <a:pPr indent="0" lvl="0" marL="0" rtl="0" algn="l">
              <a:spcBef>
                <a:spcPts val="1200"/>
              </a:spcBef>
              <a:spcAft>
                <a:spcPts val="0"/>
              </a:spcAft>
              <a:buNone/>
            </a:pPr>
            <a:r>
              <a:rPr lang="en" sz="1400">
                <a:solidFill>
                  <a:schemeClr val="dk1"/>
                </a:solidFill>
                <a:latin typeface="ABeeZee"/>
                <a:ea typeface="ABeeZee"/>
                <a:cs typeface="ABeeZee"/>
                <a:sym typeface="ABeeZee"/>
              </a:rPr>
              <a:t>	</a:t>
            </a:r>
            <a:r>
              <a:rPr lang="en" sz="1400">
                <a:solidFill>
                  <a:schemeClr val="dk1"/>
                </a:solidFill>
                <a:latin typeface="ABeeZee"/>
                <a:ea typeface="ABeeZee"/>
                <a:cs typeface="ABeeZee"/>
                <a:sym typeface="ABeeZee"/>
              </a:rPr>
              <a:t>x</a:t>
            </a:r>
            <a:r>
              <a:rPr lang="en" sz="1400">
                <a:solidFill>
                  <a:schemeClr val="dk1"/>
                </a:solidFill>
                <a:latin typeface="ABeeZee"/>
                <a:ea typeface="ABeeZee"/>
                <a:cs typeface="ABeeZee"/>
                <a:sym typeface="ABeeZee"/>
              </a:rPr>
              <a:t> is bound, but y is free in: </a:t>
            </a:r>
            <a:r>
              <a:rPr lang="en" sz="1400" u="sng">
                <a:solidFill>
                  <a:schemeClr val="dk1"/>
                </a:solidFill>
                <a:highlight>
                  <a:srgbClr val="CFE2F3"/>
                </a:highlight>
                <a:latin typeface="ABeeZee"/>
                <a:ea typeface="ABeeZee"/>
                <a:cs typeface="ABeeZee"/>
                <a:sym typeface="ABeeZee"/>
              </a:rPr>
              <a:t>λx.(x + y)</a:t>
            </a:r>
            <a:endParaRPr sz="1400" u="sng">
              <a:solidFill>
                <a:schemeClr val="dk1"/>
              </a:solidFill>
              <a:highlight>
                <a:srgbClr val="CFE2F3"/>
              </a:highlight>
              <a:latin typeface="ABeeZee"/>
              <a:ea typeface="ABeeZee"/>
              <a:cs typeface="ABeeZee"/>
              <a:sym typeface="ABeeZee"/>
            </a:endParaRPr>
          </a:p>
          <a:p>
            <a:pPr indent="0" lvl="0" marL="0" rtl="0" algn="l">
              <a:spcBef>
                <a:spcPts val="1200"/>
              </a:spcBef>
              <a:spcAft>
                <a:spcPts val="0"/>
              </a:spcAft>
              <a:buNone/>
            </a:pPr>
            <a:r>
              <a:t/>
            </a:r>
            <a:endParaRPr sz="1400" u="sng">
              <a:solidFill>
                <a:schemeClr val="dk1"/>
              </a:solidFill>
              <a:highlight>
                <a:srgbClr val="CFE2F3"/>
              </a:highlight>
              <a:latin typeface="ABeeZee"/>
              <a:ea typeface="ABeeZee"/>
              <a:cs typeface="ABeeZee"/>
              <a:sym typeface="ABeeZee"/>
            </a:endParaRPr>
          </a:p>
          <a:p>
            <a:pPr indent="0" lvl="0" marL="0" rtl="0" algn="l">
              <a:spcBef>
                <a:spcPts val="1200"/>
              </a:spcBef>
              <a:spcAft>
                <a:spcPts val="1200"/>
              </a:spcAft>
              <a:buNone/>
            </a:pPr>
            <a:r>
              <a:t/>
            </a:r>
            <a:endParaRPr sz="1600">
              <a:solidFill>
                <a:schemeClr val="dk1"/>
              </a:solidFill>
              <a:highlight>
                <a:srgbClr val="9FC5E8"/>
              </a:highlight>
              <a:latin typeface="ABeeZee"/>
              <a:ea typeface="ABeeZee"/>
              <a:cs typeface="ABeeZee"/>
              <a:sym typeface="ABeeZee"/>
            </a:endParaRPr>
          </a:p>
        </p:txBody>
      </p:sp>
      <p:cxnSp>
        <p:nvCxnSpPr>
          <p:cNvPr id="68" name="Google Shape;68;p15"/>
          <p:cNvCxnSpPr/>
          <p:nvPr/>
        </p:nvCxnSpPr>
        <p:spPr>
          <a:xfrm flipH="1">
            <a:off x="4563900" y="165600"/>
            <a:ext cx="16200" cy="4723200"/>
          </a:xfrm>
          <a:prstGeom prst="straightConnector1">
            <a:avLst/>
          </a:prstGeom>
          <a:noFill/>
          <a:ln cap="flat" cmpd="sng" w="9525">
            <a:solidFill>
              <a:schemeClr val="dk2"/>
            </a:solidFill>
            <a:prstDash val="solid"/>
            <a:round/>
            <a:headEnd len="med" w="med" type="none"/>
            <a:tailEnd len="med" w="med" type="none"/>
          </a:ln>
        </p:spPr>
      </p:cxnSp>
      <p:sp>
        <p:nvSpPr>
          <p:cNvPr id="69" name="Google Shape;69;p15"/>
          <p:cNvSpPr txBox="1"/>
          <p:nvPr>
            <p:ph idx="1" type="body"/>
          </p:nvPr>
        </p:nvSpPr>
        <p:spPr>
          <a:xfrm>
            <a:off x="4831425" y="165600"/>
            <a:ext cx="4088700" cy="45891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chemeClr val="dk1"/>
              </a:buClr>
              <a:buSzPts val="1400"/>
              <a:buFont typeface="ABeeZee"/>
              <a:buChar char="●"/>
            </a:pPr>
            <a:r>
              <a:rPr b="1" lang="en" sz="1400" u="sng">
                <a:solidFill>
                  <a:schemeClr val="dk1"/>
                </a:solidFill>
                <a:latin typeface="ABeeZee"/>
                <a:ea typeface="ABeeZee"/>
                <a:cs typeface="ABeeZee"/>
                <a:sym typeface="ABeeZee"/>
              </a:rPr>
              <a:t>Application:</a:t>
            </a:r>
            <a:r>
              <a:rPr lang="en" sz="1400">
                <a:solidFill>
                  <a:schemeClr val="dk1"/>
                </a:solidFill>
                <a:latin typeface="ABeeZee"/>
                <a:ea typeface="ABeeZee"/>
                <a:cs typeface="ABeeZee"/>
                <a:sym typeface="ABeeZee"/>
              </a:rPr>
              <a:t> Done through </a:t>
            </a:r>
            <a:r>
              <a:rPr i="1" lang="en" sz="1400">
                <a:solidFill>
                  <a:schemeClr val="dk1"/>
                </a:solidFill>
                <a:latin typeface="ABeeZee"/>
                <a:ea typeface="ABeeZee"/>
                <a:cs typeface="ABeeZee"/>
                <a:sym typeface="ABeeZee"/>
              </a:rPr>
              <a:t>β</a:t>
            </a:r>
            <a:r>
              <a:rPr lang="en" sz="1400">
                <a:solidFill>
                  <a:schemeClr val="dk1"/>
                </a:solidFill>
                <a:latin typeface="ABeeZee"/>
                <a:ea typeface="ABeeZee"/>
                <a:cs typeface="ABeeZee"/>
                <a:sym typeface="ABeeZee"/>
              </a:rPr>
              <a:t>-reduction (substituting bound variable with expression).</a:t>
            </a:r>
            <a:endParaRPr sz="1400">
              <a:solidFill>
                <a:schemeClr val="dk1"/>
              </a:solidFill>
              <a:latin typeface="ABeeZee"/>
              <a:ea typeface="ABeeZee"/>
              <a:cs typeface="ABeeZee"/>
              <a:sym typeface="ABeeZee"/>
            </a:endParaRPr>
          </a:p>
          <a:p>
            <a:pPr indent="0" lvl="0" marL="0" rtl="0" algn="l">
              <a:lnSpc>
                <a:spcPct val="100000"/>
              </a:lnSpc>
              <a:spcBef>
                <a:spcPts val="1200"/>
              </a:spcBef>
              <a:spcAft>
                <a:spcPts val="0"/>
              </a:spcAft>
              <a:buNone/>
            </a:pPr>
            <a:r>
              <a:rPr lang="en" sz="1400" u="sng">
                <a:solidFill>
                  <a:schemeClr val="dk1"/>
                </a:solidFill>
                <a:latin typeface="ABeeZee"/>
                <a:ea typeface="ABeeZee"/>
                <a:cs typeface="ABeeZee"/>
                <a:sym typeface="ABeeZee"/>
              </a:rPr>
              <a:t>((</a:t>
            </a:r>
            <a:r>
              <a:rPr lang="en" sz="1400" u="sng">
                <a:solidFill>
                  <a:schemeClr val="dk1"/>
                </a:solidFill>
                <a:highlight>
                  <a:srgbClr val="CFE2F3"/>
                </a:highlight>
                <a:latin typeface="ABeeZee"/>
                <a:ea typeface="ABeeZee"/>
                <a:cs typeface="ABeeZee"/>
                <a:sym typeface="ABeeZee"/>
              </a:rPr>
              <a:t>λ</a:t>
            </a:r>
            <a:r>
              <a:rPr lang="en" sz="1400" u="sng">
                <a:solidFill>
                  <a:schemeClr val="dk1"/>
                </a:solidFill>
                <a:latin typeface="ABeeZee"/>
                <a:ea typeface="ABeeZee"/>
                <a:cs typeface="ABeeZee"/>
                <a:sym typeface="ABeeZee"/>
              </a:rPr>
              <a:t>x. (</a:t>
            </a:r>
            <a:r>
              <a:rPr lang="en" sz="1400" u="sng">
                <a:solidFill>
                  <a:schemeClr val="dk1"/>
                </a:solidFill>
                <a:highlight>
                  <a:srgbClr val="CFE2F3"/>
                </a:highlight>
                <a:latin typeface="ABeeZee"/>
                <a:ea typeface="ABeeZee"/>
                <a:cs typeface="ABeeZee"/>
                <a:sym typeface="ABeeZee"/>
              </a:rPr>
              <a:t>λ</a:t>
            </a:r>
            <a:r>
              <a:rPr lang="en" sz="1400" u="sng">
                <a:solidFill>
                  <a:schemeClr val="dk1"/>
                </a:solidFill>
                <a:latin typeface="ABeeZee"/>
                <a:ea typeface="ABeeZee"/>
                <a:cs typeface="ABeeZee"/>
                <a:sym typeface="ABeeZee"/>
              </a:rPr>
              <a:t>y.x + y)) 3 4)</a:t>
            </a:r>
            <a:r>
              <a:rPr lang="en" sz="1400">
                <a:solidFill>
                  <a:schemeClr val="dk1"/>
                </a:solidFill>
                <a:latin typeface="ABeeZee"/>
                <a:ea typeface="ABeeZee"/>
                <a:cs typeface="ABeeZee"/>
                <a:sym typeface="ABeeZee"/>
              </a:rPr>
              <a:t>                                        </a:t>
            </a:r>
            <a:r>
              <a:rPr lang="en" sz="1400" u="sng">
                <a:solidFill>
                  <a:schemeClr val="dk1"/>
                </a:solidFill>
                <a:latin typeface="ABeeZee"/>
                <a:ea typeface="ABeeZee"/>
                <a:cs typeface="ABeeZee"/>
                <a:sym typeface="ABeeZee"/>
              </a:rPr>
              <a:t>((</a:t>
            </a:r>
            <a:r>
              <a:rPr lang="en" sz="1400" u="sng">
                <a:solidFill>
                  <a:schemeClr val="dk1"/>
                </a:solidFill>
                <a:highlight>
                  <a:srgbClr val="CFE2F3"/>
                </a:highlight>
                <a:latin typeface="ABeeZee"/>
                <a:ea typeface="ABeeZee"/>
                <a:cs typeface="ABeeZee"/>
                <a:sym typeface="ABeeZee"/>
              </a:rPr>
              <a:t>λ</a:t>
            </a:r>
            <a:r>
              <a:rPr lang="en" sz="1400" u="sng">
                <a:solidFill>
                  <a:schemeClr val="dk1"/>
                </a:solidFill>
                <a:latin typeface="ABeeZee"/>
                <a:ea typeface="ABeeZee"/>
                <a:cs typeface="ABeeZee"/>
                <a:sym typeface="ABeeZee"/>
              </a:rPr>
              <a:t>y.3 + y) 4) </a:t>
            </a:r>
            <a:r>
              <a:rPr lang="en" sz="1400">
                <a:solidFill>
                  <a:schemeClr val="dk1"/>
                </a:solidFill>
                <a:latin typeface="ABeeZee"/>
                <a:ea typeface="ABeeZee"/>
                <a:cs typeface="ABeeZee"/>
                <a:sym typeface="ABeeZee"/>
              </a:rPr>
              <a:t>                     Reduction on x arg.                         </a:t>
            </a:r>
            <a:r>
              <a:rPr lang="en" sz="1400" u="sng">
                <a:solidFill>
                  <a:schemeClr val="dk1"/>
                </a:solidFill>
                <a:latin typeface="ABeeZee"/>
                <a:ea typeface="ABeeZee"/>
                <a:cs typeface="ABeeZee"/>
                <a:sym typeface="ABeeZee"/>
              </a:rPr>
              <a:t>(3 + 4)</a:t>
            </a:r>
            <a:r>
              <a:rPr lang="en" sz="1400">
                <a:solidFill>
                  <a:schemeClr val="dk1"/>
                </a:solidFill>
                <a:latin typeface="ABeeZee"/>
                <a:ea typeface="ABeeZee"/>
                <a:cs typeface="ABeeZee"/>
                <a:sym typeface="ABeeZee"/>
              </a:rPr>
              <a:t>                               Reduction on y arg.   </a:t>
            </a:r>
            <a:r>
              <a:rPr lang="en" sz="1400" u="sng">
                <a:solidFill>
                  <a:schemeClr val="dk1"/>
                </a:solidFill>
                <a:latin typeface="ABeeZee"/>
                <a:ea typeface="ABeeZee"/>
                <a:cs typeface="ABeeZee"/>
                <a:sym typeface="ABeeZee"/>
              </a:rPr>
              <a:t>7</a:t>
            </a:r>
            <a:r>
              <a:rPr lang="en" sz="1400">
                <a:solidFill>
                  <a:schemeClr val="dk1"/>
                </a:solidFill>
                <a:latin typeface="ABeeZee"/>
                <a:ea typeface="ABeeZee"/>
                <a:cs typeface="ABeeZee"/>
                <a:sym typeface="ABeeZee"/>
              </a:rPr>
              <a:t>                                       Final result.</a:t>
            </a:r>
            <a:endParaRPr sz="1400">
              <a:solidFill>
                <a:schemeClr val="dk1"/>
              </a:solidFill>
              <a:latin typeface="ABeeZee"/>
              <a:ea typeface="ABeeZee"/>
              <a:cs typeface="ABeeZee"/>
              <a:sym typeface="ABeeZee"/>
            </a:endParaRPr>
          </a:p>
          <a:p>
            <a:pPr indent="0" lvl="0" marL="0" rtl="0" algn="l">
              <a:lnSpc>
                <a:spcPct val="100000"/>
              </a:lnSpc>
              <a:spcBef>
                <a:spcPts val="1200"/>
              </a:spcBef>
              <a:spcAft>
                <a:spcPts val="0"/>
              </a:spcAft>
              <a:buNone/>
            </a:pPr>
            <a:r>
              <a:rPr lang="en" sz="1400">
                <a:solidFill>
                  <a:schemeClr val="dk1"/>
                </a:solidFill>
                <a:latin typeface="ABeeZee"/>
                <a:ea typeface="ABeeZee"/>
                <a:cs typeface="ABeeZee"/>
                <a:sym typeface="ABeeZee"/>
              </a:rPr>
              <a:t>                                               </a:t>
            </a:r>
            <a:endParaRPr sz="1400">
              <a:solidFill>
                <a:schemeClr val="dk1"/>
              </a:solidFill>
              <a:latin typeface="ABeeZee"/>
              <a:ea typeface="ABeeZee"/>
              <a:cs typeface="ABeeZee"/>
              <a:sym typeface="ABeeZee"/>
            </a:endParaRPr>
          </a:p>
          <a:p>
            <a:pPr indent="-317500" lvl="0" marL="457200" rtl="0" algn="l">
              <a:spcBef>
                <a:spcPts val="1200"/>
              </a:spcBef>
              <a:spcAft>
                <a:spcPts val="0"/>
              </a:spcAft>
              <a:buClr>
                <a:schemeClr val="dk1"/>
              </a:buClr>
              <a:buSzPts val="1400"/>
              <a:buFont typeface="ABeeZee"/>
              <a:buChar char="●"/>
            </a:pPr>
            <a:r>
              <a:rPr b="1" lang="en" sz="1400" u="sng">
                <a:solidFill>
                  <a:schemeClr val="dk1"/>
                </a:solidFill>
                <a:latin typeface="ABeeZee"/>
                <a:ea typeface="ABeeZee"/>
                <a:cs typeface="ABeeZee"/>
                <a:sym typeface="ABeeZee"/>
              </a:rPr>
              <a:t>Expression:</a:t>
            </a:r>
            <a:r>
              <a:rPr lang="en" sz="1400">
                <a:solidFill>
                  <a:schemeClr val="dk1"/>
                </a:solidFill>
                <a:latin typeface="ABeeZee"/>
                <a:ea typeface="ABeeZee"/>
                <a:cs typeface="ABeeZee"/>
                <a:sym typeface="ABeeZee"/>
              </a:rPr>
              <a:t> Overarching syntactical concept that is defined in terms of variables, abstractions, and applications</a:t>
            </a:r>
            <a:endParaRPr sz="1400">
              <a:solidFill>
                <a:schemeClr val="dk1"/>
              </a:solidFill>
              <a:latin typeface="ABeeZee"/>
              <a:ea typeface="ABeeZee"/>
              <a:cs typeface="ABeeZee"/>
              <a:sym typeface="ABeeZee"/>
            </a:endParaRPr>
          </a:p>
          <a:p>
            <a:pPr indent="-317500" lvl="1" marL="914400" rtl="0" algn="l">
              <a:spcBef>
                <a:spcPts val="0"/>
              </a:spcBef>
              <a:spcAft>
                <a:spcPts val="0"/>
              </a:spcAft>
              <a:buClr>
                <a:schemeClr val="dk1"/>
              </a:buClr>
              <a:buSzPts val="1400"/>
              <a:buFont typeface="ABeeZee"/>
              <a:buChar char="○"/>
            </a:pPr>
            <a:r>
              <a:rPr lang="en">
                <a:solidFill>
                  <a:schemeClr val="dk1"/>
                </a:solidFill>
                <a:latin typeface="ABeeZee"/>
                <a:ea typeface="ABeeZee"/>
                <a:cs typeface="ABeeZee"/>
                <a:sym typeface="ABeeZee"/>
              </a:rPr>
              <a:t>Variables (e.g. x) are themselves expressions</a:t>
            </a:r>
            <a:endParaRPr>
              <a:solidFill>
                <a:schemeClr val="dk1"/>
              </a:solidFill>
              <a:latin typeface="ABeeZee"/>
              <a:ea typeface="ABeeZee"/>
              <a:cs typeface="ABeeZee"/>
              <a:sym typeface="ABeeZee"/>
            </a:endParaRPr>
          </a:p>
          <a:p>
            <a:pPr indent="-317500" lvl="1" marL="914400" rtl="0" algn="l">
              <a:spcBef>
                <a:spcPts val="0"/>
              </a:spcBef>
              <a:spcAft>
                <a:spcPts val="0"/>
              </a:spcAft>
              <a:buClr>
                <a:schemeClr val="dk1"/>
              </a:buClr>
              <a:buSzPts val="1400"/>
              <a:buFont typeface="ABeeZee"/>
              <a:buChar char="○"/>
            </a:pPr>
            <a:r>
              <a:rPr lang="en">
                <a:solidFill>
                  <a:schemeClr val="dk1"/>
                </a:solidFill>
                <a:latin typeface="ABeeZee"/>
                <a:ea typeface="ABeeZee"/>
                <a:cs typeface="ABeeZee"/>
                <a:sym typeface="ABeeZee"/>
              </a:rPr>
              <a:t>Abstractions (e.g. λx.x) are expressions</a:t>
            </a:r>
            <a:endParaRPr>
              <a:solidFill>
                <a:schemeClr val="dk1"/>
              </a:solidFill>
              <a:latin typeface="ABeeZee"/>
              <a:ea typeface="ABeeZee"/>
              <a:cs typeface="ABeeZee"/>
              <a:sym typeface="ABeeZee"/>
            </a:endParaRPr>
          </a:p>
          <a:p>
            <a:pPr indent="-317500" lvl="1" marL="914400" rtl="0" algn="l">
              <a:spcBef>
                <a:spcPts val="0"/>
              </a:spcBef>
              <a:spcAft>
                <a:spcPts val="0"/>
              </a:spcAft>
              <a:buClr>
                <a:schemeClr val="dk1"/>
              </a:buClr>
              <a:buSzPts val="1400"/>
              <a:buFont typeface="ABeeZee"/>
              <a:buChar char="○"/>
            </a:pPr>
            <a:r>
              <a:rPr lang="en">
                <a:solidFill>
                  <a:schemeClr val="dk1"/>
                </a:solidFill>
                <a:latin typeface="ABeeZee"/>
                <a:ea typeface="ABeeZee"/>
                <a:cs typeface="ABeeZee"/>
                <a:sym typeface="ABeeZee"/>
              </a:rPr>
              <a:t>The application of an expression to another (e.g. MN) is an expression</a:t>
            </a:r>
            <a:endParaRPr sz="1600">
              <a:solidFill>
                <a:schemeClr val="dk1"/>
              </a:solidFill>
              <a:highlight>
                <a:srgbClr val="9FC5E8"/>
              </a:highlight>
              <a:latin typeface="ABeeZee"/>
              <a:ea typeface="ABeeZee"/>
              <a:cs typeface="ABeeZee"/>
              <a:sym typeface="ABeeZe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ABeeZee"/>
                <a:ea typeface="ABeeZee"/>
                <a:cs typeface="ABeeZee"/>
                <a:sym typeface="ABeeZee"/>
              </a:rPr>
              <a:t>Main Result: The Power of Lambda Calculus</a:t>
            </a:r>
            <a:endParaRPr b="1">
              <a:latin typeface="ABeeZee"/>
              <a:ea typeface="ABeeZee"/>
              <a:cs typeface="ABeeZee"/>
              <a:sym typeface="ABeeZee"/>
            </a:endParaRPr>
          </a:p>
        </p:txBody>
      </p:sp>
      <p:sp>
        <p:nvSpPr>
          <p:cNvPr id="75" name="Google Shape;75;p16"/>
          <p:cNvSpPr txBox="1"/>
          <p:nvPr>
            <p:ph idx="1" type="body"/>
          </p:nvPr>
        </p:nvSpPr>
        <p:spPr>
          <a:xfrm>
            <a:off x="311700" y="1152475"/>
            <a:ext cx="778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u="sng">
                <a:solidFill>
                  <a:schemeClr val="dk1"/>
                </a:solidFill>
                <a:highlight>
                  <a:srgbClr val="CFE2F3"/>
                </a:highlight>
                <a:latin typeface="ABeeZee"/>
                <a:ea typeface="ABeeZee"/>
                <a:cs typeface="ABeeZee"/>
                <a:sym typeface="ABeeZee"/>
              </a:rPr>
              <a:t>Turing Completeness:</a:t>
            </a:r>
            <a:endParaRPr b="1" sz="1400" u="sng">
              <a:solidFill>
                <a:schemeClr val="dk1"/>
              </a:solidFill>
              <a:highlight>
                <a:srgbClr val="CFE2F3"/>
              </a:highlight>
              <a:latin typeface="ABeeZee"/>
              <a:ea typeface="ABeeZee"/>
              <a:cs typeface="ABeeZee"/>
              <a:sym typeface="ABeeZee"/>
            </a:endParaRPr>
          </a:p>
          <a:p>
            <a:pPr indent="-317500" lvl="0" marL="457200" rtl="0" algn="l">
              <a:spcBef>
                <a:spcPts val="1200"/>
              </a:spcBef>
              <a:spcAft>
                <a:spcPts val="0"/>
              </a:spcAft>
              <a:buClr>
                <a:schemeClr val="dk1"/>
              </a:buClr>
              <a:buSzPts val="1400"/>
              <a:buFont typeface="ABeeZee"/>
              <a:buChar char="●"/>
            </a:pPr>
            <a:r>
              <a:rPr lang="en" sz="1400">
                <a:solidFill>
                  <a:schemeClr val="dk1"/>
                </a:solidFill>
                <a:highlight>
                  <a:srgbClr val="CFE2F3"/>
                </a:highlight>
                <a:latin typeface="ABeeZee"/>
                <a:ea typeface="ABeeZee"/>
                <a:cs typeface="ABeeZee"/>
                <a:sym typeface="ABeeZee"/>
              </a:rPr>
              <a:t>Refers to the ability of a set of rules to simulate a Turing machine</a:t>
            </a:r>
            <a:endParaRPr sz="1400">
              <a:solidFill>
                <a:schemeClr val="dk1"/>
              </a:solidFill>
              <a:highlight>
                <a:srgbClr val="CFE2F3"/>
              </a:highlight>
              <a:latin typeface="ABeeZee"/>
              <a:ea typeface="ABeeZee"/>
              <a:cs typeface="ABeeZee"/>
              <a:sym typeface="ABeeZee"/>
            </a:endParaRPr>
          </a:p>
          <a:p>
            <a:pPr indent="-317500" lvl="0" marL="457200" rtl="0" algn="l">
              <a:spcBef>
                <a:spcPts val="0"/>
              </a:spcBef>
              <a:spcAft>
                <a:spcPts val="0"/>
              </a:spcAft>
              <a:buClr>
                <a:schemeClr val="dk1"/>
              </a:buClr>
              <a:buSzPts val="1400"/>
              <a:buFont typeface="ABeeZee"/>
              <a:buChar char="●"/>
            </a:pPr>
            <a:r>
              <a:rPr lang="en" sz="1400">
                <a:solidFill>
                  <a:schemeClr val="dk1"/>
                </a:solidFill>
                <a:highlight>
                  <a:srgbClr val="CFE2F3"/>
                </a:highlight>
                <a:latin typeface="ABeeZee"/>
                <a:ea typeface="ABeeZee"/>
                <a:cs typeface="ABeeZee"/>
                <a:sym typeface="ABeeZee"/>
              </a:rPr>
              <a:t>A Turing machine, and thus a Turing-complete language, can implement any algorithm</a:t>
            </a:r>
            <a:endParaRPr sz="1400">
              <a:solidFill>
                <a:schemeClr val="dk1"/>
              </a:solidFill>
              <a:highlight>
                <a:srgbClr val="CFE2F3"/>
              </a:highlight>
              <a:latin typeface="ABeeZee"/>
              <a:ea typeface="ABeeZee"/>
              <a:cs typeface="ABeeZee"/>
              <a:sym typeface="ABeeZee"/>
            </a:endParaRPr>
          </a:p>
          <a:p>
            <a:pPr indent="-317500" lvl="0" marL="457200" rtl="0" algn="l">
              <a:spcBef>
                <a:spcPts val="0"/>
              </a:spcBef>
              <a:spcAft>
                <a:spcPts val="0"/>
              </a:spcAft>
              <a:buClr>
                <a:schemeClr val="dk1"/>
              </a:buClr>
              <a:buSzPts val="1400"/>
              <a:buFont typeface="ABeeZee"/>
              <a:buChar char="●"/>
            </a:pPr>
            <a:r>
              <a:rPr lang="en" sz="1400">
                <a:solidFill>
                  <a:schemeClr val="dk1"/>
                </a:solidFill>
                <a:highlight>
                  <a:srgbClr val="CFE2F3"/>
                </a:highlight>
                <a:latin typeface="ABeeZee"/>
                <a:ea typeface="ABeeZee"/>
                <a:cs typeface="ABeeZee"/>
                <a:sym typeface="ABeeZee"/>
              </a:rPr>
              <a:t>Lambda calculus is Turing complete - we present an informal proof for this</a:t>
            </a:r>
            <a:endParaRPr sz="1400">
              <a:solidFill>
                <a:schemeClr val="dk1"/>
              </a:solidFill>
              <a:highlight>
                <a:srgbClr val="CFE2F3"/>
              </a:highlight>
              <a:latin typeface="ABeeZee"/>
              <a:ea typeface="ABeeZee"/>
              <a:cs typeface="ABeeZee"/>
              <a:sym typeface="ABeeZee"/>
            </a:endParaRPr>
          </a:p>
          <a:p>
            <a:pPr indent="0" lvl="0" marL="0" rtl="0" algn="l">
              <a:spcBef>
                <a:spcPts val="1200"/>
              </a:spcBef>
              <a:spcAft>
                <a:spcPts val="0"/>
              </a:spcAft>
              <a:buNone/>
            </a:pPr>
            <a:r>
              <a:rPr b="1" lang="en" sz="1400" u="sng">
                <a:solidFill>
                  <a:schemeClr val="dk1"/>
                </a:solidFill>
                <a:highlight>
                  <a:srgbClr val="CFE2F3"/>
                </a:highlight>
                <a:latin typeface="ABeeZee"/>
                <a:ea typeface="ABeeZee"/>
                <a:cs typeface="ABeeZee"/>
                <a:sym typeface="ABeeZee"/>
              </a:rPr>
              <a:t>Conditional Branching:</a:t>
            </a:r>
            <a:endParaRPr b="1" sz="1400" u="sng">
              <a:solidFill>
                <a:schemeClr val="dk1"/>
              </a:solidFill>
              <a:highlight>
                <a:srgbClr val="CFE2F3"/>
              </a:highlight>
              <a:latin typeface="ABeeZee"/>
              <a:ea typeface="ABeeZee"/>
              <a:cs typeface="ABeeZee"/>
              <a:sym typeface="ABeeZee"/>
            </a:endParaRPr>
          </a:p>
          <a:p>
            <a:pPr indent="-317500" lvl="0" marL="457200" rtl="0" algn="l">
              <a:spcBef>
                <a:spcPts val="1200"/>
              </a:spcBef>
              <a:spcAft>
                <a:spcPts val="0"/>
              </a:spcAft>
              <a:buClr>
                <a:schemeClr val="dk1"/>
              </a:buClr>
              <a:buSzPts val="1400"/>
              <a:buFont typeface="ABeeZee"/>
              <a:buChar char="●"/>
            </a:pPr>
            <a:r>
              <a:rPr lang="en" sz="1400">
                <a:solidFill>
                  <a:schemeClr val="dk1"/>
                </a:solidFill>
                <a:highlight>
                  <a:srgbClr val="CFE2F3"/>
                </a:highlight>
                <a:latin typeface="ABeeZee"/>
                <a:ea typeface="ABeeZee"/>
                <a:cs typeface="ABeeZee"/>
                <a:sym typeface="ABeeZee"/>
              </a:rPr>
              <a:t>T = λx.λy.x             (select first argument)</a:t>
            </a:r>
            <a:endParaRPr sz="1400">
              <a:solidFill>
                <a:schemeClr val="dk1"/>
              </a:solidFill>
              <a:highlight>
                <a:srgbClr val="CFE2F3"/>
              </a:highlight>
              <a:latin typeface="ABeeZee"/>
              <a:ea typeface="ABeeZee"/>
              <a:cs typeface="ABeeZee"/>
              <a:sym typeface="ABeeZee"/>
            </a:endParaRPr>
          </a:p>
          <a:p>
            <a:pPr indent="-317500" lvl="0" marL="457200" rtl="0" algn="l">
              <a:spcBef>
                <a:spcPts val="0"/>
              </a:spcBef>
              <a:spcAft>
                <a:spcPts val="0"/>
              </a:spcAft>
              <a:buClr>
                <a:schemeClr val="dk1"/>
              </a:buClr>
              <a:buSzPts val="1400"/>
              <a:buFont typeface="ABeeZee"/>
              <a:buChar char="●"/>
            </a:pPr>
            <a:r>
              <a:rPr lang="en" sz="1400">
                <a:solidFill>
                  <a:schemeClr val="dk1"/>
                </a:solidFill>
                <a:highlight>
                  <a:srgbClr val="CFE2F3"/>
                </a:highlight>
                <a:latin typeface="ABeeZee"/>
                <a:ea typeface="ABeeZee"/>
                <a:cs typeface="ABeeZee"/>
                <a:sym typeface="ABeeZee"/>
              </a:rPr>
              <a:t>F = λx.λy.y             (select second argument)</a:t>
            </a:r>
            <a:endParaRPr sz="1400">
              <a:solidFill>
                <a:schemeClr val="dk1"/>
              </a:solidFill>
              <a:highlight>
                <a:srgbClr val="CFE2F3"/>
              </a:highlight>
              <a:latin typeface="ABeeZee"/>
              <a:ea typeface="ABeeZee"/>
              <a:cs typeface="ABeeZee"/>
              <a:sym typeface="ABeeZee"/>
            </a:endParaRPr>
          </a:p>
          <a:p>
            <a:pPr indent="-317500" lvl="0" marL="457200" rtl="0" algn="l">
              <a:spcBef>
                <a:spcPts val="0"/>
              </a:spcBef>
              <a:spcAft>
                <a:spcPts val="0"/>
              </a:spcAft>
              <a:buClr>
                <a:schemeClr val="dk1"/>
              </a:buClr>
              <a:buSzPts val="1400"/>
              <a:buFont typeface="ABeeZee"/>
              <a:buChar char="●"/>
            </a:pPr>
            <a:r>
              <a:rPr lang="en" sz="1400">
                <a:solidFill>
                  <a:schemeClr val="dk1"/>
                </a:solidFill>
                <a:highlight>
                  <a:srgbClr val="CFE2F3"/>
                </a:highlight>
                <a:latin typeface="ABeeZee"/>
                <a:ea typeface="ABeeZee"/>
                <a:cs typeface="ABeeZee"/>
                <a:sym typeface="ABeeZee"/>
              </a:rPr>
              <a:t>ifthenelse = λi.λt.λe.ite</a:t>
            </a:r>
            <a:endParaRPr sz="1600">
              <a:solidFill>
                <a:schemeClr val="dk1"/>
              </a:solidFill>
              <a:highlight>
                <a:srgbClr val="9FC5E8"/>
              </a:highlight>
              <a:latin typeface="ABeeZee"/>
              <a:ea typeface="ABeeZee"/>
              <a:cs typeface="ABeeZee"/>
              <a:sym typeface="ABeeZee"/>
            </a:endParaRPr>
          </a:p>
        </p:txBody>
      </p:sp>
      <p:sp>
        <p:nvSpPr>
          <p:cNvPr id="76" name="Google Shape;76;p16"/>
          <p:cNvSpPr/>
          <p:nvPr/>
        </p:nvSpPr>
        <p:spPr>
          <a:xfrm>
            <a:off x="4639850" y="2915925"/>
            <a:ext cx="3091932" cy="165294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nvSpPr>
        <p:spPr>
          <a:xfrm>
            <a:off x="4873198" y="3066650"/>
            <a:ext cx="2596200" cy="136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ABeeZee"/>
                <a:ea typeface="ABeeZee"/>
                <a:cs typeface="ABeeZee"/>
                <a:sym typeface="ABeeZee"/>
              </a:rPr>
              <a:t>Example: If True then M else N</a:t>
            </a:r>
            <a:endParaRPr b="1" sz="1100">
              <a:latin typeface="ABeeZee"/>
              <a:ea typeface="ABeeZee"/>
              <a:cs typeface="ABeeZee"/>
              <a:sym typeface="ABeeZee"/>
            </a:endParaRPr>
          </a:p>
          <a:p>
            <a:pPr indent="0" lvl="0" marL="0" rtl="0" algn="ctr">
              <a:spcBef>
                <a:spcPts val="0"/>
              </a:spcBef>
              <a:spcAft>
                <a:spcPts val="0"/>
              </a:spcAft>
              <a:buNone/>
            </a:pPr>
            <a:r>
              <a:rPr lang="en" sz="1100">
                <a:latin typeface="ABeeZee"/>
                <a:ea typeface="ABeeZee"/>
                <a:cs typeface="ABeeZee"/>
                <a:sym typeface="ABeeZee"/>
              </a:rPr>
              <a:t>(ifthenelse)TMN</a:t>
            </a:r>
            <a:endParaRPr sz="1100">
              <a:latin typeface="ABeeZee"/>
              <a:ea typeface="ABeeZee"/>
              <a:cs typeface="ABeeZee"/>
              <a:sym typeface="ABeeZee"/>
            </a:endParaRPr>
          </a:p>
          <a:p>
            <a:pPr indent="0" lvl="0" marL="0" rtl="0" algn="ctr">
              <a:spcBef>
                <a:spcPts val="0"/>
              </a:spcBef>
              <a:spcAft>
                <a:spcPts val="0"/>
              </a:spcAft>
              <a:buNone/>
            </a:pPr>
            <a:r>
              <a:rPr lang="en" sz="1100">
                <a:latin typeface="ABeeZee"/>
                <a:ea typeface="ABeeZee"/>
                <a:cs typeface="ABeeZee"/>
                <a:sym typeface="ABeeZee"/>
              </a:rPr>
              <a:t>= (</a:t>
            </a:r>
            <a:r>
              <a:rPr lang="en" sz="1100">
                <a:solidFill>
                  <a:schemeClr val="dk1"/>
                </a:solidFill>
                <a:latin typeface="ABeeZee"/>
                <a:ea typeface="ABeeZee"/>
                <a:cs typeface="ABeeZee"/>
                <a:sym typeface="ABeeZee"/>
              </a:rPr>
              <a:t>λi.λt.λe.ite</a:t>
            </a:r>
            <a:r>
              <a:rPr lang="en" sz="1100">
                <a:latin typeface="ABeeZee"/>
                <a:ea typeface="ABeeZee"/>
                <a:cs typeface="ABeeZee"/>
                <a:sym typeface="ABeeZee"/>
              </a:rPr>
              <a:t>)(</a:t>
            </a:r>
            <a:r>
              <a:rPr lang="en" sz="1100">
                <a:solidFill>
                  <a:schemeClr val="dk1"/>
                </a:solidFill>
                <a:latin typeface="ABeeZee"/>
                <a:ea typeface="ABeeZee"/>
                <a:cs typeface="ABeeZee"/>
                <a:sym typeface="ABeeZee"/>
              </a:rPr>
              <a:t>λx.λy.x</a:t>
            </a:r>
            <a:r>
              <a:rPr lang="en" sz="1100">
                <a:latin typeface="ABeeZee"/>
                <a:ea typeface="ABeeZee"/>
                <a:cs typeface="ABeeZee"/>
                <a:sym typeface="ABeeZee"/>
              </a:rPr>
              <a:t>)MN</a:t>
            </a:r>
            <a:endParaRPr sz="1100">
              <a:latin typeface="ABeeZee"/>
              <a:ea typeface="ABeeZee"/>
              <a:cs typeface="ABeeZee"/>
              <a:sym typeface="ABeeZee"/>
            </a:endParaRPr>
          </a:p>
          <a:p>
            <a:pPr indent="0" lvl="0" marL="0" rtl="0" algn="ctr">
              <a:spcBef>
                <a:spcPts val="0"/>
              </a:spcBef>
              <a:spcAft>
                <a:spcPts val="0"/>
              </a:spcAft>
              <a:buNone/>
            </a:pPr>
            <a:r>
              <a:rPr lang="en" sz="1100">
                <a:latin typeface="ABeeZee"/>
                <a:ea typeface="ABeeZee"/>
                <a:cs typeface="ABeeZee"/>
                <a:sym typeface="ABeeZee"/>
              </a:rPr>
              <a:t>= (</a:t>
            </a:r>
            <a:r>
              <a:rPr lang="en" sz="1100">
                <a:solidFill>
                  <a:schemeClr val="dk1"/>
                </a:solidFill>
                <a:latin typeface="ABeeZee"/>
                <a:ea typeface="ABeeZee"/>
                <a:cs typeface="ABeeZee"/>
                <a:sym typeface="ABeeZee"/>
              </a:rPr>
              <a:t>λt.λe.(λx.λy.x)te</a:t>
            </a:r>
            <a:r>
              <a:rPr lang="en" sz="1100">
                <a:latin typeface="ABeeZee"/>
                <a:ea typeface="ABeeZee"/>
                <a:cs typeface="ABeeZee"/>
                <a:sym typeface="ABeeZee"/>
              </a:rPr>
              <a:t>)MN</a:t>
            </a:r>
            <a:endParaRPr sz="1100">
              <a:latin typeface="ABeeZee"/>
              <a:ea typeface="ABeeZee"/>
              <a:cs typeface="ABeeZee"/>
              <a:sym typeface="ABeeZee"/>
            </a:endParaRPr>
          </a:p>
          <a:p>
            <a:pPr indent="0" lvl="0" marL="0" rtl="0" algn="ctr">
              <a:spcBef>
                <a:spcPts val="0"/>
              </a:spcBef>
              <a:spcAft>
                <a:spcPts val="0"/>
              </a:spcAft>
              <a:buNone/>
            </a:pPr>
            <a:r>
              <a:rPr lang="en" sz="1100">
                <a:latin typeface="ABeeZee"/>
                <a:ea typeface="ABeeZee"/>
                <a:cs typeface="ABeeZee"/>
                <a:sym typeface="ABeeZee"/>
              </a:rPr>
              <a:t>= (</a:t>
            </a:r>
            <a:r>
              <a:rPr lang="en" sz="1100">
                <a:solidFill>
                  <a:schemeClr val="dk1"/>
                </a:solidFill>
                <a:latin typeface="ABeeZee"/>
                <a:ea typeface="ABeeZee"/>
                <a:cs typeface="ABeeZee"/>
                <a:sym typeface="ABeeZee"/>
              </a:rPr>
              <a:t>λe.(λx.λy.x)Me)N</a:t>
            </a:r>
            <a:endParaRPr sz="1100">
              <a:solidFill>
                <a:schemeClr val="dk1"/>
              </a:solidFill>
              <a:latin typeface="ABeeZee"/>
              <a:ea typeface="ABeeZee"/>
              <a:cs typeface="ABeeZee"/>
              <a:sym typeface="ABeeZee"/>
            </a:endParaRPr>
          </a:p>
          <a:p>
            <a:pPr indent="0" lvl="0" marL="0" rtl="0" algn="ctr">
              <a:spcBef>
                <a:spcPts val="0"/>
              </a:spcBef>
              <a:spcAft>
                <a:spcPts val="0"/>
              </a:spcAft>
              <a:buNone/>
            </a:pPr>
            <a:r>
              <a:rPr lang="en" sz="1100">
                <a:solidFill>
                  <a:schemeClr val="dk1"/>
                </a:solidFill>
                <a:latin typeface="ABeeZee"/>
                <a:ea typeface="ABeeZee"/>
                <a:cs typeface="ABeeZee"/>
                <a:sym typeface="ABeeZee"/>
              </a:rPr>
              <a:t>= (λx.λy.x)MN</a:t>
            </a:r>
            <a:endParaRPr sz="1100">
              <a:solidFill>
                <a:schemeClr val="dk1"/>
              </a:solidFill>
              <a:latin typeface="ABeeZee"/>
              <a:ea typeface="ABeeZee"/>
              <a:cs typeface="ABeeZee"/>
              <a:sym typeface="ABeeZee"/>
            </a:endParaRPr>
          </a:p>
          <a:p>
            <a:pPr indent="0" lvl="0" marL="0" rtl="0" algn="ctr">
              <a:spcBef>
                <a:spcPts val="0"/>
              </a:spcBef>
              <a:spcAft>
                <a:spcPts val="0"/>
              </a:spcAft>
              <a:buNone/>
            </a:pPr>
            <a:r>
              <a:rPr lang="en" sz="1100">
                <a:solidFill>
                  <a:schemeClr val="dk1"/>
                </a:solidFill>
                <a:latin typeface="ABeeZee"/>
                <a:ea typeface="ABeeZee"/>
                <a:cs typeface="ABeeZee"/>
                <a:sym typeface="ABeeZee"/>
              </a:rPr>
              <a:t>= (λy.M)N = </a:t>
            </a:r>
            <a:r>
              <a:rPr b="1" lang="en" sz="1100">
                <a:solidFill>
                  <a:schemeClr val="dk1"/>
                </a:solidFill>
                <a:latin typeface="ABeeZee"/>
                <a:ea typeface="ABeeZee"/>
                <a:cs typeface="ABeeZee"/>
                <a:sym typeface="ABeeZee"/>
              </a:rPr>
              <a:t>M</a:t>
            </a:r>
            <a:endParaRPr b="1" sz="1100">
              <a:solidFill>
                <a:schemeClr val="dk1"/>
              </a:solidFill>
              <a:latin typeface="ABeeZee"/>
              <a:ea typeface="ABeeZee"/>
              <a:cs typeface="ABeeZee"/>
              <a:sym typeface="ABeeZe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ABeeZee"/>
                <a:ea typeface="ABeeZee"/>
                <a:cs typeface="ABeeZee"/>
                <a:sym typeface="ABeeZee"/>
              </a:rPr>
              <a:t>Main Result</a:t>
            </a:r>
            <a:endParaRPr b="1">
              <a:latin typeface="ABeeZee"/>
              <a:ea typeface="ABeeZee"/>
              <a:cs typeface="ABeeZee"/>
              <a:sym typeface="ABeeZee"/>
            </a:endParaRPr>
          </a:p>
        </p:txBody>
      </p:sp>
      <p:sp>
        <p:nvSpPr>
          <p:cNvPr id="83" name="Google Shape;83;p17"/>
          <p:cNvSpPr txBox="1"/>
          <p:nvPr>
            <p:ph idx="1" type="body"/>
          </p:nvPr>
        </p:nvSpPr>
        <p:spPr>
          <a:xfrm>
            <a:off x="311700" y="1152475"/>
            <a:ext cx="7783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chemeClr val="dk1"/>
                </a:solidFill>
                <a:highlight>
                  <a:srgbClr val="CFE2F3"/>
                </a:highlight>
                <a:latin typeface="ABeeZee"/>
                <a:ea typeface="ABeeZee"/>
                <a:cs typeface="ABeeZee"/>
                <a:sym typeface="ABeeZee"/>
              </a:rPr>
              <a:t>Logic:</a:t>
            </a:r>
            <a:endParaRPr b="1" sz="1400" u="sng">
              <a:solidFill>
                <a:schemeClr val="dk1"/>
              </a:solidFill>
              <a:highlight>
                <a:srgbClr val="CFE2F3"/>
              </a:highlight>
              <a:latin typeface="ABeeZee"/>
              <a:ea typeface="ABeeZee"/>
              <a:cs typeface="ABeeZee"/>
              <a:sym typeface="ABeeZee"/>
            </a:endParaRPr>
          </a:p>
          <a:p>
            <a:pPr indent="-317500" lvl="0" marL="457200" rtl="0" algn="l">
              <a:spcBef>
                <a:spcPts val="1200"/>
              </a:spcBef>
              <a:spcAft>
                <a:spcPts val="0"/>
              </a:spcAft>
              <a:buClr>
                <a:schemeClr val="dk1"/>
              </a:buClr>
              <a:buSzPts val="1400"/>
              <a:buFont typeface="ABeeZee"/>
              <a:buChar char="●"/>
            </a:pPr>
            <a:r>
              <a:rPr lang="en" sz="1400">
                <a:solidFill>
                  <a:schemeClr val="dk1"/>
                </a:solidFill>
                <a:highlight>
                  <a:srgbClr val="CFE2F3"/>
                </a:highlight>
                <a:latin typeface="ABeeZee"/>
                <a:ea typeface="ABeeZee"/>
                <a:cs typeface="ABeeZee"/>
                <a:sym typeface="ABeeZee"/>
              </a:rPr>
              <a:t>Defined in terms of booleans and conditional branching</a:t>
            </a:r>
            <a:endParaRPr sz="1400">
              <a:solidFill>
                <a:schemeClr val="dk1"/>
              </a:solidFill>
              <a:highlight>
                <a:srgbClr val="CFE2F3"/>
              </a:highlight>
              <a:latin typeface="ABeeZee"/>
              <a:ea typeface="ABeeZee"/>
              <a:cs typeface="ABeeZee"/>
              <a:sym typeface="ABeeZee"/>
            </a:endParaRPr>
          </a:p>
          <a:p>
            <a:pPr indent="-317500" lvl="0" marL="457200" rtl="0" algn="l">
              <a:spcBef>
                <a:spcPts val="0"/>
              </a:spcBef>
              <a:spcAft>
                <a:spcPts val="0"/>
              </a:spcAft>
              <a:buClr>
                <a:schemeClr val="dk1"/>
              </a:buClr>
              <a:buSzPts val="1400"/>
              <a:buFont typeface="ABeeZee"/>
              <a:buChar char="●"/>
            </a:pPr>
            <a:r>
              <a:rPr lang="en" sz="1400">
                <a:solidFill>
                  <a:schemeClr val="dk1"/>
                </a:solidFill>
                <a:highlight>
                  <a:srgbClr val="CFE2F3"/>
                </a:highlight>
                <a:latin typeface="ABeeZee"/>
                <a:ea typeface="ABeeZee"/>
                <a:cs typeface="ABeeZee"/>
                <a:sym typeface="ABeeZee"/>
              </a:rPr>
              <a:t>not(x): if x then F else T</a:t>
            </a:r>
            <a:endParaRPr sz="1400">
              <a:solidFill>
                <a:schemeClr val="dk1"/>
              </a:solidFill>
              <a:highlight>
                <a:srgbClr val="CFE2F3"/>
              </a:highlight>
              <a:latin typeface="ABeeZee"/>
              <a:ea typeface="ABeeZee"/>
              <a:cs typeface="ABeeZee"/>
              <a:sym typeface="ABeeZee"/>
            </a:endParaRPr>
          </a:p>
          <a:p>
            <a:pPr indent="-317500" lvl="1" marL="914400" rtl="0" algn="l">
              <a:spcBef>
                <a:spcPts val="0"/>
              </a:spcBef>
              <a:spcAft>
                <a:spcPts val="0"/>
              </a:spcAft>
              <a:buClr>
                <a:schemeClr val="dk1"/>
              </a:buClr>
              <a:buSzPts val="1400"/>
              <a:buFont typeface="ABeeZee"/>
              <a:buChar char="○"/>
            </a:pPr>
            <a:r>
              <a:rPr lang="en">
                <a:solidFill>
                  <a:schemeClr val="dk1"/>
                </a:solidFill>
                <a:highlight>
                  <a:srgbClr val="CFE2F3"/>
                </a:highlight>
                <a:latin typeface="ABeeZee"/>
                <a:ea typeface="ABeeZee"/>
                <a:cs typeface="ABeeZee"/>
                <a:sym typeface="ABeeZee"/>
              </a:rPr>
              <a:t>(ifthenelse)xFT</a:t>
            </a:r>
            <a:endParaRPr>
              <a:solidFill>
                <a:schemeClr val="dk1"/>
              </a:solidFill>
              <a:highlight>
                <a:srgbClr val="CFE2F3"/>
              </a:highlight>
              <a:latin typeface="ABeeZee"/>
              <a:ea typeface="ABeeZee"/>
              <a:cs typeface="ABeeZee"/>
              <a:sym typeface="ABeeZee"/>
            </a:endParaRPr>
          </a:p>
          <a:p>
            <a:pPr indent="-317500" lvl="0" marL="457200" rtl="0" algn="l">
              <a:spcBef>
                <a:spcPts val="0"/>
              </a:spcBef>
              <a:spcAft>
                <a:spcPts val="0"/>
              </a:spcAft>
              <a:buClr>
                <a:schemeClr val="dk1"/>
              </a:buClr>
              <a:buSzPts val="1400"/>
              <a:buFont typeface="ABeeZee"/>
              <a:buChar char="●"/>
            </a:pPr>
            <a:r>
              <a:rPr lang="en" sz="1400">
                <a:solidFill>
                  <a:schemeClr val="dk1"/>
                </a:solidFill>
                <a:highlight>
                  <a:srgbClr val="CFE2F3"/>
                </a:highlight>
                <a:latin typeface="ABeeZee"/>
                <a:ea typeface="ABeeZee"/>
                <a:cs typeface="ABeeZee"/>
                <a:sym typeface="ABeeZee"/>
              </a:rPr>
              <a:t>and(x) and or(x) are left as an exercise to the viewer!</a:t>
            </a:r>
            <a:endParaRPr b="1" sz="1400" u="sng">
              <a:solidFill>
                <a:schemeClr val="dk1"/>
              </a:solidFill>
              <a:highlight>
                <a:srgbClr val="CFE2F3"/>
              </a:highlight>
              <a:latin typeface="ABeeZee"/>
              <a:ea typeface="ABeeZee"/>
              <a:cs typeface="ABeeZee"/>
              <a:sym typeface="ABeeZee"/>
            </a:endParaRPr>
          </a:p>
          <a:p>
            <a:pPr indent="0" lvl="0" marL="0" rtl="0" algn="l">
              <a:spcBef>
                <a:spcPts val="1200"/>
              </a:spcBef>
              <a:spcAft>
                <a:spcPts val="0"/>
              </a:spcAft>
              <a:buNone/>
            </a:pPr>
            <a:r>
              <a:rPr b="1" lang="en" sz="1400" u="sng">
                <a:solidFill>
                  <a:schemeClr val="dk1"/>
                </a:solidFill>
                <a:highlight>
                  <a:srgbClr val="CFE2F3"/>
                </a:highlight>
                <a:latin typeface="ABeeZee"/>
                <a:ea typeface="ABeeZee"/>
                <a:cs typeface="ABeeZee"/>
                <a:sym typeface="ABeeZee"/>
              </a:rPr>
              <a:t>Arithmetic:</a:t>
            </a:r>
            <a:endParaRPr b="1" sz="1400" u="sng">
              <a:solidFill>
                <a:schemeClr val="dk1"/>
              </a:solidFill>
              <a:highlight>
                <a:srgbClr val="CFE2F3"/>
              </a:highlight>
              <a:latin typeface="ABeeZee"/>
              <a:ea typeface="ABeeZee"/>
              <a:cs typeface="ABeeZee"/>
              <a:sym typeface="ABeeZee"/>
            </a:endParaRPr>
          </a:p>
          <a:p>
            <a:pPr indent="-317500" lvl="0" marL="457200" rtl="0" algn="l">
              <a:spcBef>
                <a:spcPts val="1200"/>
              </a:spcBef>
              <a:spcAft>
                <a:spcPts val="0"/>
              </a:spcAft>
              <a:buClr>
                <a:schemeClr val="dk1"/>
              </a:buClr>
              <a:buSzPts val="1400"/>
              <a:buFont typeface="ABeeZee"/>
              <a:buChar char="●"/>
            </a:pPr>
            <a:r>
              <a:rPr lang="en" sz="1400">
                <a:solidFill>
                  <a:schemeClr val="dk1"/>
                </a:solidFill>
                <a:highlight>
                  <a:srgbClr val="CFE2F3"/>
                </a:highlight>
                <a:latin typeface="ABeeZee"/>
                <a:ea typeface="ABeeZee"/>
                <a:cs typeface="ABeeZee"/>
                <a:sym typeface="ABeeZee"/>
              </a:rPr>
              <a:t>Natural numbers are represented as Church numerals</a:t>
            </a:r>
            <a:endParaRPr sz="1400">
              <a:solidFill>
                <a:schemeClr val="dk1"/>
              </a:solidFill>
              <a:highlight>
                <a:srgbClr val="CFE2F3"/>
              </a:highlight>
              <a:latin typeface="ABeeZee"/>
              <a:ea typeface="ABeeZee"/>
              <a:cs typeface="ABeeZee"/>
              <a:sym typeface="ABeeZee"/>
            </a:endParaRPr>
          </a:p>
          <a:p>
            <a:pPr indent="-317500" lvl="1" marL="914400" rtl="0" algn="l">
              <a:spcBef>
                <a:spcPts val="0"/>
              </a:spcBef>
              <a:spcAft>
                <a:spcPts val="0"/>
              </a:spcAft>
              <a:buClr>
                <a:schemeClr val="dk1"/>
              </a:buClr>
              <a:buSzPts val="1400"/>
              <a:buFont typeface="ABeeZee"/>
              <a:buChar char="○"/>
            </a:pPr>
            <a:r>
              <a:rPr lang="en">
                <a:solidFill>
                  <a:schemeClr val="dk1"/>
                </a:solidFill>
                <a:highlight>
                  <a:srgbClr val="CFE2F3"/>
                </a:highlight>
                <a:latin typeface="ABeeZee"/>
                <a:ea typeface="ABeeZee"/>
                <a:cs typeface="ABeeZee"/>
                <a:sym typeface="ABeeZee"/>
              </a:rPr>
              <a:t>n = λf.λx.f</a:t>
            </a:r>
            <a:r>
              <a:rPr baseline="30000" lang="en">
                <a:solidFill>
                  <a:schemeClr val="dk1"/>
                </a:solidFill>
                <a:highlight>
                  <a:srgbClr val="CFE2F3"/>
                </a:highlight>
                <a:latin typeface="ABeeZee"/>
                <a:ea typeface="ABeeZee"/>
                <a:cs typeface="ABeeZee"/>
                <a:sym typeface="ABeeZee"/>
              </a:rPr>
              <a:t>n</a:t>
            </a:r>
            <a:r>
              <a:rPr lang="en">
                <a:solidFill>
                  <a:schemeClr val="dk1"/>
                </a:solidFill>
                <a:highlight>
                  <a:srgbClr val="CFE2F3"/>
                </a:highlight>
                <a:latin typeface="ABeeZee"/>
                <a:ea typeface="ABeeZee"/>
                <a:cs typeface="ABeeZee"/>
                <a:sym typeface="ABeeZee"/>
              </a:rPr>
              <a:t>(x)</a:t>
            </a:r>
            <a:endParaRPr>
              <a:solidFill>
                <a:schemeClr val="dk1"/>
              </a:solidFill>
              <a:highlight>
                <a:srgbClr val="CFE2F3"/>
              </a:highlight>
              <a:latin typeface="ABeeZee"/>
              <a:ea typeface="ABeeZee"/>
              <a:cs typeface="ABeeZee"/>
              <a:sym typeface="ABeeZee"/>
            </a:endParaRPr>
          </a:p>
          <a:p>
            <a:pPr indent="-317500" lvl="0" marL="457200" rtl="0" algn="l">
              <a:spcBef>
                <a:spcPts val="0"/>
              </a:spcBef>
              <a:spcAft>
                <a:spcPts val="0"/>
              </a:spcAft>
              <a:buClr>
                <a:schemeClr val="dk1"/>
              </a:buClr>
              <a:buSzPts val="1400"/>
              <a:buFont typeface="ABeeZee"/>
              <a:buChar char="●"/>
            </a:pPr>
            <a:r>
              <a:rPr lang="en" sz="1400">
                <a:solidFill>
                  <a:schemeClr val="dk1"/>
                </a:solidFill>
                <a:highlight>
                  <a:srgbClr val="CFE2F3"/>
                </a:highlight>
                <a:latin typeface="ABeeZee"/>
                <a:ea typeface="ABeeZee"/>
                <a:cs typeface="ABeeZee"/>
                <a:sym typeface="ABeeZee"/>
              </a:rPr>
              <a:t>S = λn.λf.λx.f(nfx)</a:t>
            </a:r>
            <a:endParaRPr sz="1400">
              <a:solidFill>
                <a:schemeClr val="dk1"/>
              </a:solidFill>
              <a:highlight>
                <a:srgbClr val="CFE2F3"/>
              </a:highlight>
              <a:latin typeface="ABeeZee"/>
              <a:ea typeface="ABeeZee"/>
              <a:cs typeface="ABeeZee"/>
              <a:sym typeface="ABeeZee"/>
            </a:endParaRPr>
          </a:p>
          <a:p>
            <a:pPr indent="-317500" lvl="0" marL="457200" rtl="0" algn="l">
              <a:spcBef>
                <a:spcPts val="0"/>
              </a:spcBef>
              <a:spcAft>
                <a:spcPts val="0"/>
              </a:spcAft>
              <a:buClr>
                <a:schemeClr val="dk1"/>
              </a:buClr>
              <a:buSzPts val="1400"/>
              <a:buFont typeface="ABeeZee"/>
              <a:buChar char="●"/>
            </a:pPr>
            <a:r>
              <a:rPr lang="en" sz="1400">
                <a:solidFill>
                  <a:schemeClr val="dk1"/>
                </a:solidFill>
                <a:highlight>
                  <a:srgbClr val="CFE2F3"/>
                </a:highlight>
                <a:latin typeface="ABeeZee"/>
                <a:ea typeface="ABeeZee"/>
                <a:cs typeface="ABeeZee"/>
                <a:sym typeface="ABeeZee"/>
              </a:rPr>
              <a:t>A = λm.λn.nSm</a:t>
            </a:r>
            <a:endParaRPr sz="1200">
              <a:solidFill>
                <a:schemeClr val="dk1"/>
              </a:solidFill>
              <a:highlight>
                <a:srgbClr val="9FC5E8"/>
              </a:highlight>
              <a:latin typeface="ABeeZee"/>
              <a:ea typeface="ABeeZee"/>
              <a:cs typeface="ABeeZee"/>
              <a:sym typeface="ABeeZee"/>
            </a:endParaRPr>
          </a:p>
        </p:txBody>
      </p:sp>
      <p:pic>
        <p:nvPicPr>
          <p:cNvPr id="84" name="Google Shape;84;p17"/>
          <p:cNvPicPr preferRelativeResize="0"/>
          <p:nvPr/>
        </p:nvPicPr>
        <p:blipFill rotWithShape="1">
          <a:blip r:embed="rId3">
            <a:alphaModFix/>
          </a:blip>
          <a:srcRect b="65143" l="0" r="72544" t="13873"/>
          <a:stretch/>
        </p:blipFill>
        <p:spPr>
          <a:xfrm>
            <a:off x="5958350" y="2143975"/>
            <a:ext cx="2940202" cy="1263975"/>
          </a:xfrm>
          <a:prstGeom prst="rect">
            <a:avLst/>
          </a:prstGeom>
          <a:noFill/>
          <a:ln>
            <a:noFill/>
          </a:ln>
        </p:spPr>
      </p:pic>
      <p:pic>
        <p:nvPicPr>
          <p:cNvPr id="85" name="Google Shape;85;p17"/>
          <p:cNvPicPr preferRelativeResize="0"/>
          <p:nvPr/>
        </p:nvPicPr>
        <p:blipFill rotWithShape="1">
          <a:blip r:embed="rId4">
            <a:alphaModFix/>
          </a:blip>
          <a:srcRect b="32188" l="21958" r="15623" t="40211"/>
          <a:stretch/>
        </p:blipFill>
        <p:spPr>
          <a:xfrm>
            <a:off x="3191125" y="3582000"/>
            <a:ext cx="5707426" cy="1419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ABeeZee"/>
                <a:ea typeface="ABeeZee"/>
                <a:cs typeface="ABeeZee"/>
                <a:sym typeface="ABeeZee"/>
              </a:rPr>
              <a:t>Main Result</a:t>
            </a:r>
            <a:endParaRPr b="1">
              <a:latin typeface="ABeeZee"/>
              <a:ea typeface="ABeeZee"/>
              <a:cs typeface="ABeeZee"/>
              <a:sym typeface="ABeeZee"/>
            </a:endParaRPr>
          </a:p>
        </p:txBody>
      </p:sp>
      <p:sp>
        <p:nvSpPr>
          <p:cNvPr id="91" name="Google Shape;91;p18"/>
          <p:cNvSpPr txBox="1"/>
          <p:nvPr>
            <p:ph idx="1" type="body"/>
          </p:nvPr>
        </p:nvSpPr>
        <p:spPr>
          <a:xfrm>
            <a:off x="311700" y="1152475"/>
            <a:ext cx="5349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chemeClr val="dk1"/>
                </a:solidFill>
                <a:highlight>
                  <a:srgbClr val="CFE2F3"/>
                </a:highlight>
                <a:latin typeface="ABeeZee"/>
                <a:ea typeface="ABeeZee"/>
                <a:cs typeface="ABeeZee"/>
                <a:sym typeface="ABeeZee"/>
              </a:rPr>
              <a:t>Loops via Recursion</a:t>
            </a:r>
            <a:endParaRPr b="1" sz="1400" u="sng">
              <a:solidFill>
                <a:schemeClr val="dk1"/>
              </a:solidFill>
              <a:highlight>
                <a:srgbClr val="CFE2F3"/>
              </a:highlight>
              <a:latin typeface="ABeeZee"/>
              <a:ea typeface="ABeeZee"/>
              <a:cs typeface="ABeeZee"/>
              <a:sym typeface="ABeeZee"/>
            </a:endParaRPr>
          </a:p>
          <a:p>
            <a:pPr indent="-317500" lvl="0" marL="457200" rtl="0" algn="l">
              <a:spcBef>
                <a:spcPts val="1200"/>
              </a:spcBef>
              <a:spcAft>
                <a:spcPts val="0"/>
              </a:spcAft>
              <a:buClr>
                <a:schemeClr val="dk1"/>
              </a:buClr>
              <a:buSzPts val="1400"/>
              <a:buFont typeface="ABeeZee"/>
              <a:buChar char="●"/>
            </a:pPr>
            <a:r>
              <a:rPr lang="en" sz="1400">
                <a:solidFill>
                  <a:schemeClr val="dk1"/>
                </a:solidFill>
                <a:highlight>
                  <a:srgbClr val="CFE2F3"/>
                </a:highlight>
                <a:latin typeface="ABeeZee"/>
                <a:ea typeface="ABeeZee"/>
                <a:cs typeface="ABeeZee"/>
                <a:sym typeface="ABeeZee"/>
              </a:rPr>
              <a:t>We cannot refer to an abstraction within its own body</a:t>
            </a:r>
            <a:endParaRPr sz="1400">
              <a:solidFill>
                <a:schemeClr val="dk1"/>
              </a:solidFill>
              <a:highlight>
                <a:srgbClr val="CFE2F3"/>
              </a:highlight>
              <a:latin typeface="ABeeZee"/>
              <a:ea typeface="ABeeZee"/>
              <a:cs typeface="ABeeZee"/>
              <a:sym typeface="ABeeZee"/>
            </a:endParaRPr>
          </a:p>
          <a:p>
            <a:pPr indent="-317500" lvl="0" marL="457200" rtl="0" algn="l">
              <a:spcBef>
                <a:spcPts val="0"/>
              </a:spcBef>
              <a:spcAft>
                <a:spcPts val="0"/>
              </a:spcAft>
              <a:buClr>
                <a:schemeClr val="dk1"/>
              </a:buClr>
              <a:buSzPts val="1400"/>
              <a:buFont typeface="ABeeZee"/>
              <a:buChar char="●"/>
            </a:pPr>
            <a:r>
              <a:rPr lang="en" sz="1400">
                <a:solidFill>
                  <a:schemeClr val="dk1"/>
                </a:solidFill>
                <a:highlight>
                  <a:srgbClr val="CFE2F3"/>
                </a:highlight>
                <a:latin typeface="ABeeZee"/>
                <a:ea typeface="ABeeZee"/>
                <a:cs typeface="ABeeZee"/>
                <a:sym typeface="ABeeZee"/>
              </a:rPr>
              <a:t>Solution: fixed-point combinators</a:t>
            </a:r>
            <a:endParaRPr sz="1400">
              <a:solidFill>
                <a:schemeClr val="dk1"/>
              </a:solidFill>
              <a:highlight>
                <a:srgbClr val="CFE2F3"/>
              </a:highlight>
              <a:latin typeface="ABeeZee"/>
              <a:ea typeface="ABeeZee"/>
              <a:cs typeface="ABeeZee"/>
              <a:sym typeface="ABeeZee"/>
            </a:endParaRPr>
          </a:p>
          <a:p>
            <a:pPr indent="-317500" lvl="1" marL="914400" rtl="0" algn="l">
              <a:spcBef>
                <a:spcPts val="0"/>
              </a:spcBef>
              <a:spcAft>
                <a:spcPts val="0"/>
              </a:spcAft>
              <a:buClr>
                <a:schemeClr val="dk1"/>
              </a:buClr>
              <a:buSzPts val="1400"/>
              <a:buFont typeface="ABeeZee"/>
              <a:buChar char="○"/>
            </a:pPr>
            <a:r>
              <a:rPr lang="en">
                <a:solidFill>
                  <a:schemeClr val="dk1"/>
                </a:solidFill>
                <a:highlight>
                  <a:srgbClr val="CFE2F3"/>
                </a:highlight>
                <a:latin typeface="ABeeZee"/>
                <a:ea typeface="ABeeZee"/>
                <a:cs typeface="ABeeZee"/>
                <a:sym typeface="ABeeZee"/>
              </a:rPr>
              <a:t>Every function in lambda calculus has a fixed point</a:t>
            </a:r>
            <a:endParaRPr>
              <a:solidFill>
                <a:schemeClr val="dk1"/>
              </a:solidFill>
              <a:highlight>
                <a:srgbClr val="CFE2F3"/>
              </a:highlight>
              <a:latin typeface="ABeeZee"/>
              <a:ea typeface="ABeeZee"/>
              <a:cs typeface="ABeeZee"/>
              <a:sym typeface="ABeeZee"/>
            </a:endParaRPr>
          </a:p>
          <a:p>
            <a:pPr indent="-317500" lvl="1" marL="914400" rtl="0" algn="l">
              <a:spcBef>
                <a:spcPts val="0"/>
              </a:spcBef>
              <a:spcAft>
                <a:spcPts val="0"/>
              </a:spcAft>
              <a:buClr>
                <a:schemeClr val="dk1"/>
              </a:buClr>
              <a:buSzPts val="1400"/>
              <a:buFont typeface="ABeeZee"/>
              <a:buChar char="○"/>
            </a:pPr>
            <a:r>
              <a:rPr lang="en">
                <a:solidFill>
                  <a:schemeClr val="dk1"/>
                </a:solidFill>
                <a:highlight>
                  <a:srgbClr val="CFE2F3"/>
                </a:highlight>
                <a:latin typeface="ABeeZee"/>
                <a:ea typeface="ABeeZee"/>
                <a:cs typeface="ABeeZee"/>
                <a:sym typeface="ABeeZee"/>
              </a:rPr>
              <a:t>A fixed-point combinator (example: Y combinator) generates a function’s fixed point: F(YF) = YF</a:t>
            </a:r>
            <a:endParaRPr>
              <a:solidFill>
                <a:schemeClr val="dk1"/>
              </a:solidFill>
              <a:highlight>
                <a:srgbClr val="CFE2F3"/>
              </a:highlight>
              <a:latin typeface="ABeeZee"/>
              <a:ea typeface="ABeeZee"/>
              <a:cs typeface="ABeeZee"/>
              <a:sym typeface="ABeeZee"/>
            </a:endParaRPr>
          </a:p>
          <a:p>
            <a:pPr indent="-317500" lvl="1" marL="914400" rtl="0" algn="l">
              <a:spcBef>
                <a:spcPts val="0"/>
              </a:spcBef>
              <a:spcAft>
                <a:spcPts val="0"/>
              </a:spcAft>
              <a:buClr>
                <a:schemeClr val="dk1"/>
              </a:buClr>
              <a:buSzPts val="1400"/>
              <a:buFont typeface="ABeeZee"/>
              <a:buChar char="○"/>
            </a:pPr>
            <a:r>
              <a:rPr lang="en">
                <a:solidFill>
                  <a:schemeClr val="dk1"/>
                </a:solidFill>
                <a:highlight>
                  <a:srgbClr val="CFE2F3"/>
                </a:highlight>
                <a:latin typeface="ABeeZee"/>
                <a:ea typeface="ABeeZee"/>
                <a:cs typeface="ABeeZee"/>
                <a:sym typeface="ABeeZee"/>
              </a:rPr>
              <a:t>By rewriting a function in terms of its fixed point using inverse β-reduction, and then rewriting it in terms of the Y combinator, we can achieve recursion within the rules of pure lambda calculus</a:t>
            </a:r>
            <a:endParaRPr>
              <a:solidFill>
                <a:schemeClr val="dk1"/>
              </a:solidFill>
              <a:highlight>
                <a:srgbClr val="CFE2F3"/>
              </a:highlight>
              <a:latin typeface="ABeeZee"/>
              <a:ea typeface="ABeeZee"/>
              <a:cs typeface="ABeeZee"/>
              <a:sym typeface="ABeeZee"/>
            </a:endParaRPr>
          </a:p>
        </p:txBody>
      </p:sp>
      <p:pic>
        <p:nvPicPr>
          <p:cNvPr id="92" name="Google Shape;92;p18"/>
          <p:cNvPicPr preferRelativeResize="0"/>
          <p:nvPr/>
        </p:nvPicPr>
        <p:blipFill>
          <a:blip r:embed="rId3">
            <a:alphaModFix/>
          </a:blip>
          <a:stretch>
            <a:fillRect/>
          </a:stretch>
        </p:blipFill>
        <p:spPr>
          <a:xfrm>
            <a:off x="6447650" y="1445338"/>
            <a:ext cx="2341026" cy="2341026"/>
          </a:xfrm>
          <a:prstGeom prst="rect">
            <a:avLst/>
          </a:prstGeom>
          <a:noFill/>
          <a:ln>
            <a:noFill/>
          </a:ln>
        </p:spPr>
      </p:pic>
      <p:pic>
        <p:nvPicPr>
          <p:cNvPr id="93" name="Google Shape;93;p18"/>
          <p:cNvPicPr preferRelativeResize="0"/>
          <p:nvPr/>
        </p:nvPicPr>
        <p:blipFill rotWithShape="1">
          <a:blip r:embed="rId4">
            <a:alphaModFix/>
          </a:blip>
          <a:srcRect b="36885" l="0" r="0" t="33765"/>
          <a:stretch/>
        </p:blipFill>
        <p:spPr>
          <a:xfrm>
            <a:off x="5861700" y="4213975"/>
            <a:ext cx="2926976"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ABeeZee"/>
                <a:ea typeface="ABeeZee"/>
                <a:cs typeface="ABeeZee"/>
                <a:sym typeface="ABeeZee"/>
              </a:rPr>
              <a:t>Applications to Functional Programming</a:t>
            </a:r>
            <a:endParaRPr b="1">
              <a:latin typeface="ABeeZee"/>
              <a:ea typeface="ABeeZee"/>
              <a:cs typeface="ABeeZee"/>
              <a:sym typeface="ABeeZee"/>
            </a:endParaRPr>
          </a:p>
        </p:txBody>
      </p:sp>
      <p:sp>
        <p:nvSpPr>
          <p:cNvPr id="99" name="Google Shape;99;p19"/>
          <p:cNvSpPr txBox="1"/>
          <p:nvPr>
            <p:ph idx="1" type="body"/>
          </p:nvPr>
        </p:nvSpPr>
        <p:spPr>
          <a:xfrm>
            <a:off x="311700" y="1152475"/>
            <a:ext cx="5971500" cy="34164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Clr>
                <a:schemeClr val="dk1"/>
              </a:buClr>
              <a:buSzPct val="100000"/>
              <a:buFont typeface="ABeeZee"/>
              <a:buChar char="●"/>
            </a:pPr>
            <a:r>
              <a:rPr lang="en" sz="1400">
                <a:solidFill>
                  <a:schemeClr val="dk1"/>
                </a:solidFill>
                <a:highlight>
                  <a:srgbClr val="CFE2F3"/>
                </a:highlight>
                <a:latin typeface="ABeeZee"/>
                <a:ea typeface="ABeeZee"/>
                <a:cs typeface="ABeeZee"/>
                <a:sym typeface="ABeeZee"/>
              </a:rPr>
              <a:t>We have shown that it is possible to represent common programming constructs in lambda calculus</a:t>
            </a:r>
            <a:endParaRPr sz="1400">
              <a:solidFill>
                <a:schemeClr val="dk1"/>
              </a:solidFill>
              <a:highlight>
                <a:srgbClr val="CFE2F3"/>
              </a:highlight>
              <a:latin typeface="ABeeZee"/>
              <a:ea typeface="ABeeZee"/>
              <a:cs typeface="ABeeZee"/>
              <a:sym typeface="ABeeZee"/>
            </a:endParaRPr>
          </a:p>
          <a:p>
            <a:pPr indent="-310832" lvl="0" marL="457200" rtl="0" algn="l">
              <a:spcBef>
                <a:spcPts val="0"/>
              </a:spcBef>
              <a:spcAft>
                <a:spcPts val="0"/>
              </a:spcAft>
              <a:buClr>
                <a:schemeClr val="dk1"/>
              </a:buClr>
              <a:buSzPct val="100000"/>
              <a:buFont typeface="ABeeZee"/>
              <a:buChar char="●"/>
            </a:pPr>
            <a:r>
              <a:rPr lang="en" sz="1400">
                <a:solidFill>
                  <a:schemeClr val="dk1"/>
                </a:solidFill>
                <a:highlight>
                  <a:srgbClr val="CFE2F3"/>
                </a:highlight>
                <a:latin typeface="ABeeZee"/>
                <a:ea typeface="ABeeZee"/>
                <a:cs typeface="ABeeZee"/>
                <a:sym typeface="ABeeZee"/>
              </a:rPr>
              <a:t>Could we use lambda </a:t>
            </a:r>
            <a:r>
              <a:rPr lang="en" sz="1400">
                <a:solidFill>
                  <a:schemeClr val="dk1"/>
                </a:solidFill>
                <a:highlight>
                  <a:srgbClr val="CFE2F3"/>
                </a:highlight>
                <a:latin typeface="ABeeZee"/>
                <a:ea typeface="ABeeZee"/>
                <a:cs typeface="ABeeZee"/>
                <a:sym typeface="ABeeZee"/>
              </a:rPr>
              <a:t>calculus as a basis for programming languages?</a:t>
            </a:r>
            <a:endParaRPr sz="1400">
              <a:solidFill>
                <a:schemeClr val="dk1"/>
              </a:solidFill>
              <a:highlight>
                <a:srgbClr val="CFE2F3"/>
              </a:highlight>
              <a:latin typeface="ABeeZee"/>
              <a:ea typeface="ABeeZee"/>
              <a:cs typeface="ABeeZee"/>
              <a:sym typeface="ABeeZee"/>
            </a:endParaRPr>
          </a:p>
          <a:p>
            <a:pPr indent="-310832" lvl="1" marL="914400" rtl="0" algn="l">
              <a:spcBef>
                <a:spcPts val="0"/>
              </a:spcBef>
              <a:spcAft>
                <a:spcPts val="0"/>
              </a:spcAft>
              <a:buClr>
                <a:schemeClr val="dk1"/>
              </a:buClr>
              <a:buSzPct val="100000"/>
              <a:buFont typeface="ABeeZee"/>
              <a:buChar char="○"/>
            </a:pPr>
            <a:r>
              <a:rPr lang="en">
                <a:solidFill>
                  <a:schemeClr val="dk1"/>
                </a:solidFill>
                <a:highlight>
                  <a:srgbClr val="CFE2F3"/>
                </a:highlight>
                <a:latin typeface="ABeeZee"/>
                <a:ea typeface="ABeeZee"/>
                <a:cs typeface="ABeeZee"/>
                <a:sym typeface="ABeeZee"/>
              </a:rPr>
              <a:t>Yes! </a:t>
            </a:r>
            <a:r>
              <a:rPr lang="en" u="sng">
                <a:solidFill>
                  <a:schemeClr val="dk1"/>
                </a:solidFill>
                <a:highlight>
                  <a:srgbClr val="CFE2F3"/>
                </a:highlight>
                <a:latin typeface="ABeeZee"/>
                <a:ea typeface="ABeeZee"/>
                <a:cs typeface="ABeeZee"/>
                <a:sym typeface="ABeeZee"/>
              </a:rPr>
              <a:t>Functional programming languages</a:t>
            </a:r>
            <a:r>
              <a:rPr lang="en">
                <a:solidFill>
                  <a:schemeClr val="dk1"/>
                </a:solidFill>
                <a:highlight>
                  <a:srgbClr val="CFE2F3"/>
                </a:highlight>
                <a:latin typeface="ABeeZee"/>
                <a:ea typeface="ABeeZee"/>
                <a:cs typeface="ABeeZee"/>
                <a:sym typeface="ABeeZee"/>
              </a:rPr>
              <a:t> (Haskell, Clojure, etc.)</a:t>
            </a:r>
            <a:endParaRPr>
              <a:solidFill>
                <a:schemeClr val="dk1"/>
              </a:solidFill>
              <a:highlight>
                <a:srgbClr val="CFE2F3"/>
              </a:highlight>
              <a:latin typeface="ABeeZee"/>
              <a:ea typeface="ABeeZee"/>
              <a:cs typeface="ABeeZee"/>
              <a:sym typeface="ABeeZee"/>
            </a:endParaRPr>
          </a:p>
          <a:p>
            <a:pPr indent="-310832" lvl="1" marL="914400" rtl="0" algn="l">
              <a:spcBef>
                <a:spcPts val="0"/>
              </a:spcBef>
              <a:spcAft>
                <a:spcPts val="0"/>
              </a:spcAft>
              <a:buClr>
                <a:schemeClr val="dk1"/>
              </a:buClr>
              <a:buSzPct val="100000"/>
              <a:buFont typeface="ABeeZee"/>
              <a:buChar char="○"/>
            </a:pPr>
            <a:r>
              <a:rPr lang="en">
                <a:solidFill>
                  <a:schemeClr val="dk1"/>
                </a:solidFill>
                <a:highlight>
                  <a:srgbClr val="CFE2F3"/>
                </a:highlight>
                <a:latin typeface="ABeeZee"/>
                <a:ea typeface="ABeeZee"/>
                <a:cs typeface="ABeeZee"/>
                <a:sym typeface="ABeeZee"/>
              </a:rPr>
              <a:t>Even many non-functional languages support the paradigm</a:t>
            </a:r>
            <a:endParaRPr>
              <a:solidFill>
                <a:schemeClr val="dk1"/>
              </a:solidFill>
              <a:highlight>
                <a:srgbClr val="CFE2F3"/>
              </a:highlight>
              <a:latin typeface="ABeeZee"/>
              <a:ea typeface="ABeeZee"/>
              <a:cs typeface="ABeeZee"/>
              <a:sym typeface="ABeeZee"/>
            </a:endParaRPr>
          </a:p>
          <a:p>
            <a:pPr indent="-310832" lvl="0" marL="457200" rtl="0" algn="l">
              <a:spcBef>
                <a:spcPts val="0"/>
              </a:spcBef>
              <a:spcAft>
                <a:spcPts val="0"/>
              </a:spcAft>
              <a:buClr>
                <a:schemeClr val="dk1"/>
              </a:buClr>
              <a:buSzPct val="100000"/>
              <a:buFont typeface="ABeeZee"/>
              <a:buChar char="●"/>
            </a:pPr>
            <a:r>
              <a:rPr lang="en" sz="1400">
                <a:solidFill>
                  <a:schemeClr val="dk1"/>
                </a:solidFill>
                <a:highlight>
                  <a:srgbClr val="CFE2F3"/>
                </a:highlight>
                <a:latin typeface="ABeeZee"/>
                <a:ea typeface="ABeeZee"/>
                <a:cs typeface="ABeeZee"/>
                <a:sym typeface="ABeeZee"/>
              </a:rPr>
              <a:t>Advantages of functional programming paradigm</a:t>
            </a:r>
            <a:endParaRPr sz="1400">
              <a:solidFill>
                <a:schemeClr val="dk1"/>
              </a:solidFill>
              <a:highlight>
                <a:srgbClr val="CFE2F3"/>
              </a:highlight>
              <a:latin typeface="ABeeZee"/>
              <a:ea typeface="ABeeZee"/>
              <a:cs typeface="ABeeZee"/>
              <a:sym typeface="ABeeZee"/>
            </a:endParaRPr>
          </a:p>
          <a:p>
            <a:pPr indent="-310832" lvl="1" marL="914400" rtl="0" algn="l">
              <a:spcBef>
                <a:spcPts val="0"/>
              </a:spcBef>
              <a:spcAft>
                <a:spcPts val="0"/>
              </a:spcAft>
              <a:buClr>
                <a:schemeClr val="dk1"/>
              </a:buClr>
              <a:buSzPct val="100000"/>
              <a:buFont typeface="ABeeZee"/>
              <a:buChar char="○"/>
            </a:pPr>
            <a:r>
              <a:rPr lang="en" u="sng">
                <a:solidFill>
                  <a:schemeClr val="dk1"/>
                </a:solidFill>
                <a:highlight>
                  <a:srgbClr val="CFE2F3"/>
                </a:highlight>
                <a:latin typeface="ABeeZee"/>
                <a:ea typeface="ABeeZee"/>
                <a:cs typeface="ABeeZee"/>
                <a:sym typeface="ABeeZee"/>
              </a:rPr>
              <a:t>Maintainability:</a:t>
            </a:r>
            <a:r>
              <a:rPr lang="en">
                <a:solidFill>
                  <a:schemeClr val="dk1"/>
                </a:solidFill>
                <a:highlight>
                  <a:srgbClr val="CFE2F3"/>
                </a:highlight>
                <a:latin typeface="ABeeZee"/>
                <a:ea typeface="ABeeZee"/>
                <a:cs typeface="ABeeZee"/>
                <a:sym typeface="ABeeZee"/>
              </a:rPr>
              <a:t> functions have no external effects, so there is less coupling</a:t>
            </a:r>
            <a:endParaRPr>
              <a:solidFill>
                <a:schemeClr val="dk1"/>
              </a:solidFill>
              <a:highlight>
                <a:srgbClr val="CFE2F3"/>
              </a:highlight>
              <a:latin typeface="ABeeZee"/>
              <a:ea typeface="ABeeZee"/>
              <a:cs typeface="ABeeZee"/>
              <a:sym typeface="ABeeZee"/>
            </a:endParaRPr>
          </a:p>
          <a:p>
            <a:pPr indent="-310832" lvl="1" marL="914400" rtl="0" algn="l">
              <a:spcBef>
                <a:spcPts val="0"/>
              </a:spcBef>
              <a:spcAft>
                <a:spcPts val="0"/>
              </a:spcAft>
              <a:buClr>
                <a:schemeClr val="dk1"/>
              </a:buClr>
              <a:buSzPct val="100000"/>
              <a:buFont typeface="ABeeZee"/>
              <a:buChar char="○"/>
            </a:pPr>
            <a:r>
              <a:rPr lang="en" u="sng">
                <a:solidFill>
                  <a:schemeClr val="dk1"/>
                </a:solidFill>
                <a:highlight>
                  <a:srgbClr val="CFE2F3"/>
                </a:highlight>
                <a:latin typeface="ABeeZee"/>
                <a:ea typeface="ABeeZee"/>
                <a:cs typeface="ABeeZee"/>
                <a:sym typeface="ABeeZee"/>
              </a:rPr>
              <a:t>Debugging:</a:t>
            </a:r>
            <a:r>
              <a:rPr lang="en">
                <a:solidFill>
                  <a:schemeClr val="dk1"/>
                </a:solidFill>
                <a:highlight>
                  <a:srgbClr val="CFE2F3"/>
                </a:highlight>
                <a:latin typeface="ABeeZee"/>
                <a:ea typeface="ABeeZee"/>
                <a:cs typeface="ABeeZee"/>
                <a:sym typeface="ABeeZee"/>
              </a:rPr>
              <a:t> pure functions have no state or side effects, so finding bugs is easier</a:t>
            </a:r>
            <a:endParaRPr>
              <a:solidFill>
                <a:schemeClr val="dk1"/>
              </a:solidFill>
              <a:highlight>
                <a:srgbClr val="CFE2F3"/>
              </a:highlight>
              <a:latin typeface="ABeeZee"/>
              <a:ea typeface="ABeeZee"/>
              <a:cs typeface="ABeeZee"/>
              <a:sym typeface="ABeeZee"/>
            </a:endParaRPr>
          </a:p>
          <a:p>
            <a:pPr indent="-310832" lvl="1" marL="914400" rtl="0" algn="l">
              <a:spcBef>
                <a:spcPts val="0"/>
              </a:spcBef>
              <a:spcAft>
                <a:spcPts val="0"/>
              </a:spcAft>
              <a:buClr>
                <a:schemeClr val="dk1"/>
              </a:buClr>
              <a:buSzPct val="100000"/>
              <a:buFont typeface="ABeeZee"/>
              <a:buChar char="○"/>
            </a:pPr>
            <a:r>
              <a:rPr lang="en" u="sng">
                <a:solidFill>
                  <a:schemeClr val="dk1"/>
                </a:solidFill>
                <a:highlight>
                  <a:srgbClr val="CFE2F3"/>
                </a:highlight>
                <a:latin typeface="ABeeZee"/>
                <a:ea typeface="ABeeZee"/>
                <a:cs typeface="ABeeZee"/>
                <a:sym typeface="ABeeZee"/>
              </a:rPr>
              <a:t>Modularity:</a:t>
            </a:r>
            <a:r>
              <a:rPr lang="en">
                <a:solidFill>
                  <a:schemeClr val="dk1"/>
                </a:solidFill>
                <a:highlight>
                  <a:srgbClr val="CFE2F3"/>
                </a:highlight>
                <a:latin typeface="ABeeZee"/>
                <a:ea typeface="ABeeZee"/>
                <a:cs typeface="ABeeZee"/>
                <a:sym typeface="ABeeZee"/>
              </a:rPr>
              <a:t> functions can be composed together without affecting each other</a:t>
            </a:r>
            <a:endParaRPr>
              <a:solidFill>
                <a:schemeClr val="dk1"/>
              </a:solidFill>
              <a:highlight>
                <a:srgbClr val="CFE2F3"/>
              </a:highlight>
              <a:latin typeface="ABeeZee"/>
              <a:ea typeface="ABeeZee"/>
              <a:cs typeface="ABeeZee"/>
              <a:sym typeface="ABeeZee"/>
            </a:endParaRPr>
          </a:p>
          <a:p>
            <a:pPr indent="-310832" lvl="1" marL="914400" rtl="0" algn="l">
              <a:spcBef>
                <a:spcPts val="0"/>
              </a:spcBef>
              <a:spcAft>
                <a:spcPts val="0"/>
              </a:spcAft>
              <a:buClr>
                <a:schemeClr val="dk1"/>
              </a:buClr>
              <a:buSzPct val="100000"/>
              <a:buFont typeface="ABeeZee"/>
              <a:buChar char="○"/>
            </a:pPr>
            <a:r>
              <a:rPr lang="en" u="sng">
                <a:solidFill>
                  <a:schemeClr val="dk1"/>
                </a:solidFill>
                <a:highlight>
                  <a:srgbClr val="CFE2F3"/>
                </a:highlight>
                <a:latin typeface="ABeeZee"/>
                <a:ea typeface="ABeeZee"/>
                <a:cs typeface="ABeeZee"/>
                <a:sym typeface="ABeeZee"/>
              </a:rPr>
              <a:t>Concurrency:</a:t>
            </a:r>
            <a:r>
              <a:rPr lang="en">
                <a:solidFill>
                  <a:schemeClr val="dk1"/>
                </a:solidFill>
                <a:highlight>
                  <a:srgbClr val="CFE2F3"/>
                </a:highlight>
                <a:latin typeface="ABeeZee"/>
                <a:ea typeface="ABeeZee"/>
                <a:cs typeface="ABeeZee"/>
                <a:sym typeface="ABeeZee"/>
              </a:rPr>
              <a:t> it is easier and more natural to implement concurrency due to the separation of functions</a:t>
            </a:r>
            <a:endParaRPr>
              <a:solidFill>
                <a:schemeClr val="dk1"/>
              </a:solidFill>
              <a:highlight>
                <a:srgbClr val="CFE2F3"/>
              </a:highlight>
              <a:latin typeface="ABeeZee"/>
              <a:ea typeface="ABeeZee"/>
              <a:cs typeface="ABeeZee"/>
              <a:sym typeface="ABeeZee"/>
            </a:endParaRPr>
          </a:p>
        </p:txBody>
      </p:sp>
      <p:pic>
        <p:nvPicPr>
          <p:cNvPr id="100" name="Google Shape;100;p19"/>
          <p:cNvPicPr preferRelativeResize="0"/>
          <p:nvPr/>
        </p:nvPicPr>
        <p:blipFill rotWithShape="1">
          <a:blip r:embed="rId3">
            <a:alphaModFix/>
          </a:blip>
          <a:srcRect b="63063" l="60736" r="19911" t="33576"/>
          <a:stretch/>
        </p:blipFill>
        <p:spPr>
          <a:xfrm>
            <a:off x="6166550" y="3370300"/>
            <a:ext cx="2665752" cy="260275"/>
          </a:xfrm>
          <a:prstGeom prst="rect">
            <a:avLst/>
          </a:prstGeom>
          <a:noFill/>
          <a:ln>
            <a:noFill/>
          </a:ln>
        </p:spPr>
      </p:pic>
      <p:pic>
        <p:nvPicPr>
          <p:cNvPr id="101" name="Google Shape;101;p19"/>
          <p:cNvPicPr preferRelativeResize="0"/>
          <p:nvPr/>
        </p:nvPicPr>
        <p:blipFill rotWithShape="1">
          <a:blip r:embed="rId4">
            <a:alphaModFix/>
          </a:blip>
          <a:srcRect b="34834" l="56624" r="15092" t="47036"/>
          <a:stretch/>
        </p:blipFill>
        <p:spPr>
          <a:xfrm>
            <a:off x="5869150" y="3816550"/>
            <a:ext cx="2963150" cy="1068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ABeeZee"/>
                <a:ea typeface="ABeeZee"/>
                <a:cs typeface="ABeeZee"/>
                <a:sym typeface="ABeeZee"/>
              </a:rPr>
              <a:t>Generalization: Montague Semantics and NLP</a:t>
            </a:r>
            <a:endParaRPr b="1">
              <a:latin typeface="ABeeZee"/>
              <a:ea typeface="ABeeZee"/>
              <a:cs typeface="ABeeZee"/>
              <a:sym typeface="ABeeZee"/>
            </a:endParaRPr>
          </a:p>
        </p:txBody>
      </p:sp>
      <p:sp>
        <p:nvSpPr>
          <p:cNvPr id="107" name="Google Shape;107;p20"/>
          <p:cNvSpPr txBox="1"/>
          <p:nvPr>
            <p:ph idx="1" type="body"/>
          </p:nvPr>
        </p:nvSpPr>
        <p:spPr>
          <a:xfrm>
            <a:off x="311700" y="1152475"/>
            <a:ext cx="79698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ABeeZee"/>
              <a:buChar char="●"/>
            </a:pPr>
            <a:r>
              <a:rPr lang="en" sz="1400">
                <a:solidFill>
                  <a:schemeClr val="dk1"/>
                </a:solidFill>
                <a:highlight>
                  <a:srgbClr val="CFE2F3"/>
                </a:highlight>
                <a:latin typeface="ABeeZee"/>
                <a:ea typeface="ABeeZee"/>
                <a:cs typeface="ABeeZee"/>
                <a:sym typeface="ABeeZee"/>
              </a:rPr>
              <a:t>Aims to provide a formal treatment of natural language meaning by using lambda calculus to represent the meaning of expressions</a:t>
            </a:r>
            <a:endParaRPr sz="1400">
              <a:solidFill>
                <a:schemeClr val="dk1"/>
              </a:solidFill>
              <a:highlight>
                <a:srgbClr val="CFE2F3"/>
              </a:highlight>
              <a:latin typeface="ABeeZee"/>
              <a:ea typeface="ABeeZee"/>
              <a:cs typeface="ABeeZee"/>
              <a:sym typeface="ABeeZee"/>
            </a:endParaRPr>
          </a:p>
          <a:p>
            <a:pPr indent="-317500" lvl="1" marL="914400" rtl="0" algn="l">
              <a:spcBef>
                <a:spcPts val="0"/>
              </a:spcBef>
              <a:spcAft>
                <a:spcPts val="0"/>
              </a:spcAft>
              <a:buClr>
                <a:schemeClr val="dk1"/>
              </a:buClr>
              <a:buSzPts val="1400"/>
              <a:buFont typeface="ABeeZee"/>
              <a:buChar char="○"/>
            </a:pPr>
            <a:r>
              <a:rPr lang="en">
                <a:solidFill>
                  <a:schemeClr val="dk1"/>
                </a:solidFill>
                <a:highlight>
                  <a:srgbClr val="CFE2F3"/>
                </a:highlight>
                <a:latin typeface="ABeeZee"/>
                <a:ea typeface="ABeeZee"/>
                <a:cs typeface="ABeeZee"/>
                <a:sym typeface="ABeeZee"/>
              </a:rPr>
              <a:t>Determiners: Specify reference and quantity (“a”, “an”, “some,” “the”)</a:t>
            </a:r>
            <a:endParaRPr>
              <a:solidFill>
                <a:schemeClr val="dk1"/>
              </a:solidFill>
              <a:highlight>
                <a:srgbClr val="CFE2F3"/>
              </a:highlight>
              <a:latin typeface="ABeeZee"/>
              <a:ea typeface="ABeeZee"/>
              <a:cs typeface="ABeeZee"/>
              <a:sym typeface="ABeeZee"/>
            </a:endParaRPr>
          </a:p>
          <a:p>
            <a:pPr indent="-317500" lvl="1" marL="914400" rtl="0" algn="l">
              <a:spcBef>
                <a:spcPts val="0"/>
              </a:spcBef>
              <a:spcAft>
                <a:spcPts val="0"/>
              </a:spcAft>
              <a:buClr>
                <a:schemeClr val="dk1"/>
              </a:buClr>
              <a:buSzPts val="1400"/>
              <a:buFont typeface="ABeeZee"/>
              <a:buChar char="○"/>
            </a:pPr>
            <a:r>
              <a:rPr lang="en">
                <a:solidFill>
                  <a:schemeClr val="dk1"/>
                </a:solidFill>
                <a:highlight>
                  <a:srgbClr val="CFE2F3"/>
                </a:highlight>
                <a:latin typeface="ABeeZee"/>
                <a:ea typeface="ABeeZee"/>
                <a:cs typeface="ABeeZee"/>
                <a:sym typeface="ABeeZee"/>
              </a:rPr>
              <a:t>Noun Phrase: Functions as subject in sentence</a:t>
            </a:r>
            <a:endParaRPr>
              <a:solidFill>
                <a:schemeClr val="dk1"/>
              </a:solidFill>
              <a:highlight>
                <a:srgbClr val="CFE2F3"/>
              </a:highlight>
              <a:latin typeface="ABeeZee"/>
              <a:ea typeface="ABeeZee"/>
              <a:cs typeface="ABeeZee"/>
              <a:sym typeface="ABeeZee"/>
            </a:endParaRPr>
          </a:p>
          <a:p>
            <a:pPr indent="-317500" lvl="1" marL="914400" rtl="0" algn="l">
              <a:spcBef>
                <a:spcPts val="0"/>
              </a:spcBef>
              <a:spcAft>
                <a:spcPts val="0"/>
              </a:spcAft>
              <a:buClr>
                <a:schemeClr val="dk1"/>
              </a:buClr>
              <a:buSzPts val="1400"/>
              <a:buFont typeface="ABeeZee"/>
              <a:buChar char="○"/>
            </a:pPr>
            <a:r>
              <a:rPr lang="en">
                <a:solidFill>
                  <a:schemeClr val="dk1"/>
                </a:solidFill>
                <a:highlight>
                  <a:srgbClr val="CFE2F3"/>
                </a:highlight>
                <a:latin typeface="ABeeZee"/>
                <a:ea typeface="ABeeZee"/>
                <a:cs typeface="ABeeZee"/>
                <a:sym typeface="ABeeZee"/>
              </a:rPr>
              <a:t>Verb Phrase: Verbs and complements, objects, and modifiers</a:t>
            </a:r>
            <a:endParaRPr>
              <a:solidFill>
                <a:schemeClr val="dk1"/>
              </a:solidFill>
              <a:highlight>
                <a:srgbClr val="CFE2F3"/>
              </a:highlight>
              <a:latin typeface="ABeeZee"/>
              <a:ea typeface="ABeeZee"/>
              <a:cs typeface="ABeeZee"/>
              <a:sym typeface="ABeeZee"/>
            </a:endParaRPr>
          </a:p>
        </p:txBody>
      </p:sp>
      <p:pic>
        <p:nvPicPr>
          <p:cNvPr id="108" name="Google Shape;108;p20"/>
          <p:cNvPicPr preferRelativeResize="0"/>
          <p:nvPr/>
        </p:nvPicPr>
        <p:blipFill>
          <a:blip r:embed="rId3">
            <a:alphaModFix/>
          </a:blip>
          <a:stretch>
            <a:fillRect/>
          </a:stretch>
        </p:blipFill>
        <p:spPr>
          <a:xfrm>
            <a:off x="1306863" y="2620175"/>
            <a:ext cx="6219825" cy="207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ABeeZee"/>
                <a:ea typeface="ABeeZee"/>
                <a:cs typeface="ABeeZee"/>
                <a:sym typeface="ABeeZee"/>
              </a:rPr>
              <a:t>Generalization: Montague Semantics and NLP</a:t>
            </a:r>
            <a:endParaRPr b="1">
              <a:latin typeface="ABeeZee"/>
              <a:ea typeface="ABeeZee"/>
              <a:cs typeface="ABeeZee"/>
              <a:sym typeface="ABeeZee"/>
            </a:endParaRPr>
          </a:p>
        </p:txBody>
      </p:sp>
      <p:sp>
        <p:nvSpPr>
          <p:cNvPr id="114" name="Google Shape;114;p21"/>
          <p:cNvSpPr txBox="1"/>
          <p:nvPr>
            <p:ph idx="1" type="body"/>
          </p:nvPr>
        </p:nvSpPr>
        <p:spPr>
          <a:xfrm>
            <a:off x="311700" y="1152475"/>
            <a:ext cx="7969800" cy="369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BeeZee"/>
              <a:buChar char="●"/>
            </a:pPr>
            <a:r>
              <a:rPr lang="en" sz="1400">
                <a:solidFill>
                  <a:schemeClr val="dk1"/>
                </a:solidFill>
                <a:highlight>
                  <a:srgbClr val="CFE2F3"/>
                </a:highlight>
                <a:latin typeface="ABeeZee"/>
                <a:ea typeface="ABeeZee"/>
                <a:cs typeface="ABeeZee"/>
                <a:sym typeface="ABeeZee"/>
              </a:rPr>
              <a:t>Rules of montague grammar can be used in addition to a parse tree to </a:t>
            </a:r>
            <a:r>
              <a:rPr lang="en" sz="1400">
                <a:solidFill>
                  <a:schemeClr val="dk1"/>
                </a:solidFill>
                <a:highlight>
                  <a:srgbClr val="CFE2F3"/>
                </a:highlight>
                <a:latin typeface="ABeeZee"/>
                <a:ea typeface="ABeeZee"/>
                <a:cs typeface="ABeeZee"/>
                <a:sym typeface="ABeeZee"/>
              </a:rPr>
              <a:t>transform</a:t>
            </a:r>
            <a:r>
              <a:rPr lang="en" sz="1400">
                <a:solidFill>
                  <a:schemeClr val="dk1"/>
                </a:solidFill>
                <a:highlight>
                  <a:srgbClr val="CFE2F3"/>
                </a:highlight>
                <a:latin typeface="ABeeZee"/>
                <a:ea typeface="ABeeZee"/>
                <a:cs typeface="ABeeZee"/>
                <a:sym typeface="ABeeZee"/>
              </a:rPr>
              <a:t> a sentence into some proposition.</a:t>
            </a:r>
            <a:endParaRPr sz="1400">
              <a:solidFill>
                <a:schemeClr val="dk1"/>
              </a:solidFill>
              <a:highlight>
                <a:srgbClr val="CFE2F3"/>
              </a:highlight>
              <a:latin typeface="ABeeZee"/>
              <a:ea typeface="ABeeZee"/>
              <a:cs typeface="ABeeZee"/>
              <a:sym typeface="ABeeZee"/>
            </a:endParaRPr>
          </a:p>
          <a:p>
            <a:pPr indent="0" lvl="0" marL="0" rtl="0" algn="l">
              <a:spcBef>
                <a:spcPts val="1200"/>
              </a:spcBef>
              <a:spcAft>
                <a:spcPts val="0"/>
              </a:spcAft>
              <a:buNone/>
            </a:pPr>
            <a:r>
              <a:t/>
            </a:r>
            <a:endParaRPr sz="1400">
              <a:solidFill>
                <a:schemeClr val="dk1"/>
              </a:solidFill>
              <a:highlight>
                <a:srgbClr val="CFE2F3"/>
              </a:highlight>
              <a:latin typeface="ABeeZee"/>
              <a:ea typeface="ABeeZee"/>
              <a:cs typeface="ABeeZee"/>
              <a:sym typeface="ABeeZee"/>
            </a:endParaRPr>
          </a:p>
          <a:p>
            <a:pPr indent="0" lvl="0" marL="0" rtl="0" algn="l">
              <a:spcBef>
                <a:spcPts val="1200"/>
              </a:spcBef>
              <a:spcAft>
                <a:spcPts val="0"/>
              </a:spcAft>
              <a:buNone/>
            </a:pPr>
            <a:r>
              <a:rPr lang="en" sz="1400">
                <a:solidFill>
                  <a:schemeClr val="dk1"/>
                </a:solidFill>
                <a:highlight>
                  <a:srgbClr val="CFE2F3"/>
                </a:highlight>
                <a:latin typeface="ABeeZee"/>
                <a:ea typeface="ABeeZee"/>
                <a:cs typeface="ABeeZee"/>
                <a:sym typeface="ABeeZee"/>
              </a:rPr>
              <a:t>							</a:t>
            </a:r>
            <a:endParaRPr sz="1400">
              <a:solidFill>
                <a:schemeClr val="dk1"/>
              </a:solidFill>
              <a:highlight>
                <a:srgbClr val="CFE2F3"/>
              </a:highlight>
              <a:latin typeface="ABeeZee"/>
              <a:ea typeface="ABeeZee"/>
              <a:cs typeface="ABeeZee"/>
              <a:sym typeface="ABeeZee"/>
            </a:endParaRPr>
          </a:p>
          <a:p>
            <a:pPr indent="0" lvl="0" marL="457200" rtl="0" algn="l">
              <a:spcBef>
                <a:spcPts val="1200"/>
              </a:spcBef>
              <a:spcAft>
                <a:spcPts val="0"/>
              </a:spcAft>
              <a:buNone/>
            </a:pPr>
            <a:r>
              <a:t/>
            </a:r>
            <a:endParaRPr sz="1400">
              <a:solidFill>
                <a:schemeClr val="dk1"/>
              </a:solidFill>
              <a:highlight>
                <a:srgbClr val="CFE2F3"/>
              </a:highlight>
              <a:latin typeface="ABeeZee"/>
              <a:ea typeface="ABeeZee"/>
              <a:cs typeface="ABeeZee"/>
              <a:sym typeface="ABeeZee"/>
            </a:endParaRPr>
          </a:p>
          <a:p>
            <a:pPr indent="0" lvl="0" marL="0" rtl="0" algn="l">
              <a:spcBef>
                <a:spcPts val="1200"/>
              </a:spcBef>
              <a:spcAft>
                <a:spcPts val="0"/>
              </a:spcAft>
              <a:buNone/>
            </a:pPr>
            <a:r>
              <a:t/>
            </a:r>
            <a:endParaRPr>
              <a:solidFill>
                <a:schemeClr val="dk1"/>
              </a:solidFill>
              <a:highlight>
                <a:srgbClr val="CFE2F3"/>
              </a:highlight>
              <a:latin typeface="ABeeZee"/>
              <a:ea typeface="ABeeZee"/>
              <a:cs typeface="ABeeZee"/>
              <a:sym typeface="ABeeZee"/>
            </a:endParaRPr>
          </a:p>
          <a:p>
            <a:pPr indent="0" lvl="0" marL="0" rtl="0" algn="l">
              <a:spcBef>
                <a:spcPts val="1200"/>
              </a:spcBef>
              <a:spcAft>
                <a:spcPts val="0"/>
              </a:spcAft>
              <a:buNone/>
            </a:pPr>
            <a:r>
              <a:t/>
            </a:r>
            <a:endParaRPr>
              <a:solidFill>
                <a:schemeClr val="dk1"/>
              </a:solidFill>
              <a:highlight>
                <a:srgbClr val="CFE2F3"/>
              </a:highlight>
              <a:latin typeface="ABeeZee"/>
              <a:ea typeface="ABeeZee"/>
              <a:cs typeface="ABeeZee"/>
              <a:sym typeface="ABeeZee"/>
            </a:endParaRPr>
          </a:p>
          <a:p>
            <a:pPr indent="0" lvl="0" marL="0" rtl="0" algn="l">
              <a:spcBef>
                <a:spcPts val="1200"/>
              </a:spcBef>
              <a:spcAft>
                <a:spcPts val="0"/>
              </a:spcAft>
              <a:buNone/>
            </a:pPr>
            <a:r>
              <a:t/>
            </a:r>
            <a:endParaRPr>
              <a:solidFill>
                <a:schemeClr val="dk1"/>
              </a:solidFill>
              <a:highlight>
                <a:srgbClr val="CFE2F3"/>
              </a:highlight>
              <a:latin typeface="ABeeZee"/>
              <a:ea typeface="ABeeZee"/>
              <a:cs typeface="ABeeZee"/>
              <a:sym typeface="ABeeZee"/>
            </a:endParaRPr>
          </a:p>
          <a:p>
            <a:pPr indent="0" lvl="0" marL="0" rtl="0" algn="l">
              <a:spcBef>
                <a:spcPts val="1200"/>
              </a:spcBef>
              <a:spcAft>
                <a:spcPts val="0"/>
              </a:spcAft>
              <a:buNone/>
            </a:pPr>
            <a:r>
              <a:rPr lang="en" sz="1400">
                <a:solidFill>
                  <a:schemeClr val="dk1"/>
                </a:solidFill>
                <a:highlight>
                  <a:srgbClr val="CFE2F3"/>
                </a:highlight>
                <a:latin typeface="ABeeZee"/>
                <a:ea typeface="ABeeZee"/>
                <a:cs typeface="ABeeZee"/>
                <a:sym typeface="ABeeZee"/>
              </a:rPr>
              <a:t>But mapping a CFG to lambda-calculus from text is still currently being researched. https://www.computer.org/csdl/proceedings-article/ictai/2008/3440b135/12OmNx7ouR0</a:t>
            </a:r>
            <a:endParaRPr sz="1400">
              <a:solidFill>
                <a:schemeClr val="dk1"/>
              </a:solidFill>
              <a:highlight>
                <a:srgbClr val="CFE2F3"/>
              </a:highlight>
              <a:latin typeface="ABeeZee"/>
              <a:ea typeface="ABeeZee"/>
              <a:cs typeface="ABeeZee"/>
              <a:sym typeface="ABeeZee"/>
            </a:endParaRPr>
          </a:p>
          <a:p>
            <a:pPr indent="0" lvl="0" marL="0" rtl="0" algn="l">
              <a:spcBef>
                <a:spcPts val="1200"/>
              </a:spcBef>
              <a:spcAft>
                <a:spcPts val="1200"/>
              </a:spcAft>
              <a:buNone/>
            </a:pPr>
            <a:r>
              <a:t/>
            </a:r>
            <a:endParaRPr sz="1400">
              <a:solidFill>
                <a:schemeClr val="dk1"/>
              </a:solidFill>
              <a:highlight>
                <a:srgbClr val="CFE2F3"/>
              </a:highlight>
              <a:latin typeface="ABeeZee"/>
              <a:ea typeface="ABeeZee"/>
              <a:cs typeface="ABeeZee"/>
              <a:sym typeface="ABeeZee"/>
            </a:endParaRPr>
          </a:p>
        </p:txBody>
      </p:sp>
      <p:pic>
        <p:nvPicPr>
          <p:cNvPr id="115" name="Google Shape;115;p21"/>
          <p:cNvPicPr preferRelativeResize="0"/>
          <p:nvPr/>
        </p:nvPicPr>
        <p:blipFill>
          <a:blip r:embed="rId3">
            <a:alphaModFix/>
          </a:blip>
          <a:stretch>
            <a:fillRect/>
          </a:stretch>
        </p:blipFill>
        <p:spPr>
          <a:xfrm>
            <a:off x="913163" y="2048688"/>
            <a:ext cx="2143125" cy="2143125"/>
          </a:xfrm>
          <a:prstGeom prst="rect">
            <a:avLst/>
          </a:prstGeom>
          <a:noFill/>
          <a:ln>
            <a:noFill/>
          </a:ln>
        </p:spPr>
      </p:pic>
      <p:sp>
        <p:nvSpPr>
          <p:cNvPr id="116" name="Google Shape;116;p21"/>
          <p:cNvSpPr txBox="1"/>
          <p:nvPr/>
        </p:nvSpPr>
        <p:spPr>
          <a:xfrm>
            <a:off x="3453775" y="1973825"/>
            <a:ext cx="4320600" cy="10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a:solidFill>
                  <a:schemeClr val="dk1"/>
                </a:solidFill>
                <a:highlight>
                  <a:srgbClr val="CFE2F3"/>
                </a:highlight>
                <a:latin typeface="ABeeZee"/>
                <a:ea typeface="ABeeZee"/>
                <a:cs typeface="ABeeZee"/>
                <a:sym typeface="ABeeZee"/>
              </a:rPr>
              <a:t>“Hit” is a transitive verb here, so it is likely transformed into something like this:</a:t>
            </a:r>
            <a:endParaRPr i="1">
              <a:solidFill>
                <a:schemeClr val="dk1"/>
              </a:solidFill>
              <a:highlight>
                <a:srgbClr val="CFE2F3"/>
              </a:highlight>
              <a:latin typeface="ABeeZee"/>
              <a:ea typeface="ABeeZee"/>
              <a:cs typeface="ABeeZee"/>
              <a:sym typeface="ABeeZee"/>
            </a:endParaRPr>
          </a:p>
          <a:p>
            <a:pPr indent="0" lvl="0" marL="0" rtl="0" algn="l">
              <a:lnSpc>
                <a:spcPct val="115000"/>
              </a:lnSpc>
              <a:spcBef>
                <a:spcPts val="1200"/>
              </a:spcBef>
              <a:spcAft>
                <a:spcPts val="1200"/>
              </a:spcAft>
              <a:buNone/>
            </a:pPr>
            <a:r>
              <a:rPr lang="en" u="sng">
                <a:solidFill>
                  <a:schemeClr val="dk1"/>
                </a:solidFill>
                <a:highlight>
                  <a:srgbClr val="CFE2F3"/>
                </a:highlight>
                <a:latin typeface="ABeeZee"/>
                <a:ea typeface="ABeeZee"/>
                <a:cs typeface="ABeeZee"/>
                <a:sym typeface="ABeeZee"/>
              </a:rPr>
              <a:t>λx.λy.hit(x,y)(John, ball)</a:t>
            </a:r>
            <a:endParaRPr u="sng">
              <a:solidFill>
                <a:schemeClr val="dk1"/>
              </a:solidFill>
              <a:highlight>
                <a:srgbClr val="CFE2F3"/>
              </a:highlight>
              <a:latin typeface="ABeeZee"/>
              <a:ea typeface="ABeeZee"/>
              <a:cs typeface="ABeeZee"/>
              <a:sym typeface="ABeeZe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