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83" r:id="rId5"/>
    <p:sldId id="260" r:id="rId6"/>
    <p:sldId id="257" r:id="rId7"/>
    <p:sldId id="280" r:id="rId8"/>
    <p:sldId id="258" r:id="rId9"/>
    <p:sldId id="259" r:id="rId10"/>
    <p:sldId id="261" r:id="rId11"/>
    <p:sldId id="262" r:id="rId12"/>
    <p:sldId id="263" r:id="rId13"/>
    <p:sldId id="264" r:id="rId14"/>
    <p:sldId id="265" r:id="rId15"/>
    <p:sldId id="266" r:id="rId16"/>
    <p:sldId id="267" r:id="rId17"/>
    <p:sldId id="269" r:id="rId18"/>
    <p:sldId id="282" r:id="rId19"/>
    <p:sldId id="268" r:id="rId20"/>
    <p:sldId id="270" r:id="rId21"/>
    <p:sldId id="272" r:id="rId22"/>
    <p:sldId id="271" r:id="rId23"/>
    <p:sldId id="273" r:id="rId24"/>
    <p:sldId id="274" r:id="rId25"/>
    <p:sldId id="275" r:id="rId26"/>
    <p:sldId id="276" r:id="rId27"/>
    <p:sldId id="277" r:id="rId28"/>
    <p:sldId id="278" r:id="rId29"/>
    <p:sldId id="281" r:id="rId30"/>
    <p:sldId id="27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2" autoAdjust="0"/>
    <p:restoredTop sz="94646" autoAdjust="0"/>
  </p:normalViewPr>
  <p:slideViewPr>
    <p:cSldViewPr snapToGrid="0">
      <p:cViewPr varScale="1">
        <p:scale>
          <a:sx n="80" d="100"/>
          <a:sy n="80" d="100"/>
        </p:scale>
        <p:origin x="2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5B6DBF-F364-4531-BD1E-7D8DE0091B6C}"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EDAE569C-2AA7-4339-85DC-4E8F6485EE33}">
      <dgm:prSet/>
      <dgm:spPr/>
      <dgm:t>
        <a:bodyPr/>
        <a:lstStyle/>
        <a:p>
          <a:r>
            <a:rPr lang="en-US"/>
            <a:t>Initial Preprocessing</a:t>
          </a:r>
        </a:p>
      </dgm:t>
    </dgm:pt>
    <dgm:pt modelId="{FB75F3C4-DB79-4477-9574-FCBE6FB8F509}" type="parTrans" cxnId="{59B58713-B038-44F8-A298-71E2CE5F3E1B}">
      <dgm:prSet/>
      <dgm:spPr/>
      <dgm:t>
        <a:bodyPr/>
        <a:lstStyle/>
        <a:p>
          <a:endParaRPr lang="en-US"/>
        </a:p>
      </dgm:t>
    </dgm:pt>
    <dgm:pt modelId="{8497D1BD-E66C-4925-9638-D6676C52A43B}" type="sibTrans" cxnId="{59B58713-B038-44F8-A298-71E2CE5F3E1B}">
      <dgm:prSet phldrT="1" phldr="0"/>
      <dgm:spPr/>
      <dgm:t>
        <a:bodyPr/>
        <a:lstStyle/>
        <a:p>
          <a:r>
            <a:rPr lang="en-US"/>
            <a:t>1</a:t>
          </a:r>
        </a:p>
      </dgm:t>
    </dgm:pt>
    <dgm:pt modelId="{232ECE2D-798F-4EC4-B24B-78E27864C317}">
      <dgm:prSet/>
      <dgm:spPr/>
      <dgm:t>
        <a:bodyPr/>
        <a:lstStyle/>
        <a:p>
          <a:r>
            <a:rPr lang="en-US"/>
            <a:t>Visualization of Numerical Attributes</a:t>
          </a:r>
        </a:p>
      </dgm:t>
    </dgm:pt>
    <dgm:pt modelId="{BC9551DD-3DC3-4E64-8978-DC6D8F41F0FE}" type="parTrans" cxnId="{7E82CDF1-A833-4A3B-BF3B-0CCC05DDE470}">
      <dgm:prSet/>
      <dgm:spPr/>
      <dgm:t>
        <a:bodyPr/>
        <a:lstStyle/>
        <a:p>
          <a:endParaRPr lang="en-US"/>
        </a:p>
      </dgm:t>
    </dgm:pt>
    <dgm:pt modelId="{BF040656-5604-4752-922D-6ADDBCB9DFC8}" type="sibTrans" cxnId="{7E82CDF1-A833-4A3B-BF3B-0CCC05DDE470}">
      <dgm:prSet phldrT="2" phldr="0"/>
      <dgm:spPr/>
      <dgm:t>
        <a:bodyPr/>
        <a:lstStyle/>
        <a:p>
          <a:r>
            <a:rPr lang="en-US"/>
            <a:t>2</a:t>
          </a:r>
        </a:p>
      </dgm:t>
    </dgm:pt>
    <dgm:pt modelId="{539437F7-ECB7-4312-931A-E95828F4A0D2}">
      <dgm:prSet/>
      <dgm:spPr/>
      <dgm:t>
        <a:bodyPr/>
        <a:lstStyle/>
        <a:p>
          <a:r>
            <a:rPr lang="en-US"/>
            <a:t>Experimental Implementation</a:t>
          </a:r>
        </a:p>
      </dgm:t>
    </dgm:pt>
    <dgm:pt modelId="{A392106B-D635-4C8C-ABEB-9DE4944CFCA6}" type="parTrans" cxnId="{F8142931-C943-4B56-B307-6CE6CB529E1F}">
      <dgm:prSet/>
      <dgm:spPr/>
      <dgm:t>
        <a:bodyPr/>
        <a:lstStyle/>
        <a:p>
          <a:endParaRPr lang="en-US"/>
        </a:p>
      </dgm:t>
    </dgm:pt>
    <dgm:pt modelId="{B11A7DAA-9E53-421E-9699-260C236B0A7D}" type="sibTrans" cxnId="{F8142931-C943-4B56-B307-6CE6CB529E1F}">
      <dgm:prSet phldrT="3" phldr="0"/>
      <dgm:spPr/>
      <dgm:t>
        <a:bodyPr/>
        <a:lstStyle/>
        <a:p>
          <a:r>
            <a:rPr lang="en-US"/>
            <a:t>3</a:t>
          </a:r>
        </a:p>
      </dgm:t>
    </dgm:pt>
    <dgm:pt modelId="{B0C3540C-83F8-400D-8615-93BD4FD17970}">
      <dgm:prSet/>
      <dgm:spPr/>
      <dgm:t>
        <a:bodyPr/>
        <a:lstStyle/>
        <a:p>
          <a:r>
            <a:rPr lang="en-US"/>
            <a:t>Experimental Evaluation</a:t>
          </a:r>
        </a:p>
      </dgm:t>
    </dgm:pt>
    <dgm:pt modelId="{77C967CA-951D-4EF9-9F24-804AD948B90F}" type="parTrans" cxnId="{87DF65C7-3739-46FF-874C-4457C2EE787A}">
      <dgm:prSet/>
      <dgm:spPr/>
      <dgm:t>
        <a:bodyPr/>
        <a:lstStyle/>
        <a:p>
          <a:endParaRPr lang="en-US"/>
        </a:p>
      </dgm:t>
    </dgm:pt>
    <dgm:pt modelId="{62A7BC8F-D8C0-470B-B947-F0D634D7FF7B}" type="sibTrans" cxnId="{87DF65C7-3739-46FF-874C-4457C2EE787A}">
      <dgm:prSet phldrT="4" phldr="0"/>
      <dgm:spPr/>
      <dgm:t>
        <a:bodyPr/>
        <a:lstStyle/>
        <a:p>
          <a:r>
            <a:rPr lang="en-US"/>
            <a:t>4</a:t>
          </a:r>
        </a:p>
      </dgm:t>
    </dgm:pt>
    <dgm:pt modelId="{8F7FF697-0E6B-4510-8F64-0861C4FAAB4D}">
      <dgm:prSet/>
      <dgm:spPr/>
      <dgm:t>
        <a:bodyPr/>
        <a:lstStyle/>
        <a:p>
          <a:r>
            <a:rPr lang="en-US"/>
            <a:t>Conclusion</a:t>
          </a:r>
        </a:p>
      </dgm:t>
    </dgm:pt>
    <dgm:pt modelId="{A74EC976-BA25-46CC-91D4-8AF502262EF5}" type="parTrans" cxnId="{73929AE9-6C0A-4DBA-AA05-C6C5A26FC5DE}">
      <dgm:prSet/>
      <dgm:spPr/>
      <dgm:t>
        <a:bodyPr/>
        <a:lstStyle/>
        <a:p>
          <a:endParaRPr lang="en-US"/>
        </a:p>
      </dgm:t>
    </dgm:pt>
    <dgm:pt modelId="{7247EB52-0991-427A-814B-2D3CD868CE7A}" type="sibTrans" cxnId="{73929AE9-6C0A-4DBA-AA05-C6C5A26FC5DE}">
      <dgm:prSet phldrT="5" phldr="0"/>
      <dgm:spPr/>
      <dgm:t>
        <a:bodyPr/>
        <a:lstStyle/>
        <a:p>
          <a:r>
            <a:rPr lang="en-US"/>
            <a:t>5</a:t>
          </a:r>
        </a:p>
      </dgm:t>
    </dgm:pt>
    <dgm:pt modelId="{EB39BFFE-8266-4F44-952E-7700F1118BB2}" type="pres">
      <dgm:prSet presAssocID="{7B5B6DBF-F364-4531-BD1E-7D8DE0091B6C}" presName="Name0" presStyleCnt="0">
        <dgm:presLayoutVars>
          <dgm:animLvl val="lvl"/>
          <dgm:resizeHandles val="exact"/>
        </dgm:presLayoutVars>
      </dgm:prSet>
      <dgm:spPr/>
    </dgm:pt>
    <dgm:pt modelId="{84A8DECE-09D4-48A0-86C3-438C1374F704}" type="pres">
      <dgm:prSet presAssocID="{EDAE569C-2AA7-4339-85DC-4E8F6485EE33}" presName="compositeNode" presStyleCnt="0">
        <dgm:presLayoutVars>
          <dgm:bulletEnabled val="1"/>
        </dgm:presLayoutVars>
      </dgm:prSet>
      <dgm:spPr/>
    </dgm:pt>
    <dgm:pt modelId="{FB657D39-021B-4B55-981D-4C9BBDC2A6D1}" type="pres">
      <dgm:prSet presAssocID="{EDAE569C-2AA7-4339-85DC-4E8F6485EE33}" presName="bgRect" presStyleLbl="bgAccFollowNode1" presStyleIdx="0" presStyleCnt="5"/>
      <dgm:spPr/>
    </dgm:pt>
    <dgm:pt modelId="{B4AAF747-0F1C-4905-A8BF-453397EB7A1E}" type="pres">
      <dgm:prSet presAssocID="{8497D1BD-E66C-4925-9638-D6676C52A43B}" presName="sibTransNodeCircle" presStyleLbl="alignNode1" presStyleIdx="0" presStyleCnt="10">
        <dgm:presLayoutVars>
          <dgm:chMax val="0"/>
          <dgm:bulletEnabled/>
        </dgm:presLayoutVars>
      </dgm:prSet>
      <dgm:spPr/>
    </dgm:pt>
    <dgm:pt modelId="{A9489115-A2DA-4F38-8CED-AF40D5C17497}" type="pres">
      <dgm:prSet presAssocID="{EDAE569C-2AA7-4339-85DC-4E8F6485EE33}" presName="bottomLine" presStyleLbl="alignNode1" presStyleIdx="1" presStyleCnt="10">
        <dgm:presLayoutVars/>
      </dgm:prSet>
      <dgm:spPr/>
    </dgm:pt>
    <dgm:pt modelId="{8EAD5406-4EE2-4CBF-AADF-D8F5326534A3}" type="pres">
      <dgm:prSet presAssocID="{EDAE569C-2AA7-4339-85DC-4E8F6485EE33}" presName="nodeText" presStyleLbl="bgAccFollowNode1" presStyleIdx="0" presStyleCnt="5">
        <dgm:presLayoutVars>
          <dgm:bulletEnabled val="1"/>
        </dgm:presLayoutVars>
      </dgm:prSet>
      <dgm:spPr/>
    </dgm:pt>
    <dgm:pt modelId="{CB868E8F-789C-4A43-948A-3FDDC209E4A8}" type="pres">
      <dgm:prSet presAssocID="{8497D1BD-E66C-4925-9638-D6676C52A43B}" presName="sibTrans" presStyleCnt="0"/>
      <dgm:spPr/>
    </dgm:pt>
    <dgm:pt modelId="{57B86D0D-BF13-4CDC-AAA6-DAF3528764B6}" type="pres">
      <dgm:prSet presAssocID="{232ECE2D-798F-4EC4-B24B-78E27864C317}" presName="compositeNode" presStyleCnt="0">
        <dgm:presLayoutVars>
          <dgm:bulletEnabled val="1"/>
        </dgm:presLayoutVars>
      </dgm:prSet>
      <dgm:spPr/>
    </dgm:pt>
    <dgm:pt modelId="{6C650447-5F17-41D6-BE7C-C79BD217C104}" type="pres">
      <dgm:prSet presAssocID="{232ECE2D-798F-4EC4-B24B-78E27864C317}" presName="bgRect" presStyleLbl="bgAccFollowNode1" presStyleIdx="1" presStyleCnt="5"/>
      <dgm:spPr/>
    </dgm:pt>
    <dgm:pt modelId="{0E8801A0-E936-401F-A87D-8E869D732D6E}" type="pres">
      <dgm:prSet presAssocID="{BF040656-5604-4752-922D-6ADDBCB9DFC8}" presName="sibTransNodeCircle" presStyleLbl="alignNode1" presStyleIdx="2" presStyleCnt="10">
        <dgm:presLayoutVars>
          <dgm:chMax val="0"/>
          <dgm:bulletEnabled/>
        </dgm:presLayoutVars>
      </dgm:prSet>
      <dgm:spPr/>
    </dgm:pt>
    <dgm:pt modelId="{88D38A73-26B5-4B20-95FA-9FB7E4404266}" type="pres">
      <dgm:prSet presAssocID="{232ECE2D-798F-4EC4-B24B-78E27864C317}" presName="bottomLine" presStyleLbl="alignNode1" presStyleIdx="3" presStyleCnt="10">
        <dgm:presLayoutVars/>
      </dgm:prSet>
      <dgm:spPr/>
    </dgm:pt>
    <dgm:pt modelId="{7CCB29B2-E39A-4DE6-BAAA-6B8E2C17F7F2}" type="pres">
      <dgm:prSet presAssocID="{232ECE2D-798F-4EC4-B24B-78E27864C317}" presName="nodeText" presStyleLbl="bgAccFollowNode1" presStyleIdx="1" presStyleCnt="5">
        <dgm:presLayoutVars>
          <dgm:bulletEnabled val="1"/>
        </dgm:presLayoutVars>
      </dgm:prSet>
      <dgm:spPr/>
    </dgm:pt>
    <dgm:pt modelId="{5E2C2A91-9719-4912-8A94-43F10DDE051D}" type="pres">
      <dgm:prSet presAssocID="{BF040656-5604-4752-922D-6ADDBCB9DFC8}" presName="sibTrans" presStyleCnt="0"/>
      <dgm:spPr/>
    </dgm:pt>
    <dgm:pt modelId="{55273E9E-BA91-4AA0-9684-91F60398C58C}" type="pres">
      <dgm:prSet presAssocID="{539437F7-ECB7-4312-931A-E95828F4A0D2}" presName="compositeNode" presStyleCnt="0">
        <dgm:presLayoutVars>
          <dgm:bulletEnabled val="1"/>
        </dgm:presLayoutVars>
      </dgm:prSet>
      <dgm:spPr/>
    </dgm:pt>
    <dgm:pt modelId="{8D234839-B1F1-4532-B601-CA57DBE850FE}" type="pres">
      <dgm:prSet presAssocID="{539437F7-ECB7-4312-931A-E95828F4A0D2}" presName="bgRect" presStyleLbl="bgAccFollowNode1" presStyleIdx="2" presStyleCnt="5"/>
      <dgm:spPr/>
    </dgm:pt>
    <dgm:pt modelId="{FB2E8105-DC1D-4EDD-B656-D814A74455D6}" type="pres">
      <dgm:prSet presAssocID="{B11A7DAA-9E53-421E-9699-260C236B0A7D}" presName="sibTransNodeCircle" presStyleLbl="alignNode1" presStyleIdx="4" presStyleCnt="10">
        <dgm:presLayoutVars>
          <dgm:chMax val="0"/>
          <dgm:bulletEnabled/>
        </dgm:presLayoutVars>
      </dgm:prSet>
      <dgm:spPr/>
    </dgm:pt>
    <dgm:pt modelId="{9BEBF3E7-063B-4226-9937-A28613170BAF}" type="pres">
      <dgm:prSet presAssocID="{539437F7-ECB7-4312-931A-E95828F4A0D2}" presName="bottomLine" presStyleLbl="alignNode1" presStyleIdx="5" presStyleCnt="10">
        <dgm:presLayoutVars/>
      </dgm:prSet>
      <dgm:spPr/>
    </dgm:pt>
    <dgm:pt modelId="{75ED1FDC-0741-412B-9681-A201D1732827}" type="pres">
      <dgm:prSet presAssocID="{539437F7-ECB7-4312-931A-E95828F4A0D2}" presName="nodeText" presStyleLbl="bgAccFollowNode1" presStyleIdx="2" presStyleCnt="5">
        <dgm:presLayoutVars>
          <dgm:bulletEnabled val="1"/>
        </dgm:presLayoutVars>
      </dgm:prSet>
      <dgm:spPr/>
    </dgm:pt>
    <dgm:pt modelId="{2EB02D77-7DAE-4AE8-AF8A-2D8EF958625C}" type="pres">
      <dgm:prSet presAssocID="{B11A7DAA-9E53-421E-9699-260C236B0A7D}" presName="sibTrans" presStyleCnt="0"/>
      <dgm:spPr/>
    </dgm:pt>
    <dgm:pt modelId="{3597C07A-4420-4B6C-B369-944EC2598530}" type="pres">
      <dgm:prSet presAssocID="{B0C3540C-83F8-400D-8615-93BD4FD17970}" presName="compositeNode" presStyleCnt="0">
        <dgm:presLayoutVars>
          <dgm:bulletEnabled val="1"/>
        </dgm:presLayoutVars>
      </dgm:prSet>
      <dgm:spPr/>
    </dgm:pt>
    <dgm:pt modelId="{8368CA73-9321-4F17-8C03-0BE0057DD144}" type="pres">
      <dgm:prSet presAssocID="{B0C3540C-83F8-400D-8615-93BD4FD17970}" presName="bgRect" presStyleLbl="bgAccFollowNode1" presStyleIdx="3" presStyleCnt="5"/>
      <dgm:spPr/>
    </dgm:pt>
    <dgm:pt modelId="{EF8268C4-5107-41D5-9D33-9035E8A8D397}" type="pres">
      <dgm:prSet presAssocID="{62A7BC8F-D8C0-470B-B947-F0D634D7FF7B}" presName="sibTransNodeCircle" presStyleLbl="alignNode1" presStyleIdx="6" presStyleCnt="10">
        <dgm:presLayoutVars>
          <dgm:chMax val="0"/>
          <dgm:bulletEnabled/>
        </dgm:presLayoutVars>
      </dgm:prSet>
      <dgm:spPr/>
    </dgm:pt>
    <dgm:pt modelId="{AC957C49-4C6F-4E04-B19B-3A888F27BF84}" type="pres">
      <dgm:prSet presAssocID="{B0C3540C-83F8-400D-8615-93BD4FD17970}" presName="bottomLine" presStyleLbl="alignNode1" presStyleIdx="7" presStyleCnt="10">
        <dgm:presLayoutVars/>
      </dgm:prSet>
      <dgm:spPr/>
    </dgm:pt>
    <dgm:pt modelId="{A308E00A-44A7-4A04-BAB0-843A2C83CC79}" type="pres">
      <dgm:prSet presAssocID="{B0C3540C-83F8-400D-8615-93BD4FD17970}" presName="nodeText" presStyleLbl="bgAccFollowNode1" presStyleIdx="3" presStyleCnt="5">
        <dgm:presLayoutVars>
          <dgm:bulletEnabled val="1"/>
        </dgm:presLayoutVars>
      </dgm:prSet>
      <dgm:spPr/>
    </dgm:pt>
    <dgm:pt modelId="{1CD1E3C9-2978-4DCB-B9A0-969D730609FC}" type="pres">
      <dgm:prSet presAssocID="{62A7BC8F-D8C0-470B-B947-F0D634D7FF7B}" presName="sibTrans" presStyleCnt="0"/>
      <dgm:spPr/>
    </dgm:pt>
    <dgm:pt modelId="{FB19AE66-2071-45EF-A0E3-489AEE310D49}" type="pres">
      <dgm:prSet presAssocID="{8F7FF697-0E6B-4510-8F64-0861C4FAAB4D}" presName="compositeNode" presStyleCnt="0">
        <dgm:presLayoutVars>
          <dgm:bulletEnabled val="1"/>
        </dgm:presLayoutVars>
      </dgm:prSet>
      <dgm:spPr/>
    </dgm:pt>
    <dgm:pt modelId="{CA82983E-B1DA-4C16-B432-A7C54194D8E7}" type="pres">
      <dgm:prSet presAssocID="{8F7FF697-0E6B-4510-8F64-0861C4FAAB4D}" presName="bgRect" presStyleLbl="bgAccFollowNode1" presStyleIdx="4" presStyleCnt="5"/>
      <dgm:spPr/>
    </dgm:pt>
    <dgm:pt modelId="{E66F1704-E292-4DF1-A6F5-F36F342090C0}" type="pres">
      <dgm:prSet presAssocID="{7247EB52-0991-427A-814B-2D3CD868CE7A}" presName="sibTransNodeCircle" presStyleLbl="alignNode1" presStyleIdx="8" presStyleCnt="10">
        <dgm:presLayoutVars>
          <dgm:chMax val="0"/>
          <dgm:bulletEnabled/>
        </dgm:presLayoutVars>
      </dgm:prSet>
      <dgm:spPr/>
    </dgm:pt>
    <dgm:pt modelId="{62A208AB-F12E-4CE0-93F6-0B56012BA0CE}" type="pres">
      <dgm:prSet presAssocID="{8F7FF697-0E6B-4510-8F64-0861C4FAAB4D}" presName="bottomLine" presStyleLbl="alignNode1" presStyleIdx="9" presStyleCnt="10">
        <dgm:presLayoutVars/>
      </dgm:prSet>
      <dgm:spPr/>
    </dgm:pt>
    <dgm:pt modelId="{4DAF408F-A68F-4246-A4CB-C11DF30FA747}" type="pres">
      <dgm:prSet presAssocID="{8F7FF697-0E6B-4510-8F64-0861C4FAAB4D}" presName="nodeText" presStyleLbl="bgAccFollowNode1" presStyleIdx="4" presStyleCnt="5">
        <dgm:presLayoutVars>
          <dgm:bulletEnabled val="1"/>
        </dgm:presLayoutVars>
      </dgm:prSet>
      <dgm:spPr/>
    </dgm:pt>
  </dgm:ptLst>
  <dgm:cxnLst>
    <dgm:cxn modelId="{0F835706-A63C-404B-8EA3-0146B4B31011}" type="presOf" srcId="{8F7FF697-0E6B-4510-8F64-0861C4FAAB4D}" destId="{CA82983E-B1DA-4C16-B432-A7C54194D8E7}" srcOrd="0" destOrd="0" presId="urn:microsoft.com/office/officeart/2016/7/layout/BasicLinearProcessNumbered"/>
    <dgm:cxn modelId="{4D58FD08-357D-4F37-A286-F8C9B8747BE3}" type="presOf" srcId="{7B5B6DBF-F364-4531-BD1E-7D8DE0091B6C}" destId="{EB39BFFE-8266-4F44-952E-7700F1118BB2}" srcOrd="0" destOrd="0" presId="urn:microsoft.com/office/officeart/2016/7/layout/BasicLinearProcessNumbered"/>
    <dgm:cxn modelId="{59B58713-B038-44F8-A298-71E2CE5F3E1B}" srcId="{7B5B6DBF-F364-4531-BD1E-7D8DE0091B6C}" destId="{EDAE569C-2AA7-4339-85DC-4E8F6485EE33}" srcOrd="0" destOrd="0" parTransId="{FB75F3C4-DB79-4477-9574-FCBE6FB8F509}" sibTransId="{8497D1BD-E66C-4925-9638-D6676C52A43B}"/>
    <dgm:cxn modelId="{A8221716-1BD9-4159-87A7-E913BE981EC8}" type="presOf" srcId="{539437F7-ECB7-4312-931A-E95828F4A0D2}" destId="{75ED1FDC-0741-412B-9681-A201D1732827}" srcOrd="1" destOrd="0" presId="urn:microsoft.com/office/officeart/2016/7/layout/BasicLinearProcessNumbered"/>
    <dgm:cxn modelId="{D087CF26-6036-491A-A30D-F7A715EC8BE8}" type="presOf" srcId="{62A7BC8F-D8C0-470B-B947-F0D634D7FF7B}" destId="{EF8268C4-5107-41D5-9D33-9035E8A8D397}" srcOrd="0" destOrd="0" presId="urn:microsoft.com/office/officeart/2016/7/layout/BasicLinearProcessNumbered"/>
    <dgm:cxn modelId="{01A76430-568C-4ABA-9EE2-A78F34B0B7E7}" type="presOf" srcId="{7247EB52-0991-427A-814B-2D3CD868CE7A}" destId="{E66F1704-E292-4DF1-A6F5-F36F342090C0}" srcOrd="0" destOrd="0" presId="urn:microsoft.com/office/officeart/2016/7/layout/BasicLinearProcessNumbered"/>
    <dgm:cxn modelId="{605FFB30-4128-4D0A-8D25-CE7243F1B4C0}" type="presOf" srcId="{539437F7-ECB7-4312-931A-E95828F4A0D2}" destId="{8D234839-B1F1-4532-B601-CA57DBE850FE}" srcOrd="0" destOrd="0" presId="urn:microsoft.com/office/officeart/2016/7/layout/BasicLinearProcessNumbered"/>
    <dgm:cxn modelId="{F8142931-C943-4B56-B307-6CE6CB529E1F}" srcId="{7B5B6DBF-F364-4531-BD1E-7D8DE0091B6C}" destId="{539437F7-ECB7-4312-931A-E95828F4A0D2}" srcOrd="2" destOrd="0" parTransId="{A392106B-D635-4C8C-ABEB-9DE4944CFCA6}" sibTransId="{B11A7DAA-9E53-421E-9699-260C236B0A7D}"/>
    <dgm:cxn modelId="{F9486637-37DC-498E-B5B8-0392C80A16FE}" type="presOf" srcId="{EDAE569C-2AA7-4339-85DC-4E8F6485EE33}" destId="{8EAD5406-4EE2-4CBF-AADF-D8F5326534A3}" srcOrd="1" destOrd="0" presId="urn:microsoft.com/office/officeart/2016/7/layout/BasicLinearProcessNumbered"/>
    <dgm:cxn modelId="{17544848-A2BD-4B78-A6D9-CDB601BAB4FB}" type="presOf" srcId="{232ECE2D-798F-4EC4-B24B-78E27864C317}" destId="{6C650447-5F17-41D6-BE7C-C79BD217C104}" srcOrd="0" destOrd="0" presId="urn:microsoft.com/office/officeart/2016/7/layout/BasicLinearProcessNumbered"/>
    <dgm:cxn modelId="{93019482-9C60-4CAC-8777-EC9ACA9958B8}" type="presOf" srcId="{8497D1BD-E66C-4925-9638-D6676C52A43B}" destId="{B4AAF747-0F1C-4905-A8BF-453397EB7A1E}" srcOrd="0" destOrd="0" presId="urn:microsoft.com/office/officeart/2016/7/layout/BasicLinearProcessNumbered"/>
    <dgm:cxn modelId="{77ADA393-4894-467C-90EA-616A83344C00}" type="presOf" srcId="{232ECE2D-798F-4EC4-B24B-78E27864C317}" destId="{7CCB29B2-E39A-4DE6-BAAA-6B8E2C17F7F2}" srcOrd="1" destOrd="0" presId="urn:microsoft.com/office/officeart/2016/7/layout/BasicLinearProcessNumbered"/>
    <dgm:cxn modelId="{87DF65C7-3739-46FF-874C-4457C2EE787A}" srcId="{7B5B6DBF-F364-4531-BD1E-7D8DE0091B6C}" destId="{B0C3540C-83F8-400D-8615-93BD4FD17970}" srcOrd="3" destOrd="0" parTransId="{77C967CA-951D-4EF9-9F24-804AD948B90F}" sibTransId="{62A7BC8F-D8C0-470B-B947-F0D634D7FF7B}"/>
    <dgm:cxn modelId="{7BF104CB-9638-440E-AB36-B3FDF1F33550}" type="presOf" srcId="{B0C3540C-83F8-400D-8615-93BD4FD17970}" destId="{8368CA73-9321-4F17-8C03-0BE0057DD144}" srcOrd="0" destOrd="0" presId="urn:microsoft.com/office/officeart/2016/7/layout/BasicLinearProcessNumbered"/>
    <dgm:cxn modelId="{DD01AFD5-4AE1-4032-8F00-B2D26D5278E5}" type="presOf" srcId="{EDAE569C-2AA7-4339-85DC-4E8F6485EE33}" destId="{FB657D39-021B-4B55-981D-4C9BBDC2A6D1}" srcOrd="0" destOrd="0" presId="urn:microsoft.com/office/officeart/2016/7/layout/BasicLinearProcessNumbered"/>
    <dgm:cxn modelId="{067C56D8-7FC7-4072-8505-202FDEFADCD3}" type="presOf" srcId="{B0C3540C-83F8-400D-8615-93BD4FD17970}" destId="{A308E00A-44A7-4A04-BAB0-843A2C83CC79}" srcOrd="1" destOrd="0" presId="urn:microsoft.com/office/officeart/2016/7/layout/BasicLinearProcessNumbered"/>
    <dgm:cxn modelId="{69C975E2-C967-4778-80F6-AE07B19E7D31}" type="presOf" srcId="{BF040656-5604-4752-922D-6ADDBCB9DFC8}" destId="{0E8801A0-E936-401F-A87D-8E869D732D6E}" srcOrd="0" destOrd="0" presId="urn:microsoft.com/office/officeart/2016/7/layout/BasicLinearProcessNumbered"/>
    <dgm:cxn modelId="{C40E47E4-7671-456E-ADF2-2F12EE78F309}" type="presOf" srcId="{8F7FF697-0E6B-4510-8F64-0861C4FAAB4D}" destId="{4DAF408F-A68F-4246-A4CB-C11DF30FA747}" srcOrd="1" destOrd="0" presId="urn:microsoft.com/office/officeart/2016/7/layout/BasicLinearProcessNumbered"/>
    <dgm:cxn modelId="{73929AE9-6C0A-4DBA-AA05-C6C5A26FC5DE}" srcId="{7B5B6DBF-F364-4531-BD1E-7D8DE0091B6C}" destId="{8F7FF697-0E6B-4510-8F64-0861C4FAAB4D}" srcOrd="4" destOrd="0" parTransId="{A74EC976-BA25-46CC-91D4-8AF502262EF5}" sibTransId="{7247EB52-0991-427A-814B-2D3CD868CE7A}"/>
    <dgm:cxn modelId="{B3D302EE-48B0-40AC-A2F6-308518D3CEF2}" type="presOf" srcId="{B11A7DAA-9E53-421E-9699-260C236B0A7D}" destId="{FB2E8105-DC1D-4EDD-B656-D814A74455D6}" srcOrd="0" destOrd="0" presId="urn:microsoft.com/office/officeart/2016/7/layout/BasicLinearProcessNumbered"/>
    <dgm:cxn modelId="{7E82CDF1-A833-4A3B-BF3B-0CCC05DDE470}" srcId="{7B5B6DBF-F364-4531-BD1E-7D8DE0091B6C}" destId="{232ECE2D-798F-4EC4-B24B-78E27864C317}" srcOrd="1" destOrd="0" parTransId="{BC9551DD-3DC3-4E64-8978-DC6D8F41F0FE}" sibTransId="{BF040656-5604-4752-922D-6ADDBCB9DFC8}"/>
    <dgm:cxn modelId="{58A76CD4-2D6A-4491-A1EA-CB8164CC8342}" type="presParOf" srcId="{EB39BFFE-8266-4F44-952E-7700F1118BB2}" destId="{84A8DECE-09D4-48A0-86C3-438C1374F704}" srcOrd="0" destOrd="0" presId="urn:microsoft.com/office/officeart/2016/7/layout/BasicLinearProcessNumbered"/>
    <dgm:cxn modelId="{27F291AA-E98F-4529-A3B2-0E5C358FF2CE}" type="presParOf" srcId="{84A8DECE-09D4-48A0-86C3-438C1374F704}" destId="{FB657D39-021B-4B55-981D-4C9BBDC2A6D1}" srcOrd="0" destOrd="0" presId="urn:microsoft.com/office/officeart/2016/7/layout/BasicLinearProcessNumbered"/>
    <dgm:cxn modelId="{6D4C8019-4C23-41D0-85F3-F05F3258D715}" type="presParOf" srcId="{84A8DECE-09D4-48A0-86C3-438C1374F704}" destId="{B4AAF747-0F1C-4905-A8BF-453397EB7A1E}" srcOrd="1" destOrd="0" presId="urn:microsoft.com/office/officeart/2016/7/layout/BasicLinearProcessNumbered"/>
    <dgm:cxn modelId="{E055643C-A9EE-4190-84B3-1B256A729C42}" type="presParOf" srcId="{84A8DECE-09D4-48A0-86C3-438C1374F704}" destId="{A9489115-A2DA-4F38-8CED-AF40D5C17497}" srcOrd="2" destOrd="0" presId="urn:microsoft.com/office/officeart/2016/7/layout/BasicLinearProcessNumbered"/>
    <dgm:cxn modelId="{20052CE4-D1CC-4C6F-A356-791B535147E6}" type="presParOf" srcId="{84A8DECE-09D4-48A0-86C3-438C1374F704}" destId="{8EAD5406-4EE2-4CBF-AADF-D8F5326534A3}" srcOrd="3" destOrd="0" presId="urn:microsoft.com/office/officeart/2016/7/layout/BasicLinearProcessNumbered"/>
    <dgm:cxn modelId="{617A799C-5D69-432C-96D2-FE398FC85FB6}" type="presParOf" srcId="{EB39BFFE-8266-4F44-952E-7700F1118BB2}" destId="{CB868E8F-789C-4A43-948A-3FDDC209E4A8}" srcOrd="1" destOrd="0" presId="urn:microsoft.com/office/officeart/2016/7/layout/BasicLinearProcessNumbered"/>
    <dgm:cxn modelId="{8468223D-AFD2-4C38-8A3A-0F6DAAF33BA2}" type="presParOf" srcId="{EB39BFFE-8266-4F44-952E-7700F1118BB2}" destId="{57B86D0D-BF13-4CDC-AAA6-DAF3528764B6}" srcOrd="2" destOrd="0" presId="urn:microsoft.com/office/officeart/2016/7/layout/BasicLinearProcessNumbered"/>
    <dgm:cxn modelId="{C1A36B24-9FEF-4024-AD83-5B279ECE5F3B}" type="presParOf" srcId="{57B86D0D-BF13-4CDC-AAA6-DAF3528764B6}" destId="{6C650447-5F17-41D6-BE7C-C79BD217C104}" srcOrd="0" destOrd="0" presId="urn:microsoft.com/office/officeart/2016/7/layout/BasicLinearProcessNumbered"/>
    <dgm:cxn modelId="{DFBEB8A4-7573-4F75-95CE-A7647F645EBF}" type="presParOf" srcId="{57B86D0D-BF13-4CDC-AAA6-DAF3528764B6}" destId="{0E8801A0-E936-401F-A87D-8E869D732D6E}" srcOrd="1" destOrd="0" presId="urn:microsoft.com/office/officeart/2016/7/layout/BasicLinearProcessNumbered"/>
    <dgm:cxn modelId="{E0B9183C-211B-4718-BA07-F3D34A60CF87}" type="presParOf" srcId="{57B86D0D-BF13-4CDC-AAA6-DAF3528764B6}" destId="{88D38A73-26B5-4B20-95FA-9FB7E4404266}" srcOrd="2" destOrd="0" presId="urn:microsoft.com/office/officeart/2016/7/layout/BasicLinearProcessNumbered"/>
    <dgm:cxn modelId="{19343AD7-29E5-462B-884F-DCF28BF4DF0E}" type="presParOf" srcId="{57B86D0D-BF13-4CDC-AAA6-DAF3528764B6}" destId="{7CCB29B2-E39A-4DE6-BAAA-6B8E2C17F7F2}" srcOrd="3" destOrd="0" presId="urn:microsoft.com/office/officeart/2016/7/layout/BasicLinearProcessNumbered"/>
    <dgm:cxn modelId="{5471691C-5204-40D1-A88C-ADAA44E78D00}" type="presParOf" srcId="{EB39BFFE-8266-4F44-952E-7700F1118BB2}" destId="{5E2C2A91-9719-4912-8A94-43F10DDE051D}" srcOrd="3" destOrd="0" presId="urn:microsoft.com/office/officeart/2016/7/layout/BasicLinearProcessNumbered"/>
    <dgm:cxn modelId="{14C625DE-7825-43D2-9EF7-7D8504703CA8}" type="presParOf" srcId="{EB39BFFE-8266-4F44-952E-7700F1118BB2}" destId="{55273E9E-BA91-4AA0-9684-91F60398C58C}" srcOrd="4" destOrd="0" presId="urn:microsoft.com/office/officeart/2016/7/layout/BasicLinearProcessNumbered"/>
    <dgm:cxn modelId="{BB385C5A-0A12-4118-806E-A9D1155855DC}" type="presParOf" srcId="{55273E9E-BA91-4AA0-9684-91F60398C58C}" destId="{8D234839-B1F1-4532-B601-CA57DBE850FE}" srcOrd="0" destOrd="0" presId="urn:microsoft.com/office/officeart/2016/7/layout/BasicLinearProcessNumbered"/>
    <dgm:cxn modelId="{5EF85AE9-2ECB-4102-BC65-8AE2E2534B54}" type="presParOf" srcId="{55273E9E-BA91-4AA0-9684-91F60398C58C}" destId="{FB2E8105-DC1D-4EDD-B656-D814A74455D6}" srcOrd="1" destOrd="0" presId="urn:microsoft.com/office/officeart/2016/7/layout/BasicLinearProcessNumbered"/>
    <dgm:cxn modelId="{35FBA22E-57A6-4ABE-AE5F-99E4FC4FE130}" type="presParOf" srcId="{55273E9E-BA91-4AA0-9684-91F60398C58C}" destId="{9BEBF3E7-063B-4226-9937-A28613170BAF}" srcOrd="2" destOrd="0" presId="urn:microsoft.com/office/officeart/2016/7/layout/BasicLinearProcessNumbered"/>
    <dgm:cxn modelId="{78C14610-9CFC-49B2-9741-F51DBB3F215F}" type="presParOf" srcId="{55273E9E-BA91-4AA0-9684-91F60398C58C}" destId="{75ED1FDC-0741-412B-9681-A201D1732827}" srcOrd="3" destOrd="0" presId="urn:microsoft.com/office/officeart/2016/7/layout/BasicLinearProcessNumbered"/>
    <dgm:cxn modelId="{65B6562B-E8AA-4E6B-BFD7-4E0B5FD6CB4B}" type="presParOf" srcId="{EB39BFFE-8266-4F44-952E-7700F1118BB2}" destId="{2EB02D77-7DAE-4AE8-AF8A-2D8EF958625C}" srcOrd="5" destOrd="0" presId="urn:microsoft.com/office/officeart/2016/7/layout/BasicLinearProcessNumbered"/>
    <dgm:cxn modelId="{D4C68291-3FE3-43EB-A304-C5C450A04EEF}" type="presParOf" srcId="{EB39BFFE-8266-4F44-952E-7700F1118BB2}" destId="{3597C07A-4420-4B6C-B369-944EC2598530}" srcOrd="6" destOrd="0" presId="urn:microsoft.com/office/officeart/2016/7/layout/BasicLinearProcessNumbered"/>
    <dgm:cxn modelId="{6315A4EF-26E3-4383-9736-8D51D503223B}" type="presParOf" srcId="{3597C07A-4420-4B6C-B369-944EC2598530}" destId="{8368CA73-9321-4F17-8C03-0BE0057DD144}" srcOrd="0" destOrd="0" presId="urn:microsoft.com/office/officeart/2016/7/layout/BasicLinearProcessNumbered"/>
    <dgm:cxn modelId="{ED7EB181-327B-4E83-A7EB-F5A20053F50F}" type="presParOf" srcId="{3597C07A-4420-4B6C-B369-944EC2598530}" destId="{EF8268C4-5107-41D5-9D33-9035E8A8D397}" srcOrd="1" destOrd="0" presId="urn:microsoft.com/office/officeart/2016/7/layout/BasicLinearProcessNumbered"/>
    <dgm:cxn modelId="{9DDAE868-5D79-4B24-9964-06A07109D91E}" type="presParOf" srcId="{3597C07A-4420-4B6C-B369-944EC2598530}" destId="{AC957C49-4C6F-4E04-B19B-3A888F27BF84}" srcOrd="2" destOrd="0" presId="urn:microsoft.com/office/officeart/2016/7/layout/BasicLinearProcessNumbered"/>
    <dgm:cxn modelId="{4BCD83DD-EB93-4DBC-B476-86062136004F}" type="presParOf" srcId="{3597C07A-4420-4B6C-B369-944EC2598530}" destId="{A308E00A-44A7-4A04-BAB0-843A2C83CC79}" srcOrd="3" destOrd="0" presId="urn:microsoft.com/office/officeart/2016/7/layout/BasicLinearProcessNumbered"/>
    <dgm:cxn modelId="{0176C1E8-96C7-4049-A432-BBBAFB7CE95C}" type="presParOf" srcId="{EB39BFFE-8266-4F44-952E-7700F1118BB2}" destId="{1CD1E3C9-2978-4DCB-B9A0-969D730609FC}" srcOrd="7" destOrd="0" presId="urn:microsoft.com/office/officeart/2016/7/layout/BasicLinearProcessNumbered"/>
    <dgm:cxn modelId="{25703E81-D3E2-4DD6-94D0-54E2F020F9EF}" type="presParOf" srcId="{EB39BFFE-8266-4F44-952E-7700F1118BB2}" destId="{FB19AE66-2071-45EF-A0E3-489AEE310D49}" srcOrd="8" destOrd="0" presId="urn:microsoft.com/office/officeart/2016/7/layout/BasicLinearProcessNumbered"/>
    <dgm:cxn modelId="{39E7BE4E-174E-4B86-8F17-2664E6068E19}" type="presParOf" srcId="{FB19AE66-2071-45EF-A0E3-489AEE310D49}" destId="{CA82983E-B1DA-4C16-B432-A7C54194D8E7}" srcOrd="0" destOrd="0" presId="urn:microsoft.com/office/officeart/2016/7/layout/BasicLinearProcessNumbered"/>
    <dgm:cxn modelId="{CAE8B8DF-6DC6-4FF7-9299-D967E5C8F1C4}" type="presParOf" srcId="{FB19AE66-2071-45EF-A0E3-489AEE310D49}" destId="{E66F1704-E292-4DF1-A6F5-F36F342090C0}" srcOrd="1" destOrd="0" presId="urn:microsoft.com/office/officeart/2016/7/layout/BasicLinearProcessNumbered"/>
    <dgm:cxn modelId="{3157FE8F-1127-4231-8022-663B914BF323}" type="presParOf" srcId="{FB19AE66-2071-45EF-A0E3-489AEE310D49}" destId="{62A208AB-F12E-4CE0-93F6-0B56012BA0CE}" srcOrd="2" destOrd="0" presId="urn:microsoft.com/office/officeart/2016/7/layout/BasicLinearProcessNumbered"/>
    <dgm:cxn modelId="{0B7B9DDC-706F-412A-AE3B-0F83800B6A82}" type="presParOf" srcId="{FB19AE66-2071-45EF-A0E3-489AEE310D49}" destId="{4DAF408F-A68F-4246-A4CB-C11DF30FA747}"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657D39-021B-4B55-981D-4C9BBDC2A6D1}">
      <dsp:nvSpPr>
        <dsp:cNvPr id="0" name=""/>
        <dsp:cNvSpPr/>
      </dsp:nvSpPr>
      <dsp:spPr>
        <a:xfrm>
          <a:off x="3281" y="193692"/>
          <a:ext cx="1776784" cy="2487497"/>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525" tIns="330200" rIns="138525" bIns="330200" numCol="1" spcCol="1270" anchor="t" anchorCtr="0">
          <a:noAutofit/>
        </a:bodyPr>
        <a:lstStyle/>
        <a:p>
          <a:pPr marL="0" lvl="0" indent="0" algn="l" defTabSz="800100">
            <a:lnSpc>
              <a:spcPct val="90000"/>
            </a:lnSpc>
            <a:spcBef>
              <a:spcPct val="0"/>
            </a:spcBef>
            <a:spcAft>
              <a:spcPct val="35000"/>
            </a:spcAft>
            <a:buNone/>
          </a:pPr>
          <a:r>
            <a:rPr lang="en-US" sz="1800" kern="1200"/>
            <a:t>Initial Preprocessing</a:t>
          </a:r>
        </a:p>
      </dsp:txBody>
      <dsp:txXfrm>
        <a:off x="3281" y="1138941"/>
        <a:ext cx="1776784" cy="1492498"/>
      </dsp:txXfrm>
    </dsp:sp>
    <dsp:sp modelId="{B4AAF747-0F1C-4905-A8BF-453397EB7A1E}">
      <dsp:nvSpPr>
        <dsp:cNvPr id="0" name=""/>
        <dsp:cNvSpPr/>
      </dsp:nvSpPr>
      <dsp:spPr>
        <a:xfrm>
          <a:off x="518549" y="442442"/>
          <a:ext cx="746249" cy="746249"/>
        </a:xfrm>
        <a:prstGeom prst="ellips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180" tIns="12700" rIns="58180" bIns="12700" numCol="1" spcCol="1270" anchor="ctr" anchorCtr="0">
          <a:noAutofit/>
        </a:bodyPr>
        <a:lstStyle/>
        <a:p>
          <a:pPr marL="0" lvl="0" indent="0" algn="ctr" defTabSz="1689100">
            <a:lnSpc>
              <a:spcPct val="90000"/>
            </a:lnSpc>
            <a:spcBef>
              <a:spcPct val="0"/>
            </a:spcBef>
            <a:spcAft>
              <a:spcPct val="35000"/>
            </a:spcAft>
            <a:buNone/>
          </a:pPr>
          <a:r>
            <a:rPr lang="en-US" sz="3800" kern="1200"/>
            <a:t>1</a:t>
          </a:r>
        </a:p>
      </dsp:txBody>
      <dsp:txXfrm>
        <a:off x="627835" y="551728"/>
        <a:ext cx="527677" cy="527677"/>
      </dsp:txXfrm>
    </dsp:sp>
    <dsp:sp modelId="{A9489115-A2DA-4F38-8CED-AF40D5C17497}">
      <dsp:nvSpPr>
        <dsp:cNvPr id="0" name=""/>
        <dsp:cNvSpPr/>
      </dsp:nvSpPr>
      <dsp:spPr>
        <a:xfrm>
          <a:off x="3281" y="2681118"/>
          <a:ext cx="1776784" cy="72"/>
        </a:xfrm>
        <a:prstGeom prst="rect">
          <a:avLst/>
        </a:prstGeom>
        <a:solidFill>
          <a:schemeClr val="accent2">
            <a:hueOff val="373684"/>
            <a:satOff val="-397"/>
            <a:lumOff val="305"/>
            <a:alphaOff val="0"/>
          </a:schemeClr>
        </a:solidFill>
        <a:ln w="15875" cap="flat" cmpd="sng" algn="ctr">
          <a:solidFill>
            <a:schemeClr val="accent2">
              <a:hueOff val="373684"/>
              <a:satOff val="-397"/>
              <a:lumOff val="30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650447-5F17-41D6-BE7C-C79BD217C104}">
      <dsp:nvSpPr>
        <dsp:cNvPr id="0" name=""/>
        <dsp:cNvSpPr/>
      </dsp:nvSpPr>
      <dsp:spPr>
        <a:xfrm>
          <a:off x="1957744" y="193692"/>
          <a:ext cx="1776784" cy="2487497"/>
        </a:xfrm>
        <a:prstGeom prst="rect">
          <a:avLst/>
        </a:prstGeom>
        <a:solidFill>
          <a:schemeClr val="accent2">
            <a:tint val="40000"/>
            <a:alpha val="90000"/>
            <a:hueOff val="1045868"/>
            <a:satOff val="357"/>
            <a:lumOff val="110"/>
            <a:alphaOff val="0"/>
          </a:schemeClr>
        </a:solidFill>
        <a:ln w="15875" cap="flat" cmpd="sng" algn="ctr">
          <a:solidFill>
            <a:schemeClr val="accent2">
              <a:tint val="40000"/>
              <a:alpha val="90000"/>
              <a:hueOff val="1045868"/>
              <a:satOff val="357"/>
              <a:lumOff val="11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525" tIns="330200" rIns="138525" bIns="330200" numCol="1" spcCol="1270" anchor="t" anchorCtr="0">
          <a:noAutofit/>
        </a:bodyPr>
        <a:lstStyle/>
        <a:p>
          <a:pPr marL="0" lvl="0" indent="0" algn="l" defTabSz="800100">
            <a:lnSpc>
              <a:spcPct val="90000"/>
            </a:lnSpc>
            <a:spcBef>
              <a:spcPct val="0"/>
            </a:spcBef>
            <a:spcAft>
              <a:spcPct val="35000"/>
            </a:spcAft>
            <a:buNone/>
          </a:pPr>
          <a:r>
            <a:rPr lang="en-US" sz="1800" kern="1200"/>
            <a:t>Visualization of Numerical Attributes</a:t>
          </a:r>
        </a:p>
      </dsp:txBody>
      <dsp:txXfrm>
        <a:off x="1957744" y="1138941"/>
        <a:ext cx="1776784" cy="1492498"/>
      </dsp:txXfrm>
    </dsp:sp>
    <dsp:sp modelId="{0E8801A0-E936-401F-A87D-8E869D732D6E}">
      <dsp:nvSpPr>
        <dsp:cNvPr id="0" name=""/>
        <dsp:cNvSpPr/>
      </dsp:nvSpPr>
      <dsp:spPr>
        <a:xfrm>
          <a:off x="2473011" y="442442"/>
          <a:ext cx="746249" cy="746249"/>
        </a:xfrm>
        <a:prstGeom prst="ellipse">
          <a:avLst/>
        </a:prstGeom>
        <a:solidFill>
          <a:schemeClr val="accent2">
            <a:hueOff val="747368"/>
            <a:satOff val="-794"/>
            <a:lumOff val="610"/>
            <a:alphaOff val="0"/>
          </a:schemeClr>
        </a:solidFill>
        <a:ln w="15875" cap="flat" cmpd="sng" algn="ctr">
          <a:solidFill>
            <a:schemeClr val="accent2">
              <a:hueOff val="747368"/>
              <a:satOff val="-794"/>
              <a:lumOff val="61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180" tIns="12700" rIns="58180" bIns="12700" numCol="1" spcCol="1270" anchor="ctr" anchorCtr="0">
          <a:noAutofit/>
        </a:bodyPr>
        <a:lstStyle/>
        <a:p>
          <a:pPr marL="0" lvl="0" indent="0" algn="ctr" defTabSz="1689100">
            <a:lnSpc>
              <a:spcPct val="90000"/>
            </a:lnSpc>
            <a:spcBef>
              <a:spcPct val="0"/>
            </a:spcBef>
            <a:spcAft>
              <a:spcPct val="35000"/>
            </a:spcAft>
            <a:buNone/>
          </a:pPr>
          <a:r>
            <a:rPr lang="en-US" sz="3800" kern="1200"/>
            <a:t>2</a:t>
          </a:r>
        </a:p>
      </dsp:txBody>
      <dsp:txXfrm>
        <a:off x="2582297" y="551728"/>
        <a:ext cx="527677" cy="527677"/>
      </dsp:txXfrm>
    </dsp:sp>
    <dsp:sp modelId="{88D38A73-26B5-4B20-95FA-9FB7E4404266}">
      <dsp:nvSpPr>
        <dsp:cNvPr id="0" name=""/>
        <dsp:cNvSpPr/>
      </dsp:nvSpPr>
      <dsp:spPr>
        <a:xfrm>
          <a:off x="1957744" y="2681118"/>
          <a:ext cx="1776784" cy="72"/>
        </a:xfrm>
        <a:prstGeom prst="rect">
          <a:avLst/>
        </a:prstGeom>
        <a:solidFill>
          <a:schemeClr val="accent2">
            <a:hueOff val="1121052"/>
            <a:satOff val="-1191"/>
            <a:lumOff val="915"/>
            <a:alphaOff val="0"/>
          </a:schemeClr>
        </a:solidFill>
        <a:ln w="15875" cap="flat" cmpd="sng" algn="ctr">
          <a:solidFill>
            <a:schemeClr val="accent2">
              <a:hueOff val="1121052"/>
              <a:satOff val="-1191"/>
              <a:lumOff val="91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234839-B1F1-4532-B601-CA57DBE850FE}">
      <dsp:nvSpPr>
        <dsp:cNvPr id="0" name=""/>
        <dsp:cNvSpPr/>
      </dsp:nvSpPr>
      <dsp:spPr>
        <a:xfrm>
          <a:off x="3912206" y="193692"/>
          <a:ext cx="1776784" cy="2487497"/>
        </a:xfrm>
        <a:prstGeom prst="rect">
          <a:avLst/>
        </a:prstGeom>
        <a:solidFill>
          <a:schemeClr val="accent2">
            <a:tint val="40000"/>
            <a:alpha val="90000"/>
            <a:hueOff val="2091735"/>
            <a:satOff val="714"/>
            <a:lumOff val="220"/>
            <a:alphaOff val="0"/>
          </a:schemeClr>
        </a:solidFill>
        <a:ln w="15875" cap="flat" cmpd="sng" algn="ctr">
          <a:solidFill>
            <a:schemeClr val="accent2">
              <a:tint val="40000"/>
              <a:alpha val="90000"/>
              <a:hueOff val="2091735"/>
              <a:satOff val="714"/>
              <a:lumOff val="22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525" tIns="330200" rIns="138525" bIns="330200" numCol="1" spcCol="1270" anchor="t" anchorCtr="0">
          <a:noAutofit/>
        </a:bodyPr>
        <a:lstStyle/>
        <a:p>
          <a:pPr marL="0" lvl="0" indent="0" algn="l" defTabSz="800100">
            <a:lnSpc>
              <a:spcPct val="90000"/>
            </a:lnSpc>
            <a:spcBef>
              <a:spcPct val="0"/>
            </a:spcBef>
            <a:spcAft>
              <a:spcPct val="35000"/>
            </a:spcAft>
            <a:buNone/>
          </a:pPr>
          <a:r>
            <a:rPr lang="en-US" sz="1800" kern="1200"/>
            <a:t>Experimental Implementation</a:t>
          </a:r>
        </a:p>
      </dsp:txBody>
      <dsp:txXfrm>
        <a:off x="3912206" y="1138941"/>
        <a:ext cx="1776784" cy="1492498"/>
      </dsp:txXfrm>
    </dsp:sp>
    <dsp:sp modelId="{FB2E8105-DC1D-4EDD-B656-D814A74455D6}">
      <dsp:nvSpPr>
        <dsp:cNvPr id="0" name=""/>
        <dsp:cNvSpPr/>
      </dsp:nvSpPr>
      <dsp:spPr>
        <a:xfrm>
          <a:off x="4427473" y="442442"/>
          <a:ext cx="746249" cy="746249"/>
        </a:xfrm>
        <a:prstGeom prst="ellipse">
          <a:avLst/>
        </a:prstGeom>
        <a:solidFill>
          <a:schemeClr val="accent2">
            <a:hueOff val="1494735"/>
            <a:satOff val="-1588"/>
            <a:lumOff val="1220"/>
            <a:alphaOff val="0"/>
          </a:schemeClr>
        </a:solidFill>
        <a:ln w="15875" cap="flat" cmpd="sng" algn="ctr">
          <a:solidFill>
            <a:schemeClr val="accent2">
              <a:hueOff val="1494735"/>
              <a:satOff val="-1588"/>
              <a:lumOff val="122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180" tIns="12700" rIns="58180" bIns="12700" numCol="1" spcCol="1270" anchor="ctr" anchorCtr="0">
          <a:noAutofit/>
        </a:bodyPr>
        <a:lstStyle/>
        <a:p>
          <a:pPr marL="0" lvl="0" indent="0" algn="ctr" defTabSz="1689100">
            <a:lnSpc>
              <a:spcPct val="90000"/>
            </a:lnSpc>
            <a:spcBef>
              <a:spcPct val="0"/>
            </a:spcBef>
            <a:spcAft>
              <a:spcPct val="35000"/>
            </a:spcAft>
            <a:buNone/>
          </a:pPr>
          <a:r>
            <a:rPr lang="en-US" sz="3800" kern="1200"/>
            <a:t>3</a:t>
          </a:r>
        </a:p>
      </dsp:txBody>
      <dsp:txXfrm>
        <a:off x="4536759" y="551728"/>
        <a:ext cx="527677" cy="527677"/>
      </dsp:txXfrm>
    </dsp:sp>
    <dsp:sp modelId="{9BEBF3E7-063B-4226-9937-A28613170BAF}">
      <dsp:nvSpPr>
        <dsp:cNvPr id="0" name=""/>
        <dsp:cNvSpPr/>
      </dsp:nvSpPr>
      <dsp:spPr>
        <a:xfrm>
          <a:off x="3912206" y="2681118"/>
          <a:ext cx="1776784" cy="72"/>
        </a:xfrm>
        <a:prstGeom prst="rect">
          <a:avLst/>
        </a:prstGeom>
        <a:solidFill>
          <a:schemeClr val="accent2">
            <a:hueOff val="1868420"/>
            <a:satOff val="-1984"/>
            <a:lumOff val="1525"/>
            <a:alphaOff val="0"/>
          </a:schemeClr>
        </a:solidFill>
        <a:ln w="15875" cap="flat" cmpd="sng" algn="ctr">
          <a:solidFill>
            <a:schemeClr val="accent2">
              <a:hueOff val="1868420"/>
              <a:satOff val="-1984"/>
              <a:lumOff val="152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68CA73-9321-4F17-8C03-0BE0057DD144}">
      <dsp:nvSpPr>
        <dsp:cNvPr id="0" name=""/>
        <dsp:cNvSpPr/>
      </dsp:nvSpPr>
      <dsp:spPr>
        <a:xfrm>
          <a:off x="5866668" y="193692"/>
          <a:ext cx="1776784" cy="2487497"/>
        </a:xfrm>
        <a:prstGeom prst="rect">
          <a:avLst/>
        </a:prstGeom>
        <a:solidFill>
          <a:schemeClr val="accent2">
            <a:tint val="40000"/>
            <a:alpha val="90000"/>
            <a:hueOff val="3137603"/>
            <a:satOff val="1071"/>
            <a:lumOff val="329"/>
            <a:alphaOff val="0"/>
          </a:schemeClr>
        </a:solidFill>
        <a:ln w="15875" cap="flat" cmpd="sng" algn="ctr">
          <a:solidFill>
            <a:schemeClr val="accent2">
              <a:tint val="40000"/>
              <a:alpha val="90000"/>
              <a:hueOff val="3137603"/>
              <a:satOff val="1071"/>
              <a:lumOff val="32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525" tIns="330200" rIns="138525" bIns="330200" numCol="1" spcCol="1270" anchor="t" anchorCtr="0">
          <a:noAutofit/>
        </a:bodyPr>
        <a:lstStyle/>
        <a:p>
          <a:pPr marL="0" lvl="0" indent="0" algn="l" defTabSz="800100">
            <a:lnSpc>
              <a:spcPct val="90000"/>
            </a:lnSpc>
            <a:spcBef>
              <a:spcPct val="0"/>
            </a:spcBef>
            <a:spcAft>
              <a:spcPct val="35000"/>
            </a:spcAft>
            <a:buNone/>
          </a:pPr>
          <a:r>
            <a:rPr lang="en-US" sz="1800" kern="1200"/>
            <a:t>Experimental Evaluation</a:t>
          </a:r>
        </a:p>
      </dsp:txBody>
      <dsp:txXfrm>
        <a:off x="5866668" y="1138941"/>
        <a:ext cx="1776784" cy="1492498"/>
      </dsp:txXfrm>
    </dsp:sp>
    <dsp:sp modelId="{EF8268C4-5107-41D5-9D33-9035E8A8D397}">
      <dsp:nvSpPr>
        <dsp:cNvPr id="0" name=""/>
        <dsp:cNvSpPr/>
      </dsp:nvSpPr>
      <dsp:spPr>
        <a:xfrm>
          <a:off x="6381936" y="442442"/>
          <a:ext cx="746249" cy="746249"/>
        </a:xfrm>
        <a:prstGeom prst="ellipse">
          <a:avLst/>
        </a:prstGeom>
        <a:solidFill>
          <a:schemeClr val="accent2">
            <a:hueOff val="2242103"/>
            <a:satOff val="-2381"/>
            <a:lumOff val="1830"/>
            <a:alphaOff val="0"/>
          </a:schemeClr>
        </a:solidFill>
        <a:ln w="15875" cap="flat" cmpd="sng" algn="ctr">
          <a:solidFill>
            <a:schemeClr val="accent2">
              <a:hueOff val="2242103"/>
              <a:satOff val="-2381"/>
              <a:lumOff val="18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180" tIns="12700" rIns="58180" bIns="12700" numCol="1" spcCol="1270" anchor="ctr" anchorCtr="0">
          <a:noAutofit/>
        </a:bodyPr>
        <a:lstStyle/>
        <a:p>
          <a:pPr marL="0" lvl="0" indent="0" algn="ctr" defTabSz="1689100">
            <a:lnSpc>
              <a:spcPct val="90000"/>
            </a:lnSpc>
            <a:spcBef>
              <a:spcPct val="0"/>
            </a:spcBef>
            <a:spcAft>
              <a:spcPct val="35000"/>
            </a:spcAft>
            <a:buNone/>
          </a:pPr>
          <a:r>
            <a:rPr lang="en-US" sz="3800" kern="1200"/>
            <a:t>4</a:t>
          </a:r>
        </a:p>
      </dsp:txBody>
      <dsp:txXfrm>
        <a:off x="6491222" y="551728"/>
        <a:ext cx="527677" cy="527677"/>
      </dsp:txXfrm>
    </dsp:sp>
    <dsp:sp modelId="{AC957C49-4C6F-4E04-B19B-3A888F27BF84}">
      <dsp:nvSpPr>
        <dsp:cNvPr id="0" name=""/>
        <dsp:cNvSpPr/>
      </dsp:nvSpPr>
      <dsp:spPr>
        <a:xfrm>
          <a:off x="5866668" y="2681118"/>
          <a:ext cx="1776784" cy="72"/>
        </a:xfrm>
        <a:prstGeom prst="rect">
          <a:avLst/>
        </a:prstGeom>
        <a:solidFill>
          <a:schemeClr val="accent2">
            <a:hueOff val="2615787"/>
            <a:satOff val="-2778"/>
            <a:lumOff val="2135"/>
            <a:alphaOff val="0"/>
          </a:schemeClr>
        </a:solidFill>
        <a:ln w="15875" cap="flat" cmpd="sng" algn="ctr">
          <a:solidFill>
            <a:schemeClr val="accent2">
              <a:hueOff val="2615787"/>
              <a:satOff val="-2778"/>
              <a:lumOff val="213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82983E-B1DA-4C16-B432-A7C54194D8E7}">
      <dsp:nvSpPr>
        <dsp:cNvPr id="0" name=""/>
        <dsp:cNvSpPr/>
      </dsp:nvSpPr>
      <dsp:spPr>
        <a:xfrm>
          <a:off x="7821131" y="193692"/>
          <a:ext cx="1776784" cy="2487497"/>
        </a:xfrm>
        <a:prstGeom prst="rect">
          <a:avLst/>
        </a:prstGeom>
        <a:solidFill>
          <a:schemeClr val="accent2">
            <a:tint val="40000"/>
            <a:alpha val="90000"/>
            <a:hueOff val="4183470"/>
            <a:satOff val="1428"/>
            <a:lumOff val="439"/>
            <a:alphaOff val="0"/>
          </a:schemeClr>
        </a:solidFill>
        <a:ln w="15875" cap="flat" cmpd="sng" algn="ctr">
          <a:solidFill>
            <a:schemeClr val="accent2">
              <a:tint val="40000"/>
              <a:alpha val="90000"/>
              <a:hueOff val="4183470"/>
              <a:satOff val="1428"/>
              <a:lumOff val="43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525" tIns="330200" rIns="138525" bIns="330200" numCol="1" spcCol="1270" anchor="t" anchorCtr="0">
          <a:noAutofit/>
        </a:bodyPr>
        <a:lstStyle/>
        <a:p>
          <a:pPr marL="0" lvl="0" indent="0" algn="l" defTabSz="800100">
            <a:lnSpc>
              <a:spcPct val="90000"/>
            </a:lnSpc>
            <a:spcBef>
              <a:spcPct val="0"/>
            </a:spcBef>
            <a:spcAft>
              <a:spcPct val="35000"/>
            </a:spcAft>
            <a:buNone/>
          </a:pPr>
          <a:r>
            <a:rPr lang="en-US" sz="1800" kern="1200"/>
            <a:t>Conclusion</a:t>
          </a:r>
        </a:p>
      </dsp:txBody>
      <dsp:txXfrm>
        <a:off x="7821131" y="1138941"/>
        <a:ext cx="1776784" cy="1492498"/>
      </dsp:txXfrm>
    </dsp:sp>
    <dsp:sp modelId="{E66F1704-E292-4DF1-A6F5-F36F342090C0}">
      <dsp:nvSpPr>
        <dsp:cNvPr id="0" name=""/>
        <dsp:cNvSpPr/>
      </dsp:nvSpPr>
      <dsp:spPr>
        <a:xfrm>
          <a:off x="8336398" y="442442"/>
          <a:ext cx="746249" cy="746249"/>
        </a:xfrm>
        <a:prstGeom prst="ellipse">
          <a:avLst/>
        </a:prstGeom>
        <a:solidFill>
          <a:schemeClr val="accent2">
            <a:hueOff val="2989471"/>
            <a:satOff val="-3175"/>
            <a:lumOff val="2440"/>
            <a:alphaOff val="0"/>
          </a:schemeClr>
        </a:solidFill>
        <a:ln w="15875" cap="flat" cmpd="sng" algn="ctr">
          <a:solidFill>
            <a:schemeClr val="accent2">
              <a:hueOff val="2989471"/>
              <a:satOff val="-3175"/>
              <a:lumOff val="244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180" tIns="12700" rIns="58180" bIns="12700" numCol="1" spcCol="1270" anchor="ctr" anchorCtr="0">
          <a:noAutofit/>
        </a:bodyPr>
        <a:lstStyle/>
        <a:p>
          <a:pPr marL="0" lvl="0" indent="0" algn="ctr" defTabSz="1689100">
            <a:lnSpc>
              <a:spcPct val="90000"/>
            </a:lnSpc>
            <a:spcBef>
              <a:spcPct val="0"/>
            </a:spcBef>
            <a:spcAft>
              <a:spcPct val="35000"/>
            </a:spcAft>
            <a:buNone/>
          </a:pPr>
          <a:r>
            <a:rPr lang="en-US" sz="3800" kern="1200"/>
            <a:t>5</a:t>
          </a:r>
        </a:p>
      </dsp:txBody>
      <dsp:txXfrm>
        <a:off x="8445684" y="551728"/>
        <a:ext cx="527677" cy="527677"/>
      </dsp:txXfrm>
    </dsp:sp>
    <dsp:sp modelId="{62A208AB-F12E-4CE0-93F6-0B56012BA0CE}">
      <dsp:nvSpPr>
        <dsp:cNvPr id="0" name=""/>
        <dsp:cNvSpPr/>
      </dsp:nvSpPr>
      <dsp:spPr>
        <a:xfrm>
          <a:off x="7821131" y="2681118"/>
          <a:ext cx="1776784" cy="72"/>
        </a:xfrm>
        <a:prstGeom prst="rect">
          <a:avLst/>
        </a:prstGeom>
        <a:solidFill>
          <a:schemeClr val="accent2">
            <a:hueOff val="3363155"/>
            <a:satOff val="-3572"/>
            <a:lumOff val="2745"/>
            <a:alphaOff val="0"/>
          </a:schemeClr>
        </a:solidFill>
        <a:ln w="15875" cap="flat" cmpd="sng" algn="ctr">
          <a:solidFill>
            <a:schemeClr val="accent2">
              <a:hueOff val="3363155"/>
              <a:satOff val="-3572"/>
              <a:lumOff val="274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1A6662E-FAF4-44BC-88B5-85A7CBFB6D30}" type="datetime1">
              <a:rPr lang="en-US" smtClean="0"/>
              <a:pPr/>
              <a:t>5/5/2022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73B850FF-6169-4056-8077-06FFA93A5366}" type="slidenum">
              <a:rPr lang="en-US" smtClean="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2139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5/5/2022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44112358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5/5/2022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817752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5/5/2022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56352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5/5/2022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1922103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5/5/2022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047809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5/5/2022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61806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59632-1575-4E14-B53B-3DC3D5ED3947}" type="datetime1">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7738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A6868-2568-4CC9-B302-F37117B01A6E}" type="datetime1">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9594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55F08A-1E71-4B2B-BB49-E743F2903911}" type="datetime1">
              <a:rPr lang="en-US" smtClean="0"/>
              <a:t>5/5/2022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16007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17D9E-721A-44BB-8863-9873FE64DA75}" type="datetime1">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7488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1DA2F-80B8-49CF-99FB-5ABCA53A607A}" type="datetime1">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24785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852172-E6C9-4B6C-929A-A9DE3837BBF1}" type="datetime1">
              <a:rPr lang="en-US" smtClean="0"/>
              <a:t>5/5/2022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5535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B41CFF-90C9-47B3-9DA1-F2BF8D839F7E}" type="datetime1">
              <a:rPr lang="en-US" smtClean="0"/>
              <a:t>5/5/2022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2458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048FA-06AB-4884-A69B-986B96E68A24}" type="datetime1">
              <a:rPr lang="en-US" smtClean="0"/>
              <a:t>5/5/2022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42808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DB7ABA-0172-4F9C-889D-567164F66BCD}" type="datetime1">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7702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AC6A5B-8AE7-4A41-B5A7-9ADC6686DC18}" type="datetime1">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92970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7E0CF6C-748E-4B7A-BC8B-3011EF78ED13}" type="datetime1">
              <a:rPr lang="en-US" smtClean="0"/>
              <a:pPr/>
              <a:t>5/5/2022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8261863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EE92A5-7053-44B3-8B9B-D041149236D3}"/>
              </a:ext>
            </a:extLst>
          </p:cNvPr>
          <p:cNvSpPr>
            <a:spLocks noGrp="1"/>
          </p:cNvSpPr>
          <p:nvPr>
            <p:ph type="title"/>
          </p:nvPr>
        </p:nvSpPr>
        <p:spPr>
          <a:xfrm>
            <a:off x="1295402" y="733925"/>
            <a:ext cx="9601196" cy="3051265"/>
          </a:xfrm>
        </p:spPr>
        <p:txBody>
          <a:bodyPr>
            <a:normAutofit fontScale="90000"/>
          </a:bodyPr>
          <a:lstStyle/>
          <a:p>
            <a:r>
              <a:rPr lang="en-US" sz="8800" dirty="0">
                <a:solidFill>
                  <a:srgbClr val="FFFFFF"/>
                </a:solidFill>
              </a:rPr>
              <a:t>              </a:t>
            </a:r>
            <a:br>
              <a:rPr lang="en-US" sz="2200" dirty="0">
                <a:solidFill>
                  <a:schemeClr val="tx1"/>
                </a:solidFill>
                <a:latin typeface="Times New Roman" panose="02020603050405020304" pitchFamily="18" charset="0"/>
                <a:cs typeface="Times New Roman" panose="02020603050405020304" pitchFamily="18" charset="0"/>
              </a:rPr>
            </a:br>
            <a:br>
              <a:rPr lang="en-US" sz="2200" dirty="0">
                <a:solidFill>
                  <a:schemeClr val="tx1"/>
                </a:solidFill>
                <a:latin typeface="Times New Roman" panose="02020603050405020304" pitchFamily="18" charset="0"/>
                <a:cs typeface="Times New Roman" panose="02020603050405020304" pitchFamily="18" charset="0"/>
              </a:rPr>
            </a:br>
            <a:br>
              <a:rPr lang="en-US" sz="2200" dirty="0">
                <a:solidFill>
                  <a:schemeClr val="tx1"/>
                </a:solidFill>
                <a:latin typeface="Times New Roman" panose="02020603050405020304" pitchFamily="18" charset="0"/>
                <a:cs typeface="Times New Roman" panose="02020603050405020304" pitchFamily="18" charset="0"/>
              </a:rPr>
            </a:br>
            <a:br>
              <a:rPr lang="en-US" sz="2200" dirty="0">
                <a:solidFill>
                  <a:schemeClr val="tx1"/>
                </a:solidFill>
                <a:latin typeface="Times New Roman" panose="02020603050405020304" pitchFamily="18" charset="0"/>
                <a:cs typeface="Times New Roman" panose="02020603050405020304" pitchFamily="18" charset="0"/>
              </a:rPr>
            </a:br>
            <a:br>
              <a:rPr lang="en-US" sz="2200" dirty="0">
                <a:solidFill>
                  <a:schemeClr val="tx1"/>
                </a:solidFill>
                <a:latin typeface="Times New Roman" panose="02020603050405020304" pitchFamily="18" charset="0"/>
                <a:cs typeface="Times New Roman" panose="02020603050405020304" pitchFamily="18" charset="0"/>
              </a:rPr>
            </a:br>
            <a:br>
              <a:rPr lang="en-US" sz="2200" dirty="0">
                <a:solidFill>
                  <a:schemeClr val="tx1"/>
                </a:solidFill>
                <a:latin typeface="Times New Roman" panose="02020603050405020304" pitchFamily="18" charset="0"/>
                <a:cs typeface="Times New Roman" panose="02020603050405020304" pitchFamily="18" charset="0"/>
              </a:rPr>
            </a:br>
            <a:br>
              <a:rPr lang="en-US" sz="2200" dirty="0">
                <a:solidFill>
                  <a:schemeClr val="tx1"/>
                </a:solidFill>
                <a:latin typeface="Times New Roman" panose="02020603050405020304" pitchFamily="18" charset="0"/>
                <a:cs typeface="Times New Roman" panose="02020603050405020304" pitchFamily="18" charset="0"/>
              </a:rPr>
            </a:br>
            <a:br>
              <a:rPr lang="en-US" sz="2200" dirty="0">
                <a:solidFill>
                  <a:schemeClr val="tx1"/>
                </a:solidFill>
                <a:latin typeface="Times New Roman" panose="02020603050405020304" pitchFamily="18" charset="0"/>
                <a:cs typeface="Times New Roman" panose="02020603050405020304" pitchFamily="18" charset="0"/>
              </a:rPr>
            </a:br>
            <a:br>
              <a:rPr lang="en-US" sz="2200" dirty="0">
                <a:solidFill>
                  <a:schemeClr val="tx1"/>
                </a:solidFill>
                <a:latin typeface="Times New Roman" panose="02020603050405020304" pitchFamily="18" charset="0"/>
                <a:cs typeface="Times New Roman" panose="02020603050405020304" pitchFamily="18" charset="0"/>
              </a:rPr>
            </a:br>
            <a:br>
              <a:rPr lang="en-US" sz="2200" dirty="0">
                <a:solidFill>
                  <a:schemeClr val="tx1"/>
                </a:solidFill>
                <a:latin typeface="Times New Roman" panose="02020603050405020304" pitchFamily="18" charset="0"/>
                <a:cs typeface="Times New Roman" panose="02020603050405020304" pitchFamily="18" charset="0"/>
              </a:rPr>
            </a:br>
            <a:br>
              <a:rPr lang="en-US" sz="2200" dirty="0">
                <a:solidFill>
                  <a:schemeClr val="tx1"/>
                </a:solidFill>
                <a:latin typeface="Times New Roman" panose="02020603050405020304" pitchFamily="18" charset="0"/>
                <a:cs typeface="Times New Roman" panose="02020603050405020304" pitchFamily="18" charset="0"/>
              </a:rPr>
            </a:br>
            <a:br>
              <a:rPr lang="en-US" sz="2200" dirty="0">
                <a:solidFill>
                  <a:schemeClr val="tx1"/>
                </a:solidFill>
                <a:latin typeface="Times New Roman" panose="02020603050405020304" pitchFamily="18" charset="0"/>
                <a:cs typeface="Times New Roman" panose="02020603050405020304" pitchFamily="18" charset="0"/>
              </a:rPr>
            </a:br>
            <a:r>
              <a:rPr lang="en-US" sz="2200" dirty="0">
                <a:solidFill>
                  <a:schemeClr val="tx1"/>
                </a:solidFill>
                <a:latin typeface="Times New Roman" panose="02020603050405020304" pitchFamily="18" charset="0"/>
                <a:cs typeface="Times New Roman" panose="02020603050405020304" pitchFamily="18" charset="0"/>
              </a:rPr>
              <a:t>                                                       </a:t>
            </a:r>
            <a:br>
              <a:rPr lang="en-US" sz="2200" dirty="0">
                <a:solidFill>
                  <a:schemeClr val="tx1"/>
                </a:solidFill>
                <a:latin typeface="Times New Roman" panose="02020603050405020304" pitchFamily="18" charset="0"/>
                <a:cs typeface="Times New Roman" panose="02020603050405020304" pitchFamily="18" charset="0"/>
              </a:rPr>
            </a:br>
            <a:r>
              <a:rPr lang="en-US" sz="6000" dirty="0">
                <a:solidFill>
                  <a:schemeClr val="tx1"/>
                </a:solidFill>
              </a:rPr>
              <a:t>CAPSTONE </a:t>
            </a:r>
            <a:br>
              <a:rPr lang="en-US" sz="6000" dirty="0">
                <a:solidFill>
                  <a:schemeClr val="tx1"/>
                </a:solidFill>
              </a:rPr>
            </a:br>
            <a:r>
              <a:rPr lang="en-US" sz="6000" dirty="0">
                <a:solidFill>
                  <a:schemeClr val="tx1"/>
                </a:solidFill>
              </a:rPr>
              <a:t>PROJECT</a:t>
            </a:r>
            <a:br>
              <a:rPr lang="en-US" sz="6700" dirty="0">
                <a:solidFill>
                  <a:schemeClr val="tx1"/>
                </a:solidFill>
              </a:rPr>
            </a:br>
            <a:r>
              <a:rPr lang="en-US" sz="4000" dirty="0">
                <a:solidFill>
                  <a:schemeClr val="tx1"/>
                </a:solidFill>
                <a:latin typeface="Bahnschrift Light" panose="020B0502040204020203" pitchFamily="34" charset="0"/>
              </a:rPr>
              <a:t>Rainfall Prediction using EDA and classification models </a:t>
            </a:r>
            <a:br>
              <a:rPr lang="en-US" sz="6700" dirty="0">
                <a:solidFill>
                  <a:schemeClr val="tx1"/>
                </a:solidFill>
              </a:rPr>
            </a:br>
            <a:br>
              <a:rPr lang="en-US" sz="2200" dirty="0">
                <a:solidFill>
                  <a:schemeClr val="tx1"/>
                </a:solidFill>
                <a:latin typeface="Times New Roman" panose="02020603050405020304" pitchFamily="18" charset="0"/>
                <a:cs typeface="Times New Roman" panose="02020603050405020304" pitchFamily="18" charset="0"/>
              </a:rPr>
            </a:br>
            <a:br>
              <a:rPr lang="en-US" sz="2200" dirty="0">
                <a:solidFill>
                  <a:schemeClr val="tx1"/>
                </a:solidFill>
                <a:latin typeface="Times New Roman" panose="02020603050405020304" pitchFamily="18" charset="0"/>
                <a:cs typeface="Times New Roman" panose="02020603050405020304" pitchFamily="18" charset="0"/>
              </a:rPr>
            </a:br>
            <a:br>
              <a:rPr lang="en-US" sz="2200" dirty="0">
                <a:solidFill>
                  <a:schemeClr val="tx1"/>
                </a:solidFill>
                <a:latin typeface="Times New Roman" panose="02020603050405020304" pitchFamily="18" charset="0"/>
                <a:cs typeface="Times New Roman" panose="02020603050405020304" pitchFamily="18" charset="0"/>
              </a:rPr>
            </a:br>
            <a:br>
              <a:rPr lang="en-US" sz="2200" dirty="0">
                <a:solidFill>
                  <a:schemeClr val="tx1"/>
                </a:solidFill>
                <a:latin typeface="Times New Roman" panose="02020603050405020304" pitchFamily="18" charset="0"/>
                <a:cs typeface="Times New Roman" panose="02020603050405020304" pitchFamily="18" charset="0"/>
              </a:rPr>
            </a:br>
            <a:br>
              <a:rPr lang="en-US" sz="2200" dirty="0">
                <a:solidFill>
                  <a:schemeClr val="tx1"/>
                </a:solidFill>
                <a:latin typeface="Times New Roman" panose="02020603050405020304" pitchFamily="18" charset="0"/>
                <a:cs typeface="Times New Roman" panose="02020603050405020304" pitchFamily="18" charset="0"/>
              </a:rPr>
            </a:br>
            <a:br>
              <a:rPr lang="en-US" sz="2200" dirty="0">
                <a:solidFill>
                  <a:schemeClr val="tx1"/>
                </a:solidFill>
                <a:latin typeface="Times New Roman" panose="02020603050405020304" pitchFamily="18" charset="0"/>
                <a:cs typeface="Times New Roman" panose="02020603050405020304" pitchFamily="18" charset="0"/>
              </a:rPr>
            </a:br>
            <a:br>
              <a:rPr lang="en-US" sz="2200" dirty="0">
                <a:solidFill>
                  <a:schemeClr val="tx1"/>
                </a:solidFill>
                <a:latin typeface="Times New Roman" panose="02020603050405020304" pitchFamily="18" charset="0"/>
                <a:cs typeface="Times New Roman" panose="02020603050405020304" pitchFamily="18" charset="0"/>
              </a:rPr>
            </a:br>
            <a:br>
              <a:rPr lang="en-US" dirty="0">
                <a:solidFill>
                  <a:schemeClr val="tx1"/>
                </a:solidFill>
              </a:rPr>
            </a:br>
            <a:br>
              <a:rPr lang="en-US" dirty="0">
                <a:solidFill>
                  <a:schemeClr val="tx1"/>
                </a:solidFill>
              </a:rPr>
            </a:br>
            <a:br>
              <a:rPr lang="en-US" sz="4400" dirty="0">
                <a:solidFill>
                  <a:schemeClr val="tx1"/>
                </a:solidFill>
              </a:rPr>
            </a:br>
            <a:br>
              <a:rPr lang="en-US" sz="4400" dirty="0">
                <a:solidFill>
                  <a:schemeClr val="tx1"/>
                </a:solidFill>
              </a:rPr>
            </a:br>
            <a:endParaRPr lang="en-CA" dirty="0">
              <a:solidFill>
                <a:schemeClr val="tx1"/>
              </a:solidFill>
            </a:endParaRPr>
          </a:p>
        </p:txBody>
      </p:sp>
      <p:sp>
        <p:nvSpPr>
          <p:cNvPr id="4" name="Content Placeholder 3">
            <a:extLst>
              <a:ext uri="{FF2B5EF4-FFF2-40B4-BE49-F238E27FC236}">
                <a16:creationId xmlns:a16="http://schemas.microsoft.com/office/drawing/2014/main" id="{D68BC58C-769F-40A4-BE0A-B65749BF8A02}"/>
              </a:ext>
            </a:extLst>
          </p:cNvPr>
          <p:cNvSpPr>
            <a:spLocks noGrp="1"/>
          </p:cNvSpPr>
          <p:nvPr>
            <p:ph idx="1"/>
          </p:nvPr>
        </p:nvSpPr>
        <p:spPr>
          <a:xfrm>
            <a:off x="3934134" y="3994103"/>
            <a:ext cx="7393497" cy="2129971"/>
          </a:xfrm>
        </p:spPr>
        <p:txBody>
          <a:bodyPr>
            <a:normAutofit fontScale="25000" lnSpcReduction="20000"/>
          </a:bodyPr>
          <a:lstStyle/>
          <a:p>
            <a:pPr marL="0" indent="0">
              <a:buNone/>
            </a:pPr>
            <a:r>
              <a:rPr lang="en-US" dirty="0"/>
              <a:t>                                 </a:t>
            </a:r>
          </a:p>
          <a:p>
            <a:pPr marL="0" indent="0">
              <a:buNone/>
            </a:pPr>
            <a:endParaRPr lang="en-US" dirty="0"/>
          </a:p>
          <a:p>
            <a:pPr marL="0" indent="0">
              <a:buNone/>
            </a:pPr>
            <a:r>
              <a:rPr lang="en-US" sz="6000" b="1" dirty="0"/>
              <a:t>                                              Submitted by : Palwinder Kaur </a:t>
            </a:r>
          </a:p>
          <a:p>
            <a:pPr marL="0" indent="0">
              <a:buNone/>
            </a:pPr>
            <a:endParaRPr lang="en-US" sz="6000" b="1" dirty="0"/>
          </a:p>
          <a:p>
            <a:pPr marL="0" indent="0">
              <a:buNone/>
            </a:pPr>
            <a:r>
              <a:rPr lang="en-US" sz="6000" b="1" dirty="0"/>
              <a:t>                                              ID : 0774105 </a:t>
            </a:r>
          </a:p>
          <a:p>
            <a:pPr marL="0" indent="0">
              <a:buNone/>
            </a:pPr>
            <a:endParaRPr lang="en-US" sz="6000" b="1" dirty="0"/>
          </a:p>
          <a:p>
            <a:pPr marL="0" indent="0">
              <a:buNone/>
            </a:pPr>
            <a:r>
              <a:rPr lang="en-US" sz="6000" b="1" dirty="0"/>
              <a:t>                                              Submitted to : Prof. Savita Seharawat</a:t>
            </a:r>
          </a:p>
          <a:p>
            <a:pPr marL="0" indent="0">
              <a:buNone/>
            </a:pPr>
            <a:r>
              <a:rPr lang="en-US" sz="6000" b="1" dirty="0"/>
              <a:t>                           </a:t>
            </a:r>
            <a:endParaRPr lang="en-CA" sz="6000" b="1" dirty="0"/>
          </a:p>
        </p:txBody>
      </p:sp>
    </p:spTree>
    <p:extLst>
      <p:ext uri="{BB962C8B-B14F-4D97-AF65-F5344CB8AC3E}">
        <p14:creationId xmlns:p14="http://schemas.microsoft.com/office/powerpoint/2010/main" val="843350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B1C8FC-9372-4ABF-A922-603EE1023B85}"/>
              </a:ext>
            </a:extLst>
          </p:cNvPr>
          <p:cNvSpPr>
            <a:spLocks noGrp="1"/>
          </p:cNvSpPr>
          <p:nvPr>
            <p:ph type="title"/>
          </p:nvPr>
        </p:nvSpPr>
        <p:spPr>
          <a:xfrm>
            <a:off x="838200" y="381000"/>
            <a:ext cx="10003218" cy="1600124"/>
          </a:xfrm>
        </p:spPr>
        <p:txBody>
          <a:bodyPr vert="horz" lIns="91440" tIns="45720" rIns="91440" bIns="45720" rtlCol="0" anchor="ctr">
            <a:normAutofit/>
          </a:bodyPr>
          <a:lstStyle/>
          <a:p>
            <a:r>
              <a:rPr lang="en-US" sz="4400" dirty="0"/>
              <a:t>DISTRIBUTION OF TARGET ATTRIBUTE</a:t>
            </a:r>
          </a:p>
        </p:txBody>
      </p:sp>
      <p:pic>
        <p:nvPicPr>
          <p:cNvPr id="8" name="Picture Placeholder 7" descr="Chart, pie chart&#10;&#10;Description automatically generated">
            <a:extLst>
              <a:ext uri="{FF2B5EF4-FFF2-40B4-BE49-F238E27FC236}">
                <a16:creationId xmlns:a16="http://schemas.microsoft.com/office/drawing/2014/main" id="{2E3EDF6F-1E47-4EF6-9D76-8E91F5896906}"/>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4213" t="-1033" r="12892" b="-1033"/>
          <a:stretch/>
        </p:blipFill>
        <p:spPr bwMode="auto">
          <a:xfrm>
            <a:off x="6357939" y="1871663"/>
            <a:ext cx="4800240" cy="4202111"/>
          </a:xfrm>
          <a:prstGeom prst="rect">
            <a:avLst/>
          </a:prstGeom>
          <a:noFill/>
        </p:spPr>
      </p:pic>
      <p:sp>
        <p:nvSpPr>
          <p:cNvPr id="7" name="Text Placeholder 6">
            <a:extLst>
              <a:ext uri="{FF2B5EF4-FFF2-40B4-BE49-F238E27FC236}">
                <a16:creationId xmlns:a16="http://schemas.microsoft.com/office/drawing/2014/main" id="{C56507CB-1EA3-47BA-92A7-BA203D40DE3B}"/>
              </a:ext>
            </a:extLst>
          </p:cNvPr>
          <p:cNvSpPr>
            <a:spLocks noGrp="1"/>
          </p:cNvSpPr>
          <p:nvPr>
            <p:ph type="body" sz="half" idx="2"/>
          </p:nvPr>
        </p:nvSpPr>
        <p:spPr>
          <a:xfrm>
            <a:off x="865239" y="1981124"/>
            <a:ext cx="5230761" cy="4372506"/>
          </a:xfrm>
        </p:spPr>
        <p:txBody>
          <a:bodyPr vert="horz" lIns="91440" tIns="45720" rIns="91440" bIns="45720" rtlCol="0" anchor="ctr">
            <a:noAutofit/>
          </a:bodyPr>
          <a:lstStyle/>
          <a:p>
            <a:r>
              <a:rPr lang="en-US" sz="2400" dirty="0">
                <a:solidFill>
                  <a:schemeClr val="tx1"/>
                </a:solidFill>
                <a:latin typeface="Dreaming Outloud Pro" panose="020B0604020202020204" pitchFamily="66" charset="0"/>
                <a:cs typeface="Dreaming Outloud Pro" panose="020B0604020202020204" pitchFamily="66" charset="0"/>
              </a:rPr>
              <a:t>The Rain Tomorrow attribute's distribution provides information on whether or not it will rain tomorrow, with two options: 'Yes' (Will Rain) and 'No' (Won't Rain) (No Rain). So, after visualizing, I discovered that 'No' held more than half of the data frequencies, while 'Yes' held only a small percentage of the data enteries, indicating that my objective variable is not evenly distributed</a:t>
            </a:r>
            <a:r>
              <a:rPr lang="en-US" sz="2000" dirty="0">
                <a:solidFill>
                  <a:schemeClr val="tx1"/>
                </a:solidFill>
                <a:latin typeface="Dreaming Outloud Pro" panose="020B0604020202020204" pitchFamily="66" charset="0"/>
                <a:cs typeface="Dreaming Outloud Pro" panose="020B0604020202020204" pitchFamily="66" charset="0"/>
              </a:rPr>
              <a:t>. </a:t>
            </a:r>
          </a:p>
        </p:txBody>
      </p:sp>
    </p:spTree>
    <p:extLst>
      <p:ext uri="{BB962C8B-B14F-4D97-AF65-F5344CB8AC3E}">
        <p14:creationId xmlns:p14="http://schemas.microsoft.com/office/powerpoint/2010/main" val="74191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1DF25F3-DD1D-46C8-8303-84310C25DAFE}"/>
              </a:ext>
            </a:extLst>
          </p:cNvPr>
          <p:cNvSpPr>
            <a:spLocks noGrp="1"/>
          </p:cNvSpPr>
          <p:nvPr>
            <p:ph type="title"/>
          </p:nvPr>
        </p:nvSpPr>
        <p:spPr>
          <a:xfrm>
            <a:off x="490897" y="685800"/>
            <a:ext cx="5776553" cy="1371600"/>
          </a:xfrm>
        </p:spPr>
        <p:txBody>
          <a:bodyPr>
            <a:normAutofit/>
          </a:bodyPr>
          <a:lstStyle/>
          <a:p>
            <a:r>
              <a:rPr lang="en-US" sz="3200" dirty="0">
                <a:solidFill>
                  <a:schemeClr val="tx1"/>
                </a:solidFill>
                <a:latin typeface="Arial" panose="020B0604020202020204" pitchFamily="34" charset="0"/>
                <a:cs typeface="Arial" panose="020B0604020202020204" pitchFamily="34" charset="0"/>
              </a:rPr>
              <a:t>Distribution of Temperature at 9am and Rain Today</a:t>
            </a:r>
            <a:endParaRPr lang="en-CA" dirty="0">
              <a:solidFill>
                <a:schemeClr val="tx1"/>
              </a:solidFill>
            </a:endParaRPr>
          </a:p>
        </p:txBody>
      </p:sp>
      <p:pic>
        <p:nvPicPr>
          <p:cNvPr id="9" name="Picture Placeholder 8" descr="Chart, bar chart, histogram&#10;&#10;Description automatically generated">
            <a:extLst>
              <a:ext uri="{FF2B5EF4-FFF2-40B4-BE49-F238E27FC236}">
                <a16:creationId xmlns:a16="http://schemas.microsoft.com/office/drawing/2014/main" id="{9FAC96F4-4884-48E9-A22E-4605F6EAEB06}"/>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3457" r="3457"/>
          <a:stretch/>
        </p:blipFill>
        <p:spPr bwMode="auto">
          <a:xfrm>
            <a:off x="6096001" y="1041400"/>
            <a:ext cx="5062178" cy="4775200"/>
          </a:xfrm>
          <a:prstGeom prst="rect">
            <a:avLst/>
          </a:prstGeom>
          <a:noFill/>
          <a:ln>
            <a:noFill/>
          </a:ln>
        </p:spPr>
      </p:pic>
      <p:sp>
        <p:nvSpPr>
          <p:cNvPr id="7" name="Text Placeholder 6">
            <a:extLst>
              <a:ext uri="{FF2B5EF4-FFF2-40B4-BE49-F238E27FC236}">
                <a16:creationId xmlns:a16="http://schemas.microsoft.com/office/drawing/2014/main" id="{795BEDB7-C8A1-41E8-B0CC-DF48867AFEBE}"/>
              </a:ext>
            </a:extLst>
          </p:cNvPr>
          <p:cNvSpPr>
            <a:spLocks noGrp="1"/>
          </p:cNvSpPr>
          <p:nvPr>
            <p:ph type="body" sz="half" idx="2"/>
          </p:nvPr>
        </p:nvSpPr>
        <p:spPr>
          <a:xfrm>
            <a:off x="839788" y="2057400"/>
            <a:ext cx="4289425" cy="3811588"/>
          </a:xfrm>
        </p:spPr>
        <p:txBody>
          <a:bodyPr>
            <a:normAutofit/>
          </a:bodyPr>
          <a:lstStyle/>
          <a:p>
            <a:r>
              <a:rPr lang="en-US" dirty="0"/>
              <a:t>The histogram in figure depicts the temperature distribution at 9 a.m., which is normal because it exhibits a single greatest point, indicating that the highest temperature over the entire period was 14 degrees Celsius, with over 7000 counts. Temperatures between -1 and 6 degrees Celsius, as well as 29 and 34 degrees Celsius, were shown to have the lowest values. The bar graph displays whether it will rain today or not, and it is evident that there are no chances of rain today because the proportion is quite low when compared to not having rain.                                                                  </a:t>
            </a:r>
            <a:endParaRPr lang="en-CA" dirty="0"/>
          </a:p>
          <a:p>
            <a:endParaRPr lang="en-CA" dirty="0"/>
          </a:p>
        </p:txBody>
      </p:sp>
    </p:spTree>
    <p:extLst>
      <p:ext uri="{BB962C8B-B14F-4D97-AF65-F5344CB8AC3E}">
        <p14:creationId xmlns:p14="http://schemas.microsoft.com/office/powerpoint/2010/main" val="2229957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ECADBC4-21CC-42F7-BD2C-3CC1F238877A}"/>
              </a:ext>
            </a:extLst>
          </p:cNvPr>
          <p:cNvSpPr>
            <a:spLocks noGrp="1"/>
          </p:cNvSpPr>
          <p:nvPr>
            <p:ph type="title"/>
          </p:nvPr>
        </p:nvSpPr>
        <p:spPr>
          <a:xfrm>
            <a:off x="722086" y="499382"/>
            <a:ext cx="2964768" cy="661761"/>
          </a:xfrm>
        </p:spPr>
        <p:txBody>
          <a:bodyPr>
            <a:normAutofit/>
          </a:bodyPr>
          <a:lstStyle/>
          <a:p>
            <a:r>
              <a:rPr lang="en-US" dirty="0"/>
              <a:t>CORRELATION</a:t>
            </a:r>
            <a:endParaRPr lang="en-CA" dirty="0"/>
          </a:p>
        </p:txBody>
      </p:sp>
      <p:pic>
        <p:nvPicPr>
          <p:cNvPr id="10" name="Picture Placeholder 9" descr="Diagram&#10;&#10;Description automatically generated with medium confidence">
            <a:extLst>
              <a:ext uri="{FF2B5EF4-FFF2-40B4-BE49-F238E27FC236}">
                <a16:creationId xmlns:a16="http://schemas.microsoft.com/office/drawing/2014/main" id="{A7191831-E7F8-49EB-99CE-BB87E70F0F8B}"/>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080" t="9806" r="11948" b="6697"/>
          <a:stretch/>
        </p:blipFill>
        <p:spPr bwMode="auto">
          <a:xfrm>
            <a:off x="4235233" y="528297"/>
            <a:ext cx="7316302" cy="5801406"/>
          </a:xfrm>
          <a:prstGeom prst="rect">
            <a:avLst/>
          </a:prstGeom>
          <a:noFill/>
          <a:ln>
            <a:noFill/>
          </a:ln>
        </p:spPr>
      </p:pic>
      <p:sp>
        <p:nvSpPr>
          <p:cNvPr id="6" name="Content Placeholder 5">
            <a:extLst>
              <a:ext uri="{FF2B5EF4-FFF2-40B4-BE49-F238E27FC236}">
                <a16:creationId xmlns:a16="http://schemas.microsoft.com/office/drawing/2014/main" id="{2A448F6A-1864-48C1-8031-4238BB958583}"/>
              </a:ext>
            </a:extLst>
          </p:cNvPr>
          <p:cNvSpPr>
            <a:spLocks noGrp="1"/>
          </p:cNvSpPr>
          <p:nvPr>
            <p:ph type="body" sz="half" idx="2"/>
          </p:nvPr>
        </p:nvSpPr>
        <p:spPr>
          <a:xfrm>
            <a:off x="814387" y="1161143"/>
            <a:ext cx="2814183" cy="5357131"/>
          </a:xfrm>
        </p:spPr>
        <p:txBody>
          <a:bodyPr>
            <a:noAutofit/>
          </a:bodyPr>
          <a:lstStyle/>
          <a:p>
            <a:pPr marL="0" indent="0">
              <a:buNone/>
            </a:pPr>
            <a:r>
              <a:rPr lang="en-US" sz="2400" dirty="0"/>
              <a:t>Correlation shows the relation between two variables and describes the degree in which they move in co-ordination with each other. From graph, we can clearly evaluate that ‘Temp9am’, ‘Temp3pm’ and ‘Maxi Temp’ are strongly co-related.</a:t>
            </a:r>
            <a:endParaRPr lang="en-CA" sz="2400" dirty="0"/>
          </a:p>
        </p:txBody>
      </p:sp>
    </p:spTree>
    <p:extLst>
      <p:ext uri="{BB962C8B-B14F-4D97-AF65-F5344CB8AC3E}">
        <p14:creationId xmlns:p14="http://schemas.microsoft.com/office/powerpoint/2010/main" val="3760365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D3386E-C5E8-4FCF-B75C-D72A256F9722}"/>
              </a:ext>
            </a:extLst>
          </p:cNvPr>
          <p:cNvSpPr>
            <a:spLocks noGrp="1"/>
          </p:cNvSpPr>
          <p:nvPr>
            <p:ph type="title"/>
          </p:nvPr>
        </p:nvSpPr>
        <p:spPr>
          <a:xfrm>
            <a:off x="839788" y="700086"/>
            <a:ext cx="3932237" cy="1743078"/>
          </a:xfrm>
        </p:spPr>
        <p:txBody>
          <a:bodyPr>
            <a:noAutofit/>
          </a:bodyPr>
          <a:lstStyle/>
          <a:p>
            <a:r>
              <a:rPr lang="en-US" sz="4000" b="1" dirty="0">
                <a:solidFill>
                  <a:schemeClr val="tx1"/>
                </a:solidFill>
                <a:latin typeface="Aldhabi" panose="020B0604020202020204" pitchFamily="2" charset="-78"/>
                <a:cs typeface="Aldhabi" panose="020B0604020202020204" pitchFamily="2" charset="-78"/>
              </a:rPr>
              <a:t>CORRELATION BETWEEN TARGET VARIABLE AND OTHER ATTRIBUTES</a:t>
            </a:r>
            <a:endParaRPr lang="en-CA" sz="4000" b="1" dirty="0">
              <a:solidFill>
                <a:schemeClr val="tx1"/>
              </a:solidFill>
              <a:latin typeface="Aldhabi" panose="020B0604020202020204" pitchFamily="2" charset="-78"/>
              <a:cs typeface="Aldhabi" panose="020B0604020202020204" pitchFamily="2" charset="-78"/>
            </a:endParaRPr>
          </a:p>
        </p:txBody>
      </p:sp>
      <p:graphicFrame>
        <p:nvGraphicFramePr>
          <p:cNvPr id="30" name="Content Placeholder 6">
            <a:extLst>
              <a:ext uri="{FF2B5EF4-FFF2-40B4-BE49-F238E27FC236}">
                <a16:creationId xmlns:a16="http://schemas.microsoft.com/office/drawing/2014/main" id="{286C458C-C9A2-4E28-B4F8-89F4138318BD}"/>
              </a:ext>
            </a:extLst>
          </p:cNvPr>
          <p:cNvGraphicFramePr>
            <a:graphicFrameLocks noGrp="1"/>
          </p:cNvGraphicFramePr>
          <p:nvPr>
            <p:ph type="pic" idx="1"/>
            <p:extLst>
              <p:ext uri="{D42A27DB-BD31-4B8C-83A1-F6EECF244321}">
                <p14:modId xmlns:p14="http://schemas.microsoft.com/office/powerpoint/2010/main" val="2909282212"/>
              </p:ext>
            </p:extLst>
          </p:nvPr>
        </p:nvGraphicFramePr>
        <p:xfrm>
          <a:off x="4772025" y="700085"/>
          <a:ext cx="6757988" cy="5258604"/>
        </p:xfrm>
        <a:graphic>
          <a:graphicData uri="http://schemas.openxmlformats.org/drawingml/2006/table">
            <a:tbl>
              <a:tblPr firstRow="1" firstCol="1" bandRow="1"/>
              <a:tblGrid>
                <a:gridCol w="3405391">
                  <a:extLst>
                    <a:ext uri="{9D8B030D-6E8A-4147-A177-3AD203B41FA5}">
                      <a16:colId xmlns:a16="http://schemas.microsoft.com/office/drawing/2014/main" val="2207351809"/>
                    </a:ext>
                  </a:extLst>
                </a:gridCol>
                <a:gridCol w="3352597">
                  <a:extLst>
                    <a:ext uri="{9D8B030D-6E8A-4147-A177-3AD203B41FA5}">
                      <a16:colId xmlns:a16="http://schemas.microsoft.com/office/drawing/2014/main" val="2185998434"/>
                    </a:ext>
                  </a:extLst>
                </a:gridCol>
              </a:tblGrid>
              <a:tr h="521306">
                <a:tc>
                  <a:txBody>
                    <a:bodyPr/>
                    <a:lstStyle/>
                    <a:p>
                      <a:pPr marL="210312" indent="-210312" algn="just" fontAlgn="ctr">
                        <a:lnSpc>
                          <a:spcPct val="200000"/>
                        </a:lnSpc>
                        <a:spcBef>
                          <a:spcPts val="0"/>
                        </a:spcBef>
                        <a:spcAft>
                          <a:spcPts val="0"/>
                        </a:spcAft>
                      </a:pPr>
                      <a:r>
                        <a:rPr lang="en-CA" sz="1400" b="1" i="0" u="none" strike="noStrike"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Attributes Names</a:t>
                      </a:r>
                      <a:endParaRPr lang="en-CA" sz="2200" b="0" i="0" u="none" strike="noStrike" dirty="0">
                        <a:effectLst/>
                        <a:latin typeface="Arial" panose="020B0604020202020204" pitchFamily="34" charset="0"/>
                      </a:endParaRPr>
                    </a:p>
                  </a:txBody>
                  <a:tcPr marL="64662" marR="64662" marT="64662" marB="6466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004C9B"/>
                    </a:solidFill>
                  </a:tcPr>
                </a:tc>
                <a:tc>
                  <a:txBody>
                    <a:bodyPr/>
                    <a:lstStyle/>
                    <a:p>
                      <a:pPr marL="210312" indent="-210312" algn="just" fontAlgn="t">
                        <a:lnSpc>
                          <a:spcPct val="200000"/>
                        </a:lnSpc>
                        <a:spcBef>
                          <a:spcPts val="0"/>
                        </a:spcBef>
                        <a:spcAft>
                          <a:spcPts val="0"/>
                        </a:spcAft>
                      </a:pPr>
                      <a:r>
                        <a:rPr lang="en-CA" sz="1400" b="1" i="0" u="none" strike="noStrike">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Column 1</a:t>
                      </a:r>
                      <a:endParaRPr lang="en-CA" sz="2200" b="0" i="0" u="none" strike="noStrike">
                        <a:effectLst/>
                        <a:latin typeface="Arial" panose="020B0604020202020204" pitchFamily="34" charset="0"/>
                      </a:endParaRPr>
                    </a:p>
                  </a:txBody>
                  <a:tcPr marL="64662" marR="64662" marT="64662" marB="6466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004C9B"/>
                    </a:solidFill>
                  </a:tcPr>
                </a:tc>
                <a:extLst>
                  <a:ext uri="{0D108BD9-81ED-4DB2-BD59-A6C34878D82A}">
                    <a16:rowId xmlns:a16="http://schemas.microsoft.com/office/drawing/2014/main" val="1690191168"/>
                  </a:ext>
                </a:extLst>
              </a:tr>
              <a:tr h="446185">
                <a:tc>
                  <a:txBody>
                    <a:bodyPr/>
                    <a:lstStyle/>
                    <a:p>
                      <a:pPr marL="210312" indent="-210312" algn="just" fontAlgn="b">
                        <a:lnSpc>
                          <a:spcPct val="200000"/>
                        </a:lnSpc>
                        <a:spcBef>
                          <a:spcPts val="0"/>
                        </a:spcBef>
                        <a:spcAft>
                          <a:spcPts val="0"/>
                        </a:spcAft>
                      </a:pPr>
                      <a:r>
                        <a:rPr lang="en-CA" sz="1400" b="1" i="0" u="none" strike="noStrike">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RainTomorrow</a:t>
                      </a:r>
                      <a:endParaRPr lang="en-CA" sz="2200" b="0" i="0" u="none" strike="noStrike">
                        <a:effectLst/>
                        <a:latin typeface="Arial" panose="020B0604020202020204" pitchFamily="34" charset="0"/>
                      </a:endParaRPr>
                    </a:p>
                  </a:txBody>
                  <a:tcPr marL="64662" marR="64662" marT="64662" marB="64662"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0077DC"/>
                    </a:solidFill>
                  </a:tcPr>
                </a:tc>
                <a:tc>
                  <a:txBody>
                    <a:bodyPr/>
                    <a:lstStyle/>
                    <a:p>
                      <a:pPr algn="just" fontAlgn="b">
                        <a:lnSpc>
                          <a:spcPct val="200000"/>
                        </a:lnSpc>
                        <a:spcBef>
                          <a:spcPts val="0"/>
                        </a:spcBef>
                        <a:spcAft>
                          <a:spcPts val="800"/>
                        </a:spcAft>
                      </a:pPr>
                      <a:r>
                        <a:rPr lang="en-CA" sz="14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CA" sz="2200" b="0" i="0" u="none" strike="noStrike">
                        <a:effectLst/>
                        <a:latin typeface="Arial" panose="020B0604020202020204" pitchFamily="34" charset="0"/>
                      </a:endParaRPr>
                    </a:p>
                  </a:txBody>
                  <a:tcPr marL="64662" marR="64662" marT="64662" marB="64662"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D9D9D9"/>
                    </a:solidFill>
                  </a:tcPr>
                </a:tc>
                <a:extLst>
                  <a:ext uri="{0D108BD9-81ED-4DB2-BD59-A6C34878D82A}">
                    <a16:rowId xmlns:a16="http://schemas.microsoft.com/office/drawing/2014/main" val="2785772132"/>
                  </a:ext>
                </a:extLst>
              </a:tr>
              <a:tr h="446185">
                <a:tc>
                  <a:txBody>
                    <a:bodyPr/>
                    <a:lstStyle/>
                    <a:p>
                      <a:pPr marL="210312" indent="-210312" algn="just" fontAlgn="b">
                        <a:lnSpc>
                          <a:spcPct val="200000"/>
                        </a:lnSpc>
                        <a:spcBef>
                          <a:spcPts val="0"/>
                        </a:spcBef>
                        <a:spcAft>
                          <a:spcPts val="0"/>
                        </a:spcAft>
                      </a:pPr>
                      <a:r>
                        <a:rPr lang="en-CA" sz="1400" b="1" i="0" u="none" strike="noStrike"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Humidity3pm</a:t>
                      </a:r>
                      <a:endParaRPr lang="en-CA" sz="2200" b="0" i="0" u="none" strike="noStrike" dirty="0">
                        <a:effectLst/>
                        <a:latin typeface="Arial" panose="020B0604020202020204" pitchFamily="34" charset="0"/>
                      </a:endParaRPr>
                    </a:p>
                  </a:txBody>
                  <a:tcPr marL="64662" marR="64662" marT="64662" marB="64662"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0077DC"/>
                    </a:solidFill>
                  </a:tcPr>
                </a:tc>
                <a:tc>
                  <a:txBody>
                    <a:bodyPr/>
                    <a:lstStyle/>
                    <a:p>
                      <a:pPr marL="210312" indent="-210312" algn="just" fontAlgn="b">
                        <a:lnSpc>
                          <a:spcPct val="200000"/>
                        </a:lnSpc>
                        <a:spcBef>
                          <a:spcPts val="0"/>
                        </a:spcBef>
                        <a:spcAft>
                          <a:spcPts val="0"/>
                        </a:spcAft>
                      </a:pPr>
                      <a:r>
                        <a:rPr lang="en-CA" sz="1400" b="0" i="0" u="none" strike="noStrik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0.45</a:t>
                      </a:r>
                      <a:endParaRPr lang="en-CA" sz="2200" b="0" i="0" u="none" strike="noStrike" dirty="0">
                        <a:solidFill>
                          <a:schemeClr val="tx1"/>
                        </a:solidFill>
                        <a:effectLst/>
                        <a:latin typeface="Arial" panose="020B0604020202020204" pitchFamily="34" charset="0"/>
                      </a:endParaRPr>
                    </a:p>
                  </a:txBody>
                  <a:tcPr marL="64662" marR="64662" marT="64662" marB="64662"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extLst>
                  <a:ext uri="{0D108BD9-81ED-4DB2-BD59-A6C34878D82A}">
                    <a16:rowId xmlns:a16="http://schemas.microsoft.com/office/drawing/2014/main" val="1837926003"/>
                  </a:ext>
                </a:extLst>
              </a:tr>
              <a:tr h="446185">
                <a:tc>
                  <a:txBody>
                    <a:bodyPr/>
                    <a:lstStyle/>
                    <a:p>
                      <a:pPr marL="210312" indent="-210312" algn="just" fontAlgn="b">
                        <a:lnSpc>
                          <a:spcPct val="200000"/>
                        </a:lnSpc>
                        <a:spcBef>
                          <a:spcPts val="0"/>
                        </a:spcBef>
                        <a:spcAft>
                          <a:spcPts val="0"/>
                        </a:spcAft>
                      </a:pPr>
                      <a:r>
                        <a:rPr lang="en-CA" sz="1400" b="1" i="0" u="none" strike="noStrike">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Humidity9am</a:t>
                      </a:r>
                      <a:endParaRPr lang="en-CA" sz="2200" b="0" i="0" u="none" strike="noStrike">
                        <a:effectLst/>
                        <a:latin typeface="Arial" panose="020B0604020202020204" pitchFamily="34" charset="0"/>
                      </a:endParaRPr>
                    </a:p>
                  </a:txBody>
                  <a:tcPr marL="64662" marR="64662" marT="64662" marB="64662"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0077DC"/>
                    </a:solidFill>
                  </a:tcPr>
                </a:tc>
                <a:tc>
                  <a:txBody>
                    <a:bodyPr/>
                    <a:lstStyle/>
                    <a:p>
                      <a:pPr algn="just" fontAlgn="b">
                        <a:lnSpc>
                          <a:spcPct val="200000"/>
                        </a:lnSpc>
                        <a:spcBef>
                          <a:spcPts val="0"/>
                        </a:spcBef>
                        <a:spcAft>
                          <a:spcPts val="0"/>
                        </a:spcAft>
                      </a:pPr>
                      <a:r>
                        <a:rPr lang="en-CA" sz="1400" b="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0.26</a:t>
                      </a:r>
                      <a:endParaRPr lang="en-CA" sz="2200" b="0" i="0" u="none" strike="noStrike" dirty="0">
                        <a:effectLst/>
                        <a:latin typeface="Arial" panose="020B0604020202020204" pitchFamily="34" charset="0"/>
                      </a:endParaRPr>
                    </a:p>
                  </a:txBody>
                  <a:tcPr marL="64662" marR="64662" marT="64662" marB="64662"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D9D9D9"/>
                    </a:solidFill>
                  </a:tcPr>
                </a:tc>
                <a:extLst>
                  <a:ext uri="{0D108BD9-81ED-4DB2-BD59-A6C34878D82A}">
                    <a16:rowId xmlns:a16="http://schemas.microsoft.com/office/drawing/2014/main" val="844305993"/>
                  </a:ext>
                </a:extLst>
              </a:tr>
              <a:tr h="446185">
                <a:tc>
                  <a:txBody>
                    <a:bodyPr/>
                    <a:lstStyle/>
                    <a:p>
                      <a:pPr algn="just" fontAlgn="b">
                        <a:lnSpc>
                          <a:spcPct val="200000"/>
                        </a:lnSpc>
                        <a:spcBef>
                          <a:spcPts val="0"/>
                        </a:spcBef>
                        <a:spcAft>
                          <a:spcPts val="0"/>
                        </a:spcAft>
                      </a:pPr>
                      <a:r>
                        <a:rPr lang="en-CA" sz="1400" b="1" i="0" u="none" strike="noStrike"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Rainfall</a:t>
                      </a:r>
                      <a:endParaRPr lang="en-CA" sz="2200" b="0" i="0" u="none" strike="noStrike" dirty="0">
                        <a:effectLst/>
                        <a:latin typeface="Arial" panose="020B0604020202020204" pitchFamily="34" charset="0"/>
                      </a:endParaRPr>
                    </a:p>
                  </a:txBody>
                  <a:tcPr marL="64662" marR="64662" marT="64662" marB="64662"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0077DC"/>
                    </a:solidFill>
                  </a:tcPr>
                </a:tc>
                <a:tc>
                  <a:txBody>
                    <a:bodyPr/>
                    <a:lstStyle/>
                    <a:p>
                      <a:pPr algn="just" fontAlgn="b">
                        <a:lnSpc>
                          <a:spcPct val="200000"/>
                        </a:lnSpc>
                        <a:spcBef>
                          <a:spcPts val="0"/>
                        </a:spcBef>
                        <a:spcAft>
                          <a:spcPts val="0"/>
                        </a:spcAft>
                      </a:pPr>
                      <a:r>
                        <a:rPr lang="en-CA" sz="1400" b="0" i="0" u="none" strike="noStrik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0.23</a:t>
                      </a:r>
                      <a:endParaRPr lang="en-CA" sz="2200" b="0" i="0" u="none" strike="noStrike" dirty="0">
                        <a:solidFill>
                          <a:schemeClr val="tx1"/>
                        </a:solidFill>
                        <a:effectLst/>
                        <a:latin typeface="Arial" panose="020B0604020202020204" pitchFamily="34" charset="0"/>
                      </a:endParaRPr>
                    </a:p>
                  </a:txBody>
                  <a:tcPr marL="64662" marR="64662" marT="64662" marB="64662"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extLst>
                  <a:ext uri="{0D108BD9-81ED-4DB2-BD59-A6C34878D82A}">
                    <a16:rowId xmlns:a16="http://schemas.microsoft.com/office/drawing/2014/main" val="2076421960"/>
                  </a:ext>
                </a:extLst>
              </a:tr>
              <a:tr h="446185">
                <a:tc>
                  <a:txBody>
                    <a:bodyPr/>
                    <a:lstStyle/>
                    <a:p>
                      <a:pPr algn="just" fontAlgn="b">
                        <a:lnSpc>
                          <a:spcPct val="200000"/>
                        </a:lnSpc>
                        <a:spcBef>
                          <a:spcPts val="0"/>
                        </a:spcBef>
                        <a:spcAft>
                          <a:spcPts val="0"/>
                        </a:spcAft>
                      </a:pPr>
                      <a:r>
                        <a:rPr lang="en-CA" sz="1400" b="1" i="0" u="none" strike="noStrike">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Temp3pm</a:t>
                      </a:r>
                      <a:endParaRPr lang="en-CA" sz="2200" b="0" i="0" u="none" strike="noStrike">
                        <a:effectLst/>
                        <a:latin typeface="Arial" panose="020B0604020202020204" pitchFamily="34" charset="0"/>
                      </a:endParaRPr>
                    </a:p>
                  </a:txBody>
                  <a:tcPr marL="64662" marR="64662" marT="64662" marB="64662"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0077DC"/>
                    </a:solidFill>
                  </a:tcPr>
                </a:tc>
                <a:tc>
                  <a:txBody>
                    <a:bodyPr/>
                    <a:lstStyle/>
                    <a:p>
                      <a:pPr algn="just" fontAlgn="b">
                        <a:lnSpc>
                          <a:spcPct val="200000"/>
                        </a:lnSpc>
                        <a:spcBef>
                          <a:spcPts val="0"/>
                        </a:spcBef>
                        <a:spcAft>
                          <a:spcPts val="0"/>
                        </a:spcAft>
                      </a:pPr>
                      <a:r>
                        <a:rPr lang="en-CA" sz="1400" b="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0.19</a:t>
                      </a:r>
                      <a:endParaRPr lang="en-CA" sz="2200" b="0" i="0" u="none" strike="noStrike" dirty="0">
                        <a:effectLst/>
                        <a:latin typeface="Arial" panose="020B0604020202020204" pitchFamily="34" charset="0"/>
                      </a:endParaRPr>
                    </a:p>
                  </a:txBody>
                  <a:tcPr marL="64662" marR="64662" marT="64662" marB="64662"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D9D9D9"/>
                    </a:solidFill>
                  </a:tcPr>
                </a:tc>
                <a:extLst>
                  <a:ext uri="{0D108BD9-81ED-4DB2-BD59-A6C34878D82A}">
                    <a16:rowId xmlns:a16="http://schemas.microsoft.com/office/drawing/2014/main" val="555084500"/>
                  </a:ext>
                </a:extLst>
              </a:tr>
              <a:tr h="446185">
                <a:tc>
                  <a:txBody>
                    <a:bodyPr/>
                    <a:lstStyle/>
                    <a:p>
                      <a:pPr algn="just" fontAlgn="b">
                        <a:lnSpc>
                          <a:spcPct val="200000"/>
                        </a:lnSpc>
                        <a:spcBef>
                          <a:spcPts val="0"/>
                        </a:spcBef>
                        <a:spcAft>
                          <a:spcPts val="0"/>
                        </a:spcAft>
                      </a:pPr>
                      <a:r>
                        <a:rPr lang="en-CA" sz="1400" b="1" i="0" u="none" strike="noStrike"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MaxiTemp</a:t>
                      </a:r>
                      <a:endParaRPr lang="en-CA" sz="2200" b="0" i="0" u="none" strike="noStrike" dirty="0">
                        <a:effectLst/>
                        <a:latin typeface="Arial" panose="020B0604020202020204" pitchFamily="34" charset="0"/>
                      </a:endParaRPr>
                    </a:p>
                  </a:txBody>
                  <a:tcPr marL="64662" marR="64662" marT="64662" marB="64662"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0077DC"/>
                    </a:solidFill>
                  </a:tcPr>
                </a:tc>
                <a:tc>
                  <a:txBody>
                    <a:bodyPr/>
                    <a:lstStyle/>
                    <a:p>
                      <a:pPr algn="just" fontAlgn="b">
                        <a:lnSpc>
                          <a:spcPct val="200000"/>
                        </a:lnSpc>
                        <a:spcBef>
                          <a:spcPts val="0"/>
                        </a:spcBef>
                        <a:spcAft>
                          <a:spcPts val="0"/>
                        </a:spcAft>
                      </a:pPr>
                      <a:r>
                        <a:rPr lang="en-CA" sz="1400" b="0" i="0" u="none" strike="noStrik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0.15</a:t>
                      </a:r>
                      <a:endParaRPr lang="en-CA" sz="2200" b="0" i="0" u="none" strike="noStrike" dirty="0">
                        <a:solidFill>
                          <a:schemeClr val="tx1"/>
                        </a:solidFill>
                        <a:effectLst/>
                        <a:latin typeface="Arial" panose="020B0604020202020204" pitchFamily="34" charset="0"/>
                      </a:endParaRPr>
                    </a:p>
                  </a:txBody>
                  <a:tcPr marL="64662" marR="64662" marT="64662" marB="64662"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extLst>
                  <a:ext uri="{0D108BD9-81ED-4DB2-BD59-A6C34878D82A}">
                    <a16:rowId xmlns:a16="http://schemas.microsoft.com/office/drawing/2014/main" val="2238993434"/>
                  </a:ext>
                </a:extLst>
              </a:tr>
              <a:tr h="446185">
                <a:tc>
                  <a:txBody>
                    <a:bodyPr/>
                    <a:lstStyle/>
                    <a:p>
                      <a:pPr algn="just" fontAlgn="b">
                        <a:lnSpc>
                          <a:spcPct val="200000"/>
                        </a:lnSpc>
                        <a:spcBef>
                          <a:spcPts val="0"/>
                        </a:spcBef>
                        <a:spcAft>
                          <a:spcPts val="0"/>
                        </a:spcAft>
                      </a:pPr>
                      <a:r>
                        <a:rPr lang="en-CA" sz="1400" b="1" i="0" u="none" strike="noStrike"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MiniTemp</a:t>
                      </a:r>
                      <a:endParaRPr lang="en-CA" sz="2200" b="0" i="0" u="none" strike="noStrike" dirty="0">
                        <a:effectLst/>
                        <a:latin typeface="Arial" panose="020B0604020202020204" pitchFamily="34" charset="0"/>
                      </a:endParaRPr>
                    </a:p>
                  </a:txBody>
                  <a:tcPr marL="64662" marR="64662" marT="64662" marB="64662"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0077DC"/>
                    </a:solidFill>
                  </a:tcPr>
                </a:tc>
                <a:tc>
                  <a:txBody>
                    <a:bodyPr/>
                    <a:lstStyle/>
                    <a:p>
                      <a:pPr algn="just" fontAlgn="b">
                        <a:lnSpc>
                          <a:spcPct val="200000"/>
                        </a:lnSpc>
                        <a:spcBef>
                          <a:spcPts val="0"/>
                        </a:spcBef>
                        <a:spcAft>
                          <a:spcPts val="0"/>
                        </a:spcAft>
                      </a:pPr>
                      <a:r>
                        <a:rPr lang="en-CA" sz="1400" b="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0.10</a:t>
                      </a:r>
                      <a:endParaRPr lang="en-CA" sz="2200" b="0" i="0" u="none" strike="noStrike" dirty="0">
                        <a:effectLst/>
                        <a:latin typeface="Arial" panose="020B0604020202020204" pitchFamily="34" charset="0"/>
                      </a:endParaRPr>
                    </a:p>
                  </a:txBody>
                  <a:tcPr marL="64662" marR="64662" marT="64662" marB="64662"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D9D9D9"/>
                    </a:solidFill>
                  </a:tcPr>
                </a:tc>
                <a:extLst>
                  <a:ext uri="{0D108BD9-81ED-4DB2-BD59-A6C34878D82A}">
                    <a16:rowId xmlns:a16="http://schemas.microsoft.com/office/drawing/2014/main" val="2575211847"/>
                  </a:ext>
                </a:extLst>
              </a:tr>
              <a:tr h="446185">
                <a:tc>
                  <a:txBody>
                    <a:bodyPr/>
                    <a:lstStyle/>
                    <a:p>
                      <a:pPr algn="just" fontAlgn="b">
                        <a:lnSpc>
                          <a:spcPct val="200000"/>
                        </a:lnSpc>
                        <a:spcBef>
                          <a:spcPts val="0"/>
                        </a:spcBef>
                        <a:spcAft>
                          <a:spcPts val="0"/>
                        </a:spcAft>
                      </a:pPr>
                      <a:r>
                        <a:rPr lang="en-CA" sz="1400" b="1" i="0" u="none" strike="noStrike">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WindSpeed9am</a:t>
                      </a:r>
                      <a:endParaRPr lang="en-CA" sz="2200" b="0" i="0" u="none" strike="noStrike">
                        <a:effectLst/>
                        <a:latin typeface="Arial" panose="020B0604020202020204" pitchFamily="34" charset="0"/>
                      </a:endParaRPr>
                    </a:p>
                  </a:txBody>
                  <a:tcPr marL="64662" marR="64662" marT="64662" marB="64662"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0077DC"/>
                    </a:solidFill>
                  </a:tcPr>
                </a:tc>
                <a:tc>
                  <a:txBody>
                    <a:bodyPr/>
                    <a:lstStyle/>
                    <a:p>
                      <a:pPr algn="just" fontAlgn="b">
                        <a:lnSpc>
                          <a:spcPct val="200000"/>
                        </a:lnSpc>
                        <a:spcBef>
                          <a:spcPts val="0"/>
                        </a:spcBef>
                        <a:spcAft>
                          <a:spcPts val="0"/>
                        </a:spcAft>
                      </a:pPr>
                      <a:r>
                        <a:rPr lang="en-CA" sz="1400" b="0" i="0" u="none" strike="noStrik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0.08</a:t>
                      </a:r>
                      <a:endParaRPr lang="en-CA" sz="2200" b="0" i="0" u="none" strike="noStrike" dirty="0">
                        <a:solidFill>
                          <a:schemeClr val="tx1"/>
                        </a:solidFill>
                        <a:effectLst/>
                        <a:latin typeface="Arial" panose="020B0604020202020204" pitchFamily="34" charset="0"/>
                      </a:endParaRPr>
                    </a:p>
                  </a:txBody>
                  <a:tcPr marL="64662" marR="64662" marT="64662" marB="64662"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extLst>
                  <a:ext uri="{0D108BD9-81ED-4DB2-BD59-A6C34878D82A}">
                    <a16:rowId xmlns:a16="http://schemas.microsoft.com/office/drawing/2014/main" val="1450994213"/>
                  </a:ext>
                </a:extLst>
              </a:tr>
              <a:tr h="446185">
                <a:tc>
                  <a:txBody>
                    <a:bodyPr/>
                    <a:lstStyle/>
                    <a:p>
                      <a:pPr algn="just" fontAlgn="b">
                        <a:lnSpc>
                          <a:spcPct val="200000"/>
                        </a:lnSpc>
                        <a:spcBef>
                          <a:spcPts val="0"/>
                        </a:spcBef>
                        <a:spcAft>
                          <a:spcPts val="0"/>
                        </a:spcAft>
                      </a:pPr>
                      <a:r>
                        <a:rPr lang="en-CA" sz="1400" b="1" i="0" u="none" strike="noStrike">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WindSpeed3pm</a:t>
                      </a:r>
                      <a:endParaRPr lang="en-CA" sz="2200" b="0" i="0" u="none" strike="noStrike">
                        <a:effectLst/>
                        <a:latin typeface="Arial" panose="020B0604020202020204" pitchFamily="34" charset="0"/>
                      </a:endParaRPr>
                    </a:p>
                  </a:txBody>
                  <a:tcPr marL="64662" marR="64662" marT="64662" marB="64662"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0077DC"/>
                    </a:solidFill>
                  </a:tcPr>
                </a:tc>
                <a:tc>
                  <a:txBody>
                    <a:bodyPr/>
                    <a:lstStyle/>
                    <a:p>
                      <a:pPr algn="just" fontAlgn="b">
                        <a:lnSpc>
                          <a:spcPct val="200000"/>
                        </a:lnSpc>
                        <a:spcBef>
                          <a:spcPts val="0"/>
                        </a:spcBef>
                        <a:spcAft>
                          <a:spcPts val="0"/>
                        </a:spcAft>
                      </a:pPr>
                      <a:r>
                        <a:rPr lang="en-CA" sz="1400" b="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0.08</a:t>
                      </a:r>
                      <a:endParaRPr lang="en-CA" sz="2200" b="0" i="0" u="none" strike="noStrike" dirty="0">
                        <a:effectLst/>
                        <a:latin typeface="Arial" panose="020B0604020202020204" pitchFamily="34" charset="0"/>
                      </a:endParaRPr>
                    </a:p>
                  </a:txBody>
                  <a:tcPr marL="64662" marR="64662" marT="64662" marB="64662"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D9D9D9"/>
                    </a:solidFill>
                  </a:tcPr>
                </a:tc>
                <a:extLst>
                  <a:ext uri="{0D108BD9-81ED-4DB2-BD59-A6C34878D82A}">
                    <a16:rowId xmlns:a16="http://schemas.microsoft.com/office/drawing/2014/main" val="6104085"/>
                  </a:ext>
                </a:extLst>
              </a:tr>
              <a:tr h="446185">
                <a:tc>
                  <a:txBody>
                    <a:bodyPr/>
                    <a:lstStyle/>
                    <a:p>
                      <a:pPr algn="just" fontAlgn="b">
                        <a:lnSpc>
                          <a:spcPct val="200000"/>
                        </a:lnSpc>
                        <a:spcBef>
                          <a:spcPts val="0"/>
                        </a:spcBef>
                        <a:spcAft>
                          <a:spcPts val="0"/>
                        </a:spcAft>
                      </a:pPr>
                      <a:r>
                        <a:rPr lang="en-CA" sz="1400" b="1" i="0" u="none" strike="noStrike">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Temp9am</a:t>
                      </a:r>
                      <a:endParaRPr lang="en-CA" sz="2200" b="0" i="0" u="none" strike="noStrike">
                        <a:effectLst/>
                        <a:latin typeface="Arial" panose="020B0604020202020204" pitchFamily="34" charset="0"/>
                      </a:endParaRPr>
                    </a:p>
                  </a:txBody>
                  <a:tcPr marL="64662" marR="64662" marT="64662" marB="64662"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0077DC"/>
                    </a:solidFill>
                  </a:tcPr>
                </a:tc>
                <a:tc>
                  <a:txBody>
                    <a:bodyPr/>
                    <a:lstStyle/>
                    <a:p>
                      <a:pPr algn="just" fontAlgn="b">
                        <a:lnSpc>
                          <a:spcPct val="200000"/>
                        </a:lnSpc>
                        <a:spcBef>
                          <a:spcPts val="0"/>
                        </a:spcBef>
                        <a:spcAft>
                          <a:spcPts val="0"/>
                        </a:spcAft>
                      </a:pPr>
                      <a:r>
                        <a:rPr lang="en-CA" sz="1400" b="0" i="0" u="none" strike="noStrik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0.02</a:t>
                      </a:r>
                      <a:endParaRPr lang="en-CA" sz="2200" b="0" i="0" u="none" strike="noStrike" dirty="0">
                        <a:solidFill>
                          <a:schemeClr val="tx1"/>
                        </a:solidFill>
                        <a:effectLst/>
                        <a:latin typeface="Arial" panose="020B0604020202020204" pitchFamily="34" charset="0"/>
                      </a:endParaRPr>
                    </a:p>
                  </a:txBody>
                  <a:tcPr marL="64662" marR="64662" marT="64662" marB="64662"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extLst>
                  <a:ext uri="{0D108BD9-81ED-4DB2-BD59-A6C34878D82A}">
                    <a16:rowId xmlns:a16="http://schemas.microsoft.com/office/drawing/2014/main" val="2170838820"/>
                  </a:ext>
                </a:extLst>
              </a:tr>
            </a:tbl>
          </a:graphicData>
        </a:graphic>
      </p:graphicFrame>
      <p:sp>
        <p:nvSpPr>
          <p:cNvPr id="9" name="Text Placeholder 8">
            <a:extLst>
              <a:ext uri="{FF2B5EF4-FFF2-40B4-BE49-F238E27FC236}">
                <a16:creationId xmlns:a16="http://schemas.microsoft.com/office/drawing/2014/main" id="{F8E238D8-5400-4F0C-9F53-0840D8BBA779}"/>
              </a:ext>
            </a:extLst>
          </p:cNvPr>
          <p:cNvSpPr>
            <a:spLocks noGrp="1"/>
          </p:cNvSpPr>
          <p:nvPr>
            <p:ph type="body" sz="half" idx="2"/>
          </p:nvPr>
        </p:nvSpPr>
        <p:spPr>
          <a:xfrm>
            <a:off x="839788" y="3135086"/>
            <a:ext cx="3932237" cy="2733902"/>
          </a:xfrm>
        </p:spPr>
        <p:txBody>
          <a:bodyPr/>
          <a:lstStyle/>
          <a:p>
            <a:r>
              <a:rPr lang="en-CA" sz="2800" dirty="0">
                <a:effectLst/>
                <a:latin typeface="Times New Roman" panose="02020603050405020304" pitchFamily="18" charset="0"/>
                <a:ea typeface="Times New Roman" panose="02020603050405020304" pitchFamily="18" charset="0"/>
                <a:cs typeface="Times New Roman" panose="02020603050405020304" pitchFamily="18" charset="0"/>
              </a:rPr>
              <a:t>From </a:t>
            </a:r>
            <a:r>
              <a:rPr lang="en-CA" sz="2800" dirty="0">
                <a:latin typeface="Times New Roman" panose="02020603050405020304" pitchFamily="18" charset="0"/>
                <a:ea typeface="Times New Roman" panose="02020603050405020304" pitchFamily="18" charset="0"/>
                <a:cs typeface="Times New Roman" panose="02020603050405020304" pitchFamily="18" charset="0"/>
              </a:rPr>
              <a:t>T</a:t>
            </a:r>
            <a:r>
              <a:rPr lang="en-CA" sz="2800" dirty="0">
                <a:effectLst/>
                <a:latin typeface="Times New Roman" panose="02020603050405020304" pitchFamily="18" charset="0"/>
                <a:ea typeface="Times New Roman" panose="02020603050405020304" pitchFamily="18" charset="0"/>
                <a:cs typeface="Times New Roman" panose="02020603050405020304" pitchFamily="18" charset="0"/>
              </a:rPr>
              <a:t>able, it is clearly observable that ‘Humidity3pm’ is most closely associated with Target (Rain Tomorrow) attribute.</a:t>
            </a:r>
          </a:p>
          <a:p>
            <a:endParaRPr lang="en-CA" dirty="0"/>
          </a:p>
        </p:txBody>
      </p:sp>
    </p:spTree>
    <p:extLst>
      <p:ext uri="{BB962C8B-B14F-4D97-AF65-F5344CB8AC3E}">
        <p14:creationId xmlns:p14="http://schemas.microsoft.com/office/powerpoint/2010/main" val="466006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3" name="Picture 5" descr="Neon coloured glass tubes">
            <a:extLst>
              <a:ext uri="{FF2B5EF4-FFF2-40B4-BE49-F238E27FC236}">
                <a16:creationId xmlns:a16="http://schemas.microsoft.com/office/drawing/2014/main" id="{E89E9A21-74CF-E1A3-E023-9BA246E6E04C}"/>
              </a:ext>
            </a:extLst>
          </p:cNvPr>
          <p:cNvPicPr>
            <a:picLocks noChangeAspect="1"/>
          </p:cNvPicPr>
          <p:nvPr/>
        </p:nvPicPr>
        <p:blipFill rotWithShape="1">
          <a:blip r:embed="rId2">
            <a:alphaModFix/>
          </a:blip>
          <a:srcRect t="14128" b="2863"/>
          <a:stretch/>
        </p:blipFill>
        <p:spPr>
          <a:xfrm>
            <a:off x="-5355" y="1376"/>
            <a:ext cx="12188952" cy="6856624"/>
          </a:xfrm>
          <a:prstGeom prst="rect">
            <a:avLst/>
          </a:prstGeom>
        </p:spPr>
      </p:pic>
      <p:sp>
        <p:nvSpPr>
          <p:cNvPr id="4" name="Title 3">
            <a:extLst>
              <a:ext uri="{FF2B5EF4-FFF2-40B4-BE49-F238E27FC236}">
                <a16:creationId xmlns:a16="http://schemas.microsoft.com/office/drawing/2014/main" id="{B228B100-F411-4DE6-A78A-8759F4040FF0}"/>
              </a:ext>
            </a:extLst>
          </p:cNvPr>
          <p:cNvSpPr>
            <a:spLocks noGrp="1"/>
          </p:cNvSpPr>
          <p:nvPr>
            <p:ph type="title"/>
          </p:nvPr>
        </p:nvSpPr>
        <p:spPr>
          <a:xfrm>
            <a:off x="5829300" y="220389"/>
            <a:ext cx="6984677" cy="2902496"/>
          </a:xfrm>
        </p:spPr>
        <p:txBody>
          <a:bodyPr vert="horz" lIns="91440" tIns="45720" rIns="91440" bIns="45720" rtlCol="0" anchor="b">
            <a:normAutofit/>
          </a:bodyPr>
          <a:lstStyle/>
          <a:p>
            <a:r>
              <a:rPr lang="en-US" dirty="0">
                <a:solidFill>
                  <a:srgbClr val="FFFFFF"/>
                </a:solidFill>
              </a:rPr>
              <a:t>      </a:t>
            </a:r>
            <a:r>
              <a:rPr lang="en-US" sz="4800" dirty="0">
                <a:solidFill>
                  <a:srgbClr val="FFFFFF"/>
                </a:solidFill>
              </a:rPr>
              <a:t>EXPERIMENTAL</a:t>
            </a:r>
            <a:r>
              <a:rPr lang="en-US" dirty="0">
                <a:solidFill>
                  <a:srgbClr val="FFFFFF"/>
                </a:solidFill>
              </a:rPr>
              <a:t>       </a:t>
            </a:r>
            <a:br>
              <a:rPr lang="en-US" dirty="0">
                <a:solidFill>
                  <a:srgbClr val="FFFFFF"/>
                </a:solidFill>
              </a:rPr>
            </a:br>
            <a:r>
              <a:rPr lang="en-US" dirty="0">
                <a:solidFill>
                  <a:srgbClr val="FFFFFF"/>
                </a:solidFill>
              </a:rPr>
              <a:t>                     </a:t>
            </a:r>
            <a:r>
              <a:rPr lang="en-US" sz="4800" dirty="0">
                <a:solidFill>
                  <a:srgbClr val="FFFFFF"/>
                </a:solidFill>
              </a:rPr>
              <a:t>DESIGN</a:t>
            </a:r>
          </a:p>
        </p:txBody>
      </p:sp>
    </p:spTree>
    <p:extLst>
      <p:ext uri="{BB962C8B-B14F-4D97-AF65-F5344CB8AC3E}">
        <p14:creationId xmlns:p14="http://schemas.microsoft.com/office/powerpoint/2010/main" val="1311939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4521A-62F4-4714-8E32-30F500139F77}"/>
              </a:ext>
            </a:extLst>
          </p:cNvPr>
          <p:cNvSpPr>
            <a:spLocks noGrp="1"/>
          </p:cNvSpPr>
          <p:nvPr>
            <p:ph type="title"/>
          </p:nvPr>
        </p:nvSpPr>
        <p:spPr/>
        <p:txBody>
          <a:bodyPr>
            <a:normAutofit/>
          </a:bodyPr>
          <a:lstStyle/>
          <a:p>
            <a:r>
              <a:rPr lang="en-US" sz="6000" dirty="0"/>
              <a:t>TRAIN TEST SPLIT</a:t>
            </a:r>
            <a:endParaRPr lang="en-CA" sz="6000" dirty="0"/>
          </a:p>
        </p:txBody>
      </p:sp>
      <p:sp>
        <p:nvSpPr>
          <p:cNvPr id="3" name="Content Placeholder 2">
            <a:extLst>
              <a:ext uri="{FF2B5EF4-FFF2-40B4-BE49-F238E27FC236}">
                <a16:creationId xmlns:a16="http://schemas.microsoft.com/office/drawing/2014/main" id="{1EAC89A0-DD85-45E2-916F-9AB44207F517}"/>
              </a:ext>
            </a:extLst>
          </p:cNvPr>
          <p:cNvSpPr>
            <a:spLocks noGrp="1"/>
          </p:cNvSpPr>
          <p:nvPr>
            <p:ph idx="1"/>
          </p:nvPr>
        </p:nvSpPr>
        <p:spPr/>
        <p:txBody>
          <a:bodyPr>
            <a:normAutofit lnSpcReduction="10000"/>
          </a:bodyPr>
          <a:lstStyle/>
          <a:p>
            <a:pPr marL="0" indent="0">
              <a:buNone/>
            </a:pPr>
            <a:r>
              <a:rPr lang="en-US" sz="3200" dirty="0"/>
              <a:t>To avoid overfitting and appropriately evaluate our models, the data set is divided into two portions in this step: training and testing. When machine learning algorithms are used to make predictions on any data, the train-test split procedure is used to estimate their performance. This method is a quick and simple procedure that allows us to compare the results of our own machine learning model.</a:t>
            </a:r>
            <a:endParaRPr lang="en-CA" sz="3200" dirty="0"/>
          </a:p>
        </p:txBody>
      </p:sp>
    </p:spTree>
    <p:extLst>
      <p:ext uri="{BB962C8B-B14F-4D97-AF65-F5344CB8AC3E}">
        <p14:creationId xmlns:p14="http://schemas.microsoft.com/office/powerpoint/2010/main" val="1540376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92C3AF-7EB0-4AB8-AF2B-D00A215C4543}"/>
              </a:ext>
            </a:extLst>
          </p:cNvPr>
          <p:cNvSpPr>
            <a:spLocks noGrp="1"/>
          </p:cNvSpPr>
          <p:nvPr>
            <p:ph type="title"/>
          </p:nvPr>
        </p:nvSpPr>
        <p:spPr>
          <a:xfrm>
            <a:off x="1198181" y="726067"/>
            <a:ext cx="4795282" cy="1688522"/>
          </a:xfrm>
        </p:spPr>
        <p:txBody>
          <a:bodyPr anchor="ctr">
            <a:normAutofit/>
          </a:bodyPr>
          <a:lstStyle/>
          <a:p>
            <a:r>
              <a:rPr lang="en-US" sz="3700" dirty="0">
                <a:latin typeface="Cavolini" panose="03000502040302020204" pitchFamily="66" charset="0"/>
                <a:cs typeface="Cavolini" panose="03000502040302020204" pitchFamily="66" charset="0"/>
              </a:rPr>
              <a:t>DATA NORMALIZATION</a:t>
            </a:r>
            <a:endParaRPr lang="en-CA" sz="3700" dirty="0">
              <a:latin typeface="Cavolini" panose="03000502040302020204" pitchFamily="66" charset="0"/>
              <a:cs typeface="Cavolini" panose="03000502040302020204" pitchFamily="66" charset="0"/>
            </a:endParaRPr>
          </a:p>
        </p:txBody>
      </p:sp>
      <p:sp>
        <p:nvSpPr>
          <p:cNvPr id="6" name="Content Placeholder 5">
            <a:extLst>
              <a:ext uri="{FF2B5EF4-FFF2-40B4-BE49-F238E27FC236}">
                <a16:creationId xmlns:a16="http://schemas.microsoft.com/office/drawing/2014/main" id="{3A7959E0-C469-4D8B-A3D2-DC973DC4BC53}"/>
              </a:ext>
            </a:extLst>
          </p:cNvPr>
          <p:cNvSpPr>
            <a:spLocks noGrp="1"/>
          </p:cNvSpPr>
          <p:nvPr>
            <p:ph idx="1"/>
          </p:nvPr>
        </p:nvSpPr>
        <p:spPr>
          <a:xfrm>
            <a:off x="3386139" y="2543175"/>
            <a:ext cx="7758564" cy="3357603"/>
          </a:xfrm>
        </p:spPr>
        <p:txBody>
          <a:bodyPr anchor="ctr">
            <a:normAutofit/>
          </a:bodyPr>
          <a:lstStyle/>
          <a:p>
            <a:pPr marL="0" indent="0">
              <a:buNone/>
            </a:pPr>
            <a:r>
              <a:rPr lang="en-US" dirty="0"/>
              <a:t>The rescaling or re-distribution of numerical data is referred to as data normalization. Data normalization is employed when our real data is not normalized, and it allows us to reorganize data between the 0 and 1 range.</a:t>
            </a:r>
          </a:p>
          <a:p>
            <a:pPr marL="0" indent="0">
              <a:buNone/>
            </a:pPr>
            <a:r>
              <a:rPr lang="en-US" dirty="0"/>
              <a:t>STANDARD SCALER</a:t>
            </a:r>
          </a:p>
          <a:p>
            <a:pPr marL="0" indent="0">
              <a:buNone/>
            </a:pPr>
            <a:r>
              <a:rPr lang="en-US" dirty="0"/>
              <a:t>To normalize my data, I choose the Standard Scaler method, which removes the mean from each number and divides it by the standard deviation.</a:t>
            </a:r>
            <a:endParaRPr lang="en-CA" dirty="0"/>
          </a:p>
        </p:txBody>
      </p:sp>
    </p:spTree>
    <p:extLst>
      <p:ext uri="{BB962C8B-B14F-4D97-AF65-F5344CB8AC3E}">
        <p14:creationId xmlns:p14="http://schemas.microsoft.com/office/powerpoint/2010/main" val="862594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457F98-C2B3-464F-BCBD-5AA2330E893A}"/>
              </a:ext>
            </a:extLst>
          </p:cNvPr>
          <p:cNvSpPr>
            <a:spLocks noGrp="1"/>
          </p:cNvSpPr>
          <p:nvPr>
            <p:ph type="title"/>
          </p:nvPr>
        </p:nvSpPr>
        <p:spPr>
          <a:xfrm>
            <a:off x="1198181" y="938212"/>
            <a:ext cx="9988166" cy="1295400"/>
          </a:xfrm>
        </p:spPr>
        <p:txBody>
          <a:bodyPr anchor="b">
            <a:normAutofit/>
          </a:bodyPr>
          <a:lstStyle/>
          <a:p>
            <a:pPr algn="ctr"/>
            <a:r>
              <a:rPr lang="en-US" dirty="0">
                <a:solidFill>
                  <a:schemeClr val="tx2"/>
                </a:solidFill>
              </a:rPr>
              <a:t>                        </a:t>
            </a:r>
            <a:r>
              <a:rPr lang="en-US" sz="6000" dirty="0">
                <a:solidFill>
                  <a:schemeClr val="tx2"/>
                </a:solidFill>
                <a:latin typeface="Algerian" panose="04020705040A02060702" pitchFamily="82" charset="0"/>
              </a:rPr>
              <a:t>SAMPLING</a:t>
            </a:r>
            <a:endParaRPr lang="en-CA" sz="6000" dirty="0">
              <a:solidFill>
                <a:schemeClr val="tx2"/>
              </a:solidFill>
              <a:latin typeface="Algerian" panose="04020705040A02060702" pitchFamily="82" charset="0"/>
            </a:endParaRPr>
          </a:p>
        </p:txBody>
      </p:sp>
      <p:sp>
        <p:nvSpPr>
          <p:cNvPr id="4" name="Content Placeholder 3">
            <a:extLst>
              <a:ext uri="{FF2B5EF4-FFF2-40B4-BE49-F238E27FC236}">
                <a16:creationId xmlns:a16="http://schemas.microsoft.com/office/drawing/2014/main" id="{DE933B5E-20D8-41CC-BED1-434D240136FA}"/>
              </a:ext>
            </a:extLst>
          </p:cNvPr>
          <p:cNvSpPr>
            <a:spLocks noGrp="1"/>
          </p:cNvSpPr>
          <p:nvPr>
            <p:ph idx="1"/>
          </p:nvPr>
        </p:nvSpPr>
        <p:spPr>
          <a:xfrm>
            <a:off x="1198181" y="2571750"/>
            <a:ext cx="9612387" cy="3657601"/>
          </a:xfrm>
        </p:spPr>
        <p:txBody>
          <a:bodyPr>
            <a:noAutofit/>
          </a:bodyPr>
          <a:lstStyle/>
          <a:p>
            <a:pPr marL="0" indent="0" algn="ctr">
              <a:buNone/>
            </a:pPr>
            <a:r>
              <a:rPr lang="en-US" sz="2800" dirty="0">
                <a:solidFill>
                  <a:schemeClr val="tx2"/>
                </a:solidFill>
                <a:latin typeface="Comic Sans MS" panose="030F0702030302020204" pitchFamily="66" charset="0"/>
              </a:rPr>
              <a:t>It is a technique used to resample or re-distribution of data which is not distributed equally. After checking class distribution of my target variable, I get to know that it is not balanced. So, I need to resample it.</a:t>
            </a:r>
          </a:p>
          <a:p>
            <a:pPr marL="0" indent="0" algn="ctr">
              <a:buNone/>
            </a:pPr>
            <a:r>
              <a:rPr lang="en-US" sz="2800" dirty="0">
                <a:solidFill>
                  <a:schemeClr val="tx2"/>
                </a:solidFill>
                <a:latin typeface="Comic Sans MS" panose="030F0702030302020204" pitchFamily="66" charset="0"/>
              </a:rPr>
              <a:t>To balance target variable, I used Synthetic Minority Oversampling Technique (SMOTE). It deals with minority class and derived new values to balance both classes.</a:t>
            </a:r>
            <a:endParaRPr lang="en-CA" sz="2800" dirty="0">
              <a:solidFill>
                <a:schemeClr val="tx2"/>
              </a:solidFill>
              <a:latin typeface="Comic Sans MS" panose="030F0702030302020204" pitchFamily="66" charset="0"/>
            </a:endParaRPr>
          </a:p>
        </p:txBody>
      </p:sp>
    </p:spTree>
    <p:extLst>
      <p:ext uri="{BB962C8B-B14F-4D97-AF65-F5344CB8AC3E}">
        <p14:creationId xmlns:p14="http://schemas.microsoft.com/office/powerpoint/2010/main" val="1553325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2C9B9-56D0-4384-977D-9BC494B253D0}"/>
              </a:ext>
            </a:extLst>
          </p:cNvPr>
          <p:cNvSpPr>
            <a:spLocks noGrp="1"/>
          </p:cNvSpPr>
          <p:nvPr>
            <p:ph type="title"/>
          </p:nvPr>
        </p:nvSpPr>
        <p:spPr>
          <a:xfrm>
            <a:off x="838201" y="559814"/>
            <a:ext cx="8763000" cy="1239490"/>
          </a:xfrm>
        </p:spPr>
        <p:txBody>
          <a:bodyPr>
            <a:normAutofit/>
          </a:bodyPr>
          <a:lstStyle/>
          <a:p>
            <a:r>
              <a:rPr lang="en-US" dirty="0">
                <a:solidFill>
                  <a:schemeClr val="tx2"/>
                </a:solidFill>
              </a:rPr>
              <a:t>CLASSIFICATION MODELS</a:t>
            </a:r>
            <a:endParaRPr lang="en-CA" dirty="0">
              <a:solidFill>
                <a:schemeClr val="tx2"/>
              </a:solidFill>
            </a:endParaRPr>
          </a:p>
        </p:txBody>
      </p:sp>
      <p:sp>
        <p:nvSpPr>
          <p:cNvPr id="3" name="Content Placeholder 2">
            <a:extLst>
              <a:ext uri="{FF2B5EF4-FFF2-40B4-BE49-F238E27FC236}">
                <a16:creationId xmlns:a16="http://schemas.microsoft.com/office/drawing/2014/main" id="{4EB21254-E6F7-46E5-AD56-6CB5229A65A1}"/>
              </a:ext>
            </a:extLst>
          </p:cNvPr>
          <p:cNvSpPr>
            <a:spLocks noGrp="1"/>
          </p:cNvSpPr>
          <p:nvPr>
            <p:ph idx="1"/>
          </p:nvPr>
        </p:nvSpPr>
        <p:spPr>
          <a:xfrm>
            <a:off x="825796" y="2471737"/>
            <a:ext cx="10547053" cy="3700463"/>
          </a:xfrm>
        </p:spPr>
        <p:txBody>
          <a:bodyPr>
            <a:normAutofit fontScale="92500"/>
          </a:bodyPr>
          <a:lstStyle/>
          <a:p>
            <a:pPr marL="0" indent="0">
              <a:buNone/>
            </a:pPr>
            <a:r>
              <a:rPr lang="en-US" sz="2800" dirty="0">
                <a:solidFill>
                  <a:schemeClr val="tx2"/>
                </a:solidFill>
                <a:latin typeface="Footlight MT Light" panose="0204060206030A020304" pitchFamily="18" charset="0"/>
              </a:rPr>
              <a:t>For accuracies, I used four different classification models: logistic regression, K-Nearest Neighbors, Nave Bayes, and Random Forest Classifier. Because our objective variable has two possible outcomes that is why, I use logistic regression classifier (logical outcomes: yes and no). The dependent variable is modelled using it. When our dataset has multiclass classification, which means it has numerous classes, KNN is the best match. The Nave Bayes classifier works with any type of data and is simple to use and understand. With complicated and large amounts of data, Random Forest classifiers perform better.</a:t>
            </a:r>
            <a:endParaRPr lang="en-CA" sz="2800" dirty="0">
              <a:solidFill>
                <a:schemeClr val="tx2"/>
              </a:solidFill>
              <a:latin typeface="Footlight MT Light" panose="0204060206030A020304" pitchFamily="18" charset="0"/>
            </a:endParaRPr>
          </a:p>
        </p:txBody>
      </p:sp>
    </p:spTree>
    <p:extLst>
      <p:ext uri="{BB962C8B-B14F-4D97-AF65-F5344CB8AC3E}">
        <p14:creationId xmlns:p14="http://schemas.microsoft.com/office/powerpoint/2010/main" val="927225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15A9F-3BD5-4BA7-954D-9762F598EA0C}"/>
              </a:ext>
            </a:extLst>
          </p:cNvPr>
          <p:cNvSpPr>
            <a:spLocks noGrp="1"/>
          </p:cNvSpPr>
          <p:nvPr>
            <p:ph type="title"/>
          </p:nvPr>
        </p:nvSpPr>
        <p:spPr>
          <a:xfrm>
            <a:off x="838200" y="381000"/>
            <a:ext cx="10003218" cy="1600124"/>
          </a:xfrm>
        </p:spPr>
        <p:txBody>
          <a:bodyPr>
            <a:normAutofit/>
          </a:bodyPr>
          <a:lstStyle/>
          <a:p>
            <a:r>
              <a:rPr lang="en-US" dirty="0"/>
              <a:t>            CROSS VALIDATION</a:t>
            </a:r>
            <a:endParaRPr lang="en-CA" dirty="0"/>
          </a:p>
        </p:txBody>
      </p:sp>
      <p:sp>
        <p:nvSpPr>
          <p:cNvPr id="3" name="Content Placeholder 2">
            <a:extLst>
              <a:ext uri="{FF2B5EF4-FFF2-40B4-BE49-F238E27FC236}">
                <a16:creationId xmlns:a16="http://schemas.microsoft.com/office/drawing/2014/main" id="{3850430D-3249-4881-8AD3-8151569CD67F}"/>
              </a:ext>
            </a:extLst>
          </p:cNvPr>
          <p:cNvSpPr>
            <a:spLocks noGrp="1"/>
          </p:cNvSpPr>
          <p:nvPr>
            <p:ph idx="1"/>
          </p:nvPr>
        </p:nvSpPr>
        <p:spPr>
          <a:xfrm>
            <a:off x="838200" y="2514600"/>
            <a:ext cx="4876800" cy="3783586"/>
          </a:xfrm>
        </p:spPr>
        <p:txBody>
          <a:bodyPr anchor="ctr">
            <a:normAutofit/>
          </a:bodyPr>
          <a:lstStyle/>
          <a:p>
            <a:pPr marL="0" indent="0">
              <a:buNone/>
            </a:pPr>
            <a:r>
              <a:rPr lang="en-US" sz="2400" dirty="0">
                <a:solidFill>
                  <a:schemeClr val="tx2"/>
                </a:solidFill>
                <a:latin typeface="Comic Sans MS" panose="030F0702030302020204" pitchFamily="66" charset="0"/>
                <a:cs typeface="Aharoni" panose="02010803020104030203" pitchFamily="2" charset="-79"/>
              </a:rPr>
              <a:t>It's a method of determining the efficacy of a machine learning algorithm. Cross-validation is a statistical method for evaluating and comparing learning algorithms in which data is split into two sections: one for learning or training and the other for validating the model.</a:t>
            </a:r>
            <a:endParaRPr lang="en-CA" sz="2400" dirty="0">
              <a:solidFill>
                <a:schemeClr val="tx2"/>
              </a:solidFill>
              <a:latin typeface="Comic Sans MS" panose="030F0702030302020204" pitchFamily="66" charset="0"/>
              <a:cs typeface="Aharoni" panose="02010803020104030203" pitchFamily="2" charset="-79"/>
            </a:endParaRPr>
          </a:p>
        </p:txBody>
      </p:sp>
      <p:pic>
        <p:nvPicPr>
          <p:cNvPr id="5" name="Picture 4" descr="Top view of cubes connected with black lines">
            <a:extLst>
              <a:ext uri="{FF2B5EF4-FFF2-40B4-BE49-F238E27FC236}">
                <a16:creationId xmlns:a16="http://schemas.microsoft.com/office/drawing/2014/main" id="{89884C21-B795-6FAD-1610-89B87C454126}"/>
              </a:ext>
            </a:extLst>
          </p:cNvPr>
          <p:cNvPicPr>
            <a:picLocks noChangeAspect="1"/>
          </p:cNvPicPr>
          <p:nvPr/>
        </p:nvPicPr>
        <p:blipFill rotWithShape="1">
          <a:blip r:embed="rId2"/>
          <a:srcRect t="130" r="-3" b="-3"/>
          <a:stretch/>
        </p:blipFill>
        <p:spPr>
          <a:xfrm>
            <a:off x="5996628" y="2514600"/>
            <a:ext cx="5357172" cy="3486516"/>
          </a:xfrm>
          <a:prstGeom prst="rect">
            <a:avLst/>
          </a:prstGeom>
        </p:spPr>
      </p:pic>
    </p:spTree>
    <p:extLst>
      <p:ext uri="{BB962C8B-B14F-4D97-AF65-F5344CB8AC3E}">
        <p14:creationId xmlns:p14="http://schemas.microsoft.com/office/powerpoint/2010/main" val="140718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DFA6EA-FFDE-4D75-8169-999147634DA8}"/>
              </a:ext>
            </a:extLst>
          </p:cNvPr>
          <p:cNvSpPr>
            <a:spLocks noGrp="1"/>
          </p:cNvSpPr>
          <p:nvPr>
            <p:ph type="title"/>
          </p:nvPr>
        </p:nvSpPr>
        <p:spPr/>
        <p:txBody>
          <a:bodyPr>
            <a:normAutofit fontScale="90000"/>
          </a:bodyPr>
          <a:lstStyle/>
          <a:p>
            <a:r>
              <a:rPr lang="en-US" sz="6000" dirty="0"/>
              <a:t>                      </a:t>
            </a:r>
            <a:r>
              <a:rPr lang="en-US" sz="8000" dirty="0"/>
              <a:t>ABSTRACT</a:t>
            </a:r>
            <a:endParaRPr lang="en-CA" sz="6000" dirty="0"/>
          </a:p>
        </p:txBody>
      </p:sp>
      <p:sp>
        <p:nvSpPr>
          <p:cNvPr id="4" name="Content Placeholder 3">
            <a:extLst>
              <a:ext uri="{FF2B5EF4-FFF2-40B4-BE49-F238E27FC236}">
                <a16:creationId xmlns:a16="http://schemas.microsoft.com/office/drawing/2014/main" id="{A5C0DDCB-ACA1-401B-858A-66DED28E07C7}"/>
              </a:ext>
            </a:extLst>
          </p:cNvPr>
          <p:cNvSpPr>
            <a:spLocks noGrp="1"/>
          </p:cNvSpPr>
          <p:nvPr>
            <p:ph idx="1"/>
          </p:nvPr>
        </p:nvSpPr>
        <p:spPr/>
        <p:txBody>
          <a:bodyPr>
            <a:normAutofit fontScale="62500" lnSpcReduction="20000"/>
          </a:bodyPr>
          <a:lstStyle/>
          <a:p>
            <a:pPr marL="0" indent="0">
              <a:buNone/>
            </a:pPr>
            <a:r>
              <a:rPr lang="en-US" sz="3400" dirty="0">
                <a:solidFill>
                  <a:schemeClr val="tx1"/>
                </a:solidFill>
              </a:rPr>
              <a:t>My dataset is about rain in Australia, and it contains around ten years' worth of daily meteorological observations (from 2007 to 2017) from a variety of sites across the country. There are 145460 records in this collection, with 23 attributes. With 70% of the continent labelled as desert or semi-desert, Australia is the driest populated continent on the planet. On this island continent, rain is the only source of water during that period. Rainfall changes influence water availability in Australia, just as they do in any other region. Dryness (lack of rainfall), floods (excessive rainfall), and droughts are all common weather phenomena on the continent. The eastern Australian provinces were heavily inundated from 2009 to 2012. The northern tropical areas of the country get the greatest rain, while the interior is parched and barren. Water availability, management, and future resource planning are all affected by variations in rainfall. Australia is experiencing a severe drought, which may be helped if rainfall forecasts were used.</a:t>
            </a:r>
            <a:endParaRPr lang="en-CA" sz="3400" dirty="0">
              <a:solidFill>
                <a:schemeClr val="tx1"/>
              </a:solidFill>
            </a:endParaRPr>
          </a:p>
          <a:p>
            <a:pPr marL="0" indent="0">
              <a:buNone/>
            </a:pPr>
            <a:endParaRPr lang="en-CA" dirty="0"/>
          </a:p>
        </p:txBody>
      </p:sp>
    </p:spTree>
    <p:extLst>
      <p:ext uri="{BB962C8B-B14F-4D97-AF65-F5344CB8AC3E}">
        <p14:creationId xmlns:p14="http://schemas.microsoft.com/office/powerpoint/2010/main" val="20829650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01A6B9-D595-4371-AF5D-8CBC3AB2D048}"/>
              </a:ext>
            </a:extLst>
          </p:cNvPr>
          <p:cNvSpPr>
            <a:spLocks noGrp="1"/>
          </p:cNvSpPr>
          <p:nvPr>
            <p:ph type="title"/>
          </p:nvPr>
        </p:nvSpPr>
        <p:spPr>
          <a:xfrm>
            <a:off x="854075" y="1685925"/>
            <a:ext cx="3932237" cy="932151"/>
          </a:xfrm>
        </p:spPr>
        <p:txBody>
          <a:bodyPr>
            <a:normAutofit/>
          </a:bodyPr>
          <a:lstStyle/>
          <a:p>
            <a:r>
              <a:rPr lang="en-US" sz="4800" b="1" dirty="0"/>
              <a:t>METHODS </a:t>
            </a:r>
            <a:endParaRPr lang="en-CA" sz="4800" b="1" dirty="0"/>
          </a:p>
        </p:txBody>
      </p:sp>
      <p:sp>
        <p:nvSpPr>
          <p:cNvPr id="5" name="Content Placeholder 4">
            <a:extLst>
              <a:ext uri="{FF2B5EF4-FFF2-40B4-BE49-F238E27FC236}">
                <a16:creationId xmlns:a16="http://schemas.microsoft.com/office/drawing/2014/main" id="{2FE5E4F1-2114-4385-89E6-40A65FC57CB7}"/>
              </a:ext>
            </a:extLst>
          </p:cNvPr>
          <p:cNvSpPr>
            <a:spLocks noGrp="1"/>
          </p:cNvSpPr>
          <p:nvPr>
            <p:ph idx="1"/>
          </p:nvPr>
        </p:nvSpPr>
        <p:spPr>
          <a:xfrm>
            <a:off x="5165725" y="1111538"/>
            <a:ext cx="6172200" cy="4873625"/>
          </a:xfrm>
        </p:spPr>
        <p:txBody>
          <a:bodyPr>
            <a:normAutofit/>
          </a:bodyPr>
          <a:lstStyle/>
          <a:p>
            <a:pPr marL="0" indent="0">
              <a:buNone/>
            </a:pPr>
            <a:r>
              <a:rPr lang="en-CA" sz="4300" b="1" dirty="0">
                <a:solidFill>
                  <a:schemeClr val="tx1"/>
                </a:solidFill>
                <a:effectLst/>
                <a:latin typeface="Nyala" panose="020B0604020202020204" pitchFamily="2" charset="0"/>
                <a:ea typeface="Times New Roman" panose="02020603050405020304" pitchFamily="18" charset="0"/>
                <a:cs typeface="Times New Roman" panose="02020603050405020304" pitchFamily="18" charset="0"/>
              </a:rPr>
              <a:t>K-folds Cross Validation</a:t>
            </a:r>
          </a:p>
          <a:p>
            <a:pPr marL="0" indent="0">
              <a:buNone/>
            </a:pPr>
            <a:r>
              <a:rPr lang="en-US" dirty="0"/>
              <a:t>Cross-validation is a resampling technique for evaluating machine learning models on a small sample of data. It's a non-replacement resampling technique. K-fold cross-validation is a method for estimating a model's performance on unknown data.</a:t>
            </a:r>
            <a:endParaRPr lang="en-CA" dirty="0"/>
          </a:p>
        </p:txBody>
      </p:sp>
      <p:sp>
        <p:nvSpPr>
          <p:cNvPr id="6" name="Text Placeholder 5">
            <a:extLst>
              <a:ext uri="{FF2B5EF4-FFF2-40B4-BE49-F238E27FC236}">
                <a16:creationId xmlns:a16="http://schemas.microsoft.com/office/drawing/2014/main" id="{BA9A4074-22E4-4D70-825C-C678B45BAA17}"/>
              </a:ext>
            </a:extLst>
          </p:cNvPr>
          <p:cNvSpPr>
            <a:spLocks noGrp="1"/>
          </p:cNvSpPr>
          <p:nvPr>
            <p:ph type="body" sz="half" idx="2"/>
          </p:nvPr>
        </p:nvSpPr>
        <p:spPr>
          <a:xfrm>
            <a:off x="642648" y="3128962"/>
            <a:ext cx="3932237" cy="2856201"/>
          </a:xfrm>
        </p:spPr>
        <p:txBody>
          <a:bodyPr/>
          <a:lstStyle/>
          <a:p>
            <a:pPr marL="457200" indent="-457200">
              <a:buFont typeface="Wingdings" panose="05000000000000000000" pitchFamily="2" charset="2"/>
              <a:buChar char="v"/>
            </a:pPr>
            <a:r>
              <a:rPr lang="en-CA" sz="2800" dirty="0">
                <a:solidFill>
                  <a:schemeClr val="tx1"/>
                </a:solidFill>
                <a:effectLst/>
                <a:latin typeface="Posterama" panose="020B0504020200020000" pitchFamily="34" charset="0"/>
                <a:ea typeface="Times New Roman" panose="02020603050405020304" pitchFamily="18" charset="0"/>
                <a:cs typeface="Posterama" panose="020B0504020200020000" pitchFamily="34" charset="0"/>
              </a:rPr>
              <a:t>K-folds Cross Validation</a:t>
            </a:r>
          </a:p>
          <a:p>
            <a:pPr marL="457200" indent="-457200">
              <a:buFont typeface="Wingdings" panose="05000000000000000000" pitchFamily="2" charset="2"/>
              <a:buChar char="v"/>
            </a:pPr>
            <a:r>
              <a:rPr lang="en-CA" sz="2800" dirty="0">
                <a:solidFill>
                  <a:schemeClr val="tx1"/>
                </a:solidFill>
                <a:effectLst/>
                <a:latin typeface="Posterama" panose="020B0504020200020000" pitchFamily="34" charset="0"/>
                <a:ea typeface="Times New Roman" panose="02020603050405020304" pitchFamily="18" charset="0"/>
                <a:cs typeface="Posterama" panose="020B0504020200020000" pitchFamily="34" charset="0"/>
              </a:rPr>
              <a:t>Stratified K-fold</a:t>
            </a:r>
          </a:p>
          <a:p>
            <a:pPr marL="457200" indent="-457200">
              <a:buFont typeface="Wingdings" panose="05000000000000000000" pitchFamily="2" charset="2"/>
              <a:buChar char="v"/>
            </a:pPr>
            <a:r>
              <a:rPr lang="en-IN" sz="2800" dirty="0">
                <a:solidFill>
                  <a:schemeClr val="tx1"/>
                </a:solidFill>
                <a:effectLst/>
                <a:latin typeface="Posterama" panose="020B0504020200020000" pitchFamily="34" charset="0"/>
                <a:ea typeface="Times New Roman" panose="02020603050405020304" pitchFamily="18" charset="0"/>
                <a:cs typeface="Posterama" panose="020B0504020200020000" pitchFamily="34" charset="0"/>
              </a:rPr>
              <a:t>Repeated Random Test-Train Splits</a:t>
            </a:r>
            <a:endParaRPr lang="en-CA" sz="2800" dirty="0">
              <a:solidFill>
                <a:schemeClr val="tx1"/>
              </a:solidFill>
              <a:effectLst/>
              <a:latin typeface="Posterama" panose="020B0504020200020000" pitchFamily="34" charset="0"/>
              <a:ea typeface="Times New Roman" panose="02020603050405020304" pitchFamily="18" charset="0"/>
              <a:cs typeface="Posterama" panose="020B0504020200020000" pitchFamily="34" charset="0"/>
            </a:endParaRPr>
          </a:p>
          <a:p>
            <a:endParaRPr lang="en-CA" dirty="0"/>
          </a:p>
        </p:txBody>
      </p:sp>
    </p:spTree>
    <p:extLst>
      <p:ext uri="{BB962C8B-B14F-4D97-AF65-F5344CB8AC3E}">
        <p14:creationId xmlns:p14="http://schemas.microsoft.com/office/powerpoint/2010/main" val="1186114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28C3F0C-9DE3-47DD-BD77-DCA11F042FC4}"/>
              </a:ext>
            </a:extLst>
          </p:cNvPr>
          <p:cNvSpPr>
            <a:spLocks noGrp="1"/>
          </p:cNvSpPr>
          <p:nvPr>
            <p:ph sz="half" idx="1"/>
          </p:nvPr>
        </p:nvSpPr>
        <p:spPr>
          <a:xfrm>
            <a:off x="838200" y="1571625"/>
            <a:ext cx="5181600" cy="4605338"/>
          </a:xfrm>
        </p:spPr>
        <p:txBody>
          <a:bodyPr>
            <a:normAutofit fontScale="40000" lnSpcReduction="20000"/>
          </a:bodyPr>
          <a:lstStyle/>
          <a:p>
            <a:pPr marL="0" indent="0">
              <a:buNone/>
            </a:pPr>
            <a:r>
              <a:rPr lang="en-CA" sz="6500" b="1" dirty="0">
                <a:solidFill>
                  <a:schemeClr val="tx1"/>
                </a:solidFill>
                <a:effectLst/>
                <a:latin typeface="Perpetua" panose="02020502060401020303" pitchFamily="18" charset="0"/>
                <a:ea typeface="Times New Roman" panose="02020603050405020304" pitchFamily="18" charset="0"/>
                <a:cs typeface="Posterama" panose="020B0504020200020000" pitchFamily="34" charset="0"/>
              </a:rPr>
              <a:t>Stratified K-fold</a:t>
            </a:r>
          </a:p>
          <a:p>
            <a:pPr marL="0" indent="0">
              <a:buNone/>
            </a:pPr>
            <a:endParaRPr lang="en-CA" sz="5700" b="1" dirty="0">
              <a:solidFill>
                <a:srgbClr val="00B0F0"/>
              </a:solidFill>
              <a:effectLst/>
              <a:latin typeface="Perpetua" panose="02020502060401020303" pitchFamily="18" charset="0"/>
              <a:ea typeface="Times New Roman" panose="02020603050405020304" pitchFamily="18" charset="0"/>
              <a:cs typeface="Posterama" panose="020B0504020200020000" pitchFamily="34" charset="0"/>
            </a:endParaRPr>
          </a:p>
          <a:p>
            <a:pPr marL="0" indent="0">
              <a:buNone/>
            </a:pPr>
            <a:r>
              <a:rPr lang="en-US" sz="6200" dirty="0"/>
              <a:t>This cross-validation object returns stratified folds and is a variant of K-Fold. The folds are created by keeping track of the percentage of samples in each class. The stratified k fold cross-validation technique is a variant of the cross-validation technique for classification issues. Throughout the K folds, it retains the same class ratio as the original dataset</a:t>
            </a:r>
            <a:r>
              <a:rPr lang="en-US" sz="4400" dirty="0"/>
              <a:t>.</a:t>
            </a:r>
            <a:endParaRPr lang="en-CA" sz="4400" dirty="0"/>
          </a:p>
        </p:txBody>
      </p:sp>
      <p:sp>
        <p:nvSpPr>
          <p:cNvPr id="7" name="Content Placeholder 6">
            <a:extLst>
              <a:ext uri="{FF2B5EF4-FFF2-40B4-BE49-F238E27FC236}">
                <a16:creationId xmlns:a16="http://schemas.microsoft.com/office/drawing/2014/main" id="{B4DEFD66-8F31-40DC-AD14-06E958896261}"/>
              </a:ext>
            </a:extLst>
          </p:cNvPr>
          <p:cNvSpPr>
            <a:spLocks noGrp="1"/>
          </p:cNvSpPr>
          <p:nvPr>
            <p:ph sz="half" idx="2"/>
          </p:nvPr>
        </p:nvSpPr>
        <p:spPr>
          <a:xfrm>
            <a:off x="6172200" y="1585910"/>
            <a:ext cx="5181600" cy="4605339"/>
          </a:xfrm>
        </p:spPr>
        <p:txBody>
          <a:bodyPr>
            <a:normAutofit fontScale="40000" lnSpcReduction="20000"/>
          </a:bodyPr>
          <a:lstStyle/>
          <a:p>
            <a:pPr marL="0" indent="0">
              <a:buNone/>
            </a:pPr>
            <a:r>
              <a:rPr lang="en-IN" sz="6500" b="1" dirty="0">
                <a:solidFill>
                  <a:schemeClr val="tx1"/>
                </a:solidFill>
                <a:effectLst/>
                <a:latin typeface="Perpetua" panose="02020502060401020303" pitchFamily="18" charset="0"/>
                <a:ea typeface="Times New Roman" panose="02020603050405020304" pitchFamily="18" charset="0"/>
                <a:cs typeface="Posterama" panose="020B0504020200020000" pitchFamily="34" charset="0"/>
              </a:rPr>
              <a:t>Repeated Random Test-Train Splits</a:t>
            </a:r>
          </a:p>
          <a:p>
            <a:pPr marL="0" indent="0">
              <a:buNone/>
            </a:pPr>
            <a:endParaRPr lang="en-IN" sz="4600" b="1" dirty="0">
              <a:solidFill>
                <a:srgbClr val="00B0F0"/>
              </a:solidFill>
              <a:effectLst/>
              <a:latin typeface="Perpetua" panose="02020502060401020303" pitchFamily="18" charset="0"/>
              <a:ea typeface="Times New Roman" panose="02020603050405020304" pitchFamily="18" charset="0"/>
              <a:cs typeface="Posterama" panose="020B0504020200020000" pitchFamily="34" charset="0"/>
            </a:endParaRPr>
          </a:p>
          <a:p>
            <a:pPr marL="0" indent="0">
              <a:buNone/>
            </a:pPr>
            <a:endParaRPr lang="en-CA" sz="4600" b="1" dirty="0">
              <a:solidFill>
                <a:srgbClr val="00B0F0"/>
              </a:solidFill>
              <a:effectLst/>
              <a:latin typeface="Perpetua" panose="02020502060401020303" pitchFamily="18" charset="0"/>
              <a:ea typeface="Times New Roman" panose="02020603050405020304" pitchFamily="18" charset="0"/>
              <a:cs typeface="Posterama" panose="020B0504020200020000" pitchFamily="34" charset="0"/>
            </a:endParaRPr>
          </a:p>
          <a:p>
            <a:pPr marL="0" indent="0">
              <a:buNone/>
            </a:pPr>
            <a:r>
              <a:rPr lang="en-US" sz="5900" dirty="0"/>
              <a:t>I make random splits of the data in the training-test set and then repeat the process of splitting and evaluating the algorithm five times in this technique. With this strategy, I combine the k-fold cross validation method with traditional train-test splits and test the algorithm again and again. </a:t>
            </a:r>
            <a:endParaRPr lang="en-CA" sz="5900" dirty="0"/>
          </a:p>
        </p:txBody>
      </p:sp>
    </p:spTree>
    <p:extLst>
      <p:ext uri="{BB962C8B-B14F-4D97-AF65-F5344CB8AC3E}">
        <p14:creationId xmlns:p14="http://schemas.microsoft.com/office/powerpoint/2010/main" val="1307404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EE20E41-9196-453A-B1CB-F3FFB2224F5B}"/>
              </a:ext>
            </a:extLst>
          </p:cNvPr>
          <p:cNvSpPr>
            <a:spLocks noGrp="1"/>
          </p:cNvSpPr>
          <p:nvPr>
            <p:ph type="title"/>
          </p:nvPr>
        </p:nvSpPr>
        <p:spPr>
          <a:xfrm>
            <a:off x="838200" y="685801"/>
            <a:ext cx="4176713" cy="1428750"/>
          </a:xfrm>
        </p:spPr>
        <p:txBody>
          <a:bodyPr anchor="ctr">
            <a:normAutofit fontScale="90000"/>
          </a:bodyPr>
          <a:lstStyle/>
          <a:p>
            <a:r>
              <a:rPr lang="en-US" dirty="0">
                <a:solidFill>
                  <a:schemeClr val="tx1"/>
                </a:solidFill>
                <a:latin typeface="Jumble" panose="020B0604020202020204" pitchFamily="2" charset="0"/>
              </a:rPr>
              <a:t>        ACCURACY MATRIX</a:t>
            </a:r>
            <a:endParaRPr lang="en-CA" dirty="0">
              <a:solidFill>
                <a:schemeClr val="tx1"/>
              </a:solidFill>
              <a:latin typeface="Jumble" panose="020B0604020202020204" pitchFamily="2" charset="0"/>
            </a:endParaRPr>
          </a:p>
        </p:txBody>
      </p:sp>
      <p:graphicFrame>
        <p:nvGraphicFramePr>
          <p:cNvPr id="7" name="Content Placeholder 6">
            <a:extLst>
              <a:ext uri="{FF2B5EF4-FFF2-40B4-BE49-F238E27FC236}">
                <a16:creationId xmlns:a16="http://schemas.microsoft.com/office/drawing/2014/main" id="{B0ADB3C5-EE9D-4664-9685-DD8BFC9E46A9}"/>
              </a:ext>
            </a:extLst>
          </p:cNvPr>
          <p:cNvGraphicFramePr>
            <a:graphicFrameLocks noGrp="1"/>
          </p:cNvGraphicFramePr>
          <p:nvPr>
            <p:ph idx="1"/>
            <p:extLst>
              <p:ext uri="{D42A27DB-BD31-4B8C-83A1-F6EECF244321}">
                <p14:modId xmlns:p14="http://schemas.microsoft.com/office/powerpoint/2010/main" val="979616074"/>
              </p:ext>
            </p:extLst>
          </p:nvPr>
        </p:nvGraphicFramePr>
        <p:xfrm>
          <a:off x="1271588" y="2600325"/>
          <a:ext cx="10142815" cy="3571875"/>
        </p:xfrm>
        <a:graphic>
          <a:graphicData uri="http://schemas.openxmlformats.org/drawingml/2006/table">
            <a:tbl>
              <a:tblPr firstRow="1" firstCol="1" bandRow="1"/>
              <a:tblGrid>
                <a:gridCol w="1378843">
                  <a:extLst>
                    <a:ext uri="{9D8B030D-6E8A-4147-A177-3AD203B41FA5}">
                      <a16:colId xmlns:a16="http://schemas.microsoft.com/office/drawing/2014/main" val="1998544311"/>
                    </a:ext>
                  </a:extLst>
                </a:gridCol>
                <a:gridCol w="1681725">
                  <a:extLst>
                    <a:ext uri="{9D8B030D-6E8A-4147-A177-3AD203B41FA5}">
                      <a16:colId xmlns:a16="http://schemas.microsoft.com/office/drawing/2014/main" val="3238808848"/>
                    </a:ext>
                  </a:extLst>
                </a:gridCol>
                <a:gridCol w="1714511">
                  <a:extLst>
                    <a:ext uri="{9D8B030D-6E8A-4147-A177-3AD203B41FA5}">
                      <a16:colId xmlns:a16="http://schemas.microsoft.com/office/drawing/2014/main" val="1705861557"/>
                    </a:ext>
                  </a:extLst>
                </a:gridCol>
                <a:gridCol w="1143170">
                  <a:extLst>
                    <a:ext uri="{9D8B030D-6E8A-4147-A177-3AD203B41FA5}">
                      <a16:colId xmlns:a16="http://schemas.microsoft.com/office/drawing/2014/main" val="1165750719"/>
                    </a:ext>
                  </a:extLst>
                </a:gridCol>
                <a:gridCol w="1919425">
                  <a:extLst>
                    <a:ext uri="{9D8B030D-6E8A-4147-A177-3AD203B41FA5}">
                      <a16:colId xmlns:a16="http://schemas.microsoft.com/office/drawing/2014/main" val="4285292161"/>
                    </a:ext>
                  </a:extLst>
                </a:gridCol>
                <a:gridCol w="2305141">
                  <a:extLst>
                    <a:ext uri="{9D8B030D-6E8A-4147-A177-3AD203B41FA5}">
                      <a16:colId xmlns:a16="http://schemas.microsoft.com/office/drawing/2014/main" val="2725428628"/>
                    </a:ext>
                  </a:extLst>
                </a:gridCol>
              </a:tblGrid>
              <a:tr h="611890">
                <a:tc>
                  <a:txBody>
                    <a:bodyPr/>
                    <a:lstStyle/>
                    <a:p>
                      <a:pPr algn="just" fontAlgn="b">
                        <a:lnSpc>
                          <a:spcPct val="200000"/>
                        </a:lnSpc>
                        <a:spcBef>
                          <a:spcPts val="0"/>
                        </a:spcBef>
                        <a:spcAft>
                          <a:spcPts val="0"/>
                        </a:spcAft>
                      </a:pPr>
                      <a:r>
                        <a:rPr lang="en-CA" sz="1800" b="0" i="0" u="none" strike="noStrike">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levels</a:t>
                      </a:r>
                      <a:endParaRPr lang="en-CA" sz="2800" b="0" i="0" u="none" strike="noStrike">
                        <a:effectLst/>
                        <a:latin typeface="Arial" panose="020B0604020202020204" pitchFamily="34" charset="0"/>
                      </a:endParaRPr>
                    </a:p>
                  </a:txBody>
                  <a:tcPr marL="48594" marR="48594" marT="48594" marB="48594"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004C9B"/>
                    </a:solidFill>
                  </a:tcPr>
                </a:tc>
                <a:tc>
                  <a:txBody>
                    <a:bodyPr/>
                    <a:lstStyle/>
                    <a:p>
                      <a:pPr marL="210312" indent="-210312" algn="just" fontAlgn="b">
                        <a:lnSpc>
                          <a:spcPct val="200000"/>
                        </a:lnSpc>
                        <a:spcBef>
                          <a:spcPts val="0"/>
                        </a:spcBef>
                        <a:spcAft>
                          <a:spcPts val="0"/>
                        </a:spcAft>
                      </a:pPr>
                      <a:r>
                        <a:rPr lang="en-CA" sz="1800" b="0" i="0" u="none" strike="noStrike">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Model</a:t>
                      </a:r>
                      <a:endParaRPr lang="en-CA" sz="2800" b="0" i="0" u="none" strike="noStrike">
                        <a:effectLst/>
                        <a:latin typeface="Arial" panose="020B0604020202020204" pitchFamily="34" charset="0"/>
                      </a:endParaRPr>
                    </a:p>
                  </a:txBody>
                  <a:tcPr marL="48594" marR="48594" marT="48594" marB="48594"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004C9B"/>
                    </a:solidFill>
                  </a:tcPr>
                </a:tc>
                <a:tc>
                  <a:txBody>
                    <a:bodyPr/>
                    <a:lstStyle/>
                    <a:p>
                      <a:pPr marL="210312" indent="-210312" algn="just" fontAlgn="b">
                        <a:lnSpc>
                          <a:spcPct val="200000"/>
                        </a:lnSpc>
                        <a:spcBef>
                          <a:spcPts val="0"/>
                        </a:spcBef>
                        <a:spcAft>
                          <a:spcPts val="0"/>
                        </a:spcAft>
                      </a:pPr>
                      <a:r>
                        <a:rPr lang="en-CA" sz="1800" b="0" i="0" u="none" strike="noStrike">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train_test_split</a:t>
                      </a:r>
                      <a:endParaRPr lang="en-CA" sz="2800" b="0" i="0" u="none" strike="noStrike">
                        <a:effectLst/>
                        <a:latin typeface="Arial" panose="020B0604020202020204" pitchFamily="34" charset="0"/>
                      </a:endParaRPr>
                    </a:p>
                  </a:txBody>
                  <a:tcPr marL="48594" marR="48594" marT="48594" marB="48594"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004C9B"/>
                    </a:solidFill>
                  </a:tcPr>
                </a:tc>
                <a:tc>
                  <a:txBody>
                    <a:bodyPr/>
                    <a:lstStyle/>
                    <a:p>
                      <a:pPr marL="210312" indent="-210312" algn="just" fontAlgn="b">
                        <a:lnSpc>
                          <a:spcPct val="200000"/>
                        </a:lnSpc>
                        <a:spcBef>
                          <a:spcPts val="0"/>
                        </a:spcBef>
                        <a:spcAft>
                          <a:spcPts val="0"/>
                        </a:spcAft>
                      </a:pPr>
                      <a:r>
                        <a:rPr lang="en-CA" sz="1800" b="0" i="0" u="none" strike="noStrike">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kfolds_5</a:t>
                      </a:r>
                      <a:endParaRPr lang="en-CA" sz="2800" b="0" i="0" u="none" strike="noStrike">
                        <a:effectLst/>
                        <a:latin typeface="Arial" panose="020B0604020202020204" pitchFamily="34" charset="0"/>
                      </a:endParaRPr>
                    </a:p>
                  </a:txBody>
                  <a:tcPr marL="48594" marR="48594" marT="48594" marB="48594"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004C9B"/>
                    </a:solidFill>
                  </a:tcPr>
                </a:tc>
                <a:tc>
                  <a:txBody>
                    <a:bodyPr/>
                    <a:lstStyle/>
                    <a:p>
                      <a:pPr marL="210312" indent="-210312" algn="just" fontAlgn="b">
                        <a:lnSpc>
                          <a:spcPct val="200000"/>
                        </a:lnSpc>
                        <a:spcBef>
                          <a:spcPts val="0"/>
                        </a:spcBef>
                        <a:spcAft>
                          <a:spcPts val="0"/>
                        </a:spcAft>
                      </a:pPr>
                      <a:r>
                        <a:rPr lang="en-CA" sz="1800" b="0" i="0" u="none" strike="noStrike">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Stratifiedkfold_5</a:t>
                      </a:r>
                      <a:endParaRPr lang="en-CA" sz="2800" b="0" i="0" u="none" strike="noStrike">
                        <a:effectLst/>
                        <a:latin typeface="Arial" panose="020B0604020202020204" pitchFamily="34" charset="0"/>
                      </a:endParaRPr>
                    </a:p>
                  </a:txBody>
                  <a:tcPr marL="48594" marR="48594" marT="48594" marB="48594"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004C9B"/>
                    </a:solidFill>
                  </a:tcPr>
                </a:tc>
                <a:tc>
                  <a:txBody>
                    <a:bodyPr/>
                    <a:lstStyle/>
                    <a:p>
                      <a:pPr marL="210312" indent="-210312" algn="just" fontAlgn="b">
                        <a:lnSpc>
                          <a:spcPct val="200000"/>
                        </a:lnSpc>
                        <a:spcBef>
                          <a:spcPts val="0"/>
                        </a:spcBef>
                        <a:spcAft>
                          <a:spcPts val="0"/>
                        </a:spcAft>
                      </a:pPr>
                      <a:r>
                        <a:rPr lang="en-CA" sz="1800" b="0" i="0" u="none" strike="noStrike">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RRTestTrainSplits_5</a:t>
                      </a:r>
                      <a:endParaRPr lang="en-CA" sz="2800" b="0" i="0" u="none" strike="noStrike">
                        <a:effectLst/>
                        <a:latin typeface="Arial" panose="020B0604020202020204" pitchFamily="34" charset="0"/>
                      </a:endParaRPr>
                    </a:p>
                  </a:txBody>
                  <a:tcPr marL="48594" marR="48594" marT="48594" marB="48594"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004C9B"/>
                    </a:solidFill>
                  </a:tcPr>
                </a:tc>
                <a:extLst>
                  <a:ext uri="{0D108BD9-81ED-4DB2-BD59-A6C34878D82A}">
                    <a16:rowId xmlns:a16="http://schemas.microsoft.com/office/drawing/2014/main" val="1502705586"/>
                  </a:ext>
                </a:extLst>
              </a:tr>
              <a:tr h="1124315">
                <a:tc>
                  <a:txBody>
                    <a:bodyPr/>
                    <a:lstStyle/>
                    <a:p>
                      <a:pPr marL="210312" indent="-210312" algn="just" fontAlgn="b">
                        <a:lnSpc>
                          <a:spcPct val="200000"/>
                        </a:lnSpc>
                        <a:spcBef>
                          <a:spcPts val="0"/>
                        </a:spcBef>
                        <a:spcAft>
                          <a:spcPts val="0"/>
                        </a:spcAft>
                      </a:pPr>
                      <a:r>
                        <a:rPr lang="en-CA" sz="18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CA" sz="2800" b="0" i="0" u="none" strike="noStrike">
                        <a:effectLst/>
                        <a:latin typeface="Arial" panose="020B0604020202020204" pitchFamily="34" charset="0"/>
                      </a:endParaRPr>
                    </a:p>
                  </a:txBody>
                  <a:tcPr marL="48594" marR="48594" marT="48594" marB="48594"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0077DC"/>
                    </a:solidFill>
                  </a:tcPr>
                </a:tc>
                <a:tc>
                  <a:txBody>
                    <a:bodyPr/>
                    <a:lstStyle/>
                    <a:p>
                      <a:pPr marL="210312" indent="-210312" algn="just" fontAlgn="b">
                        <a:lnSpc>
                          <a:spcPct val="200000"/>
                        </a:lnSpc>
                        <a:spcBef>
                          <a:spcPts val="0"/>
                        </a:spcBef>
                        <a:spcAft>
                          <a:spcPts val="0"/>
                        </a:spcAft>
                      </a:pPr>
                      <a:r>
                        <a:rPr lang="en-CA" sz="1800" b="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Logistic Regression</a:t>
                      </a:r>
                      <a:endParaRPr lang="en-CA" sz="2800" b="0" i="0" u="none" strike="noStrike" dirty="0">
                        <a:effectLst/>
                        <a:latin typeface="Arial" panose="020B0604020202020204" pitchFamily="34" charset="0"/>
                      </a:endParaRPr>
                    </a:p>
                  </a:txBody>
                  <a:tcPr marL="48594" marR="48594" marT="48594" marB="48594"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D9D9D9"/>
                    </a:solidFill>
                  </a:tcPr>
                </a:tc>
                <a:tc>
                  <a:txBody>
                    <a:bodyPr/>
                    <a:lstStyle/>
                    <a:p>
                      <a:pPr marL="210312" indent="-210312" algn="just" fontAlgn="b">
                        <a:lnSpc>
                          <a:spcPct val="200000"/>
                        </a:lnSpc>
                        <a:spcBef>
                          <a:spcPts val="0"/>
                        </a:spcBef>
                        <a:spcAft>
                          <a:spcPts val="0"/>
                        </a:spcAft>
                      </a:pPr>
                      <a:r>
                        <a:rPr lang="en-CA" sz="18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74.25</a:t>
                      </a:r>
                      <a:endParaRPr lang="en-CA" sz="2800" b="0" i="0" u="none" strike="noStrike">
                        <a:effectLst/>
                        <a:latin typeface="Arial" panose="020B0604020202020204" pitchFamily="34" charset="0"/>
                      </a:endParaRPr>
                    </a:p>
                  </a:txBody>
                  <a:tcPr marL="48594" marR="48594" marT="48594" marB="48594"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D9D9D9"/>
                    </a:solidFill>
                  </a:tcPr>
                </a:tc>
                <a:tc>
                  <a:txBody>
                    <a:bodyPr/>
                    <a:lstStyle/>
                    <a:p>
                      <a:pPr marL="210312" indent="-210312" algn="just" fontAlgn="b">
                        <a:lnSpc>
                          <a:spcPct val="200000"/>
                        </a:lnSpc>
                        <a:spcBef>
                          <a:spcPts val="0"/>
                        </a:spcBef>
                        <a:spcAft>
                          <a:spcPts val="0"/>
                        </a:spcAft>
                      </a:pPr>
                      <a:r>
                        <a:rPr lang="en-CA" sz="18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80.18</a:t>
                      </a:r>
                      <a:endParaRPr lang="en-CA" sz="2800" b="0" i="0" u="none" strike="noStrike">
                        <a:effectLst/>
                        <a:latin typeface="Arial" panose="020B0604020202020204" pitchFamily="34" charset="0"/>
                      </a:endParaRPr>
                    </a:p>
                  </a:txBody>
                  <a:tcPr marL="48594" marR="48594" marT="48594" marB="48594"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D9D9D9"/>
                    </a:solidFill>
                  </a:tcPr>
                </a:tc>
                <a:tc>
                  <a:txBody>
                    <a:bodyPr/>
                    <a:lstStyle/>
                    <a:p>
                      <a:pPr marL="210312" indent="-210312" algn="just" fontAlgn="b">
                        <a:lnSpc>
                          <a:spcPct val="200000"/>
                        </a:lnSpc>
                        <a:spcBef>
                          <a:spcPts val="0"/>
                        </a:spcBef>
                        <a:spcAft>
                          <a:spcPts val="0"/>
                        </a:spcAft>
                      </a:pPr>
                      <a:r>
                        <a:rPr lang="en-CA" sz="18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84.03</a:t>
                      </a:r>
                      <a:endParaRPr lang="en-CA" sz="2800" b="0" i="0" u="none" strike="noStrike">
                        <a:effectLst/>
                        <a:latin typeface="Arial" panose="020B0604020202020204" pitchFamily="34" charset="0"/>
                      </a:endParaRPr>
                    </a:p>
                  </a:txBody>
                  <a:tcPr marL="48594" marR="48594" marT="48594" marB="48594"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D9D9D9"/>
                    </a:solidFill>
                  </a:tcPr>
                </a:tc>
                <a:tc>
                  <a:txBody>
                    <a:bodyPr/>
                    <a:lstStyle/>
                    <a:p>
                      <a:pPr marL="210312" indent="-210312" algn="just" fontAlgn="b">
                        <a:lnSpc>
                          <a:spcPct val="200000"/>
                        </a:lnSpc>
                        <a:spcBef>
                          <a:spcPts val="0"/>
                        </a:spcBef>
                        <a:spcAft>
                          <a:spcPts val="0"/>
                        </a:spcAft>
                      </a:pPr>
                      <a:r>
                        <a:rPr lang="en-CA" sz="18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83.01</a:t>
                      </a:r>
                      <a:endParaRPr lang="en-CA" sz="2800" b="0" i="0" u="none" strike="noStrike">
                        <a:effectLst/>
                        <a:latin typeface="Arial" panose="020B0604020202020204" pitchFamily="34" charset="0"/>
                      </a:endParaRPr>
                    </a:p>
                  </a:txBody>
                  <a:tcPr marL="48594" marR="48594" marT="48594" marB="48594"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D9D9D9"/>
                    </a:solidFill>
                  </a:tcPr>
                </a:tc>
                <a:extLst>
                  <a:ext uri="{0D108BD9-81ED-4DB2-BD59-A6C34878D82A}">
                    <a16:rowId xmlns:a16="http://schemas.microsoft.com/office/drawing/2014/main" val="239944442"/>
                  </a:ext>
                </a:extLst>
              </a:tr>
              <a:tr h="611890">
                <a:tc>
                  <a:txBody>
                    <a:bodyPr/>
                    <a:lstStyle/>
                    <a:p>
                      <a:pPr marL="210312" indent="-210312" algn="just" fontAlgn="b">
                        <a:lnSpc>
                          <a:spcPct val="200000"/>
                        </a:lnSpc>
                        <a:spcBef>
                          <a:spcPts val="0"/>
                        </a:spcBef>
                        <a:spcAft>
                          <a:spcPts val="0"/>
                        </a:spcAft>
                      </a:pPr>
                      <a:r>
                        <a:rPr lang="en-CA" sz="18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CA" sz="2800" b="0" i="0" u="none" strike="noStrike">
                        <a:effectLst/>
                        <a:latin typeface="Arial" panose="020B0604020202020204" pitchFamily="34" charset="0"/>
                      </a:endParaRPr>
                    </a:p>
                  </a:txBody>
                  <a:tcPr marL="48594" marR="48594" marT="48594" marB="48594"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0077DC"/>
                    </a:solidFill>
                  </a:tcPr>
                </a:tc>
                <a:tc>
                  <a:txBody>
                    <a:bodyPr/>
                    <a:lstStyle/>
                    <a:p>
                      <a:pPr marL="210312" indent="-210312" algn="just" fontAlgn="b">
                        <a:lnSpc>
                          <a:spcPct val="200000"/>
                        </a:lnSpc>
                        <a:spcBef>
                          <a:spcPts val="0"/>
                        </a:spcBef>
                        <a:spcAft>
                          <a:spcPts val="0"/>
                        </a:spcAft>
                      </a:pPr>
                      <a:r>
                        <a:rPr lang="en-CA" sz="18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KNN</a:t>
                      </a:r>
                      <a:endParaRPr lang="en-CA" sz="2800" b="0" i="0" u="none" strike="noStrike">
                        <a:effectLst/>
                        <a:latin typeface="Arial" panose="020B0604020202020204" pitchFamily="34" charset="0"/>
                      </a:endParaRPr>
                    </a:p>
                  </a:txBody>
                  <a:tcPr marL="48594" marR="48594" marT="48594" marB="48594"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tc>
                  <a:txBody>
                    <a:bodyPr/>
                    <a:lstStyle/>
                    <a:p>
                      <a:pPr marL="210312" indent="-210312" algn="just" fontAlgn="b">
                        <a:lnSpc>
                          <a:spcPct val="200000"/>
                        </a:lnSpc>
                        <a:spcBef>
                          <a:spcPts val="0"/>
                        </a:spcBef>
                        <a:spcAft>
                          <a:spcPts val="0"/>
                        </a:spcAft>
                      </a:pPr>
                      <a:r>
                        <a:rPr lang="en-CA" sz="18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71.63</a:t>
                      </a:r>
                      <a:endParaRPr lang="en-CA" sz="2800" b="0" i="0" u="none" strike="noStrike">
                        <a:effectLst/>
                        <a:latin typeface="Arial" panose="020B0604020202020204" pitchFamily="34" charset="0"/>
                      </a:endParaRPr>
                    </a:p>
                  </a:txBody>
                  <a:tcPr marL="48594" marR="48594" marT="48594" marB="48594"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tc>
                  <a:txBody>
                    <a:bodyPr/>
                    <a:lstStyle/>
                    <a:p>
                      <a:pPr marL="210312" indent="-210312" algn="just" fontAlgn="b">
                        <a:lnSpc>
                          <a:spcPct val="200000"/>
                        </a:lnSpc>
                        <a:spcBef>
                          <a:spcPts val="0"/>
                        </a:spcBef>
                        <a:spcAft>
                          <a:spcPts val="0"/>
                        </a:spcAft>
                      </a:pPr>
                      <a:r>
                        <a:rPr lang="en-CA" sz="18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66.73</a:t>
                      </a:r>
                      <a:endParaRPr lang="en-CA" sz="2800" b="0" i="0" u="none" strike="noStrike">
                        <a:effectLst/>
                        <a:latin typeface="Arial" panose="020B0604020202020204" pitchFamily="34" charset="0"/>
                      </a:endParaRPr>
                    </a:p>
                  </a:txBody>
                  <a:tcPr marL="48594" marR="48594" marT="48594" marB="48594"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tc>
                  <a:txBody>
                    <a:bodyPr/>
                    <a:lstStyle/>
                    <a:p>
                      <a:pPr marL="210312" indent="-210312" algn="just" fontAlgn="b">
                        <a:lnSpc>
                          <a:spcPct val="200000"/>
                        </a:lnSpc>
                        <a:spcBef>
                          <a:spcPts val="0"/>
                        </a:spcBef>
                        <a:spcAft>
                          <a:spcPts val="0"/>
                        </a:spcAft>
                      </a:pPr>
                      <a:r>
                        <a:rPr lang="en-CA" sz="18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73.98</a:t>
                      </a:r>
                      <a:endParaRPr lang="en-CA" sz="2800" b="0" i="0" u="none" strike="noStrike">
                        <a:effectLst/>
                        <a:latin typeface="Arial" panose="020B0604020202020204" pitchFamily="34" charset="0"/>
                      </a:endParaRPr>
                    </a:p>
                  </a:txBody>
                  <a:tcPr marL="48594" marR="48594" marT="48594" marB="48594"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tc>
                  <a:txBody>
                    <a:bodyPr/>
                    <a:lstStyle/>
                    <a:p>
                      <a:pPr marL="210312" indent="-210312" algn="just" fontAlgn="b">
                        <a:lnSpc>
                          <a:spcPct val="200000"/>
                        </a:lnSpc>
                        <a:spcBef>
                          <a:spcPts val="0"/>
                        </a:spcBef>
                        <a:spcAft>
                          <a:spcPts val="0"/>
                        </a:spcAft>
                      </a:pPr>
                      <a:r>
                        <a:rPr lang="en-CA" sz="18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74.01</a:t>
                      </a:r>
                      <a:endParaRPr lang="en-CA" sz="2800" b="0" i="0" u="none" strike="noStrike">
                        <a:effectLst/>
                        <a:latin typeface="Arial" panose="020B0604020202020204" pitchFamily="34" charset="0"/>
                      </a:endParaRPr>
                    </a:p>
                  </a:txBody>
                  <a:tcPr marL="48594" marR="48594" marT="48594" marB="48594"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extLst>
                  <a:ext uri="{0D108BD9-81ED-4DB2-BD59-A6C34878D82A}">
                    <a16:rowId xmlns:a16="http://schemas.microsoft.com/office/drawing/2014/main" val="182536465"/>
                  </a:ext>
                </a:extLst>
              </a:tr>
              <a:tr h="611890">
                <a:tc>
                  <a:txBody>
                    <a:bodyPr/>
                    <a:lstStyle/>
                    <a:p>
                      <a:pPr marL="210312" indent="-210312" algn="just" fontAlgn="b">
                        <a:lnSpc>
                          <a:spcPct val="200000"/>
                        </a:lnSpc>
                        <a:spcBef>
                          <a:spcPts val="0"/>
                        </a:spcBef>
                        <a:spcAft>
                          <a:spcPts val="0"/>
                        </a:spcAft>
                      </a:pPr>
                      <a:r>
                        <a:rPr lang="en-CA" sz="18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CA" sz="2800" b="0" i="0" u="none" strike="noStrike">
                        <a:effectLst/>
                        <a:latin typeface="Arial" panose="020B0604020202020204" pitchFamily="34" charset="0"/>
                      </a:endParaRPr>
                    </a:p>
                  </a:txBody>
                  <a:tcPr marL="48594" marR="48594" marT="48594" marB="48594"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0077DC"/>
                    </a:solidFill>
                  </a:tcPr>
                </a:tc>
                <a:tc>
                  <a:txBody>
                    <a:bodyPr/>
                    <a:lstStyle/>
                    <a:p>
                      <a:pPr marL="210312" indent="-210312" algn="just" fontAlgn="b">
                        <a:lnSpc>
                          <a:spcPct val="200000"/>
                        </a:lnSpc>
                        <a:spcBef>
                          <a:spcPts val="0"/>
                        </a:spcBef>
                        <a:spcAft>
                          <a:spcPts val="0"/>
                        </a:spcAft>
                      </a:pPr>
                      <a:r>
                        <a:rPr lang="en-CA" sz="18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Naive Bayes</a:t>
                      </a:r>
                      <a:endParaRPr lang="en-CA" sz="2800" b="0" i="0" u="none" strike="noStrike">
                        <a:effectLst/>
                        <a:latin typeface="Arial" panose="020B0604020202020204" pitchFamily="34" charset="0"/>
                      </a:endParaRPr>
                    </a:p>
                  </a:txBody>
                  <a:tcPr marL="48594" marR="48594" marT="48594" marB="48594"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D9D9D9"/>
                    </a:solidFill>
                  </a:tcPr>
                </a:tc>
                <a:tc>
                  <a:txBody>
                    <a:bodyPr/>
                    <a:lstStyle/>
                    <a:p>
                      <a:pPr marL="210312" indent="-210312" algn="just" fontAlgn="b">
                        <a:lnSpc>
                          <a:spcPct val="200000"/>
                        </a:lnSpc>
                        <a:spcBef>
                          <a:spcPts val="0"/>
                        </a:spcBef>
                        <a:spcAft>
                          <a:spcPts val="0"/>
                        </a:spcAft>
                      </a:pPr>
                      <a:r>
                        <a:rPr lang="en-CA" sz="18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77.49</a:t>
                      </a:r>
                      <a:endParaRPr lang="en-CA" sz="2800" b="0" i="0" u="none" strike="noStrike">
                        <a:effectLst/>
                        <a:latin typeface="Arial" panose="020B0604020202020204" pitchFamily="34" charset="0"/>
                      </a:endParaRPr>
                    </a:p>
                  </a:txBody>
                  <a:tcPr marL="48594" marR="48594" marT="48594" marB="48594"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D9D9D9"/>
                    </a:solidFill>
                  </a:tcPr>
                </a:tc>
                <a:tc>
                  <a:txBody>
                    <a:bodyPr/>
                    <a:lstStyle/>
                    <a:p>
                      <a:pPr marL="210312" indent="-210312" algn="just" fontAlgn="b">
                        <a:lnSpc>
                          <a:spcPct val="200000"/>
                        </a:lnSpc>
                        <a:spcBef>
                          <a:spcPts val="0"/>
                        </a:spcBef>
                        <a:spcAft>
                          <a:spcPts val="0"/>
                        </a:spcAft>
                      </a:pPr>
                      <a:r>
                        <a:rPr lang="en-CA" sz="18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68.54</a:t>
                      </a:r>
                      <a:endParaRPr lang="en-CA" sz="2800" b="0" i="0" u="none" strike="noStrike">
                        <a:effectLst/>
                        <a:latin typeface="Arial" panose="020B0604020202020204" pitchFamily="34" charset="0"/>
                      </a:endParaRPr>
                    </a:p>
                  </a:txBody>
                  <a:tcPr marL="48594" marR="48594" marT="48594" marB="48594"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D9D9D9"/>
                    </a:solidFill>
                  </a:tcPr>
                </a:tc>
                <a:tc>
                  <a:txBody>
                    <a:bodyPr/>
                    <a:lstStyle/>
                    <a:p>
                      <a:pPr marL="210312" indent="-210312" algn="just" fontAlgn="b">
                        <a:lnSpc>
                          <a:spcPct val="200000"/>
                        </a:lnSpc>
                        <a:spcBef>
                          <a:spcPts val="0"/>
                        </a:spcBef>
                        <a:spcAft>
                          <a:spcPts val="0"/>
                        </a:spcAft>
                      </a:pPr>
                      <a:r>
                        <a:rPr lang="en-CA" sz="18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72.32</a:t>
                      </a:r>
                      <a:endParaRPr lang="en-CA" sz="2800" b="0" i="0" u="none" strike="noStrike">
                        <a:effectLst/>
                        <a:latin typeface="Arial" panose="020B0604020202020204" pitchFamily="34" charset="0"/>
                      </a:endParaRPr>
                    </a:p>
                  </a:txBody>
                  <a:tcPr marL="48594" marR="48594" marT="48594" marB="48594"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D9D9D9"/>
                    </a:solidFill>
                  </a:tcPr>
                </a:tc>
                <a:tc>
                  <a:txBody>
                    <a:bodyPr/>
                    <a:lstStyle/>
                    <a:p>
                      <a:pPr marL="210312" indent="-210312" algn="just" fontAlgn="b">
                        <a:lnSpc>
                          <a:spcPct val="200000"/>
                        </a:lnSpc>
                        <a:spcBef>
                          <a:spcPts val="0"/>
                        </a:spcBef>
                        <a:spcAft>
                          <a:spcPts val="0"/>
                        </a:spcAft>
                      </a:pPr>
                      <a:r>
                        <a:rPr lang="en-CA" sz="18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72.14</a:t>
                      </a:r>
                      <a:endParaRPr lang="en-CA" sz="2800" b="0" i="0" u="none" strike="noStrike">
                        <a:effectLst/>
                        <a:latin typeface="Arial" panose="020B0604020202020204" pitchFamily="34" charset="0"/>
                      </a:endParaRPr>
                    </a:p>
                  </a:txBody>
                  <a:tcPr marL="48594" marR="48594" marT="48594" marB="48594"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D9D9D9"/>
                    </a:solidFill>
                  </a:tcPr>
                </a:tc>
                <a:extLst>
                  <a:ext uri="{0D108BD9-81ED-4DB2-BD59-A6C34878D82A}">
                    <a16:rowId xmlns:a16="http://schemas.microsoft.com/office/drawing/2014/main" val="2057343656"/>
                  </a:ext>
                </a:extLst>
              </a:tr>
              <a:tr h="611890">
                <a:tc>
                  <a:txBody>
                    <a:bodyPr/>
                    <a:lstStyle/>
                    <a:p>
                      <a:pPr marL="210312" indent="-210312" algn="just" fontAlgn="b">
                        <a:lnSpc>
                          <a:spcPct val="200000"/>
                        </a:lnSpc>
                        <a:spcBef>
                          <a:spcPts val="0"/>
                        </a:spcBef>
                        <a:spcAft>
                          <a:spcPts val="0"/>
                        </a:spcAft>
                      </a:pPr>
                      <a:r>
                        <a:rPr lang="en-CA" sz="18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CA" sz="2800" b="0" i="0" u="none" strike="noStrike">
                        <a:effectLst/>
                        <a:latin typeface="Arial" panose="020B0604020202020204" pitchFamily="34" charset="0"/>
                      </a:endParaRPr>
                    </a:p>
                  </a:txBody>
                  <a:tcPr marL="48594" marR="48594" marT="48594" marB="48594"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0077DC"/>
                    </a:solidFill>
                  </a:tcPr>
                </a:tc>
                <a:tc>
                  <a:txBody>
                    <a:bodyPr/>
                    <a:lstStyle/>
                    <a:p>
                      <a:pPr marL="210312" indent="-210312" algn="just" fontAlgn="b">
                        <a:lnSpc>
                          <a:spcPct val="200000"/>
                        </a:lnSpc>
                        <a:spcBef>
                          <a:spcPts val="0"/>
                        </a:spcBef>
                        <a:spcAft>
                          <a:spcPts val="0"/>
                        </a:spcAft>
                      </a:pPr>
                      <a:r>
                        <a:rPr lang="en-CA" sz="1800" b="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Random Forest</a:t>
                      </a:r>
                      <a:endParaRPr lang="en-CA" sz="2800" b="0" i="0" u="none" strike="noStrike" dirty="0">
                        <a:effectLst/>
                        <a:latin typeface="Arial" panose="020B0604020202020204" pitchFamily="34" charset="0"/>
                      </a:endParaRPr>
                    </a:p>
                  </a:txBody>
                  <a:tcPr marL="48594" marR="48594" marT="48594" marB="48594"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tc>
                  <a:txBody>
                    <a:bodyPr/>
                    <a:lstStyle/>
                    <a:p>
                      <a:pPr marL="210312" indent="-210312" algn="just" fontAlgn="b">
                        <a:lnSpc>
                          <a:spcPct val="200000"/>
                        </a:lnSpc>
                        <a:spcBef>
                          <a:spcPts val="0"/>
                        </a:spcBef>
                        <a:spcAft>
                          <a:spcPts val="0"/>
                        </a:spcAft>
                      </a:pPr>
                      <a:r>
                        <a:rPr lang="en-CA" sz="18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74.19</a:t>
                      </a:r>
                      <a:endParaRPr lang="en-CA" sz="2800" b="0" i="0" u="none" strike="noStrike">
                        <a:effectLst/>
                        <a:latin typeface="Arial" panose="020B0604020202020204" pitchFamily="34" charset="0"/>
                      </a:endParaRPr>
                    </a:p>
                  </a:txBody>
                  <a:tcPr marL="48594" marR="48594" marT="48594" marB="48594"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tc>
                  <a:txBody>
                    <a:bodyPr/>
                    <a:lstStyle/>
                    <a:p>
                      <a:pPr marL="210312" indent="-210312" algn="just" fontAlgn="b">
                        <a:lnSpc>
                          <a:spcPct val="200000"/>
                        </a:lnSpc>
                        <a:spcBef>
                          <a:spcPts val="0"/>
                        </a:spcBef>
                        <a:spcAft>
                          <a:spcPts val="0"/>
                        </a:spcAft>
                      </a:pPr>
                      <a:r>
                        <a:rPr lang="en-CA" sz="18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90.12</a:t>
                      </a:r>
                      <a:endParaRPr lang="en-CA" sz="2800" b="0" i="0" u="none" strike="noStrike">
                        <a:effectLst/>
                        <a:latin typeface="Arial" panose="020B0604020202020204" pitchFamily="34" charset="0"/>
                      </a:endParaRPr>
                    </a:p>
                  </a:txBody>
                  <a:tcPr marL="48594" marR="48594" marT="48594" marB="48594"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tc>
                  <a:txBody>
                    <a:bodyPr/>
                    <a:lstStyle/>
                    <a:p>
                      <a:pPr marL="210312" indent="-210312" algn="just" fontAlgn="b">
                        <a:lnSpc>
                          <a:spcPct val="200000"/>
                        </a:lnSpc>
                        <a:spcBef>
                          <a:spcPts val="0"/>
                        </a:spcBef>
                        <a:spcAft>
                          <a:spcPts val="0"/>
                        </a:spcAft>
                      </a:pPr>
                      <a:r>
                        <a:rPr lang="en-CA" sz="18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89.74</a:t>
                      </a:r>
                      <a:endParaRPr lang="en-CA" sz="2800" b="0" i="0" u="none" strike="noStrike">
                        <a:effectLst/>
                        <a:latin typeface="Arial" panose="020B0604020202020204" pitchFamily="34" charset="0"/>
                      </a:endParaRPr>
                    </a:p>
                  </a:txBody>
                  <a:tcPr marL="48594" marR="48594" marT="48594" marB="48594"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tc>
                  <a:txBody>
                    <a:bodyPr/>
                    <a:lstStyle/>
                    <a:p>
                      <a:pPr marL="210312" indent="-210312" algn="just" fontAlgn="b">
                        <a:lnSpc>
                          <a:spcPct val="200000"/>
                        </a:lnSpc>
                        <a:spcBef>
                          <a:spcPts val="0"/>
                        </a:spcBef>
                        <a:spcAft>
                          <a:spcPts val="0"/>
                        </a:spcAft>
                      </a:pPr>
                      <a:r>
                        <a:rPr lang="en-CA" sz="1800" b="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89.99</a:t>
                      </a:r>
                      <a:endParaRPr lang="en-CA" sz="2800" b="0" i="0" u="none" strike="noStrike" dirty="0">
                        <a:effectLst/>
                        <a:latin typeface="Arial" panose="020B0604020202020204" pitchFamily="34" charset="0"/>
                      </a:endParaRPr>
                    </a:p>
                  </a:txBody>
                  <a:tcPr marL="48594" marR="48594" marT="48594" marB="48594"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extLst>
                  <a:ext uri="{0D108BD9-81ED-4DB2-BD59-A6C34878D82A}">
                    <a16:rowId xmlns:a16="http://schemas.microsoft.com/office/drawing/2014/main" val="3704295805"/>
                  </a:ext>
                </a:extLst>
              </a:tr>
            </a:tbl>
          </a:graphicData>
        </a:graphic>
      </p:graphicFrame>
    </p:spTree>
    <p:extLst>
      <p:ext uri="{BB962C8B-B14F-4D97-AF65-F5344CB8AC3E}">
        <p14:creationId xmlns:p14="http://schemas.microsoft.com/office/powerpoint/2010/main" val="2724784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8DA9D-B6F3-4F07-AFE8-C73A50B81FE2}"/>
              </a:ext>
            </a:extLst>
          </p:cNvPr>
          <p:cNvSpPr>
            <a:spLocks noGrp="1"/>
          </p:cNvSpPr>
          <p:nvPr>
            <p:ph type="title"/>
          </p:nvPr>
        </p:nvSpPr>
        <p:spPr>
          <a:xfrm>
            <a:off x="607219" y="578206"/>
            <a:ext cx="10977562" cy="1657710"/>
          </a:xfrm>
        </p:spPr>
        <p:txBody>
          <a:bodyPr vert="horz" lIns="91440" tIns="45720" rIns="91440" bIns="45720" rtlCol="0" anchor="ctr">
            <a:normAutofit/>
          </a:bodyPr>
          <a:lstStyle/>
          <a:p>
            <a:pPr>
              <a:lnSpc>
                <a:spcPct val="90000"/>
              </a:lnSpc>
            </a:pPr>
            <a:r>
              <a:rPr lang="en-US" sz="4400" b="1" dirty="0">
                <a:solidFill>
                  <a:schemeClr val="tx1"/>
                </a:solidFill>
                <a:latin typeface="Ink Free" panose="03080402000500000000" pitchFamily="66" charset="0"/>
              </a:rPr>
              <a:t>CONFUSION MATRIX CORRESPONDING TO AN OPTIMAL MODEL [RFC]</a:t>
            </a:r>
          </a:p>
        </p:txBody>
      </p:sp>
      <p:pic>
        <p:nvPicPr>
          <p:cNvPr id="6" name="Picture Placeholder 5" descr="Chart, treemap chart&#10;&#10;Description automatically generated">
            <a:extLst>
              <a:ext uri="{FF2B5EF4-FFF2-40B4-BE49-F238E27FC236}">
                <a16:creationId xmlns:a16="http://schemas.microsoft.com/office/drawing/2014/main" id="{65726598-6BE3-48AD-8846-DD2F8BBC6483}"/>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5521" r="7873"/>
          <a:stretch/>
        </p:blipFill>
        <p:spPr bwMode="auto">
          <a:xfrm>
            <a:off x="5929313" y="2217523"/>
            <a:ext cx="5300303" cy="3913401"/>
          </a:xfrm>
          <a:prstGeom prst="rect">
            <a:avLst/>
          </a:prstGeom>
          <a:noFill/>
        </p:spPr>
      </p:pic>
      <p:sp>
        <p:nvSpPr>
          <p:cNvPr id="5" name="Text Placeholder 4">
            <a:extLst>
              <a:ext uri="{FF2B5EF4-FFF2-40B4-BE49-F238E27FC236}">
                <a16:creationId xmlns:a16="http://schemas.microsoft.com/office/drawing/2014/main" id="{E91D72D4-D45C-4E9C-98AE-4E258DC33B28}"/>
              </a:ext>
            </a:extLst>
          </p:cNvPr>
          <p:cNvSpPr>
            <a:spLocks noGrp="1"/>
          </p:cNvSpPr>
          <p:nvPr>
            <p:ph type="body" sz="half" idx="2"/>
          </p:nvPr>
        </p:nvSpPr>
        <p:spPr>
          <a:xfrm>
            <a:off x="838200" y="2217523"/>
            <a:ext cx="4876800" cy="4080663"/>
          </a:xfrm>
        </p:spPr>
        <p:txBody>
          <a:bodyPr vert="horz" lIns="91440" tIns="45720" rIns="91440" bIns="45720" rtlCol="0" anchor="ctr">
            <a:normAutofit/>
          </a:bodyPr>
          <a:lstStyle/>
          <a:p>
            <a:pPr>
              <a:lnSpc>
                <a:spcPct val="100000"/>
              </a:lnSpc>
            </a:pPr>
            <a:r>
              <a:rPr lang="en-US" sz="2000" dirty="0">
                <a:solidFill>
                  <a:schemeClr val="tx2"/>
                </a:solidFill>
              </a:rPr>
              <a:t>A confusion matrix is a table structure that allows you to see how well an algorithm performs. A confusion matrix will show us the classification model's performance as well as the types of errors it produces. In a number count, a confusion matrix outputs both right and wrong values. An error matrix is a tool for evaluating and forecasting the correctness of a classification model. It shows the True Negative value with 15.80% whereas, True Positive value is 59.01%. Moreover, False Positive value scores 6.27% and False Negative value is 18.92%. </a:t>
            </a:r>
          </a:p>
        </p:txBody>
      </p:sp>
    </p:spTree>
    <p:extLst>
      <p:ext uri="{BB962C8B-B14F-4D97-AF65-F5344CB8AC3E}">
        <p14:creationId xmlns:p14="http://schemas.microsoft.com/office/powerpoint/2010/main" val="3059691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1CB00-4E93-4A9D-948A-6A4C6DC23955}"/>
              </a:ext>
            </a:extLst>
          </p:cNvPr>
          <p:cNvSpPr>
            <a:spLocks noGrp="1"/>
          </p:cNvSpPr>
          <p:nvPr>
            <p:ph type="title"/>
          </p:nvPr>
        </p:nvSpPr>
        <p:spPr>
          <a:xfrm>
            <a:off x="714375" y="285750"/>
            <a:ext cx="10772775" cy="1005912"/>
          </a:xfrm>
        </p:spPr>
        <p:txBody>
          <a:bodyPr>
            <a:normAutofit fontScale="90000"/>
          </a:bodyPr>
          <a:lstStyle/>
          <a:p>
            <a:r>
              <a:rPr lang="en-US" sz="3600" b="1" dirty="0">
                <a:solidFill>
                  <a:schemeClr val="tx1"/>
                </a:solidFill>
                <a:latin typeface="Kristen ITC" panose="03050502040202030202" pitchFamily="66" charset="0"/>
              </a:rPr>
              <a:t>ROC [</a:t>
            </a:r>
            <a:r>
              <a:rPr lang="en-IN" sz="3600" b="1" dirty="0">
                <a:solidFill>
                  <a:schemeClr val="tx1"/>
                </a:solidFill>
                <a:effectLst/>
                <a:latin typeface="Kristen ITC" panose="03050502040202030202" pitchFamily="66" charset="0"/>
                <a:ea typeface="Times New Roman" panose="02020603050405020304" pitchFamily="18" charset="0"/>
              </a:rPr>
              <a:t>Receiver Operating Characteristics</a:t>
            </a:r>
            <a:r>
              <a:rPr lang="en-US" sz="3600" b="1" dirty="0">
                <a:solidFill>
                  <a:schemeClr val="tx1"/>
                </a:solidFill>
                <a:latin typeface="Kristen ITC" panose="03050502040202030202" pitchFamily="66" charset="0"/>
              </a:rPr>
              <a:t>] CURVE </a:t>
            </a:r>
            <a:endParaRPr lang="en-CA" sz="3600" b="1" dirty="0">
              <a:solidFill>
                <a:schemeClr val="tx1"/>
              </a:solidFill>
              <a:latin typeface="Kristen ITC" panose="03050502040202030202" pitchFamily="66" charset="0"/>
            </a:endParaRPr>
          </a:p>
        </p:txBody>
      </p:sp>
      <p:pic>
        <p:nvPicPr>
          <p:cNvPr id="5" name="Picture Placeholder 4" descr="Chart&#10;&#10;Description automatically generated">
            <a:extLst>
              <a:ext uri="{FF2B5EF4-FFF2-40B4-BE49-F238E27FC236}">
                <a16:creationId xmlns:a16="http://schemas.microsoft.com/office/drawing/2014/main" id="{4737A1E9-245F-490A-BE5A-0F68E5303AD2}"/>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09" t="-800" r="-949" b="-800"/>
          <a:stretch/>
        </p:blipFill>
        <p:spPr bwMode="auto">
          <a:xfrm>
            <a:off x="5027356" y="1628775"/>
            <a:ext cx="6688395" cy="4471988"/>
          </a:xfrm>
          <a:prstGeom prst="rect">
            <a:avLst/>
          </a:prstGeom>
          <a:noFill/>
          <a:ln>
            <a:noFill/>
          </a:ln>
        </p:spPr>
      </p:pic>
      <p:sp>
        <p:nvSpPr>
          <p:cNvPr id="4" name="Text Placeholder 3">
            <a:extLst>
              <a:ext uri="{FF2B5EF4-FFF2-40B4-BE49-F238E27FC236}">
                <a16:creationId xmlns:a16="http://schemas.microsoft.com/office/drawing/2014/main" id="{B73E7485-36B8-48B9-8ECD-92D98653560A}"/>
              </a:ext>
            </a:extLst>
          </p:cNvPr>
          <p:cNvSpPr>
            <a:spLocks noGrp="1"/>
          </p:cNvSpPr>
          <p:nvPr>
            <p:ph type="body" sz="half" idx="2"/>
          </p:nvPr>
        </p:nvSpPr>
        <p:spPr>
          <a:xfrm>
            <a:off x="814388" y="1563124"/>
            <a:ext cx="3957638" cy="4537639"/>
          </a:xfrm>
        </p:spPr>
        <p:txBody>
          <a:bodyPr>
            <a:normAutofit fontScale="85000" lnSpcReduction="10000"/>
          </a:bodyPr>
          <a:lstStyle/>
          <a:p>
            <a:r>
              <a:rPr lang="en-US" sz="2800" dirty="0">
                <a:latin typeface="Gautami" panose="020B0502040204020203" pitchFamily="34" charset="0"/>
                <a:cs typeface="Gautami" panose="020B0502040204020203" pitchFamily="34" charset="0"/>
              </a:rPr>
              <a:t>ROC curve is a graphical representation of classification models which helps in measuring their performance accuracy. It includes an Area Under Curve [AUC] score which demonstrates that how well our model can differentiate between classes. This ROC curve depicts that AUC score is 0.82 which indicates that this is an optimal classifier.</a:t>
            </a:r>
            <a:endParaRPr lang="en-CA" sz="2800" dirty="0">
              <a:latin typeface="Gautami" panose="020B0502040204020203" pitchFamily="34" charset="0"/>
              <a:cs typeface="Gautami" panose="020B0502040204020203" pitchFamily="34" charset="0"/>
            </a:endParaRPr>
          </a:p>
        </p:txBody>
      </p:sp>
    </p:spTree>
    <p:extLst>
      <p:ext uri="{BB962C8B-B14F-4D97-AF65-F5344CB8AC3E}">
        <p14:creationId xmlns:p14="http://schemas.microsoft.com/office/powerpoint/2010/main" val="2488345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F7FC8-AB6F-47A9-9851-3730C11FF092}"/>
              </a:ext>
            </a:extLst>
          </p:cNvPr>
          <p:cNvSpPr>
            <a:spLocks noGrp="1"/>
          </p:cNvSpPr>
          <p:nvPr>
            <p:ph type="title"/>
          </p:nvPr>
        </p:nvSpPr>
        <p:spPr>
          <a:xfrm>
            <a:off x="3657601" y="728662"/>
            <a:ext cx="7829550" cy="1385887"/>
          </a:xfrm>
        </p:spPr>
        <p:txBody>
          <a:bodyPr vert="horz" lIns="91440" tIns="45720" rIns="91440" bIns="45720" rtlCol="0" anchor="b">
            <a:normAutofit fontScale="90000"/>
          </a:bodyPr>
          <a:lstStyle/>
          <a:p>
            <a:r>
              <a:rPr lang="en-US" sz="5400" dirty="0">
                <a:solidFill>
                  <a:schemeClr val="tx1"/>
                </a:solidFill>
                <a:latin typeface="Jumble" panose="02000503000000020004" pitchFamily="2" charset="0"/>
              </a:rPr>
              <a:t>CLASSIFICATION REPORT</a:t>
            </a:r>
          </a:p>
        </p:txBody>
      </p:sp>
      <p:graphicFrame>
        <p:nvGraphicFramePr>
          <p:cNvPr id="6" name="Content Placeholder 5">
            <a:extLst>
              <a:ext uri="{FF2B5EF4-FFF2-40B4-BE49-F238E27FC236}">
                <a16:creationId xmlns:a16="http://schemas.microsoft.com/office/drawing/2014/main" id="{F3F37545-6778-43CB-B2CA-FCF3E0A278DC}"/>
              </a:ext>
            </a:extLst>
          </p:cNvPr>
          <p:cNvGraphicFramePr>
            <a:graphicFrameLocks noGrp="1"/>
          </p:cNvGraphicFramePr>
          <p:nvPr>
            <p:ph idx="1"/>
            <p:extLst>
              <p:ext uri="{D42A27DB-BD31-4B8C-83A1-F6EECF244321}">
                <p14:modId xmlns:p14="http://schemas.microsoft.com/office/powerpoint/2010/main" val="766689650"/>
              </p:ext>
            </p:extLst>
          </p:nvPr>
        </p:nvGraphicFramePr>
        <p:xfrm>
          <a:off x="736036" y="2470927"/>
          <a:ext cx="9722413" cy="3658410"/>
        </p:xfrm>
        <a:graphic>
          <a:graphicData uri="http://schemas.openxmlformats.org/drawingml/2006/table">
            <a:tbl>
              <a:tblPr firstRow="1" firstCol="1" bandRow="1"/>
              <a:tblGrid>
                <a:gridCol w="2498514">
                  <a:extLst>
                    <a:ext uri="{9D8B030D-6E8A-4147-A177-3AD203B41FA5}">
                      <a16:colId xmlns:a16="http://schemas.microsoft.com/office/drawing/2014/main" val="917564984"/>
                    </a:ext>
                  </a:extLst>
                </a:gridCol>
                <a:gridCol w="2080306">
                  <a:extLst>
                    <a:ext uri="{9D8B030D-6E8A-4147-A177-3AD203B41FA5}">
                      <a16:colId xmlns:a16="http://schemas.microsoft.com/office/drawing/2014/main" val="672445759"/>
                    </a:ext>
                  </a:extLst>
                </a:gridCol>
                <a:gridCol w="1608379">
                  <a:extLst>
                    <a:ext uri="{9D8B030D-6E8A-4147-A177-3AD203B41FA5}">
                      <a16:colId xmlns:a16="http://schemas.microsoft.com/office/drawing/2014/main" val="2901228702"/>
                    </a:ext>
                  </a:extLst>
                </a:gridCol>
                <a:gridCol w="1781036">
                  <a:extLst>
                    <a:ext uri="{9D8B030D-6E8A-4147-A177-3AD203B41FA5}">
                      <a16:colId xmlns:a16="http://schemas.microsoft.com/office/drawing/2014/main" val="3230140209"/>
                    </a:ext>
                  </a:extLst>
                </a:gridCol>
                <a:gridCol w="1754178">
                  <a:extLst>
                    <a:ext uri="{9D8B030D-6E8A-4147-A177-3AD203B41FA5}">
                      <a16:colId xmlns:a16="http://schemas.microsoft.com/office/drawing/2014/main" val="3209682925"/>
                    </a:ext>
                  </a:extLst>
                </a:gridCol>
              </a:tblGrid>
              <a:tr h="547764">
                <a:tc>
                  <a:txBody>
                    <a:bodyPr/>
                    <a:lstStyle/>
                    <a:p>
                      <a:pPr algn="just" fontAlgn="b">
                        <a:lnSpc>
                          <a:spcPct val="200000"/>
                        </a:lnSpc>
                        <a:spcBef>
                          <a:spcPts val="0"/>
                        </a:spcBef>
                        <a:spcAft>
                          <a:spcPts val="0"/>
                        </a:spcAft>
                      </a:pPr>
                      <a:r>
                        <a:rPr lang="en-CA" sz="2000" b="1" i="0" u="none" strike="noStrike"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Column1</a:t>
                      </a:r>
                      <a:endParaRPr lang="en-CA" sz="3200" b="0" i="0" u="none" strike="noStrike" dirty="0">
                        <a:effectLst/>
                        <a:latin typeface="Arial" panose="020B0604020202020204" pitchFamily="34" charset="0"/>
                      </a:endParaRPr>
                    </a:p>
                  </a:txBody>
                  <a:tcPr marL="61345" marR="61345" marT="61345" marB="61345"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004C9B"/>
                    </a:solidFill>
                  </a:tcPr>
                </a:tc>
                <a:tc>
                  <a:txBody>
                    <a:bodyPr/>
                    <a:lstStyle/>
                    <a:p>
                      <a:pPr marL="210312" indent="-210312" algn="just" fontAlgn="b">
                        <a:lnSpc>
                          <a:spcPct val="200000"/>
                        </a:lnSpc>
                        <a:spcBef>
                          <a:spcPts val="0"/>
                        </a:spcBef>
                        <a:spcAft>
                          <a:spcPts val="0"/>
                        </a:spcAft>
                      </a:pPr>
                      <a:r>
                        <a:rPr lang="en-CA" sz="2000" b="1" i="0" u="none" strike="noStrike">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Precision </a:t>
                      </a:r>
                      <a:endParaRPr lang="en-CA" sz="3200" b="0" i="0" u="none" strike="noStrike">
                        <a:effectLst/>
                        <a:latin typeface="Arial" panose="020B0604020202020204" pitchFamily="34" charset="0"/>
                      </a:endParaRPr>
                    </a:p>
                  </a:txBody>
                  <a:tcPr marL="61345" marR="61345" marT="61345" marB="61345"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004C9B"/>
                    </a:solidFill>
                  </a:tcPr>
                </a:tc>
                <a:tc>
                  <a:txBody>
                    <a:bodyPr/>
                    <a:lstStyle/>
                    <a:p>
                      <a:pPr marL="210312" indent="-210312" algn="just" fontAlgn="b">
                        <a:lnSpc>
                          <a:spcPct val="200000"/>
                        </a:lnSpc>
                        <a:spcBef>
                          <a:spcPts val="0"/>
                        </a:spcBef>
                        <a:spcAft>
                          <a:spcPts val="0"/>
                        </a:spcAft>
                      </a:pPr>
                      <a:r>
                        <a:rPr lang="en-CA" sz="2000" b="1" i="0" u="none" strike="noStrike"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Recall </a:t>
                      </a:r>
                      <a:endParaRPr lang="en-CA" sz="3200" b="0" i="0" u="none" strike="noStrike" dirty="0">
                        <a:effectLst/>
                        <a:latin typeface="Arial" panose="020B0604020202020204" pitchFamily="34" charset="0"/>
                      </a:endParaRPr>
                    </a:p>
                  </a:txBody>
                  <a:tcPr marL="61345" marR="61345" marT="61345" marB="61345"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004C9B"/>
                    </a:solidFill>
                  </a:tcPr>
                </a:tc>
                <a:tc>
                  <a:txBody>
                    <a:bodyPr/>
                    <a:lstStyle/>
                    <a:p>
                      <a:pPr marL="210312" indent="-210312" algn="just" fontAlgn="b">
                        <a:lnSpc>
                          <a:spcPct val="200000"/>
                        </a:lnSpc>
                        <a:spcBef>
                          <a:spcPts val="0"/>
                        </a:spcBef>
                        <a:spcAft>
                          <a:spcPts val="0"/>
                        </a:spcAft>
                      </a:pPr>
                      <a:r>
                        <a:rPr lang="en-CA" sz="2000" b="1" i="0" u="none" strike="noStrike">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f1-score</a:t>
                      </a:r>
                      <a:endParaRPr lang="en-CA" sz="3200" b="0" i="0" u="none" strike="noStrike">
                        <a:effectLst/>
                        <a:latin typeface="Arial" panose="020B0604020202020204" pitchFamily="34" charset="0"/>
                      </a:endParaRPr>
                    </a:p>
                  </a:txBody>
                  <a:tcPr marL="61345" marR="61345" marT="61345" marB="61345"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004C9B"/>
                    </a:solidFill>
                  </a:tcPr>
                </a:tc>
                <a:tc>
                  <a:txBody>
                    <a:bodyPr/>
                    <a:lstStyle/>
                    <a:p>
                      <a:pPr marL="210312" indent="-210312" algn="just" fontAlgn="b">
                        <a:lnSpc>
                          <a:spcPct val="200000"/>
                        </a:lnSpc>
                        <a:spcBef>
                          <a:spcPts val="0"/>
                        </a:spcBef>
                        <a:spcAft>
                          <a:spcPts val="0"/>
                        </a:spcAft>
                      </a:pPr>
                      <a:r>
                        <a:rPr lang="en-CA" sz="2000" b="1" i="0" u="none" strike="noStrike">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support</a:t>
                      </a:r>
                      <a:endParaRPr lang="en-CA" sz="3200" b="0" i="0" u="none" strike="noStrike">
                        <a:effectLst/>
                        <a:latin typeface="Arial" panose="020B0604020202020204" pitchFamily="34" charset="0"/>
                      </a:endParaRPr>
                    </a:p>
                  </a:txBody>
                  <a:tcPr marL="61345" marR="61345" marT="61345" marB="61345"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004C9B"/>
                    </a:solidFill>
                  </a:tcPr>
                </a:tc>
                <a:extLst>
                  <a:ext uri="{0D108BD9-81ED-4DB2-BD59-A6C34878D82A}">
                    <a16:rowId xmlns:a16="http://schemas.microsoft.com/office/drawing/2014/main" val="4057144390"/>
                  </a:ext>
                </a:extLst>
              </a:tr>
              <a:tr h="547764">
                <a:tc>
                  <a:txBody>
                    <a:bodyPr/>
                    <a:lstStyle/>
                    <a:p>
                      <a:pPr marL="210312" indent="-210312" algn="just" fontAlgn="b">
                        <a:lnSpc>
                          <a:spcPct val="200000"/>
                        </a:lnSpc>
                        <a:spcBef>
                          <a:spcPts val="0"/>
                        </a:spcBef>
                        <a:spcAft>
                          <a:spcPts val="0"/>
                        </a:spcAft>
                      </a:pPr>
                      <a:r>
                        <a:rPr lang="en-CA" sz="2000" b="1" i="0" u="none" strike="noStrike"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CA" sz="3200" b="0" i="0" u="none" strike="noStrike" dirty="0">
                        <a:effectLst/>
                        <a:latin typeface="Arial" panose="020B0604020202020204" pitchFamily="34" charset="0"/>
                      </a:endParaRPr>
                    </a:p>
                  </a:txBody>
                  <a:tcPr marL="61345" marR="61345" marT="61345" marB="61345"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0077DC"/>
                    </a:solidFill>
                  </a:tcPr>
                </a:tc>
                <a:tc>
                  <a:txBody>
                    <a:bodyPr/>
                    <a:lstStyle/>
                    <a:p>
                      <a:pPr marL="210312" indent="-210312" algn="just" fontAlgn="b">
                        <a:lnSpc>
                          <a:spcPct val="200000"/>
                        </a:lnSpc>
                        <a:spcBef>
                          <a:spcPts val="0"/>
                        </a:spcBef>
                        <a:spcAft>
                          <a:spcPts val="0"/>
                        </a:spcAft>
                      </a:pPr>
                      <a:r>
                        <a:rPr lang="en-CA" sz="20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0.91</a:t>
                      </a:r>
                      <a:endParaRPr lang="en-CA" sz="3200" b="0" i="0" u="none" strike="noStrike">
                        <a:effectLst/>
                        <a:latin typeface="Arial" panose="020B0604020202020204" pitchFamily="34" charset="0"/>
                      </a:endParaRPr>
                    </a:p>
                  </a:txBody>
                  <a:tcPr marL="61345" marR="61345" marT="61345" marB="61345"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D9D9D9"/>
                    </a:solidFill>
                  </a:tcPr>
                </a:tc>
                <a:tc>
                  <a:txBody>
                    <a:bodyPr/>
                    <a:lstStyle/>
                    <a:p>
                      <a:pPr marL="210312" indent="-210312" algn="just" fontAlgn="b">
                        <a:lnSpc>
                          <a:spcPct val="200000"/>
                        </a:lnSpc>
                        <a:spcBef>
                          <a:spcPts val="0"/>
                        </a:spcBef>
                        <a:spcAft>
                          <a:spcPts val="0"/>
                        </a:spcAft>
                      </a:pPr>
                      <a:r>
                        <a:rPr lang="en-CA" sz="20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0.74</a:t>
                      </a:r>
                      <a:endParaRPr lang="en-CA" sz="3200" b="0" i="0" u="none" strike="noStrike">
                        <a:effectLst/>
                        <a:latin typeface="Arial" panose="020B0604020202020204" pitchFamily="34" charset="0"/>
                      </a:endParaRPr>
                    </a:p>
                  </a:txBody>
                  <a:tcPr marL="61345" marR="61345" marT="61345" marB="61345"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D9D9D9"/>
                    </a:solidFill>
                  </a:tcPr>
                </a:tc>
                <a:tc>
                  <a:txBody>
                    <a:bodyPr/>
                    <a:lstStyle/>
                    <a:p>
                      <a:pPr marL="210312" indent="-210312" algn="just" fontAlgn="b">
                        <a:lnSpc>
                          <a:spcPct val="200000"/>
                        </a:lnSpc>
                        <a:spcBef>
                          <a:spcPts val="0"/>
                        </a:spcBef>
                        <a:spcAft>
                          <a:spcPts val="0"/>
                        </a:spcAft>
                      </a:pPr>
                      <a:r>
                        <a:rPr lang="en-CA" sz="20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0.82</a:t>
                      </a:r>
                      <a:endParaRPr lang="en-CA" sz="3200" b="0" i="0" u="none" strike="noStrike">
                        <a:effectLst/>
                        <a:latin typeface="Arial" panose="020B0604020202020204" pitchFamily="34" charset="0"/>
                      </a:endParaRPr>
                    </a:p>
                  </a:txBody>
                  <a:tcPr marL="61345" marR="61345" marT="61345" marB="61345"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D9D9D9"/>
                    </a:solidFill>
                  </a:tcPr>
                </a:tc>
                <a:tc>
                  <a:txBody>
                    <a:bodyPr/>
                    <a:lstStyle/>
                    <a:p>
                      <a:pPr marL="210312" indent="-210312" algn="just" fontAlgn="b">
                        <a:lnSpc>
                          <a:spcPct val="200000"/>
                        </a:lnSpc>
                        <a:spcBef>
                          <a:spcPts val="0"/>
                        </a:spcBef>
                        <a:spcAft>
                          <a:spcPts val="0"/>
                        </a:spcAft>
                      </a:pPr>
                      <a:r>
                        <a:rPr lang="en-CA" sz="2000" b="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30247</a:t>
                      </a:r>
                      <a:endParaRPr lang="en-CA" sz="3200" b="0" i="0" u="none" strike="noStrike" dirty="0">
                        <a:effectLst/>
                        <a:latin typeface="Arial" panose="020B0604020202020204" pitchFamily="34" charset="0"/>
                      </a:endParaRPr>
                    </a:p>
                  </a:txBody>
                  <a:tcPr marL="61345" marR="61345" marT="61345" marB="61345"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D9D9D9"/>
                    </a:solidFill>
                  </a:tcPr>
                </a:tc>
                <a:extLst>
                  <a:ext uri="{0D108BD9-81ED-4DB2-BD59-A6C34878D82A}">
                    <a16:rowId xmlns:a16="http://schemas.microsoft.com/office/drawing/2014/main" val="3423512402"/>
                  </a:ext>
                </a:extLst>
              </a:tr>
              <a:tr h="547764">
                <a:tc>
                  <a:txBody>
                    <a:bodyPr/>
                    <a:lstStyle/>
                    <a:p>
                      <a:pPr marL="210312" indent="-210312" algn="just" fontAlgn="b">
                        <a:lnSpc>
                          <a:spcPct val="200000"/>
                        </a:lnSpc>
                        <a:spcBef>
                          <a:spcPts val="0"/>
                        </a:spcBef>
                        <a:spcAft>
                          <a:spcPts val="0"/>
                        </a:spcAft>
                      </a:pPr>
                      <a:r>
                        <a:rPr lang="en-CA" sz="2000" b="1" i="0" u="none" strike="noStrike">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CA" sz="3200" b="0" i="0" u="none" strike="noStrike">
                        <a:effectLst/>
                        <a:latin typeface="Arial" panose="020B0604020202020204" pitchFamily="34" charset="0"/>
                      </a:endParaRPr>
                    </a:p>
                  </a:txBody>
                  <a:tcPr marL="61345" marR="61345" marT="61345" marB="61345"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0077DC"/>
                    </a:solidFill>
                  </a:tcPr>
                </a:tc>
                <a:tc>
                  <a:txBody>
                    <a:bodyPr/>
                    <a:lstStyle/>
                    <a:p>
                      <a:pPr marL="210312" indent="-210312" algn="just" fontAlgn="b">
                        <a:lnSpc>
                          <a:spcPct val="200000"/>
                        </a:lnSpc>
                        <a:spcBef>
                          <a:spcPts val="0"/>
                        </a:spcBef>
                        <a:spcAft>
                          <a:spcPts val="0"/>
                        </a:spcAft>
                      </a:pPr>
                      <a:r>
                        <a:rPr lang="en-CA" sz="20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0.45</a:t>
                      </a:r>
                      <a:endParaRPr lang="en-CA" sz="3200" b="0" i="0" u="none" strike="noStrike">
                        <a:effectLst/>
                        <a:latin typeface="Arial" panose="020B0604020202020204" pitchFamily="34" charset="0"/>
                      </a:endParaRPr>
                    </a:p>
                  </a:txBody>
                  <a:tcPr marL="61345" marR="61345" marT="61345" marB="61345"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tc>
                  <a:txBody>
                    <a:bodyPr/>
                    <a:lstStyle/>
                    <a:p>
                      <a:pPr marL="210312" indent="-210312" algn="just" fontAlgn="b">
                        <a:lnSpc>
                          <a:spcPct val="200000"/>
                        </a:lnSpc>
                        <a:spcBef>
                          <a:spcPts val="0"/>
                        </a:spcBef>
                        <a:spcAft>
                          <a:spcPts val="0"/>
                        </a:spcAft>
                      </a:pPr>
                      <a:r>
                        <a:rPr lang="en-CA" sz="2000" b="0" i="0" u="none" strike="noStrike"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0.73</a:t>
                      </a:r>
                      <a:endParaRPr lang="en-CA" sz="3200" b="0" i="0" u="none" strike="noStrike" dirty="0">
                        <a:effectLst/>
                        <a:latin typeface="Arial" panose="020B0604020202020204" pitchFamily="34" charset="0"/>
                      </a:endParaRPr>
                    </a:p>
                  </a:txBody>
                  <a:tcPr marL="61345" marR="61345" marT="61345" marB="61345"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tc>
                  <a:txBody>
                    <a:bodyPr/>
                    <a:lstStyle/>
                    <a:p>
                      <a:pPr marL="210312" indent="-210312" algn="just" fontAlgn="b">
                        <a:lnSpc>
                          <a:spcPct val="200000"/>
                        </a:lnSpc>
                        <a:spcBef>
                          <a:spcPts val="0"/>
                        </a:spcBef>
                        <a:spcAft>
                          <a:spcPts val="0"/>
                        </a:spcAft>
                      </a:pPr>
                      <a:r>
                        <a:rPr lang="en-CA" sz="2000" b="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0.56</a:t>
                      </a:r>
                      <a:endParaRPr lang="en-CA" sz="3200" b="0" i="0" u="none" strike="noStrike" dirty="0">
                        <a:effectLst/>
                        <a:latin typeface="Arial" panose="020B0604020202020204" pitchFamily="34" charset="0"/>
                      </a:endParaRPr>
                    </a:p>
                  </a:txBody>
                  <a:tcPr marL="61345" marR="61345" marT="61345" marB="61345"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tc>
                  <a:txBody>
                    <a:bodyPr/>
                    <a:lstStyle/>
                    <a:p>
                      <a:pPr marL="210312" indent="-210312" algn="just" fontAlgn="b">
                        <a:lnSpc>
                          <a:spcPct val="200000"/>
                        </a:lnSpc>
                        <a:spcBef>
                          <a:spcPts val="0"/>
                        </a:spcBef>
                        <a:spcAft>
                          <a:spcPts val="0"/>
                        </a:spcAft>
                      </a:pPr>
                      <a:r>
                        <a:rPr lang="en-CA" sz="20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8566</a:t>
                      </a:r>
                      <a:endParaRPr lang="en-CA" sz="3200" b="0" i="0" u="none" strike="noStrike">
                        <a:effectLst/>
                        <a:latin typeface="Arial" panose="020B0604020202020204" pitchFamily="34" charset="0"/>
                      </a:endParaRPr>
                    </a:p>
                  </a:txBody>
                  <a:tcPr marL="61345" marR="61345" marT="61345" marB="61345"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extLst>
                  <a:ext uri="{0D108BD9-81ED-4DB2-BD59-A6C34878D82A}">
                    <a16:rowId xmlns:a16="http://schemas.microsoft.com/office/drawing/2014/main" val="3504722367"/>
                  </a:ext>
                </a:extLst>
              </a:tr>
              <a:tr h="547764">
                <a:tc>
                  <a:txBody>
                    <a:bodyPr/>
                    <a:lstStyle/>
                    <a:p>
                      <a:pPr marL="210312" indent="-210312" algn="just" fontAlgn="b">
                        <a:lnSpc>
                          <a:spcPct val="200000"/>
                        </a:lnSpc>
                        <a:spcBef>
                          <a:spcPts val="0"/>
                        </a:spcBef>
                        <a:spcAft>
                          <a:spcPts val="0"/>
                        </a:spcAft>
                      </a:pPr>
                      <a:r>
                        <a:rPr lang="en-CA" sz="2000" b="1" i="0" u="none" strike="noStrike">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accuracy      </a:t>
                      </a:r>
                      <a:endParaRPr lang="en-CA" sz="3200" b="0" i="0" u="none" strike="noStrike">
                        <a:effectLst/>
                        <a:latin typeface="Arial" panose="020B0604020202020204" pitchFamily="34" charset="0"/>
                      </a:endParaRPr>
                    </a:p>
                  </a:txBody>
                  <a:tcPr marL="61345" marR="61345" marT="61345" marB="61345"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0077DC"/>
                    </a:solidFill>
                  </a:tcPr>
                </a:tc>
                <a:tc>
                  <a:txBody>
                    <a:bodyPr/>
                    <a:lstStyle/>
                    <a:p>
                      <a:pPr marL="210312" indent="-210312" algn="just" fontAlgn="b">
                        <a:lnSpc>
                          <a:spcPct val="200000"/>
                        </a:lnSpc>
                        <a:spcBef>
                          <a:spcPts val="0"/>
                        </a:spcBef>
                        <a:spcAft>
                          <a:spcPts val="0"/>
                        </a:spcAft>
                      </a:pPr>
                      <a:r>
                        <a:rPr lang="en-CA" sz="20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CA" sz="3200" b="0" i="0" u="none" strike="noStrike">
                        <a:effectLst/>
                        <a:latin typeface="Arial" panose="020B0604020202020204" pitchFamily="34" charset="0"/>
                      </a:endParaRPr>
                    </a:p>
                  </a:txBody>
                  <a:tcPr marL="61345" marR="61345" marT="61345" marB="61345"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D9D9D9"/>
                    </a:solidFill>
                  </a:tcPr>
                </a:tc>
                <a:tc>
                  <a:txBody>
                    <a:bodyPr/>
                    <a:lstStyle/>
                    <a:p>
                      <a:pPr marL="210312" indent="-210312" algn="just" fontAlgn="b">
                        <a:lnSpc>
                          <a:spcPct val="200000"/>
                        </a:lnSpc>
                        <a:spcBef>
                          <a:spcPts val="0"/>
                        </a:spcBef>
                        <a:spcAft>
                          <a:spcPts val="0"/>
                        </a:spcAft>
                      </a:pPr>
                      <a:r>
                        <a:rPr lang="en-CA" sz="2000" b="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CA" sz="3200" b="0" i="0" u="none" strike="noStrike" dirty="0">
                        <a:effectLst/>
                        <a:latin typeface="Arial" panose="020B0604020202020204" pitchFamily="34" charset="0"/>
                      </a:endParaRPr>
                    </a:p>
                  </a:txBody>
                  <a:tcPr marL="61345" marR="61345" marT="61345" marB="61345"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D9D9D9"/>
                    </a:solidFill>
                  </a:tcPr>
                </a:tc>
                <a:tc>
                  <a:txBody>
                    <a:bodyPr/>
                    <a:lstStyle/>
                    <a:p>
                      <a:pPr marL="210312" indent="-210312" algn="just" fontAlgn="b">
                        <a:lnSpc>
                          <a:spcPct val="200000"/>
                        </a:lnSpc>
                        <a:spcBef>
                          <a:spcPts val="0"/>
                        </a:spcBef>
                        <a:spcAft>
                          <a:spcPts val="0"/>
                        </a:spcAft>
                      </a:pPr>
                      <a:r>
                        <a:rPr lang="en-CA" sz="2000" b="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0.74</a:t>
                      </a:r>
                      <a:endParaRPr lang="en-CA" sz="3200" b="0" i="0" u="none" strike="noStrike" dirty="0">
                        <a:effectLst/>
                        <a:latin typeface="Arial" panose="020B0604020202020204" pitchFamily="34" charset="0"/>
                      </a:endParaRPr>
                    </a:p>
                  </a:txBody>
                  <a:tcPr marL="61345" marR="61345" marT="61345" marB="61345"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D9D9D9"/>
                    </a:solidFill>
                  </a:tcPr>
                </a:tc>
                <a:tc>
                  <a:txBody>
                    <a:bodyPr/>
                    <a:lstStyle/>
                    <a:p>
                      <a:pPr marL="210312" indent="-210312" algn="just" fontAlgn="b">
                        <a:lnSpc>
                          <a:spcPct val="200000"/>
                        </a:lnSpc>
                        <a:spcBef>
                          <a:spcPts val="0"/>
                        </a:spcBef>
                        <a:spcAft>
                          <a:spcPts val="0"/>
                        </a:spcAft>
                      </a:pPr>
                      <a:r>
                        <a:rPr lang="en-CA" sz="20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38813</a:t>
                      </a:r>
                      <a:endParaRPr lang="en-CA" sz="3200" b="0" i="0" u="none" strike="noStrike">
                        <a:effectLst/>
                        <a:latin typeface="Arial" panose="020B0604020202020204" pitchFamily="34" charset="0"/>
                      </a:endParaRPr>
                    </a:p>
                  </a:txBody>
                  <a:tcPr marL="61345" marR="61345" marT="61345" marB="61345"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D9D9D9"/>
                    </a:solidFill>
                  </a:tcPr>
                </a:tc>
                <a:extLst>
                  <a:ext uri="{0D108BD9-81ED-4DB2-BD59-A6C34878D82A}">
                    <a16:rowId xmlns:a16="http://schemas.microsoft.com/office/drawing/2014/main" val="1167835014"/>
                  </a:ext>
                </a:extLst>
              </a:tr>
              <a:tr h="547764">
                <a:tc>
                  <a:txBody>
                    <a:bodyPr/>
                    <a:lstStyle/>
                    <a:p>
                      <a:pPr marL="210312" indent="-210312" algn="just" fontAlgn="b">
                        <a:lnSpc>
                          <a:spcPct val="200000"/>
                        </a:lnSpc>
                        <a:spcBef>
                          <a:spcPts val="0"/>
                        </a:spcBef>
                        <a:spcAft>
                          <a:spcPts val="0"/>
                        </a:spcAft>
                      </a:pPr>
                      <a:r>
                        <a:rPr lang="en-CA" sz="2000" b="1" i="0" u="none" strike="noStrike">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macro avg</a:t>
                      </a:r>
                      <a:endParaRPr lang="en-CA" sz="3200" b="0" i="0" u="none" strike="noStrike">
                        <a:effectLst/>
                        <a:latin typeface="Arial" panose="020B0604020202020204" pitchFamily="34" charset="0"/>
                      </a:endParaRPr>
                    </a:p>
                  </a:txBody>
                  <a:tcPr marL="61345" marR="61345" marT="61345" marB="61345"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0077DC"/>
                    </a:solidFill>
                  </a:tcPr>
                </a:tc>
                <a:tc>
                  <a:txBody>
                    <a:bodyPr/>
                    <a:lstStyle/>
                    <a:p>
                      <a:pPr marL="210312" indent="-210312" algn="just" fontAlgn="b">
                        <a:lnSpc>
                          <a:spcPct val="200000"/>
                        </a:lnSpc>
                        <a:spcBef>
                          <a:spcPts val="0"/>
                        </a:spcBef>
                        <a:spcAft>
                          <a:spcPts val="0"/>
                        </a:spcAft>
                      </a:pPr>
                      <a:r>
                        <a:rPr lang="en-CA" sz="20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0.68</a:t>
                      </a:r>
                      <a:endParaRPr lang="en-CA" sz="3200" b="0" i="0" u="none" strike="noStrike">
                        <a:effectLst/>
                        <a:latin typeface="Arial" panose="020B0604020202020204" pitchFamily="34" charset="0"/>
                      </a:endParaRPr>
                    </a:p>
                  </a:txBody>
                  <a:tcPr marL="61345" marR="61345" marT="61345" marB="61345"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tc>
                  <a:txBody>
                    <a:bodyPr/>
                    <a:lstStyle/>
                    <a:p>
                      <a:pPr marL="210312" indent="-210312" algn="just" fontAlgn="b">
                        <a:lnSpc>
                          <a:spcPct val="200000"/>
                        </a:lnSpc>
                        <a:spcBef>
                          <a:spcPts val="0"/>
                        </a:spcBef>
                        <a:spcAft>
                          <a:spcPts val="0"/>
                        </a:spcAft>
                      </a:pPr>
                      <a:r>
                        <a:rPr lang="en-CA" sz="20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0.74</a:t>
                      </a:r>
                      <a:endParaRPr lang="en-CA" sz="3200" b="0" i="0" u="none" strike="noStrike">
                        <a:effectLst/>
                        <a:latin typeface="Arial" panose="020B0604020202020204" pitchFamily="34" charset="0"/>
                      </a:endParaRPr>
                    </a:p>
                  </a:txBody>
                  <a:tcPr marL="61345" marR="61345" marT="61345" marB="61345"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tc>
                  <a:txBody>
                    <a:bodyPr/>
                    <a:lstStyle/>
                    <a:p>
                      <a:pPr marL="210312" indent="-210312" algn="just" fontAlgn="b">
                        <a:lnSpc>
                          <a:spcPct val="200000"/>
                        </a:lnSpc>
                        <a:spcBef>
                          <a:spcPts val="0"/>
                        </a:spcBef>
                        <a:spcAft>
                          <a:spcPts val="0"/>
                        </a:spcAft>
                      </a:pPr>
                      <a:r>
                        <a:rPr lang="en-CA" sz="2000" b="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0.69</a:t>
                      </a:r>
                      <a:endParaRPr lang="en-CA" sz="3200" b="0" i="0" u="none" strike="noStrike" dirty="0">
                        <a:effectLst/>
                        <a:latin typeface="Arial" panose="020B0604020202020204" pitchFamily="34" charset="0"/>
                      </a:endParaRPr>
                    </a:p>
                  </a:txBody>
                  <a:tcPr marL="61345" marR="61345" marT="61345" marB="61345"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tc>
                  <a:txBody>
                    <a:bodyPr/>
                    <a:lstStyle/>
                    <a:p>
                      <a:pPr marL="210312" indent="-210312" algn="just" fontAlgn="b">
                        <a:lnSpc>
                          <a:spcPct val="200000"/>
                        </a:lnSpc>
                        <a:spcBef>
                          <a:spcPts val="0"/>
                        </a:spcBef>
                        <a:spcAft>
                          <a:spcPts val="0"/>
                        </a:spcAft>
                      </a:pPr>
                      <a:r>
                        <a:rPr lang="en-CA" sz="2000" b="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38813</a:t>
                      </a:r>
                      <a:endParaRPr lang="en-CA" sz="3200" b="0" i="0" u="none" strike="noStrike" dirty="0">
                        <a:effectLst/>
                        <a:latin typeface="Arial" panose="020B0604020202020204" pitchFamily="34" charset="0"/>
                      </a:endParaRPr>
                    </a:p>
                  </a:txBody>
                  <a:tcPr marL="61345" marR="61345" marT="61345" marB="61345"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extLst>
                  <a:ext uri="{0D108BD9-81ED-4DB2-BD59-A6C34878D82A}">
                    <a16:rowId xmlns:a16="http://schemas.microsoft.com/office/drawing/2014/main" val="2232900161"/>
                  </a:ext>
                </a:extLst>
              </a:tr>
              <a:tr h="547764">
                <a:tc>
                  <a:txBody>
                    <a:bodyPr/>
                    <a:lstStyle/>
                    <a:p>
                      <a:pPr marL="210312" indent="-210312" algn="just" fontAlgn="b">
                        <a:lnSpc>
                          <a:spcPct val="200000"/>
                        </a:lnSpc>
                        <a:spcBef>
                          <a:spcPts val="0"/>
                        </a:spcBef>
                        <a:spcAft>
                          <a:spcPts val="0"/>
                        </a:spcAft>
                      </a:pPr>
                      <a:r>
                        <a:rPr lang="en-CA" sz="2000" b="1" i="0" u="none" strike="noStrike">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Weighted avg</a:t>
                      </a:r>
                      <a:endParaRPr lang="en-CA" sz="3200" b="0" i="0" u="none" strike="noStrike">
                        <a:effectLst/>
                        <a:latin typeface="Arial" panose="020B0604020202020204" pitchFamily="34" charset="0"/>
                      </a:endParaRPr>
                    </a:p>
                  </a:txBody>
                  <a:tcPr marL="61345" marR="61345" marT="61345" marB="61345"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0077DC"/>
                    </a:solidFill>
                  </a:tcPr>
                </a:tc>
                <a:tc>
                  <a:txBody>
                    <a:bodyPr/>
                    <a:lstStyle/>
                    <a:p>
                      <a:pPr marL="210312" indent="-210312" algn="just" fontAlgn="b">
                        <a:lnSpc>
                          <a:spcPct val="200000"/>
                        </a:lnSpc>
                        <a:spcBef>
                          <a:spcPts val="0"/>
                        </a:spcBef>
                        <a:spcAft>
                          <a:spcPts val="0"/>
                        </a:spcAft>
                      </a:pPr>
                      <a:r>
                        <a:rPr lang="en-CA" sz="20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0.81</a:t>
                      </a:r>
                      <a:endParaRPr lang="en-CA" sz="3200" b="0" i="0" u="none" strike="noStrike">
                        <a:effectLst/>
                        <a:latin typeface="Arial" panose="020B0604020202020204" pitchFamily="34" charset="0"/>
                      </a:endParaRPr>
                    </a:p>
                  </a:txBody>
                  <a:tcPr marL="61345" marR="61345" marT="61345" marB="61345"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D9D9D9"/>
                    </a:solidFill>
                  </a:tcPr>
                </a:tc>
                <a:tc>
                  <a:txBody>
                    <a:bodyPr/>
                    <a:lstStyle/>
                    <a:p>
                      <a:pPr marL="210312" indent="-210312" algn="just" fontAlgn="b">
                        <a:lnSpc>
                          <a:spcPct val="200000"/>
                        </a:lnSpc>
                        <a:spcBef>
                          <a:spcPts val="0"/>
                        </a:spcBef>
                        <a:spcAft>
                          <a:spcPts val="0"/>
                        </a:spcAft>
                      </a:pPr>
                      <a:r>
                        <a:rPr lang="en-CA" sz="20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0.74</a:t>
                      </a:r>
                      <a:endParaRPr lang="en-CA" sz="3200" b="0" i="0" u="none" strike="noStrike">
                        <a:effectLst/>
                        <a:latin typeface="Arial" panose="020B0604020202020204" pitchFamily="34" charset="0"/>
                      </a:endParaRPr>
                    </a:p>
                  </a:txBody>
                  <a:tcPr marL="61345" marR="61345" marT="61345" marB="61345"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D9D9D9"/>
                    </a:solidFill>
                  </a:tcPr>
                </a:tc>
                <a:tc>
                  <a:txBody>
                    <a:bodyPr/>
                    <a:lstStyle/>
                    <a:p>
                      <a:pPr marL="210312" indent="-210312" algn="just" fontAlgn="b">
                        <a:lnSpc>
                          <a:spcPct val="200000"/>
                        </a:lnSpc>
                        <a:spcBef>
                          <a:spcPts val="0"/>
                        </a:spcBef>
                        <a:spcAft>
                          <a:spcPts val="0"/>
                        </a:spcAft>
                      </a:pPr>
                      <a:r>
                        <a:rPr lang="en-CA" sz="20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0.76</a:t>
                      </a:r>
                      <a:endParaRPr lang="en-CA" sz="3200" b="0" i="0" u="none" strike="noStrike">
                        <a:effectLst/>
                        <a:latin typeface="Arial" panose="020B0604020202020204" pitchFamily="34" charset="0"/>
                      </a:endParaRPr>
                    </a:p>
                  </a:txBody>
                  <a:tcPr marL="61345" marR="61345" marT="61345" marB="61345"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D9D9D9"/>
                    </a:solidFill>
                  </a:tcPr>
                </a:tc>
                <a:tc>
                  <a:txBody>
                    <a:bodyPr/>
                    <a:lstStyle/>
                    <a:p>
                      <a:pPr marL="210312" indent="-210312" algn="just" fontAlgn="b">
                        <a:lnSpc>
                          <a:spcPct val="200000"/>
                        </a:lnSpc>
                        <a:spcBef>
                          <a:spcPts val="0"/>
                        </a:spcBef>
                        <a:spcAft>
                          <a:spcPts val="0"/>
                        </a:spcAft>
                      </a:pPr>
                      <a:r>
                        <a:rPr lang="en-CA" sz="2000" b="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38813</a:t>
                      </a:r>
                      <a:endParaRPr lang="en-CA" sz="3200" b="0" i="0" u="none" strike="noStrike" dirty="0">
                        <a:effectLst/>
                        <a:latin typeface="Arial" panose="020B0604020202020204" pitchFamily="34" charset="0"/>
                      </a:endParaRPr>
                    </a:p>
                  </a:txBody>
                  <a:tcPr marL="61345" marR="61345" marT="61345" marB="61345" anchor="b">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D9D9D9"/>
                    </a:solidFill>
                  </a:tcPr>
                </a:tc>
                <a:extLst>
                  <a:ext uri="{0D108BD9-81ED-4DB2-BD59-A6C34878D82A}">
                    <a16:rowId xmlns:a16="http://schemas.microsoft.com/office/drawing/2014/main" val="3746235450"/>
                  </a:ext>
                </a:extLst>
              </a:tr>
            </a:tbl>
          </a:graphicData>
        </a:graphic>
      </p:graphicFrame>
    </p:spTree>
    <p:extLst>
      <p:ext uri="{BB962C8B-B14F-4D97-AF65-F5344CB8AC3E}">
        <p14:creationId xmlns:p14="http://schemas.microsoft.com/office/powerpoint/2010/main" val="1324552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9A08-2FE1-4500-846D-FBE77ACBF79F}"/>
              </a:ext>
            </a:extLst>
          </p:cNvPr>
          <p:cNvSpPr>
            <a:spLocks noGrp="1"/>
          </p:cNvSpPr>
          <p:nvPr>
            <p:ph type="title"/>
          </p:nvPr>
        </p:nvSpPr>
        <p:spPr/>
        <p:txBody>
          <a:bodyPr/>
          <a:lstStyle/>
          <a:p>
            <a:r>
              <a:rPr lang="en-US" dirty="0"/>
              <a:t>CONCLUSION</a:t>
            </a:r>
            <a:endParaRPr lang="en-CA" dirty="0"/>
          </a:p>
        </p:txBody>
      </p:sp>
      <p:sp>
        <p:nvSpPr>
          <p:cNvPr id="3" name="Content Placeholder 2">
            <a:extLst>
              <a:ext uri="{FF2B5EF4-FFF2-40B4-BE49-F238E27FC236}">
                <a16:creationId xmlns:a16="http://schemas.microsoft.com/office/drawing/2014/main" id="{C2A9913E-D74F-4CB2-A346-5A298BBEACE4}"/>
              </a:ext>
            </a:extLst>
          </p:cNvPr>
          <p:cNvSpPr>
            <a:spLocks noGrp="1"/>
          </p:cNvSpPr>
          <p:nvPr>
            <p:ph idx="1"/>
          </p:nvPr>
        </p:nvSpPr>
        <p:spPr>
          <a:xfrm>
            <a:off x="1295401" y="2556932"/>
            <a:ext cx="9601196" cy="3539068"/>
          </a:xfrm>
        </p:spPr>
        <p:txBody>
          <a:bodyPr>
            <a:normAutofit fontScale="92500" lnSpcReduction="20000"/>
          </a:bodyPr>
          <a:lstStyle/>
          <a:p>
            <a:pPr marL="0" indent="0">
              <a:buNone/>
            </a:pPr>
            <a:r>
              <a:rPr lang="en-US" sz="2800" dirty="0"/>
              <a:t>Following the development and evaluation of classification models, we discovered that the 'Random Forest Classifier' is the best model for our dataset because it has the maximum accuracy. My goal was to anticipate an optimal model for my dataset. By looking at the distribution of the Target variable, we can see that there are very few chances of rain tomorrow because it makes up a small fraction of the total data. We also use K-fold, Stratified k-fold, and Repeated Random Train-tests to perform cross validation and determine that the RFC model has the maximum accuracy in each approach. The AUC value on the ROC curve is 0.82, indicating that Random Forest is a perfect model.</a:t>
            </a:r>
            <a:endParaRPr lang="en-CA" sz="2800" dirty="0"/>
          </a:p>
        </p:txBody>
      </p:sp>
    </p:spTree>
    <p:extLst>
      <p:ext uri="{BB962C8B-B14F-4D97-AF65-F5344CB8AC3E}">
        <p14:creationId xmlns:p14="http://schemas.microsoft.com/office/powerpoint/2010/main" val="31560589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Thank you in presentation Images, Stock Photos &amp; Vectors | Shutterstock">
            <a:extLst>
              <a:ext uri="{FF2B5EF4-FFF2-40B4-BE49-F238E27FC236}">
                <a16:creationId xmlns:a16="http://schemas.microsoft.com/office/drawing/2014/main" id="{6385F68F-AD98-4C95-82EE-E1A0FEE75FC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676" t="-6894" r="7206" b="6894"/>
          <a:stretch/>
        </p:blipFill>
        <p:spPr bwMode="auto">
          <a:xfrm>
            <a:off x="0" y="-460408"/>
            <a:ext cx="12198250" cy="7318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559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31" name="Group 10">
            <a:extLst>
              <a:ext uri="{FF2B5EF4-FFF2-40B4-BE49-F238E27FC236}">
                <a16:creationId xmlns:a16="http://schemas.microsoft.com/office/drawing/2014/main" id="{DFB5D1BB-0703-437B-BD1E-1D07F8A27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3886586B-3F0F-4593-B272-AE75AD0F092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020DEB59-BF94-41B5-8F16-8B10442EE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9A3BEF6F-FC03-43B1-8D1B-8DA3A360DB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0F49BA32-A501-4C79-9A72-92587AB9EE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32" name="Straight Connector 16">
            <a:extLst>
              <a:ext uri="{FF2B5EF4-FFF2-40B4-BE49-F238E27FC236}">
                <a16:creationId xmlns:a16="http://schemas.microsoft.com/office/drawing/2014/main" id="{883F92AF-2403-4558-B1D7-72130A1E4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3" name="Title 2">
            <a:extLst>
              <a:ext uri="{FF2B5EF4-FFF2-40B4-BE49-F238E27FC236}">
                <a16:creationId xmlns:a16="http://schemas.microsoft.com/office/drawing/2014/main" id="{90CF52F0-8A92-46F8-9FF8-0597850F339D}"/>
              </a:ext>
            </a:extLst>
          </p:cNvPr>
          <p:cNvSpPr>
            <a:spLocks noGrp="1"/>
          </p:cNvSpPr>
          <p:nvPr>
            <p:ph type="ctrTitle"/>
          </p:nvPr>
        </p:nvSpPr>
        <p:spPr>
          <a:xfrm>
            <a:off x="1295402" y="982132"/>
            <a:ext cx="9601196" cy="1303867"/>
          </a:xfrm>
        </p:spPr>
        <p:txBody>
          <a:bodyPr vert="horz" lIns="91440" tIns="45720" rIns="91440" bIns="45720" rtlCol="0" anchor="ctr">
            <a:normAutofit/>
          </a:bodyPr>
          <a:lstStyle/>
          <a:p>
            <a:r>
              <a:rPr lang="en-US" sz="4400"/>
              <a:t>RESEARCH QUESTIONS</a:t>
            </a:r>
          </a:p>
        </p:txBody>
      </p:sp>
      <p:sp>
        <p:nvSpPr>
          <p:cNvPr id="4" name="Subtitle 3">
            <a:extLst>
              <a:ext uri="{FF2B5EF4-FFF2-40B4-BE49-F238E27FC236}">
                <a16:creationId xmlns:a16="http://schemas.microsoft.com/office/drawing/2014/main" id="{DBCF8C38-7AE6-40C9-B9DE-771367563A89}"/>
              </a:ext>
            </a:extLst>
          </p:cNvPr>
          <p:cNvSpPr>
            <a:spLocks noGrp="1"/>
          </p:cNvSpPr>
          <p:nvPr>
            <p:ph type="subTitle" idx="1"/>
          </p:nvPr>
        </p:nvSpPr>
        <p:spPr>
          <a:xfrm>
            <a:off x="1295402" y="2556932"/>
            <a:ext cx="6256866" cy="3318936"/>
          </a:xfrm>
        </p:spPr>
        <p:txBody>
          <a:bodyPr vert="horz" lIns="91440" tIns="45720" rIns="91440" bIns="45720" rtlCol="0" anchor="t">
            <a:normAutofit/>
          </a:bodyPr>
          <a:lstStyle/>
          <a:p>
            <a:pPr indent="-228600" algn="l">
              <a:buFont typeface="Arial"/>
              <a:buChar char="•"/>
            </a:pPr>
            <a:r>
              <a:rPr lang="en-US">
                <a:solidFill>
                  <a:schemeClr val="tx1">
                    <a:lumMod val="85000"/>
                    <a:lumOff val="15000"/>
                  </a:schemeClr>
                </a:solidFill>
              </a:rPr>
              <a:t>Find out the degree of temperature that lies as highly concentration points.</a:t>
            </a:r>
          </a:p>
          <a:p>
            <a:pPr indent="-228600" algn="l">
              <a:buFont typeface="Arial"/>
              <a:buChar char="•"/>
            </a:pPr>
            <a:r>
              <a:rPr lang="en-US">
                <a:solidFill>
                  <a:schemeClr val="tx1">
                    <a:lumMod val="85000"/>
                    <a:lumOff val="15000"/>
                  </a:schemeClr>
                </a:solidFill>
              </a:rPr>
              <a:t>Check yearly distribution of rainfall to find the years with minimum and maximum rain fall. </a:t>
            </a:r>
          </a:p>
          <a:p>
            <a:pPr indent="-228600" algn="l">
              <a:buFont typeface="Arial"/>
              <a:buChar char="•"/>
            </a:pPr>
            <a:r>
              <a:rPr lang="en-US">
                <a:solidFill>
                  <a:schemeClr val="tx1">
                    <a:lumMod val="85000"/>
                    <a:lumOff val="15000"/>
                  </a:schemeClr>
                </a:solidFill>
              </a:rPr>
              <a:t>Check the distribution of target attribute.</a:t>
            </a:r>
          </a:p>
          <a:p>
            <a:pPr indent="-228600" algn="l">
              <a:buFont typeface="Arial"/>
              <a:buChar char="•"/>
            </a:pPr>
            <a:r>
              <a:rPr lang="en-US">
                <a:solidFill>
                  <a:schemeClr val="tx1">
                    <a:lumMod val="85000"/>
                    <a:lumOff val="15000"/>
                  </a:schemeClr>
                </a:solidFill>
              </a:rPr>
              <a:t>Build different classification models and select an optimal model by comparing accuracies of all models.</a:t>
            </a:r>
          </a:p>
          <a:p>
            <a:pPr indent="-228600" algn="l">
              <a:buFont typeface="Arial"/>
              <a:buChar char="•"/>
            </a:pPr>
            <a:endParaRPr lang="en-US">
              <a:solidFill>
                <a:schemeClr val="tx1">
                  <a:lumMod val="85000"/>
                  <a:lumOff val="15000"/>
                </a:schemeClr>
              </a:solidFill>
            </a:endParaRPr>
          </a:p>
        </p:txBody>
      </p:sp>
      <p:pic>
        <p:nvPicPr>
          <p:cNvPr id="6" name="Picture 5" descr="Magnifying glass and question mark">
            <a:extLst>
              <a:ext uri="{FF2B5EF4-FFF2-40B4-BE49-F238E27FC236}">
                <a16:creationId xmlns:a16="http://schemas.microsoft.com/office/drawing/2014/main" id="{9D3E0D2C-B5E1-D5B3-B222-34EEEAE8E420}"/>
              </a:ext>
            </a:extLst>
          </p:cNvPr>
          <p:cNvPicPr>
            <a:picLocks noChangeAspect="1"/>
          </p:cNvPicPr>
          <p:nvPr/>
        </p:nvPicPr>
        <p:blipFill rotWithShape="1">
          <a:blip r:embed="rId5"/>
          <a:srcRect l="24466" r="21509" b="-3"/>
          <a:stretch/>
        </p:blipFill>
        <p:spPr>
          <a:xfrm>
            <a:off x="8085026" y="2701180"/>
            <a:ext cx="2739728" cy="2852640"/>
          </a:xfrm>
          <a:prstGeom prst="rect">
            <a:avLst/>
          </a:prstGeom>
          <a:ln w="57150" cmpd="thickThin">
            <a:solidFill>
              <a:schemeClr val="tx1">
                <a:lumMod val="50000"/>
                <a:lumOff val="50000"/>
              </a:schemeClr>
            </a:solidFill>
            <a:miter lim="800000"/>
          </a:ln>
        </p:spPr>
      </p:pic>
    </p:spTree>
    <p:extLst>
      <p:ext uri="{BB962C8B-B14F-4D97-AF65-F5344CB8AC3E}">
        <p14:creationId xmlns:p14="http://schemas.microsoft.com/office/powerpoint/2010/main" val="690818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FDF70-8182-4080-81F5-8CC98EF6801A}"/>
              </a:ext>
            </a:extLst>
          </p:cNvPr>
          <p:cNvSpPr>
            <a:spLocks noGrp="1"/>
          </p:cNvSpPr>
          <p:nvPr>
            <p:ph type="title"/>
          </p:nvPr>
        </p:nvSpPr>
        <p:spPr>
          <a:xfrm>
            <a:off x="1295402" y="982132"/>
            <a:ext cx="9601196" cy="1303867"/>
          </a:xfrm>
        </p:spPr>
        <p:txBody>
          <a:bodyPr>
            <a:normAutofit/>
          </a:bodyPr>
          <a:lstStyle/>
          <a:p>
            <a:r>
              <a:rPr lang="en-US">
                <a:solidFill>
                  <a:srgbClr val="262626"/>
                </a:solidFill>
              </a:rPr>
              <a:t>METHODOLOGY</a:t>
            </a:r>
            <a:endParaRPr lang="en-CA">
              <a:solidFill>
                <a:srgbClr val="262626"/>
              </a:solidFill>
            </a:endParaRPr>
          </a:p>
        </p:txBody>
      </p:sp>
      <p:graphicFrame>
        <p:nvGraphicFramePr>
          <p:cNvPr id="7" name="Content Placeholder 2">
            <a:extLst>
              <a:ext uri="{FF2B5EF4-FFF2-40B4-BE49-F238E27FC236}">
                <a16:creationId xmlns:a16="http://schemas.microsoft.com/office/drawing/2014/main" id="{52196A45-1C5C-872B-0926-FA60ACCFFF27}"/>
              </a:ext>
            </a:extLst>
          </p:cNvPr>
          <p:cNvGraphicFramePr>
            <a:graphicFrameLocks noGrp="1"/>
          </p:cNvGraphicFramePr>
          <p:nvPr>
            <p:ph idx="1"/>
            <p:extLst>
              <p:ext uri="{D42A27DB-BD31-4B8C-83A1-F6EECF244321}">
                <p14:modId xmlns:p14="http://schemas.microsoft.com/office/powerpoint/2010/main" val="3241221199"/>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9911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50C689-D81D-4B26-BF7D-55DA298DDEBB}"/>
              </a:ext>
            </a:extLst>
          </p:cNvPr>
          <p:cNvSpPr>
            <a:spLocks noGrp="1"/>
          </p:cNvSpPr>
          <p:nvPr>
            <p:ph type="title"/>
          </p:nvPr>
        </p:nvSpPr>
        <p:spPr>
          <a:xfrm>
            <a:off x="5572125" y="696202"/>
            <a:ext cx="4571233" cy="1561224"/>
          </a:xfrm>
        </p:spPr>
        <p:txBody>
          <a:bodyPr vert="horz" lIns="91440" tIns="45720" rIns="91440" bIns="45720" rtlCol="0" anchor="b">
            <a:normAutofit fontScale="90000"/>
          </a:bodyPr>
          <a:lstStyle/>
          <a:p>
            <a:pPr>
              <a:lnSpc>
                <a:spcPct val="90000"/>
              </a:lnSpc>
            </a:pPr>
            <a:r>
              <a:rPr lang="en-US" sz="3100" dirty="0"/>
              <a:t>                                                </a:t>
            </a:r>
            <a:br>
              <a:rPr lang="en-US" sz="3100" dirty="0"/>
            </a:br>
            <a:br>
              <a:rPr lang="en-US" sz="3100" dirty="0"/>
            </a:br>
            <a:r>
              <a:rPr lang="en-US" sz="3100" dirty="0"/>
              <a:t>                                  </a:t>
            </a:r>
            <a:r>
              <a:rPr lang="en-US" sz="4000" b="1" dirty="0">
                <a:solidFill>
                  <a:schemeClr val="tx1"/>
                </a:solidFill>
              </a:rPr>
              <a:t>DATA</a:t>
            </a:r>
            <a:br>
              <a:rPr lang="en-US" sz="4000" b="1" dirty="0">
                <a:solidFill>
                  <a:schemeClr val="tx1"/>
                </a:solidFill>
              </a:rPr>
            </a:br>
            <a:r>
              <a:rPr lang="en-US" sz="4000" b="1" dirty="0">
                <a:solidFill>
                  <a:schemeClr val="tx1"/>
                </a:solidFill>
              </a:rPr>
              <a:t>                         </a:t>
            </a:r>
            <a:br>
              <a:rPr lang="en-US" sz="4000" b="1" dirty="0">
                <a:solidFill>
                  <a:schemeClr val="tx1"/>
                </a:solidFill>
              </a:rPr>
            </a:br>
            <a:r>
              <a:rPr lang="en-US" sz="4000" b="1" dirty="0">
                <a:solidFill>
                  <a:schemeClr val="tx1"/>
                </a:solidFill>
              </a:rPr>
              <a:t>    PREPROCESSING</a:t>
            </a:r>
          </a:p>
        </p:txBody>
      </p:sp>
      <p:pic>
        <p:nvPicPr>
          <p:cNvPr id="8" name="Graphic 7" descr="Bar chart">
            <a:extLst>
              <a:ext uri="{FF2B5EF4-FFF2-40B4-BE49-F238E27FC236}">
                <a16:creationId xmlns:a16="http://schemas.microsoft.com/office/drawing/2014/main" id="{A796032A-375C-7069-D356-68C27EAFA6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5905" y="2671762"/>
            <a:ext cx="5716862" cy="3314701"/>
          </a:xfrm>
          <a:prstGeom prst="rect">
            <a:avLst/>
          </a:prstGeom>
        </p:spPr>
      </p:pic>
      <p:sp>
        <p:nvSpPr>
          <p:cNvPr id="5" name="TextBox 4">
            <a:extLst>
              <a:ext uri="{FF2B5EF4-FFF2-40B4-BE49-F238E27FC236}">
                <a16:creationId xmlns:a16="http://schemas.microsoft.com/office/drawing/2014/main" id="{43E6A063-59CA-4577-B799-492F3F958459}"/>
              </a:ext>
            </a:extLst>
          </p:cNvPr>
          <p:cNvSpPr txBox="1"/>
          <p:nvPr/>
        </p:nvSpPr>
        <p:spPr>
          <a:xfrm>
            <a:off x="7120267" y="3259310"/>
            <a:ext cx="4125828" cy="1341265"/>
          </a:xfrm>
          <a:prstGeom prst="rect">
            <a:avLst/>
          </a:prstGeom>
          <a:noFill/>
        </p:spPr>
        <p:txBody>
          <a:bodyPr wrap="square">
            <a:spAutoFit/>
          </a:bodyPr>
          <a:lstStyle/>
          <a:p>
            <a:pPr marL="285750" indent="-228600" algn="l">
              <a:lnSpc>
                <a:spcPct val="90000"/>
              </a:lnSpc>
              <a:buFont typeface="Arial"/>
              <a:buChar char="•"/>
            </a:pPr>
            <a:r>
              <a:rPr lang="en-US" sz="1800" dirty="0">
                <a:solidFill>
                  <a:srgbClr val="262626"/>
                </a:solidFill>
              </a:rPr>
              <a:t>Detailed Data Dictionary    </a:t>
            </a:r>
          </a:p>
          <a:p>
            <a:pPr marL="57150" algn="l">
              <a:lnSpc>
                <a:spcPct val="90000"/>
              </a:lnSpc>
            </a:pPr>
            <a:r>
              <a:rPr lang="en-US" sz="1800" dirty="0">
                <a:solidFill>
                  <a:srgbClr val="262626"/>
                </a:solidFill>
              </a:rPr>
              <a:t>                               </a:t>
            </a:r>
          </a:p>
          <a:p>
            <a:pPr marL="285750" indent="-228600" algn="l">
              <a:lnSpc>
                <a:spcPct val="90000"/>
              </a:lnSpc>
              <a:buFont typeface="Arial"/>
              <a:buChar char="•"/>
            </a:pPr>
            <a:r>
              <a:rPr lang="en-US" sz="1800" dirty="0">
                <a:solidFill>
                  <a:srgbClr val="262626"/>
                </a:solidFill>
              </a:rPr>
              <a:t>Missing values</a:t>
            </a:r>
          </a:p>
          <a:p>
            <a:pPr marL="57150" algn="l">
              <a:lnSpc>
                <a:spcPct val="90000"/>
              </a:lnSpc>
            </a:pPr>
            <a:endParaRPr lang="en-US" sz="1800" dirty="0">
              <a:solidFill>
                <a:srgbClr val="262626"/>
              </a:solidFill>
            </a:endParaRPr>
          </a:p>
          <a:p>
            <a:pPr marL="285750" indent="-228600" algn="l">
              <a:lnSpc>
                <a:spcPct val="90000"/>
              </a:lnSpc>
              <a:buFont typeface="Arial"/>
              <a:buChar char="•"/>
            </a:pPr>
            <a:r>
              <a:rPr lang="en-US" sz="1800" dirty="0">
                <a:solidFill>
                  <a:srgbClr val="262626"/>
                </a:solidFill>
              </a:rPr>
              <a:t>Data Types Conversion</a:t>
            </a:r>
          </a:p>
        </p:txBody>
      </p:sp>
    </p:spTree>
    <p:extLst>
      <p:ext uri="{BB962C8B-B14F-4D97-AF65-F5344CB8AC3E}">
        <p14:creationId xmlns:p14="http://schemas.microsoft.com/office/powerpoint/2010/main" val="168082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3" name="Picture 12">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6" name="Picture 15">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8" name="Straight Connector 17">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AFBFDCD6-F1ED-4EA6-8ABC-001400F5636A}"/>
              </a:ext>
            </a:extLst>
          </p:cNvPr>
          <p:cNvSpPr>
            <a:spLocks noGrp="1"/>
          </p:cNvSpPr>
          <p:nvPr>
            <p:ph type="title"/>
          </p:nvPr>
        </p:nvSpPr>
        <p:spPr>
          <a:xfrm>
            <a:off x="929140" y="972766"/>
            <a:ext cx="2835464" cy="971871"/>
          </a:xfrm>
        </p:spPr>
        <p:txBody>
          <a:bodyPr vert="horz" lIns="91440" tIns="45720" rIns="91440" bIns="45720" rtlCol="0" anchor="b">
            <a:normAutofit/>
          </a:bodyPr>
          <a:lstStyle/>
          <a:p>
            <a:pPr>
              <a:lnSpc>
                <a:spcPct val="90000"/>
              </a:lnSpc>
            </a:pPr>
            <a:r>
              <a:rPr lang="en-US" sz="2600" dirty="0">
                <a:solidFill>
                  <a:srgbClr val="262626"/>
                </a:solidFill>
              </a:rPr>
              <a:t>DATA PREPROCESSING</a:t>
            </a:r>
          </a:p>
        </p:txBody>
      </p:sp>
      <p:sp>
        <p:nvSpPr>
          <p:cNvPr id="6" name="Text Placeholder 5">
            <a:extLst>
              <a:ext uri="{FF2B5EF4-FFF2-40B4-BE49-F238E27FC236}">
                <a16:creationId xmlns:a16="http://schemas.microsoft.com/office/drawing/2014/main" id="{99EAD9D3-C183-474C-9CCD-54858FA86862}"/>
              </a:ext>
            </a:extLst>
          </p:cNvPr>
          <p:cNvSpPr>
            <a:spLocks noGrp="1"/>
          </p:cNvSpPr>
          <p:nvPr>
            <p:ph type="body" sz="half" idx="2"/>
          </p:nvPr>
        </p:nvSpPr>
        <p:spPr>
          <a:xfrm>
            <a:off x="929141" y="2058147"/>
            <a:ext cx="2835464" cy="3924363"/>
          </a:xfrm>
        </p:spPr>
        <p:txBody>
          <a:bodyPr vert="horz" lIns="91440" tIns="45720" rIns="91440" bIns="45720" rtlCol="0" anchor="t">
            <a:normAutofit lnSpcReduction="10000"/>
          </a:bodyPr>
          <a:lstStyle/>
          <a:p>
            <a:pPr marL="285750" indent="-228600" algn="l">
              <a:lnSpc>
                <a:spcPct val="90000"/>
              </a:lnSpc>
              <a:buFont typeface="Arial"/>
              <a:buChar char="•"/>
            </a:pPr>
            <a:r>
              <a:rPr lang="en-US" sz="1600" dirty="0">
                <a:solidFill>
                  <a:srgbClr val="262626"/>
                </a:solidFill>
              </a:rPr>
              <a:t>Detailed Data Dictionary                                   </a:t>
            </a:r>
          </a:p>
          <a:p>
            <a:pPr marL="285750" indent="-228600" algn="l">
              <a:lnSpc>
                <a:spcPct val="90000"/>
              </a:lnSpc>
              <a:buFont typeface="Arial"/>
              <a:buChar char="•"/>
            </a:pPr>
            <a:r>
              <a:rPr lang="en-US" sz="1600" dirty="0">
                <a:solidFill>
                  <a:srgbClr val="262626"/>
                </a:solidFill>
              </a:rPr>
              <a:t>Missing values</a:t>
            </a:r>
          </a:p>
          <a:p>
            <a:pPr marL="285750" indent="-228600" algn="l">
              <a:lnSpc>
                <a:spcPct val="90000"/>
              </a:lnSpc>
              <a:buFont typeface="Arial"/>
              <a:buChar char="•"/>
            </a:pPr>
            <a:r>
              <a:rPr lang="en-US" sz="1600" dirty="0">
                <a:solidFill>
                  <a:srgbClr val="262626"/>
                </a:solidFill>
              </a:rPr>
              <a:t>Data Types Conversion</a:t>
            </a:r>
          </a:p>
          <a:p>
            <a:pPr algn="l">
              <a:lnSpc>
                <a:spcPct val="90000"/>
              </a:lnSpc>
              <a:buFont typeface="Arial"/>
              <a:buChar char="•"/>
            </a:pPr>
            <a:r>
              <a:rPr lang="en-US" sz="1600" dirty="0">
                <a:solidFill>
                  <a:srgbClr val="262626"/>
                </a:solidFill>
              </a:rPr>
              <a:t>In data dictionary, I checked the datatype, and levels of each attribute and check counts corresponding to them. </a:t>
            </a:r>
          </a:p>
          <a:p>
            <a:pPr algn="l">
              <a:lnSpc>
                <a:spcPct val="90000"/>
              </a:lnSpc>
              <a:buFont typeface="Arial"/>
              <a:buChar char="•"/>
            </a:pPr>
            <a:r>
              <a:rPr lang="en-US" sz="1600" dirty="0">
                <a:solidFill>
                  <a:srgbClr val="262626"/>
                </a:solidFill>
              </a:rPr>
              <a:t>Then, I find out that is my dataset contains any null value and from given table we can see that which attribute contain how many missing values. </a:t>
            </a:r>
          </a:p>
          <a:p>
            <a:pPr algn="l">
              <a:lnSpc>
                <a:spcPct val="90000"/>
              </a:lnSpc>
              <a:buFont typeface="Arial"/>
              <a:buChar char="•"/>
            </a:pPr>
            <a:r>
              <a:rPr lang="en-US" sz="1600" dirty="0">
                <a:solidFill>
                  <a:srgbClr val="262626"/>
                </a:solidFill>
              </a:rPr>
              <a:t>After that, conversion of datatypes comes where I convert object into category and Date/Time and float into integer.</a:t>
            </a:r>
          </a:p>
          <a:p>
            <a:pPr indent="-228600" algn="l">
              <a:lnSpc>
                <a:spcPct val="90000"/>
              </a:lnSpc>
              <a:buFont typeface="Arial"/>
              <a:buChar char="•"/>
            </a:pPr>
            <a:endParaRPr lang="en-US" sz="1300" dirty="0">
              <a:solidFill>
                <a:srgbClr val="262626"/>
              </a:solidFill>
            </a:endParaRPr>
          </a:p>
        </p:txBody>
      </p:sp>
      <p:sp useBgFill="1">
        <p:nvSpPr>
          <p:cNvPr id="26" name="Rectangle 25">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a:extLst>
              <a:ext uri="{FF2B5EF4-FFF2-40B4-BE49-F238E27FC236}">
                <a16:creationId xmlns:a16="http://schemas.microsoft.com/office/drawing/2014/main" id="{286E7CDD-C5BB-4A83-BE6F-1CD46A306250}"/>
              </a:ext>
            </a:extLst>
          </p:cNvPr>
          <p:cNvGraphicFramePr>
            <a:graphicFrameLocks noGrp="1"/>
          </p:cNvGraphicFramePr>
          <p:nvPr>
            <p:extLst>
              <p:ext uri="{D42A27DB-BD31-4B8C-83A1-F6EECF244321}">
                <p14:modId xmlns:p14="http://schemas.microsoft.com/office/powerpoint/2010/main" val="1759539809"/>
              </p:ext>
            </p:extLst>
          </p:nvPr>
        </p:nvGraphicFramePr>
        <p:xfrm>
          <a:off x="5556995" y="32567"/>
          <a:ext cx="5099716" cy="6765184"/>
        </p:xfrm>
        <a:graphic>
          <a:graphicData uri="http://schemas.openxmlformats.org/drawingml/2006/table">
            <a:tbl>
              <a:tblPr firstRow="1" firstCol="1" bandRow="1">
                <a:solidFill>
                  <a:srgbClr val="F7F7F7"/>
                </a:solidFill>
                <a:tableStyleId>{8EC20E35-A176-4012-BC5E-935CFFF8708E}</a:tableStyleId>
              </a:tblPr>
              <a:tblGrid>
                <a:gridCol w="2499482">
                  <a:extLst>
                    <a:ext uri="{9D8B030D-6E8A-4147-A177-3AD203B41FA5}">
                      <a16:colId xmlns:a16="http://schemas.microsoft.com/office/drawing/2014/main" val="693954133"/>
                    </a:ext>
                  </a:extLst>
                </a:gridCol>
                <a:gridCol w="2600234">
                  <a:extLst>
                    <a:ext uri="{9D8B030D-6E8A-4147-A177-3AD203B41FA5}">
                      <a16:colId xmlns:a16="http://schemas.microsoft.com/office/drawing/2014/main" val="2374914268"/>
                    </a:ext>
                  </a:extLst>
                </a:gridCol>
              </a:tblGrid>
              <a:tr h="221946">
                <a:tc>
                  <a:txBody>
                    <a:bodyPr/>
                    <a:lstStyle/>
                    <a:p>
                      <a:pPr marL="211455" indent="-211455" algn="just">
                        <a:lnSpc>
                          <a:spcPct val="200000"/>
                        </a:lnSpc>
                      </a:pPr>
                      <a:r>
                        <a:rPr lang="en-CA" sz="300" b="1" cap="all" spc="60">
                          <a:solidFill>
                            <a:schemeClr val="tx1"/>
                          </a:solidFill>
                          <a:effectLst/>
                          <a:latin typeface="Times New Roman" panose="02020603050405020304" pitchFamily="18" charset="0"/>
                          <a:cs typeface="Times New Roman" panose="02020603050405020304" pitchFamily="18" charset="0"/>
                        </a:rPr>
                        <a:t> </a:t>
                      </a:r>
                      <a:endParaRPr lang="en-CA" sz="300" b="1" cap="all" spc="6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197" marR="62197" marT="62197" marB="62197" anchor="ctr">
                    <a:lnL w="12700" cmpd="sng">
                      <a:noFill/>
                    </a:lnL>
                    <a:lnR w="12700" cmpd="sng">
                      <a:noFill/>
                    </a:lnR>
                    <a:lnT w="12700" cmpd="sng">
                      <a:noFill/>
                    </a:lnT>
                    <a:lnB w="38100" cmpd="sng">
                      <a:noFill/>
                    </a:lnB>
                    <a:noFill/>
                  </a:tcPr>
                </a:tc>
                <a:tc>
                  <a:txBody>
                    <a:bodyPr/>
                    <a:lstStyle/>
                    <a:p>
                      <a:pPr marL="211455" indent="-211455" algn="just">
                        <a:lnSpc>
                          <a:spcPct val="200000"/>
                        </a:lnSpc>
                      </a:pPr>
                      <a:r>
                        <a:rPr lang="en-CA" sz="300" b="1" cap="all" spc="60">
                          <a:solidFill>
                            <a:schemeClr val="tx1"/>
                          </a:solidFill>
                          <a:effectLst/>
                          <a:latin typeface="Times New Roman" panose="02020603050405020304" pitchFamily="18" charset="0"/>
                          <a:cs typeface="Times New Roman" panose="02020603050405020304" pitchFamily="18" charset="0"/>
                        </a:rPr>
                        <a:t>Number of Missing Values </a:t>
                      </a:r>
                      <a:endParaRPr lang="en-CA" sz="300" b="1" cap="all" spc="6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197" marR="62197" marT="62197" marB="62197">
                    <a:lnL w="12700" cmpd="sng">
                      <a:noFill/>
                    </a:lnL>
                    <a:lnR w="12700" cmpd="sng">
                      <a:noFill/>
                    </a:lnR>
                    <a:lnT w="12700" cmpd="sng">
                      <a:noFill/>
                    </a:lnT>
                    <a:lnB w="38100" cmpd="sng">
                      <a:noFill/>
                    </a:lnB>
                    <a:noFill/>
                  </a:tcPr>
                </a:tc>
                <a:extLst>
                  <a:ext uri="{0D108BD9-81ED-4DB2-BD59-A6C34878D82A}">
                    <a16:rowId xmlns:a16="http://schemas.microsoft.com/office/drawing/2014/main" val="2812250208"/>
                  </a:ext>
                </a:extLst>
              </a:tr>
              <a:tr h="311811">
                <a:tc>
                  <a:txBody>
                    <a:bodyPr/>
                    <a:lstStyle/>
                    <a:p>
                      <a:pPr marL="211455" indent="-211455" algn="just">
                        <a:lnSpc>
                          <a:spcPct val="200000"/>
                        </a:lnSpc>
                      </a:pPr>
                      <a:r>
                        <a:rPr lang="en-CA" sz="800" b="1" cap="none" spc="0" dirty="0">
                          <a:solidFill>
                            <a:schemeClr val="tx1"/>
                          </a:solidFill>
                          <a:effectLst/>
                          <a:latin typeface="Times New Roman" panose="02020603050405020304" pitchFamily="18" charset="0"/>
                          <a:cs typeface="Times New Roman" panose="02020603050405020304" pitchFamily="18" charset="0"/>
                        </a:rPr>
                        <a:t>Sunshine</a:t>
                      </a:r>
                      <a:endParaRPr lang="en-CA" sz="800" b="1"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1" marR="7171" marT="7171" marB="41465">
                    <a:lnL w="12700" cmpd="sng">
                      <a:noFill/>
                      <a:prstDash val="solid"/>
                    </a:lnL>
                    <a:lnR w="12700" cmpd="sng">
                      <a:noFill/>
                      <a:prstDash val="solid"/>
                    </a:lnR>
                    <a:lnT w="38100" cmpd="sng">
                      <a:noFill/>
                    </a:lnT>
                    <a:lnB w="12700" cmpd="sng">
                      <a:noFill/>
                      <a:prstDash val="solid"/>
                    </a:lnB>
                    <a:solidFill>
                      <a:srgbClr val="F7F7F7"/>
                    </a:solidFill>
                  </a:tcPr>
                </a:tc>
                <a:tc>
                  <a:txBody>
                    <a:bodyPr/>
                    <a:lstStyle/>
                    <a:p>
                      <a:pPr algn="just">
                        <a:lnSpc>
                          <a:spcPct val="200000"/>
                        </a:lnSpc>
                        <a:spcAft>
                          <a:spcPts val="800"/>
                        </a:spcAft>
                      </a:pPr>
                      <a:r>
                        <a:rPr lang="en-CA" sz="1000" cap="none" spc="0">
                          <a:solidFill>
                            <a:schemeClr val="tx1"/>
                          </a:solidFill>
                          <a:effectLst/>
                          <a:latin typeface="Times New Roman" panose="02020603050405020304" pitchFamily="18" charset="0"/>
                          <a:cs typeface="Times New Roman" panose="02020603050405020304" pitchFamily="18" charset="0"/>
                        </a:rPr>
                        <a:t>69835</a:t>
                      </a:r>
                      <a:endParaRPr lang="en-CA" sz="10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1" marR="7171" marT="7171" marB="41465" anchor="b">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3826483352"/>
                  </a:ext>
                </a:extLst>
              </a:tr>
              <a:tr h="311811">
                <a:tc>
                  <a:txBody>
                    <a:bodyPr/>
                    <a:lstStyle/>
                    <a:p>
                      <a:pPr marL="211455" indent="-211455" algn="just">
                        <a:lnSpc>
                          <a:spcPct val="200000"/>
                        </a:lnSpc>
                      </a:pPr>
                      <a:r>
                        <a:rPr lang="en-CA" sz="800" b="1" cap="none" spc="0" dirty="0">
                          <a:solidFill>
                            <a:schemeClr val="tx1"/>
                          </a:solidFill>
                          <a:effectLst/>
                          <a:latin typeface="Times New Roman" panose="02020603050405020304" pitchFamily="18" charset="0"/>
                          <a:cs typeface="Times New Roman" panose="02020603050405020304" pitchFamily="18" charset="0"/>
                        </a:rPr>
                        <a:t>Evaporation</a:t>
                      </a:r>
                      <a:endParaRPr lang="en-CA" sz="800" b="1"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1" marR="7171" marT="7171" marB="41465">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marL="211455" indent="-211455" algn="just">
                        <a:lnSpc>
                          <a:spcPct val="200000"/>
                        </a:lnSpc>
                      </a:pPr>
                      <a:r>
                        <a:rPr lang="en-IN" sz="1000" cap="none" spc="0">
                          <a:solidFill>
                            <a:schemeClr val="tx1"/>
                          </a:solidFill>
                          <a:effectLst/>
                          <a:latin typeface="Times New Roman" panose="02020603050405020304" pitchFamily="18" charset="0"/>
                          <a:cs typeface="Times New Roman" panose="02020603050405020304" pitchFamily="18" charset="0"/>
                        </a:rPr>
                        <a:t>62790</a:t>
                      </a:r>
                      <a:endParaRPr lang="en-CA" sz="10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1" marR="7171" marT="7171" marB="41465"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2491087830"/>
                  </a:ext>
                </a:extLst>
              </a:tr>
              <a:tr h="311811">
                <a:tc>
                  <a:txBody>
                    <a:bodyPr/>
                    <a:lstStyle/>
                    <a:p>
                      <a:pPr marL="211455" indent="-211455" algn="just">
                        <a:lnSpc>
                          <a:spcPct val="200000"/>
                        </a:lnSpc>
                      </a:pPr>
                      <a:r>
                        <a:rPr lang="en-CA" sz="800" b="1" cap="none" spc="0" dirty="0">
                          <a:solidFill>
                            <a:schemeClr val="tx1"/>
                          </a:solidFill>
                          <a:effectLst/>
                          <a:latin typeface="Times New Roman" panose="02020603050405020304" pitchFamily="18" charset="0"/>
                          <a:cs typeface="Times New Roman" panose="02020603050405020304" pitchFamily="18" charset="0"/>
                        </a:rPr>
                        <a:t>Cloud3pm</a:t>
                      </a:r>
                      <a:endParaRPr lang="en-CA" sz="800" b="1"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1" marR="7171" marT="7171" marB="41465">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just">
                        <a:lnSpc>
                          <a:spcPct val="200000"/>
                        </a:lnSpc>
                      </a:pPr>
                      <a:r>
                        <a:rPr lang="en-CA" sz="1000" cap="none" spc="0">
                          <a:solidFill>
                            <a:schemeClr val="tx1"/>
                          </a:solidFill>
                          <a:effectLst/>
                          <a:latin typeface="Times New Roman" panose="02020603050405020304" pitchFamily="18" charset="0"/>
                          <a:cs typeface="Times New Roman" panose="02020603050405020304" pitchFamily="18" charset="0"/>
                        </a:rPr>
                        <a:t>59358</a:t>
                      </a:r>
                      <a:endParaRPr lang="en-CA" sz="10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1" marR="7171" marT="7171" marB="41465" anchor="b">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1408698776"/>
                  </a:ext>
                </a:extLst>
              </a:tr>
              <a:tr h="311811">
                <a:tc>
                  <a:txBody>
                    <a:bodyPr/>
                    <a:lstStyle/>
                    <a:p>
                      <a:pPr marL="211455" indent="-211455" algn="just">
                        <a:lnSpc>
                          <a:spcPct val="200000"/>
                        </a:lnSpc>
                      </a:pPr>
                      <a:r>
                        <a:rPr lang="en-CA" sz="800" b="1" cap="none" spc="0" dirty="0">
                          <a:solidFill>
                            <a:schemeClr val="tx1"/>
                          </a:solidFill>
                          <a:effectLst/>
                          <a:latin typeface="Times New Roman" panose="02020603050405020304" pitchFamily="18" charset="0"/>
                          <a:cs typeface="Times New Roman" panose="02020603050405020304" pitchFamily="18" charset="0"/>
                        </a:rPr>
                        <a:t>Cloud9am</a:t>
                      </a:r>
                      <a:endParaRPr lang="en-CA" sz="800" b="1"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1" marR="7171" marT="7171" marB="41465">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marL="211455" indent="-211455" algn="just">
                        <a:lnSpc>
                          <a:spcPct val="200000"/>
                        </a:lnSpc>
                      </a:pPr>
                      <a:r>
                        <a:rPr lang="en-IN" sz="1000" cap="none" spc="0">
                          <a:solidFill>
                            <a:schemeClr val="tx1"/>
                          </a:solidFill>
                          <a:effectLst/>
                          <a:latin typeface="Times New Roman" panose="02020603050405020304" pitchFamily="18" charset="0"/>
                          <a:cs typeface="Times New Roman" panose="02020603050405020304" pitchFamily="18" charset="0"/>
                        </a:rPr>
                        <a:t>55888</a:t>
                      </a:r>
                      <a:endParaRPr lang="en-CA" sz="10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1" marR="7171" marT="7171" marB="41465"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833602647"/>
                  </a:ext>
                </a:extLst>
              </a:tr>
              <a:tr h="311811">
                <a:tc>
                  <a:txBody>
                    <a:bodyPr/>
                    <a:lstStyle/>
                    <a:p>
                      <a:pPr marL="211455" indent="-211455" algn="just">
                        <a:lnSpc>
                          <a:spcPct val="200000"/>
                        </a:lnSpc>
                      </a:pPr>
                      <a:r>
                        <a:rPr lang="en-CA" sz="800" b="1" cap="none" spc="0" dirty="0">
                          <a:solidFill>
                            <a:schemeClr val="tx1"/>
                          </a:solidFill>
                          <a:effectLst/>
                          <a:latin typeface="Times New Roman" panose="02020603050405020304" pitchFamily="18" charset="0"/>
                          <a:cs typeface="Times New Roman" panose="02020603050405020304" pitchFamily="18" charset="0"/>
                        </a:rPr>
                        <a:t>Pressure9am</a:t>
                      </a:r>
                      <a:endParaRPr lang="en-CA" sz="800" b="1"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1" marR="7171" marT="7171" marB="41465">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marL="211455" indent="-211455" algn="just">
                        <a:lnSpc>
                          <a:spcPct val="200000"/>
                        </a:lnSpc>
                      </a:pPr>
                      <a:r>
                        <a:rPr lang="en-IN" sz="1000" cap="none" spc="0">
                          <a:solidFill>
                            <a:schemeClr val="tx1"/>
                          </a:solidFill>
                          <a:effectLst/>
                          <a:latin typeface="Times New Roman" panose="02020603050405020304" pitchFamily="18" charset="0"/>
                          <a:cs typeface="Times New Roman" panose="02020603050405020304" pitchFamily="18" charset="0"/>
                        </a:rPr>
                        <a:t>15065</a:t>
                      </a:r>
                      <a:endParaRPr lang="en-CA" sz="10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1" marR="7171" marT="7171" marB="41465" anchor="b">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711041348"/>
                  </a:ext>
                </a:extLst>
              </a:tr>
              <a:tr h="311811">
                <a:tc>
                  <a:txBody>
                    <a:bodyPr/>
                    <a:lstStyle/>
                    <a:p>
                      <a:pPr marL="211455" indent="-211455" algn="just">
                        <a:lnSpc>
                          <a:spcPct val="200000"/>
                        </a:lnSpc>
                      </a:pPr>
                      <a:r>
                        <a:rPr lang="en-CA" sz="800" b="1" cap="none" spc="0">
                          <a:solidFill>
                            <a:schemeClr val="tx1"/>
                          </a:solidFill>
                          <a:effectLst/>
                          <a:latin typeface="Times New Roman" panose="02020603050405020304" pitchFamily="18" charset="0"/>
                          <a:cs typeface="Times New Roman" panose="02020603050405020304" pitchFamily="18" charset="0"/>
                        </a:rPr>
                        <a:t>Pressure3pm</a:t>
                      </a:r>
                      <a:endParaRPr lang="en-CA" sz="8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1" marR="7171" marT="7171" marB="41465">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marL="211455" indent="-211455" algn="just">
                        <a:lnSpc>
                          <a:spcPct val="200000"/>
                        </a:lnSpc>
                      </a:pPr>
                      <a:r>
                        <a:rPr lang="en-IN" sz="1000" cap="none" spc="0">
                          <a:solidFill>
                            <a:schemeClr val="tx1"/>
                          </a:solidFill>
                          <a:effectLst/>
                          <a:latin typeface="Times New Roman" panose="02020603050405020304" pitchFamily="18" charset="0"/>
                          <a:cs typeface="Times New Roman" panose="02020603050405020304" pitchFamily="18" charset="0"/>
                        </a:rPr>
                        <a:t>15028</a:t>
                      </a:r>
                      <a:endParaRPr lang="en-CA" sz="10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1" marR="7171" marT="7171" marB="41465"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2701611668"/>
                  </a:ext>
                </a:extLst>
              </a:tr>
              <a:tr h="311811">
                <a:tc>
                  <a:txBody>
                    <a:bodyPr/>
                    <a:lstStyle/>
                    <a:p>
                      <a:pPr marL="211455" indent="-211455" algn="just">
                        <a:lnSpc>
                          <a:spcPct val="200000"/>
                        </a:lnSpc>
                      </a:pPr>
                      <a:r>
                        <a:rPr lang="en-CA" sz="800" b="1" cap="none" spc="0" dirty="0">
                          <a:solidFill>
                            <a:schemeClr val="tx1"/>
                          </a:solidFill>
                          <a:effectLst/>
                          <a:latin typeface="Times New Roman" panose="02020603050405020304" pitchFamily="18" charset="0"/>
                          <a:cs typeface="Times New Roman" panose="02020603050405020304" pitchFamily="18" charset="0"/>
                        </a:rPr>
                        <a:t>WindDir9am</a:t>
                      </a:r>
                      <a:endParaRPr lang="en-CA" sz="800" b="1"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1" marR="7171" marT="7171" marB="41465">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marL="211455" indent="-211455" algn="just">
                        <a:lnSpc>
                          <a:spcPct val="200000"/>
                        </a:lnSpc>
                      </a:pPr>
                      <a:r>
                        <a:rPr lang="en-IN" sz="1000" cap="none" spc="0" dirty="0">
                          <a:solidFill>
                            <a:schemeClr val="tx1"/>
                          </a:solidFill>
                          <a:effectLst/>
                          <a:latin typeface="Times New Roman" panose="02020603050405020304" pitchFamily="18" charset="0"/>
                          <a:cs typeface="Times New Roman" panose="02020603050405020304" pitchFamily="18" charset="0"/>
                        </a:rPr>
                        <a:t>10566</a:t>
                      </a:r>
                      <a:endParaRPr lang="en-CA" sz="10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1" marR="7171" marT="7171" marB="41465" anchor="b">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859667694"/>
                  </a:ext>
                </a:extLst>
              </a:tr>
              <a:tr h="311811">
                <a:tc>
                  <a:txBody>
                    <a:bodyPr/>
                    <a:lstStyle/>
                    <a:p>
                      <a:pPr marL="211455" indent="-211455" algn="just">
                        <a:lnSpc>
                          <a:spcPct val="200000"/>
                        </a:lnSpc>
                      </a:pPr>
                      <a:r>
                        <a:rPr lang="en-CA" sz="800" b="1" cap="none" spc="0">
                          <a:solidFill>
                            <a:schemeClr val="tx1"/>
                          </a:solidFill>
                          <a:effectLst/>
                          <a:latin typeface="Times New Roman" panose="02020603050405020304" pitchFamily="18" charset="0"/>
                          <a:cs typeface="Times New Roman" panose="02020603050405020304" pitchFamily="18" charset="0"/>
                        </a:rPr>
                        <a:t>WindGustDir</a:t>
                      </a:r>
                      <a:endParaRPr lang="en-CA" sz="8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1" marR="7171" marT="7171" marB="41465">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just">
                        <a:lnSpc>
                          <a:spcPct val="200000"/>
                        </a:lnSpc>
                      </a:pPr>
                      <a:r>
                        <a:rPr lang="en-CA" sz="1000" cap="none" spc="0" dirty="0">
                          <a:solidFill>
                            <a:schemeClr val="tx1"/>
                          </a:solidFill>
                          <a:effectLst/>
                          <a:latin typeface="Times New Roman" panose="02020603050405020304" pitchFamily="18" charset="0"/>
                          <a:cs typeface="Times New Roman" panose="02020603050405020304" pitchFamily="18" charset="0"/>
                        </a:rPr>
                        <a:t>10326</a:t>
                      </a:r>
                      <a:endParaRPr lang="en-CA" sz="10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1" marR="7171" marT="7171" marB="41465"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2555394669"/>
                  </a:ext>
                </a:extLst>
              </a:tr>
              <a:tr h="311811">
                <a:tc>
                  <a:txBody>
                    <a:bodyPr/>
                    <a:lstStyle/>
                    <a:p>
                      <a:pPr marL="211455" indent="-211455" algn="just">
                        <a:lnSpc>
                          <a:spcPct val="200000"/>
                        </a:lnSpc>
                      </a:pPr>
                      <a:r>
                        <a:rPr lang="en-CA" sz="800" b="1" cap="none" spc="0" dirty="0">
                          <a:solidFill>
                            <a:schemeClr val="tx1"/>
                          </a:solidFill>
                          <a:effectLst/>
                          <a:latin typeface="Times New Roman" panose="02020603050405020304" pitchFamily="18" charset="0"/>
                          <a:cs typeface="Times New Roman" panose="02020603050405020304" pitchFamily="18" charset="0"/>
                        </a:rPr>
                        <a:t>WindGustSpeed</a:t>
                      </a:r>
                      <a:endParaRPr lang="en-CA" sz="800" b="1"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1" marR="7171" marT="7171" marB="41465">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just">
                        <a:lnSpc>
                          <a:spcPct val="200000"/>
                        </a:lnSpc>
                      </a:pPr>
                      <a:r>
                        <a:rPr lang="en-CA" sz="1000" cap="none" spc="0">
                          <a:solidFill>
                            <a:schemeClr val="tx1"/>
                          </a:solidFill>
                          <a:effectLst/>
                          <a:latin typeface="Times New Roman" panose="02020603050405020304" pitchFamily="18" charset="0"/>
                          <a:cs typeface="Times New Roman" panose="02020603050405020304" pitchFamily="18" charset="0"/>
                        </a:rPr>
                        <a:t>10263</a:t>
                      </a:r>
                      <a:endParaRPr lang="en-CA" sz="10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1" marR="7171" marT="7171" marB="41465" anchor="b">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1200907238"/>
                  </a:ext>
                </a:extLst>
              </a:tr>
              <a:tr h="311811">
                <a:tc>
                  <a:txBody>
                    <a:bodyPr/>
                    <a:lstStyle/>
                    <a:p>
                      <a:pPr marL="211455" indent="-211455" algn="just">
                        <a:lnSpc>
                          <a:spcPct val="200000"/>
                        </a:lnSpc>
                      </a:pPr>
                      <a:r>
                        <a:rPr lang="en-CA" sz="800" b="1" cap="none" spc="0">
                          <a:solidFill>
                            <a:schemeClr val="tx1"/>
                          </a:solidFill>
                          <a:effectLst/>
                          <a:latin typeface="Times New Roman" panose="02020603050405020304" pitchFamily="18" charset="0"/>
                          <a:cs typeface="Times New Roman" panose="02020603050405020304" pitchFamily="18" charset="0"/>
                        </a:rPr>
                        <a:t>Humidity3pm</a:t>
                      </a:r>
                      <a:endParaRPr lang="en-CA" sz="8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1" marR="7171" marT="7171" marB="41465">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marL="211455" indent="-211455" algn="just">
                        <a:lnSpc>
                          <a:spcPct val="200000"/>
                        </a:lnSpc>
                      </a:pPr>
                      <a:r>
                        <a:rPr lang="en-CA" sz="1000" cap="none" spc="0" dirty="0">
                          <a:solidFill>
                            <a:schemeClr val="tx1"/>
                          </a:solidFill>
                          <a:effectLst/>
                          <a:latin typeface="Times New Roman" panose="02020603050405020304" pitchFamily="18" charset="0"/>
                          <a:cs typeface="Times New Roman" panose="02020603050405020304" pitchFamily="18" charset="0"/>
                        </a:rPr>
                        <a:t>4507</a:t>
                      </a:r>
                      <a:endParaRPr lang="en-CA" sz="10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1" marR="7171" marT="7171" marB="41465"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2956407164"/>
                  </a:ext>
                </a:extLst>
              </a:tr>
              <a:tr h="311811">
                <a:tc>
                  <a:txBody>
                    <a:bodyPr/>
                    <a:lstStyle/>
                    <a:p>
                      <a:pPr marL="211455" indent="-211455" algn="just">
                        <a:lnSpc>
                          <a:spcPct val="200000"/>
                        </a:lnSpc>
                      </a:pPr>
                      <a:r>
                        <a:rPr lang="en-CA" sz="800" b="1" cap="none" spc="0">
                          <a:solidFill>
                            <a:schemeClr val="tx1"/>
                          </a:solidFill>
                          <a:effectLst/>
                          <a:latin typeface="Times New Roman" panose="02020603050405020304" pitchFamily="18" charset="0"/>
                          <a:cs typeface="Times New Roman" panose="02020603050405020304" pitchFamily="18" charset="0"/>
                        </a:rPr>
                        <a:t>WindDir3pm</a:t>
                      </a:r>
                      <a:endParaRPr lang="en-CA" sz="8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1" marR="7171" marT="7171" marB="41465">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just">
                        <a:lnSpc>
                          <a:spcPct val="200000"/>
                        </a:lnSpc>
                      </a:pPr>
                      <a:r>
                        <a:rPr lang="en-CA" sz="1000" cap="none" spc="0">
                          <a:solidFill>
                            <a:schemeClr val="tx1"/>
                          </a:solidFill>
                          <a:effectLst/>
                          <a:latin typeface="Times New Roman" panose="02020603050405020304" pitchFamily="18" charset="0"/>
                          <a:cs typeface="Times New Roman" panose="02020603050405020304" pitchFamily="18" charset="0"/>
                        </a:rPr>
                        <a:t>4228</a:t>
                      </a:r>
                      <a:endParaRPr lang="en-CA" sz="10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1" marR="7171" marT="7171" marB="41465" anchor="b">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3085742015"/>
                  </a:ext>
                </a:extLst>
              </a:tr>
              <a:tr h="311811">
                <a:tc>
                  <a:txBody>
                    <a:bodyPr/>
                    <a:lstStyle/>
                    <a:p>
                      <a:pPr marL="211455" indent="-211455" algn="just">
                        <a:lnSpc>
                          <a:spcPct val="200000"/>
                        </a:lnSpc>
                      </a:pPr>
                      <a:r>
                        <a:rPr lang="en-CA" sz="800" b="1" cap="none" spc="0">
                          <a:solidFill>
                            <a:schemeClr val="tx1"/>
                          </a:solidFill>
                          <a:effectLst/>
                          <a:latin typeface="Times New Roman" panose="02020603050405020304" pitchFamily="18" charset="0"/>
                          <a:cs typeface="Times New Roman" panose="02020603050405020304" pitchFamily="18" charset="0"/>
                        </a:rPr>
                        <a:t>Temp3pm</a:t>
                      </a:r>
                      <a:endParaRPr lang="en-CA" sz="8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1" marR="7171" marT="7171" marB="41465">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just">
                        <a:lnSpc>
                          <a:spcPct val="200000"/>
                        </a:lnSpc>
                      </a:pPr>
                      <a:r>
                        <a:rPr lang="en-CA" sz="1000" cap="none" spc="0" dirty="0">
                          <a:solidFill>
                            <a:schemeClr val="tx1"/>
                          </a:solidFill>
                          <a:effectLst/>
                          <a:latin typeface="Times New Roman" panose="02020603050405020304" pitchFamily="18" charset="0"/>
                          <a:cs typeface="Times New Roman" panose="02020603050405020304" pitchFamily="18" charset="0"/>
                        </a:rPr>
                        <a:t>3609</a:t>
                      </a:r>
                      <a:endParaRPr lang="en-CA" sz="10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1" marR="7171" marT="7171" marB="41465"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2955716695"/>
                  </a:ext>
                </a:extLst>
              </a:tr>
              <a:tr h="311811">
                <a:tc>
                  <a:txBody>
                    <a:bodyPr/>
                    <a:lstStyle/>
                    <a:p>
                      <a:pPr marL="211455" indent="-211455" algn="just">
                        <a:lnSpc>
                          <a:spcPct val="200000"/>
                        </a:lnSpc>
                      </a:pPr>
                      <a:r>
                        <a:rPr lang="en-CA" sz="800" b="1" cap="none" spc="0">
                          <a:solidFill>
                            <a:schemeClr val="tx1"/>
                          </a:solidFill>
                          <a:effectLst/>
                          <a:latin typeface="Times New Roman" panose="02020603050405020304" pitchFamily="18" charset="0"/>
                          <a:cs typeface="Times New Roman" panose="02020603050405020304" pitchFamily="18" charset="0"/>
                        </a:rPr>
                        <a:t>RainTomorrow</a:t>
                      </a:r>
                      <a:endParaRPr lang="en-CA" sz="8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1" marR="7171" marT="7171" marB="41465">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just">
                        <a:lnSpc>
                          <a:spcPct val="200000"/>
                        </a:lnSpc>
                      </a:pPr>
                      <a:r>
                        <a:rPr lang="en-CA" sz="1000" cap="none" spc="0" dirty="0">
                          <a:solidFill>
                            <a:schemeClr val="tx1"/>
                          </a:solidFill>
                          <a:effectLst/>
                          <a:latin typeface="Times New Roman" panose="02020603050405020304" pitchFamily="18" charset="0"/>
                          <a:cs typeface="Times New Roman" panose="02020603050405020304" pitchFamily="18" charset="0"/>
                        </a:rPr>
                        <a:t>3267</a:t>
                      </a:r>
                      <a:endParaRPr lang="en-CA" sz="10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1" marR="7171" marT="7171" marB="41465" anchor="b">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4199528968"/>
                  </a:ext>
                </a:extLst>
              </a:tr>
              <a:tr h="311811">
                <a:tc>
                  <a:txBody>
                    <a:bodyPr/>
                    <a:lstStyle/>
                    <a:p>
                      <a:pPr marL="211455" indent="-211455" algn="just">
                        <a:lnSpc>
                          <a:spcPct val="200000"/>
                        </a:lnSpc>
                      </a:pPr>
                      <a:r>
                        <a:rPr lang="en-CA" sz="800" b="1" cap="none" spc="0">
                          <a:solidFill>
                            <a:schemeClr val="tx1"/>
                          </a:solidFill>
                          <a:effectLst/>
                          <a:latin typeface="Times New Roman" panose="02020603050405020304" pitchFamily="18" charset="0"/>
                          <a:cs typeface="Times New Roman" panose="02020603050405020304" pitchFamily="18" charset="0"/>
                        </a:rPr>
                        <a:t>Rainfall</a:t>
                      </a:r>
                      <a:endParaRPr lang="en-CA" sz="8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1" marR="7171" marT="7171" marB="41465">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just">
                        <a:lnSpc>
                          <a:spcPct val="200000"/>
                        </a:lnSpc>
                      </a:pPr>
                      <a:r>
                        <a:rPr lang="en-CA" sz="1000" cap="none" spc="0" dirty="0">
                          <a:solidFill>
                            <a:schemeClr val="tx1"/>
                          </a:solidFill>
                          <a:effectLst/>
                          <a:latin typeface="Times New Roman" panose="02020603050405020304" pitchFamily="18" charset="0"/>
                          <a:cs typeface="Times New Roman" panose="02020603050405020304" pitchFamily="18" charset="0"/>
                        </a:rPr>
                        <a:t>3261</a:t>
                      </a:r>
                      <a:endParaRPr lang="en-CA" sz="10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1" marR="7171" marT="7171" marB="41465"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1709364534"/>
                  </a:ext>
                </a:extLst>
              </a:tr>
              <a:tr h="311811">
                <a:tc>
                  <a:txBody>
                    <a:bodyPr/>
                    <a:lstStyle/>
                    <a:p>
                      <a:pPr marL="211455" indent="-211455" algn="just">
                        <a:lnSpc>
                          <a:spcPct val="200000"/>
                        </a:lnSpc>
                      </a:pPr>
                      <a:r>
                        <a:rPr lang="en-CA" sz="800" b="1" cap="none" spc="0">
                          <a:solidFill>
                            <a:schemeClr val="tx1"/>
                          </a:solidFill>
                          <a:effectLst/>
                          <a:latin typeface="Times New Roman" panose="02020603050405020304" pitchFamily="18" charset="0"/>
                          <a:cs typeface="Times New Roman" panose="02020603050405020304" pitchFamily="18" charset="0"/>
                        </a:rPr>
                        <a:t>RainToday</a:t>
                      </a:r>
                      <a:endParaRPr lang="en-CA" sz="8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1" marR="7171" marT="7171" marB="41465">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just">
                        <a:lnSpc>
                          <a:spcPct val="200000"/>
                        </a:lnSpc>
                      </a:pPr>
                      <a:r>
                        <a:rPr lang="en-CA" sz="1000" cap="none" spc="0">
                          <a:solidFill>
                            <a:schemeClr val="tx1"/>
                          </a:solidFill>
                          <a:effectLst/>
                          <a:latin typeface="Times New Roman" panose="02020603050405020304" pitchFamily="18" charset="0"/>
                          <a:cs typeface="Times New Roman" panose="02020603050405020304" pitchFamily="18" charset="0"/>
                        </a:rPr>
                        <a:t>3261</a:t>
                      </a:r>
                      <a:endParaRPr lang="en-CA" sz="10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1" marR="7171" marT="7171" marB="41465" anchor="b">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386566837"/>
                  </a:ext>
                </a:extLst>
              </a:tr>
              <a:tr h="311811">
                <a:tc>
                  <a:txBody>
                    <a:bodyPr/>
                    <a:lstStyle/>
                    <a:p>
                      <a:pPr marL="211455" indent="-211455" algn="just">
                        <a:lnSpc>
                          <a:spcPct val="200000"/>
                        </a:lnSpc>
                      </a:pPr>
                      <a:r>
                        <a:rPr lang="en-CA" sz="800" b="1" cap="none" spc="0">
                          <a:solidFill>
                            <a:schemeClr val="tx1"/>
                          </a:solidFill>
                          <a:effectLst/>
                          <a:latin typeface="Times New Roman" panose="02020603050405020304" pitchFamily="18" charset="0"/>
                          <a:cs typeface="Times New Roman" panose="02020603050405020304" pitchFamily="18" charset="0"/>
                        </a:rPr>
                        <a:t>WindSpeed3pm</a:t>
                      </a:r>
                      <a:endParaRPr lang="en-CA" sz="8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1" marR="7171" marT="7171" marB="41465">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just">
                        <a:lnSpc>
                          <a:spcPct val="200000"/>
                        </a:lnSpc>
                      </a:pPr>
                      <a:r>
                        <a:rPr lang="en-CA" sz="1000" cap="none" spc="0" dirty="0">
                          <a:solidFill>
                            <a:schemeClr val="tx1"/>
                          </a:solidFill>
                          <a:effectLst/>
                          <a:latin typeface="Times New Roman" panose="02020603050405020304" pitchFamily="18" charset="0"/>
                          <a:cs typeface="Times New Roman" panose="02020603050405020304" pitchFamily="18" charset="0"/>
                        </a:rPr>
                        <a:t>3062</a:t>
                      </a:r>
                      <a:endParaRPr lang="en-CA" sz="10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1" marR="7171" marT="7171" marB="41465"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1194649031"/>
                  </a:ext>
                </a:extLst>
              </a:tr>
              <a:tr h="311811">
                <a:tc>
                  <a:txBody>
                    <a:bodyPr/>
                    <a:lstStyle/>
                    <a:p>
                      <a:pPr algn="just">
                        <a:lnSpc>
                          <a:spcPct val="200000"/>
                        </a:lnSpc>
                      </a:pPr>
                      <a:r>
                        <a:rPr lang="en-CA" sz="800" b="1" cap="none" spc="0">
                          <a:solidFill>
                            <a:schemeClr val="tx1"/>
                          </a:solidFill>
                          <a:effectLst/>
                          <a:latin typeface="Times New Roman" panose="02020603050405020304" pitchFamily="18" charset="0"/>
                          <a:cs typeface="Times New Roman" panose="02020603050405020304" pitchFamily="18" charset="0"/>
                        </a:rPr>
                        <a:t>Humidity9am</a:t>
                      </a:r>
                      <a:endParaRPr lang="en-CA" sz="8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1" marR="7171" marT="7171" marB="41465">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just">
                        <a:lnSpc>
                          <a:spcPct val="200000"/>
                        </a:lnSpc>
                      </a:pPr>
                      <a:r>
                        <a:rPr lang="en-CA" sz="1000" cap="none" spc="0" dirty="0">
                          <a:solidFill>
                            <a:schemeClr val="tx1"/>
                          </a:solidFill>
                          <a:effectLst/>
                          <a:latin typeface="Times New Roman" panose="02020603050405020304" pitchFamily="18" charset="0"/>
                          <a:cs typeface="Times New Roman" panose="02020603050405020304" pitchFamily="18" charset="0"/>
                        </a:rPr>
                        <a:t>2654</a:t>
                      </a:r>
                      <a:endParaRPr lang="en-CA" sz="10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1" marR="7171" marT="7171" marB="41465" anchor="b">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3909134876"/>
                  </a:ext>
                </a:extLst>
              </a:tr>
              <a:tr h="311811">
                <a:tc>
                  <a:txBody>
                    <a:bodyPr/>
                    <a:lstStyle/>
                    <a:p>
                      <a:pPr algn="just">
                        <a:lnSpc>
                          <a:spcPct val="200000"/>
                        </a:lnSpc>
                      </a:pPr>
                      <a:r>
                        <a:rPr lang="en-CA" sz="800" b="1" cap="none" spc="0">
                          <a:solidFill>
                            <a:schemeClr val="tx1"/>
                          </a:solidFill>
                          <a:effectLst/>
                          <a:latin typeface="Times New Roman" panose="02020603050405020304" pitchFamily="18" charset="0"/>
                          <a:cs typeface="Times New Roman" panose="02020603050405020304" pitchFamily="18" charset="0"/>
                        </a:rPr>
                        <a:t>Temp9am</a:t>
                      </a:r>
                      <a:endParaRPr lang="en-CA" sz="8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1" marR="7171" marT="7171" marB="41465">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just">
                        <a:lnSpc>
                          <a:spcPct val="200000"/>
                        </a:lnSpc>
                      </a:pPr>
                      <a:r>
                        <a:rPr lang="en-CA" sz="1000" cap="none" spc="0" dirty="0">
                          <a:solidFill>
                            <a:schemeClr val="tx1"/>
                          </a:solidFill>
                          <a:effectLst/>
                          <a:latin typeface="Times New Roman" panose="02020603050405020304" pitchFamily="18" charset="0"/>
                          <a:cs typeface="Times New Roman" panose="02020603050405020304" pitchFamily="18" charset="0"/>
                        </a:rPr>
                        <a:t>1767</a:t>
                      </a:r>
                      <a:endParaRPr lang="en-CA" sz="10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1" marR="7171" marT="7171" marB="41465"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2584212263"/>
                  </a:ext>
                </a:extLst>
              </a:tr>
              <a:tr h="311811">
                <a:tc>
                  <a:txBody>
                    <a:bodyPr/>
                    <a:lstStyle/>
                    <a:p>
                      <a:pPr algn="just">
                        <a:lnSpc>
                          <a:spcPct val="200000"/>
                        </a:lnSpc>
                      </a:pPr>
                      <a:r>
                        <a:rPr lang="en-CA" sz="800" b="1" cap="none" spc="0">
                          <a:solidFill>
                            <a:schemeClr val="tx1"/>
                          </a:solidFill>
                          <a:effectLst/>
                          <a:latin typeface="Times New Roman" panose="02020603050405020304" pitchFamily="18" charset="0"/>
                          <a:cs typeface="Times New Roman" panose="02020603050405020304" pitchFamily="18" charset="0"/>
                        </a:rPr>
                        <a:t>WindSpeed9am</a:t>
                      </a:r>
                      <a:endParaRPr lang="en-CA" sz="8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1" marR="7171" marT="7171" marB="41465">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just">
                        <a:lnSpc>
                          <a:spcPct val="200000"/>
                        </a:lnSpc>
                      </a:pPr>
                      <a:r>
                        <a:rPr lang="en-CA" sz="1000" cap="none" spc="0" dirty="0">
                          <a:solidFill>
                            <a:schemeClr val="tx1"/>
                          </a:solidFill>
                          <a:effectLst/>
                          <a:latin typeface="Times New Roman" panose="02020603050405020304" pitchFamily="18" charset="0"/>
                          <a:cs typeface="Times New Roman" panose="02020603050405020304" pitchFamily="18" charset="0"/>
                        </a:rPr>
                        <a:t>1767</a:t>
                      </a:r>
                      <a:endParaRPr lang="en-CA" sz="10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1" marR="7171" marT="7171" marB="41465" anchor="b">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3253994740"/>
                  </a:ext>
                </a:extLst>
              </a:tr>
              <a:tr h="0">
                <a:tc>
                  <a:txBody>
                    <a:bodyPr/>
                    <a:lstStyle/>
                    <a:p>
                      <a:pPr algn="just">
                        <a:lnSpc>
                          <a:spcPct val="200000"/>
                        </a:lnSpc>
                      </a:pPr>
                      <a:r>
                        <a:rPr lang="en-CA" sz="800" b="1" cap="none" spc="0" dirty="0">
                          <a:solidFill>
                            <a:schemeClr val="tx1"/>
                          </a:solidFill>
                          <a:effectLst/>
                          <a:latin typeface="Times New Roman" panose="02020603050405020304" pitchFamily="18" charset="0"/>
                          <a:cs typeface="Times New Roman" panose="02020603050405020304" pitchFamily="18" charset="0"/>
                        </a:rPr>
                        <a:t>MiniTemp</a:t>
                      </a:r>
                      <a:endParaRPr lang="en-CA" sz="800" b="1"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1" marR="7171" marT="7171" marB="41465">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just">
                        <a:lnSpc>
                          <a:spcPct val="200000"/>
                        </a:lnSpc>
                      </a:pPr>
                      <a:r>
                        <a:rPr lang="en-CA" sz="1000" cap="none" spc="0" dirty="0">
                          <a:solidFill>
                            <a:schemeClr val="tx1"/>
                          </a:solidFill>
                          <a:effectLst/>
                          <a:latin typeface="Times New Roman" panose="02020603050405020304" pitchFamily="18" charset="0"/>
                          <a:cs typeface="Times New Roman" panose="02020603050405020304" pitchFamily="18" charset="0"/>
                        </a:rPr>
                        <a:t>1485</a:t>
                      </a:r>
                      <a:endParaRPr lang="en-CA" sz="10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1" marR="7171" marT="7171" marB="41465"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1693501957"/>
                  </a:ext>
                </a:extLst>
              </a:tr>
              <a:tr h="311811">
                <a:tc>
                  <a:txBody>
                    <a:bodyPr/>
                    <a:lstStyle/>
                    <a:p>
                      <a:pPr algn="just">
                        <a:lnSpc>
                          <a:spcPct val="200000"/>
                        </a:lnSpc>
                      </a:pPr>
                      <a:r>
                        <a:rPr lang="en-CA" sz="800" b="1" cap="none" spc="0" dirty="0">
                          <a:solidFill>
                            <a:schemeClr val="tx1"/>
                          </a:solidFill>
                          <a:effectLst/>
                          <a:latin typeface="Times New Roman" panose="02020603050405020304" pitchFamily="18" charset="0"/>
                          <a:cs typeface="Times New Roman" panose="02020603050405020304" pitchFamily="18" charset="0"/>
                        </a:rPr>
                        <a:t>MaxiTemp</a:t>
                      </a:r>
                      <a:endParaRPr lang="en-CA" sz="800" b="1"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1" marR="7171" marT="7171" marB="41465">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algn="just">
                        <a:lnSpc>
                          <a:spcPct val="200000"/>
                        </a:lnSpc>
                      </a:pPr>
                      <a:r>
                        <a:rPr lang="en-CA" sz="1000" cap="none" spc="0" dirty="0">
                          <a:solidFill>
                            <a:schemeClr val="tx1"/>
                          </a:solidFill>
                          <a:effectLst/>
                          <a:latin typeface="Times New Roman" panose="02020603050405020304" pitchFamily="18" charset="0"/>
                          <a:cs typeface="Times New Roman" panose="02020603050405020304" pitchFamily="18" charset="0"/>
                        </a:rPr>
                        <a:t>1261</a:t>
                      </a:r>
                      <a:endParaRPr lang="en-CA" sz="10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1" marR="7171" marT="7171" marB="41465" anchor="b">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extLst>
                  <a:ext uri="{0D108BD9-81ED-4DB2-BD59-A6C34878D82A}">
                    <a16:rowId xmlns:a16="http://schemas.microsoft.com/office/drawing/2014/main" val="731762657"/>
                  </a:ext>
                </a:extLst>
              </a:tr>
            </a:tbl>
          </a:graphicData>
        </a:graphic>
      </p:graphicFrame>
    </p:spTree>
    <p:extLst>
      <p:ext uri="{BB962C8B-B14F-4D97-AF65-F5344CB8AC3E}">
        <p14:creationId xmlns:p14="http://schemas.microsoft.com/office/powerpoint/2010/main" val="2728974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4860B7-BE0A-4A11-9586-BE5A858ABA43}"/>
              </a:ext>
            </a:extLst>
          </p:cNvPr>
          <p:cNvSpPr>
            <a:spLocks noGrp="1"/>
          </p:cNvSpPr>
          <p:nvPr>
            <p:ph type="title"/>
          </p:nvPr>
        </p:nvSpPr>
        <p:spPr>
          <a:xfrm>
            <a:off x="771524" y="1501422"/>
            <a:ext cx="4386264" cy="4185003"/>
          </a:xfrm>
        </p:spPr>
        <p:txBody>
          <a:bodyPr vert="horz" lIns="91440" tIns="45720" rIns="91440" bIns="45720" rtlCol="0" anchor="b">
            <a:noAutofit/>
          </a:bodyPr>
          <a:lstStyle/>
          <a:p>
            <a:pPr>
              <a:lnSpc>
                <a:spcPct val="90000"/>
              </a:lnSpc>
            </a:pPr>
            <a:r>
              <a:rPr lang="en-US" sz="4000" dirty="0">
                <a:solidFill>
                  <a:schemeClr val="tx2"/>
                </a:solidFill>
                <a:latin typeface="Cavolini" panose="020B0502040204020203" pitchFamily="66" charset="0"/>
                <a:cs typeface="Cavolini" panose="020B0502040204020203" pitchFamily="66" charset="0"/>
              </a:rPr>
              <a:t>EXPLORATORY</a:t>
            </a:r>
            <a:br>
              <a:rPr lang="en-US" sz="4000" dirty="0">
                <a:solidFill>
                  <a:schemeClr val="tx2"/>
                </a:solidFill>
                <a:latin typeface="Cavolini" panose="020B0502040204020203" pitchFamily="66" charset="0"/>
                <a:cs typeface="Cavolini" panose="020B0502040204020203" pitchFamily="66" charset="0"/>
              </a:rPr>
            </a:br>
            <a:r>
              <a:rPr lang="en-US" sz="4000" dirty="0">
                <a:solidFill>
                  <a:schemeClr val="tx2"/>
                </a:solidFill>
                <a:latin typeface="Cavolini" panose="020B0502040204020203" pitchFamily="66" charset="0"/>
                <a:cs typeface="Cavolini" panose="020B0502040204020203" pitchFamily="66" charset="0"/>
              </a:rPr>
              <a:t>                            </a:t>
            </a:r>
            <a:br>
              <a:rPr lang="en-US" sz="4000" dirty="0">
                <a:solidFill>
                  <a:schemeClr val="tx2"/>
                </a:solidFill>
                <a:latin typeface="Cavolini" panose="020B0502040204020203" pitchFamily="66" charset="0"/>
                <a:cs typeface="Cavolini" panose="020B0502040204020203" pitchFamily="66" charset="0"/>
              </a:rPr>
            </a:br>
            <a:r>
              <a:rPr lang="en-US" sz="4000" dirty="0">
                <a:solidFill>
                  <a:schemeClr val="tx2"/>
                </a:solidFill>
                <a:latin typeface="Cavolini" panose="020B0502040204020203" pitchFamily="66" charset="0"/>
                <a:cs typeface="Cavolini" panose="020B0502040204020203" pitchFamily="66" charset="0"/>
              </a:rPr>
              <a:t>                          </a:t>
            </a:r>
            <a:br>
              <a:rPr lang="en-US" sz="4000" dirty="0">
                <a:solidFill>
                  <a:schemeClr val="tx2"/>
                </a:solidFill>
                <a:latin typeface="Cavolini" panose="020B0502040204020203" pitchFamily="66" charset="0"/>
                <a:cs typeface="Cavolini" panose="020B0502040204020203" pitchFamily="66" charset="0"/>
              </a:rPr>
            </a:br>
            <a:r>
              <a:rPr lang="en-US" sz="4000" dirty="0">
                <a:solidFill>
                  <a:schemeClr val="tx2"/>
                </a:solidFill>
                <a:latin typeface="Cavolini" panose="020B0502040204020203" pitchFamily="66" charset="0"/>
                <a:cs typeface="Cavolini" panose="020B0502040204020203" pitchFamily="66" charset="0"/>
              </a:rPr>
              <a:t>   DATA </a:t>
            </a:r>
            <a:br>
              <a:rPr lang="en-US" sz="4000" dirty="0">
                <a:solidFill>
                  <a:schemeClr val="tx2"/>
                </a:solidFill>
                <a:latin typeface="Cavolini" panose="020B0502040204020203" pitchFamily="66" charset="0"/>
                <a:cs typeface="Cavolini" panose="020B0502040204020203" pitchFamily="66" charset="0"/>
              </a:rPr>
            </a:br>
            <a:br>
              <a:rPr lang="en-US" sz="4000" dirty="0">
                <a:solidFill>
                  <a:schemeClr val="tx2"/>
                </a:solidFill>
                <a:latin typeface="Cavolini" panose="020B0502040204020203" pitchFamily="66" charset="0"/>
                <a:cs typeface="Cavolini" panose="020B0502040204020203" pitchFamily="66" charset="0"/>
              </a:rPr>
            </a:br>
            <a:r>
              <a:rPr lang="en-US" sz="4000" dirty="0">
                <a:solidFill>
                  <a:schemeClr val="tx2"/>
                </a:solidFill>
                <a:latin typeface="Cavolini" panose="020B0502040204020203" pitchFamily="66" charset="0"/>
                <a:cs typeface="Cavolini" panose="020B0502040204020203" pitchFamily="66" charset="0"/>
              </a:rPr>
              <a:t>                   ANALYSIS</a:t>
            </a:r>
          </a:p>
        </p:txBody>
      </p:sp>
      <p:pic>
        <p:nvPicPr>
          <p:cNvPr id="32" name="Picture 6" descr="Magnifying glass showing decling performance">
            <a:extLst>
              <a:ext uri="{FF2B5EF4-FFF2-40B4-BE49-F238E27FC236}">
                <a16:creationId xmlns:a16="http://schemas.microsoft.com/office/drawing/2014/main" id="{679A40A3-753F-B7DB-7DD0-50510F35C4A3}"/>
              </a:ext>
            </a:extLst>
          </p:cNvPr>
          <p:cNvPicPr>
            <a:picLocks noChangeAspect="1"/>
          </p:cNvPicPr>
          <p:nvPr/>
        </p:nvPicPr>
        <p:blipFill rotWithShape="1">
          <a:blip r:embed="rId2"/>
          <a:srcRect t="1218" r="-1" b="14507"/>
          <a:stretch/>
        </p:blipFill>
        <p:spPr>
          <a:xfrm>
            <a:off x="5414963" y="714375"/>
            <a:ext cx="6173808" cy="5429249"/>
          </a:xfrm>
          <a:prstGeom prst="rect">
            <a:avLst/>
          </a:prstGeom>
        </p:spPr>
      </p:pic>
    </p:spTree>
    <p:extLst>
      <p:ext uri="{BB962C8B-B14F-4D97-AF65-F5344CB8AC3E}">
        <p14:creationId xmlns:p14="http://schemas.microsoft.com/office/powerpoint/2010/main" val="1101065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B1B279-AA43-4468-B7E6-CA16D2FB2EF4}"/>
              </a:ext>
            </a:extLst>
          </p:cNvPr>
          <p:cNvSpPr>
            <a:spLocks noGrp="1"/>
          </p:cNvSpPr>
          <p:nvPr>
            <p:ph type="title"/>
          </p:nvPr>
        </p:nvSpPr>
        <p:spPr>
          <a:xfrm>
            <a:off x="920338" y="559813"/>
            <a:ext cx="5556661" cy="1573786"/>
          </a:xfrm>
        </p:spPr>
        <p:txBody>
          <a:bodyPr vert="horz" lIns="91440" tIns="45720" rIns="91440" bIns="45720" rtlCol="0" anchor="ctr">
            <a:normAutofit/>
          </a:bodyPr>
          <a:lstStyle/>
          <a:p>
            <a:pPr>
              <a:lnSpc>
                <a:spcPct val="90000"/>
              </a:lnSpc>
            </a:pPr>
            <a:r>
              <a:rPr lang="en-US" sz="3100" dirty="0">
                <a:solidFill>
                  <a:schemeClr val="tx2"/>
                </a:solidFill>
              </a:rPr>
              <a:t>Distribution of Temperature to check Highest Concentration Points </a:t>
            </a:r>
          </a:p>
        </p:txBody>
      </p:sp>
      <p:pic>
        <p:nvPicPr>
          <p:cNvPr id="81" name="Picture Placeholder 80" descr="Chart, histogram&#10;&#10;Description automatically generated">
            <a:extLst>
              <a:ext uri="{FF2B5EF4-FFF2-40B4-BE49-F238E27FC236}">
                <a16:creationId xmlns:a16="http://schemas.microsoft.com/office/drawing/2014/main" id="{F770987F-3CDA-4B18-82D1-E829DBFB387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792" r="1792"/>
          <a:stretch>
            <a:fillRect/>
          </a:stretch>
        </p:blipFill>
        <p:spPr>
          <a:xfrm>
            <a:off x="867797" y="2133599"/>
            <a:ext cx="5661741" cy="4135376"/>
          </a:xfrm>
          <a:prstGeom prst="rect">
            <a:avLst/>
          </a:prstGeom>
        </p:spPr>
      </p:pic>
      <p:sp>
        <p:nvSpPr>
          <p:cNvPr id="7" name="Text Placeholder 6">
            <a:extLst>
              <a:ext uri="{FF2B5EF4-FFF2-40B4-BE49-F238E27FC236}">
                <a16:creationId xmlns:a16="http://schemas.microsoft.com/office/drawing/2014/main" id="{FAEB1620-5779-4D83-84E5-465D9101CDDA}"/>
              </a:ext>
            </a:extLst>
          </p:cNvPr>
          <p:cNvSpPr>
            <a:spLocks noGrp="1"/>
          </p:cNvSpPr>
          <p:nvPr>
            <p:ph type="body" sz="half" idx="2"/>
          </p:nvPr>
        </p:nvSpPr>
        <p:spPr>
          <a:xfrm>
            <a:off x="6687160" y="988143"/>
            <a:ext cx="4633486" cy="5624962"/>
          </a:xfrm>
        </p:spPr>
        <p:txBody>
          <a:bodyPr vert="horz" lIns="91440" tIns="45720" rIns="91440" bIns="45720" rtlCol="0">
            <a:normAutofit fontScale="92500"/>
          </a:bodyPr>
          <a:lstStyle/>
          <a:p>
            <a:pPr>
              <a:lnSpc>
                <a:spcPct val="100000"/>
              </a:lnSpc>
            </a:pPr>
            <a:r>
              <a:rPr lang="en-US" sz="2800" dirty="0">
                <a:solidFill>
                  <a:schemeClr val="tx2"/>
                </a:solidFill>
                <a:latin typeface="Cavolini" panose="03000502040302020204" pitchFamily="66" charset="0"/>
                <a:cs typeface="Cavolini" panose="03000502040302020204" pitchFamily="66" charset="0"/>
              </a:rPr>
              <a:t>The histogram depicts a normal distribution of maximum temperature that is right skewed because majority of data entries spread towards right and peak to the left. Between 17 to 20 degrees Celsius, the maximum concentration of temperature points can be found.</a:t>
            </a:r>
          </a:p>
          <a:p>
            <a:pPr indent="-228600">
              <a:lnSpc>
                <a:spcPct val="100000"/>
              </a:lnSpc>
              <a:buFont typeface="Arial" panose="020B0604020202020204" pitchFamily="34" charset="0"/>
              <a:buChar char="•"/>
            </a:pPr>
            <a:endParaRPr lang="en-US" sz="1500" dirty="0">
              <a:solidFill>
                <a:schemeClr val="tx2"/>
              </a:solidFill>
            </a:endParaRPr>
          </a:p>
        </p:txBody>
      </p:sp>
    </p:spTree>
    <p:extLst>
      <p:ext uri="{BB962C8B-B14F-4D97-AF65-F5344CB8AC3E}">
        <p14:creationId xmlns:p14="http://schemas.microsoft.com/office/powerpoint/2010/main" val="2904323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61CB6-D545-4716-96B9-4241E09CB767}"/>
              </a:ext>
            </a:extLst>
          </p:cNvPr>
          <p:cNvSpPr>
            <a:spLocks noGrp="1"/>
          </p:cNvSpPr>
          <p:nvPr>
            <p:ph type="title"/>
          </p:nvPr>
        </p:nvSpPr>
        <p:spPr>
          <a:xfrm>
            <a:off x="0" y="319075"/>
            <a:ext cx="10003218" cy="1730400"/>
          </a:xfrm>
        </p:spPr>
        <p:txBody>
          <a:bodyPr vert="horz" lIns="91440" tIns="45720" rIns="91440" bIns="45720" rtlCol="0" anchor="ctr">
            <a:normAutofit/>
          </a:bodyPr>
          <a:lstStyle/>
          <a:p>
            <a:r>
              <a:rPr lang="en-US" sz="4400" dirty="0"/>
              <a:t>YEARS WITH MAXIMUM AND MINIMUM RAINFALL</a:t>
            </a:r>
          </a:p>
        </p:txBody>
      </p:sp>
      <p:pic>
        <p:nvPicPr>
          <p:cNvPr id="10" name="Picture Placeholder 9" descr="Chart, bar chart&#10;&#10;Description automatically generated">
            <a:extLst>
              <a:ext uri="{FF2B5EF4-FFF2-40B4-BE49-F238E27FC236}">
                <a16:creationId xmlns:a16="http://schemas.microsoft.com/office/drawing/2014/main" id="{BEA75021-C1A2-4D52-8581-A42660988841}"/>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495" t="-1564" r="7772" b="-1564"/>
          <a:stretch/>
        </p:blipFill>
        <p:spPr>
          <a:xfrm>
            <a:off x="5614988" y="1906600"/>
            <a:ext cx="5543191" cy="4282988"/>
          </a:xfrm>
          <a:prstGeom prst="rect">
            <a:avLst/>
          </a:prstGeom>
        </p:spPr>
      </p:pic>
      <p:sp>
        <p:nvSpPr>
          <p:cNvPr id="4" name="Text Placeholder 3">
            <a:extLst>
              <a:ext uri="{FF2B5EF4-FFF2-40B4-BE49-F238E27FC236}">
                <a16:creationId xmlns:a16="http://schemas.microsoft.com/office/drawing/2014/main" id="{AD61E6FC-56D9-4B70-A72C-751B688DCEB0}"/>
              </a:ext>
            </a:extLst>
          </p:cNvPr>
          <p:cNvSpPr>
            <a:spLocks noGrp="1"/>
          </p:cNvSpPr>
          <p:nvPr>
            <p:ph type="body" sz="half" idx="2"/>
          </p:nvPr>
        </p:nvSpPr>
        <p:spPr>
          <a:xfrm>
            <a:off x="1249079" y="2222273"/>
            <a:ext cx="3880134" cy="3967315"/>
          </a:xfrm>
        </p:spPr>
        <p:txBody>
          <a:bodyPr vert="horz" lIns="91440" tIns="45720" rIns="91440" bIns="45720" rtlCol="0" anchor="ctr">
            <a:normAutofit fontScale="92500" lnSpcReduction="10000"/>
          </a:bodyPr>
          <a:lstStyle/>
          <a:p>
            <a:r>
              <a:rPr lang="en-US" sz="2400" dirty="0">
                <a:solidFill>
                  <a:schemeClr val="tx1"/>
                </a:solidFill>
              </a:rPr>
              <a:t>The graph above depicts the annual rainfall distribution, as well as the year with the most and east rain during the whole time. We can observe that the wettest years were 2010, 2011, and 2016, with about 33000mm of rain. The wettest years were 2007, 2008, and 2017and average rainfall ranging from 25000 to 30000 mm was experienced in 2009,2012, 2013, 2014, and 2015.                                    </a:t>
            </a:r>
          </a:p>
          <a:p>
            <a:pPr indent="-228600">
              <a:buFont typeface="Arial" panose="020B0604020202020204" pitchFamily="34" charset="0"/>
              <a:buChar char="•"/>
            </a:pPr>
            <a:endParaRPr lang="en-US" sz="1800" dirty="0">
              <a:solidFill>
                <a:schemeClr val="tx1"/>
              </a:solidFill>
            </a:endParaRPr>
          </a:p>
        </p:txBody>
      </p:sp>
    </p:spTree>
    <p:extLst>
      <p:ext uri="{BB962C8B-B14F-4D97-AF65-F5344CB8AC3E}">
        <p14:creationId xmlns:p14="http://schemas.microsoft.com/office/powerpoint/2010/main" val="19991468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5AAF0262C86AE4694210EA4DC566A73" ma:contentTypeVersion="4" ma:contentTypeDescription="Create a new document." ma:contentTypeScope="" ma:versionID="a80dbdb7daa7e7b7dd2faad478a4bb46">
  <xsd:schema xmlns:xsd="http://www.w3.org/2001/XMLSchema" xmlns:xs="http://www.w3.org/2001/XMLSchema" xmlns:p="http://schemas.microsoft.com/office/2006/metadata/properties" xmlns:ns3="380ce5d7-4862-4b44-8cf7-4a1a3c223c0d" targetNamespace="http://schemas.microsoft.com/office/2006/metadata/properties" ma:root="true" ma:fieldsID="5253aaf1540d3784ea873650dc1ecf75" ns3:_="">
    <xsd:import namespace="380ce5d7-4862-4b44-8cf7-4a1a3c223c0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0ce5d7-4862-4b44-8cf7-4a1a3c223c0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2667211-CDBB-45B8-AC56-56462E6F30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0ce5d7-4862-4b44-8cf7-4a1a3c223c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6BBF09F-5891-48ED-94B5-5F7F4C21F838}">
  <ds:schemaRefs>
    <ds:schemaRef ds:uri="http://schemas.microsoft.com/sharepoint/v3/contenttype/forms"/>
  </ds:schemaRefs>
</ds:datastoreItem>
</file>

<file path=customXml/itemProps3.xml><?xml version="1.0" encoding="utf-8"?>
<ds:datastoreItem xmlns:ds="http://schemas.openxmlformats.org/officeDocument/2006/customXml" ds:itemID="{3964CE2F-E894-41DA-BAE5-EA9BA6437472}">
  <ds:schemaRefs>
    <ds:schemaRef ds:uri="http://schemas.microsoft.com/office/2006/metadata/properties"/>
    <ds:schemaRef ds:uri="http://schemas.microsoft.com/office/2006/documentManagement/types"/>
    <ds:schemaRef ds:uri="http://purl.org/dc/dcmitype/"/>
    <ds:schemaRef ds:uri="380ce5d7-4862-4b44-8cf7-4a1a3c223c0d"/>
    <ds:schemaRef ds:uri="http://schemas.openxmlformats.org/package/2006/metadata/core-properties"/>
    <ds:schemaRef ds:uri="http://purl.org/dc/terms/"/>
    <ds:schemaRef ds:uri="http://schemas.microsoft.com/office/infopath/2007/PartnerControl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TM02900743[[fn=Organic]]</Template>
  <TotalTime>801</TotalTime>
  <Words>1848</Words>
  <Application>Microsoft Office PowerPoint</Application>
  <PresentationFormat>Widescreen</PresentationFormat>
  <Paragraphs>214</Paragraphs>
  <Slides>27</Slides>
  <Notes>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27</vt:i4>
      </vt:variant>
    </vt:vector>
  </HeadingPairs>
  <TitlesOfParts>
    <vt:vector size="46" baseType="lpstr">
      <vt:lpstr>Aldhabi</vt:lpstr>
      <vt:lpstr>Algerian</vt:lpstr>
      <vt:lpstr>Arial</vt:lpstr>
      <vt:lpstr>Bahnschrift Light</vt:lpstr>
      <vt:lpstr>Cavolini</vt:lpstr>
      <vt:lpstr>Comic Sans MS</vt:lpstr>
      <vt:lpstr>Dreaming Outloud Pro</vt:lpstr>
      <vt:lpstr>Footlight MT Light</vt:lpstr>
      <vt:lpstr>Garamond</vt:lpstr>
      <vt:lpstr>Gautami</vt:lpstr>
      <vt:lpstr>Ink Free</vt:lpstr>
      <vt:lpstr>Jumble</vt:lpstr>
      <vt:lpstr>Kristen ITC</vt:lpstr>
      <vt:lpstr>Nyala</vt:lpstr>
      <vt:lpstr>Perpetua</vt:lpstr>
      <vt:lpstr>Posterama</vt:lpstr>
      <vt:lpstr>Times New Roman</vt:lpstr>
      <vt:lpstr>Wingdings</vt:lpstr>
      <vt:lpstr>Organic</vt:lpstr>
      <vt:lpstr>                                                                                  CAPSTONE  PROJECT Rainfall Prediction using EDA and classification models             </vt:lpstr>
      <vt:lpstr>                      ABSTRACT</vt:lpstr>
      <vt:lpstr>RESEARCH QUESTIONS</vt:lpstr>
      <vt:lpstr>METHODOLOGY</vt:lpstr>
      <vt:lpstr>                                                                                    DATA                               PREPROCESSING</vt:lpstr>
      <vt:lpstr>DATA PREPROCESSING</vt:lpstr>
      <vt:lpstr>EXPLORATORY                                                            DATA                      ANALYSIS</vt:lpstr>
      <vt:lpstr>Distribution of Temperature to check Highest Concentration Points </vt:lpstr>
      <vt:lpstr>YEARS WITH MAXIMUM AND MINIMUM RAINFALL</vt:lpstr>
      <vt:lpstr>DISTRIBUTION OF TARGET ATTRIBUTE</vt:lpstr>
      <vt:lpstr>Distribution of Temperature at 9am and Rain Today</vt:lpstr>
      <vt:lpstr>CORRELATION</vt:lpstr>
      <vt:lpstr>CORRELATION BETWEEN TARGET VARIABLE AND OTHER ATTRIBUTES</vt:lpstr>
      <vt:lpstr>      EXPERIMENTAL                             DESIGN</vt:lpstr>
      <vt:lpstr>TRAIN TEST SPLIT</vt:lpstr>
      <vt:lpstr>DATA NORMALIZATION</vt:lpstr>
      <vt:lpstr>                        SAMPLING</vt:lpstr>
      <vt:lpstr>CLASSIFICATION MODELS</vt:lpstr>
      <vt:lpstr>            CROSS VALIDATION</vt:lpstr>
      <vt:lpstr>METHODS </vt:lpstr>
      <vt:lpstr>PowerPoint Presentation</vt:lpstr>
      <vt:lpstr>        ACCURACY MATRIX</vt:lpstr>
      <vt:lpstr>CONFUSION MATRIX CORRESPONDING TO AN OPTIMAL MODEL [RFC]</vt:lpstr>
      <vt:lpstr>ROC [Receiver Operating Characteristics] CURVE </vt:lpstr>
      <vt:lpstr>CLASSIFICATION REPORT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Palwinder Kaur</dc:creator>
  <cp:lastModifiedBy>Palwinder Kaur</cp:lastModifiedBy>
  <cp:revision>48</cp:revision>
  <dcterms:created xsi:type="dcterms:W3CDTF">2022-04-18T21:50:36Z</dcterms:created>
  <dcterms:modified xsi:type="dcterms:W3CDTF">2022-05-05T13:38:45Z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0x010100D5AAF0262C86AE4694210EA4DC566A73</vt:lpwstr>
  </property>
</Properties>
</file>