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55354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877894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08266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8311203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16665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10157583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6955467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392930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4110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454474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8194080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9577242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2258582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582070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5748420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610563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  <a:solidFill>
            <a:schemeClr val="accent1">
              <a:lumMod val="75000"/>
              <a:alpha val="40000"/>
            </a:schemeClr>
          </a:solidFill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30"/>
            <a:ext cx="2356674" cy="6853283"/>
            <a:chOff x="6627813" y="195452"/>
            <a:chExt cx="1952625" cy="5678299"/>
          </a:xfrm>
          <a:solidFill>
            <a:schemeClr val="accent1"/>
          </a:solidFill>
        </p:grpSpPr>
        <p:sp>
          <p:nvSpPr>
            <p:cNvPr id="11" name="Freeform 27"/>
            <p:cNvSpPr/>
            <p:nvPr/>
          </p:nvSpPr>
          <p:spPr bwMode="auto">
            <a:xfrm>
              <a:off x="6627813" y="19545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8E8579-170F-4495-90F2-0AFBB0F850B9}" type="datetimeFigureOut">
              <a:rPr lang="en-KE" smtClean="0"/>
              <a:t>10/05/2025</a:t>
            </a:fld>
            <a:endParaRPr lang="en-K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0DB8CFDE-F37E-439D-9BE2-90A632CDF286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706805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9" r:id="rId1"/>
    <p:sldLayoutId id="2147483750" r:id="rId2"/>
    <p:sldLayoutId id="2147483751" r:id="rId3"/>
    <p:sldLayoutId id="2147483752" r:id="rId4"/>
    <p:sldLayoutId id="2147483753" r:id="rId5"/>
    <p:sldLayoutId id="2147483754" r:id="rId6"/>
    <p:sldLayoutId id="2147483755" r:id="rId7"/>
    <p:sldLayoutId id="2147483756" r:id="rId8"/>
    <p:sldLayoutId id="2147483757" r:id="rId9"/>
    <p:sldLayoutId id="2147483758" r:id="rId10"/>
    <p:sldLayoutId id="2147483759" r:id="rId11"/>
    <p:sldLayoutId id="2147483760" r:id="rId12"/>
    <p:sldLayoutId id="2147483761" r:id="rId13"/>
    <p:sldLayoutId id="2147483762" r:id="rId14"/>
    <p:sldLayoutId id="2147483763" r:id="rId15"/>
    <p:sldLayoutId id="214748376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95AE83-ABE1-F2F5-C9C3-ADDA92C255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345" y="1864788"/>
            <a:ext cx="4271106" cy="1310491"/>
          </a:xfrm>
        </p:spPr>
        <p:txBody>
          <a:bodyPr>
            <a:normAutofit fontScale="90000"/>
          </a:bodyPr>
          <a:lstStyle/>
          <a:p>
            <a:r>
              <a:rPr lang="sw-KE" sz="4000" dirty="0"/>
              <a:t>DSC - Phase 3 Project</a:t>
            </a:r>
            <a:endParaRPr lang="en-KE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2A1717-253B-2588-C492-7CAC77684E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16341" y="5554280"/>
            <a:ext cx="5251245" cy="9755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Pamela Godia, Moringa School</a:t>
            </a:r>
          </a:p>
          <a:p>
            <a:pPr marL="0" indent="0">
              <a:buNone/>
            </a:pPr>
            <a:r>
              <a:rPr lang="en-GB" dirty="0"/>
              <a:t>10.05.2025</a:t>
            </a:r>
            <a:endParaRPr lang="en-KE" dirty="0"/>
          </a:p>
        </p:txBody>
      </p:sp>
      <p:pic>
        <p:nvPicPr>
          <p:cNvPr id="6" name="Content Placeholder 5" descr="A graph of stock market&#10;&#10;AI-generated content may be incorrect.">
            <a:extLst>
              <a:ext uri="{FF2B5EF4-FFF2-40B4-BE49-F238E27FC236}">
                <a16:creationId xmlns:a16="http://schemas.microsoft.com/office/drawing/2014/main" id="{0973222B-1BAD-835B-49FB-7272CF98CAB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0936" y="0"/>
            <a:ext cx="7841064" cy="4662061"/>
          </a:xfrm>
        </p:spPr>
      </p:pic>
    </p:spTree>
    <p:extLst>
      <p:ext uri="{BB962C8B-B14F-4D97-AF65-F5344CB8AC3E}">
        <p14:creationId xmlns:p14="http://schemas.microsoft.com/office/powerpoint/2010/main" val="2363643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2C442-C447-47EE-818B-1CA9FBD3A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55060" y="347610"/>
            <a:ext cx="9905998" cy="1245647"/>
          </a:xfrm>
        </p:spPr>
        <p:txBody>
          <a:bodyPr/>
          <a:lstStyle/>
          <a:p>
            <a:r>
              <a:rPr lang="en-GB" dirty="0"/>
              <a:t>1. Business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5F9CB6-1C98-9739-086C-BA3530EA54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7084" y="1593258"/>
            <a:ext cx="10903974" cy="4197944"/>
          </a:xfrm>
          <a:solidFill>
            <a:schemeClr val="bg2"/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sw-KE" dirty="0"/>
              <a:t>Project Goal</a:t>
            </a:r>
          </a:p>
          <a:p>
            <a:r>
              <a:rPr lang="en-US" dirty="0"/>
              <a:t>To predict whether there is a pattern of customers who will ("soon“) stop (“churn”) doing business with </a:t>
            </a:r>
            <a:r>
              <a:rPr lang="en-US" dirty="0" err="1"/>
              <a:t>SyriaTel</a:t>
            </a:r>
            <a:r>
              <a:rPr lang="en-US" dirty="0"/>
              <a:t>, a telecommunications company.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Objectives </a:t>
            </a:r>
          </a:p>
          <a:p>
            <a:r>
              <a:rPr lang="en-US" dirty="0"/>
              <a:t>To determine if there is a predictive pattern of customers who will ("soon") stop doing </a:t>
            </a:r>
            <a:r>
              <a:rPr lang="en-US" dirty="0" err="1"/>
              <a:t>bussiness</a:t>
            </a:r>
            <a:r>
              <a:rPr lang="en-US" dirty="0"/>
              <a:t> with </a:t>
            </a:r>
            <a:r>
              <a:rPr lang="en-US" dirty="0" err="1"/>
              <a:t>SyriaTel</a:t>
            </a:r>
            <a:r>
              <a:rPr lang="en-US" dirty="0"/>
              <a:t>. 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Target Audience: Telecom business staff</a:t>
            </a:r>
          </a:p>
          <a:p>
            <a:endParaRPr lang="en-US" dirty="0"/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520893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E2AA8-2242-4C69-550D-7430045D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w-KE" dirty="0"/>
              <a:t>2. Data understanding</a:t>
            </a:r>
            <a:endParaRPr lang="en-K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8FD915-E1A3-A1D1-56C9-15CEC4BC6D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94271"/>
            <a:ext cx="5181600" cy="4082692"/>
          </a:xfrm>
        </p:spPr>
        <p:txBody>
          <a:bodyPr/>
          <a:lstStyle/>
          <a:p>
            <a:pPr marL="0" indent="0">
              <a:buNone/>
            </a:pPr>
            <a:r>
              <a:rPr lang="sw-KE" b="1" dirty="0"/>
              <a:t>Churn in Telecom's dataset</a:t>
            </a:r>
          </a:p>
          <a:p>
            <a:pPr lvl="1"/>
            <a:r>
              <a:rPr lang="sw-KE" dirty="0"/>
              <a:t>3333 entries</a:t>
            </a:r>
          </a:p>
          <a:p>
            <a:pPr lvl="1"/>
            <a:r>
              <a:rPr lang="sw-KE" dirty="0"/>
              <a:t>20 columns</a:t>
            </a:r>
          </a:p>
          <a:p>
            <a:pPr lvl="1"/>
            <a:endParaRPr lang="sw-KE" dirty="0"/>
          </a:p>
          <a:p>
            <a:pPr marL="0" indent="0">
              <a:buNone/>
            </a:pPr>
            <a:r>
              <a:rPr lang="sw-KE" b="1" dirty="0"/>
              <a:t>Target (y)  </a:t>
            </a:r>
          </a:p>
          <a:p>
            <a:pPr lvl="1"/>
            <a:r>
              <a:rPr lang="sw-KE" dirty="0"/>
              <a:t>Churn [Yes = 1],  [No = 0]</a:t>
            </a:r>
          </a:p>
          <a:p>
            <a:pPr marL="457200" lvl="1" indent="0">
              <a:buNone/>
            </a:pPr>
            <a:r>
              <a:rPr lang="sw-KE" dirty="0"/>
              <a:t> </a:t>
            </a:r>
          </a:p>
          <a:p>
            <a:endParaRPr lang="en-KE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02C544-37D9-44BF-1DB8-AD6905BEA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76283"/>
            <a:ext cx="5181600" cy="4200679"/>
          </a:xfrm>
        </p:spPr>
        <p:txBody>
          <a:bodyPr/>
          <a:lstStyle/>
          <a:p>
            <a:pPr marL="0" indent="0">
              <a:buNone/>
            </a:pPr>
            <a:r>
              <a:rPr lang="en-GB" b="1" dirty="0"/>
              <a:t>Predictors </a:t>
            </a:r>
          </a:p>
          <a:p>
            <a:pPr lvl="1"/>
            <a:r>
              <a:rPr lang="en-US" dirty="0"/>
              <a:t>['</a:t>
            </a:r>
            <a:r>
              <a:rPr lang="en-US" dirty="0" err="1"/>
              <a:t>account_length</a:t>
            </a:r>
            <a:r>
              <a:rPr lang="en-US" dirty="0"/>
              <a:t>’,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area_code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total_day_charge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total_eve_charge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total_night_charge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'</a:t>
            </a:r>
            <a:r>
              <a:rPr lang="en-US" dirty="0" err="1"/>
              <a:t>total_intl_charge</a:t>
            </a:r>
            <a:r>
              <a:rPr lang="en-US" dirty="0"/>
              <a:t>']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69497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E2449-5197-57B3-ADFF-941100765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067" y="343886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 fontScale="90000"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Logistic regression features (coefficients)</a:t>
            </a:r>
          </a:p>
        </p:txBody>
      </p:sp>
      <p:pic>
        <p:nvPicPr>
          <p:cNvPr id="5" name="Content Placeholder 4" descr="A graph with blue bars&#10;&#10;AI-generated content may be incorrect.">
            <a:extLst>
              <a:ext uri="{FF2B5EF4-FFF2-40B4-BE49-F238E27FC236}">
                <a16:creationId xmlns:a16="http://schemas.microsoft.com/office/drawing/2014/main" id="{F4C9DB8F-F642-5C0B-1AD2-8AD1D0BA21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4597" y="491613"/>
            <a:ext cx="7904844" cy="472314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A14AB32E-3F14-D026-64AA-A1CB12EF247F}"/>
              </a:ext>
            </a:extLst>
          </p:cNvPr>
          <p:cNvSpPr txBox="1">
            <a:spLocks/>
          </p:cNvSpPr>
          <p:nvPr/>
        </p:nvSpPr>
        <p:spPr>
          <a:xfrm>
            <a:off x="2357472" y="5706370"/>
            <a:ext cx="3738528" cy="734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ü"/>
            </a:pPr>
            <a:r>
              <a:rPr lang="en-US" sz="1800" dirty="0"/>
              <a:t>The most important feature is the </a:t>
            </a:r>
            <a:r>
              <a:rPr lang="en-US" sz="1800" dirty="0" err="1"/>
              <a:t>total_intl_charge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KE" sz="1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7B12BD-3781-1AAB-1CF9-BDA8E1529005}"/>
              </a:ext>
            </a:extLst>
          </p:cNvPr>
          <p:cNvSpPr txBox="1"/>
          <p:nvPr/>
        </p:nvSpPr>
        <p:spPr>
          <a:xfrm>
            <a:off x="6439915" y="5653544"/>
            <a:ext cx="507344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dirty="0"/>
              <a:t>A unit increase in international charge increases the chance of churn by 31%</a:t>
            </a:r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2387265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FAD9C-D893-941C-3A5F-6B35CEEEE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Modelling using scikit-learn</a:t>
            </a:r>
            <a:endParaRPr lang="en-KE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4382117-7AB5-7687-732D-706E9D1ADCE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40659863"/>
              </p:ext>
            </p:extLst>
          </p:nvPr>
        </p:nvGraphicFramePr>
        <p:xfrm>
          <a:off x="854111" y="1969478"/>
          <a:ext cx="10193300" cy="2566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8660">
                  <a:extLst>
                    <a:ext uri="{9D8B030D-6E8A-4147-A177-3AD203B41FA5}">
                      <a16:colId xmlns:a16="http://schemas.microsoft.com/office/drawing/2014/main" val="2274602973"/>
                    </a:ext>
                  </a:extLst>
                </a:gridCol>
                <a:gridCol w="2038660">
                  <a:extLst>
                    <a:ext uri="{9D8B030D-6E8A-4147-A177-3AD203B41FA5}">
                      <a16:colId xmlns:a16="http://schemas.microsoft.com/office/drawing/2014/main" val="2069762986"/>
                    </a:ext>
                  </a:extLst>
                </a:gridCol>
                <a:gridCol w="2038660">
                  <a:extLst>
                    <a:ext uri="{9D8B030D-6E8A-4147-A177-3AD203B41FA5}">
                      <a16:colId xmlns:a16="http://schemas.microsoft.com/office/drawing/2014/main" val="3013003208"/>
                    </a:ext>
                  </a:extLst>
                </a:gridCol>
                <a:gridCol w="2038660">
                  <a:extLst>
                    <a:ext uri="{9D8B030D-6E8A-4147-A177-3AD203B41FA5}">
                      <a16:colId xmlns:a16="http://schemas.microsoft.com/office/drawing/2014/main" val="2570843441"/>
                    </a:ext>
                  </a:extLst>
                </a:gridCol>
                <a:gridCol w="2038660">
                  <a:extLst>
                    <a:ext uri="{9D8B030D-6E8A-4147-A177-3AD203B41FA5}">
                      <a16:colId xmlns:a16="http://schemas.microsoft.com/office/drawing/2014/main" val="1870677003"/>
                    </a:ext>
                  </a:extLst>
                </a:gridCol>
              </a:tblGrid>
              <a:tr h="513202">
                <a:tc>
                  <a:txBody>
                    <a:bodyPr/>
                    <a:lstStyle/>
                    <a:p>
                      <a:r>
                        <a:rPr lang="en-GB" sz="2400" dirty="0"/>
                        <a:t>Churn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Precision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Recall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F1 score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Support</a:t>
                      </a:r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669134147"/>
                  </a:ext>
                </a:extLst>
              </a:tr>
              <a:tr h="513202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0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0.86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1.00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0.92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2284</a:t>
                      </a:r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347289341"/>
                  </a:ext>
                </a:extLst>
              </a:tr>
              <a:tr h="513202">
                <a:tc>
                  <a:txBody>
                    <a:bodyPr/>
                    <a:lstStyle/>
                    <a:p>
                      <a:pPr algn="ctr"/>
                      <a:r>
                        <a:rPr lang="en-GB" sz="2400" dirty="0"/>
                        <a:t>1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1.00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0.01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0.03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382</a:t>
                      </a:r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536476224"/>
                  </a:ext>
                </a:extLst>
              </a:tr>
              <a:tr h="513202">
                <a:tc>
                  <a:txBody>
                    <a:bodyPr/>
                    <a:lstStyle/>
                    <a:p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2607504731"/>
                  </a:ext>
                </a:extLst>
              </a:tr>
              <a:tr h="513202">
                <a:tc>
                  <a:txBody>
                    <a:bodyPr/>
                    <a:lstStyle/>
                    <a:p>
                      <a:r>
                        <a:rPr lang="en-GB" sz="2400" dirty="0"/>
                        <a:t>Accuracy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endParaRPr lang="en-KE" sz="240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0.86</a:t>
                      </a:r>
                      <a:endParaRPr lang="en-KE" sz="2400" dirty="0"/>
                    </a:p>
                  </a:txBody>
                  <a:tcPr marL="86139" marR="86139"/>
                </a:tc>
                <a:tc>
                  <a:txBody>
                    <a:bodyPr/>
                    <a:lstStyle/>
                    <a:p>
                      <a:r>
                        <a:rPr lang="en-GB" sz="2400" dirty="0"/>
                        <a:t>2666</a:t>
                      </a:r>
                      <a:endParaRPr lang="en-KE" sz="2400" dirty="0"/>
                    </a:p>
                  </a:txBody>
                  <a:tcPr marL="86139" marR="86139"/>
                </a:tc>
                <a:extLst>
                  <a:ext uri="{0D108BD9-81ED-4DB2-BD59-A6C34878D82A}">
                    <a16:rowId xmlns:a16="http://schemas.microsoft.com/office/drawing/2014/main" val="1636078468"/>
                  </a:ext>
                </a:extLst>
              </a:tr>
            </a:tbl>
          </a:graphicData>
        </a:graphic>
      </p:graphicFrame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E249A01C-D81E-35A3-A4F1-AAC769312FCB}"/>
              </a:ext>
            </a:extLst>
          </p:cNvPr>
          <p:cNvSpPr/>
          <p:nvPr/>
        </p:nvSpPr>
        <p:spPr>
          <a:xfrm>
            <a:off x="1012722" y="4953001"/>
            <a:ext cx="10854813" cy="1474839"/>
          </a:xfrm>
          <a:prstGeom prst="round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The f1 score for  class 0 is 0.92.</a:t>
            </a:r>
          </a:p>
          <a:p>
            <a:pPr marL="285750" indent="-285750" algn="ctr"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The f1 score for class 1 is very low 0.02. </a:t>
            </a: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</a:rPr>
              <a:t>Problem - data imbalances: 2284 instances for class 0: compared to 382 instances for class 1</a:t>
            </a:r>
            <a:endParaRPr lang="en-GB" b="1" dirty="0">
              <a:solidFill>
                <a:schemeClr val="tx1"/>
              </a:solidFill>
            </a:endParaRPr>
          </a:p>
          <a:p>
            <a:pPr algn="ctr"/>
            <a:endParaRPr lang="en-KE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3862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10" descr="A graph showing a curve&#10;&#10;AI-generated content may be incorrect.">
            <a:extLst>
              <a:ext uri="{FF2B5EF4-FFF2-40B4-BE49-F238E27FC236}">
                <a16:creationId xmlns:a16="http://schemas.microsoft.com/office/drawing/2014/main" id="{303A7DB9-E930-3954-3549-2F78C9606A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6580" y="321143"/>
            <a:ext cx="9929125" cy="6392694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527DEC6-A34F-3978-89EA-E6ACD1B6443A}"/>
              </a:ext>
            </a:extLst>
          </p:cNvPr>
          <p:cNvSpPr txBox="1"/>
          <p:nvPr/>
        </p:nvSpPr>
        <p:spPr>
          <a:xfrm>
            <a:off x="1604359" y="639151"/>
            <a:ext cx="6096000" cy="71372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</a:pPr>
            <a:r>
              <a:rPr lang="en-KE" sz="18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DengXian" panose="02010600030101010101" pitchFamily="2" charset="-122"/>
                <a:cs typeface="Times New Roman" panose="02020603050405020304" pitchFamily="18" charset="0"/>
              </a:rPr>
              <a:t>Model has  71.16% chance of predicting correctly the negative and positive classes</a:t>
            </a:r>
          </a:p>
        </p:txBody>
      </p:sp>
    </p:spTree>
    <p:extLst>
      <p:ext uri="{BB962C8B-B14F-4D97-AF65-F5344CB8AC3E}">
        <p14:creationId xmlns:p14="http://schemas.microsoft.com/office/powerpoint/2010/main" val="38721491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399679-4545-74BB-5163-18E652D27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Model Improvement </a:t>
            </a:r>
            <a:br>
              <a:rPr lang="en-GB" dirty="0"/>
            </a:br>
            <a:endParaRPr lang="en-KE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6219C18-F473-1AB2-CAA8-D98B4ECE6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SMOTE (Synthetic Minority Over-sampling Technique)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dirty="0"/>
              <a:t>Regularization - Apply L1 (Lasso) or L2 (Ridge)</a:t>
            </a:r>
          </a:p>
          <a:p>
            <a:endParaRPr lang="en-KE" dirty="0"/>
          </a:p>
        </p:txBody>
      </p:sp>
    </p:spTree>
    <p:extLst>
      <p:ext uri="{BB962C8B-B14F-4D97-AF65-F5344CB8AC3E}">
        <p14:creationId xmlns:p14="http://schemas.microsoft.com/office/powerpoint/2010/main" val="10654361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A179CF-07B8-B790-714C-0814AA566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KE"/>
          </a:p>
        </p:txBody>
      </p:sp>
      <p:pic>
        <p:nvPicPr>
          <p:cNvPr id="5" name="Content Placeholder 4" descr="A purple and blue background with white text&#10;&#10;AI-generated content may be incorrect.">
            <a:extLst>
              <a:ext uri="{FF2B5EF4-FFF2-40B4-BE49-F238E27FC236}">
                <a16:creationId xmlns:a16="http://schemas.microsoft.com/office/drawing/2014/main" id="{C4864917-7465-CD60-8CBD-55FFC25731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4417" y="2083358"/>
            <a:ext cx="5531358" cy="3778250"/>
          </a:xfrm>
        </p:spPr>
      </p:pic>
    </p:spTree>
    <p:extLst>
      <p:ext uri="{BB962C8B-B14F-4D97-AF65-F5344CB8AC3E}">
        <p14:creationId xmlns:p14="http://schemas.microsoft.com/office/powerpoint/2010/main" val="3588164566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C333A"/>
      </a:dk2>
      <a:lt2>
        <a:srgbClr val="D6ECED"/>
      </a:lt2>
      <a:accent1>
        <a:srgbClr val="DE32DE"/>
      </a:accent1>
      <a:accent2>
        <a:srgbClr val="F42B8A"/>
      </a:accent2>
      <a:accent3>
        <a:srgbClr val="349FE7"/>
      </a:accent3>
      <a:accent4>
        <a:srgbClr val="565FF8"/>
      </a:accent4>
      <a:accent5>
        <a:srgbClr val="876BE7"/>
      </a:accent5>
      <a:accent6>
        <a:srgbClr val="F268C2"/>
      </a:accent6>
      <a:hlink>
        <a:srgbClr val="F55CF9"/>
      </a:hlink>
      <a:folHlink>
        <a:srgbClr val="E8A0EE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F20B7C8E-B819-43F3-AAF9-EE50B1A8363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247</TotalTime>
  <Words>262</Words>
  <Application>Microsoft Office PowerPoint</Application>
  <PresentationFormat>Widescreen</PresentationFormat>
  <Paragraphs>56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Arial</vt:lpstr>
      <vt:lpstr>Century Gothic</vt:lpstr>
      <vt:lpstr>Wingdings</vt:lpstr>
      <vt:lpstr>Wingdings 3</vt:lpstr>
      <vt:lpstr>Wisp</vt:lpstr>
      <vt:lpstr>DSC - Phase 3 Project</vt:lpstr>
      <vt:lpstr>1. Business understanding</vt:lpstr>
      <vt:lpstr>2. Data understanding</vt:lpstr>
      <vt:lpstr>Logistic regression features (coefficients)</vt:lpstr>
      <vt:lpstr>3. Modelling using scikit-learn</vt:lpstr>
      <vt:lpstr>PowerPoint Presentation</vt:lpstr>
      <vt:lpstr>Model Improvement 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Pam Godia</dc:creator>
  <cp:lastModifiedBy>Pam Godia</cp:lastModifiedBy>
  <cp:revision>3</cp:revision>
  <dcterms:created xsi:type="dcterms:W3CDTF">2025-05-10T11:16:54Z</dcterms:created>
  <dcterms:modified xsi:type="dcterms:W3CDTF">2025-05-10T15:24:49Z</dcterms:modified>
</cp:coreProperties>
</file>