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535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877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08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1120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665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0157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9554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929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11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4544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194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577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2585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8207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484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056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8579-170F-4495-90F2-0AFBB0F850B9}" type="datetimeFigureOut">
              <a:rPr lang="en-KE" smtClean="0"/>
              <a:t>11/05/2025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7068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AE83-ABE1-F2F5-C9C3-ADDA92C2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45" y="1864788"/>
            <a:ext cx="4271106" cy="1310491"/>
          </a:xfrm>
        </p:spPr>
        <p:txBody>
          <a:bodyPr>
            <a:normAutofit fontScale="90000"/>
          </a:bodyPr>
          <a:lstStyle/>
          <a:p>
            <a:r>
              <a:rPr lang="sw-KE" sz="4000" dirty="0"/>
              <a:t>DSC - Phase 3 Project</a:t>
            </a:r>
            <a:endParaRPr lang="en-K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A1717-253B-2588-C492-7CAC77684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6341" y="5554280"/>
            <a:ext cx="5251245" cy="975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Pamela Godia, Moringa School</a:t>
            </a:r>
          </a:p>
          <a:p>
            <a:pPr marL="0" indent="0">
              <a:buNone/>
            </a:pPr>
            <a:r>
              <a:rPr lang="en-GB" dirty="0"/>
              <a:t>10.05.2025</a:t>
            </a:r>
            <a:endParaRPr lang="en-KE" dirty="0"/>
          </a:p>
        </p:txBody>
      </p:sp>
      <p:pic>
        <p:nvPicPr>
          <p:cNvPr id="6" name="Content Placeholder 5" descr="A graph of stock market&#10;&#10;AI-generated content may be incorrect.">
            <a:extLst>
              <a:ext uri="{FF2B5EF4-FFF2-40B4-BE49-F238E27FC236}">
                <a16:creationId xmlns:a16="http://schemas.microsoft.com/office/drawing/2014/main" id="{0973222B-1BAD-835B-49FB-7272CF98C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36" y="0"/>
            <a:ext cx="7841064" cy="4662061"/>
          </a:xfrm>
        </p:spPr>
      </p:pic>
    </p:spTree>
    <p:extLst>
      <p:ext uri="{BB962C8B-B14F-4D97-AF65-F5344CB8AC3E}">
        <p14:creationId xmlns:p14="http://schemas.microsoft.com/office/powerpoint/2010/main" val="23636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C442-C447-47EE-818B-1CA9FBD3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60" y="347610"/>
            <a:ext cx="9905998" cy="1245647"/>
          </a:xfrm>
        </p:spPr>
        <p:txBody>
          <a:bodyPr/>
          <a:lstStyle/>
          <a:p>
            <a:r>
              <a:rPr lang="en-GB" dirty="0"/>
              <a:t>1. Business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9CB6-1C98-9739-086C-BA3530EA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593258"/>
            <a:ext cx="10903974" cy="4197944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w-KE" dirty="0"/>
              <a:t>Project Goal</a:t>
            </a:r>
          </a:p>
          <a:p>
            <a:r>
              <a:rPr lang="en-US" dirty="0"/>
              <a:t>To predict whether there is a pattern of customers who will ("soon“) stop (“churn”) doing business with </a:t>
            </a:r>
            <a:r>
              <a:rPr lang="en-US" dirty="0" err="1"/>
              <a:t>SyriaTel</a:t>
            </a:r>
            <a:r>
              <a:rPr lang="en-US" dirty="0"/>
              <a:t>, a telecommunications company.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Objectives </a:t>
            </a:r>
          </a:p>
          <a:p>
            <a:r>
              <a:rPr lang="en-US" dirty="0"/>
              <a:t>To determine if there is a predictive pattern of customers who will ("soon") stop doing </a:t>
            </a:r>
            <a:r>
              <a:rPr lang="en-US" dirty="0" err="1"/>
              <a:t>bussiness</a:t>
            </a:r>
            <a:r>
              <a:rPr lang="en-US" dirty="0"/>
              <a:t> with </a:t>
            </a:r>
            <a:r>
              <a:rPr lang="en-US" dirty="0" err="1"/>
              <a:t>SyriaTel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Target Audience: Telecom business staff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2089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2AA8-2242-4C69-550D-7430045D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w-KE" dirty="0"/>
              <a:t>2. Data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D915-E1A3-A1D1-56C9-15CEC4BC6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94271"/>
            <a:ext cx="5181600" cy="4082692"/>
          </a:xfrm>
        </p:spPr>
        <p:txBody>
          <a:bodyPr/>
          <a:lstStyle/>
          <a:p>
            <a:pPr marL="0" indent="0">
              <a:buNone/>
            </a:pPr>
            <a:r>
              <a:rPr lang="sw-KE" b="1" dirty="0"/>
              <a:t>Churn in Telecom's dataset</a:t>
            </a:r>
          </a:p>
          <a:p>
            <a:pPr lvl="1"/>
            <a:r>
              <a:rPr lang="sw-KE" dirty="0"/>
              <a:t>3333 entries</a:t>
            </a:r>
          </a:p>
          <a:p>
            <a:pPr lvl="1"/>
            <a:r>
              <a:rPr lang="sw-KE" dirty="0"/>
              <a:t>20 columns</a:t>
            </a:r>
          </a:p>
          <a:p>
            <a:pPr lvl="1"/>
            <a:endParaRPr lang="sw-KE" dirty="0"/>
          </a:p>
          <a:p>
            <a:pPr marL="0" indent="0">
              <a:buNone/>
            </a:pPr>
            <a:r>
              <a:rPr lang="sw-KE" b="1" dirty="0"/>
              <a:t>Target (y)  </a:t>
            </a:r>
          </a:p>
          <a:p>
            <a:pPr lvl="1"/>
            <a:r>
              <a:rPr lang="sw-KE" dirty="0"/>
              <a:t>Churn [Yes = 1],  [No = 0]</a:t>
            </a:r>
          </a:p>
          <a:p>
            <a:pPr marL="457200" lvl="1" indent="0">
              <a:buNone/>
            </a:pPr>
            <a:r>
              <a:rPr lang="sw-KE" dirty="0"/>
              <a:t> </a:t>
            </a:r>
          </a:p>
          <a:p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2C544-37D9-44BF-1DB8-AD6905BE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76283"/>
            <a:ext cx="5181600" cy="4200679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Predictors </a:t>
            </a:r>
          </a:p>
          <a:p>
            <a:pPr lvl="1"/>
            <a:r>
              <a:rPr lang="en-US" dirty="0"/>
              <a:t>['</a:t>
            </a:r>
            <a:r>
              <a:rPr lang="en-US" dirty="0" err="1"/>
              <a:t>account_length</a:t>
            </a:r>
            <a:r>
              <a:rPr lang="en-US" dirty="0"/>
              <a:t>’,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area_code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total_day_charge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total_eve_charge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total_night_charge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total_intl_charge</a:t>
            </a:r>
            <a:r>
              <a:rPr lang="en-US" dirty="0"/>
              <a:t>']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949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2449-5197-57B3-ADFF-94110076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67" y="343886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features (coefficients)</a:t>
            </a:r>
          </a:p>
        </p:txBody>
      </p:sp>
      <p:pic>
        <p:nvPicPr>
          <p:cNvPr id="5" name="Content Placeholder 4" descr="A graph with blue bars&#10;&#10;AI-generated content may be incorrect.">
            <a:extLst>
              <a:ext uri="{FF2B5EF4-FFF2-40B4-BE49-F238E27FC236}">
                <a16:creationId xmlns:a16="http://schemas.microsoft.com/office/drawing/2014/main" id="{F4C9DB8F-F642-5C0B-1AD2-8AD1D0BA2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97" y="491613"/>
            <a:ext cx="7904844" cy="4723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4AB32E-3F14-D026-64AA-A1CB12EF247F}"/>
              </a:ext>
            </a:extLst>
          </p:cNvPr>
          <p:cNvSpPr txBox="1">
            <a:spLocks/>
          </p:cNvSpPr>
          <p:nvPr/>
        </p:nvSpPr>
        <p:spPr>
          <a:xfrm>
            <a:off x="2357472" y="5706370"/>
            <a:ext cx="3738528" cy="73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most important feature is the </a:t>
            </a:r>
            <a:r>
              <a:rPr lang="en-US" sz="1800" dirty="0" err="1"/>
              <a:t>total_intl_charge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KE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B12BD-3781-1AAB-1CF9-BDA8E1529005}"/>
              </a:ext>
            </a:extLst>
          </p:cNvPr>
          <p:cNvSpPr txBox="1"/>
          <p:nvPr/>
        </p:nvSpPr>
        <p:spPr>
          <a:xfrm>
            <a:off x="6439915" y="5653544"/>
            <a:ext cx="5073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unit increase in international charge increases the chance of churn by 31%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8726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AD9C-D893-941C-3A5F-6B35CEEE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Modelling using scikit-learn</a:t>
            </a:r>
            <a:endParaRPr lang="en-KE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4382117-7AB5-7687-732D-706E9D1AD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659863"/>
              </p:ext>
            </p:extLst>
          </p:nvPr>
        </p:nvGraphicFramePr>
        <p:xfrm>
          <a:off x="854111" y="1969478"/>
          <a:ext cx="10193300" cy="256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660">
                  <a:extLst>
                    <a:ext uri="{9D8B030D-6E8A-4147-A177-3AD203B41FA5}">
                      <a16:colId xmlns:a16="http://schemas.microsoft.com/office/drawing/2014/main" val="2274602973"/>
                    </a:ext>
                  </a:extLst>
                </a:gridCol>
                <a:gridCol w="2038660">
                  <a:extLst>
                    <a:ext uri="{9D8B030D-6E8A-4147-A177-3AD203B41FA5}">
                      <a16:colId xmlns:a16="http://schemas.microsoft.com/office/drawing/2014/main" val="2069762986"/>
                    </a:ext>
                  </a:extLst>
                </a:gridCol>
                <a:gridCol w="2038660">
                  <a:extLst>
                    <a:ext uri="{9D8B030D-6E8A-4147-A177-3AD203B41FA5}">
                      <a16:colId xmlns:a16="http://schemas.microsoft.com/office/drawing/2014/main" val="3013003208"/>
                    </a:ext>
                  </a:extLst>
                </a:gridCol>
                <a:gridCol w="2038660">
                  <a:extLst>
                    <a:ext uri="{9D8B030D-6E8A-4147-A177-3AD203B41FA5}">
                      <a16:colId xmlns:a16="http://schemas.microsoft.com/office/drawing/2014/main" val="2570843441"/>
                    </a:ext>
                  </a:extLst>
                </a:gridCol>
                <a:gridCol w="2038660">
                  <a:extLst>
                    <a:ext uri="{9D8B030D-6E8A-4147-A177-3AD203B41FA5}">
                      <a16:colId xmlns:a16="http://schemas.microsoft.com/office/drawing/2014/main" val="1870677003"/>
                    </a:ext>
                  </a:extLst>
                </a:gridCol>
              </a:tblGrid>
              <a:tr h="513202">
                <a:tc>
                  <a:txBody>
                    <a:bodyPr/>
                    <a:lstStyle/>
                    <a:p>
                      <a:r>
                        <a:rPr lang="en-GB" sz="2400" dirty="0"/>
                        <a:t>Churn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Precision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Recall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F1 score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Support</a:t>
                      </a:r>
                      <a:endParaRPr lang="en-KE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669134147"/>
                  </a:ext>
                </a:extLst>
              </a:tr>
              <a:tr h="513202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0.86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1.00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0.92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2284</a:t>
                      </a:r>
                      <a:endParaRPr lang="en-KE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47289341"/>
                  </a:ext>
                </a:extLst>
              </a:tr>
              <a:tr h="513202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1.00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0.01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0.03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382</a:t>
                      </a:r>
                      <a:endParaRPr lang="en-KE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536476224"/>
                  </a:ext>
                </a:extLst>
              </a:tr>
              <a:tr h="513202">
                <a:tc>
                  <a:txBody>
                    <a:bodyPr/>
                    <a:lstStyle/>
                    <a:p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607504731"/>
                  </a:ext>
                </a:extLst>
              </a:tr>
              <a:tr h="513202">
                <a:tc>
                  <a:txBody>
                    <a:bodyPr/>
                    <a:lstStyle/>
                    <a:p>
                      <a:r>
                        <a:rPr lang="en-GB" sz="2400" dirty="0"/>
                        <a:t>Accuracy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0.86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2666</a:t>
                      </a:r>
                      <a:endParaRPr lang="en-KE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636078468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9A01C-D81E-35A3-A4F1-AAC769312FCB}"/>
              </a:ext>
            </a:extLst>
          </p:cNvPr>
          <p:cNvSpPr/>
          <p:nvPr/>
        </p:nvSpPr>
        <p:spPr>
          <a:xfrm>
            <a:off x="1012722" y="4953001"/>
            <a:ext cx="10854813" cy="147483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The f1 score for  class 0 is 0.92.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The f1 score for class 1 is very low 0.02.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Problem - data imbalances: 2284 instances for class 0: compared to 382 instances for class 1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K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showing a curve&#10;&#10;AI-generated content may be incorrect.">
            <a:extLst>
              <a:ext uri="{FF2B5EF4-FFF2-40B4-BE49-F238E27FC236}">
                <a16:creationId xmlns:a16="http://schemas.microsoft.com/office/drawing/2014/main" id="{303A7DB9-E930-3954-3549-2F78C960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" y="321143"/>
            <a:ext cx="9929125" cy="639269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27DEC6-A34F-3978-89EA-E6ACD1B6443A}"/>
              </a:ext>
            </a:extLst>
          </p:cNvPr>
          <p:cNvSpPr txBox="1"/>
          <p:nvPr/>
        </p:nvSpPr>
        <p:spPr>
          <a:xfrm>
            <a:off x="1604359" y="639151"/>
            <a:ext cx="6096000" cy="71372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KE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has  71.16% chance of predicting correctly the negative and positive classes</a:t>
            </a:r>
          </a:p>
        </p:txBody>
      </p:sp>
    </p:spTree>
    <p:extLst>
      <p:ext uri="{BB962C8B-B14F-4D97-AF65-F5344CB8AC3E}">
        <p14:creationId xmlns:p14="http://schemas.microsoft.com/office/powerpoint/2010/main" val="387214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7FB2-84A7-375B-7520-F36D7D9E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9C9D-C0E7-9D8F-D705-0EDF9FDD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International Calls seems to be the main reason why customers may want to churn </a:t>
            </a:r>
            <a:r>
              <a:rPr lang="en-US" dirty="0" err="1"/>
              <a:t>SyriaTel</a:t>
            </a:r>
            <a:r>
              <a:rPr lang="en-US" dirty="0"/>
              <a:t> company</a:t>
            </a:r>
          </a:p>
          <a:p>
            <a:endParaRPr lang="en-US" dirty="0"/>
          </a:p>
          <a:p>
            <a:r>
              <a:rPr lang="en-US" dirty="0"/>
              <a:t>It may be good to explore other variables such compare the international tariffs by other companies in the same sector</a:t>
            </a:r>
          </a:p>
          <a:p>
            <a:endParaRPr lang="en-US" dirty="0"/>
          </a:p>
          <a:p>
            <a:r>
              <a:rPr lang="en-US" dirty="0"/>
              <a:t>One can also explore the local costs for the competitors in the market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180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99679-4545-74BB-5163-18E652D2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  <a:br>
              <a:rPr lang="en-GB" dirty="0"/>
            </a:br>
            <a:endParaRPr lang="en-K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19C18-F473-1AB2-CAA8-D98B4ECE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SMOTE (Synthetic Minority Over-sampling Technique)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Regularization - Apply L1 (Lasso) or L2 (Ridge)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6543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79CF-07B8-B790-714C-0814AA56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 descr="A purple and blue background with white text&#10;&#10;AI-generated content may be incorrect.">
            <a:extLst>
              <a:ext uri="{FF2B5EF4-FFF2-40B4-BE49-F238E27FC236}">
                <a16:creationId xmlns:a16="http://schemas.microsoft.com/office/drawing/2014/main" id="{C4864917-7465-CD60-8CBD-55FFC257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17" y="2083358"/>
            <a:ext cx="5531358" cy="3778250"/>
          </a:xfrm>
        </p:spPr>
      </p:pic>
    </p:spTree>
    <p:extLst>
      <p:ext uri="{BB962C8B-B14F-4D97-AF65-F5344CB8AC3E}">
        <p14:creationId xmlns:p14="http://schemas.microsoft.com/office/powerpoint/2010/main" val="35881645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312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Century Gothic</vt:lpstr>
      <vt:lpstr>Wingdings</vt:lpstr>
      <vt:lpstr>Wingdings 3</vt:lpstr>
      <vt:lpstr>Wisp</vt:lpstr>
      <vt:lpstr>DSC - Phase 3 Project</vt:lpstr>
      <vt:lpstr>1. Business understanding</vt:lpstr>
      <vt:lpstr>2. Data understanding</vt:lpstr>
      <vt:lpstr>Logistic regression features (coefficients)</vt:lpstr>
      <vt:lpstr>3. Modelling using scikit-learn</vt:lpstr>
      <vt:lpstr>PowerPoint Presentation</vt:lpstr>
      <vt:lpstr>Recommendations</vt:lpstr>
      <vt:lpstr>Next steps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Pam Godia</dc:creator>
  <cp:lastModifiedBy>Pam Godia</cp:lastModifiedBy>
  <cp:revision>5</cp:revision>
  <dcterms:created xsi:type="dcterms:W3CDTF">2025-05-10T11:16:54Z</dcterms:created>
  <dcterms:modified xsi:type="dcterms:W3CDTF">2025-05-11T18:05:23Z</dcterms:modified>
</cp:coreProperties>
</file>