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080" r:id="rId4"/>
    <p:sldMasterId id="2147484109" r:id="rId5"/>
    <p:sldMasterId id="2147484092" r:id="rId6"/>
  </p:sldMasterIdLst>
  <p:notesMasterIdLst>
    <p:notesMasterId r:id="rId55"/>
  </p:notesMasterIdLst>
  <p:handoutMasterIdLst>
    <p:handoutMasterId r:id="rId56"/>
  </p:handoutMasterIdLst>
  <p:sldIdLst>
    <p:sldId id="256" r:id="rId7"/>
    <p:sldId id="383" r:id="rId8"/>
    <p:sldId id="385" r:id="rId9"/>
    <p:sldId id="386" r:id="rId10"/>
    <p:sldId id="372" r:id="rId11"/>
    <p:sldId id="273" r:id="rId12"/>
    <p:sldId id="350" r:id="rId13"/>
    <p:sldId id="380" r:id="rId14"/>
    <p:sldId id="315" r:id="rId15"/>
    <p:sldId id="348" r:id="rId16"/>
    <p:sldId id="338" r:id="rId17"/>
    <p:sldId id="384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75" r:id="rId27"/>
    <p:sldId id="259" r:id="rId28"/>
    <p:sldId id="291" r:id="rId29"/>
    <p:sldId id="325" r:id="rId30"/>
    <p:sldId id="261" r:id="rId31"/>
    <p:sldId id="360" r:id="rId32"/>
    <p:sldId id="376" r:id="rId33"/>
    <p:sldId id="262" r:id="rId34"/>
    <p:sldId id="263" r:id="rId35"/>
    <p:sldId id="361" r:id="rId36"/>
    <p:sldId id="282" r:id="rId37"/>
    <p:sldId id="377" r:id="rId38"/>
    <p:sldId id="275" r:id="rId39"/>
    <p:sldId id="381" r:id="rId40"/>
    <p:sldId id="369" r:id="rId41"/>
    <p:sldId id="370" r:id="rId42"/>
    <p:sldId id="266" r:id="rId43"/>
    <p:sldId id="296" r:id="rId44"/>
    <p:sldId id="297" r:id="rId45"/>
    <p:sldId id="328" r:id="rId46"/>
    <p:sldId id="371" r:id="rId47"/>
    <p:sldId id="331" r:id="rId48"/>
    <p:sldId id="332" r:id="rId49"/>
    <p:sldId id="334" r:id="rId50"/>
    <p:sldId id="378" r:id="rId51"/>
    <p:sldId id="379" r:id="rId52"/>
    <p:sldId id="382" r:id="rId53"/>
    <p:sldId id="269" r:id="rId54"/>
  </p:sldIdLst>
  <p:sldSz cx="12192000" cy="6858000"/>
  <p:notesSz cx="6858000" cy="9144000"/>
  <p:embeddedFontLst>
    <p:embeddedFont>
      <p:font typeface="Tahoma" panose="020B0604030504040204" pitchFamily="34" charset="0"/>
      <p:regular r:id="rId57"/>
      <p:bold r:id="rId58"/>
    </p:embeddedFont>
    <p:embeddedFont>
      <p:font typeface="Verdana" panose="020B0604030504040204" pitchFamily="34" charset="0"/>
      <p:regular r:id="rId59"/>
      <p:bold r:id="rId60"/>
      <p:italic r:id="rId61"/>
      <p:boldItalic r:id="rId62"/>
    </p:embeddedFont>
  </p:embeddedFontLst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65A3"/>
    <a:srgbClr val="F0E9EE"/>
    <a:srgbClr val="EDC6ED"/>
    <a:srgbClr val="4A4342"/>
    <a:srgbClr val="000000"/>
    <a:srgbClr val="FFCCFF"/>
    <a:srgbClr val="C979BF"/>
    <a:srgbClr val="B64AA9"/>
    <a:srgbClr val="FFFFCC"/>
    <a:srgbClr val="FFF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6430" autoAdjust="0"/>
  </p:normalViewPr>
  <p:slideViewPr>
    <p:cSldViewPr snapToGrid="0" snapToObjects="1">
      <p:cViewPr varScale="1">
        <p:scale>
          <a:sx n="82" d="100"/>
          <a:sy n="82" d="100"/>
        </p:scale>
        <p:origin x="4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notesMaster" Target="notesMasters/notesMaster1.xml"/><Relationship Id="rId63" Type="http://schemas.openxmlformats.org/officeDocument/2006/relationships/tags" Target="tags/tag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font" Target="fonts/font5.fntdata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handoutMaster" Target="handoutMasters/handoutMaster1.xml"/><Relationship Id="rId64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font" Target="fonts/font1.fntdata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B-47C8-8F05-9A0136607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B-47C8-8F05-9A0136607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7C8-8F05-9A0136607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Slightly</a:t>
            </a:r>
            <a:r>
              <a:rPr lang="en-GB" baseline="0" dirty="0"/>
              <a:t> noisy data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2.5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9.5</c:v>
                </c:pt>
                <c:pt idx="8">
                  <c:v>9</c:v>
                </c:pt>
                <c:pt idx="9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27-4A75-8A4D-69152788E5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27-4A75-8A4D-69152788E5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27-4A75-8A4D-69152788E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8905567"/>
        <c:axId val="1198909407"/>
      </c:lineChart>
      <c:catAx>
        <c:axId val="1198905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909407"/>
        <c:crosses val="autoZero"/>
        <c:auto val="1"/>
        <c:lblAlgn val="ctr"/>
        <c:lblOffset val="100"/>
        <c:noMultiLvlLbl val="0"/>
      </c:catAx>
      <c:valAx>
        <c:axId val="1198909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905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A7522-8858-4CC8-8906-698752F2BB0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15F33CE8-B59F-4C8F-9BFA-9293EC15C5DF}">
      <dgm:prSet phldrT="[Text]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algn="l"/>
          <a:r>
            <a:rPr lang="en-GB" b="1" dirty="0"/>
            <a:t>CART - classification and regression tree.</a:t>
          </a:r>
        </a:p>
        <a:p>
          <a:pPr algn="l"/>
          <a:r>
            <a:rPr lang="en-GB" b="1" dirty="0"/>
            <a:t>Uses </a:t>
          </a:r>
          <a:r>
            <a:rPr lang="en-GB" b="1" i="1" dirty="0"/>
            <a:t>Gini Impurity </a:t>
          </a:r>
          <a:r>
            <a:rPr lang="en-GB" b="1" dirty="0"/>
            <a:t>instead of </a:t>
          </a:r>
          <a:r>
            <a:rPr lang="en-GB" b="1" i="1" dirty="0"/>
            <a:t>Information Gain</a:t>
          </a:r>
          <a:r>
            <a:rPr lang="en-GB" b="1" dirty="0"/>
            <a:t>.</a:t>
          </a:r>
        </a:p>
      </dgm:t>
    </dgm:pt>
    <dgm:pt modelId="{40552956-EF03-4604-BC04-54482C97897F}" type="parTrans" cxnId="{19259528-851B-418F-8BCC-CD20AFD2D98C}">
      <dgm:prSet/>
      <dgm:spPr/>
      <dgm:t>
        <a:bodyPr/>
        <a:lstStyle/>
        <a:p>
          <a:endParaRPr lang="en-GB" b="1"/>
        </a:p>
      </dgm:t>
    </dgm:pt>
    <dgm:pt modelId="{8C4AF230-7313-43BD-8F9D-B08106868EF3}" type="sibTrans" cxnId="{19259528-851B-418F-8BCC-CD20AFD2D98C}">
      <dgm:prSet/>
      <dgm:spPr/>
      <dgm:t>
        <a:bodyPr/>
        <a:lstStyle/>
        <a:p>
          <a:endParaRPr lang="en-GB" b="1"/>
        </a:p>
      </dgm:t>
    </dgm:pt>
    <dgm:pt modelId="{E7C71735-2D25-4AE0-BB5E-F8196B5F8E6B}">
      <dgm:prSet phldrT="[Text]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  <dgm:t>
        <a:bodyPr/>
        <a:lstStyle/>
        <a:p>
          <a:pPr algn="l"/>
          <a:r>
            <a:rPr lang="en-GB" b="1" dirty="0"/>
            <a:t>CHAID – </a:t>
          </a:r>
          <a:r>
            <a:rPr lang="en-GB" b="1" dirty="0" err="1"/>
            <a:t>CHi</a:t>
          </a:r>
          <a:r>
            <a:rPr lang="en-GB" b="1" dirty="0"/>
            <a:t>-squared automatic interaction detector.</a:t>
          </a:r>
        </a:p>
      </dgm:t>
    </dgm:pt>
    <dgm:pt modelId="{A5C79298-7E11-4425-886E-2E7CAB77278F}" type="parTrans" cxnId="{A69C68E3-4015-476B-BFB8-8DD9F4C0CA01}">
      <dgm:prSet/>
      <dgm:spPr/>
      <dgm:t>
        <a:bodyPr/>
        <a:lstStyle/>
        <a:p>
          <a:endParaRPr lang="en-GB" b="1"/>
        </a:p>
      </dgm:t>
    </dgm:pt>
    <dgm:pt modelId="{CE436CF3-008A-4489-BFD5-80E935FE6F0E}" type="sibTrans" cxnId="{A69C68E3-4015-476B-BFB8-8DD9F4C0CA01}">
      <dgm:prSet/>
      <dgm:spPr/>
      <dgm:t>
        <a:bodyPr/>
        <a:lstStyle/>
        <a:p>
          <a:endParaRPr lang="en-GB" b="1"/>
        </a:p>
      </dgm:t>
    </dgm:pt>
    <dgm:pt modelId="{AE88895D-FA00-438B-BA3E-5C9615F54BB2}">
      <dgm:prSet phldrT="[Text]"/>
      <dgm:spPr>
        <a:solidFill>
          <a:srgbClr val="9365A3"/>
        </a:solidFill>
        <a:ln>
          <a:solidFill>
            <a:srgbClr val="BDA1C7"/>
          </a:solidFill>
        </a:ln>
      </dgm:spPr>
      <dgm:t>
        <a:bodyPr/>
        <a:lstStyle/>
        <a:p>
          <a:pPr algn="l"/>
          <a:r>
            <a:rPr lang="en-GB" b="1" dirty="0"/>
            <a:t>Random forest – ensemble classification method based on decision trees (will see ensembles  in another lecture).</a:t>
          </a:r>
        </a:p>
      </dgm:t>
    </dgm:pt>
    <dgm:pt modelId="{55D42365-D75A-4671-A7A8-D8F9BE0B3648}" type="parTrans" cxnId="{27665876-0487-48B3-B2F1-CA4D12670025}">
      <dgm:prSet/>
      <dgm:spPr/>
      <dgm:t>
        <a:bodyPr/>
        <a:lstStyle/>
        <a:p>
          <a:endParaRPr lang="en-GB" b="1"/>
        </a:p>
      </dgm:t>
    </dgm:pt>
    <dgm:pt modelId="{FB63F995-60DE-427D-A16F-32E17477B373}" type="sibTrans" cxnId="{27665876-0487-48B3-B2F1-CA4D12670025}">
      <dgm:prSet/>
      <dgm:spPr/>
      <dgm:t>
        <a:bodyPr/>
        <a:lstStyle/>
        <a:p>
          <a:endParaRPr lang="en-GB" b="1"/>
        </a:p>
      </dgm:t>
    </dgm:pt>
    <dgm:pt modelId="{639C5D35-B2B1-4377-AEEB-0A881E54EF45}" type="pres">
      <dgm:prSet presAssocID="{2E5A7522-8858-4CC8-8906-698752F2BB03}" presName="diagram" presStyleCnt="0">
        <dgm:presLayoutVars>
          <dgm:dir/>
          <dgm:resizeHandles val="exact"/>
        </dgm:presLayoutVars>
      </dgm:prSet>
      <dgm:spPr/>
    </dgm:pt>
    <dgm:pt modelId="{BEAF77B9-141D-42BC-8BE0-133E0B12B686}" type="pres">
      <dgm:prSet presAssocID="{15F33CE8-B59F-4C8F-9BFA-9293EC15C5DF}" presName="node" presStyleLbl="node1" presStyleIdx="0" presStyleCnt="3" custScaleX="63853" custLinFactNeighborX="3056" custLinFactNeighborY="-24640">
        <dgm:presLayoutVars>
          <dgm:bulletEnabled val="1"/>
        </dgm:presLayoutVars>
      </dgm:prSet>
      <dgm:spPr/>
    </dgm:pt>
    <dgm:pt modelId="{D94A850D-085D-42F0-948A-769218C83AD7}" type="pres">
      <dgm:prSet presAssocID="{8C4AF230-7313-43BD-8F9D-B08106868EF3}" presName="sibTrans" presStyleCnt="0"/>
      <dgm:spPr/>
    </dgm:pt>
    <dgm:pt modelId="{A2941349-6676-46AF-81B8-5040B23F49F9}" type="pres">
      <dgm:prSet presAssocID="{E7C71735-2D25-4AE0-BB5E-F8196B5F8E6B}" presName="node" presStyleLbl="node1" presStyleIdx="1" presStyleCnt="3" custScaleX="65385" custLinFactNeighborX="-254" custLinFactNeighborY="-25601">
        <dgm:presLayoutVars>
          <dgm:bulletEnabled val="1"/>
        </dgm:presLayoutVars>
      </dgm:prSet>
      <dgm:spPr/>
    </dgm:pt>
    <dgm:pt modelId="{72D791BA-C168-4AEE-9AE9-64623A157286}" type="pres">
      <dgm:prSet presAssocID="{CE436CF3-008A-4489-BFD5-80E935FE6F0E}" presName="sibTrans" presStyleCnt="0"/>
      <dgm:spPr/>
    </dgm:pt>
    <dgm:pt modelId="{DA753776-677C-490C-A45D-EEF1E95469D9}" type="pres">
      <dgm:prSet presAssocID="{AE88895D-FA00-438B-BA3E-5C9615F54BB2}" presName="node" presStyleLbl="node1" presStyleIdx="2" presStyleCnt="3" custScaleX="62848" custLinFactNeighborX="71" custLinFactNeighborY="-25228">
        <dgm:presLayoutVars>
          <dgm:bulletEnabled val="1"/>
        </dgm:presLayoutVars>
      </dgm:prSet>
      <dgm:spPr/>
    </dgm:pt>
  </dgm:ptLst>
  <dgm:cxnLst>
    <dgm:cxn modelId="{758EB223-3D2C-4A6A-875C-476D2D4FDD1B}" type="presOf" srcId="{E7C71735-2D25-4AE0-BB5E-F8196B5F8E6B}" destId="{A2941349-6676-46AF-81B8-5040B23F49F9}" srcOrd="0" destOrd="0" presId="urn:microsoft.com/office/officeart/2005/8/layout/default"/>
    <dgm:cxn modelId="{19259528-851B-418F-8BCC-CD20AFD2D98C}" srcId="{2E5A7522-8858-4CC8-8906-698752F2BB03}" destId="{15F33CE8-B59F-4C8F-9BFA-9293EC15C5DF}" srcOrd="0" destOrd="0" parTransId="{40552956-EF03-4604-BC04-54482C97897F}" sibTransId="{8C4AF230-7313-43BD-8F9D-B08106868EF3}"/>
    <dgm:cxn modelId="{6306A852-2407-456B-8CB9-EEB31E03EDE6}" type="presOf" srcId="{15F33CE8-B59F-4C8F-9BFA-9293EC15C5DF}" destId="{BEAF77B9-141D-42BC-8BE0-133E0B12B686}" srcOrd="0" destOrd="0" presId="urn:microsoft.com/office/officeart/2005/8/layout/default"/>
    <dgm:cxn modelId="{27665876-0487-48B3-B2F1-CA4D12670025}" srcId="{2E5A7522-8858-4CC8-8906-698752F2BB03}" destId="{AE88895D-FA00-438B-BA3E-5C9615F54BB2}" srcOrd="2" destOrd="0" parTransId="{55D42365-D75A-4671-A7A8-D8F9BE0B3648}" sibTransId="{FB63F995-60DE-427D-A16F-32E17477B373}"/>
    <dgm:cxn modelId="{2E3F0596-7DE1-49A8-B982-C835DFF1DF14}" type="presOf" srcId="{AE88895D-FA00-438B-BA3E-5C9615F54BB2}" destId="{DA753776-677C-490C-A45D-EEF1E95469D9}" srcOrd="0" destOrd="0" presId="urn:microsoft.com/office/officeart/2005/8/layout/default"/>
    <dgm:cxn modelId="{42B9E9AD-57A5-48E3-AA2C-14EF4B12C66D}" type="presOf" srcId="{2E5A7522-8858-4CC8-8906-698752F2BB03}" destId="{639C5D35-B2B1-4377-AEEB-0A881E54EF45}" srcOrd="0" destOrd="0" presId="urn:microsoft.com/office/officeart/2005/8/layout/default"/>
    <dgm:cxn modelId="{A69C68E3-4015-476B-BFB8-8DD9F4C0CA01}" srcId="{2E5A7522-8858-4CC8-8906-698752F2BB03}" destId="{E7C71735-2D25-4AE0-BB5E-F8196B5F8E6B}" srcOrd="1" destOrd="0" parTransId="{A5C79298-7E11-4425-886E-2E7CAB77278F}" sibTransId="{CE436CF3-008A-4489-BFD5-80E935FE6F0E}"/>
    <dgm:cxn modelId="{55E48412-A3D0-4E6C-A7DC-8749A3FF7468}" type="presParOf" srcId="{639C5D35-B2B1-4377-AEEB-0A881E54EF45}" destId="{BEAF77B9-141D-42BC-8BE0-133E0B12B686}" srcOrd="0" destOrd="0" presId="urn:microsoft.com/office/officeart/2005/8/layout/default"/>
    <dgm:cxn modelId="{028A0B27-6AA8-47DB-B2FA-2E06947F2B18}" type="presParOf" srcId="{639C5D35-B2B1-4377-AEEB-0A881E54EF45}" destId="{D94A850D-085D-42F0-948A-769218C83AD7}" srcOrd="1" destOrd="0" presId="urn:microsoft.com/office/officeart/2005/8/layout/default"/>
    <dgm:cxn modelId="{36152E42-F5E5-496C-86AB-7741A110CBCA}" type="presParOf" srcId="{639C5D35-B2B1-4377-AEEB-0A881E54EF45}" destId="{A2941349-6676-46AF-81B8-5040B23F49F9}" srcOrd="2" destOrd="0" presId="urn:microsoft.com/office/officeart/2005/8/layout/default"/>
    <dgm:cxn modelId="{21721BA1-6E40-4979-BAF1-289B1D718954}" type="presParOf" srcId="{639C5D35-B2B1-4377-AEEB-0A881E54EF45}" destId="{72D791BA-C168-4AEE-9AE9-64623A157286}" srcOrd="3" destOrd="0" presId="urn:microsoft.com/office/officeart/2005/8/layout/default"/>
    <dgm:cxn modelId="{05FE7679-684F-4C1B-B579-BBEC4F6B2C13}" type="presParOf" srcId="{639C5D35-B2B1-4377-AEEB-0A881E54EF45}" destId="{DA753776-677C-490C-A45D-EEF1E95469D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F77B9-141D-42BC-8BE0-133E0B12B686}">
      <dsp:nvSpPr>
        <dsp:cNvPr id="0" name=""/>
        <dsp:cNvSpPr/>
      </dsp:nvSpPr>
      <dsp:spPr>
        <a:xfrm>
          <a:off x="127567" y="0"/>
          <a:ext cx="2604918" cy="244773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CART - classification and regression tree.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Uses </a:t>
          </a:r>
          <a:r>
            <a:rPr lang="en-GB" sz="2300" b="1" i="1" kern="1200" dirty="0"/>
            <a:t>Gini Impurity </a:t>
          </a:r>
          <a:r>
            <a:rPr lang="en-GB" sz="2300" b="1" kern="1200" dirty="0"/>
            <a:t>instead of </a:t>
          </a:r>
          <a:r>
            <a:rPr lang="en-GB" sz="2300" b="1" i="1" kern="1200" dirty="0"/>
            <a:t>Information Gain</a:t>
          </a:r>
          <a:r>
            <a:rPr lang="en-GB" sz="2300" b="1" kern="1200" dirty="0"/>
            <a:t>.</a:t>
          </a:r>
        </a:p>
      </dsp:txBody>
      <dsp:txXfrm>
        <a:off x="127567" y="0"/>
        <a:ext cx="2604918" cy="2447733"/>
      </dsp:txXfrm>
    </dsp:sp>
    <dsp:sp modelId="{A2941349-6676-46AF-81B8-5040B23F49F9}">
      <dsp:nvSpPr>
        <dsp:cNvPr id="0" name=""/>
        <dsp:cNvSpPr/>
      </dsp:nvSpPr>
      <dsp:spPr>
        <a:xfrm>
          <a:off x="3005408" y="0"/>
          <a:ext cx="2667417" cy="2447733"/>
        </a:xfrm>
        <a:prstGeom prst="rect">
          <a:avLst/>
        </a:prstGeom>
        <a:solidFill>
          <a:schemeClr val="tx2">
            <a:lumMod val="75000"/>
          </a:schemeClr>
        </a:solidFill>
        <a:ln w="12700" cap="flat" cmpd="sng" algn="ctr">
          <a:solidFill>
            <a:schemeClr val="tx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CHAID – </a:t>
          </a:r>
          <a:r>
            <a:rPr lang="en-GB" sz="2300" b="1" kern="1200" dirty="0" err="1"/>
            <a:t>CHi</a:t>
          </a:r>
          <a:r>
            <a:rPr lang="en-GB" sz="2300" b="1" kern="1200" dirty="0"/>
            <a:t>-squared automatic interaction detector.</a:t>
          </a:r>
        </a:p>
      </dsp:txBody>
      <dsp:txXfrm>
        <a:off x="3005408" y="0"/>
        <a:ext cx="2667417" cy="2447733"/>
      </dsp:txXfrm>
    </dsp:sp>
    <dsp:sp modelId="{DA753776-677C-490C-A45D-EEF1E95469D9}">
      <dsp:nvSpPr>
        <dsp:cNvPr id="0" name=""/>
        <dsp:cNvSpPr/>
      </dsp:nvSpPr>
      <dsp:spPr>
        <a:xfrm>
          <a:off x="6094039" y="0"/>
          <a:ext cx="2563918" cy="2447733"/>
        </a:xfrm>
        <a:prstGeom prst="rect">
          <a:avLst/>
        </a:prstGeom>
        <a:solidFill>
          <a:srgbClr val="9365A3"/>
        </a:solidFill>
        <a:ln w="12700" cap="flat" cmpd="sng" algn="ctr">
          <a:solidFill>
            <a:srgbClr val="BDA1C7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Random forest – ensemble classification method based on decision trees (will see ensembles  in another lecture).</a:t>
          </a:r>
        </a:p>
      </dsp:txBody>
      <dsp:txXfrm>
        <a:off x="6094039" y="0"/>
        <a:ext cx="2563918" cy="2447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3AA05D-E4C4-4942-979D-AA61CCFCD900}" type="datetime6">
              <a:rPr lang="en-GB"/>
              <a:pPr/>
              <a:t>September 25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CC2EC-850F-4BE6-B6DC-6737E2788D8A}" type="slidenum">
              <a:rPr lang="en-GB"/>
              <a:pPr/>
              <a:t>1</a:t>
            </a:fld>
            <a:endParaRPr lang="en-GB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AB33F6-D1EF-4199-AD18-E40012F462C4}" type="datetime6">
              <a:rPr lang="en-GB"/>
              <a:pPr/>
              <a:t>September 25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3643F-67B9-47E2-AC54-108C32322176}" type="slidenum">
              <a:rPr lang="en-GB"/>
              <a:pPr/>
              <a:t>13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</p:spPr>
        <p:txBody>
          <a:bodyPr/>
          <a:lstStyle/>
          <a:p>
            <a:r>
              <a:rPr lang="en-US" dirty="0"/>
              <a:t>These are the same calculations as from last week. Note that there is no penalty for having many branches. But having many branches is intrinsically beneficial.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a better way to decide which attribute comes first in the decision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57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Outlook, temp, humidity, windy….satisfy yourself that these numbers are right. We picked outlook unreservedly last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C70C91-28C3-470A-A1CB-90560FC7328B}" type="datetime6">
              <a:rPr lang="en-GB"/>
              <a:pPr/>
              <a:t>September 25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A2696-1AA2-4EF9-B0FA-4185602F9936}" type="slidenum">
              <a:rPr lang="en-GB"/>
              <a:pPr/>
              <a:t>18</a:t>
            </a:fld>
            <a:endParaRPr lang="en-GB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0.43 * </a:t>
            </a:r>
            <a:r>
              <a:rPr lang="en-US" altLang="zh-TW">
                <a:solidFill>
                  <a:srgbClr val="000000"/>
                </a:solidFill>
              </a:rPr>
              <a:t>1.218 + 0.57 * 0.811</a:t>
            </a:r>
          </a:p>
          <a:p>
            <a:r>
              <a:rPr lang="en-US" altLang="zh-TW">
                <a:solidFill>
                  <a:srgbClr val="000000"/>
                </a:solidFill>
              </a:rPr>
              <a:t>0.524 + 0.462</a:t>
            </a:r>
          </a:p>
          <a:p>
            <a:r>
              <a:rPr lang="en-US" altLang="zh-TW">
                <a:solidFill>
                  <a:srgbClr val="000000"/>
                </a:solidFill>
              </a:rPr>
              <a:t>0.986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D21079-01BE-447C-8993-F0C6849CFE7D}" type="datetime6">
              <a:rPr lang="en-GB"/>
              <a:pPr/>
              <a:t>September 25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8A45-EAF5-4436-ABAC-C9BF3C271BBB}" type="slidenum">
              <a:rPr lang="en-GB"/>
              <a:pPr/>
              <a:t>19</a:t>
            </a:fld>
            <a:endParaRPr lang="en-GB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Gain ratio compensates for 2 humidity values?</a:t>
            </a:r>
          </a:p>
          <a:p>
            <a:r>
              <a:rPr lang="en-GB" dirty="0"/>
              <a:t>It was all for nothing!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It’s a lot more calculation, and in our dataset it made no difference. Can only make a difference for attributes with multiple paths. Should make a difference if all nodes are 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71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58980D29-78D5-490E-8CB5-1DAAF2D2E6CD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E3DEDBBC-DC22-4673-B2F7-764CAC4C87F5}" type="slidenum">
              <a:rPr lang="en-GB" smtClean="0"/>
              <a:pPr defTabSz="914400" eaLnBrk="1" hangingPunct="1"/>
              <a:t>21</a:t>
            </a:fld>
            <a:endParaRPr lang="en-GB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03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781344E9-B180-47AB-8D7D-05DFDF138B74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0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0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4A26546A-10B4-47DB-978C-D0CB49F768A8}" type="slidenum">
              <a:rPr lang="en-GB" smtClean="0"/>
              <a:pPr defTabSz="914400" eaLnBrk="1" hangingPunct="1"/>
              <a:t>22</a:t>
            </a:fld>
            <a:endParaRPr lang="en-GB"/>
          </a:p>
        </p:txBody>
      </p:sp>
      <p:sp>
        <p:nvSpPr>
          <p:cNvPr id="60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9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thing to notice: there are more then one 72! And more than one day where temp was 75!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89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C8FF1BD2-FD2C-44AF-8CE6-E7595DDAB732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4FA51213-0C13-47BC-A255-0E6FBC3D734E}" type="slidenum">
              <a:rPr lang="en-GB" smtClean="0"/>
              <a:pPr defTabSz="914400" eaLnBrk="1" hangingPunct="1"/>
              <a:t>24</a:t>
            </a:fld>
            <a:endParaRPr lang="en-GB"/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Yeah, NOW you can see there are more than one 72 and more than one 75!</a:t>
            </a:r>
          </a:p>
          <a:p>
            <a:pPr eaLnBrk="1" hangingPunct="1"/>
            <a:r>
              <a:rPr lang="en-US" dirty="0"/>
              <a:t>Look for “runs” of stuff.</a:t>
            </a:r>
          </a:p>
        </p:txBody>
      </p:sp>
    </p:spTree>
    <p:extLst>
      <p:ext uri="{BB962C8B-B14F-4D97-AF65-F5344CB8AC3E}">
        <p14:creationId xmlns:p14="http://schemas.microsoft.com/office/powerpoint/2010/main" val="262511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58980D29-78D5-490E-8CB5-1DAAF2D2E6CD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E3DEDBBC-DC22-4673-B2F7-764CAC4C87F5}" type="slidenum">
              <a:rPr lang="en-GB" smtClean="0"/>
              <a:pPr defTabSz="914400" eaLnBrk="1" hangingPunct="1"/>
              <a:t>5</a:t>
            </a:fld>
            <a:endParaRPr lang="en-GB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8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BE20EA22-E467-4FBA-A767-5F68A74427C6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2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2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564961B3-5771-4529-9B30-BE8BF5BEB222}" type="slidenum">
              <a:rPr lang="en-GB" smtClean="0"/>
              <a:pPr defTabSz="914400" eaLnBrk="1" hangingPunct="1"/>
              <a:t>25</a:t>
            </a:fld>
            <a:endParaRPr lang="en-GB"/>
          </a:p>
        </p:txBody>
      </p:sp>
      <p:sp>
        <p:nvSpPr>
          <p:cNvPr id="62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Binary splits would be </a:t>
            </a:r>
            <a:r>
              <a:rPr lang="en-US" dirty="0" err="1"/>
              <a:t>favoured</a:t>
            </a:r>
            <a:r>
              <a:rPr lang="en-US" dirty="0"/>
              <a:t> by information gain ratio.</a:t>
            </a:r>
          </a:p>
        </p:txBody>
      </p:sp>
    </p:spTree>
    <p:extLst>
      <p:ext uri="{BB962C8B-B14F-4D97-AF65-F5344CB8AC3E}">
        <p14:creationId xmlns:p14="http://schemas.microsoft.com/office/powerpoint/2010/main" val="311833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140793B1-A370-4637-87D3-73761E24BCE6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6076982E-4B30-475F-ADB6-4B28580498C4}" type="slidenum">
              <a:rPr lang="en-GB" smtClean="0"/>
              <a:pPr defTabSz="914400" eaLnBrk="1" hangingPunct="1"/>
              <a:t>26</a:t>
            </a:fld>
            <a:endParaRPr lang="en-GB"/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77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58980D29-78D5-490E-8CB5-1DAAF2D2E6CD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E3DEDBBC-DC22-4673-B2F7-764CAC4C87F5}" type="slidenum">
              <a:rPr lang="en-GB" smtClean="0"/>
              <a:pPr defTabSz="914400" eaLnBrk="1" hangingPunct="1"/>
              <a:t>27</a:t>
            </a:fld>
            <a:endParaRPr lang="en-GB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50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95950A03-90DE-4EF9-8A61-8BC73759015F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D8B20339-5905-4230-82D1-48666A08EA5C}" type="slidenum">
              <a:rPr lang="en-GB" smtClean="0"/>
              <a:pPr defTabSz="914400" eaLnBrk="1" hangingPunct="1"/>
              <a:t>28</a:t>
            </a:fld>
            <a:endParaRPr lang="en-GB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12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08B03BBB-5438-4126-93FB-520CA28493A1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4E5C11E6-DA7F-4DA4-AD5D-9EC4C4383597}" type="slidenum">
              <a:rPr lang="en-GB" smtClean="0"/>
              <a:pPr defTabSz="914400" eaLnBrk="1" hangingPunct="1"/>
              <a:t>29</a:t>
            </a:fld>
            <a:endParaRPr lang="en-GB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During training, split the instance with the missing attribute out over all the nodes (fractional parts).</a:t>
            </a:r>
          </a:p>
        </p:txBody>
      </p:sp>
    </p:spTree>
    <p:extLst>
      <p:ext uri="{BB962C8B-B14F-4D97-AF65-F5344CB8AC3E}">
        <p14:creationId xmlns:p14="http://schemas.microsoft.com/office/powerpoint/2010/main" val="2432658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7514640F-6A6B-4FEF-9760-F8613D77FEA3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F40BC0CF-4970-4548-A132-DF5B33B2960F}" type="slidenum">
              <a:rPr lang="en-GB" smtClean="0"/>
              <a:pPr defTabSz="914400" eaLnBrk="1" hangingPunct="1"/>
              <a:t>30</a:t>
            </a:fld>
            <a:endParaRPr lang="en-GB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60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85FE009B-B04F-4944-95E2-58CEBC22D536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7A320E4D-F60A-43EE-8706-991A9BFC7724}" type="slidenum">
              <a:rPr lang="en-GB" smtClean="0"/>
              <a:pPr defTabSz="914400" eaLnBrk="1" hangingPunct="1"/>
              <a:t>31</a:t>
            </a:fld>
            <a:endParaRPr lang="en-GB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So X is much more likely to be Blue</a:t>
            </a:r>
          </a:p>
        </p:txBody>
      </p:sp>
    </p:spTree>
    <p:extLst>
      <p:ext uri="{BB962C8B-B14F-4D97-AF65-F5344CB8AC3E}">
        <p14:creationId xmlns:p14="http://schemas.microsoft.com/office/powerpoint/2010/main" val="3275434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58980D29-78D5-490E-8CB5-1DAAF2D2E6CD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E3DEDBBC-DC22-4673-B2F7-764CAC4C87F5}" type="slidenum">
              <a:rPr lang="en-GB" smtClean="0"/>
              <a:pPr defTabSz="914400" eaLnBrk="1" hangingPunct="1"/>
              <a:t>32</a:t>
            </a:fld>
            <a:endParaRPr lang="en-GB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184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0EF7007E-A1C8-4A0C-870F-3385CAAD4AAF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03C4F6EE-B7B1-4F6E-8B81-610162E63F22}" type="slidenum">
              <a:rPr lang="en-GB" smtClean="0"/>
              <a:pPr defTabSz="914400" eaLnBrk="1" hangingPunct="1"/>
              <a:t>33</a:t>
            </a:fld>
            <a:endParaRPr lang="en-GB"/>
          </a:p>
        </p:txBody>
      </p:sp>
      <p:sp>
        <p:nvSpPr>
          <p:cNvPr id="70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2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whether a job position is good or not. It’s first </a:t>
            </a:r>
            <a:r>
              <a:rPr lang="en-GB"/>
              <a:t>year increase.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34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4023F20B-BD64-48CB-AE05-A7F8F8E83E07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58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58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28366D57-995A-40A2-9CD6-C64BAE9E67AF}" type="slidenum">
              <a:rPr lang="en-GB" smtClean="0"/>
              <a:pPr defTabSz="914400" eaLnBrk="1" hangingPunct="1"/>
              <a:t>6</a:t>
            </a:fld>
            <a:endParaRPr lang="en-GB"/>
          </a:p>
        </p:txBody>
      </p:sp>
      <p:sp>
        <p:nvSpPr>
          <p:cNvPr id="58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C4.5 allowed use of &gt; and &lt; and == over ID3.</a:t>
            </a:r>
          </a:p>
          <a:p>
            <a:pPr eaLnBrk="1" hangingPunct="1"/>
            <a:r>
              <a:rPr lang="en-US" dirty="0"/>
              <a:t>C5.0 gave smaller decision trees.</a:t>
            </a:r>
          </a:p>
        </p:txBody>
      </p:sp>
    </p:spTree>
    <p:extLst>
      <p:ext uri="{BB962C8B-B14F-4D97-AF65-F5344CB8AC3E}">
        <p14:creationId xmlns:p14="http://schemas.microsoft.com/office/powerpoint/2010/main" val="2268797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But look here – is a full health plan really bad? Maybe that was a stupid thing. Maybe that half health plan being “good” is an anomaly.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20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70D1683F-D32C-407D-B89D-C77A2F59336F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E2E645C9-85B3-402B-8431-2B38E5C6B378}" type="slidenum">
              <a:rPr lang="en-GB" smtClean="0"/>
              <a:pPr defTabSz="914400" eaLnBrk="1" hangingPunct="1"/>
              <a:t>37</a:t>
            </a:fld>
            <a:endParaRPr lang="en-GB"/>
          </a:p>
        </p:txBody>
      </p:sp>
      <p:sp>
        <p:nvSpPr>
          <p:cNvPr id="737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985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63DE8B8E-D883-448D-BB14-9957D308FCCD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21BE1149-A371-41DB-B6DA-4498306D5079}" type="slidenum">
              <a:rPr lang="en-GB" smtClean="0"/>
              <a:pPr defTabSz="914400" eaLnBrk="1" hangingPunct="1"/>
              <a:t>38</a:t>
            </a:fld>
            <a:endParaRPr lang="en-GB"/>
          </a:p>
        </p:txBody>
      </p:sp>
      <p:sp>
        <p:nvSpPr>
          <p:cNvPr id="747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Combination lock effect is where the correct combination of two attributes is very informative, but they’re useless on their own.</a:t>
            </a:r>
          </a:p>
        </p:txBody>
      </p:sp>
    </p:spTree>
    <p:extLst>
      <p:ext uri="{BB962C8B-B14F-4D97-AF65-F5344CB8AC3E}">
        <p14:creationId xmlns:p14="http://schemas.microsoft.com/office/powerpoint/2010/main" val="4013371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6D443306-4AE6-485F-90F1-87479F6EE1D6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6F91AC0E-C787-4B15-8547-B870DB847CE3}" type="slidenum">
              <a:rPr lang="en-GB" smtClean="0"/>
              <a:pPr defTabSz="914400" eaLnBrk="1" hangingPunct="1"/>
              <a:t>39</a:t>
            </a:fld>
            <a:endParaRPr lang="en-GB"/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But it’s using computer power rather than saving it, at least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11144501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F66BF519-3EC3-467D-8CB6-E18EC2FC11B6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230CDEA7-EF46-4DA2-923D-AE1B7A2758CC}" type="slidenum">
              <a:rPr lang="en-GB" smtClean="0"/>
              <a:pPr defTabSz="914400" eaLnBrk="1" hangingPunct="1"/>
              <a:t>40</a:t>
            </a:fld>
            <a:endParaRPr lang="en-GB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344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F66BF519-3EC3-467D-8CB6-E18EC2FC11B6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68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68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230CDEA7-EF46-4DA2-923D-AE1B7A2758CC}" type="slidenum">
              <a:rPr lang="en-GB" smtClean="0"/>
              <a:pPr defTabSz="914400" eaLnBrk="1" hangingPunct="1"/>
              <a:t>41</a:t>
            </a:fld>
            <a:endParaRPr lang="en-GB"/>
          </a:p>
        </p:txBody>
      </p:sp>
      <p:sp>
        <p:nvSpPr>
          <p:cNvPr id="768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966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2174DD91-BCE9-4D03-B2D0-4BD0E542FE46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BC49CAD0-ACC7-43E2-94D8-0D84656D8E4E}" type="slidenum">
              <a:rPr lang="en-GB" smtClean="0"/>
              <a:pPr defTabSz="914400" eaLnBrk="1" hangingPunct="1"/>
              <a:t>42</a:t>
            </a:fld>
            <a:endParaRPr lang="en-GB"/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Works </a:t>
            </a:r>
            <a:r>
              <a:rPr lang="en-US"/>
              <a:t>from bottom up.</a:t>
            </a:r>
          </a:p>
        </p:txBody>
      </p:sp>
    </p:spTree>
    <p:extLst>
      <p:ext uri="{BB962C8B-B14F-4D97-AF65-F5344CB8AC3E}">
        <p14:creationId xmlns:p14="http://schemas.microsoft.com/office/powerpoint/2010/main" val="35228562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29BC1FC3-F376-4DB0-950F-6721A7DA0455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B26B0EC2-530D-4F9E-8651-DEDEC78BD3D7}" type="slidenum">
              <a:rPr lang="en-GB" smtClean="0"/>
              <a:pPr defTabSz="914400" eaLnBrk="1" hangingPunct="1"/>
              <a:t>43</a:t>
            </a:fld>
            <a:endParaRPr lang="en-GB"/>
          </a:p>
        </p:txBody>
      </p:sp>
      <p:sp>
        <p:nvSpPr>
          <p:cNvPr id="809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Expensive, but won’t miss out on combination-lock effect.</a:t>
            </a:r>
          </a:p>
        </p:txBody>
      </p:sp>
    </p:spTree>
    <p:extLst>
      <p:ext uri="{BB962C8B-B14F-4D97-AF65-F5344CB8AC3E}">
        <p14:creationId xmlns:p14="http://schemas.microsoft.com/office/powerpoint/2010/main" val="28743617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B3FDFD7E-3BAC-4640-935D-856CDAFAFDC9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02ED222A-B7B1-4E4A-81FD-956DD107A9F6}" type="slidenum">
              <a:rPr lang="en-GB" smtClean="0"/>
              <a:pPr defTabSz="914400" eaLnBrk="1" hangingPunct="1"/>
              <a:t>44</a:t>
            </a:fld>
            <a:endParaRPr lang="en-GB"/>
          </a:p>
        </p:txBody>
      </p:sp>
      <p:sp>
        <p:nvSpPr>
          <p:cNvPr id="829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46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58980D29-78D5-490E-8CB5-1DAAF2D2E6CD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E3DEDBBC-DC22-4673-B2F7-764CAC4C87F5}" type="slidenum">
              <a:rPr lang="en-GB" smtClean="0"/>
              <a:pPr defTabSz="914400" eaLnBrk="1" hangingPunct="1"/>
              <a:t>45</a:t>
            </a:fld>
            <a:endParaRPr lang="en-GB"/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2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CMM510 Data Mining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F8AF22AF-B752-42A9-97B8-A5C24C45D669}" type="datetime6">
              <a:rPr lang="en-GB" smtClean="0"/>
              <a:pPr>
                <a:defRPr/>
              </a:pPr>
              <a:t>September 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The Robert Gordon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373C9B2-A51B-4BC0-BCC3-B48B19DAF6C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4134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for correlated data – if two attributes are very strongly correlated, then you only need 1, probably.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29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A20BFC0C-D2F2-42D3-9E62-99DC33BE951A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4E9DF148-9855-4B97-B2AB-07FB7D235214}" type="slidenum">
              <a:rPr lang="en-GB" smtClean="0"/>
              <a:pPr defTabSz="914400" eaLnBrk="1" hangingPunct="1"/>
              <a:t>48</a:t>
            </a:fld>
            <a:endParaRPr lang="en-GB"/>
          </a:p>
        </p:txBody>
      </p:sp>
      <p:sp>
        <p:nvSpPr>
          <p:cNvPr id="860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9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Ambiguous data. – like “no pulse”.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0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CMM510 Data Mining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E597E308-A14F-4EFE-AE26-3E378AA5FF84}" type="datetime6">
              <a:rPr lang="en-GB" smtClean="0"/>
              <a:pPr defTabSz="914400" eaLnBrk="1" hangingPunct="1"/>
              <a:t>September 25</a:t>
            </a:fld>
            <a:endParaRPr lang="en-GB"/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r>
              <a:rPr lang="en-GB"/>
              <a:t>© The Robert Gordon University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 eaLnBrk="1" hangingPunct="1"/>
            <a:fld id="{8E34E378-C21F-4AC1-BBE1-D0EA22438FC3}" type="slidenum">
              <a:rPr lang="en-GB" smtClean="0"/>
              <a:pPr defTabSz="914400" eaLnBrk="1" hangingPunct="1"/>
              <a:t>9</a:t>
            </a:fld>
            <a:endParaRPr lang="en-GB"/>
          </a:p>
        </p:txBody>
      </p:sp>
      <p:sp>
        <p:nvSpPr>
          <p:cNvPr id="716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What if your accuracy on your test set is bigger than on your training set?</a:t>
            </a:r>
          </a:p>
        </p:txBody>
      </p:sp>
    </p:spTree>
    <p:extLst>
      <p:ext uri="{BB962C8B-B14F-4D97-AF65-F5344CB8AC3E}">
        <p14:creationId xmlns:p14="http://schemas.microsoft.com/office/powerpoint/2010/main" val="343077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Remember last week, we kept on branching until the dataset was pure.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8439D0-3CFB-4451-AD3A-E523382A6C23}" type="datetime6">
              <a:rPr lang="en-GB"/>
              <a:pPr/>
              <a:t>September 25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6DA83-C309-4F58-A233-9A69019BEBB4}" type="slidenum">
              <a:rPr lang="en-GB"/>
              <a:pPr/>
              <a:t>11</a:t>
            </a:fld>
            <a:endParaRPr lang="en-GB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</p:spPr>
        <p:txBody>
          <a:bodyPr/>
          <a:lstStyle/>
          <a:p>
            <a:r>
              <a:rPr lang="en-US" dirty="0"/>
              <a:t>Think back to our example from last week: the attributes with 3 possible values (Outlook) gave more information gain than those with 2.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Say we were trying to predict gender or hair length, should we split on “Name”?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0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383" y="945357"/>
            <a:ext cx="10488083" cy="14620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07534" y="2017713"/>
            <a:ext cx="5405967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6701" y="2017713"/>
            <a:ext cx="540596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61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3"/>
    </p:custDataLst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  <p:sldLayoutId id="214748411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366" y="1046375"/>
            <a:ext cx="9144000" cy="1862456"/>
          </a:xfrm>
        </p:spPr>
        <p:txBody>
          <a:bodyPr>
            <a:normAutofit fontScale="90000"/>
          </a:bodyPr>
          <a:lstStyle/>
          <a:p>
            <a:r>
              <a:rPr lang="en-GB" dirty="0"/>
              <a:t>CMM510: Data mining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Decision tree algorithms</a:t>
            </a:r>
            <a:br>
              <a:rPr lang="en-GB" dirty="0"/>
            </a:br>
            <a:r>
              <a:rPr lang="en-GB" sz="4400" dirty="0"/>
              <a:t>- Improving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Example of node branching">
            <a:extLst>
              <a:ext uri="{FF2B5EF4-FFF2-40B4-BE49-F238E27FC236}">
                <a16:creationId xmlns:a16="http://schemas.microsoft.com/office/drawing/2014/main" id="{4A8AFB49-7392-4F91-A159-57EF7A17C88B}"/>
              </a:ext>
            </a:extLst>
          </p:cNvPr>
          <p:cNvGrpSpPr/>
          <p:nvPr/>
        </p:nvGrpSpPr>
        <p:grpSpPr>
          <a:xfrm>
            <a:off x="7878007" y="3653114"/>
            <a:ext cx="4013584" cy="2095499"/>
            <a:chOff x="6697662" y="3817937"/>
            <a:chExt cx="4013584" cy="2095499"/>
          </a:xfrm>
        </p:grpSpPr>
        <p:sp>
          <p:nvSpPr>
            <p:cNvPr id="166916" name="Oval 4"/>
            <p:cNvSpPr>
              <a:spLocks noChangeAspect="1" noChangeArrowheads="1"/>
            </p:cNvSpPr>
            <p:nvPr/>
          </p:nvSpPr>
          <p:spPr bwMode="auto">
            <a:xfrm>
              <a:off x="7580313" y="4033837"/>
              <a:ext cx="1817687" cy="690563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Attribute A</a:t>
              </a:r>
            </a:p>
            <a:p>
              <a:r>
                <a:rPr lang="en-GB"/>
                <a:t>info([A</a:t>
              </a:r>
              <a:r>
                <a:rPr lang="en-GB" baseline="-25000"/>
                <a:t>T</a:t>
              </a:r>
              <a:r>
                <a:rPr lang="en-GB"/>
                <a:t>,A</a:t>
              </a:r>
              <a:r>
                <a:rPr lang="en-GB" baseline="-25000"/>
                <a:t>F</a:t>
              </a:r>
              <a:r>
                <a:rPr lang="en-GB"/>
                <a:t>])</a:t>
              </a:r>
            </a:p>
          </p:txBody>
        </p:sp>
        <p:sp>
          <p:nvSpPr>
            <p:cNvPr id="166917" name="Rectangle 5"/>
            <p:cNvSpPr>
              <a:spLocks noChangeArrowheads="1"/>
            </p:cNvSpPr>
            <p:nvPr/>
          </p:nvSpPr>
          <p:spPr bwMode="auto">
            <a:xfrm>
              <a:off x="6697662" y="5229224"/>
              <a:ext cx="1187450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A=a</a:t>
              </a:r>
              <a:endParaRPr lang="en-GB" baseline="-25000"/>
            </a:p>
            <a:p>
              <a:r>
                <a:rPr lang="en-GB"/>
                <a:t> info([a</a:t>
              </a:r>
              <a:r>
                <a:rPr lang="en-GB" baseline="-25000"/>
                <a:t>T</a:t>
              </a:r>
              <a:r>
                <a:rPr lang="en-GB"/>
                <a:t>,a</a:t>
              </a:r>
              <a:r>
                <a:rPr lang="en-GB" baseline="-25000"/>
                <a:t>F</a:t>
              </a:r>
              <a:r>
                <a:rPr lang="en-GB"/>
                <a:t>]) </a:t>
              </a:r>
            </a:p>
          </p:txBody>
        </p:sp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7921624" y="5229224"/>
              <a:ext cx="1187450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A=b</a:t>
              </a:r>
            </a:p>
            <a:p>
              <a:r>
                <a:rPr lang="en-GB" dirty="0"/>
                <a:t>info([</a:t>
              </a:r>
              <a:r>
                <a:rPr lang="en-GB" dirty="0" err="1"/>
                <a:t>b</a:t>
              </a:r>
              <a:r>
                <a:rPr lang="en-GB" baseline="-25000" dirty="0" err="1"/>
                <a:t>T</a:t>
              </a:r>
              <a:r>
                <a:rPr lang="en-GB" dirty="0" err="1"/>
                <a:t>,b</a:t>
              </a:r>
              <a:r>
                <a:rPr lang="en-GB" baseline="-25000" dirty="0" err="1"/>
                <a:t>F</a:t>
              </a:r>
              <a:r>
                <a:rPr lang="en-GB" dirty="0"/>
                <a:t>])</a:t>
              </a:r>
              <a:endParaRPr lang="en-GB" baseline="-25000" dirty="0"/>
            </a:p>
          </p:txBody>
        </p:sp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9505949" y="5229224"/>
              <a:ext cx="1187450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A=x</a:t>
              </a:r>
            </a:p>
            <a:p>
              <a:r>
                <a:rPr lang="en-GB"/>
                <a:t>info([x</a:t>
              </a:r>
              <a:r>
                <a:rPr lang="en-GB" baseline="-25000"/>
                <a:t>T</a:t>
              </a:r>
              <a:r>
                <a:rPr lang="en-GB"/>
                <a:t>,x</a:t>
              </a:r>
              <a:r>
                <a:rPr lang="en-GB" baseline="-25000"/>
                <a:t>F</a:t>
              </a:r>
              <a:r>
                <a:rPr lang="en-GB"/>
                <a:t>])</a:t>
              </a:r>
              <a:endParaRPr lang="en-GB" baseline="-25000"/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 flipH="1">
              <a:off x="7345363" y="4724399"/>
              <a:ext cx="1138237" cy="506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8483599" y="4724399"/>
              <a:ext cx="0" cy="506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>
              <a:off x="8483600" y="4724400"/>
              <a:ext cx="1704975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7669212" y="4700864"/>
              <a:ext cx="2952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a</a:t>
              </a: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8389937" y="4702174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b</a:t>
              </a: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9458324" y="470086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x</a:t>
              </a: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9305925" y="3817937"/>
              <a:ext cx="14053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dirty="0"/>
                <a:t>e.g. </a:t>
              </a:r>
            </a:p>
            <a:p>
              <a:pPr algn="l"/>
              <a:r>
                <a:rPr lang="en-GB" dirty="0"/>
                <a:t>Classification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>
              <a:off x="8810736" y="4946206"/>
              <a:ext cx="215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>
              <a:off x="9177337" y="5551486"/>
              <a:ext cx="215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439" y="1623457"/>
            <a:ext cx="9954003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200" dirty="0">
                <a:cs typeface="Arial" pitchFamily="34" charset="0"/>
              </a:rPr>
              <a:t>Information Gain - </a:t>
            </a:r>
            <a:r>
              <a:rPr lang="en-GB" sz="3200" dirty="0"/>
              <a:t>difference between </a:t>
            </a:r>
          </a:p>
          <a:p>
            <a:pPr lvl="2">
              <a:spcBef>
                <a:spcPct val="0"/>
              </a:spcBef>
            </a:pPr>
            <a:r>
              <a:rPr lang="en-GB" sz="2400" dirty="0">
                <a:solidFill>
                  <a:schemeClr val="folHlink"/>
                </a:solidFill>
              </a:rPr>
              <a:t>Information (entropy) contained</a:t>
            </a:r>
            <a:r>
              <a:rPr lang="en-GB" sz="2400" dirty="0"/>
              <a:t> in dataset (at node where attribute is considered for splitting)</a:t>
            </a:r>
          </a:p>
          <a:p>
            <a:pPr lvl="2">
              <a:spcBef>
                <a:spcPct val="0"/>
              </a:spcBef>
            </a:pPr>
            <a:r>
              <a:rPr lang="en-GB" sz="2400" dirty="0">
                <a:solidFill>
                  <a:schemeClr val="folHlink"/>
                </a:solidFill>
              </a:rPr>
              <a:t>Expected information</a:t>
            </a:r>
            <a:r>
              <a:rPr lang="en-GB" sz="2400" dirty="0"/>
              <a:t> from attribute split</a:t>
            </a:r>
          </a:p>
          <a:p>
            <a:r>
              <a:rPr lang="en-GB" sz="3200" dirty="0"/>
              <a:t>Expected Information from attribute splitting </a:t>
            </a:r>
          </a:p>
          <a:p>
            <a:pPr lvl="1"/>
            <a:r>
              <a:rPr lang="en-GB" sz="2800" dirty="0"/>
              <a:t>weighted average of information from each partition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dirty="0"/>
              <a:t>Is number of branches important?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dirty="0"/>
              <a:t>Lots of branches – more chance of pure node, i.e. classified subset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dirty="0"/>
              <a:t>Very few branches – less chance of pure node.</a:t>
            </a:r>
          </a:p>
          <a:p>
            <a:pPr marL="914400" lvl="2" indent="0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None/>
            </a:pPr>
            <a:endParaRPr lang="en-GB" dirty="0"/>
          </a:p>
          <a:p>
            <a:pPr lvl="2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endParaRPr lang="en-GB" dirty="0">
              <a:cs typeface="Arial" pitchFamily="34" charset="0"/>
            </a:endParaRPr>
          </a:p>
          <a:p>
            <a:pPr>
              <a:spcBef>
                <a:spcPct val="0"/>
              </a:spcBef>
            </a:pPr>
            <a:endParaRPr lang="en-GB" sz="3200" dirty="0">
              <a:cs typeface="Arial" pitchFamily="34" charset="0"/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135" y="879360"/>
            <a:ext cx="10515600" cy="757129"/>
          </a:xfrm>
        </p:spPr>
        <p:txBody>
          <a:bodyPr/>
          <a:lstStyle/>
          <a:p>
            <a:r>
              <a:rPr lang="en-GB" sz="3200" dirty="0"/>
              <a:t>Decision trees purity criteria: Information gain</a:t>
            </a:r>
            <a:endParaRPr lang="en-GB" sz="3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Highly-branching attributes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1823961"/>
            <a:ext cx="10515600" cy="4435475"/>
          </a:xfrm>
        </p:spPr>
        <p:txBody>
          <a:bodyPr/>
          <a:lstStyle/>
          <a:p>
            <a:r>
              <a:rPr lang="en-US" dirty="0"/>
              <a:t>Subsets are more likely to be pure if there is a large number of possible values</a:t>
            </a:r>
          </a:p>
          <a:p>
            <a:pPr lvl="1"/>
            <a:r>
              <a:rPr lang="en-US" dirty="0"/>
              <a:t>More branches, so fewer values per branch</a:t>
            </a:r>
          </a:p>
          <a:p>
            <a:r>
              <a:rPr lang="en-US" dirty="0"/>
              <a:t>Attributes with a large number of values likely to have higher information gain.</a:t>
            </a:r>
          </a:p>
          <a:p>
            <a:r>
              <a:rPr lang="en-US" dirty="0"/>
              <a:t>Information gain is biased towards choosing attributes with a large number of values</a:t>
            </a:r>
          </a:p>
          <a:p>
            <a:pPr lvl="1"/>
            <a:r>
              <a:rPr lang="en-US" dirty="0"/>
              <a:t>This may result in </a:t>
            </a:r>
            <a:r>
              <a:rPr lang="en-US" i="1" dirty="0"/>
              <a:t>overfitting </a:t>
            </a:r>
          </a:p>
          <a:p>
            <a:r>
              <a:rPr lang="en-US" dirty="0"/>
              <a:t>Gain ratio compensates (a little!) for this bias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2FB8-58E2-8B85-8300-53B4D6C4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B171-99D4-3DA2-A75B-2DA2D4CDB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2803681"/>
          </a:xfrm>
        </p:spPr>
        <p:txBody>
          <a:bodyPr/>
          <a:lstStyle/>
          <a:p>
            <a:r>
              <a:rPr lang="en-GB" dirty="0"/>
              <a:t>Happens when we split our dataset into too many tiny decisions.</a:t>
            </a:r>
          </a:p>
          <a:p>
            <a:r>
              <a:rPr lang="en-GB" dirty="0"/>
              <a:t>Also likely to happen as the number of attributes approaches the number of samples (i.e. the dataset is as wide as it is long)</a:t>
            </a:r>
          </a:p>
          <a:p>
            <a:r>
              <a:rPr lang="en-GB" dirty="0"/>
              <a:t>We have enough “names” that each of you probably has a unique name. So a decision tree branching on “Name” would have a single node but lots of possible values.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41F8-1B2A-A8BE-967A-479DA280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79582-C5FB-52D3-DFAE-E84294CC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8711-FAE2-DFED-99EE-F2D00237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313C35-DA7B-E7C9-EA9A-EBCB6FB53BC9}"/>
              </a:ext>
            </a:extLst>
          </p:cNvPr>
          <p:cNvSpPr/>
          <p:nvPr/>
        </p:nvSpPr>
        <p:spPr>
          <a:xfrm>
            <a:off x="3932245" y="4590627"/>
            <a:ext cx="2364646" cy="9169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Name?</a:t>
            </a:r>
          </a:p>
        </p:txBody>
      </p:sp>
    </p:spTree>
    <p:extLst>
      <p:ext uri="{BB962C8B-B14F-4D97-AF65-F5344CB8AC3E}">
        <p14:creationId xmlns:p14="http://schemas.microsoft.com/office/powerpoint/2010/main" val="92631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descr="Illustration -  ID code as root node">
            <a:extLst>
              <a:ext uri="{FF2B5EF4-FFF2-40B4-BE49-F238E27FC236}">
                <a16:creationId xmlns:a16="http://schemas.microsoft.com/office/drawing/2014/main" id="{C8E6D23F-ABBC-4C62-B5CB-C71515E02524}"/>
              </a:ext>
            </a:extLst>
          </p:cNvPr>
          <p:cNvGrpSpPr/>
          <p:nvPr/>
        </p:nvGrpSpPr>
        <p:grpSpPr>
          <a:xfrm>
            <a:off x="6709962" y="481707"/>
            <a:ext cx="5346050" cy="2366328"/>
            <a:chOff x="6096000" y="1239936"/>
            <a:chExt cx="5346050" cy="236632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1FC924-23F8-4FFA-9D61-46AE2B7B7223}"/>
                </a:ext>
              </a:extLst>
            </p:cNvPr>
            <p:cNvSpPr/>
            <p:nvPr/>
          </p:nvSpPr>
          <p:spPr>
            <a:xfrm>
              <a:off x="8056497" y="1239936"/>
              <a:ext cx="1626669" cy="55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ID 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769E3C-525B-4CEE-BDB3-76A6896D1D99}"/>
                </a:ext>
              </a:extLst>
            </p:cNvPr>
            <p:cNvSpPr/>
            <p:nvPr/>
          </p:nvSpPr>
          <p:spPr>
            <a:xfrm>
              <a:off x="10653593" y="3047998"/>
              <a:ext cx="788457" cy="5582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D264C6-3B16-41EF-A856-BFB9EB2CDF14}"/>
                </a:ext>
              </a:extLst>
            </p:cNvPr>
            <p:cNvSpPr/>
            <p:nvPr/>
          </p:nvSpPr>
          <p:spPr>
            <a:xfrm>
              <a:off x="8268508" y="3047999"/>
              <a:ext cx="788457" cy="5582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82690B-5419-4DCE-9752-F1A59A41076C}"/>
                </a:ext>
              </a:extLst>
            </p:cNvPr>
            <p:cNvSpPr/>
            <p:nvPr/>
          </p:nvSpPr>
          <p:spPr>
            <a:xfrm>
              <a:off x="6096000" y="3047999"/>
              <a:ext cx="788457" cy="5582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360DE-50B4-44DC-8B0E-F09DD20B05DD}"/>
                </a:ext>
              </a:extLst>
            </p:cNvPr>
            <p:cNvSpPr/>
            <p:nvPr/>
          </p:nvSpPr>
          <p:spPr>
            <a:xfrm>
              <a:off x="7190205" y="3047999"/>
              <a:ext cx="788457" cy="5582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8654A7-E712-4E28-AA48-507E62303E4A}"/>
                </a:ext>
              </a:extLst>
            </p:cNvPr>
            <p:cNvSpPr/>
            <p:nvPr/>
          </p:nvSpPr>
          <p:spPr>
            <a:xfrm>
              <a:off x="9658165" y="3047997"/>
              <a:ext cx="788457" cy="5582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4E5D23-5274-4247-BC07-1CE26A24A829}"/>
                </a:ext>
              </a:extLst>
            </p:cNvPr>
            <p:cNvSpPr/>
            <p:nvPr/>
          </p:nvSpPr>
          <p:spPr>
            <a:xfrm>
              <a:off x="6406513" y="1783328"/>
              <a:ext cx="2434574" cy="1171628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955C00-F48B-4B1B-A0FA-FD0E56F47DDC}"/>
                </a:ext>
              </a:extLst>
            </p:cNvPr>
            <p:cNvSpPr/>
            <p:nvPr/>
          </p:nvSpPr>
          <p:spPr>
            <a:xfrm>
              <a:off x="7603958" y="1783328"/>
              <a:ext cx="1237129" cy="1171628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17A1E8-251C-4FDF-BC08-CBD081566588}"/>
                </a:ext>
              </a:extLst>
            </p:cNvPr>
            <p:cNvSpPr/>
            <p:nvPr/>
          </p:nvSpPr>
          <p:spPr>
            <a:xfrm>
              <a:off x="8691743" y="1763062"/>
              <a:ext cx="178089" cy="1191893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36B1E5-CA18-4096-8BAB-D44ECC5C42F3}"/>
                </a:ext>
              </a:extLst>
            </p:cNvPr>
            <p:cNvSpPr/>
            <p:nvPr/>
          </p:nvSpPr>
          <p:spPr>
            <a:xfrm flipH="1">
              <a:off x="8869832" y="1781492"/>
              <a:ext cx="1168700" cy="1171628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D8FD6-9252-4588-8A56-E3882723B5F8}"/>
                </a:ext>
              </a:extLst>
            </p:cNvPr>
            <p:cNvSpPr/>
            <p:nvPr/>
          </p:nvSpPr>
          <p:spPr>
            <a:xfrm flipH="1">
              <a:off x="8898575" y="1784343"/>
              <a:ext cx="2147965" cy="1168777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DFFF6D-29FC-4E41-BC1A-813F127148AC}"/>
                </a:ext>
              </a:extLst>
            </p:cNvPr>
            <p:cNvSpPr txBox="1"/>
            <p:nvPr/>
          </p:nvSpPr>
          <p:spPr>
            <a:xfrm>
              <a:off x="6709962" y="244748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A0FB4B-E81B-4CF4-867F-2DBC2708DD94}"/>
                </a:ext>
              </a:extLst>
            </p:cNvPr>
            <p:cNvSpPr txBox="1"/>
            <p:nvPr/>
          </p:nvSpPr>
          <p:spPr>
            <a:xfrm>
              <a:off x="7714187" y="24474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EF39E-4B68-4BF5-B00C-DB676984BDB4}"/>
                </a:ext>
              </a:extLst>
            </p:cNvPr>
            <p:cNvSpPr txBox="1"/>
            <p:nvPr/>
          </p:nvSpPr>
          <p:spPr>
            <a:xfrm>
              <a:off x="8705116" y="2447480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      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3F6358-EF63-49DC-9112-316394E189F8}"/>
                </a:ext>
              </a:extLst>
            </p:cNvPr>
            <p:cNvSpPr txBox="1"/>
            <p:nvPr/>
          </p:nvSpPr>
          <p:spPr>
            <a:xfrm>
              <a:off x="9972557" y="2446561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A3510A-F2C0-456A-A908-E7D01F5DE6D4}"/>
                </a:ext>
              </a:extLst>
            </p:cNvPr>
            <p:cNvSpPr txBox="1"/>
            <p:nvPr/>
          </p:nvSpPr>
          <p:spPr>
            <a:xfrm>
              <a:off x="10963806" y="24465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</p:grp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1922929"/>
            <a:ext cx="9481776" cy="4163424"/>
          </a:xfrm>
        </p:spPr>
        <p:txBody>
          <a:bodyPr/>
          <a:lstStyle/>
          <a:p>
            <a:r>
              <a:rPr lang="en-US" dirty="0"/>
              <a:t>Assume weather data has ID code</a:t>
            </a:r>
          </a:p>
          <a:p>
            <a:pPr lvl="1"/>
            <a:r>
              <a:rPr lang="en-US" dirty="0"/>
              <a:t>Each instance has unique ID code</a:t>
            </a:r>
          </a:p>
          <a:p>
            <a:pPr lvl="1"/>
            <a:r>
              <a:rPr lang="en-US" dirty="0"/>
              <a:t>ID codes a, b, c, …, n</a:t>
            </a:r>
          </a:p>
          <a:p>
            <a:pPr lvl="1"/>
            <a:r>
              <a:rPr lang="en-US" dirty="0"/>
              <a:t>Splitting on ID code leads to classified tree (max. information gain)</a:t>
            </a:r>
          </a:p>
          <a:p>
            <a:r>
              <a:rPr lang="en-US" dirty="0"/>
              <a:t>info(Weather Data) = 0.940</a:t>
            </a:r>
          </a:p>
          <a:p>
            <a:r>
              <a:rPr lang="en-US" dirty="0"/>
              <a:t>info(ID split) = info([0,1],[0,1],[1,0],…,[1,0],[0,1])	= 1/14*0+1/14*0+1/14*0+…+1/14*0+1/14*0</a:t>
            </a:r>
          </a:p>
          <a:p>
            <a:r>
              <a:rPr lang="en-US" dirty="0">
                <a:sym typeface="Symbol" pitchFamily="18" charset="2"/>
              </a:rPr>
              <a:t>Gain(ID) = 0.940 – 0 = 0.940 bits</a:t>
            </a:r>
          </a:p>
          <a:p>
            <a:pPr lvl="1"/>
            <a:r>
              <a:rPr lang="en-US" dirty="0">
                <a:sym typeface="Symbol" pitchFamily="18" charset="2"/>
              </a:rPr>
              <a:t>Gain is maximal for ID code</a:t>
            </a:r>
          </a:p>
          <a:p>
            <a:r>
              <a:rPr lang="en-US" dirty="0">
                <a:sym typeface="Symbol" pitchFamily="18" charset="2"/>
              </a:rPr>
              <a:t>Not a useful decision node!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Node: ID code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Gain Ratio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2" y="1757928"/>
            <a:ext cx="11328427" cy="40577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Takes number and size of branches into account when choosing an attribute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Information gain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entropy with respect to classification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Gain ratio </a:t>
            </a:r>
            <a:r>
              <a:rPr lang="en-US" sz="3200" dirty="0" err="1"/>
              <a:t>normalises</a:t>
            </a:r>
            <a:r>
              <a:rPr lang="en-US" sz="3200" dirty="0"/>
              <a:t> information gain with entropy in attribute partition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entropy with respect to attribute partition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ignores classification</a:t>
            </a:r>
          </a:p>
          <a:p>
            <a:pPr>
              <a:lnSpc>
                <a:spcPct val="90000"/>
              </a:lnSpc>
            </a:pPr>
            <a:endParaRPr lang="en-GB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4" name="Freeform 4" descr="Outlook as root"/>
          <p:cNvSpPr>
            <a:spLocks/>
          </p:cNvSpPr>
          <p:nvPr/>
        </p:nvSpPr>
        <p:spPr bwMode="auto">
          <a:xfrm>
            <a:off x="7761287" y="1785000"/>
            <a:ext cx="4430713" cy="2873375"/>
          </a:xfrm>
          <a:custGeom>
            <a:avLst/>
            <a:gdLst/>
            <a:ahLst/>
            <a:cxnLst>
              <a:cxn ang="0">
                <a:pos x="2498" y="13"/>
              </a:cxn>
              <a:cxn ang="0">
                <a:pos x="2259" y="13"/>
              </a:cxn>
              <a:cxn ang="0">
                <a:pos x="2149" y="24"/>
              </a:cxn>
              <a:cxn ang="0">
                <a:pos x="2093" y="29"/>
              </a:cxn>
              <a:cxn ang="0">
                <a:pos x="1910" y="51"/>
              </a:cxn>
              <a:cxn ang="0">
                <a:pos x="1478" y="112"/>
              </a:cxn>
              <a:cxn ang="0">
                <a:pos x="1268" y="135"/>
              </a:cxn>
              <a:cxn ang="0">
                <a:pos x="1069" y="168"/>
              </a:cxn>
              <a:cxn ang="0">
                <a:pos x="952" y="195"/>
              </a:cxn>
              <a:cxn ang="0">
                <a:pos x="891" y="212"/>
              </a:cxn>
              <a:cxn ang="0">
                <a:pos x="747" y="262"/>
              </a:cxn>
              <a:cxn ang="0">
                <a:pos x="692" y="284"/>
              </a:cxn>
              <a:cxn ang="0">
                <a:pos x="637" y="317"/>
              </a:cxn>
              <a:cxn ang="0">
                <a:pos x="520" y="384"/>
              </a:cxn>
              <a:cxn ang="0">
                <a:pos x="354" y="495"/>
              </a:cxn>
              <a:cxn ang="0">
                <a:pos x="210" y="605"/>
              </a:cxn>
              <a:cxn ang="0">
                <a:pos x="61" y="810"/>
              </a:cxn>
              <a:cxn ang="0">
                <a:pos x="16" y="938"/>
              </a:cxn>
              <a:cxn ang="0">
                <a:pos x="0" y="1059"/>
              </a:cxn>
              <a:cxn ang="0">
                <a:pos x="5" y="1298"/>
              </a:cxn>
              <a:cxn ang="0">
                <a:pos x="160" y="1541"/>
              </a:cxn>
              <a:cxn ang="0">
                <a:pos x="266" y="1619"/>
              </a:cxn>
              <a:cxn ang="0">
                <a:pos x="360" y="1652"/>
              </a:cxn>
              <a:cxn ang="0">
                <a:pos x="648" y="1719"/>
              </a:cxn>
              <a:cxn ang="0">
                <a:pos x="1035" y="1724"/>
              </a:cxn>
              <a:cxn ang="0">
                <a:pos x="1279" y="1757"/>
              </a:cxn>
              <a:cxn ang="0">
                <a:pos x="2165" y="1779"/>
              </a:cxn>
              <a:cxn ang="0">
                <a:pos x="2475" y="1752"/>
              </a:cxn>
              <a:cxn ang="0">
                <a:pos x="2675" y="1707"/>
              </a:cxn>
              <a:cxn ang="0">
                <a:pos x="2719" y="1552"/>
              </a:cxn>
              <a:cxn ang="0">
                <a:pos x="2719" y="522"/>
              </a:cxn>
              <a:cxn ang="0">
                <a:pos x="2669" y="262"/>
              </a:cxn>
              <a:cxn ang="0">
                <a:pos x="2630" y="118"/>
              </a:cxn>
              <a:cxn ang="0">
                <a:pos x="2603" y="57"/>
              </a:cxn>
              <a:cxn ang="0">
                <a:pos x="2498" y="13"/>
              </a:cxn>
            </a:cxnLst>
            <a:rect l="0" t="0" r="r" b="b"/>
            <a:pathLst>
              <a:path w="2791" h="1810">
                <a:moveTo>
                  <a:pt x="2498" y="13"/>
                </a:moveTo>
                <a:cubicBezTo>
                  <a:pt x="2393" y="0"/>
                  <a:pt x="2436" y="3"/>
                  <a:pt x="2259" y="13"/>
                </a:cubicBezTo>
                <a:cubicBezTo>
                  <a:pt x="2222" y="15"/>
                  <a:pt x="2186" y="20"/>
                  <a:pt x="2149" y="24"/>
                </a:cubicBezTo>
                <a:cubicBezTo>
                  <a:pt x="2130" y="26"/>
                  <a:pt x="2093" y="29"/>
                  <a:pt x="2093" y="29"/>
                </a:cubicBezTo>
                <a:cubicBezTo>
                  <a:pt x="2033" y="42"/>
                  <a:pt x="1971" y="46"/>
                  <a:pt x="1910" y="51"/>
                </a:cubicBezTo>
                <a:cubicBezTo>
                  <a:pt x="1771" y="82"/>
                  <a:pt x="1620" y="99"/>
                  <a:pt x="1478" y="112"/>
                </a:cubicBezTo>
                <a:cubicBezTo>
                  <a:pt x="1410" y="127"/>
                  <a:pt x="1337" y="130"/>
                  <a:pt x="1268" y="135"/>
                </a:cubicBezTo>
                <a:cubicBezTo>
                  <a:pt x="1202" y="150"/>
                  <a:pt x="1136" y="161"/>
                  <a:pt x="1069" y="168"/>
                </a:cubicBezTo>
                <a:cubicBezTo>
                  <a:pt x="1029" y="177"/>
                  <a:pt x="993" y="189"/>
                  <a:pt x="952" y="195"/>
                </a:cubicBezTo>
                <a:cubicBezTo>
                  <a:pt x="910" y="210"/>
                  <a:pt x="931" y="205"/>
                  <a:pt x="891" y="212"/>
                </a:cubicBezTo>
                <a:cubicBezTo>
                  <a:pt x="845" y="231"/>
                  <a:pt x="795" y="252"/>
                  <a:pt x="747" y="262"/>
                </a:cubicBezTo>
                <a:cubicBezTo>
                  <a:pt x="728" y="271"/>
                  <a:pt x="712" y="278"/>
                  <a:pt x="692" y="284"/>
                </a:cubicBezTo>
                <a:cubicBezTo>
                  <a:pt x="673" y="298"/>
                  <a:pt x="659" y="310"/>
                  <a:pt x="637" y="317"/>
                </a:cubicBezTo>
                <a:cubicBezTo>
                  <a:pt x="599" y="341"/>
                  <a:pt x="562" y="367"/>
                  <a:pt x="520" y="384"/>
                </a:cubicBezTo>
                <a:cubicBezTo>
                  <a:pt x="469" y="426"/>
                  <a:pt x="411" y="461"/>
                  <a:pt x="354" y="495"/>
                </a:cubicBezTo>
                <a:cubicBezTo>
                  <a:pt x="320" y="544"/>
                  <a:pt x="252" y="563"/>
                  <a:pt x="210" y="605"/>
                </a:cubicBezTo>
                <a:cubicBezTo>
                  <a:pt x="157" y="658"/>
                  <a:pt x="88" y="740"/>
                  <a:pt x="61" y="810"/>
                </a:cubicBezTo>
                <a:cubicBezTo>
                  <a:pt x="44" y="853"/>
                  <a:pt x="36" y="897"/>
                  <a:pt x="16" y="938"/>
                </a:cubicBezTo>
                <a:cubicBezTo>
                  <a:pt x="8" y="981"/>
                  <a:pt x="3" y="1012"/>
                  <a:pt x="0" y="1059"/>
                </a:cubicBezTo>
                <a:cubicBezTo>
                  <a:pt x="2" y="1139"/>
                  <a:pt x="2" y="1218"/>
                  <a:pt x="5" y="1298"/>
                </a:cubicBezTo>
                <a:cubicBezTo>
                  <a:pt x="9" y="1404"/>
                  <a:pt x="92" y="1473"/>
                  <a:pt x="160" y="1541"/>
                </a:cubicBezTo>
                <a:cubicBezTo>
                  <a:pt x="193" y="1574"/>
                  <a:pt x="220" y="1607"/>
                  <a:pt x="266" y="1619"/>
                </a:cubicBezTo>
                <a:cubicBezTo>
                  <a:pt x="292" y="1637"/>
                  <a:pt x="329" y="1643"/>
                  <a:pt x="360" y="1652"/>
                </a:cubicBezTo>
                <a:cubicBezTo>
                  <a:pt x="418" y="1692"/>
                  <a:pt x="580" y="1717"/>
                  <a:pt x="648" y="1719"/>
                </a:cubicBezTo>
                <a:cubicBezTo>
                  <a:pt x="777" y="1722"/>
                  <a:pt x="906" y="1722"/>
                  <a:pt x="1035" y="1724"/>
                </a:cubicBezTo>
                <a:cubicBezTo>
                  <a:pt x="1114" y="1745"/>
                  <a:pt x="1197" y="1751"/>
                  <a:pt x="1279" y="1757"/>
                </a:cubicBezTo>
                <a:cubicBezTo>
                  <a:pt x="1527" y="1810"/>
                  <a:pt x="2117" y="1779"/>
                  <a:pt x="2165" y="1779"/>
                </a:cubicBezTo>
                <a:cubicBezTo>
                  <a:pt x="2266" y="1774"/>
                  <a:pt x="2375" y="1770"/>
                  <a:pt x="2475" y="1752"/>
                </a:cubicBezTo>
                <a:cubicBezTo>
                  <a:pt x="2543" y="1740"/>
                  <a:pt x="2608" y="1721"/>
                  <a:pt x="2675" y="1707"/>
                </a:cubicBezTo>
                <a:cubicBezTo>
                  <a:pt x="2699" y="1660"/>
                  <a:pt x="2709" y="1603"/>
                  <a:pt x="2719" y="1552"/>
                </a:cubicBezTo>
                <a:cubicBezTo>
                  <a:pt x="2750" y="1211"/>
                  <a:pt x="2791" y="857"/>
                  <a:pt x="2719" y="522"/>
                </a:cubicBezTo>
                <a:cubicBezTo>
                  <a:pt x="2713" y="436"/>
                  <a:pt x="2696" y="343"/>
                  <a:pt x="2669" y="262"/>
                </a:cubicBezTo>
                <a:cubicBezTo>
                  <a:pt x="2662" y="213"/>
                  <a:pt x="2646" y="165"/>
                  <a:pt x="2630" y="118"/>
                </a:cubicBezTo>
                <a:cubicBezTo>
                  <a:pt x="2623" y="98"/>
                  <a:pt x="2619" y="73"/>
                  <a:pt x="2603" y="57"/>
                </a:cubicBezTo>
                <a:cubicBezTo>
                  <a:pt x="2587" y="41"/>
                  <a:pt x="2521" y="13"/>
                  <a:pt x="2498" y="13"/>
                </a:cubicBezTo>
                <a:close/>
              </a:path>
            </a:pathLst>
          </a:custGeom>
          <a:solidFill>
            <a:srgbClr val="FFFF99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25" name="Oval 5"/>
          <p:cNvSpPr>
            <a:spLocks noChangeAspect="1" noChangeArrowheads="1"/>
          </p:cNvSpPr>
          <p:nvPr/>
        </p:nvSpPr>
        <p:spPr bwMode="auto">
          <a:xfrm>
            <a:off x="8929686" y="2270775"/>
            <a:ext cx="1817688" cy="690563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Outlook</a:t>
            </a:r>
          </a:p>
          <a:p>
            <a:r>
              <a:rPr lang="en-GB" dirty="0"/>
              <a:t>info([</a:t>
            </a:r>
            <a:r>
              <a:rPr lang="en-GB" i="1" dirty="0">
                <a:solidFill>
                  <a:schemeClr val="hlink"/>
                </a:solidFill>
              </a:rPr>
              <a:t>9</a:t>
            </a:r>
            <a:r>
              <a:rPr lang="en-GB" i="1" dirty="0"/>
              <a:t>,</a:t>
            </a:r>
            <a:r>
              <a:rPr lang="en-GB" i="1" dirty="0">
                <a:solidFill>
                  <a:schemeClr val="folHlink"/>
                </a:solidFill>
              </a:rPr>
              <a:t>5</a:t>
            </a:r>
            <a:r>
              <a:rPr lang="en-GB" dirty="0"/>
              <a:t>])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8047036" y="3466162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 </a:t>
            </a:r>
            <a:r>
              <a:rPr lang="en-GB">
                <a:solidFill>
                  <a:schemeClr val="hlink"/>
                </a:solidFill>
              </a:rPr>
              <a:t>9,11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1,2,8</a:t>
            </a:r>
          </a:p>
          <a:p>
            <a:r>
              <a:rPr lang="en-GB"/>
              <a:t>info([</a:t>
            </a:r>
            <a:r>
              <a:rPr lang="en-GB" i="1">
                <a:solidFill>
                  <a:schemeClr val="hlink"/>
                </a:solidFill>
              </a:rPr>
              <a:t>2</a:t>
            </a:r>
            <a:r>
              <a:rPr lang="en-GB" i="1"/>
              <a:t>,</a:t>
            </a:r>
            <a:r>
              <a:rPr lang="en-GB" i="1">
                <a:solidFill>
                  <a:schemeClr val="folHlink"/>
                </a:solidFill>
              </a:rPr>
              <a:t>3</a:t>
            </a:r>
            <a:r>
              <a:rPr lang="en-GB"/>
              <a:t>])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9270999" y="3466162"/>
            <a:ext cx="1187450" cy="684212"/>
          </a:xfrm>
          <a:prstGeom prst="rect">
            <a:avLst/>
          </a:prstGeom>
          <a:solidFill>
            <a:schemeClr val="accent1">
              <a:lumMod val="20000"/>
              <a:lumOff val="80000"/>
              <a:alpha val="35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3,7,12,13</a:t>
            </a:r>
          </a:p>
          <a:p>
            <a:r>
              <a:rPr lang="en-GB"/>
              <a:t>info([</a:t>
            </a:r>
            <a:r>
              <a:rPr lang="en-GB" i="1">
                <a:solidFill>
                  <a:schemeClr val="hlink"/>
                </a:solidFill>
              </a:rPr>
              <a:t>4</a:t>
            </a:r>
            <a:r>
              <a:rPr lang="en-GB" i="1"/>
              <a:t>,</a:t>
            </a:r>
            <a:r>
              <a:rPr lang="en-GB" i="1">
                <a:solidFill>
                  <a:schemeClr val="folHlink"/>
                </a:solidFill>
              </a:rPr>
              <a:t>0</a:t>
            </a:r>
            <a:r>
              <a:rPr lang="en-GB"/>
              <a:t>])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0494961" y="3466162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4,5,10,</a:t>
            </a:r>
            <a:r>
              <a:rPr lang="en-GB">
                <a:solidFill>
                  <a:schemeClr val="folHlink"/>
                </a:solidFill>
              </a:rPr>
              <a:t>6,14</a:t>
            </a:r>
          </a:p>
          <a:p>
            <a:r>
              <a:rPr lang="en-GB"/>
              <a:t>info([</a:t>
            </a:r>
            <a:r>
              <a:rPr lang="en-GB" i="1">
                <a:solidFill>
                  <a:schemeClr val="hlink"/>
                </a:solidFill>
              </a:rPr>
              <a:t>3</a:t>
            </a:r>
            <a:r>
              <a:rPr lang="en-GB" i="1"/>
              <a:t>,</a:t>
            </a:r>
            <a:r>
              <a:rPr lang="en-GB" i="1">
                <a:solidFill>
                  <a:schemeClr val="folHlink"/>
                </a:solidFill>
              </a:rPr>
              <a:t>2</a:t>
            </a:r>
            <a:r>
              <a:rPr lang="en-GB"/>
              <a:t>])</a:t>
            </a:r>
          </a:p>
        </p:txBody>
      </p:sp>
      <p:sp>
        <p:nvSpPr>
          <p:cNvPr id="158729" name="Lin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4736" y="2961337"/>
            <a:ext cx="1138238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30" name="Lin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832974" y="2961337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31" name="Lin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832974" y="2961337"/>
            <a:ext cx="113665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8728074" y="2847037"/>
            <a:ext cx="739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sunny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9434512" y="3032774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dirty="0"/>
              <a:t>cloudy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10098087" y="2840687"/>
            <a:ext cx="645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rainy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8685211" y="4120212"/>
            <a:ext cx="2598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b="1" i="1"/>
              <a:t>5/14         4/14           5/14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729" y="1375713"/>
            <a:ext cx="9849811" cy="50419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i="1" dirty="0"/>
              <a:t>Information as before (entropy </a:t>
            </a:r>
            <a:r>
              <a:rPr lang="en-GB" i="1" dirty="0" err="1"/>
              <a:t>wrt</a:t>
            </a:r>
            <a:r>
              <a:rPr lang="en-GB" i="1" dirty="0"/>
              <a:t> classification)</a:t>
            </a:r>
          </a:p>
          <a:p>
            <a:pPr lvl="1">
              <a:spcBef>
                <a:spcPts val="600"/>
              </a:spcBef>
            </a:pPr>
            <a:r>
              <a:rPr lang="en-GB" i="1" dirty="0"/>
              <a:t>info(data) = info([9,5]) = 0.940</a:t>
            </a:r>
          </a:p>
          <a:p>
            <a:pPr lvl="1">
              <a:spcBef>
                <a:spcPts val="600"/>
              </a:spcBef>
            </a:pPr>
            <a:r>
              <a:rPr lang="en-GB" i="1" dirty="0"/>
              <a:t>info(outlook) = 0.693</a:t>
            </a:r>
          </a:p>
          <a:p>
            <a:pPr>
              <a:spcBef>
                <a:spcPts val="600"/>
              </a:spcBef>
            </a:pPr>
            <a:r>
              <a:rPr lang="en-GB" i="1" dirty="0"/>
              <a:t>Gain as before</a:t>
            </a:r>
          </a:p>
          <a:p>
            <a:pPr lvl="1">
              <a:spcBef>
                <a:spcPts val="600"/>
              </a:spcBef>
            </a:pPr>
            <a:r>
              <a:rPr lang="en-GB" i="1" dirty="0"/>
              <a:t>gain(outlook)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GB" i="1" dirty="0"/>
              <a:t>	= 0.940 – 0.693 = 0.247</a:t>
            </a:r>
          </a:p>
          <a:p>
            <a:pPr>
              <a:spcBef>
                <a:spcPts val="600"/>
              </a:spcBef>
            </a:pPr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Outlook partitions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5 sunny, 4 cloudy, 5 rainy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outlook) = info([5,4,5])	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GB" sz="2400" dirty="0">
                <a:solidFill>
                  <a:srgbClr val="69216A"/>
                </a:solidFill>
              </a:rPr>
              <a:t>= -5/14*log2(5/14) – 4/14 log2(4/14) – 5/14*log2(5/14) = 1.563</a:t>
            </a:r>
          </a:p>
          <a:p>
            <a:pPr>
              <a:spcBef>
                <a:spcPts val="600"/>
              </a:spcBef>
            </a:pPr>
            <a:r>
              <a:rPr lang="en-GB" dirty="0" err="1"/>
              <a:t>GainRatio</a:t>
            </a:r>
            <a:r>
              <a:rPr lang="en-GB" dirty="0"/>
              <a:t>(outlook) =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gain(outlook)/info(data </a:t>
            </a:r>
            <a:r>
              <a:rPr lang="en-GB" dirty="0" err="1"/>
              <a:t>wrt</a:t>
            </a:r>
            <a:r>
              <a:rPr lang="en-GB" dirty="0"/>
              <a:t> outlook)=  0.247/1.563 = </a:t>
            </a:r>
            <a:r>
              <a:rPr lang="en-GB" dirty="0">
                <a:solidFill>
                  <a:srgbClr val="FF0000"/>
                </a:solidFill>
              </a:rPr>
              <a:t>0.158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858072"/>
            <a:ext cx="10515600" cy="757129"/>
          </a:xfrm>
        </p:spPr>
        <p:txBody>
          <a:bodyPr/>
          <a:lstStyle/>
          <a:p>
            <a:r>
              <a:rPr lang="en-GB" dirty="0"/>
              <a:t>Example: Gain Ratio Outlook</a:t>
            </a:r>
          </a:p>
        </p:txBody>
      </p:sp>
      <p:pic>
        <p:nvPicPr>
          <p:cNvPr id="2" name="Picture 1" descr="The original data from last week's lecture.">
            <a:extLst>
              <a:ext uri="{FF2B5EF4-FFF2-40B4-BE49-F238E27FC236}">
                <a16:creationId xmlns:a16="http://schemas.microsoft.com/office/drawing/2014/main" id="{777C9415-5FB1-9222-D214-B869D4FCE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292" y="4772675"/>
            <a:ext cx="2567780" cy="19919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Freeform 4" descr="Temperature as root"/>
          <p:cNvSpPr>
            <a:spLocks/>
          </p:cNvSpPr>
          <p:nvPr/>
        </p:nvSpPr>
        <p:spPr bwMode="auto">
          <a:xfrm>
            <a:off x="7316988" y="1194876"/>
            <a:ext cx="4430712" cy="2873375"/>
          </a:xfrm>
          <a:custGeom>
            <a:avLst/>
            <a:gdLst/>
            <a:ahLst/>
            <a:cxnLst>
              <a:cxn ang="0">
                <a:pos x="2498" y="13"/>
              </a:cxn>
              <a:cxn ang="0">
                <a:pos x="2259" y="13"/>
              </a:cxn>
              <a:cxn ang="0">
                <a:pos x="2149" y="24"/>
              </a:cxn>
              <a:cxn ang="0">
                <a:pos x="2093" y="29"/>
              </a:cxn>
              <a:cxn ang="0">
                <a:pos x="1910" y="51"/>
              </a:cxn>
              <a:cxn ang="0">
                <a:pos x="1478" y="112"/>
              </a:cxn>
              <a:cxn ang="0">
                <a:pos x="1268" y="135"/>
              </a:cxn>
              <a:cxn ang="0">
                <a:pos x="1069" y="168"/>
              </a:cxn>
              <a:cxn ang="0">
                <a:pos x="952" y="195"/>
              </a:cxn>
              <a:cxn ang="0">
                <a:pos x="891" y="212"/>
              </a:cxn>
              <a:cxn ang="0">
                <a:pos x="747" y="262"/>
              </a:cxn>
              <a:cxn ang="0">
                <a:pos x="692" y="284"/>
              </a:cxn>
              <a:cxn ang="0">
                <a:pos x="637" y="317"/>
              </a:cxn>
              <a:cxn ang="0">
                <a:pos x="520" y="384"/>
              </a:cxn>
              <a:cxn ang="0">
                <a:pos x="354" y="495"/>
              </a:cxn>
              <a:cxn ang="0">
                <a:pos x="210" y="605"/>
              </a:cxn>
              <a:cxn ang="0">
                <a:pos x="61" y="810"/>
              </a:cxn>
              <a:cxn ang="0">
                <a:pos x="16" y="938"/>
              </a:cxn>
              <a:cxn ang="0">
                <a:pos x="0" y="1059"/>
              </a:cxn>
              <a:cxn ang="0">
                <a:pos x="5" y="1298"/>
              </a:cxn>
              <a:cxn ang="0">
                <a:pos x="160" y="1541"/>
              </a:cxn>
              <a:cxn ang="0">
                <a:pos x="266" y="1619"/>
              </a:cxn>
              <a:cxn ang="0">
                <a:pos x="360" y="1652"/>
              </a:cxn>
              <a:cxn ang="0">
                <a:pos x="648" y="1719"/>
              </a:cxn>
              <a:cxn ang="0">
                <a:pos x="1035" y="1724"/>
              </a:cxn>
              <a:cxn ang="0">
                <a:pos x="1279" y="1757"/>
              </a:cxn>
              <a:cxn ang="0">
                <a:pos x="2165" y="1779"/>
              </a:cxn>
              <a:cxn ang="0">
                <a:pos x="2475" y="1752"/>
              </a:cxn>
              <a:cxn ang="0">
                <a:pos x="2675" y="1707"/>
              </a:cxn>
              <a:cxn ang="0">
                <a:pos x="2719" y="1552"/>
              </a:cxn>
              <a:cxn ang="0">
                <a:pos x="2719" y="522"/>
              </a:cxn>
              <a:cxn ang="0">
                <a:pos x="2669" y="262"/>
              </a:cxn>
              <a:cxn ang="0">
                <a:pos x="2630" y="118"/>
              </a:cxn>
              <a:cxn ang="0">
                <a:pos x="2603" y="57"/>
              </a:cxn>
              <a:cxn ang="0">
                <a:pos x="2498" y="13"/>
              </a:cxn>
            </a:cxnLst>
            <a:rect l="0" t="0" r="r" b="b"/>
            <a:pathLst>
              <a:path w="2791" h="1810">
                <a:moveTo>
                  <a:pt x="2498" y="13"/>
                </a:moveTo>
                <a:cubicBezTo>
                  <a:pt x="2393" y="0"/>
                  <a:pt x="2436" y="3"/>
                  <a:pt x="2259" y="13"/>
                </a:cubicBezTo>
                <a:cubicBezTo>
                  <a:pt x="2222" y="15"/>
                  <a:pt x="2186" y="20"/>
                  <a:pt x="2149" y="24"/>
                </a:cubicBezTo>
                <a:cubicBezTo>
                  <a:pt x="2130" y="26"/>
                  <a:pt x="2093" y="29"/>
                  <a:pt x="2093" y="29"/>
                </a:cubicBezTo>
                <a:cubicBezTo>
                  <a:pt x="2033" y="42"/>
                  <a:pt x="1971" y="46"/>
                  <a:pt x="1910" y="51"/>
                </a:cubicBezTo>
                <a:cubicBezTo>
                  <a:pt x="1771" y="82"/>
                  <a:pt x="1620" y="99"/>
                  <a:pt x="1478" y="112"/>
                </a:cubicBezTo>
                <a:cubicBezTo>
                  <a:pt x="1410" y="127"/>
                  <a:pt x="1337" y="130"/>
                  <a:pt x="1268" y="135"/>
                </a:cubicBezTo>
                <a:cubicBezTo>
                  <a:pt x="1202" y="150"/>
                  <a:pt x="1136" y="161"/>
                  <a:pt x="1069" y="168"/>
                </a:cubicBezTo>
                <a:cubicBezTo>
                  <a:pt x="1029" y="177"/>
                  <a:pt x="993" y="189"/>
                  <a:pt x="952" y="195"/>
                </a:cubicBezTo>
                <a:cubicBezTo>
                  <a:pt x="910" y="210"/>
                  <a:pt x="931" y="205"/>
                  <a:pt x="891" y="212"/>
                </a:cubicBezTo>
                <a:cubicBezTo>
                  <a:pt x="845" y="231"/>
                  <a:pt x="795" y="252"/>
                  <a:pt x="747" y="262"/>
                </a:cubicBezTo>
                <a:cubicBezTo>
                  <a:pt x="728" y="271"/>
                  <a:pt x="712" y="278"/>
                  <a:pt x="692" y="284"/>
                </a:cubicBezTo>
                <a:cubicBezTo>
                  <a:pt x="673" y="298"/>
                  <a:pt x="659" y="310"/>
                  <a:pt x="637" y="317"/>
                </a:cubicBezTo>
                <a:cubicBezTo>
                  <a:pt x="599" y="341"/>
                  <a:pt x="562" y="367"/>
                  <a:pt x="520" y="384"/>
                </a:cubicBezTo>
                <a:cubicBezTo>
                  <a:pt x="469" y="426"/>
                  <a:pt x="411" y="461"/>
                  <a:pt x="354" y="495"/>
                </a:cubicBezTo>
                <a:cubicBezTo>
                  <a:pt x="320" y="544"/>
                  <a:pt x="252" y="563"/>
                  <a:pt x="210" y="605"/>
                </a:cubicBezTo>
                <a:cubicBezTo>
                  <a:pt x="157" y="658"/>
                  <a:pt x="88" y="740"/>
                  <a:pt x="61" y="810"/>
                </a:cubicBezTo>
                <a:cubicBezTo>
                  <a:pt x="44" y="853"/>
                  <a:pt x="36" y="897"/>
                  <a:pt x="16" y="938"/>
                </a:cubicBezTo>
                <a:cubicBezTo>
                  <a:pt x="8" y="981"/>
                  <a:pt x="3" y="1012"/>
                  <a:pt x="0" y="1059"/>
                </a:cubicBezTo>
                <a:cubicBezTo>
                  <a:pt x="2" y="1139"/>
                  <a:pt x="2" y="1218"/>
                  <a:pt x="5" y="1298"/>
                </a:cubicBezTo>
                <a:cubicBezTo>
                  <a:pt x="9" y="1404"/>
                  <a:pt x="92" y="1473"/>
                  <a:pt x="160" y="1541"/>
                </a:cubicBezTo>
                <a:cubicBezTo>
                  <a:pt x="193" y="1574"/>
                  <a:pt x="220" y="1607"/>
                  <a:pt x="266" y="1619"/>
                </a:cubicBezTo>
                <a:cubicBezTo>
                  <a:pt x="292" y="1637"/>
                  <a:pt x="329" y="1643"/>
                  <a:pt x="360" y="1652"/>
                </a:cubicBezTo>
                <a:cubicBezTo>
                  <a:pt x="418" y="1692"/>
                  <a:pt x="580" y="1717"/>
                  <a:pt x="648" y="1719"/>
                </a:cubicBezTo>
                <a:cubicBezTo>
                  <a:pt x="777" y="1722"/>
                  <a:pt x="906" y="1722"/>
                  <a:pt x="1035" y="1724"/>
                </a:cubicBezTo>
                <a:cubicBezTo>
                  <a:pt x="1114" y="1745"/>
                  <a:pt x="1197" y="1751"/>
                  <a:pt x="1279" y="1757"/>
                </a:cubicBezTo>
                <a:cubicBezTo>
                  <a:pt x="1527" y="1810"/>
                  <a:pt x="2117" y="1779"/>
                  <a:pt x="2165" y="1779"/>
                </a:cubicBezTo>
                <a:cubicBezTo>
                  <a:pt x="2266" y="1774"/>
                  <a:pt x="2375" y="1770"/>
                  <a:pt x="2475" y="1752"/>
                </a:cubicBezTo>
                <a:cubicBezTo>
                  <a:pt x="2543" y="1740"/>
                  <a:pt x="2608" y="1721"/>
                  <a:pt x="2675" y="1707"/>
                </a:cubicBezTo>
                <a:cubicBezTo>
                  <a:pt x="2699" y="1660"/>
                  <a:pt x="2709" y="1603"/>
                  <a:pt x="2719" y="1552"/>
                </a:cubicBezTo>
                <a:cubicBezTo>
                  <a:pt x="2750" y="1211"/>
                  <a:pt x="2791" y="857"/>
                  <a:pt x="2719" y="522"/>
                </a:cubicBezTo>
                <a:cubicBezTo>
                  <a:pt x="2713" y="436"/>
                  <a:pt x="2696" y="343"/>
                  <a:pt x="2669" y="262"/>
                </a:cubicBezTo>
                <a:cubicBezTo>
                  <a:pt x="2662" y="213"/>
                  <a:pt x="2646" y="165"/>
                  <a:pt x="2630" y="118"/>
                </a:cubicBezTo>
                <a:cubicBezTo>
                  <a:pt x="2623" y="98"/>
                  <a:pt x="2619" y="73"/>
                  <a:pt x="2603" y="57"/>
                </a:cubicBezTo>
                <a:cubicBezTo>
                  <a:pt x="2587" y="41"/>
                  <a:pt x="2521" y="13"/>
                  <a:pt x="2498" y="13"/>
                </a:cubicBezTo>
                <a:close/>
              </a:path>
            </a:pathLst>
          </a:custGeom>
          <a:solidFill>
            <a:srgbClr val="FFFF99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49" name="Oval 5"/>
          <p:cNvSpPr>
            <a:spLocks noChangeAspect="1" noChangeArrowheads="1"/>
          </p:cNvSpPr>
          <p:nvPr/>
        </p:nvSpPr>
        <p:spPr bwMode="auto">
          <a:xfrm>
            <a:off x="8814000" y="1594926"/>
            <a:ext cx="1817688" cy="690563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temperature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9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5</a:t>
            </a:r>
            <a:r>
              <a:rPr lang="en-GB"/>
              <a:t>])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461450" y="2790313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 </a:t>
            </a:r>
            <a:r>
              <a:rPr lang="en-GB">
                <a:solidFill>
                  <a:schemeClr val="hlink"/>
                </a:solidFill>
              </a:rPr>
              <a:t>3,13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1,2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2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2</a:t>
            </a:r>
            <a:r>
              <a:rPr lang="en-GB"/>
              <a:t>])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8685413" y="2790313"/>
            <a:ext cx="16573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4,10,11,12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14,8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4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2</a:t>
            </a:r>
            <a:r>
              <a:rPr lang="en-GB"/>
              <a:t>])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0379275" y="2790313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5,7,9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6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</a:t>
            </a:r>
            <a:r>
              <a:rPr lang="en-GB"/>
              <a:t>])</a:t>
            </a:r>
          </a:p>
        </p:txBody>
      </p:sp>
      <p:sp>
        <p:nvSpPr>
          <p:cNvPr id="159753" name="Lin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9150" y="2285488"/>
            <a:ext cx="1608138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54" name="Lin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50600" y="2285488"/>
            <a:ext cx="166688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55" name="Lin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717289" y="2285488"/>
            <a:ext cx="12731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8685413" y="21711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hot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9550600" y="2356926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mild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9982401" y="2164838"/>
            <a:ext cx="577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cool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8063114" y="3420550"/>
            <a:ext cx="30748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b="1" i="1"/>
              <a:t>4/14               6/14              4/14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1" y="1773239"/>
            <a:ext cx="8261350" cy="4579937"/>
          </a:xfrm>
        </p:spPr>
        <p:txBody>
          <a:bodyPr/>
          <a:lstStyle/>
          <a:p>
            <a:r>
              <a:rPr lang="en-GB" i="1" dirty="0"/>
              <a:t>Gain</a:t>
            </a:r>
          </a:p>
          <a:p>
            <a:pPr lvl="1"/>
            <a:r>
              <a:rPr lang="en-GB" i="1" dirty="0"/>
              <a:t>info(data) = 0.940</a:t>
            </a:r>
          </a:p>
          <a:p>
            <a:pPr lvl="1"/>
            <a:r>
              <a:rPr lang="en-GB" i="1" dirty="0"/>
              <a:t>info(temp) = 0.911 bits</a:t>
            </a:r>
            <a:endParaRPr lang="en-GB" i="1" dirty="0">
              <a:solidFill>
                <a:schemeClr val="hlink"/>
              </a:solidFill>
            </a:endParaRPr>
          </a:p>
          <a:p>
            <a:pPr lvl="1"/>
            <a:r>
              <a:rPr lang="en-GB" i="1" dirty="0"/>
              <a:t>gain(temp) = 0.029 bits</a:t>
            </a:r>
          </a:p>
          <a:p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temperature partitions</a:t>
            </a:r>
          </a:p>
          <a:p>
            <a:pPr lvl="1"/>
            <a:r>
              <a:rPr lang="en-GB" dirty="0"/>
              <a:t>4 hot, 6 mild, 4 cool</a:t>
            </a:r>
          </a:p>
          <a:p>
            <a:pPr lvl="1"/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temp) = info([4,6,4])				=-4/14*log</a:t>
            </a:r>
            <a:r>
              <a:rPr lang="en-GB" baseline="-25000" dirty="0"/>
              <a:t>2</a:t>
            </a:r>
            <a:r>
              <a:rPr lang="en-GB" dirty="0"/>
              <a:t>(4/14) – 6/14 log</a:t>
            </a:r>
            <a:r>
              <a:rPr lang="en-GB" baseline="-25000" dirty="0"/>
              <a:t>2</a:t>
            </a:r>
            <a:r>
              <a:rPr lang="en-GB" dirty="0"/>
              <a:t>(6/14) – 4/14*log</a:t>
            </a:r>
            <a:r>
              <a:rPr lang="en-GB" baseline="-25000" dirty="0"/>
              <a:t>2</a:t>
            </a:r>
            <a:r>
              <a:rPr lang="en-GB" dirty="0"/>
              <a:t>(4/14)	= 1.545</a:t>
            </a:r>
          </a:p>
          <a:p>
            <a:r>
              <a:rPr lang="en-GB" dirty="0" err="1"/>
              <a:t>GainRatio</a:t>
            </a:r>
            <a:r>
              <a:rPr lang="en-GB" dirty="0"/>
              <a:t>(temp) </a:t>
            </a:r>
          </a:p>
          <a:p>
            <a:pPr lvl="1">
              <a:buFont typeface="Wingdings" pitchFamily="2" charset="2"/>
              <a:buNone/>
            </a:pPr>
            <a:r>
              <a:rPr lang="en-GB" dirty="0"/>
              <a:t>gain(temp)/info(data </a:t>
            </a:r>
            <a:r>
              <a:rPr lang="en-GB" dirty="0" err="1"/>
              <a:t>wrt</a:t>
            </a:r>
            <a:r>
              <a:rPr lang="en-GB" dirty="0"/>
              <a:t> temp)	= 0.029/1.545 = </a:t>
            </a:r>
            <a:r>
              <a:rPr lang="en-GB" dirty="0">
                <a:solidFill>
                  <a:srgbClr val="FF0000"/>
                </a:solidFill>
              </a:rPr>
              <a:t>0.019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 Temp</a:t>
            </a:r>
          </a:p>
        </p:txBody>
      </p:sp>
      <p:pic>
        <p:nvPicPr>
          <p:cNvPr id="2" name="Picture 1" descr="The original data from last week's lecture.">
            <a:extLst>
              <a:ext uri="{FF2B5EF4-FFF2-40B4-BE49-F238E27FC236}">
                <a16:creationId xmlns:a16="http://schemas.microsoft.com/office/drawing/2014/main" id="{8A93C044-03AE-3590-0C4C-17252FB6F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292" y="4772675"/>
            <a:ext cx="2567780" cy="19919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Humidity as root">
            <a:extLst>
              <a:ext uri="{FF2B5EF4-FFF2-40B4-BE49-F238E27FC236}">
                <a16:creationId xmlns:a16="http://schemas.microsoft.com/office/drawing/2014/main" id="{30EF314B-0487-4BEB-AD5A-199C213A35C7}"/>
              </a:ext>
            </a:extLst>
          </p:cNvPr>
          <p:cNvGrpSpPr/>
          <p:nvPr/>
        </p:nvGrpSpPr>
        <p:grpSpPr>
          <a:xfrm>
            <a:off x="7434264" y="1628776"/>
            <a:ext cx="3203574" cy="2200334"/>
            <a:chOff x="7434264" y="1628776"/>
            <a:chExt cx="3203574" cy="2200334"/>
          </a:xfrm>
        </p:grpSpPr>
        <p:sp>
          <p:nvSpPr>
            <p:cNvPr id="160772" name="Oval 4"/>
            <p:cNvSpPr>
              <a:spLocks noChangeAspect="1" noChangeArrowheads="1"/>
            </p:cNvSpPr>
            <p:nvPr/>
          </p:nvSpPr>
          <p:spPr bwMode="auto">
            <a:xfrm>
              <a:off x="8188325" y="1628776"/>
              <a:ext cx="1817688" cy="690563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humidity</a:t>
              </a:r>
            </a:p>
            <a:p>
              <a:r>
                <a:rPr lang="en-GB"/>
                <a:t>info([</a:t>
              </a:r>
              <a:r>
                <a:rPr lang="en-GB">
                  <a:solidFill>
                    <a:schemeClr val="hlink"/>
                  </a:solidFill>
                </a:rPr>
                <a:t>9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5</a:t>
              </a:r>
              <a:r>
                <a:rPr lang="en-GB"/>
                <a:t>])</a:t>
              </a:r>
            </a:p>
          </p:txBody>
        </p:sp>
        <p:sp>
          <p:nvSpPr>
            <p:cNvPr id="160773" name="Rectangle 5"/>
            <p:cNvSpPr>
              <a:spLocks noChangeArrowheads="1"/>
            </p:cNvSpPr>
            <p:nvPr/>
          </p:nvSpPr>
          <p:spPr bwMode="auto">
            <a:xfrm>
              <a:off x="7434264" y="2824163"/>
              <a:ext cx="1546225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 </a:t>
              </a:r>
              <a:r>
                <a:rPr lang="en-GB">
                  <a:solidFill>
                    <a:schemeClr val="hlink"/>
                  </a:solidFill>
                </a:rPr>
                <a:t>3,4,12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1,2,8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14</a:t>
              </a:r>
            </a:p>
            <a:p>
              <a:r>
                <a:rPr lang="en-GB"/>
                <a:t>info([</a:t>
              </a:r>
              <a:r>
                <a:rPr lang="en-GB">
                  <a:solidFill>
                    <a:schemeClr val="hlink"/>
                  </a:solidFill>
                </a:rPr>
                <a:t>3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4</a:t>
              </a:r>
              <a:r>
                <a:rPr lang="en-GB"/>
                <a:t>]) </a:t>
              </a:r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9018588" y="2824163"/>
              <a:ext cx="1619250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chemeClr val="hlink"/>
                  </a:solidFill>
                </a:rPr>
                <a:t>5,7,9,10,11,13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6</a:t>
              </a:r>
              <a:endParaRPr lang="en-GB">
                <a:solidFill>
                  <a:schemeClr val="hlink"/>
                </a:solidFill>
              </a:endParaRPr>
            </a:p>
            <a:p>
              <a:r>
                <a:rPr lang="en-GB"/>
                <a:t>info([</a:t>
              </a:r>
              <a:r>
                <a:rPr lang="en-GB">
                  <a:solidFill>
                    <a:schemeClr val="hlink"/>
                  </a:solidFill>
                </a:rPr>
                <a:t>6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1</a:t>
              </a:r>
              <a:r>
                <a:rPr lang="en-GB"/>
                <a:t>])</a:t>
              </a:r>
            </a:p>
          </p:txBody>
        </p:sp>
        <p:grpSp>
          <p:nvGrpSpPr>
            <p:cNvPr id="160775" name="Group 7"/>
            <p:cNvGrpSpPr>
              <a:grpSpLocks/>
            </p:cNvGrpSpPr>
            <p:nvPr/>
          </p:nvGrpSpPr>
          <p:grpSpPr bwMode="auto">
            <a:xfrm>
              <a:off x="8261350" y="2319338"/>
              <a:ext cx="1690688" cy="508000"/>
              <a:chOff x="3765" y="2938"/>
              <a:chExt cx="1433" cy="320"/>
            </a:xfrm>
          </p:grpSpPr>
          <p:sp>
            <p:nvSpPr>
              <p:cNvPr id="160776" name="Line 8"/>
              <p:cNvSpPr>
                <a:spLocks noChangeShapeType="1"/>
              </p:cNvSpPr>
              <p:nvPr/>
            </p:nvSpPr>
            <p:spPr bwMode="auto">
              <a:xfrm flipH="1">
                <a:off x="3765" y="2938"/>
                <a:ext cx="717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0777" name="Line 9"/>
              <p:cNvSpPr>
                <a:spLocks noChangeShapeType="1"/>
              </p:cNvSpPr>
              <p:nvPr/>
            </p:nvSpPr>
            <p:spPr bwMode="auto">
              <a:xfrm>
                <a:off x="4482" y="2938"/>
                <a:ext cx="716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0778" name="Text Box 10"/>
            <p:cNvSpPr txBox="1">
              <a:spLocks noChangeArrowheads="1"/>
            </p:cNvSpPr>
            <p:nvPr/>
          </p:nvSpPr>
          <p:spPr bwMode="auto">
            <a:xfrm>
              <a:off x="8148638" y="2301875"/>
              <a:ext cx="59022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high</a:t>
              </a:r>
            </a:p>
          </p:txBody>
        </p:sp>
        <p:sp>
          <p:nvSpPr>
            <p:cNvPr id="160779" name="Text Box 11"/>
            <p:cNvSpPr txBox="1">
              <a:spLocks noChangeArrowheads="1"/>
            </p:cNvSpPr>
            <p:nvPr/>
          </p:nvSpPr>
          <p:spPr bwMode="auto">
            <a:xfrm>
              <a:off x="9466263" y="2308226"/>
              <a:ext cx="882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normal</a:t>
              </a:r>
            </a:p>
          </p:txBody>
        </p:sp>
        <p:sp>
          <p:nvSpPr>
            <p:cNvPr id="160780" name="Text Box 12"/>
            <p:cNvSpPr txBox="1">
              <a:spLocks noChangeArrowheads="1"/>
            </p:cNvSpPr>
            <p:nvPr/>
          </p:nvSpPr>
          <p:spPr bwMode="auto">
            <a:xfrm>
              <a:off x="8197851" y="3429000"/>
              <a:ext cx="205056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2000" b="1" i="1"/>
                <a:t>7/14               7/14</a:t>
              </a:r>
            </a:p>
          </p:txBody>
        </p:sp>
      </p:grp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120" y="1687214"/>
            <a:ext cx="8261350" cy="4579937"/>
          </a:xfrm>
        </p:spPr>
        <p:txBody>
          <a:bodyPr/>
          <a:lstStyle/>
          <a:p>
            <a:r>
              <a:rPr lang="en-GB" i="1" dirty="0"/>
              <a:t>Gain</a:t>
            </a:r>
          </a:p>
          <a:p>
            <a:pPr lvl="1"/>
            <a:r>
              <a:rPr lang="en-GB" i="1" dirty="0"/>
              <a:t>info(data) = 0.940</a:t>
            </a:r>
          </a:p>
          <a:p>
            <a:pPr lvl="1"/>
            <a:r>
              <a:rPr lang="en-GB" i="1" dirty="0"/>
              <a:t>info(humidity) = 0.790 bits</a:t>
            </a:r>
          </a:p>
          <a:p>
            <a:pPr lvl="1"/>
            <a:r>
              <a:rPr lang="en-GB" i="1" dirty="0"/>
              <a:t>gain(humidity) = 0.151 bits</a:t>
            </a:r>
          </a:p>
          <a:p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humidity partitions</a:t>
            </a:r>
          </a:p>
          <a:p>
            <a:pPr lvl="1"/>
            <a:r>
              <a:rPr lang="en-GB" dirty="0"/>
              <a:t>7 high, 7 normal</a:t>
            </a:r>
          </a:p>
          <a:p>
            <a:pPr lvl="1"/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humidity) = info([7,7])				= -7/14*log</a:t>
            </a:r>
            <a:r>
              <a:rPr lang="en-GB" baseline="-25000" dirty="0"/>
              <a:t>2</a:t>
            </a:r>
            <a:r>
              <a:rPr lang="en-GB" dirty="0"/>
              <a:t>(7/14) – 7/14*log</a:t>
            </a:r>
            <a:r>
              <a:rPr lang="en-GB" baseline="-25000" dirty="0"/>
              <a:t>2</a:t>
            </a:r>
            <a:r>
              <a:rPr lang="en-GB" dirty="0"/>
              <a:t>(7/14) = 1</a:t>
            </a:r>
          </a:p>
          <a:p>
            <a:r>
              <a:rPr lang="en-GB" dirty="0" err="1"/>
              <a:t>GainRatio</a:t>
            </a:r>
            <a:r>
              <a:rPr lang="en-GB" dirty="0"/>
              <a:t>(humidity) </a:t>
            </a:r>
          </a:p>
          <a:p>
            <a:pPr lvl="1">
              <a:buFont typeface="Wingdings" pitchFamily="2" charset="2"/>
              <a:buNone/>
            </a:pPr>
            <a:r>
              <a:rPr lang="en-GB" dirty="0"/>
              <a:t>gain(humidity)/info(data </a:t>
            </a:r>
            <a:r>
              <a:rPr lang="en-GB" dirty="0" err="1"/>
              <a:t>wrt</a:t>
            </a:r>
            <a:r>
              <a:rPr lang="en-GB" dirty="0"/>
              <a:t> humidity)	= 0.151/1 = </a:t>
            </a:r>
            <a:r>
              <a:rPr lang="en-GB" dirty="0">
                <a:solidFill>
                  <a:srgbClr val="FF0000"/>
                </a:solidFill>
              </a:rPr>
              <a:t>0.151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 Humidity</a:t>
            </a:r>
          </a:p>
        </p:txBody>
      </p:sp>
      <p:pic>
        <p:nvPicPr>
          <p:cNvPr id="3" name="Picture 2" descr="The original data from last week's lecture.">
            <a:extLst>
              <a:ext uri="{FF2B5EF4-FFF2-40B4-BE49-F238E27FC236}">
                <a16:creationId xmlns:a16="http://schemas.microsoft.com/office/drawing/2014/main" id="{A7E5D750-507F-4291-329B-036DEA8CC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864" y="4138542"/>
            <a:ext cx="3385208" cy="262612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Windy as root">
            <a:extLst>
              <a:ext uri="{FF2B5EF4-FFF2-40B4-BE49-F238E27FC236}">
                <a16:creationId xmlns:a16="http://schemas.microsoft.com/office/drawing/2014/main" id="{A489B774-C977-444B-A706-2AC33EDA0775}"/>
              </a:ext>
            </a:extLst>
          </p:cNvPr>
          <p:cNvGrpSpPr/>
          <p:nvPr/>
        </p:nvGrpSpPr>
        <p:grpSpPr>
          <a:xfrm>
            <a:off x="7319963" y="1773238"/>
            <a:ext cx="3313113" cy="2206685"/>
            <a:chOff x="7319963" y="1773238"/>
            <a:chExt cx="3313113" cy="2206685"/>
          </a:xfrm>
        </p:grpSpPr>
        <p:sp>
          <p:nvSpPr>
            <p:cNvPr id="161796" name="Oval 4"/>
            <p:cNvSpPr>
              <a:spLocks noChangeAspect="1" noChangeArrowheads="1"/>
            </p:cNvSpPr>
            <p:nvPr/>
          </p:nvSpPr>
          <p:spPr bwMode="auto">
            <a:xfrm>
              <a:off x="8040689" y="1773238"/>
              <a:ext cx="1817687" cy="690562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windy</a:t>
              </a:r>
            </a:p>
            <a:p>
              <a:r>
                <a:rPr lang="en-GB"/>
                <a:t>info([</a:t>
              </a:r>
              <a:r>
                <a:rPr lang="en-GB">
                  <a:solidFill>
                    <a:schemeClr val="hlink"/>
                  </a:solidFill>
                </a:rPr>
                <a:t>9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5</a:t>
              </a:r>
              <a:r>
                <a:rPr lang="en-GB"/>
                <a:t>])</a:t>
              </a: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7319963" y="2968626"/>
              <a:ext cx="1547812" cy="68421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 </a:t>
              </a:r>
              <a:r>
                <a:rPr lang="en-GB">
                  <a:solidFill>
                    <a:schemeClr val="hlink"/>
                  </a:solidFill>
                </a:rPr>
                <a:t>7,11,12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2,6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14</a:t>
              </a:r>
            </a:p>
            <a:p>
              <a:r>
                <a:rPr lang="en-GB"/>
                <a:t>info([</a:t>
              </a:r>
              <a:r>
                <a:rPr lang="en-GB">
                  <a:solidFill>
                    <a:schemeClr val="hlink"/>
                  </a:solidFill>
                </a:rPr>
                <a:t>3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3</a:t>
              </a:r>
              <a:r>
                <a:rPr lang="en-GB"/>
                <a:t>]) </a:t>
              </a: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8940801" y="2968626"/>
              <a:ext cx="1692275" cy="68421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>
                  <a:solidFill>
                    <a:schemeClr val="hlink"/>
                  </a:solidFill>
                </a:rPr>
                <a:t>3,4,5,9,10,13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1,8</a:t>
              </a:r>
            </a:p>
            <a:p>
              <a:r>
                <a:rPr lang="en-GB"/>
                <a:t>info([</a:t>
              </a:r>
              <a:r>
                <a:rPr lang="en-GB">
                  <a:solidFill>
                    <a:schemeClr val="hlink"/>
                  </a:solidFill>
                </a:rPr>
                <a:t>6</a:t>
              </a:r>
              <a:r>
                <a:rPr lang="en-GB"/>
                <a:t>,</a:t>
              </a:r>
              <a:r>
                <a:rPr lang="en-GB">
                  <a:solidFill>
                    <a:schemeClr val="folHlink"/>
                  </a:solidFill>
                </a:rPr>
                <a:t>2</a:t>
              </a:r>
              <a:r>
                <a:rPr lang="en-GB"/>
                <a:t>])</a:t>
              </a:r>
            </a:p>
          </p:txBody>
        </p:sp>
        <p:grpSp>
          <p:nvGrpSpPr>
            <p:cNvPr id="161799" name="Group 7"/>
            <p:cNvGrpSpPr>
              <a:grpSpLocks/>
            </p:cNvGrpSpPr>
            <p:nvPr/>
          </p:nvGrpSpPr>
          <p:grpSpPr bwMode="auto">
            <a:xfrm>
              <a:off x="8112125" y="2463800"/>
              <a:ext cx="1657350" cy="508000"/>
              <a:chOff x="3765" y="2938"/>
              <a:chExt cx="1433" cy="320"/>
            </a:xfrm>
          </p:grpSpPr>
          <p:sp>
            <p:nvSpPr>
              <p:cNvPr id="161800" name="Line 8"/>
              <p:cNvSpPr>
                <a:spLocks noChangeShapeType="1"/>
              </p:cNvSpPr>
              <p:nvPr/>
            </p:nvSpPr>
            <p:spPr bwMode="auto">
              <a:xfrm flipH="1">
                <a:off x="3765" y="2938"/>
                <a:ext cx="717" cy="3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61801" name="Line 9"/>
              <p:cNvSpPr>
                <a:spLocks noChangeShapeType="1"/>
              </p:cNvSpPr>
              <p:nvPr/>
            </p:nvSpPr>
            <p:spPr bwMode="auto">
              <a:xfrm>
                <a:off x="4482" y="2938"/>
                <a:ext cx="716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8040688" y="2446338"/>
              <a:ext cx="5778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true</a:t>
              </a: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9264650" y="2452688"/>
              <a:ext cx="6194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false</a:t>
              </a:r>
            </a:p>
          </p:txBody>
        </p:sp>
        <p:sp>
          <p:nvSpPr>
            <p:cNvPr id="161804" name="Text Box 12"/>
            <p:cNvSpPr txBox="1">
              <a:spLocks noChangeArrowheads="1"/>
            </p:cNvSpPr>
            <p:nvPr/>
          </p:nvSpPr>
          <p:spPr bwMode="auto">
            <a:xfrm>
              <a:off x="8050214" y="3579813"/>
              <a:ext cx="199285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sz="2000" b="1" i="1"/>
                <a:t>6/14              8/14</a:t>
              </a:r>
            </a:p>
          </p:txBody>
        </p:sp>
      </p:grp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750" y="1733312"/>
            <a:ext cx="8261350" cy="4941887"/>
          </a:xfrm>
        </p:spPr>
        <p:txBody>
          <a:bodyPr/>
          <a:lstStyle/>
          <a:p>
            <a:r>
              <a:rPr lang="en-GB" i="1" dirty="0"/>
              <a:t>Gain</a:t>
            </a:r>
          </a:p>
          <a:p>
            <a:pPr lvl="1"/>
            <a:r>
              <a:rPr lang="en-GB" i="1" dirty="0"/>
              <a:t>info(data) = 0.940</a:t>
            </a:r>
          </a:p>
          <a:p>
            <a:pPr lvl="1"/>
            <a:r>
              <a:rPr lang="en-GB" i="1" dirty="0"/>
              <a:t>info(windy) = 0.892 bits</a:t>
            </a:r>
          </a:p>
          <a:p>
            <a:pPr lvl="1"/>
            <a:r>
              <a:rPr lang="en-GB" i="1" dirty="0"/>
              <a:t>gain(windy) = 0.048 bits</a:t>
            </a:r>
          </a:p>
          <a:p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windy partitions</a:t>
            </a:r>
          </a:p>
          <a:p>
            <a:pPr lvl="1"/>
            <a:r>
              <a:rPr lang="en-GB" dirty="0"/>
              <a:t>6 true, 8 false</a:t>
            </a:r>
          </a:p>
          <a:p>
            <a:pPr lvl="1"/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windy) = info([6,8])				=-6/14*log</a:t>
            </a:r>
            <a:r>
              <a:rPr lang="en-GB" baseline="-25000" dirty="0"/>
              <a:t>2</a:t>
            </a:r>
            <a:r>
              <a:rPr lang="en-GB" dirty="0"/>
              <a:t>(6/14) – 8/14 log</a:t>
            </a:r>
            <a:r>
              <a:rPr lang="en-GB" baseline="-25000" dirty="0"/>
              <a:t>2</a:t>
            </a:r>
            <a:r>
              <a:rPr lang="en-GB" dirty="0"/>
              <a:t>(8/14) = 0.986</a:t>
            </a:r>
          </a:p>
          <a:p>
            <a:r>
              <a:rPr lang="en-GB" dirty="0" err="1"/>
              <a:t>GainRatio</a:t>
            </a:r>
            <a:r>
              <a:rPr lang="en-GB" dirty="0"/>
              <a:t>(windy) </a:t>
            </a:r>
          </a:p>
          <a:p>
            <a:pPr lvl="1">
              <a:buFont typeface="Wingdings" pitchFamily="2" charset="2"/>
              <a:buNone/>
            </a:pPr>
            <a:r>
              <a:rPr lang="en-GB" dirty="0"/>
              <a:t>gain(windy)/info(data </a:t>
            </a:r>
            <a:r>
              <a:rPr lang="en-GB" dirty="0" err="1"/>
              <a:t>wrt</a:t>
            </a:r>
            <a:r>
              <a:rPr lang="en-GB" dirty="0"/>
              <a:t> windy)= 0.048/0.986 = </a:t>
            </a:r>
            <a:r>
              <a:rPr lang="en-GB" dirty="0">
                <a:solidFill>
                  <a:srgbClr val="FF0000"/>
                </a:solidFill>
              </a:rPr>
              <a:t>0.049</a:t>
            </a: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 Windy</a:t>
            </a:r>
          </a:p>
        </p:txBody>
      </p:sp>
      <p:pic>
        <p:nvPicPr>
          <p:cNvPr id="3" name="Picture 2" descr="The original data from last week's lecture.">
            <a:extLst>
              <a:ext uri="{FF2B5EF4-FFF2-40B4-BE49-F238E27FC236}">
                <a16:creationId xmlns:a16="http://schemas.microsoft.com/office/drawing/2014/main" id="{D1BBCC76-37BE-8864-F3D3-214478522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538" y="4045197"/>
            <a:ext cx="3505534" cy="27194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648" y="1981045"/>
            <a:ext cx="8261350" cy="4651375"/>
          </a:xfrm>
        </p:spPr>
        <p:txBody>
          <a:bodyPr/>
          <a:lstStyle/>
          <a:p>
            <a:r>
              <a:rPr lang="en-GB" dirty="0"/>
              <a:t>Gain Ratios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(outlook) 	= </a:t>
            </a:r>
            <a:r>
              <a:rPr lang="en-GB" dirty="0">
                <a:solidFill>
                  <a:srgbClr val="FF0000"/>
                </a:solidFill>
              </a:rPr>
              <a:t>0.247</a:t>
            </a:r>
            <a:r>
              <a:rPr lang="en-GB" dirty="0"/>
              <a:t>/1.563 	= </a:t>
            </a:r>
            <a:r>
              <a:rPr lang="en-GB" dirty="0">
                <a:solidFill>
                  <a:srgbClr val="FF0000"/>
                </a:solidFill>
              </a:rPr>
              <a:t>0.158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(temp) 	= 0.029/1.545 	= 0.019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(humidity) 	= 0.151/1 	= </a:t>
            </a:r>
            <a:r>
              <a:rPr lang="en-GB" dirty="0">
                <a:solidFill>
                  <a:srgbClr val="FF0000"/>
                </a:solidFill>
              </a:rPr>
              <a:t>0.151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(windy) 	= 0.048/0.986 	= 0.049</a:t>
            </a:r>
          </a:p>
          <a:p>
            <a:r>
              <a:rPr lang="en-GB" dirty="0"/>
              <a:t>Outlook still selected as root node</a:t>
            </a:r>
          </a:p>
          <a:p>
            <a:pPr lvl="1"/>
            <a:r>
              <a:rPr lang="en-GB" dirty="0"/>
              <a:t>But humidity is much closer choice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D19A-1BE7-D52A-871B-34807586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Decision Tree (revision?)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6EBE-355C-B783-4287-658CBCD3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88" y="1953404"/>
            <a:ext cx="6733238" cy="4057777"/>
          </a:xfrm>
        </p:spPr>
        <p:txBody>
          <a:bodyPr/>
          <a:lstStyle/>
          <a:p>
            <a:r>
              <a:rPr lang="en-GB" dirty="0"/>
              <a:t>Turns a dataset into if-then-else statements so that predictions on new data can be made.</a:t>
            </a:r>
          </a:p>
          <a:p>
            <a:r>
              <a:rPr lang="en-GB" dirty="0"/>
              <a:t>Which attribute comes first (or next)?</a:t>
            </a:r>
          </a:p>
          <a:p>
            <a:r>
              <a:rPr lang="en-GB" dirty="0"/>
              <a:t>Which attribute gives most “information gain”?</a:t>
            </a:r>
          </a:p>
          <a:p>
            <a:r>
              <a:rPr lang="en-GB" dirty="0"/>
              <a:t>Or which gives a purer node (Gini index)?</a:t>
            </a:r>
          </a:p>
          <a:p>
            <a:r>
              <a:rPr lang="en-GB" dirty="0"/>
              <a:t>Lab: Caret and first classification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4C1C0-7DB0-7C21-C4E1-3832272F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38F0-19D7-74CF-B6C3-CFBFC656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97D9-7881-9641-C5DC-B6C20EC2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 descr="Subtree for branch  outlook = sunny  using temperature for the next split">
            <a:extLst>
              <a:ext uri="{FF2B5EF4-FFF2-40B4-BE49-F238E27FC236}">
                <a16:creationId xmlns:a16="http://schemas.microsoft.com/office/drawing/2014/main" id="{F9142256-6EC9-1BAB-8000-5F10272781EF}"/>
              </a:ext>
            </a:extLst>
          </p:cNvPr>
          <p:cNvGrpSpPr/>
          <p:nvPr/>
        </p:nvGrpSpPr>
        <p:grpSpPr>
          <a:xfrm>
            <a:off x="8218487" y="1828055"/>
            <a:ext cx="3278188" cy="3600450"/>
            <a:chOff x="1698625" y="2133601"/>
            <a:chExt cx="3278188" cy="3600450"/>
          </a:xfrm>
        </p:grpSpPr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A85122E7-FA4F-2FF6-8C37-4C6F3A28B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639" y="2133601"/>
              <a:ext cx="1512887" cy="574675"/>
            </a:xfrm>
            <a:prstGeom prst="ellipse">
              <a:avLst/>
            </a:prstGeom>
            <a:solidFill>
              <a:schemeClr val="accent1">
                <a:lumMod val="75000"/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>
                  <a:cs typeface="Arial" charset="0"/>
                </a:rPr>
                <a:t>outlook</a:t>
              </a: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4F1CAC4-7307-97AA-BFB4-F8C4D9D72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3" y="3502026"/>
              <a:ext cx="720725" cy="57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>
                  <a:cs typeface="Arial" charset="0"/>
                </a:rPr>
                <a:t>Yes</a:t>
              </a:r>
            </a:p>
            <a:p>
              <a:pPr algn="ctr"/>
              <a:endParaRPr lang="en-GB" sz="2000" dirty="0">
                <a:cs typeface="Arial" charset="0"/>
              </a:endParaRPr>
            </a:p>
          </p:txBody>
        </p:sp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CFE6041E-F421-D50E-01A3-68090CF4B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0789" y="2709863"/>
              <a:ext cx="1296987" cy="86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A31B9F1D-D4CE-0167-7013-3CAA98DAB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775" y="2709863"/>
              <a:ext cx="0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23A090DD-2359-320C-FF30-8AB63F0A91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776" y="2709863"/>
              <a:ext cx="936625" cy="792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B6E15DAE-6C1B-0889-7F4C-A440D3DB7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251" y="2689226"/>
              <a:ext cx="862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>
                  <a:cs typeface="Arial" charset="0"/>
                </a:rPr>
                <a:t>sunny</a:t>
              </a:r>
            </a:p>
          </p:txBody>
        </p:sp>
        <p:sp>
          <p:nvSpPr>
            <p:cNvPr id="14" name="Text Box 9" descr="Subtree for branch  outlook = sunny  using temperature for the next split">
              <a:extLst>
                <a:ext uri="{FF2B5EF4-FFF2-40B4-BE49-F238E27FC236}">
                  <a16:creationId xmlns:a16="http://schemas.microsoft.com/office/drawing/2014/main" id="{25688C72-FADC-F9BB-9871-D95A302E8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4388" y="2978151"/>
              <a:ext cx="9191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dirty="0">
                  <a:cs typeface="Arial" charset="0"/>
                </a:rPr>
                <a:t>cloudy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8E019E15-F855-A345-80C9-2C52F6317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576" y="2689226"/>
              <a:ext cx="73501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>
                  <a:cs typeface="Arial" charset="0"/>
                </a:rPr>
                <a:t>rainy</a:t>
              </a:r>
            </a:p>
          </p:txBody>
        </p: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46A2005F-0B24-6DD4-1A80-D01E2F313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1375" y="3481389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 dirty="0">
                  <a:cs typeface="Arial" charset="0"/>
                </a:rPr>
                <a:t>?</a:t>
              </a:r>
            </a:p>
          </p:txBody>
        </p:sp>
        <p:sp>
          <p:nvSpPr>
            <p:cNvPr id="17" name="Oval 12">
              <a:extLst>
                <a:ext uri="{FF2B5EF4-FFF2-40B4-BE49-F238E27FC236}">
                  <a16:creationId xmlns:a16="http://schemas.microsoft.com/office/drawing/2014/main" id="{8E4E59FB-5404-E79A-3858-1EB92A360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573464"/>
              <a:ext cx="1512888" cy="574675"/>
            </a:xfrm>
            <a:prstGeom prst="ellipse">
              <a:avLst/>
            </a:prstGeom>
            <a:solidFill>
              <a:schemeClr val="accent1">
                <a:lumMod val="75000"/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>
                  <a:cs typeface="Arial" charset="0"/>
                </a:rPr>
                <a:t>temperature</a:t>
              </a: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E91DDFAB-D86D-5241-F578-357C37FB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6" y="4797426"/>
              <a:ext cx="720725" cy="93662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>
                  <a:cs typeface="Arial" charset="0"/>
                </a:rPr>
                <a:t>No</a:t>
              </a:r>
            </a:p>
            <a:p>
              <a:pPr algn="ctr"/>
              <a:r>
                <a:rPr lang="en-GB" sz="2000" dirty="0">
                  <a:cs typeface="Arial" charset="0"/>
                </a:rPr>
                <a:t>No</a:t>
              </a:r>
            </a:p>
            <a:p>
              <a:pPr algn="ctr"/>
              <a:endParaRPr lang="en-GB" sz="2000" dirty="0">
                <a:cs typeface="Arial" charset="0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B8C2F3D9-58A1-5E90-F194-9CCAD7B84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226" y="4797426"/>
              <a:ext cx="720725" cy="936625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>
                  <a:cs typeface="Arial" charset="0"/>
                </a:rPr>
                <a:t>Yes</a:t>
              </a:r>
            </a:p>
            <a:p>
              <a:pPr algn="ctr"/>
              <a:r>
                <a:rPr lang="en-GB" sz="2000" dirty="0">
                  <a:cs typeface="Arial" charset="0"/>
                </a:rPr>
                <a:t>No</a:t>
              </a:r>
            </a:p>
            <a:p>
              <a:pPr algn="ctr"/>
              <a:endParaRPr lang="en-GB" sz="2000" dirty="0">
                <a:cs typeface="Arial" charset="0"/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9661E7DC-63B2-60BB-6E35-6298C74A4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098" y="4797426"/>
              <a:ext cx="720725" cy="57626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sz="2000" dirty="0">
                  <a:cs typeface="Arial" charset="0"/>
                </a:rPr>
                <a:t>Yes</a:t>
              </a:r>
            </a:p>
            <a:p>
              <a:pPr algn="ctr"/>
              <a:endParaRPr lang="en-GB" sz="2000" dirty="0">
                <a:cs typeface="Arial" charset="0"/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8CC79F87-9432-465E-DEC2-A3E301DC6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8988" y="4149725"/>
              <a:ext cx="360362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16B39F18-BB68-BDE5-5F34-6DAD337FF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350" y="4149725"/>
              <a:ext cx="4318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B73B46AA-EC31-2ADB-63AD-4AEF43BEB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350" y="4149725"/>
              <a:ext cx="12954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19">
              <a:extLst>
                <a:ext uri="{FF2B5EF4-FFF2-40B4-BE49-F238E27FC236}">
                  <a16:creationId xmlns:a16="http://schemas.microsoft.com/office/drawing/2014/main" id="{EAE143A7-6719-A3B3-C124-78F0CD415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064" y="4273551"/>
              <a:ext cx="536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>
                  <a:cs typeface="Arial" charset="0"/>
                </a:rPr>
                <a:t>hot</a:t>
              </a:r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8ADC558F-F8FF-E4DA-922D-2FD523A58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6326" y="4273551"/>
              <a:ext cx="650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>
                  <a:cs typeface="Arial" charset="0"/>
                </a:rPr>
                <a:t>mild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B7B72DE9-5C3E-DCB6-0C3C-48D8F7EB2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439" y="4287839"/>
              <a:ext cx="6508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GB" sz="2000">
                  <a:cs typeface="Arial" charset="0"/>
                </a:rPr>
                <a:t>cold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2631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Gain Ratio</a:t>
            </a:r>
            <a:endParaRPr lang="en-GB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1783328"/>
            <a:ext cx="8909050" cy="4114800"/>
          </a:xfrm>
        </p:spPr>
        <p:txBody>
          <a:bodyPr/>
          <a:lstStyle/>
          <a:p>
            <a:r>
              <a:rPr lang="en-US" dirty="0"/>
              <a:t>Extreme scenario with very high number of values</a:t>
            </a:r>
          </a:p>
          <a:p>
            <a:pPr lvl="1"/>
            <a:r>
              <a:rPr lang="en-US" dirty="0"/>
              <a:t>reject attribute even if high gain or gain ratio</a:t>
            </a:r>
          </a:p>
          <a:p>
            <a:r>
              <a:rPr lang="en-US" dirty="0"/>
              <a:t>Gain ratio may overcompensate </a:t>
            </a:r>
          </a:p>
          <a:p>
            <a:pPr lvl="1"/>
            <a:r>
              <a:rPr lang="en-US" dirty="0"/>
              <a:t>may choose an attribute because its intrinsic information is very low</a:t>
            </a:r>
          </a:p>
          <a:p>
            <a:pPr lvl="1"/>
            <a:r>
              <a:rPr lang="en-US" dirty="0"/>
              <a:t>Standard solution</a:t>
            </a:r>
          </a:p>
          <a:p>
            <a:pPr lvl="2"/>
            <a:r>
              <a:rPr lang="en-US" dirty="0"/>
              <a:t>only consider attributes with greater than average information gain</a:t>
            </a:r>
          </a:p>
          <a:p>
            <a:pPr lvl="3"/>
            <a:r>
              <a:rPr lang="en-US" dirty="0"/>
              <a:t>calculate information gain for all attributes</a:t>
            </a:r>
          </a:p>
          <a:p>
            <a:pPr lvl="3"/>
            <a:r>
              <a:rPr lang="en-GB" dirty="0"/>
              <a:t>calculate gain ratio for those with &gt; average gain</a:t>
            </a:r>
          </a:p>
          <a:p>
            <a:pPr lvl="3"/>
            <a:r>
              <a:rPr lang="en-GB" dirty="0"/>
              <a:t>choose attribute with highest gain ratio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 (2)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Lowering priority of high-branching nodes</a:t>
            </a:r>
          </a:p>
          <a:p>
            <a:pPr eaLnBrk="1" hangingPunct="1"/>
            <a:r>
              <a:rPr lang="en-GB" dirty="0"/>
              <a:t>Coping with real data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numeric values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missing values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Pruning – removing tree branches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noisy data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Winnowing – feature selection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585736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Numeric Attributes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27" y="1771466"/>
            <a:ext cx="11156795" cy="4359275"/>
          </a:xfrm>
        </p:spPr>
        <p:txBody>
          <a:bodyPr/>
          <a:lstStyle/>
          <a:p>
            <a:pPr eaLnBrk="1" hangingPunct="1"/>
            <a:r>
              <a:rPr lang="en-GB" dirty="0"/>
              <a:t>Standard method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dirty="0"/>
              <a:t>Binary splits (e.g. temp &lt; 45).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Different from nominal attributes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dirty="0"/>
              <a:t>Every attribute has many possible split points.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Solution is straightforward extension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dirty="0"/>
              <a:t>Evaluate information gain (or gain ratio) for every possible split point of attribute.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dirty="0"/>
              <a:t>Choose “best” split point.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</a:pPr>
            <a:r>
              <a:rPr lang="en-GB" dirty="0"/>
              <a:t>Gain for best split point is gain for attribute.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Computationally more demanding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Many possible split points.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49D7FB2-B295-48B7-BBBF-03AD9CFBD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6974" y="4140835"/>
            <a:ext cx="533400" cy="2438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80BEA0-26A8-4393-8CA9-3386A5799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68591" y="2107126"/>
            <a:ext cx="548640" cy="243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471DFD-C772-4910-ABCC-03072FF8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4771" y="3105065"/>
            <a:ext cx="533400" cy="243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8A8DF2-8C7D-42FC-886A-41FA8EA69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4771" y="4139797"/>
            <a:ext cx="533400" cy="2438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356ED2-820F-4CAB-8A1C-F31034BA1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879976" y="4490346"/>
            <a:ext cx="3009582" cy="1210656"/>
            <a:chOff x="8980712" y="4450557"/>
            <a:chExt cx="3009582" cy="121065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7FB1E4-0AC5-492C-960C-EDF3C165C1A3}"/>
                </a:ext>
              </a:extLst>
            </p:cNvPr>
            <p:cNvSpPr/>
            <p:nvPr/>
          </p:nvSpPr>
          <p:spPr>
            <a:xfrm>
              <a:off x="8980712" y="4544706"/>
              <a:ext cx="533400" cy="24384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32F1CF8-77FE-4176-B8AC-E4AC93B98271}"/>
                </a:ext>
              </a:extLst>
            </p:cNvPr>
            <p:cNvSpPr/>
            <p:nvPr/>
          </p:nvSpPr>
          <p:spPr>
            <a:xfrm>
              <a:off x="8980712" y="5304245"/>
              <a:ext cx="533400" cy="24384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81F92A-1407-44D5-B7C2-3C9B6B69E387}"/>
                </a:ext>
              </a:extLst>
            </p:cNvPr>
            <p:cNvSpPr txBox="1"/>
            <p:nvPr/>
          </p:nvSpPr>
          <p:spPr>
            <a:xfrm>
              <a:off x="9609203" y="5199548"/>
              <a:ext cx="2381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Minimum value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8334AA6-BB5A-4D8D-A291-0054A89F22E3}"/>
                </a:ext>
              </a:extLst>
            </p:cNvPr>
            <p:cNvSpPr txBox="1"/>
            <p:nvPr/>
          </p:nvSpPr>
          <p:spPr>
            <a:xfrm>
              <a:off x="9609202" y="4450557"/>
              <a:ext cx="2381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Maximum value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0DBB47-B0CB-48B7-A165-49E5513EFB9F}"/>
              </a:ext>
            </a:extLst>
          </p:cNvPr>
          <p:cNvSpPr txBox="1"/>
          <p:nvPr/>
        </p:nvSpPr>
        <p:spPr>
          <a:xfrm>
            <a:off x="7879976" y="1799758"/>
            <a:ext cx="4124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May want to standardise or normalise numeric values BEFORE tree-building.</a:t>
            </a:r>
          </a:p>
        </p:txBody>
      </p:sp>
      <p:graphicFrame>
        <p:nvGraphicFramePr>
          <p:cNvPr id="6" name="Group 102" descr="Weather data set with numeric values.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9907266"/>
              </p:ext>
            </p:extLst>
          </p:nvPr>
        </p:nvGraphicFramePr>
        <p:xfrm>
          <a:off x="983046" y="1732915"/>
          <a:ext cx="6408738" cy="5112000"/>
        </p:xfrm>
        <a:graphic>
          <a:graphicData uri="http://schemas.openxmlformats.org/drawingml/2006/table">
            <a:tbl>
              <a:tblPr firstRow="1"/>
              <a:tblGrid>
                <a:gridCol w="123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Outlook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Temperature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Humidity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Windy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Play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Cloudy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86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96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Cloudy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Sunny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Cloudy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Cloudy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Yes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Rainy</a:t>
                      </a:r>
                    </a:p>
                  </a:txBody>
                  <a:tcPr marT="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91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</a:t>
                      </a:r>
                    </a:p>
                  </a:txBody>
                  <a:tcPr marT="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871" y="925052"/>
            <a:ext cx="10488083" cy="1462087"/>
          </a:xfrm>
        </p:spPr>
        <p:txBody>
          <a:bodyPr/>
          <a:lstStyle/>
          <a:p>
            <a:r>
              <a:rPr lang="en-GB" b="1" dirty="0">
                <a:solidFill>
                  <a:srgbClr val="69216A"/>
                </a:solidFill>
                <a:latin typeface="+mn-lt"/>
              </a:rPr>
              <a:t>Example – numeric values</a:t>
            </a:r>
          </a:p>
        </p:txBody>
      </p:sp>
      <p:sp>
        <p:nvSpPr>
          <p:cNvPr id="15" name="Oval 14" descr="Red oval surrounding the maximum value of 85.">
            <a:extLst>
              <a:ext uri="{FF2B5EF4-FFF2-40B4-BE49-F238E27FC236}">
                <a16:creationId xmlns:a16="http://schemas.microsoft.com/office/drawing/2014/main" id="{97666A41-6D48-4908-9806-3E3ED639A859}"/>
              </a:ext>
            </a:extLst>
          </p:cNvPr>
          <p:cNvSpPr/>
          <p:nvPr/>
        </p:nvSpPr>
        <p:spPr>
          <a:xfrm>
            <a:off x="2159265" y="2101523"/>
            <a:ext cx="533400" cy="2438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 descr="Blue oval surrounding the minimum temperature value of 64.">
            <a:extLst>
              <a:ext uri="{FF2B5EF4-FFF2-40B4-BE49-F238E27FC236}">
                <a16:creationId xmlns:a16="http://schemas.microsoft.com/office/drawing/2014/main" id="{6F28FE7A-CB68-4C94-99EC-6037E5010CEA}"/>
              </a:ext>
            </a:extLst>
          </p:cNvPr>
          <p:cNvSpPr/>
          <p:nvPr/>
        </p:nvSpPr>
        <p:spPr>
          <a:xfrm>
            <a:off x="2157303" y="4124099"/>
            <a:ext cx="533400" cy="24384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8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2" name="Group 4" descr="Temperature values in ascending order.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02690"/>
              </p:ext>
            </p:extLst>
          </p:nvPr>
        </p:nvGraphicFramePr>
        <p:xfrm>
          <a:off x="4748981" y="2492375"/>
          <a:ext cx="7315200" cy="109714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1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71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72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75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81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83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marT="45687" marB="4568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5201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358581" y="2470150"/>
            <a:ext cx="6096000" cy="457200"/>
            <a:chOff x="1440" y="1680"/>
            <a:chExt cx="3840" cy="288"/>
          </a:xfrm>
        </p:grpSpPr>
        <p:sp>
          <p:nvSpPr>
            <p:cNvPr id="19502" name="Line 34"/>
            <p:cNvSpPr>
              <a:spLocks noChangeShapeType="1"/>
            </p:cNvSpPr>
            <p:nvPr/>
          </p:nvSpPr>
          <p:spPr bwMode="auto">
            <a:xfrm>
              <a:off x="1440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3" name="Line 35"/>
            <p:cNvSpPr>
              <a:spLocks noChangeShapeType="1"/>
            </p:cNvSpPr>
            <p:nvPr/>
          </p:nvSpPr>
          <p:spPr bwMode="auto">
            <a:xfrm>
              <a:off x="1824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4" name="Line 36"/>
            <p:cNvSpPr>
              <a:spLocks noChangeShapeType="1"/>
            </p:cNvSpPr>
            <p:nvPr/>
          </p:nvSpPr>
          <p:spPr bwMode="auto">
            <a:xfrm>
              <a:off x="2208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5" name="Line 37"/>
            <p:cNvSpPr>
              <a:spLocks noChangeShapeType="1"/>
            </p:cNvSpPr>
            <p:nvPr/>
          </p:nvSpPr>
          <p:spPr bwMode="auto">
            <a:xfrm>
              <a:off x="2592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6" name="Line 38"/>
            <p:cNvSpPr>
              <a:spLocks noChangeShapeType="1"/>
            </p:cNvSpPr>
            <p:nvPr/>
          </p:nvSpPr>
          <p:spPr bwMode="auto">
            <a:xfrm>
              <a:off x="2976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7" name="Line 39"/>
            <p:cNvSpPr>
              <a:spLocks noChangeShapeType="1"/>
            </p:cNvSpPr>
            <p:nvPr/>
          </p:nvSpPr>
          <p:spPr bwMode="auto">
            <a:xfrm>
              <a:off x="3360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8" name="Line 40"/>
            <p:cNvSpPr>
              <a:spLocks noChangeShapeType="1"/>
            </p:cNvSpPr>
            <p:nvPr/>
          </p:nvSpPr>
          <p:spPr bwMode="auto">
            <a:xfrm>
              <a:off x="3744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9" name="Line 41"/>
            <p:cNvSpPr>
              <a:spLocks noChangeShapeType="1"/>
            </p:cNvSpPr>
            <p:nvPr/>
          </p:nvSpPr>
          <p:spPr bwMode="auto">
            <a:xfrm>
              <a:off x="4128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0" name="Line 42"/>
            <p:cNvSpPr>
              <a:spLocks noChangeShapeType="1"/>
            </p:cNvSpPr>
            <p:nvPr/>
          </p:nvSpPr>
          <p:spPr bwMode="auto">
            <a:xfrm>
              <a:off x="4512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1" name="Line 43"/>
            <p:cNvSpPr>
              <a:spLocks noChangeShapeType="1"/>
            </p:cNvSpPr>
            <p:nvPr/>
          </p:nvSpPr>
          <p:spPr bwMode="auto">
            <a:xfrm>
              <a:off x="4896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12" name="Line 44"/>
            <p:cNvSpPr>
              <a:spLocks noChangeShapeType="1"/>
            </p:cNvSpPr>
            <p:nvPr/>
          </p:nvSpPr>
          <p:spPr bwMode="auto">
            <a:xfrm>
              <a:off x="5280" y="16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135213" name="Group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5358581" y="2470150"/>
            <a:ext cx="6096000" cy="914400"/>
            <a:chOff x="1440" y="1680"/>
            <a:chExt cx="3840" cy="576"/>
          </a:xfrm>
        </p:grpSpPr>
        <p:sp>
          <p:nvSpPr>
            <p:cNvPr id="19494" name="Line 46"/>
            <p:cNvSpPr>
              <a:spLocks noChangeShapeType="1"/>
            </p:cNvSpPr>
            <p:nvPr/>
          </p:nvSpPr>
          <p:spPr bwMode="auto">
            <a:xfrm>
              <a:off x="1440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5" name="Line 47"/>
            <p:cNvSpPr>
              <a:spLocks noChangeShapeType="1"/>
            </p:cNvSpPr>
            <p:nvPr/>
          </p:nvSpPr>
          <p:spPr bwMode="auto">
            <a:xfrm>
              <a:off x="1824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6" name="Line 48"/>
            <p:cNvSpPr>
              <a:spLocks noChangeShapeType="1"/>
            </p:cNvSpPr>
            <p:nvPr/>
          </p:nvSpPr>
          <p:spPr bwMode="auto">
            <a:xfrm>
              <a:off x="2976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7" name="Line 49"/>
            <p:cNvSpPr>
              <a:spLocks noChangeShapeType="1"/>
            </p:cNvSpPr>
            <p:nvPr/>
          </p:nvSpPr>
          <p:spPr bwMode="auto">
            <a:xfrm>
              <a:off x="3360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8" name="Line 50"/>
            <p:cNvSpPr>
              <a:spLocks noChangeShapeType="1"/>
            </p:cNvSpPr>
            <p:nvPr/>
          </p:nvSpPr>
          <p:spPr bwMode="auto">
            <a:xfrm>
              <a:off x="3744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499" name="Line 51"/>
            <p:cNvSpPr>
              <a:spLocks noChangeShapeType="1"/>
            </p:cNvSpPr>
            <p:nvPr/>
          </p:nvSpPr>
          <p:spPr bwMode="auto">
            <a:xfrm>
              <a:off x="4128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0" name="Line 52"/>
            <p:cNvSpPr>
              <a:spLocks noChangeShapeType="1"/>
            </p:cNvSpPr>
            <p:nvPr/>
          </p:nvSpPr>
          <p:spPr bwMode="auto">
            <a:xfrm>
              <a:off x="4512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501" name="Line 53"/>
            <p:cNvSpPr>
              <a:spLocks noChangeShapeType="1"/>
            </p:cNvSpPr>
            <p:nvPr/>
          </p:nvSpPr>
          <p:spPr bwMode="auto">
            <a:xfrm>
              <a:off x="5280" y="1680"/>
              <a:ext cx="0" cy="57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5222" name="Line 54" descr="Partition, boundary betweeen 71 and 72, i.e. 71.5"/>
          <p:cNvSpPr>
            <a:spLocks noChangeShapeType="1"/>
          </p:cNvSpPr>
          <p:nvPr/>
        </p:nvSpPr>
        <p:spPr bwMode="auto">
          <a:xfrm>
            <a:off x="8406581" y="2470150"/>
            <a:ext cx="0" cy="1295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094334-3533-4B97-ADAE-09F269F5EE3B}"/>
              </a:ext>
            </a:extLst>
          </p:cNvPr>
          <p:cNvSpPr txBox="1"/>
          <p:nvPr/>
        </p:nvSpPr>
        <p:spPr>
          <a:xfrm>
            <a:off x="7557060" y="3798829"/>
            <a:ext cx="1915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(71+72)/2 = 71.5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788" y="1560634"/>
            <a:ext cx="10515600" cy="4057777"/>
          </a:xfrm>
        </p:spPr>
        <p:txBody>
          <a:bodyPr/>
          <a:lstStyle/>
          <a:p>
            <a:pPr eaLnBrk="1" hangingPunct="1"/>
            <a:r>
              <a:rPr lang="en-GB" dirty="0"/>
              <a:t>Split on temperature attribute according to class value</a:t>
            </a:r>
          </a:p>
          <a:p>
            <a:pPr lvl="1"/>
            <a:r>
              <a:rPr lang="en-GB" dirty="0"/>
              <a:t>Order values (keep class)</a:t>
            </a:r>
          </a:p>
          <a:p>
            <a:pPr lvl="1"/>
            <a:r>
              <a:rPr lang="en-GB" dirty="0"/>
              <a:t>Split points</a:t>
            </a:r>
          </a:p>
          <a:p>
            <a:pPr lvl="2"/>
            <a:r>
              <a:rPr lang="en-GB" dirty="0"/>
              <a:t> Mid point between</a:t>
            </a:r>
          </a:p>
          <a:p>
            <a:pPr marL="1371600" lvl="3" indent="0">
              <a:buNone/>
            </a:pPr>
            <a:r>
              <a:rPr lang="en-GB" dirty="0"/>
              <a:t>2 values </a:t>
            </a:r>
          </a:p>
          <a:p>
            <a:pPr marL="1371600" lvl="3" indent="0">
              <a:buNone/>
            </a:pPr>
            <a:r>
              <a:rPr lang="en-GB" dirty="0"/>
              <a:t>where class changes</a:t>
            </a:r>
          </a:p>
          <a:p>
            <a:pPr eaLnBrk="1" hangingPunct="1"/>
            <a:r>
              <a:rPr lang="en-GB" dirty="0"/>
              <a:t>Normal info gain calculation</a:t>
            </a:r>
          </a:p>
          <a:p>
            <a:pPr lvl="1" eaLnBrk="1" hangingPunct="1"/>
            <a:r>
              <a:rPr lang="en-GB" dirty="0"/>
              <a:t>temperature &lt; </a:t>
            </a:r>
            <a:r>
              <a:rPr lang="en-GB" dirty="0">
                <a:solidFill>
                  <a:schemeClr val="hlink"/>
                </a:solidFill>
              </a:rPr>
              <a:t>71.5</a:t>
            </a:r>
            <a:r>
              <a:rPr lang="en-GB" dirty="0"/>
              <a:t>: 4 yes and 2 no </a:t>
            </a:r>
          </a:p>
          <a:p>
            <a:pPr lvl="1" eaLnBrk="1" hangingPunct="1"/>
            <a:r>
              <a:rPr lang="en-GB" dirty="0"/>
              <a:t>temperature &gt;= </a:t>
            </a:r>
            <a:r>
              <a:rPr lang="en-GB" dirty="0">
                <a:solidFill>
                  <a:schemeClr val="hlink"/>
                </a:solidFill>
              </a:rPr>
              <a:t>71.5</a:t>
            </a:r>
            <a:r>
              <a:rPr lang="en-GB" dirty="0"/>
              <a:t>: 5 yes and 3 no</a:t>
            </a:r>
          </a:p>
          <a:p>
            <a:pPr lvl="1" eaLnBrk="1" hangingPunct="1"/>
            <a:r>
              <a:rPr lang="en-GB" dirty="0"/>
              <a:t>I([4,2],[5,3])=6/14 * I([4,2])+8/14 * I([5,3]) = 0.939</a:t>
            </a:r>
          </a:p>
          <a:p>
            <a:pPr eaLnBrk="1" hangingPunct="1"/>
            <a:r>
              <a:rPr lang="en-GB" dirty="0"/>
              <a:t>But do for each split point</a:t>
            </a:r>
          </a:p>
          <a:p>
            <a:pPr lvl="1" eaLnBrk="1" hangingPunct="1"/>
            <a:r>
              <a:rPr lang="en-GB" dirty="0"/>
              <a:t>64.5, 66.5, 70.5, 71.5, 73.5, 77.5, 80.5, 84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Weather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Notes on Binary Splits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Nominal attributes </a:t>
            </a:r>
          </a:p>
          <a:p>
            <a:pPr lvl="1" eaLnBrk="1" hangingPunct="1"/>
            <a:r>
              <a:rPr lang="en-GB" dirty="0"/>
              <a:t>Information is exhausted using one multi-way split</a:t>
            </a:r>
          </a:p>
          <a:p>
            <a:pPr eaLnBrk="1" hangingPunct="1"/>
            <a:r>
              <a:rPr lang="en-GB" dirty="0"/>
              <a:t>Not so for binary splits on numeric attributes</a:t>
            </a:r>
          </a:p>
          <a:p>
            <a:pPr lvl="1" eaLnBrk="1" hangingPunct="1"/>
            <a:r>
              <a:rPr lang="en-GB" dirty="0"/>
              <a:t>Same numeric attribute may be tested several times along path  </a:t>
            </a:r>
          </a:p>
          <a:p>
            <a:pPr eaLnBrk="1" hangingPunct="1"/>
            <a:r>
              <a:rPr lang="en-GB" dirty="0"/>
              <a:t>Disadvantage: tree relatively hard to read</a:t>
            </a:r>
          </a:p>
          <a:p>
            <a:pPr eaLnBrk="1" hangingPunct="1"/>
            <a:r>
              <a:rPr lang="en-GB" dirty="0"/>
              <a:t>Possible remedies</a:t>
            </a:r>
          </a:p>
          <a:p>
            <a:pPr lvl="1" eaLnBrk="1" hangingPunct="1"/>
            <a:r>
              <a:rPr lang="en-GB" dirty="0"/>
              <a:t>Pre-discretisation of numeric attributes</a:t>
            </a:r>
          </a:p>
          <a:p>
            <a:pPr lvl="1" eaLnBrk="1" hangingPunct="1"/>
            <a:r>
              <a:rPr lang="en-GB" dirty="0"/>
              <a:t>multi-way splits instead of binary ones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Numeric attributes - splits for temperature can occur several times, with different numeric values.">
            <a:extLst>
              <a:ext uri="{FF2B5EF4-FFF2-40B4-BE49-F238E27FC236}">
                <a16:creationId xmlns:a16="http://schemas.microsoft.com/office/drawing/2014/main" id="{776F240E-2977-4AC3-BF64-9BCF84E0B865}"/>
              </a:ext>
            </a:extLst>
          </p:cNvPr>
          <p:cNvGrpSpPr/>
          <p:nvPr/>
        </p:nvGrpSpPr>
        <p:grpSpPr>
          <a:xfrm>
            <a:off x="485777" y="2205038"/>
            <a:ext cx="4212066" cy="3279835"/>
            <a:chOff x="485777" y="2205038"/>
            <a:chExt cx="4212066" cy="3279835"/>
          </a:xfrm>
        </p:grpSpPr>
        <p:sp>
          <p:nvSpPr>
            <p:cNvPr id="21510" name="Oval 4"/>
            <p:cNvSpPr>
              <a:spLocks noChangeArrowheads="1"/>
            </p:cNvSpPr>
            <p:nvPr/>
          </p:nvSpPr>
          <p:spPr bwMode="auto">
            <a:xfrm>
              <a:off x="2568577" y="2205038"/>
              <a:ext cx="1655762" cy="431800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000"/>
                <a:t>temperature</a:t>
              </a:r>
              <a:endParaRPr lang="en-US" sz="2000"/>
            </a:p>
          </p:txBody>
        </p:sp>
        <p:sp>
          <p:nvSpPr>
            <p:cNvPr id="21511" name="Line 5"/>
            <p:cNvSpPr>
              <a:spLocks noChangeShapeType="1"/>
            </p:cNvSpPr>
            <p:nvPr/>
          </p:nvSpPr>
          <p:spPr bwMode="auto">
            <a:xfrm flipH="1">
              <a:off x="2640015" y="2636838"/>
              <a:ext cx="720725" cy="576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/>
            </a:p>
          </p:txBody>
        </p:sp>
        <p:sp>
          <p:nvSpPr>
            <p:cNvPr id="21512" name="Line 6"/>
            <p:cNvSpPr>
              <a:spLocks noChangeShapeType="1"/>
            </p:cNvSpPr>
            <p:nvPr/>
          </p:nvSpPr>
          <p:spPr bwMode="auto">
            <a:xfrm>
              <a:off x="3360740" y="2636838"/>
              <a:ext cx="720725" cy="576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/>
            </a:p>
          </p:txBody>
        </p:sp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1925639" y="2708276"/>
              <a:ext cx="9813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2000"/>
                <a:t>&lt;=71.5</a:t>
              </a:r>
              <a:endParaRPr lang="en-US" sz="2000"/>
            </a:p>
          </p:txBody>
        </p:sp>
        <p:sp>
          <p:nvSpPr>
            <p:cNvPr id="21514" name="Text Box 8"/>
            <p:cNvSpPr txBox="1">
              <a:spLocks noChangeArrowheads="1"/>
            </p:cNvSpPr>
            <p:nvPr/>
          </p:nvSpPr>
          <p:spPr bwMode="auto">
            <a:xfrm>
              <a:off x="3865564" y="2708276"/>
              <a:ext cx="8322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2000"/>
                <a:t>&gt;71.5</a:t>
              </a:r>
              <a:endParaRPr lang="en-US" sz="2000"/>
            </a:p>
          </p:txBody>
        </p:sp>
        <p:sp>
          <p:nvSpPr>
            <p:cNvPr id="21515" name="Line 9"/>
            <p:cNvSpPr>
              <a:spLocks noChangeShapeType="1"/>
            </p:cNvSpPr>
            <p:nvPr/>
          </p:nvSpPr>
          <p:spPr bwMode="auto">
            <a:xfrm flipH="1">
              <a:off x="1919290" y="3644901"/>
              <a:ext cx="720725" cy="5762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/>
            </a:p>
          </p:txBody>
        </p:sp>
        <p:sp>
          <p:nvSpPr>
            <p:cNvPr id="21516" name="Line 10"/>
            <p:cNvSpPr>
              <a:spLocks noChangeShapeType="1"/>
            </p:cNvSpPr>
            <p:nvPr/>
          </p:nvSpPr>
          <p:spPr bwMode="auto">
            <a:xfrm>
              <a:off x="2640015" y="3644901"/>
              <a:ext cx="720725" cy="5762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/>
            </a:p>
          </p:txBody>
        </p:sp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>
              <a:off x="1204914" y="3716338"/>
              <a:ext cx="9813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2000"/>
                <a:t>&lt;=69.5</a:t>
              </a:r>
              <a:endParaRPr lang="en-US" sz="2000"/>
            </a:p>
          </p:txBody>
        </p:sp>
        <p:sp>
          <p:nvSpPr>
            <p:cNvPr id="21518" name="Text Box 12"/>
            <p:cNvSpPr txBox="1">
              <a:spLocks noChangeArrowheads="1"/>
            </p:cNvSpPr>
            <p:nvPr/>
          </p:nvSpPr>
          <p:spPr bwMode="auto">
            <a:xfrm>
              <a:off x="3144839" y="3716338"/>
              <a:ext cx="8322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2000"/>
                <a:t>&gt;69.5</a:t>
              </a:r>
              <a:endParaRPr lang="en-US" sz="2000"/>
            </a:p>
          </p:txBody>
        </p:sp>
        <p:sp>
          <p:nvSpPr>
            <p:cNvPr id="21519" name="Line 13"/>
            <p:cNvSpPr>
              <a:spLocks noChangeShapeType="1"/>
            </p:cNvSpPr>
            <p:nvPr/>
          </p:nvSpPr>
          <p:spPr bwMode="auto">
            <a:xfrm flipH="1">
              <a:off x="1200153" y="4652963"/>
              <a:ext cx="720725" cy="576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/>
            </a:p>
          </p:txBody>
        </p:sp>
        <p:sp>
          <p:nvSpPr>
            <p:cNvPr id="21520" name="Line 14"/>
            <p:cNvSpPr>
              <a:spLocks noChangeShapeType="1"/>
            </p:cNvSpPr>
            <p:nvPr/>
          </p:nvSpPr>
          <p:spPr bwMode="auto">
            <a:xfrm>
              <a:off x="1920878" y="4652963"/>
              <a:ext cx="720725" cy="576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/>
            </a:p>
          </p:txBody>
        </p:sp>
        <p:sp>
          <p:nvSpPr>
            <p:cNvPr id="21521" name="Text Box 15"/>
            <p:cNvSpPr txBox="1">
              <a:spLocks noChangeArrowheads="1"/>
            </p:cNvSpPr>
            <p:nvPr/>
          </p:nvSpPr>
          <p:spPr bwMode="auto">
            <a:xfrm>
              <a:off x="485777" y="4724401"/>
              <a:ext cx="98135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2000"/>
                <a:t>&lt;=70.5</a:t>
              </a:r>
              <a:endParaRPr lang="en-US" sz="2000"/>
            </a:p>
          </p:txBody>
        </p:sp>
        <p:sp>
          <p:nvSpPr>
            <p:cNvPr id="21522" name="Text Box 16"/>
            <p:cNvSpPr txBox="1">
              <a:spLocks noChangeArrowheads="1"/>
            </p:cNvSpPr>
            <p:nvPr/>
          </p:nvSpPr>
          <p:spPr bwMode="auto">
            <a:xfrm>
              <a:off x="2424114" y="4724401"/>
              <a:ext cx="83227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GB" sz="2000"/>
                <a:t>&gt;70.5</a:t>
              </a:r>
              <a:endParaRPr lang="en-US" sz="2000"/>
            </a:p>
          </p:txBody>
        </p:sp>
        <p:sp>
          <p:nvSpPr>
            <p:cNvPr id="21523" name="Text Box 17"/>
            <p:cNvSpPr txBox="1">
              <a:spLocks noChangeArrowheads="1"/>
            </p:cNvSpPr>
            <p:nvPr/>
          </p:nvSpPr>
          <p:spPr bwMode="auto">
            <a:xfrm>
              <a:off x="3214689" y="4005263"/>
              <a:ext cx="6477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…</a:t>
              </a:r>
              <a:endParaRPr lang="en-US" sz="2000"/>
            </a:p>
          </p:txBody>
        </p:sp>
        <p:sp>
          <p:nvSpPr>
            <p:cNvPr id="21524" name="Text Box 18"/>
            <p:cNvSpPr txBox="1">
              <a:spLocks noChangeArrowheads="1"/>
            </p:cNvSpPr>
            <p:nvPr/>
          </p:nvSpPr>
          <p:spPr bwMode="auto">
            <a:xfrm>
              <a:off x="2352677" y="5084763"/>
              <a:ext cx="6477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…</a:t>
              </a:r>
              <a:endParaRPr lang="en-US" sz="2000"/>
            </a:p>
          </p:txBody>
        </p:sp>
        <p:sp>
          <p:nvSpPr>
            <p:cNvPr id="21525" name="Text Box 19"/>
            <p:cNvSpPr txBox="1">
              <a:spLocks noChangeArrowheads="1"/>
            </p:cNvSpPr>
            <p:nvPr/>
          </p:nvSpPr>
          <p:spPr bwMode="auto">
            <a:xfrm>
              <a:off x="912814" y="5084763"/>
              <a:ext cx="6477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…</a:t>
              </a:r>
              <a:endParaRPr lang="en-US" sz="2000"/>
            </a:p>
          </p:txBody>
        </p:sp>
        <p:sp>
          <p:nvSpPr>
            <p:cNvPr id="21526" name="Text Box 20"/>
            <p:cNvSpPr txBox="1">
              <a:spLocks noChangeArrowheads="1"/>
            </p:cNvSpPr>
            <p:nvPr/>
          </p:nvSpPr>
          <p:spPr bwMode="auto">
            <a:xfrm>
              <a:off x="3792539" y="3068638"/>
              <a:ext cx="6477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…</a:t>
              </a:r>
              <a:endParaRPr lang="en-US" sz="2000"/>
            </a:p>
          </p:txBody>
        </p:sp>
        <p:sp>
          <p:nvSpPr>
            <p:cNvPr id="21527" name="Oval 21"/>
            <p:cNvSpPr>
              <a:spLocks noChangeArrowheads="1"/>
            </p:cNvSpPr>
            <p:nvPr/>
          </p:nvSpPr>
          <p:spPr bwMode="auto">
            <a:xfrm>
              <a:off x="1128715" y="4221163"/>
              <a:ext cx="1655763" cy="431800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000"/>
                <a:t>temperature</a:t>
              </a:r>
              <a:endParaRPr lang="en-US" sz="2000"/>
            </a:p>
          </p:txBody>
        </p:sp>
        <p:sp>
          <p:nvSpPr>
            <p:cNvPr id="21528" name="Oval 22"/>
            <p:cNvSpPr>
              <a:spLocks noChangeArrowheads="1"/>
            </p:cNvSpPr>
            <p:nvPr/>
          </p:nvSpPr>
          <p:spPr bwMode="auto">
            <a:xfrm>
              <a:off x="1847852" y="3213100"/>
              <a:ext cx="1655762" cy="431800"/>
            </a:xfrm>
            <a:prstGeom prst="ellipse">
              <a:avLst/>
            </a:prstGeom>
            <a:noFill/>
            <a:ln w="28575" algn="ctr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sz="2000" dirty="0"/>
                <a:t>temperature</a:t>
              </a:r>
              <a:endParaRPr lang="en-US" sz="2000" dirty="0"/>
            </a:p>
          </p:txBody>
        </p:sp>
      </p:grp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2207497"/>
            <a:ext cx="4678548" cy="1437404"/>
          </a:xfrm>
        </p:spPr>
        <p:txBody>
          <a:bodyPr/>
          <a:lstStyle/>
          <a:p>
            <a:pPr eaLnBrk="1" hangingPunct="1"/>
            <a:r>
              <a:rPr lang="en-GB" dirty="0"/>
              <a:t>Numeric attributes can be used many times as the root of the subtree</a:t>
            </a:r>
            <a:endParaRPr lang="en-US" dirty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95843" y="1026199"/>
            <a:ext cx="10515600" cy="757129"/>
          </a:xfrm>
        </p:spPr>
        <p:txBody>
          <a:bodyPr/>
          <a:lstStyle/>
          <a:p>
            <a:pPr eaLnBrk="1" hangingPunct="1"/>
            <a:r>
              <a:rPr lang="en-GB" dirty="0"/>
              <a:t>… Numeric Attributes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 (3)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Lowering priority of high-branching nodes</a:t>
            </a:r>
          </a:p>
          <a:p>
            <a:pPr eaLnBrk="1" hangingPunct="1"/>
            <a:r>
              <a:rPr lang="en-GB" dirty="0"/>
              <a:t>Coping with real data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numeric values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missing values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Pruning – removing tree branches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noisy data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70924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Missing Values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559" y="1795724"/>
            <a:ext cx="10515599" cy="4840287"/>
          </a:xfrm>
        </p:spPr>
        <p:txBody>
          <a:bodyPr/>
          <a:lstStyle/>
          <a:p>
            <a:pPr eaLnBrk="1" hangingPunct="1"/>
            <a:r>
              <a:rPr lang="en-GB" dirty="0"/>
              <a:t>Represented as NA in R</a:t>
            </a:r>
          </a:p>
          <a:p>
            <a:pPr lvl="1" eaLnBrk="1" hangingPunct="1"/>
            <a:r>
              <a:rPr lang="en-GB" dirty="0"/>
              <a:t>Create a new value if “being missing” is significant.</a:t>
            </a:r>
          </a:p>
          <a:p>
            <a:pPr lvl="1" eaLnBrk="1" hangingPunct="1"/>
            <a:r>
              <a:rPr lang="en-GB" dirty="0"/>
              <a:t>Otherwise, utilise other values in the instance without highlighting missing value.</a:t>
            </a:r>
          </a:p>
          <a:p>
            <a:pPr eaLnBrk="1" hangingPunct="1"/>
            <a:r>
              <a:rPr lang="en-GB" dirty="0"/>
              <a:t>C5 splits instances with missing values into pieces when </a:t>
            </a:r>
          </a:p>
          <a:p>
            <a:pPr lvl="1" eaLnBrk="1" hangingPunct="1"/>
            <a:r>
              <a:rPr lang="en-GB" dirty="0"/>
              <a:t>Learning decision tree.</a:t>
            </a:r>
          </a:p>
          <a:p>
            <a:pPr lvl="1" eaLnBrk="1" hangingPunct="1"/>
            <a:r>
              <a:rPr lang="en-GB" dirty="0"/>
              <a:t>Applying decision tree to classify new problems.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Missing values - the missing value instance is split according to the probability of an instance going through the  branch.">
            <a:extLst>
              <a:ext uri="{FF2B5EF4-FFF2-40B4-BE49-F238E27FC236}">
                <a16:creationId xmlns:a16="http://schemas.microsoft.com/office/drawing/2014/main" id="{206A9DD9-7158-4C6C-AB0C-130C31B0881A}"/>
              </a:ext>
            </a:extLst>
          </p:cNvPr>
          <p:cNvGrpSpPr/>
          <p:nvPr/>
        </p:nvGrpSpPr>
        <p:grpSpPr>
          <a:xfrm>
            <a:off x="3967163" y="3411538"/>
            <a:ext cx="4191000" cy="1295400"/>
            <a:chOff x="3967163" y="3411538"/>
            <a:chExt cx="4191000" cy="1295400"/>
          </a:xfrm>
        </p:grpSpPr>
        <p:sp>
          <p:nvSpPr>
            <p:cNvPr id="24582" name="Oval 27"/>
            <p:cNvSpPr>
              <a:spLocks noChangeArrowheads="1"/>
            </p:cNvSpPr>
            <p:nvPr/>
          </p:nvSpPr>
          <p:spPr bwMode="auto">
            <a:xfrm>
              <a:off x="5414963" y="3411538"/>
              <a:ext cx="1295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/>
                <a:t>X = ?</a:t>
              </a:r>
            </a:p>
          </p:txBody>
        </p:sp>
        <p:sp>
          <p:nvSpPr>
            <p:cNvPr id="24583" name="Line 28"/>
            <p:cNvSpPr>
              <a:spLocks noChangeShapeType="1"/>
            </p:cNvSpPr>
            <p:nvPr/>
          </p:nvSpPr>
          <p:spPr bwMode="auto">
            <a:xfrm flipH="1">
              <a:off x="4957763" y="3716338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84" name="Line 29"/>
            <p:cNvSpPr>
              <a:spLocks noChangeShapeType="1"/>
            </p:cNvSpPr>
            <p:nvPr/>
          </p:nvSpPr>
          <p:spPr bwMode="auto">
            <a:xfrm>
              <a:off x="6024563" y="3716338"/>
              <a:ext cx="10668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85" name="Line 30"/>
            <p:cNvSpPr>
              <a:spLocks noChangeShapeType="1"/>
            </p:cNvSpPr>
            <p:nvPr/>
          </p:nvSpPr>
          <p:spPr bwMode="auto">
            <a:xfrm>
              <a:off x="6024563" y="371633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586" name="Text Box 31"/>
            <p:cNvSpPr txBox="1">
              <a:spLocks noChangeArrowheads="1"/>
            </p:cNvSpPr>
            <p:nvPr/>
          </p:nvSpPr>
          <p:spPr bwMode="auto">
            <a:xfrm>
              <a:off x="5094288" y="391160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a</a:t>
              </a:r>
            </a:p>
          </p:txBody>
        </p:sp>
        <p:sp>
          <p:nvSpPr>
            <p:cNvPr id="24587" name="Text Box 32"/>
            <p:cNvSpPr txBox="1">
              <a:spLocks noChangeArrowheads="1"/>
            </p:cNvSpPr>
            <p:nvPr/>
          </p:nvSpPr>
          <p:spPr bwMode="auto">
            <a:xfrm>
              <a:off x="5719763" y="3911601"/>
              <a:ext cx="311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b</a:t>
              </a:r>
            </a:p>
          </p:txBody>
        </p:sp>
        <p:sp>
          <p:nvSpPr>
            <p:cNvPr id="24588" name="Text Box 33"/>
            <p:cNvSpPr txBox="1">
              <a:spLocks noChangeArrowheads="1"/>
            </p:cNvSpPr>
            <p:nvPr/>
          </p:nvSpPr>
          <p:spPr bwMode="auto">
            <a:xfrm>
              <a:off x="6650038" y="3911601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c</a:t>
              </a:r>
            </a:p>
          </p:txBody>
        </p:sp>
        <p:sp>
          <p:nvSpPr>
            <p:cNvPr id="24589" name="Oval 34"/>
            <p:cNvSpPr>
              <a:spLocks noChangeArrowheads="1"/>
            </p:cNvSpPr>
            <p:nvPr/>
          </p:nvSpPr>
          <p:spPr bwMode="auto">
            <a:xfrm>
              <a:off x="3967163" y="4402138"/>
              <a:ext cx="1295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/>
                <a:t>5 + </a:t>
              </a:r>
              <a:r>
                <a:rPr lang="en-GB">
                  <a:solidFill>
                    <a:schemeClr val="folHlink"/>
                  </a:solidFill>
                </a:rPr>
                <a:t>5/10</a:t>
              </a:r>
            </a:p>
          </p:txBody>
        </p:sp>
        <p:sp>
          <p:nvSpPr>
            <p:cNvPr id="24590" name="Oval 35"/>
            <p:cNvSpPr>
              <a:spLocks noChangeArrowheads="1"/>
            </p:cNvSpPr>
            <p:nvPr/>
          </p:nvSpPr>
          <p:spPr bwMode="auto">
            <a:xfrm>
              <a:off x="5414963" y="4402138"/>
              <a:ext cx="1295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/>
                <a:t>2 + </a:t>
              </a:r>
              <a:r>
                <a:rPr lang="en-GB">
                  <a:solidFill>
                    <a:schemeClr val="folHlink"/>
                  </a:solidFill>
                </a:rPr>
                <a:t>2/10</a:t>
              </a:r>
            </a:p>
          </p:txBody>
        </p:sp>
        <p:sp>
          <p:nvSpPr>
            <p:cNvPr id="24591" name="Oval 36"/>
            <p:cNvSpPr>
              <a:spLocks noChangeArrowheads="1"/>
            </p:cNvSpPr>
            <p:nvPr/>
          </p:nvSpPr>
          <p:spPr bwMode="auto">
            <a:xfrm>
              <a:off x="6862763" y="4402138"/>
              <a:ext cx="12954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/>
                <a:t>3 + </a:t>
              </a:r>
              <a:r>
                <a:rPr lang="en-GB">
                  <a:solidFill>
                    <a:schemeClr val="folHlink"/>
                  </a:solidFill>
                </a:rPr>
                <a:t>3/10</a:t>
              </a:r>
            </a:p>
          </p:txBody>
        </p:sp>
      </p:grp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850" y="2017713"/>
            <a:ext cx="8135938" cy="4506912"/>
          </a:xfrm>
        </p:spPr>
        <p:txBody>
          <a:bodyPr/>
          <a:lstStyle/>
          <a:p>
            <a:pPr eaLnBrk="1" hangingPunct="1"/>
            <a:r>
              <a:rPr lang="en-GB" sz="2400" dirty="0"/>
              <a:t>Sums of weights not counts</a:t>
            </a:r>
          </a:p>
          <a:p>
            <a:pPr lvl="1" eaLnBrk="1" hangingPunct="1"/>
            <a:r>
              <a:rPr lang="en-GB" sz="2000" dirty="0"/>
              <a:t>Split for information gain 	 </a:t>
            </a:r>
          </a:p>
          <a:p>
            <a:pPr lvl="2" eaLnBrk="1" hangingPunct="1"/>
            <a:r>
              <a:rPr lang="en-GB" sz="1600" dirty="0"/>
              <a:t>e.g. 11 instances including 1  with a </a:t>
            </a:r>
            <a:r>
              <a:rPr lang="en-GB" sz="1600" dirty="0">
                <a:solidFill>
                  <a:schemeClr val="folHlink"/>
                </a:solidFill>
              </a:rPr>
              <a:t>missing</a:t>
            </a:r>
            <a:r>
              <a:rPr lang="en-GB" sz="1600" dirty="0"/>
              <a:t> value</a:t>
            </a:r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2000" dirty="0"/>
          </a:p>
          <a:p>
            <a:pPr lvl="1" eaLnBrk="1" hangingPunct="1"/>
            <a:endParaRPr lang="en-GB" sz="1800" dirty="0"/>
          </a:p>
          <a:p>
            <a:pPr lvl="1" eaLnBrk="1" hangingPunct="1"/>
            <a:endParaRPr lang="en-GB" sz="2000" dirty="0"/>
          </a:p>
          <a:p>
            <a:pPr lvl="1" eaLnBrk="1" hangingPunct="1"/>
            <a:r>
              <a:rPr lang="en-GB" sz="2000" dirty="0"/>
              <a:t>5.</a:t>
            </a:r>
            <a:r>
              <a:rPr lang="en-GB" sz="2000" dirty="0">
                <a:solidFill>
                  <a:schemeClr val="folHlink"/>
                </a:solidFill>
              </a:rPr>
              <a:t>5</a:t>
            </a:r>
            <a:r>
              <a:rPr lang="en-GB" sz="2000" dirty="0"/>
              <a:t>+2.</a:t>
            </a:r>
            <a:r>
              <a:rPr lang="en-GB" sz="2000" dirty="0">
                <a:solidFill>
                  <a:schemeClr val="folHlink"/>
                </a:solidFill>
              </a:rPr>
              <a:t>2</a:t>
            </a:r>
            <a:r>
              <a:rPr lang="en-GB" sz="2000" dirty="0"/>
              <a:t>+3.</a:t>
            </a:r>
            <a:r>
              <a:rPr lang="en-GB" sz="2000" dirty="0">
                <a:solidFill>
                  <a:schemeClr val="folHlink"/>
                </a:solidFill>
              </a:rPr>
              <a:t>3</a:t>
            </a:r>
            <a:r>
              <a:rPr lang="en-GB" sz="2000" dirty="0"/>
              <a:t>=11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Missing Values: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A6B9-9B8C-D73A-482D-289BAE2C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word on last week’s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012F-5E1E-26FC-B2C2-07C102CAD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haven’t tried it, try it today.</a:t>
            </a:r>
          </a:p>
          <a:p>
            <a:r>
              <a:rPr lang="en-GB" dirty="0"/>
              <a:t>Look for the “confusion matrix” for each model.</a:t>
            </a:r>
          </a:p>
          <a:p>
            <a:r>
              <a:rPr lang="en-GB" dirty="0"/>
              <a:t>Consider why models might be better or worse. “Getting more right” is usually considered “better” but not always.</a:t>
            </a:r>
          </a:p>
          <a:p>
            <a:r>
              <a:rPr lang="en-GB" dirty="0"/>
              <a:t>Is it better to get an unnecessary test for diabetes or get no test at all when you have it?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AA9C-D7DA-F19F-F953-1A8B97C1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26 September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1345-7F9A-9BC5-5788-719A517F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E6DB-D169-203A-B249-49E63415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209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9" name="Group 5" descr="Illustration showing weight of branch (proportion of instances going down that branch) being used to weight instance of missing value going down that branch."/>
          <p:cNvGrpSpPr>
            <a:grpSpLocks/>
          </p:cNvGrpSpPr>
          <p:nvPr/>
        </p:nvGrpSpPr>
        <p:grpSpPr bwMode="auto">
          <a:xfrm>
            <a:off x="3359151" y="3500439"/>
            <a:ext cx="7065963" cy="1335087"/>
            <a:chOff x="2928" y="1584"/>
            <a:chExt cx="2640" cy="816"/>
          </a:xfrm>
        </p:grpSpPr>
        <p:sp>
          <p:nvSpPr>
            <p:cNvPr id="25608" name="Oval 6"/>
            <p:cNvSpPr>
              <a:spLocks noChangeArrowheads="1"/>
            </p:cNvSpPr>
            <p:nvPr/>
          </p:nvSpPr>
          <p:spPr bwMode="auto">
            <a:xfrm>
              <a:off x="3840" y="1584"/>
              <a:ext cx="816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/>
                <a:t>X = ?</a:t>
              </a:r>
            </a:p>
          </p:txBody>
        </p:sp>
        <p:sp>
          <p:nvSpPr>
            <p:cNvPr id="25609" name="Line 7"/>
            <p:cNvSpPr>
              <a:spLocks noChangeShapeType="1"/>
            </p:cNvSpPr>
            <p:nvPr/>
          </p:nvSpPr>
          <p:spPr bwMode="auto">
            <a:xfrm flipH="1">
              <a:off x="3552" y="177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4224" y="1776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11" name="Line 9"/>
            <p:cNvSpPr>
              <a:spLocks noChangeShapeType="1"/>
            </p:cNvSpPr>
            <p:nvPr/>
          </p:nvSpPr>
          <p:spPr bwMode="auto">
            <a:xfrm>
              <a:off x="4224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612" name="Text Box 10"/>
            <p:cNvSpPr txBox="1">
              <a:spLocks noChangeArrowheads="1"/>
            </p:cNvSpPr>
            <p:nvPr/>
          </p:nvSpPr>
          <p:spPr bwMode="auto">
            <a:xfrm>
              <a:off x="3638" y="1899"/>
              <a:ext cx="11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a</a:t>
              </a:r>
            </a:p>
          </p:txBody>
        </p:sp>
        <p:sp>
          <p:nvSpPr>
            <p:cNvPr id="25613" name="Text Box 11"/>
            <p:cNvSpPr txBox="1">
              <a:spLocks noChangeArrowheads="1"/>
            </p:cNvSpPr>
            <p:nvPr/>
          </p:nvSpPr>
          <p:spPr bwMode="auto">
            <a:xfrm>
              <a:off x="4032" y="1899"/>
              <a:ext cx="116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b</a:t>
              </a:r>
            </a:p>
          </p:txBody>
        </p:sp>
        <p:sp>
          <p:nvSpPr>
            <p:cNvPr id="25614" name="Text Box 12"/>
            <p:cNvSpPr txBox="1">
              <a:spLocks noChangeArrowheads="1"/>
            </p:cNvSpPr>
            <p:nvPr/>
          </p:nvSpPr>
          <p:spPr bwMode="auto">
            <a:xfrm>
              <a:off x="4618" y="1899"/>
              <a:ext cx="112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c</a:t>
              </a:r>
            </a:p>
          </p:txBody>
        </p:sp>
        <p:sp>
          <p:nvSpPr>
            <p:cNvPr id="25615" name="Oval 13"/>
            <p:cNvSpPr>
              <a:spLocks noChangeArrowheads="1"/>
            </p:cNvSpPr>
            <p:nvPr/>
          </p:nvSpPr>
          <p:spPr bwMode="auto">
            <a:xfrm>
              <a:off x="2928" y="2208"/>
              <a:ext cx="816" cy="192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>
                  <a:solidFill>
                    <a:schemeClr val="tx2"/>
                  </a:solidFill>
                </a:rPr>
                <a:t>4.5</a:t>
              </a:r>
              <a:r>
                <a:rPr lang="en-GB"/>
                <a:t>  </a:t>
              </a:r>
              <a:r>
                <a:rPr lang="en-GB">
                  <a:solidFill>
                    <a:schemeClr val="hlink"/>
                  </a:solidFill>
                </a:rPr>
                <a:t>1</a:t>
              </a:r>
              <a:endParaRPr lang="en-GB"/>
            </a:p>
          </p:txBody>
        </p:sp>
        <p:sp>
          <p:nvSpPr>
            <p:cNvPr id="25616" name="Oval 14"/>
            <p:cNvSpPr>
              <a:spLocks noChangeArrowheads="1"/>
            </p:cNvSpPr>
            <p:nvPr/>
          </p:nvSpPr>
          <p:spPr bwMode="auto">
            <a:xfrm>
              <a:off x="3840" y="2208"/>
              <a:ext cx="816" cy="19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dirty="0">
                  <a:solidFill>
                    <a:schemeClr val="hlink"/>
                  </a:solidFill>
                </a:rPr>
                <a:t>2  </a:t>
              </a:r>
              <a:r>
                <a:rPr lang="en-GB" dirty="0">
                  <a:solidFill>
                    <a:schemeClr val="tx2"/>
                  </a:solidFill>
                </a:rPr>
                <a:t>0.2</a:t>
              </a:r>
              <a:endParaRPr lang="en-GB" dirty="0">
                <a:solidFill>
                  <a:schemeClr val="hlink"/>
                </a:solidFill>
              </a:endParaRPr>
            </a:p>
          </p:txBody>
        </p:sp>
        <p:sp>
          <p:nvSpPr>
            <p:cNvPr id="25617" name="Oval 15"/>
            <p:cNvSpPr>
              <a:spLocks noChangeArrowheads="1"/>
            </p:cNvSpPr>
            <p:nvPr/>
          </p:nvSpPr>
          <p:spPr bwMode="auto">
            <a:xfrm>
              <a:off x="4752" y="2208"/>
              <a:ext cx="816" cy="192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>
                  <a:solidFill>
                    <a:schemeClr val="tx2"/>
                  </a:solidFill>
                </a:rPr>
                <a:t>2.3</a:t>
              </a:r>
              <a:r>
                <a:rPr lang="en-GB"/>
                <a:t>  </a:t>
              </a:r>
              <a:r>
                <a:rPr lang="en-GB">
                  <a:solidFill>
                    <a:schemeClr val="hlink"/>
                  </a:solidFill>
                </a:rPr>
                <a:t>1</a:t>
              </a:r>
              <a:endParaRPr lang="en-GB"/>
            </a:p>
          </p:txBody>
        </p:sp>
      </p:grpSp>
      <p:sp>
        <p:nvSpPr>
          <p:cNvPr id="25607" name="AutoShape 16"/>
          <p:cNvSpPr>
            <a:spLocks noChangeArrowheads="1"/>
          </p:cNvSpPr>
          <p:nvPr/>
        </p:nvSpPr>
        <p:spPr bwMode="auto">
          <a:xfrm>
            <a:off x="3071814" y="5229225"/>
            <a:ext cx="4738687" cy="444500"/>
          </a:xfrm>
          <a:prstGeom prst="wedgeRoundRectCallout">
            <a:avLst>
              <a:gd name="adj1" fmla="val -21861"/>
              <a:gd name="adj2" fmla="val -133931"/>
              <a:gd name="adj3" fmla="val 16667"/>
            </a:avLst>
          </a:prstGeom>
          <a:solidFill>
            <a:srgbClr val="FEF79C"/>
          </a:solidFill>
          <a:ln w="28575" algn="ctr">
            <a:solidFill>
              <a:srgbClr val="FEF79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GB" dirty="0">
                <a:solidFill>
                  <a:schemeClr val="folHlink"/>
                </a:solidFill>
              </a:rPr>
              <a:t>4 </a:t>
            </a:r>
            <a:r>
              <a:rPr lang="en-GB" dirty="0"/>
              <a:t>yes, </a:t>
            </a:r>
            <a:r>
              <a:rPr lang="en-GB" dirty="0">
                <a:solidFill>
                  <a:schemeClr val="hlink"/>
                </a:solidFill>
              </a:rPr>
              <a:t>1</a:t>
            </a:r>
            <a:r>
              <a:rPr lang="en-GB" dirty="0"/>
              <a:t> no [5 instances]. Add 5/10 to yes</a:t>
            </a:r>
            <a:endParaRPr lang="en-US" dirty="0"/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208214" y="2060576"/>
            <a:ext cx="8459787" cy="4608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rgbClr val="00CCFF"/>
              </a:buClr>
              <a:buSzPct val="55000"/>
              <a:buFont typeface="Wingdings" pitchFamily="2" charset="2"/>
              <a:buChar char="n"/>
            </a:pPr>
            <a:r>
              <a:rPr lang="en-GB" sz="2000" dirty="0"/>
              <a:t>Split instance for class distribution</a:t>
            </a: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r>
              <a:rPr lang="en-GB" dirty="0"/>
              <a:t>e.g. binary class -</a:t>
            </a:r>
            <a:r>
              <a:rPr lang="en-GB" dirty="0">
                <a:solidFill>
                  <a:schemeClr val="tx2"/>
                </a:solidFill>
              </a:rPr>
              <a:t>Yes</a:t>
            </a:r>
            <a:r>
              <a:rPr lang="en-GB" dirty="0"/>
              <a:t>, </a:t>
            </a:r>
            <a:r>
              <a:rPr lang="en-GB" dirty="0">
                <a:solidFill>
                  <a:schemeClr val="hlink"/>
                </a:solidFill>
              </a:rPr>
              <a:t>No</a:t>
            </a:r>
          </a:p>
          <a:p>
            <a:pPr marL="742950" lvl="1" indent="-285750">
              <a:spcBef>
                <a:spcPct val="20000"/>
              </a:spcBef>
              <a:buClr>
                <a:srgbClr val="00CCFF"/>
              </a:buClr>
              <a:buSzPct val="55000"/>
              <a:buFont typeface="Wingdings" pitchFamily="2" charset="2"/>
              <a:buChar char="n"/>
            </a:pPr>
            <a:r>
              <a:rPr lang="en-GB" sz="2000" dirty="0"/>
              <a:t>Assume that instance with missing value is of  class </a:t>
            </a:r>
            <a:r>
              <a:rPr lang="en-GB" sz="2000" dirty="0">
                <a:solidFill>
                  <a:schemeClr val="tx2"/>
                </a:solidFill>
              </a:rPr>
              <a:t>Yes</a:t>
            </a:r>
            <a:r>
              <a:rPr lang="en-GB" sz="2000" dirty="0">
                <a:solidFill>
                  <a:schemeClr val="hlink"/>
                </a:solidFill>
              </a:rPr>
              <a:t> </a:t>
            </a:r>
          </a:p>
          <a:p>
            <a:pPr marL="742950" lvl="1" indent="-285750">
              <a:spcBef>
                <a:spcPct val="20000"/>
              </a:spcBef>
              <a:buClr>
                <a:srgbClr val="00CCFF"/>
              </a:buClr>
              <a:buSzPct val="55000"/>
              <a:buFont typeface="Wingdings" pitchFamily="2" charset="2"/>
              <a:buChar char="n"/>
            </a:pPr>
            <a:endParaRPr lang="en-GB" sz="2000" dirty="0">
              <a:solidFill>
                <a:schemeClr val="hlink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dirty="0">
              <a:solidFill>
                <a:schemeClr val="hlink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dirty="0">
              <a:solidFill>
                <a:schemeClr val="hlink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dirty="0">
              <a:solidFill>
                <a:schemeClr val="hlink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dirty="0">
              <a:solidFill>
                <a:schemeClr val="hlink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dirty="0">
              <a:solidFill>
                <a:schemeClr val="hlink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dirty="0">
              <a:solidFill>
                <a:schemeClr val="hlink"/>
              </a:solidFill>
            </a:endParaRPr>
          </a:p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</a:pPr>
            <a:endParaRPr lang="en-GB" dirty="0">
              <a:solidFill>
                <a:schemeClr val="hlink"/>
              </a:solidFill>
            </a:endParaRPr>
          </a:p>
          <a:p>
            <a:pPr marL="742950" lvl="1" indent="-285750">
              <a:spcBef>
                <a:spcPct val="20000"/>
              </a:spcBef>
              <a:buClr>
                <a:srgbClr val="00CCFF"/>
              </a:buClr>
              <a:buSzPct val="55000"/>
              <a:buFont typeface="Wingdings" pitchFamily="2" charset="2"/>
              <a:buChar char="n"/>
            </a:pPr>
            <a:r>
              <a:rPr lang="en-GB" sz="2000" dirty="0"/>
              <a:t>Info can be calculated as before e.g. Info(</a:t>
            </a:r>
            <a:r>
              <a:rPr lang="en-GB" sz="2000" dirty="0">
                <a:solidFill>
                  <a:schemeClr val="tx2"/>
                </a:solidFill>
              </a:rPr>
              <a:t>7</a:t>
            </a:r>
            <a:r>
              <a:rPr lang="en-GB" sz="2000" dirty="0"/>
              <a:t>,</a:t>
            </a:r>
            <a:r>
              <a:rPr lang="en-GB" sz="2000" dirty="0">
                <a:solidFill>
                  <a:schemeClr val="hlink"/>
                </a:solidFill>
              </a:rPr>
              <a:t> 4</a:t>
            </a:r>
            <a:r>
              <a:rPr lang="en-GB" sz="2000" dirty="0"/>
              <a:t>), info(</a:t>
            </a:r>
            <a:r>
              <a:rPr lang="en-GB" sz="2000" dirty="0">
                <a:solidFill>
                  <a:schemeClr val="tx2"/>
                </a:solidFill>
              </a:rPr>
              <a:t>4.5</a:t>
            </a:r>
            <a:r>
              <a:rPr lang="en-GB" sz="2000" dirty="0"/>
              <a:t>,</a:t>
            </a:r>
            <a:r>
              <a:rPr lang="en-GB" sz="2000" dirty="0">
                <a:solidFill>
                  <a:schemeClr val="hlink"/>
                </a:solidFill>
              </a:rPr>
              <a:t>1</a:t>
            </a:r>
            <a:r>
              <a:rPr lang="en-GB" sz="2000" dirty="0"/>
              <a:t>), etc.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GB" sz="2000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… Missing Values: Learning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/>
      <p:bldP spid="18534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0" name="Group 40" descr="Example of weightings."/>
          <p:cNvGrpSpPr>
            <a:grpSpLocks/>
          </p:cNvGrpSpPr>
          <p:nvPr/>
        </p:nvGrpSpPr>
        <p:grpSpPr bwMode="auto">
          <a:xfrm>
            <a:off x="8616951" y="1480857"/>
            <a:ext cx="2808287" cy="1366838"/>
            <a:chOff x="3833" y="1434"/>
            <a:chExt cx="1769" cy="861"/>
          </a:xfrm>
        </p:grpSpPr>
        <p:sp>
          <p:nvSpPr>
            <p:cNvPr id="26631" name="Oval 27"/>
            <p:cNvSpPr>
              <a:spLocks noChangeArrowheads="1"/>
            </p:cNvSpPr>
            <p:nvPr/>
          </p:nvSpPr>
          <p:spPr bwMode="auto">
            <a:xfrm>
              <a:off x="4379" y="1434"/>
              <a:ext cx="732" cy="19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/>
                <a:t>X = ?</a:t>
              </a:r>
            </a:p>
          </p:txBody>
        </p:sp>
        <p:sp>
          <p:nvSpPr>
            <p:cNvPr id="26632" name="Line 28"/>
            <p:cNvSpPr>
              <a:spLocks noChangeShapeType="1"/>
            </p:cNvSpPr>
            <p:nvPr/>
          </p:nvSpPr>
          <p:spPr bwMode="auto">
            <a:xfrm flipH="1">
              <a:off x="4121" y="1626"/>
              <a:ext cx="60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3" name="Line 29"/>
            <p:cNvSpPr>
              <a:spLocks noChangeShapeType="1"/>
            </p:cNvSpPr>
            <p:nvPr/>
          </p:nvSpPr>
          <p:spPr bwMode="auto">
            <a:xfrm>
              <a:off x="4723" y="1626"/>
              <a:ext cx="603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4" name="Line 30"/>
            <p:cNvSpPr>
              <a:spLocks noChangeShapeType="1"/>
            </p:cNvSpPr>
            <p:nvPr/>
          </p:nvSpPr>
          <p:spPr bwMode="auto">
            <a:xfrm>
              <a:off x="4723" y="162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635" name="Text Box 31"/>
            <p:cNvSpPr txBox="1">
              <a:spLocks noChangeArrowheads="1"/>
            </p:cNvSpPr>
            <p:nvPr/>
          </p:nvSpPr>
          <p:spPr bwMode="auto">
            <a:xfrm>
              <a:off x="4198" y="174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a</a:t>
              </a:r>
            </a:p>
          </p:txBody>
        </p:sp>
        <p:sp>
          <p:nvSpPr>
            <p:cNvPr id="26636" name="Text Box 32"/>
            <p:cNvSpPr txBox="1">
              <a:spLocks noChangeArrowheads="1"/>
            </p:cNvSpPr>
            <p:nvPr/>
          </p:nvSpPr>
          <p:spPr bwMode="auto">
            <a:xfrm>
              <a:off x="4551" y="174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b</a:t>
              </a:r>
            </a:p>
          </p:txBody>
        </p:sp>
        <p:sp>
          <p:nvSpPr>
            <p:cNvPr id="26637" name="Text Box 33"/>
            <p:cNvSpPr txBox="1">
              <a:spLocks noChangeArrowheads="1"/>
            </p:cNvSpPr>
            <p:nvPr/>
          </p:nvSpPr>
          <p:spPr bwMode="auto">
            <a:xfrm>
              <a:off x="5077" y="17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/>
                <a:t>c</a:t>
              </a:r>
            </a:p>
          </p:txBody>
        </p:sp>
        <p:sp>
          <p:nvSpPr>
            <p:cNvPr id="26638" name="Rectangle 37"/>
            <p:cNvSpPr>
              <a:spLocks noChangeArrowheads="1"/>
            </p:cNvSpPr>
            <p:nvPr/>
          </p:nvSpPr>
          <p:spPr bwMode="auto">
            <a:xfrm>
              <a:off x="3833" y="2069"/>
              <a:ext cx="499" cy="226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dirty="0">
                  <a:solidFill>
                    <a:srgbClr val="002060"/>
                  </a:solidFill>
                </a:rPr>
                <a:t>4.5</a:t>
              </a:r>
              <a:r>
                <a:rPr lang="en-GB" dirty="0"/>
                <a:t> </a:t>
              </a:r>
              <a:r>
                <a:rPr lang="en-GB" dirty="0">
                  <a:solidFill>
                    <a:srgbClr val="FF0000"/>
                  </a:solidFill>
                </a:rPr>
                <a:t> 1</a:t>
              </a:r>
            </a:p>
          </p:txBody>
        </p:sp>
        <p:sp>
          <p:nvSpPr>
            <p:cNvPr id="26639" name="Rectangle 38"/>
            <p:cNvSpPr>
              <a:spLocks noChangeArrowheads="1"/>
            </p:cNvSpPr>
            <p:nvPr/>
          </p:nvSpPr>
          <p:spPr bwMode="auto">
            <a:xfrm>
              <a:off x="4468" y="2069"/>
              <a:ext cx="499" cy="226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  <a:r>
                <a:rPr lang="en-GB" dirty="0">
                  <a:solidFill>
                    <a:schemeClr val="hlink"/>
                  </a:solidFill>
                </a:rPr>
                <a:t>  </a:t>
              </a:r>
              <a:r>
                <a:rPr lang="en-GB" dirty="0">
                  <a:solidFill>
                    <a:srgbClr val="002060"/>
                  </a:solidFill>
                </a:rPr>
                <a:t>0.2</a:t>
              </a:r>
            </a:p>
          </p:txBody>
        </p:sp>
        <p:sp>
          <p:nvSpPr>
            <p:cNvPr id="26640" name="Rectangle 39"/>
            <p:cNvSpPr>
              <a:spLocks noChangeArrowheads="1"/>
            </p:cNvSpPr>
            <p:nvPr/>
          </p:nvSpPr>
          <p:spPr bwMode="auto">
            <a:xfrm>
              <a:off x="5103" y="2069"/>
              <a:ext cx="499" cy="226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GB" dirty="0">
                  <a:solidFill>
                    <a:srgbClr val="002060"/>
                  </a:solidFill>
                </a:rPr>
                <a:t>2.3</a:t>
              </a:r>
              <a:r>
                <a:rPr lang="en-GB" dirty="0"/>
                <a:t>  </a:t>
              </a:r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6277" y="1783328"/>
            <a:ext cx="8083550" cy="4840287"/>
          </a:xfrm>
        </p:spPr>
        <p:txBody>
          <a:bodyPr/>
          <a:lstStyle/>
          <a:p>
            <a:pPr eaLnBrk="1" hangingPunct="1"/>
            <a:r>
              <a:rPr lang="en-GB" dirty="0"/>
              <a:t>Same procedure</a:t>
            </a:r>
          </a:p>
          <a:p>
            <a:pPr eaLnBrk="1" hangingPunct="1"/>
            <a:r>
              <a:rPr lang="en-GB" dirty="0"/>
              <a:t>Probability distributions merged 		    	    using weights</a:t>
            </a:r>
          </a:p>
          <a:p>
            <a:pPr lvl="1" eaLnBrk="1" hangingPunct="1"/>
            <a:r>
              <a:rPr lang="en-GB" dirty="0"/>
              <a:t>e.g. X is unknown for new problem</a:t>
            </a:r>
            <a:endParaRPr lang="en-GB" sz="2000" dirty="0"/>
          </a:p>
          <a:p>
            <a:pPr lvl="1" eaLnBrk="1" hangingPunct="1"/>
            <a:r>
              <a:rPr lang="en-GB" dirty="0"/>
              <a:t>Class is </a:t>
            </a:r>
            <a:r>
              <a:rPr lang="en-GB" dirty="0">
                <a:solidFill>
                  <a:srgbClr val="002060"/>
                </a:solidFill>
              </a:rPr>
              <a:t>Blue</a:t>
            </a:r>
            <a:r>
              <a:rPr lang="en-GB" dirty="0"/>
              <a:t>?</a:t>
            </a:r>
          </a:p>
          <a:p>
            <a:pPr lvl="2" eaLnBrk="1" hangingPunct="1"/>
            <a:r>
              <a:rPr lang="en-GB" dirty="0"/>
              <a:t>Weight = (5.5*</a:t>
            </a:r>
            <a:r>
              <a:rPr lang="en-GB" dirty="0">
                <a:solidFill>
                  <a:srgbClr val="002060"/>
                </a:solidFill>
              </a:rPr>
              <a:t>4.5</a:t>
            </a:r>
            <a:r>
              <a:rPr lang="en-GB" dirty="0"/>
              <a:t>+2.2*</a:t>
            </a:r>
            <a:r>
              <a:rPr lang="en-GB" dirty="0">
                <a:solidFill>
                  <a:srgbClr val="002060"/>
                </a:solidFill>
              </a:rPr>
              <a:t>0.2</a:t>
            </a:r>
            <a:r>
              <a:rPr lang="en-GB" dirty="0"/>
              <a:t>+3.3*</a:t>
            </a:r>
            <a:r>
              <a:rPr lang="en-GB" dirty="0">
                <a:solidFill>
                  <a:srgbClr val="002060"/>
                </a:solidFill>
              </a:rPr>
              <a:t>2.3</a:t>
            </a:r>
            <a:r>
              <a:rPr lang="en-GB" dirty="0"/>
              <a:t>)/11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GB" dirty="0"/>
              <a:t>			  </a:t>
            </a:r>
            <a:r>
              <a:rPr lang="en-GB" sz="2000" dirty="0"/>
              <a:t>= 0.5*</a:t>
            </a:r>
            <a:r>
              <a:rPr lang="en-GB" sz="2000" dirty="0">
                <a:solidFill>
                  <a:schemeClr val="tx2"/>
                </a:solidFill>
              </a:rPr>
              <a:t>4.5</a:t>
            </a:r>
            <a:r>
              <a:rPr lang="en-GB" sz="2000" dirty="0"/>
              <a:t>+0.2*</a:t>
            </a:r>
            <a:r>
              <a:rPr lang="en-GB" sz="2000" dirty="0">
                <a:solidFill>
                  <a:schemeClr val="tx2"/>
                </a:solidFill>
              </a:rPr>
              <a:t>0.2</a:t>
            </a:r>
            <a:r>
              <a:rPr lang="en-GB" sz="2000" dirty="0"/>
              <a:t>+0.3*</a:t>
            </a:r>
            <a:r>
              <a:rPr lang="en-GB" sz="2000" dirty="0">
                <a:solidFill>
                  <a:schemeClr val="tx2"/>
                </a:solidFill>
              </a:rPr>
              <a:t>2.3 </a:t>
            </a:r>
            <a:r>
              <a:rPr lang="en-GB" sz="2000" dirty="0"/>
              <a:t>= 2.25+0.04+0.69 = </a:t>
            </a:r>
            <a:r>
              <a:rPr lang="en-GB" sz="2000" b="1" dirty="0">
                <a:solidFill>
                  <a:schemeClr val="tx2"/>
                </a:solidFill>
              </a:rPr>
              <a:t>2.98</a:t>
            </a:r>
          </a:p>
          <a:p>
            <a:pPr lvl="1" eaLnBrk="1" hangingPunct="1"/>
            <a:r>
              <a:rPr lang="en-GB" dirty="0"/>
              <a:t>Class is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r>
              <a:rPr lang="en-GB" dirty="0"/>
              <a:t>?</a:t>
            </a:r>
          </a:p>
          <a:p>
            <a:pPr lvl="2" eaLnBrk="1" hangingPunct="1"/>
            <a:r>
              <a:rPr lang="en-GB" dirty="0"/>
              <a:t>Weight =   (5.5*</a:t>
            </a:r>
            <a:r>
              <a:rPr lang="en-GB" dirty="0">
                <a:solidFill>
                  <a:schemeClr val="hlink"/>
                </a:solidFill>
              </a:rPr>
              <a:t>1</a:t>
            </a:r>
            <a:r>
              <a:rPr lang="en-GB" dirty="0"/>
              <a:t>+2.2*</a:t>
            </a:r>
            <a:r>
              <a:rPr lang="en-GB" dirty="0">
                <a:solidFill>
                  <a:schemeClr val="hlink"/>
                </a:solidFill>
              </a:rPr>
              <a:t>2</a:t>
            </a:r>
            <a:r>
              <a:rPr lang="en-GB" dirty="0"/>
              <a:t>+3.3*</a:t>
            </a:r>
            <a:r>
              <a:rPr lang="en-GB" dirty="0">
                <a:solidFill>
                  <a:schemeClr val="hlink"/>
                </a:solidFill>
              </a:rPr>
              <a:t>1</a:t>
            </a:r>
            <a:r>
              <a:rPr lang="en-GB" dirty="0"/>
              <a:t>)/11 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GB" sz="2000" dirty="0"/>
              <a:t>		  =   0.5*</a:t>
            </a:r>
            <a:r>
              <a:rPr lang="en-GB" sz="2000" dirty="0">
                <a:solidFill>
                  <a:schemeClr val="hlink"/>
                </a:solidFill>
              </a:rPr>
              <a:t>1</a:t>
            </a:r>
            <a:r>
              <a:rPr lang="en-GB" sz="2000" dirty="0"/>
              <a:t>+0.2*</a:t>
            </a:r>
            <a:r>
              <a:rPr lang="en-GB" sz="2000" dirty="0">
                <a:solidFill>
                  <a:schemeClr val="hlink"/>
                </a:solidFill>
              </a:rPr>
              <a:t>2</a:t>
            </a:r>
            <a:r>
              <a:rPr lang="en-GB" sz="2000" dirty="0"/>
              <a:t>+0.3*</a:t>
            </a:r>
            <a:r>
              <a:rPr lang="en-GB" sz="2000" dirty="0">
                <a:solidFill>
                  <a:schemeClr val="hlink"/>
                </a:solidFill>
              </a:rPr>
              <a:t>1</a:t>
            </a:r>
            <a:r>
              <a:rPr lang="en-GB" sz="2000" dirty="0"/>
              <a:t> = 0.5+0.4+0.3 = </a:t>
            </a:r>
            <a:r>
              <a:rPr lang="en-GB" sz="2000" b="1" dirty="0">
                <a:solidFill>
                  <a:schemeClr val="hlink"/>
                </a:solidFill>
              </a:rPr>
              <a:t>1.2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Missing Values: Classification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 (4)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Lowering priority of high-branching nodes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Coping with real data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numeric values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missing values</a:t>
            </a:r>
          </a:p>
          <a:p>
            <a:pPr eaLnBrk="1" hangingPunct="1"/>
            <a:r>
              <a:rPr lang="en-GB" dirty="0"/>
              <a:t>Pruning – removing tree branches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noisy data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Winnowing – feature selection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65752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Problems with Noisy Data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664" y="1783328"/>
            <a:ext cx="7772400" cy="4651375"/>
          </a:xfrm>
        </p:spPr>
        <p:txBody>
          <a:bodyPr/>
          <a:lstStyle/>
          <a:p>
            <a:pPr eaLnBrk="1" hangingPunct="1"/>
            <a:r>
              <a:rPr lang="en-GB" dirty="0"/>
              <a:t>Noisy data</a:t>
            </a:r>
          </a:p>
          <a:p>
            <a:pPr lvl="1" eaLnBrk="1" hangingPunct="1"/>
            <a:r>
              <a:rPr lang="en-GB" dirty="0"/>
              <a:t>Wrong attribute values are assigned to instances.</a:t>
            </a:r>
          </a:p>
          <a:p>
            <a:pPr lvl="1" eaLnBrk="1" hangingPunct="1"/>
            <a:r>
              <a:rPr lang="en-GB" dirty="0"/>
              <a:t>Wrong class is assigned to instances.</a:t>
            </a:r>
          </a:p>
          <a:p>
            <a:pPr eaLnBrk="1" hangingPunct="1"/>
            <a:r>
              <a:rPr lang="en-GB" dirty="0"/>
              <a:t>Some tree branches may be undesirable</a:t>
            </a:r>
          </a:p>
          <a:p>
            <a:pPr lvl="1" eaLnBrk="1" hangingPunct="1"/>
            <a:r>
              <a:rPr lang="en-GB" dirty="0"/>
              <a:t>Caused by noisy data.</a:t>
            </a:r>
          </a:p>
          <a:p>
            <a:pPr lvl="1" eaLnBrk="1" hangingPunct="1"/>
            <a:r>
              <a:rPr lang="en-GB" dirty="0"/>
              <a:t>Use irrelevant features.</a:t>
            </a:r>
          </a:p>
          <a:p>
            <a:pPr eaLnBrk="1" hangingPunct="1"/>
            <a:r>
              <a:rPr lang="en-GB" dirty="0"/>
              <a:t>Pruning simplifies decision tree </a:t>
            </a:r>
          </a:p>
          <a:p>
            <a:pPr lvl="1" eaLnBrk="1" hangingPunct="1"/>
            <a:r>
              <a:rPr lang="en-GB" dirty="0"/>
              <a:t>Prevents over-fitting to noise in data.</a:t>
            </a:r>
          </a:p>
          <a:p>
            <a:pPr lvl="1" eaLnBrk="1" hangingPunct="1"/>
            <a:r>
              <a:rPr lang="en-GB" dirty="0"/>
              <a:t>Prevents over-fitting sparse data.</a:t>
            </a:r>
          </a:p>
          <a:p>
            <a:pPr lvl="2" eaLnBrk="1" hangingPunct="1"/>
            <a:endParaRPr lang="en-GB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Decision tree with overfitting -  in a branch health plan none or full means contract is bad but health plan half means contract is good.">
            <a:extLst>
              <a:ext uri="{FF2B5EF4-FFF2-40B4-BE49-F238E27FC236}">
                <a16:creationId xmlns:a16="http://schemas.microsoft.com/office/drawing/2014/main" id="{412A0AF9-D99B-46F3-9E26-D6B8ABB2F6AB}"/>
              </a:ext>
            </a:extLst>
          </p:cNvPr>
          <p:cNvGrpSpPr/>
          <p:nvPr/>
        </p:nvGrpSpPr>
        <p:grpSpPr>
          <a:xfrm>
            <a:off x="34086" y="1955007"/>
            <a:ext cx="9036050" cy="4319587"/>
            <a:chOff x="34086" y="1955007"/>
            <a:chExt cx="9036050" cy="4319587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2805862" y="1955007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3317037" y="1955008"/>
              <a:ext cx="16494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dirty="0"/>
                <a:t> </a:t>
              </a:r>
              <a:r>
                <a:rPr lang="en-GB" sz="2000" b="1" dirty="0">
                  <a:solidFill>
                    <a:schemeClr val="bg1"/>
                  </a:solidFill>
                </a:rPr>
                <a:t>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107111" y="3683794"/>
              <a:ext cx="1042988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321425" y="3809208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H="1">
              <a:off x="1797800" y="2386807"/>
              <a:ext cx="20161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3885362" y="2386807"/>
              <a:ext cx="302577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1" name="Text Box 9"/>
            <p:cNvSpPr txBox="1">
              <a:spLocks noChangeArrowheads="1"/>
            </p:cNvSpPr>
            <p:nvPr/>
          </p:nvSpPr>
          <p:spPr bwMode="auto">
            <a:xfrm>
              <a:off x="1942262" y="2386808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2.5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5037887" y="2386808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 2.5</a:t>
              </a:r>
            </a:p>
          </p:txBody>
        </p:sp>
        <p:sp>
          <p:nvSpPr>
            <p:cNvPr id="35853" name="Oval 11"/>
            <p:cNvSpPr>
              <a:spLocks noChangeArrowheads="1"/>
            </p:cNvSpPr>
            <p:nvPr/>
          </p:nvSpPr>
          <p:spPr bwMode="auto">
            <a:xfrm>
              <a:off x="5380786" y="3034507"/>
              <a:ext cx="3149600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5696699" y="3034508"/>
              <a:ext cx="2519362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Statutory holidays</a:t>
              </a:r>
            </a:p>
          </p:txBody>
        </p:sp>
        <p:sp>
          <p:nvSpPr>
            <p:cNvPr id="35855" name="Oval 13"/>
            <p:cNvSpPr>
              <a:spLocks noChangeArrowheads="1"/>
            </p:cNvSpPr>
            <p:nvPr/>
          </p:nvSpPr>
          <p:spPr bwMode="auto">
            <a:xfrm>
              <a:off x="6441237" y="4258469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56" name="Text Box 14"/>
            <p:cNvSpPr txBox="1">
              <a:spLocks noChangeArrowheads="1"/>
            </p:cNvSpPr>
            <p:nvPr/>
          </p:nvSpPr>
          <p:spPr bwMode="auto">
            <a:xfrm>
              <a:off x="6952412" y="4258470"/>
              <a:ext cx="15779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b="1" dirty="0">
                  <a:solidFill>
                    <a:schemeClr val="bg1"/>
                  </a:solidFill>
                </a:rPr>
                <a:t> 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5938000" y="5626894"/>
              <a:ext cx="1152525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16"/>
            <p:cNvSpPr txBox="1">
              <a:spLocks noChangeArrowheads="1"/>
            </p:cNvSpPr>
            <p:nvPr/>
          </p:nvSpPr>
          <p:spPr bwMode="auto">
            <a:xfrm>
              <a:off x="6174537" y="5769770"/>
              <a:ext cx="677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4929936" y="4331494"/>
              <a:ext cx="1258888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Text Box 18"/>
            <p:cNvSpPr txBox="1">
              <a:spLocks noChangeArrowheads="1"/>
            </p:cNvSpPr>
            <p:nvPr/>
          </p:nvSpPr>
          <p:spPr bwMode="auto">
            <a:xfrm>
              <a:off x="5058524" y="4474370"/>
              <a:ext cx="10017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7846174" y="5626894"/>
              <a:ext cx="1223962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Text Box 20"/>
            <p:cNvSpPr txBox="1">
              <a:spLocks noChangeArrowheads="1"/>
            </p:cNvSpPr>
            <p:nvPr/>
          </p:nvSpPr>
          <p:spPr bwMode="auto">
            <a:xfrm>
              <a:off x="7938249" y="5769770"/>
              <a:ext cx="10398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 flipH="1">
              <a:off x="5411400" y="3467894"/>
              <a:ext cx="1461636" cy="876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6873037" y="3467895"/>
              <a:ext cx="792163" cy="790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5" name="Line 23"/>
            <p:cNvSpPr>
              <a:spLocks noChangeShapeType="1"/>
            </p:cNvSpPr>
            <p:nvPr/>
          </p:nvSpPr>
          <p:spPr bwMode="auto">
            <a:xfrm flipH="1">
              <a:off x="6514261" y="4691858"/>
              <a:ext cx="1150938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7665199" y="4691858"/>
              <a:ext cx="1008062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Text Box 25"/>
            <p:cNvSpPr txBox="1">
              <a:spLocks noChangeArrowheads="1"/>
            </p:cNvSpPr>
            <p:nvPr/>
          </p:nvSpPr>
          <p:spPr bwMode="auto">
            <a:xfrm>
              <a:off x="5506199" y="3683795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&gt;10</a:t>
              </a:r>
            </a:p>
          </p:txBody>
        </p:sp>
        <p:sp>
          <p:nvSpPr>
            <p:cNvPr id="35868" name="Text Box 26"/>
            <p:cNvSpPr txBox="1">
              <a:spLocks noChangeArrowheads="1"/>
            </p:cNvSpPr>
            <p:nvPr/>
          </p:nvSpPr>
          <p:spPr bwMode="auto">
            <a:xfrm>
              <a:off x="7088937" y="3610770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10</a:t>
              </a:r>
            </a:p>
          </p:txBody>
        </p:sp>
        <p:sp>
          <p:nvSpPr>
            <p:cNvPr id="35869" name="Text Box 27"/>
            <p:cNvSpPr txBox="1">
              <a:spLocks noChangeArrowheads="1"/>
            </p:cNvSpPr>
            <p:nvPr/>
          </p:nvSpPr>
          <p:spPr bwMode="auto">
            <a:xfrm>
              <a:off x="6080874" y="4979195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4</a:t>
              </a:r>
            </a:p>
          </p:txBody>
        </p:sp>
        <p:sp>
          <p:nvSpPr>
            <p:cNvPr id="35870" name="Text Box 28"/>
            <p:cNvSpPr txBox="1">
              <a:spLocks noChangeArrowheads="1"/>
            </p:cNvSpPr>
            <p:nvPr/>
          </p:nvSpPr>
          <p:spPr bwMode="auto">
            <a:xfrm>
              <a:off x="7485812" y="5050633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 4</a:t>
              </a:r>
            </a:p>
          </p:txBody>
        </p:sp>
        <p:sp>
          <p:nvSpPr>
            <p:cNvPr id="35871" name="Oval 29"/>
            <p:cNvSpPr>
              <a:spLocks noChangeArrowheads="1"/>
            </p:cNvSpPr>
            <p:nvPr/>
          </p:nvSpPr>
          <p:spPr bwMode="auto">
            <a:xfrm>
              <a:off x="502400" y="2963069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72" name="Text Box 30"/>
            <p:cNvSpPr txBox="1">
              <a:spLocks noChangeArrowheads="1"/>
            </p:cNvSpPr>
            <p:nvPr/>
          </p:nvSpPr>
          <p:spPr bwMode="auto">
            <a:xfrm>
              <a:off x="934200" y="2963070"/>
              <a:ext cx="1813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Hours/week</a:t>
              </a:r>
            </a:p>
          </p:txBody>
        </p:sp>
        <p:sp>
          <p:nvSpPr>
            <p:cNvPr id="35873" name="Oval 31"/>
            <p:cNvSpPr>
              <a:spLocks noChangeArrowheads="1"/>
            </p:cNvSpPr>
            <p:nvPr/>
          </p:nvSpPr>
          <p:spPr bwMode="auto">
            <a:xfrm>
              <a:off x="1797800" y="3755232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74" name="Text Box 32"/>
            <p:cNvSpPr txBox="1">
              <a:spLocks noChangeArrowheads="1"/>
            </p:cNvSpPr>
            <p:nvPr/>
          </p:nvSpPr>
          <p:spPr bwMode="auto">
            <a:xfrm>
              <a:off x="2158161" y="3755233"/>
              <a:ext cx="1728788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Health plan</a:t>
              </a:r>
            </a:p>
          </p:txBody>
        </p:sp>
        <p:sp>
          <p:nvSpPr>
            <p:cNvPr id="35875" name="Line 33"/>
            <p:cNvSpPr>
              <a:spLocks noChangeShapeType="1"/>
            </p:cNvSpPr>
            <p:nvPr/>
          </p:nvSpPr>
          <p:spPr bwMode="auto">
            <a:xfrm flipH="1">
              <a:off x="573837" y="3394870"/>
              <a:ext cx="10080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1581900" y="3394870"/>
              <a:ext cx="1368425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7" name="Rectangle 35"/>
            <p:cNvSpPr>
              <a:spLocks noChangeArrowheads="1"/>
            </p:cNvSpPr>
            <p:nvPr/>
          </p:nvSpPr>
          <p:spPr bwMode="auto">
            <a:xfrm>
              <a:off x="861175" y="5195094"/>
              <a:ext cx="1042987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8" name="Text Box 36"/>
            <p:cNvSpPr txBox="1">
              <a:spLocks noChangeArrowheads="1"/>
            </p:cNvSpPr>
            <p:nvPr/>
          </p:nvSpPr>
          <p:spPr bwMode="auto">
            <a:xfrm>
              <a:off x="1075487" y="5337970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35879" name="Rectangle 37"/>
            <p:cNvSpPr>
              <a:spLocks noChangeArrowheads="1"/>
            </p:cNvSpPr>
            <p:nvPr/>
          </p:nvSpPr>
          <p:spPr bwMode="auto">
            <a:xfrm>
              <a:off x="3526586" y="5195094"/>
              <a:ext cx="1042988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Text Box 38"/>
            <p:cNvSpPr txBox="1">
              <a:spLocks noChangeArrowheads="1"/>
            </p:cNvSpPr>
            <p:nvPr/>
          </p:nvSpPr>
          <p:spPr bwMode="auto">
            <a:xfrm>
              <a:off x="3740900" y="5337970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35881" name="Rectangle 39"/>
            <p:cNvSpPr>
              <a:spLocks noChangeArrowheads="1"/>
            </p:cNvSpPr>
            <p:nvPr/>
          </p:nvSpPr>
          <p:spPr bwMode="auto">
            <a:xfrm>
              <a:off x="2085136" y="5195094"/>
              <a:ext cx="1258888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Text Box 40"/>
            <p:cNvSpPr txBox="1">
              <a:spLocks noChangeArrowheads="1"/>
            </p:cNvSpPr>
            <p:nvPr/>
          </p:nvSpPr>
          <p:spPr bwMode="auto">
            <a:xfrm>
              <a:off x="2260448" y="5337970"/>
              <a:ext cx="965200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35883" name="Line 41"/>
            <p:cNvSpPr>
              <a:spLocks noChangeShapeType="1"/>
            </p:cNvSpPr>
            <p:nvPr/>
          </p:nvSpPr>
          <p:spPr bwMode="auto">
            <a:xfrm flipH="1">
              <a:off x="1437437" y="4187032"/>
              <a:ext cx="1584325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4" name="Line 42"/>
            <p:cNvSpPr>
              <a:spLocks noChangeShapeType="1"/>
            </p:cNvSpPr>
            <p:nvPr/>
          </p:nvSpPr>
          <p:spPr bwMode="auto">
            <a:xfrm flipH="1">
              <a:off x="2734425" y="4187032"/>
              <a:ext cx="287337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5" name="Line 43"/>
            <p:cNvSpPr>
              <a:spLocks noChangeShapeType="1"/>
            </p:cNvSpPr>
            <p:nvPr/>
          </p:nvSpPr>
          <p:spPr bwMode="auto">
            <a:xfrm>
              <a:off x="3021762" y="4187032"/>
              <a:ext cx="10080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6" name="Text Box 44"/>
            <p:cNvSpPr txBox="1">
              <a:spLocks noChangeArrowheads="1"/>
            </p:cNvSpPr>
            <p:nvPr/>
          </p:nvSpPr>
          <p:spPr bwMode="auto">
            <a:xfrm>
              <a:off x="1150100" y="4618833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none</a:t>
              </a:r>
            </a:p>
          </p:txBody>
        </p:sp>
        <p:sp>
          <p:nvSpPr>
            <p:cNvPr id="35887" name="Text Box 45"/>
            <p:cNvSpPr txBox="1">
              <a:spLocks noChangeArrowheads="1"/>
            </p:cNvSpPr>
            <p:nvPr/>
          </p:nvSpPr>
          <p:spPr bwMode="auto">
            <a:xfrm>
              <a:off x="2302625" y="4618833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half</a:t>
              </a:r>
            </a:p>
          </p:txBody>
        </p:sp>
        <p:sp>
          <p:nvSpPr>
            <p:cNvPr id="35888" name="Text Box 46"/>
            <p:cNvSpPr txBox="1">
              <a:spLocks noChangeArrowheads="1"/>
            </p:cNvSpPr>
            <p:nvPr/>
          </p:nvSpPr>
          <p:spPr bwMode="auto">
            <a:xfrm>
              <a:off x="3166225" y="4618833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full</a:t>
              </a:r>
            </a:p>
          </p:txBody>
        </p:sp>
        <p:sp>
          <p:nvSpPr>
            <p:cNvPr id="35889" name="Text Box 47"/>
            <p:cNvSpPr txBox="1">
              <a:spLocks noChangeArrowheads="1"/>
            </p:cNvSpPr>
            <p:nvPr/>
          </p:nvSpPr>
          <p:spPr bwMode="auto">
            <a:xfrm>
              <a:off x="34086" y="3323433"/>
              <a:ext cx="9921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&lt;=36</a:t>
              </a:r>
            </a:p>
          </p:txBody>
        </p:sp>
        <p:sp>
          <p:nvSpPr>
            <p:cNvPr id="35890" name="Text Box 48"/>
            <p:cNvSpPr txBox="1">
              <a:spLocks noChangeArrowheads="1"/>
            </p:cNvSpPr>
            <p:nvPr/>
          </p:nvSpPr>
          <p:spPr bwMode="auto">
            <a:xfrm>
              <a:off x="2518525" y="3394870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&gt;36</a:t>
              </a:r>
            </a:p>
          </p:txBody>
        </p:sp>
      </p:grpSp>
      <p:sp>
        <p:nvSpPr>
          <p:cNvPr id="49" name="Text Box 4">
            <a:extLst>
              <a:ext uri="{FF2B5EF4-FFF2-40B4-BE49-F238E27FC236}">
                <a16:creationId xmlns:a16="http://schemas.microsoft.com/office/drawing/2014/main" id="{07AA5FF0-39E2-4651-81C9-37B687BFC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812" y="1819018"/>
            <a:ext cx="4208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GB" sz="2000" dirty="0">
                <a:latin typeface="Tahoma" pitchFamily="34" charset="0"/>
              </a:rPr>
              <a:t>Complex Decision Tree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itchFamily="34" charset="0"/>
              </a:rPr>
              <a:t>100% accuracy on training set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itchFamily="34" charset="0"/>
              </a:rPr>
              <a:t>Poor generalisation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Decision Tree – example of overfitting</a:t>
            </a:r>
          </a:p>
        </p:txBody>
      </p:sp>
    </p:spTree>
    <p:extLst>
      <p:ext uri="{BB962C8B-B14F-4D97-AF65-F5344CB8AC3E}">
        <p14:creationId xmlns:p14="http://schemas.microsoft.com/office/powerpoint/2010/main" val="211840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2AEAF9-10C4-4533-A1A8-2353DC401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608" y="1822683"/>
            <a:ext cx="9063013" cy="4468844"/>
            <a:chOff x="108608" y="1822683"/>
            <a:chExt cx="9063013" cy="4468844"/>
          </a:xfrm>
        </p:grpSpPr>
        <p:sp>
          <p:nvSpPr>
            <p:cNvPr id="35845" name="Oval 3"/>
            <p:cNvSpPr>
              <a:spLocks noChangeArrowheads="1"/>
            </p:cNvSpPr>
            <p:nvPr/>
          </p:nvSpPr>
          <p:spPr bwMode="auto">
            <a:xfrm>
              <a:off x="2880384" y="1958672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46" name="Text Box 4"/>
            <p:cNvSpPr txBox="1">
              <a:spLocks noChangeArrowheads="1"/>
            </p:cNvSpPr>
            <p:nvPr/>
          </p:nvSpPr>
          <p:spPr bwMode="auto">
            <a:xfrm>
              <a:off x="3391559" y="1958673"/>
              <a:ext cx="16494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dirty="0"/>
                <a:t> </a:t>
              </a:r>
              <a:r>
                <a:rPr lang="en-GB" sz="2000" b="1" dirty="0">
                  <a:solidFill>
                    <a:schemeClr val="bg1"/>
                  </a:solidFill>
                </a:rPr>
                <a:t>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181633" y="3687459"/>
              <a:ext cx="1042988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395947" y="3812873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H="1">
              <a:off x="1872322" y="2390472"/>
              <a:ext cx="20161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>
              <a:off x="3959884" y="2390472"/>
              <a:ext cx="302577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51" name="Text Box 9"/>
            <p:cNvSpPr txBox="1">
              <a:spLocks noChangeArrowheads="1"/>
            </p:cNvSpPr>
            <p:nvPr/>
          </p:nvSpPr>
          <p:spPr bwMode="auto">
            <a:xfrm>
              <a:off x="2016784" y="2390473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2.5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5112409" y="2390473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dirty="0"/>
                <a:t>&gt; 2.5</a:t>
              </a:r>
            </a:p>
          </p:txBody>
        </p:sp>
        <p:sp>
          <p:nvSpPr>
            <p:cNvPr id="35853" name="Oval 11"/>
            <p:cNvSpPr>
              <a:spLocks noChangeArrowheads="1"/>
            </p:cNvSpPr>
            <p:nvPr/>
          </p:nvSpPr>
          <p:spPr bwMode="auto">
            <a:xfrm>
              <a:off x="5455308" y="3038172"/>
              <a:ext cx="3149600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5771221" y="3038173"/>
              <a:ext cx="2519362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Statutory holidays</a:t>
              </a:r>
            </a:p>
          </p:txBody>
        </p:sp>
        <p:sp>
          <p:nvSpPr>
            <p:cNvPr id="35855" name="Oval 13"/>
            <p:cNvSpPr>
              <a:spLocks noChangeArrowheads="1"/>
            </p:cNvSpPr>
            <p:nvPr/>
          </p:nvSpPr>
          <p:spPr bwMode="auto">
            <a:xfrm>
              <a:off x="6515759" y="4262134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56" name="Text Box 14"/>
            <p:cNvSpPr txBox="1">
              <a:spLocks noChangeArrowheads="1"/>
            </p:cNvSpPr>
            <p:nvPr/>
          </p:nvSpPr>
          <p:spPr bwMode="auto">
            <a:xfrm>
              <a:off x="7026934" y="4262135"/>
              <a:ext cx="15779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b="1" dirty="0">
                  <a:solidFill>
                    <a:schemeClr val="bg1"/>
                  </a:solidFill>
                </a:rPr>
                <a:t> 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6012522" y="5630559"/>
              <a:ext cx="1152525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Text Box 16"/>
            <p:cNvSpPr txBox="1">
              <a:spLocks noChangeArrowheads="1"/>
            </p:cNvSpPr>
            <p:nvPr/>
          </p:nvSpPr>
          <p:spPr bwMode="auto">
            <a:xfrm>
              <a:off x="6249059" y="5773435"/>
              <a:ext cx="677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35859" name="Rectangle 17"/>
            <p:cNvSpPr>
              <a:spLocks noChangeArrowheads="1"/>
            </p:cNvSpPr>
            <p:nvPr/>
          </p:nvSpPr>
          <p:spPr bwMode="auto">
            <a:xfrm>
              <a:off x="5004458" y="4335159"/>
              <a:ext cx="1258888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0" name="Text Box 18"/>
            <p:cNvSpPr txBox="1">
              <a:spLocks noChangeArrowheads="1"/>
            </p:cNvSpPr>
            <p:nvPr/>
          </p:nvSpPr>
          <p:spPr bwMode="auto">
            <a:xfrm>
              <a:off x="5133046" y="4478035"/>
              <a:ext cx="10017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35861" name="Rectangle 19"/>
            <p:cNvSpPr>
              <a:spLocks noChangeArrowheads="1"/>
            </p:cNvSpPr>
            <p:nvPr/>
          </p:nvSpPr>
          <p:spPr bwMode="auto">
            <a:xfrm>
              <a:off x="7920696" y="5630559"/>
              <a:ext cx="1223962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2" name="Text Box 20"/>
            <p:cNvSpPr txBox="1">
              <a:spLocks noChangeArrowheads="1"/>
            </p:cNvSpPr>
            <p:nvPr/>
          </p:nvSpPr>
          <p:spPr bwMode="auto">
            <a:xfrm>
              <a:off x="8012771" y="5773435"/>
              <a:ext cx="10398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 flipH="1">
              <a:off x="5485922" y="3471559"/>
              <a:ext cx="1461636" cy="876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6947559" y="3471560"/>
              <a:ext cx="792163" cy="790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5" name="Line 23"/>
            <p:cNvSpPr>
              <a:spLocks noChangeShapeType="1"/>
            </p:cNvSpPr>
            <p:nvPr/>
          </p:nvSpPr>
          <p:spPr bwMode="auto">
            <a:xfrm flipH="1">
              <a:off x="6588783" y="4695523"/>
              <a:ext cx="1150938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7739721" y="4695523"/>
              <a:ext cx="1008062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67" name="Text Box 25"/>
            <p:cNvSpPr txBox="1">
              <a:spLocks noChangeArrowheads="1"/>
            </p:cNvSpPr>
            <p:nvPr/>
          </p:nvSpPr>
          <p:spPr bwMode="auto">
            <a:xfrm>
              <a:off x="5580721" y="3687460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&gt;10</a:t>
              </a:r>
            </a:p>
          </p:txBody>
        </p:sp>
        <p:sp>
          <p:nvSpPr>
            <p:cNvPr id="35868" name="Text Box 26"/>
            <p:cNvSpPr txBox="1">
              <a:spLocks noChangeArrowheads="1"/>
            </p:cNvSpPr>
            <p:nvPr/>
          </p:nvSpPr>
          <p:spPr bwMode="auto">
            <a:xfrm>
              <a:off x="7163459" y="3614435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10</a:t>
              </a:r>
            </a:p>
          </p:txBody>
        </p:sp>
        <p:sp>
          <p:nvSpPr>
            <p:cNvPr id="35869" name="Text Box 27"/>
            <p:cNvSpPr txBox="1">
              <a:spLocks noChangeArrowheads="1"/>
            </p:cNvSpPr>
            <p:nvPr/>
          </p:nvSpPr>
          <p:spPr bwMode="auto">
            <a:xfrm>
              <a:off x="6155396" y="4982860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4</a:t>
              </a:r>
            </a:p>
          </p:txBody>
        </p:sp>
        <p:sp>
          <p:nvSpPr>
            <p:cNvPr id="35870" name="Text Box 28"/>
            <p:cNvSpPr txBox="1">
              <a:spLocks noChangeArrowheads="1"/>
            </p:cNvSpPr>
            <p:nvPr/>
          </p:nvSpPr>
          <p:spPr bwMode="auto">
            <a:xfrm>
              <a:off x="7560334" y="5054298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 4</a:t>
              </a:r>
            </a:p>
          </p:txBody>
        </p:sp>
        <p:sp>
          <p:nvSpPr>
            <p:cNvPr id="35871" name="Oval 29"/>
            <p:cNvSpPr>
              <a:spLocks noChangeArrowheads="1"/>
            </p:cNvSpPr>
            <p:nvPr/>
          </p:nvSpPr>
          <p:spPr bwMode="auto">
            <a:xfrm>
              <a:off x="576922" y="2966734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872" name="Text Box 30"/>
            <p:cNvSpPr txBox="1">
              <a:spLocks noChangeArrowheads="1"/>
            </p:cNvSpPr>
            <p:nvPr/>
          </p:nvSpPr>
          <p:spPr bwMode="auto">
            <a:xfrm>
              <a:off x="1008722" y="2966735"/>
              <a:ext cx="1813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Hours/week</a:t>
              </a:r>
            </a:p>
          </p:txBody>
        </p:sp>
        <p:sp>
          <p:nvSpPr>
            <p:cNvPr id="35875" name="Line 33"/>
            <p:cNvSpPr>
              <a:spLocks noChangeShapeType="1"/>
            </p:cNvSpPr>
            <p:nvPr/>
          </p:nvSpPr>
          <p:spPr bwMode="auto">
            <a:xfrm flipH="1">
              <a:off x="648359" y="3398535"/>
              <a:ext cx="10080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1656422" y="3398535"/>
              <a:ext cx="1368425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889" name="Text Box 47"/>
            <p:cNvSpPr txBox="1">
              <a:spLocks noChangeArrowheads="1"/>
            </p:cNvSpPr>
            <p:nvPr/>
          </p:nvSpPr>
          <p:spPr bwMode="auto">
            <a:xfrm>
              <a:off x="108608" y="3327098"/>
              <a:ext cx="9921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&lt;=36</a:t>
              </a:r>
            </a:p>
          </p:txBody>
        </p:sp>
        <p:sp>
          <p:nvSpPr>
            <p:cNvPr id="35890" name="Text Box 48"/>
            <p:cNvSpPr txBox="1">
              <a:spLocks noChangeArrowheads="1"/>
            </p:cNvSpPr>
            <p:nvPr/>
          </p:nvSpPr>
          <p:spPr bwMode="auto">
            <a:xfrm>
              <a:off x="2593047" y="3398535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&gt;36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B83131E-6CBB-4506-9D48-C786BD6E0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571" y="1822683"/>
              <a:ext cx="9055050" cy="4468844"/>
            </a:xfrm>
            <a:prstGeom prst="rect">
              <a:avLst/>
            </a:prstGeom>
            <a:solidFill>
              <a:srgbClr val="4A4342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0B169D-8BE3-49DE-8C9A-7D5326C6D20B}"/>
                </a:ext>
              </a:extLst>
            </p:cNvPr>
            <p:cNvGrpSpPr/>
            <p:nvPr/>
          </p:nvGrpSpPr>
          <p:grpSpPr>
            <a:xfrm>
              <a:off x="935697" y="3758897"/>
              <a:ext cx="3708399" cy="2087562"/>
              <a:chOff x="861175" y="3755232"/>
              <a:chExt cx="3708399" cy="2087562"/>
            </a:xfrm>
          </p:grpSpPr>
          <p:sp>
            <p:nvSpPr>
              <p:cNvPr id="35873" name="Oval 31"/>
              <p:cNvSpPr>
                <a:spLocks noChangeArrowheads="1"/>
              </p:cNvSpPr>
              <p:nvPr/>
            </p:nvSpPr>
            <p:spPr bwMode="auto">
              <a:xfrm>
                <a:off x="1797800" y="3755232"/>
                <a:ext cx="2447925" cy="431800"/>
              </a:xfrm>
              <a:prstGeom prst="ellipse">
                <a:avLst/>
              </a:prstGeom>
              <a:solidFill>
                <a:srgbClr val="783E8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5874" name="Text Box 32"/>
              <p:cNvSpPr txBox="1">
                <a:spLocks noChangeArrowheads="1"/>
              </p:cNvSpPr>
              <p:nvPr/>
            </p:nvSpPr>
            <p:spPr bwMode="auto">
              <a:xfrm>
                <a:off x="2158161" y="3755233"/>
                <a:ext cx="1728788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 b="1" dirty="0">
                    <a:solidFill>
                      <a:schemeClr val="bg1"/>
                    </a:solidFill>
                  </a:rPr>
                  <a:t>Health plan</a:t>
                </a:r>
              </a:p>
            </p:txBody>
          </p:sp>
          <p:sp>
            <p:nvSpPr>
              <p:cNvPr id="35877" name="Rectangle 35"/>
              <p:cNvSpPr>
                <a:spLocks noChangeArrowheads="1"/>
              </p:cNvSpPr>
              <p:nvPr/>
            </p:nvSpPr>
            <p:spPr bwMode="auto">
              <a:xfrm>
                <a:off x="861175" y="5195094"/>
                <a:ext cx="1042987" cy="6477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78" name="Text Box 36"/>
              <p:cNvSpPr txBox="1">
                <a:spLocks noChangeArrowheads="1"/>
              </p:cNvSpPr>
              <p:nvPr/>
            </p:nvSpPr>
            <p:spPr bwMode="auto">
              <a:xfrm>
                <a:off x="1075487" y="5337970"/>
                <a:ext cx="61277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 dirty="0"/>
                  <a:t>bad</a:t>
                </a:r>
              </a:p>
            </p:txBody>
          </p:sp>
          <p:sp>
            <p:nvSpPr>
              <p:cNvPr id="35880" name="Text Box 38"/>
              <p:cNvSpPr txBox="1">
                <a:spLocks noChangeArrowheads="1"/>
              </p:cNvSpPr>
              <p:nvPr/>
            </p:nvSpPr>
            <p:spPr bwMode="auto">
              <a:xfrm>
                <a:off x="3740900" y="5337970"/>
                <a:ext cx="612775" cy="3968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 dirty="0"/>
                  <a:t>bad</a:t>
                </a:r>
              </a:p>
            </p:txBody>
          </p:sp>
          <p:sp>
            <p:nvSpPr>
              <p:cNvPr id="35881" name="Rectangle 39"/>
              <p:cNvSpPr>
                <a:spLocks noChangeArrowheads="1"/>
              </p:cNvSpPr>
              <p:nvPr/>
            </p:nvSpPr>
            <p:spPr bwMode="auto">
              <a:xfrm>
                <a:off x="2085136" y="5195094"/>
                <a:ext cx="1258888" cy="647700"/>
              </a:xfrm>
              <a:prstGeom prst="rect">
                <a:avLst/>
              </a:prstGeom>
              <a:solidFill>
                <a:srgbClr val="B64AA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2" name="Text Box 40"/>
              <p:cNvSpPr txBox="1">
                <a:spLocks noChangeArrowheads="1"/>
              </p:cNvSpPr>
              <p:nvPr/>
            </p:nvSpPr>
            <p:spPr bwMode="auto">
              <a:xfrm>
                <a:off x="2260448" y="5337970"/>
                <a:ext cx="965200" cy="396875"/>
              </a:xfrm>
              <a:prstGeom prst="rect">
                <a:avLst/>
              </a:prstGeom>
              <a:solidFill>
                <a:srgbClr val="B64AA9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GB" sz="2000" dirty="0"/>
                  <a:t>good</a:t>
                </a:r>
              </a:p>
            </p:txBody>
          </p:sp>
          <p:sp>
            <p:nvSpPr>
              <p:cNvPr id="35883" name="Line 41"/>
              <p:cNvSpPr>
                <a:spLocks noChangeShapeType="1"/>
              </p:cNvSpPr>
              <p:nvPr/>
            </p:nvSpPr>
            <p:spPr bwMode="auto">
              <a:xfrm flipH="1">
                <a:off x="1437437" y="4187032"/>
                <a:ext cx="1584325" cy="10080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84" name="Line 42"/>
              <p:cNvSpPr>
                <a:spLocks noChangeShapeType="1"/>
              </p:cNvSpPr>
              <p:nvPr/>
            </p:nvSpPr>
            <p:spPr bwMode="auto">
              <a:xfrm flipH="1">
                <a:off x="2734425" y="4187032"/>
                <a:ext cx="287337" cy="10080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85" name="Line 43"/>
              <p:cNvSpPr>
                <a:spLocks noChangeShapeType="1"/>
              </p:cNvSpPr>
              <p:nvPr/>
            </p:nvSpPr>
            <p:spPr bwMode="auto">
              <a:xfrm>
                <a:off x="3021762" y="4187032"/>
                <a:ext cx="1008063" cy="100806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886" name="Text Box 44"/>
              <p:cNvSpPr txBox="1">
                <a:spLocks noChangeArrowheads="1"/>
              </p:cNvSpPr>
              <p:nvPr/>
            </p:nvSpPr>
            <p:spPr bwMode="auto">
              <a:xfrm>
                <a:off x="1150100" y="4618833"/>
                <a:ext cx="99218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/>
                  <a:t>none</a:t>
                </a:r>
              </a:p>
            </p:txBody>
          </p:sp>
          <p:sp>
            <p:nvSpPr>
              <p:cNvPr id="35887" name="Text Box 45"/>
              <p:cNvSpPr txBox="1">
                <a:spLocks noChangeArrowheads="1"/>
              </p:cNvSpPr>
              <p:nvPr/>
            </p:nvSpPr>
            <p:spPr bwMode="auto">
              <a:xfrm>
                <a:off x="2302625" y="4618833"/>
                <a:ext cx="99218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/>
                  <a:t>half</a:t>
                </a:r>
              </a:p>
            </p:txBody>
          </p:sp>
          <p:sp>
            <p:nvSpPr>
              <p:cNvPr id="35888" name="Text Box 46"/>
              <p:cNvSpPr txBox="1">
                <a:spLocks noChangeArrowheads="1"/>
              </p:cNvSpPr>
              <p:nvPr/>
            </p:nvSpPr>
            <p:spPr bwMode="auto">
              <a:xfrm>
                <a:off x="3166225" y="4618833"/>
                <a:ext cx="992187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2000"/>
                  <a:t>full</a:t>
                </a:r>
              </a:p>
            </p:txBody>
          </p:sp>
          <p:sp>
            <p:nvSpPr>
              <p:cNvPr id="35879" name="Rectangle 37"/>
              <p:cNvSpPr>
                <a:spLocks noChangeArrowheads="1"/>
              </p:cNvSpPr>
              <p:nvPr/>
            </p:nvSpPr>
            <p:spPr bwMode="auto">
              <a:xfrm>
                <a:off x="3526586" y="5195094"/>
                <a:ext cx="1042988" cy="6477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latin typeface="Arial" charset="0"/>
                    <a:cs typeface="Arial" charset="0"/>
                  </a:rPr>
                  <a:t>bad</a:t>
                </a:r>
              </a:p>
            </p:txBody>
          </p:sp>
        </p:grpSp>
      </p:grp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571" y="932407"/>
            <a:ext cx="10515600" cy="757129"/>
          </a:xfrm>
        </p:spPr>
        <p:txBody>
          <a:bodyPr/>
          <a:lstStyle/>
          <a:p>
            <a:pPr eaLnBrk="1" hangingPunct="1"/>
            <a:r>
              <a:rPr lang="en-GB" dirty="0"/>
              <a:t>Decision Tree – example of overfitting (2)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 descr="Simplified tree with no overfitting.">
            <a:extLst>
              <a:ext uri="{FF2B5EF4-FFF2-40B4-BE49-F238E27FC236}">
                <a16:creationId xmlns:a16="http://schemas.microsoft.com/office/drawing/2014/main" id="{A13FDB46-5CF1-4CAE-94A7-8D47D8A1A7F4}"/>
              </a:ext>
            </a:extLst>
          </p:cNvPr>
          <p:cNvGrpSpPr/>
          <p:nvPr/>
        </p:nvGrpSpPr>
        <p:grpSpPr>
          <a:xfrm>
            <a:off x="883162" y="2246663"/>
            <a:ext cx="5148262" cy="3046412"/>
            <a:chOff x="3162677" y="2287143"/>
            <a:chExt cx="5148262" cy="3046412"/>
          </a:xfrm>
        </p:grpSpPr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BBF2D655-6FB0-4860-B7E6-37DFD79F1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826" y="2317305"/>
              <a:ext cx="1808162" cy="30480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26024F68-C398-45C5-ACCB-DABAA92847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227" y="3079306"/>
              <a:ext cx="2327275" cy="303213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61AAB8FB-2FF3-4D16-A26B-A67AE2227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26" y="3941318"/>
              <a:ext cx="1808162" cy="303212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372A61CC-86F4-428F-A41B-ECD8AD363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163" y="3909568"/>
              <a:ext cx="13604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1</a:t>
              </a:r>
              <a:r>
                <a:rPr lang="en-GB" sz="1800" baseline="30000"/>
                <a:t>st</a:t>
              </a:r>
              <a:r>
                <a:rPr lang="en-GB" sz="1800"/>
                <a:t> year inc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17FACEF-9CC9-427A-AB15-663E3983B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877" y="4877943"/>
              <a:ext cx="1063625" cy="4556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3B29DB48-6C6C-4238-8BDA-879C67649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952" y="4923981"/>
              <a:ext cx="625475" cy="366713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/>
                <a:t>bad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79F6E863-202E-4981-A162-8763D72C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576" y="3863531"/>
              <a:ext cx="1065212" cy="45561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1">
              <a:extLst>
                <a:ext uri="{FF2B5EF4-FFF2-40B4-BE49-F238E27FC236}">
                  <a16:creationId xmlns:a16="http://schemas.microsoft.com/office/drawing/2014/main" id="{701D1EEA-BC59-42FC-B13A-85CF4D16A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764" y="3909568"/>
              <a:ext cx="8604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/>
                <a:t>good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B703FF02-EE92-4DE1-B0FC-DEBA19FE1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677" y="3052318"/>
              <a:ext cx="1063625" cy="45561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3">
              <a:extLst>
                <a:ext uri="{FF2B5EF4-FFF2-40B4-BE49-F238E27FC236}">
                  <a16:creationId xmlns:a16="http://schemas.microsoft.com/office/drawing/2014/main" id="{E42EDCAE-877B-49EE-8FA4-5F0083C0F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752" y="3098356"/>
              <a:ext cx="6254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/>
                <a:t>bad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75F1F504-1A7D-46E6-A502-013898724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927" y="4877943"/>
              <a:ext cx="1063625" cy="45561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9FA4F95C-5E5C-49BB-B9F7-D336C38EB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338" y="4923981"/>
              <a:ext cx="8143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/>
                <a:t>good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2264470A-6C58-41D2-B39A-965B69FD1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0513" y="2591943"/>
              <a:ext cx="1011238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8171BFDF-60CD-43A1-A28A-2CE6F80C2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52" y="2591943"/>
              <a:ext cx="1277937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B7E6F2FE-CF10-42F5-A7D9-B241C330D6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976" y="3352356"/>
              <a:ext cx="143510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975B6022-E43B-4EB3-A7C4-B5F445972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2077" y="3352356"/>
              <a:ext cx="744537" cy="55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F3498A08-12EB-4C10-A11B-479D0A6A05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301" y="4214368"/>
              <a:ext cx="849312" cy="658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7407374F-E047-47E6-9FF2-9FDC3E843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6614" y="4214368"/>
              <a:ext cx="746125" cy="658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Text Box 22">
              <a:extLst>
                <a:ext uri="{FF2B5EF4-FFF2-40B4-BE49-F238E27FC236}">
                  <a16:creationId xmlns:a16="http://schemas.microsoft.com/office/drawing/2014/main" id="{C195537E-F4A4-45C5-8C52-B6C0E455A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577" y="2574481"/>
              <a:ext cx="1000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&lt;= 2.5</a:t>
              </a: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33B1D745-CE19-48D0-B602-D4A2842D9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489" y="2591943"/>
              <a:ext cx="9953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&gt; 2.5</a:t>
              </a:r>
            </a:p>
          </p:txBody>
        </p:sp>
        <p:sp>
          <p:nvSpPr>
            <p:cNvPr id="27" name="Text Box 24">
              <a:extLst>
                <a:ext uri="{FF2B5EF4-FFF2-40B4-BE49-F238E27FC236}">
                  <a16:creationId xmlns:a16="http://schemas.microsoft.com/office/drawing/2014/main" id="{0F806CFD-FB64-4C3C-8DBF-999361001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002" y="3403156"/>
              <a:ext cx="9985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&gt;10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9B08E473-FFA3-429E-BE6E-5C567D526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1163" y="3453956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&lt;= 10</a:t>
              </a:r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9B91E51E-A8B2-4412-9B1F-205DE60E8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627" y="4417568"/>
              <a:ext cx="10001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&lt;= 4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C4B76C71-EED3-44DB-8938-F8635B633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2402" y="4466781"/>
              <a:ext cx="9985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&gt; 4</a:t>
              </a:r>
            </a:p>
          </p:txBody>
        </p:sp>
        <p:sp>
          <p:nvSpPr>
            <p:cNvPr id="31" name="Oval 28">
              <a:extLst>
                <a:ext uri="{FF2B5EF4-FFF2-40B4-BE49-F238E27FC236}">
                  <a16:creationId xmlns:a16="http://schemas.microsoft.com/office/drawing/2014/main" id="{748FED1E-1201-48CA-BE7A-978C42C0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4826" y="2317305"/>
              <a:ext cx="1808162" cy="304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15D5263F-8343-40D8-A269-9DA568312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551" y="2287143"/>
              <a:ext cx="13843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 b="1" dirty="0">
                  <a:solidFill>
                    <a:schemeClr val="bg1"/>
                  </a:solidFill>
                </a:rPr>
                <a:t>1</a:t>
              </a:r>
              <a:r>
                <a:rPr lang="en-GB" sz="18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1800" b="1" dirty="0">
                  <a:solidFill>
                    <a:schemeClr val="bg1"/>
                  </a:solidFill>
                </a:rPr>
                <a:t> year</a:t>
              </a:r>
              <a:r>
                <a:rPr lang="en-GB" sz="1800" dirty="0"/>
                <a:t> </a:t>
              </a:r>
              <a:r>
                <a:rPr lang="en-GB" sz="1800" b="1" dirty="0" err="1">
                  <a:solidFill>
                    <a:schemeClr val="bg1"/>
                  </a:solidFill>
                </a:rPr>
                <a:t>inc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A7057AE5-A8F8-4C70-9311-2B4CD9D15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6045" y="3038381"/>
              <a:ext cx="2241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 b="1" dirty="0">
                  <a:solidFill>
                    <a:schemeClr val="bg1"/>
                  </a:solidFill>
                </a:rPr>
                <a:t>Statutory holidays</a:t>
              </a:r>
            </a:p>
          </p:txBody>
        </p:sp>
        <p:sp>
          <p:nvSpPr>
            <p:cNvPr id="34" name="Oval 32">
              <a:extLst>
                <a:ext uri="{FF2B5EF4-FFF2-40B4-BE49-F238E27FC236}">
                  <a16:creationId xmlns:a16="http://schemas.microsoft.com/office/drawing/2014/main" id="{990C2B79-4BDD-4649-B2D6-BC5C6B4A3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326" y="3941318"/>
              <a:ext cx="1808162" cy="303212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3">
              <a:extLst>
                <a:ext uri="{FF2B5EF4-FFF2-40B4-BE49-F238E27FC236}">
                  <a16:creationId xmlns:a16="http://schemas.microsoft.com/office/drawing/2014/main" id="{C747E4C7-BCEF-4987-90FE-ADA177162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163" y="3909568"/>
              <a:ext cx="141287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 b="1" dirty="0">
                  <a:solidFill>
                    <a:schemeClr val="bg1"/>
                  </a:solidFill>
                </a:rPr>
                <a:t>1</a:t>
              </a:r>
              <a:r>
                <a:rPr lang="en-GB" sz="18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1800" b="1" dirty="0">
                  <a:solidFill>
                    <a:schemeClr val="bg1"/>
                  </a:solidFill>
                </a:rPr>
                <a:t> year </a:t>
              </a:r>
              <a:r>
                <a:rPr lang="en-GB" sz="1800" b="1" dirty="0" err="1">
                  <a:solidFill>
                    <a:schemeClr val="bg1"/>
                  </a:solidFill>
                </a:rPr>
                <a:t>inc</a:t>
              </a:r>
              <a:endParaRPr lang="en-GB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id="{2239F87C-3CA9-423C-8B05-E84A6C2AF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877" y="4877943"/>
              <a:ext cx="1063625" cy="4556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E9E311A3-EC54-438D-98C0-F110C3511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16952" y="4923981"/>
              <a:ext cx="625475" cy="36671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 dirty="0"/>
                <a:t>bad</a:t>
              </a: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id="{79AD11A5-AB18-4F51-ACF2-981C25EA7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576" y="3863531"/>
              <a:ext cx="1065212" cy="4556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37">
              <a:extLst>
                <a:ext uri="{FF2B5EF4-FFF2-40B4-BE49-F238E27FC236}">
                  <a16:creationId xmlns:a16="http://schemas.microsoft.com/office/drawing/2014/main" id="{0D2795B2-DA39-4EDC-B6D6-DFD23A1DD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6764" y="3909568"/>
              <a:ext cx="860425" cy="3667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/>
                <a:t>good</a:t>
              </a:r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6574F37E-56A0-4A15-B4F4-8F2E474A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677" y="3052318"/>
              <a:ext cx="1063625" cy="4556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D7A43626-B6DB-4AB5-9975-56F1BA887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752" y="3098356"/>
              <a:ext cx="6254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 dirty="0"/>
                <a:t>bad</a:t>
              </a: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346667C9-6438-4AEA-9456-465F4CFE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0927" y="4877943"/>
              <a:ext cx="1063625" cy="4556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41">
              <a:extLst>
                <a:ext uri="{FF2B5EF4-FFF2-40B4-BE49-F238E27FC236}">
                  <a16:creationId xmlns:a16="http://schemas.microsoft.com/office/drawing/2014/main" id="{A139EDF6-D0FE-482C-A023-DA00B42E9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6338" y="4923981"/>
              <a:ext cx="814388" cy="3667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1800" dirty="0"/>
                <a:t>good</a:t>
              </a:r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26F76432-E240-4A22-9C52-87093B5CC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0513" y="2591943"/>
              <a:ext cx="1011238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D8B14691-7992-487C-BFCE-3AA5F70F1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752" y="2591943"/>
              <a:ext cx="1277937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053BA0AC-EDC3-4643-9D48-76CC0DAF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6976" y="3352356"/>
              <a:ext cx="1435100" cy="506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08E64050-F60F-46F2-9836-9C2E8099B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2077" y="3352356"/>
              <a:ext cx="744537" cy="5572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3AF22665-E3F1-4489-987A-CFCB96572B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301" y="4214368"/>
              <a:ext cx="849312" cy="658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D82AF528-97DD-4524-87B6-7A26870BB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6614" y="4214368"/>
              <a:ext cx="746125" cy="658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A4CAA148-80FE-404C-A406-DD9FF4405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577" y="2574481"/>
              <a:ext cx="10001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&lt;= 2.5</a:t>
              </a:r>
            </a:p>
          </p:txBody>
        </p:sp>
        <p:sp>
          <p:nvSpPr>
            <p:cNvPr id="51" name="Text Box 49">
              <a:extLst>
                <a:ext uri="{FF2B5EF4-FFF2-40B4-BE49-F238E27FC236}">
                  <a16:creationId xmlns:a16="http://schemas.microsoft.com/office/drawing/2014/main" id="{3D966BAD-F101-452A-B142-5410E1CC43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5489" y="2591943"/>
              <a:ext cx="9953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&gt; 2.5</a:t>
              </a: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D32BC898-7908-41EE-AC1F-109284FC4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002" y="3403156"/>
              <a:ext cx="9985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&gt;10</a:t>
              </a:r>
            </a:p>
          </p:txBody>
        </p:sp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88019F89-94BD-4ACA-B9FB-96A37796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1163" y="3453956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&lt;= 10</a:t>
              </a:r>
            </a:p>
          </p:txBody>
        </p:sp>
        <p:sp>
          <p:nvSpPr>
            <p:cNvPr id="54" name="Text Box 52">
              <a:extLst>
                <a:ext uri="{FF2B5EF4-FFF2-40B4-BE49-F238E27FC236}">
                  <a16:creationId xmlns:a16="http://schemas.microsoft.com/office/drawing/2014/main" id="{01EA12B6-BC09-4CEB-B324-56FE136EB0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627" y="4417568"/>
              <a:ext cx="10001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&lt;= 4</a:t>
              </a:r>
            </a:p>
          </p:txBody>
        </p:sp>
        <p:sp>
          <p:nvSpPr>
            <p:cNvPr id="55" name="Text Box 53">
              <a:extLst>
                <a:ext uri="{FF2B5EF4-FFF2-40B4-BE49-F238E27FC236}">
                  <a16:creationId xmlns:a16="http://schemas.microsoft.com/office/drawing/2014/main" id="{EB287A33-AE03-4E50-A7DE-417B3B2BB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2402" y="4466781"/>
              <a:ext cx="9985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800"/>
                <a:t>&gt; 4</a:t>
              </a:r>
            </a:p>
          </p:txBody>
        </p:sp>
      </p:grpSp>
      <p:sp>
        <p:nvSpPr>
          <p:cNvPr id="57" name="Text Box 6">
            <a:extLst>
              <a:ext uri="{FF2B5EF4-FFF2-40B4-BE49-F238E27FC236}">
                <a16:creationId xmlns:a16="http://schemas.microsoft.com/office/drawing/2014/main" id="{7533C064-E231-46C7-8417-5D19A379F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622" y="2277666"/>
            <a:ext cx="48632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GB" sz="2000" dirty="0">
                <a:latin typeface="Tahoma" pitchFamily="34" charset="0"/>
              </a:rPr>
              <a:t>Simple Decision Tree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itchFamily="34" charset="0"/>
              </a:rPr>
              <a:t>&lt;100% accuracy on training set</a:t>
            </a: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en-GB" sz="2000" dirty="0">
                <a:latin typeface="Tahoma" pitchFamily="34" charset="0"/>
              </a:rPr>
              <a:t>good generalisation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DCC80-5200-45C3-9FC6-8EA94912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Simpler tree – no overfitting</a:t>
            </a:r>
          </a:p>
        </p:txBody>
      </p:sp>
    </p:spTree>
    <p:extLst>
      <p:ext uri="{BB962C8B-B14F-4D97-AF65-F5344CB8AC3E}">
        <p14:creationId xmlns:p14="http://schemas.microsoft.com/office/powerpoint/2010/main" val="4258904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Pruning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1783328"/>
            <a:ext cx="10782760" cy="4579937"/>
          </a:xfrm>
        </p:spPr>
        <p:txBody>
          <a:bodyPr/>
          <a:lstStyle/>
          <a:p>
            <a:pPr eaLnBrk="1" hangingPunct="1"/>
            <a:r>
              <a:rPr lang="en-GB" sz="3200" dirty="0"/>
              <a:t>Two strategies</a:t>
            </a:r>
          </a:p>
          <a:p>
            <a:pPr lvl="1"/>
            <a:r>
              <a:rPr lang="en-GB" sz="2800" dirty="0"/>
              <a:t>Pre-pruning </a:t>
            </a:r>
            <a:r>
              <a:rPr lang="en-GB" dirty="0"/>
              <a:t>(forward/on-line pruning)</a:t>
            </a:r>
          </a:p>
          <a:p>
            <a:pPr lvl="2"/>
            <a:r>
              <a:rPr lang="en-GB" sz="2400" dirty="0"/>
              <a:t>stops growing a branch when information becomes unreliable</a:t>
            </a:r>
          </a:p>
          <a:p>
            <a:pPr lvl="1"/>
            <a:r>
              <a:rPr lang="en-GB" sz="2800" dirty="0"/>
              <a:t>Post-pruning </a:t>
            </a:r>
            <a:r>
              <a:rPr lang="en-GB" dirty="0"/>
              <a:t>(backward pruning)</a:t>
            </a:r>
          </a:p>
          <a:p>
            <a:pPr lvl="2"/>
            <a:r>
              <a:rPr lang="en-GB" sz="2400" dirty="0"/>
              <a:t>takes a fully-grown decision tree and discards unreliable parts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Pre-Pruning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9194" y="1911720"/>
            <a:ext cx="10953194" cy="4797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sz="2400" dirty="0"/>
              <a:t>Stops growing tree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Information gain for all attributes is below threshold.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Further growing does not improve leaf error threshold.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Minimum number of instances (cases) in the (2) most popular branches from a node.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E.g. instance threshold of 3</a:t>
            </a:r>
          </a:p>
          <a:p>
            <a:pPr lvl="2" eaLnBrk="1" hangingPunct="1">
              <a:lnSpc>
                <a:spcPct val="80000"/>
              </a:lnSpc>
            </a:pPr>
            <a:r>
              <a:rPr lang="en-GB" sz="1800" dirty="0"/>
              <a:t>minimum number of 3 instances in 2 most popular branches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Increase –this parameter  if a lot of noisy data </a:t>
            </a:r>
          </a:p>
          <a:p>
            <a:pPr eaLnBrk="1" hangingPunct="1">
              <a:lnSpc>
                <a:spcPct val="80000"/>
              </a:lnSpc>
            </a:pPr>
            <a:r>
              <a:rPr lang="en-GB" sz="2400" dirty="0"/>
              <a:t>Pre-pruning may suffer early stopping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Growth may stop prematurely</a:t>
            </a:r>
          </a:p>
          <a:p>
            <a:pPr lvl="1" eaLnBrk="1" hangingPunct="1">
              <a:lnSpc>
                <a:spcPct val="80000"/>
              </a:lnSpc>
            </a:pPr>
            <a:r>
              <a:rPr lang="en-GB" sz="2000" dirty="0"/>
              <a:t>May miss out on interactions between attributes i.e. misses out on the combination-lock effect</a:t>
            </a:r>
          </a:p>
          <a:p>
            <a:pPr lvl="1" eaLnBrk="1" hangingPunct="1">
              <a:lnSpc>
                <a:spcPct val="80000"/>
              </a:lnSpc>
            </a:pPr>
            <a:endParaRPr lang="en-GB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Post-Pruning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1759590"/>
            <a:ext cx="11000314" cy="4506912"/>
          </a:xfrm>
        </p:spPr>
        <p:txBody>
          <a:bodyPr/>
          <a:lstStyle/>
          <a:p>
            <a:pPr eaLnBrk="1" hangingPunct="1"/>
            <a:r>
              <a:rPr lang="en-GB" dirty="0"/>
              <a:t>Builds full tree first and prunes afterwards</a:t>
            </a:r>
          </a:p>
          <a:p>
            <a:pPr lvl="1" eaLnBrk="1" hangingPunct="1"/>
            <a:r>
              <a:rPr lang="en-GB" dirty="0"/>
              <a:t>Attribute interactions are visible in fully-grown tree.</a:t>
            </a:r>
          </a:p>
          <a:p>
            <a:pPr lvl="1" eaLnBrk="1" hangingPunct="1"/>
            <a:r>
              <a:rPr lang="en-GB" dirty="0"/>
              <a:t>When are subtrees due to chance effects?</a:t>
            </a:r>
          </a:p>
          <a:p>
            <a:pPr lvl="1" eaLnBrk="1" hangingPunct="1"/>
            <a:r>
              <a:rPr lang="en-GB" dirty="0"/>
              <a:t>Error estimation determines whether to prune.</a:t>
            </a:r>
          </a:p>
          <a:p>
            <a:pPr eaLnBrk="1" hangingPunct="1"/>
            <a:r>
              <a:rPr lang="en-GB" dirty="0"/>
              <a:t>Two main pruning operations</a:t>
            </a:r>
          </a:p>
          <a:p>
            <a:pPr lvl="1" eaLnBrk="1" hangingPunct="1"/>
            <a:r>
              <a:rPr lang="en-GB" dirty="0"/>
              <a:t>Subtree replacement</a:t>
            </a:r>
          </a:p>
          <a:p>
            <a:pPr lvl="2" eaLnBrk="1" hangingPunct="1"/>
            <a:r>
              <a:rPr lang="en-GB" dirty="0"/>
              <a:t>Bottom-up</a:t>
            </a:r>
          </a:p>
          <a:p>
            <a:pPr lvl="2" eaLnBrk="1" hangingPunct="1"/>
            <a:r>
              <a:rPr lang="en-GB" dirty="0"/>
              <a:t>Tree considered for replacement once all subtrees are done</a:t>
            </a:r>
          </a:p>
          <a:p>
            <a:pPr lvl="1" eaLnBrk="1" hangingPunct="1"/>
            <a:r>
              <a:rPr lang="en-GB" dirty="0"/>
              <a:t>Subtree raising</a:t>
            </a:r>
          </a:p>
          <a:p>
            <a:pPr lvl="2" eaLnBrk="1" hangingPunct="1"/>
            <a:r>
              <a:rPr lang="en-GB" dirty="0"/>
              <a:t>Generally more expensive (complicated!)</a:t>
            </a:r>
          </a:p>
          <a:p>
            <a:pPr eaLnBrk="1" hangingPunct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7EF7-719D-E4D1-4D0C-EA2577E8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993"/>
            <a:ext cx="3687491" cy="1594189"/>
          </a:xfrm>
        </p:spPr>
        <p:txBody>
          <a:bodyPr anchor="t">
            <a:normAutofit/>
          </a:bodyPr>
          <a:lstStyle/>
          <a:p>
            <a:r>
              <a:rPr lang="en-GB" sz="3200"/>
              <a:t>Really, what you need from the lab…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6381-CAAF-8771-893B-1BB9FAD2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718" y="2799992"/>
            <a:ext cx="6012254" cy="1766458"/>
          </a:xfrm>
        </p:spPr>
        <p:txBody>
          <a:bodyPr anchor="t">
            <a:normAutofit/>
          </a:bodyPr>
          <a:lstStyle/>
          <a:p>
            <a:r>
              <a:rPr lang="en-GB" sz="2000" dirty="0"/>
              <a:t>You need to know the R-commands for training and evaluating prediction algorithms (classifiers)</a:t>
            </a:r>
          </a:p>
          <a:p>
            <a:r>
              <a:rPr lang="en-GB" sz="2000" dirty="0"/>
              <a:t>You need to know how to turn lab sheets into code without taking too much time</a:t>
            </a:r>
          </a:p>
          <a:p>
            <a:r>
              <a:rPr lang="en-GB" sz="2000" dirty="0"/>
              <a:t>You need to critique the R output with human words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2921-55D2-E6FB-891B-44CA2088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071B8E-0DD7-5842-950E-3289D9FBABB1}" type="datetime4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 September 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DEA7-35C5-F766-5A15-F5EB0C13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C5CF-CF4B-E4DE-4464-AE3E1643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7794D7-DC86-9A4E-9C9F-0B324FE8876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496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Illustration of post prunning - removing health plan from tree">
            <a:extLst>
              <a:ext uri="{FF2B5EF4-FFF2-40B4-BE49-F238E27FC236}">
                <a16:creationId xmlns:a16="http://schemas.microsoft.com/office/drawing/2014/main" id="{2EB269EB-FFBB-446D-957D-70FC54292AE7}"/>
              </a:ext>
            </a:extLst>
          </p:cNvPr>
          <p:cNvGrpSpPr/>
          <p:nvPr/>
        </p:nvGrpSpPr>
        <p:grpSpPr>
          <a:xfrm>
            <a:off x="2158161" y="2355118"/>
            <a:ext cx="9036050" cy="4366257"/>
            <a:chOff x="2158161" y="2355118"/>
            <a:chExt cx="9036050" cy="4366257"/>
          </a:xfrm>
        </p:grpSpPr>
        <p:sp>
          <p:nvSpPr>
            <p:cNvPr id="34823" name="Oval 5"/>
            <p:cNvSpPr>
              <a:spLocks noChangeArrowheads="1"/>
            </p:cNvSpPr>
            <p:nvPr/>
          </p:nvSpPr>
          <p:spPr bwMode="auto">
            <a:xfrm>
              <a:off x="2636089" y="4984018"/>
              <a:ext cx="4304987" cy="1737357"/>
            </a:xfrm>
            <a:prstGeom prst="ellipse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D1B367B2-0B63-4AAF-B4DE-C6A2001C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937" y="2355118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C25D93E-F6D2-4352-95BB-B2946213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1112" y="2355119"/>
              <a:ext cx="16494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dirty="0"/>
                <a:t> </a:t>
              </a:r>
              <a:r>
                <a:rPr lang="en-GB" sz="2000" b="1" dirty="0">
                  <a:solidFill>
                    <a:schemeClr val="bg1"/>
                  </a:solidFill>
                </a:rPr>
                <a:t>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56CD431-3BF7-4C15-9C2C-4AE79D40B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186" y="4083905"/>
              <a:ext cx="1042988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52A19A8C-DAEF-469D-A49A-06538C3DE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500" y="4209319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D96C1AD6-509C-423C-8FF3-E3AB4BBDA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1875" y="2786918"/>
              <a:ext cx="20161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73114FE7-36F2-4021-8B51-F864DE6FA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437" y="2786918"/>
              <a:ext cx="302577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89A093B-A80D-4DE5-A879-356CCE2F4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337" y="2786919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2.5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411D877E-ACE9-478C-A6B3-6C01594C2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1962" y="2786919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 2.5</a:t>
              </a:r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F4A420FC-895E-42E5-B5CA-B92F8A29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861" y="3434618"/>
              <a:ext cx="3149600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75DD8A2F-121A-4E31-A61E-93904466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0774" y="3434619"/>
              <a:ext cx="2519362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Statutory holidays</a:t>
              </a: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11EB5602-7293-45F4-B3FE-B9D171C20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5312" y="4658580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4E7050D6-1A05-4E45-97CC-2A79A1BBE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6487" y="4658581"/>
              <a:ext cx="15779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b="1" dirty="0">
                  <a:solidFill>
                    <a:schemeClr val="bg1"/>
                  </a:solidFill>
                </a:rPr>
                <a:t> 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CC5F7743-ED10-49BB-9690-B2770272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2075" y="6027005"/>
              <a:ext cx="1152525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2DE9B62D-3234-47E9-8E9C-6CE24773A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612" y="6169881"/>
              <a:ext cx="677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19992EA8-67D5-495E-AF2B-561C2BDF6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011" y="4731605"/>
              <a:ext cx="1258888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D6F3D3B-1534-4FC2-88C6-B3C40E42A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599" y="4874481"/>
              <a:ext cx="10017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C7ADB278-197C-4BFB-95AB-DF2B9F0F0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0249" y="6027005"/>
              <a:ext cx="1223962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5231BE62-ADD5-4841-82C7-A87EA4B88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2324" y="6169881"/>
              <a:ext cx="10398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0C260C7A-A841-4647-AF38-6FE99D59A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5475" y="3868005"/>
              <a:ext cx="1461636" cy="876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4D4FCF61-AD6B-4127-A5B3-37905F9D8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7112" y="3868006"/>
              <a:ext cx="792163" cy="790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905CEAF3-D52C-4F4B-85A3-B7F21FDBE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38336" y="5091969"/>
              <a:ext cx="1150938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F0D7999E-4770-4019-B041-71ADBFF44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9274" y="5091969"/>
              <a:ext cx="1008062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C4476807-762F-49D2-B4CC-EAAA16C88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0274" y="4083906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&gt;10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DE0C2BBF-DE2B-4AB5-B54D-03133B042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3012" y="4010881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10</a:t>
              </a: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CC3747CF-D42B-42BE-8378-79F06C718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4949" y="5379306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4</a:t>
              </a: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18F09155-94A7-45AA-BBA2-44800A7CD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9887" y="5450744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 4</a:t>
              </a:r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89F6C214-9903-4620-9487-EDC2A707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475" y="3363180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A6FABD0B-9009-4B3B-BAB9-EEE0A3F8C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275" y="3363181"/>
              <a:ext cx="1813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Hours/week</a:t>
              </a:r>
            </a:p>
          </p:txBody>
        </p:sp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BB2E3F20-8660-4B12-8968-C31CF5C5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875" y="4155343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A0CBC08B-1F56-4EFD-81C0-5906AE308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236" y="4155344"/>
              <a:ext cx="1728788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Health plan</a:t>
              </a: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3681C0FF-A62E-4240-AF91-036DC0FF1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7912" y="3794981"/>
              <a:ext cx="10080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AF816F0E-F27F-424F-9E7D-77196BD23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975" y="3794981"/>
              <a:ext cx="1368425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3F08E954-1269-4AA2-B32C-B4C6ED9B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250" y="5595205"/>
              <a:ext cx="1042987" cy="647700"/>
            </a:xfrm>
            <a:prstGeom prst="rect">
              <a:avLst/>
            </a:prstGeom>
            <a:solidFill>
              <a:srgbClr val="EDC6ED">
                <a:alpha val="5215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50229BD0-9B31-4488-9AB3-AB03B2C9E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9562" y="5738081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5FD2118D-D467-46D9-9822-2E5E2C7ED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0661" y="5595205"/>
              <a:ext cx="1042988" cy="647700"/>
            </a:xfrm>
            <a:prstGeom prst="rect">
              <a:avLst/>
            </a:prstGeom>
            <a:solidFill>
              <a:srgbClr val="FFCCFF">
                <a:alpha val="5215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38">
              <a:extLst>
                <a:ext uri="{FF2B5EF4-FFF2-40B4-BE49-F238E27FC236}">
                  <a16:creationId xmlns:a16="http://schemas.microsoft.com/office/drawing/2014/main" id="{40C99EBD-7750-478B-9887-A43AA605D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4975" y="5738081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8FC3C2F7-AAF1-454E-9D48-95E7E67B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211" y="5595205"/>
              <a:ext cx="1258888" cy="647700"/>
            </a:xfrm>
            <a:prstGeom prst="rect">
              <a:avLst/>
            </a:prstGeom>
            <a:solidFill>
              <a:srgbClr val="B64AA9">
                <a:alpha val="52157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" charset="0"/>
                  <a:cs typeface="Arial" charset="0"/>
                </a:rPr>
                <a:t>good</a:t>
              </a: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8727356B-62D1-4CF2-BF3E-631BF6571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1512" y="4587143"/>
              <a:ext cx="1584325" cy="1008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6D6CFD10-CDE6-4499-88AD-1BEC91056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8500" y="4587143"/>
              <a:ext cx="287337" cy="1008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B493CE7C-F090-4D42-9591-31FC72A57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837" y="4587143"/>
              <a:ext cx="1008063" cy="1008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Text Box 44">
              <a:extLst>
                <a:ext uri="{FF2B5EF4-FFF2-40B4-BE49-F238E27FC236}">
                  <a16:creationId xmlns:a16="http://schemas.microsoft.com/office/drawing/2014/main" id="{390F9339-9465-4801-8BCC-C450DF19E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175" y="5018944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none</a:t>
              </a:r>
            </a:p>
          </p:txBody>
        </p:sp>
        <p:sp>
          <p:nvSpPr>
            <p:cNvPr id="50" name="Text Box 45">
              <a:extLst>
                <a:ext uri="{FF2B5EF4-FFF2-40B4-BE49-F238E27FC236}">
                  <a16:creationId xmlns:a16="http://schemas.microsoft.com/office/drawing/2014/main" id="{4073B02F-52C7-4F64-A8DC-D2AFAAAA0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700" y="5018944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half</a:t>
              </a:r>
            </a:p>
          </p:txBody>
        </p:sp>
        <p:sp>
          <p:nvSpPr>
            <p:cNvPr id="51" name="Text Box 46">
              <a:extLst>
                <a:ext uri="{FF2B5EF4-FFF2-40B4-BE49-F238E27FC236}">
                  <a16:creationId xmlns:a16="http://schemas.microsoft.com/office/drawing/2014/main" id="{C71B6882-C4EC-47C4-A7D6-5D0465DD0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300" y="5018944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full</a:t>
              </a:r>
            </a:p>
          </p:txBody>
        </p:sp>
        <p:sp>
          <p:nvSpPr>
            <p:cNvPr id="52" name="Text Box 47">
              <a:extLst>
                <a:ext uri="{FF2B5EF4-FFF2-40B4-BE49-F238E27FC236}">
                  <a16:creationId xmlns:a16="http://schemas.microsoft.com/office/drawing/2014/main" id="{A3AAFDDE-0C31-4DB6-A5DA-8BB7B2369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161" y="3723544"/>
              <a:ext cx="9921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&lt;=36</a:t>
              </a:r>
            </a:p>
          </p:txBody>
        </p:sp>
        <p:sp>
          <p:nvSpPr>
            <p:cNvPr id="53" name="Text Box 48">
              <a:extLst>
                <a:ext uri="{FF2B5EF4-FFF2-40B4-BE49-F238E27FC236}">
                  <a16:creationId xmlns:a16="http://schemas.microsoft.com/office/drawing/2014/main" id="{5248A6A4-D99D-4A2E-BF62-73CF72DD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600" y="3794981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&gt;36</a:t>
              </a: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E043C8D8-AE52-4910-A065-EF7060F7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5749" y="4072097"/>
              <a:ext cx="1042988" cy="6477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b="1" dirty="0">
                  <a:latin typeface="Arial" charset="0"/>
                  <a:cs typeface="Arial" charset="0"/>
                </a:rPr>
                <a:t>bad</a:t>
              </a:r>
            </a:p>
          </p:txBody>
        </p:sp>
      </p:grp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GB" dirty="0"/>
              <a:t>Bottom-up: Tree considered for replacement once all subtrees have been considered</a:t>
            </a:r>
          </a:p>
          <a:p>
            <a:pPr eaLnBrk="1" hangingPunct="1"/>
            <a:endParaRPr lang="en-GB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/>
              <a:t>Post-Pruning: Subtree Replacement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Example of sub tree replacement.">
            <a:extLst>
              <a:ext uri="{FF2B5EF4-FFF2-40B4-BE49-F238E27FC236}">
                <a16:creationId xmlns:a16="http://schemas.microsoft.com/office/drawing/2014/main" id="{DD91397E-2F15-4CB3-B99A-92BD14B8B2F6}"/>
              </a:ext>
            </a:extLst>
          </p:cNvPr>
          <p:cNvGrpSpPr/>
          <p:nvPr/>
        </p:nvGrpSpPr>
        <p:grpSpPr>
          <a:xfrm>
            <a:off x="1868622" y="2355118"/>
            <a:ext cx="9325589" cy="4366257"/>
            <a:chOff x="1868622" y="2355118"/>
            <a:chExt cx="9325589" cy="4366257"/>
          </a:xfrm>
        </p:grpSpPr>
        <p:sp>
          <p:nvSpPr>
            <p:cNvPr id="34823" name="Oval 5" descr="Example of post-pruning - replacing sub tree"/>
            <p:cNvSpPr>
              <a:spLocks noChangeArrowheads="1"/>
            </p:cNvSpPr>
            <p:nvPr/>
          </p:nvSpPr>
          <p:spPr bwMode="auto">
            <a:xfrm>
              <a:off x="2636089" y="4984018"/>
              <a:ext cx="4304987" cy="1737357"/>
            </a:xfrm>
            <a:prstGeom prst="ellipse">
              <a:avLst/>
            </a:prstGeom>
            <a:solidFill>
              <a:srgbClr val="CCE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>
              <a:extLst>
                <a:ext uri="{FF2B5EF4-FFF2-40B4-BE49-F238E27FC236}">
                  <a16:creationId xmlns:a16="http://schemas.microsoft.com/office/drawing/2014/main" id="{D1B367B2-0B63-4AAF-B4DE-C6A2001C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937" y="2355118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5C25D93E-F6D2-4352-95BB-B294621341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1112" y="2355119"/>
              <a:ext cx="164941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dirty="0"/>
                <a:t> </a:t>
              </a:r>
              <a:r>
                <a:rPr lang="en-GB" sz="2000" b="1" dirty="0">
                  <a:solidFill>
                    <a:schemeClr val="bg1"/>
                  </a:solidFill>
                </a:rPr>
                <a:t>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156CD431-3BF7-4C15-9C2C-4AE79D40B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186" y="4083905"/>
              <a:ext cx="1042988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52A19A8C-DAEF-469D-A49A-06538C3DE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500" y="4209319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D96C1AD6-509C-423C-8FF3-E3AB4BBDAC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1875" y="2786918"/>
              <a:ext cx="2016125" cy="576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73114FE7-36F2-4021-8B51-F864DE6FA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9437" y="2786918"/>
              <a:ext cx="3025775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89A093B-A80D-4DE5-A879-356CCE2F4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6337" y="2786919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2.5</a:t>
              </a:r>
            </a:p>
          </p:txBody>
        </p:sp>
        <p:sp>
          <p:nvSpPr>
            <p:cNvPr id="15" name="Text Box 10">
              <a:extLst>
                <a:ext uri="{FF2B5EF4-FFF2-40B4-BE49-F238E27FC236}">
                  <a16:creationId xmlns:a16="http://schemas.microsoft.com/office/drawing/2014/main" id="{411D877E-ACE9-478C-A6B3-6C01594C2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1962" y="2786919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 2.5</a:t>
              </a:r>
            </a:p>
          </p:txBody>
        </p:sp>
        <p:sp>
          <p:nvSpPr>
            <p:cNvPr id="16" name="Oval 11">
              <a:extLst>
                <a:ext uri="{FF2B5EF4-FFF2-40B4-BE49-F238E27FC236}">
                  <a16:creationId xmlns:a16="http://schemas.microsoft.com/office/drawing/2014/main" id="{F4A420FC-895E-42E5-B5CA-B92F8A297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4861" y="3434618"/>
              <a:ext cx="3149600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75DD8A2F-121A-4E31-A61E-93904466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0774" y="3434619"/>
              <a:ext cx="2519362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>
                  <a:solidFill>
                    <a:schemeClr val="bg1"/>
                  </a:solidFill>
                </a:rPr>
                <a:t>Statutory holidays</a:t>
              </a: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11EB5602-7293-45F4-B3FE-B9D171C20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5312" y="4658580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9" name="Text Box 14">
              <a:extLst>
                <a:ext uri="{FF2B5EF4-FFF2-40B4-BE49-F238E27FC236}">
                  <a16:creationId xmlns:a16="http://schemas.microsoft.com/office/drawing/2014/main" id="{4E7050D6-1A05-4E45-97CC-2A79A1BBE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6487" y="4658581"/>
              <a:ext cx="157797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1</a:t>
              </a:r>
              <a:r>
                <a:rPr lang="en-GB" sz="2000" b="1" baseline="30000" dirty="0">
                  <a:solidFill>
                    <a:schemeClr val="bg1"/>
                  </a:solidFill>
                </a:rPr>
                <a:t>st</a:t>
              </a:r>
              <a:r>
                <a:rPr lang="en-GB" sz="2000" b="1" dirty="0">
                  <a:solidFill>
                    <a:schemeClr val="bg1"/>
                  </a:solidFill>
                </a:rPr>
                <a:t> year </a:t>
              </a:r>
              <a:r>
                <a:rPr lang="en-GB" sz="2000" b="1" dirty="0" err="1">
                  <a:solidFill>
                    <a:schemeClr val="bg1"/>
                  </a:solidFill>
                </a:rPr>
                <a:t>inc</a:t>
              </a:r>
              <a:endParaRPr lang="en-GB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CC5F7743-ED10-49BB-9690-B27702724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2075" y="6027005"/>
              <a:ext cx="1152525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2DE9B62D-3234-47E9-8E9C-6CE24773A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612" y="6169881"/>
              <a:ext cx="677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19992EA8-67D5-495E-AF2B-561C2BDF6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011" y="4731605"/>
              <a:ext cx="1258888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D6F3D3B-1534-4FC2-88C6-B3C40E42A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599" y="4874481"/>
              <a:ext cx="10017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C7ADB278-197C-4BFB-95AB-DF2B9F0F0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0249" y="6027005"/>
              <a:ext cx="1223962" cy="647700"/>
            </a:xfrm>
            <a:prstGeom prst="rect">
              <a:avLst/>
            </a:prstGeom>
            <a:solidFill>
              <a:srgbClr val="B64AA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20">
              <a:extLst>
                <a:ext uri="{FF2B5EF4-FFF2-40B4-BE49-F238E27FC236}">
                  <a16:creationId xmlns:a16="http://schemas.microsoft.com/office/drawing/2014/main" id="{5231BE62-ADD5-4841-82C7-A87EA4B88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2324" y="6169881"/>
              <a:ext cx="1039812" cy="396875"/>
            </a:xfrm>
            <a:prstGeom prst="rect">
              <a:avLst/>
            </a:prstGeom>
            <a:solidFill>
              <a:srgbClr val="B64AA9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/>
                <a:t>good</a:t>
              </a:r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0C260C7A-A841-4647-AF38-6FE99D59A7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35475" y="3868005"/>
              <a:ext cx="1461636" cy="8766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4D4FCF61-AD6B-4127-A5B3-37905F9D8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7112" y="3868006"/>
              <a:ext cx="792163" cy="790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905CEAF3-D52C-4F4B-85A3-B7F21FDBE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38336" y="5091969"/>
              <a:ext cx="1150938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F0D7999E-4770-4019-B041-71ADBFF44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9274" y="5091969"/>
              <a:ext cx="1008062" cy="935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Text Box 25">
              <a:extLst>
                <a:ext uri="{FF2B5EF4-FFF2-40B4-BE49-F238E27FC236}">
                  <a16:creationId xmlns:a16="http://schemas.microsoft.com/office/drawing/2014/main" id="{C4476807-762F-49D2-B4CC-EAAA16C88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0274" y="4083906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&gt;10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DE0C2BBF-DE2B-4AB5-B54D-03133B042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3012" y="4010881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10</a:t>
              </a:r>
            </a:p>
          </p:txBody>
        </p:sp>
        <p:sp>
          <p:nvSpPr>
            <p:cNvPr id="32" name="Text Box 27">
              <a:extLst>
                <a:ext uri="{FF2B5EF4-FFF2-40B4-BE49-F238E27FC236}">
                  <a16:creationId xmlns:a16="http://schemas.microsoft.com/office/drawing/2014/main" id="{CC3747CF-D42B-42BE-8378-79F06C7189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4949" y="5379306"/>
              <a:ext cx="1350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 4</a:t>
              </a:r>
            </a:p>
          </p:txBody>
        </p:sp>
        <p:sp>
          <p:nvSpPr>
            <p:cNvPr id="33" name="Text Box 28">
              <a:extLst>
                <a:ext uri="{FF2B5EF4-FFF2-40B4-BE49-F238E27FC236}">
                  <a16:creationId xmlns:a16="http://schemas.microsoft.com/office/drawing/2014/main" id="{18F09155-94A7-45AA-BBA2-44800A7CD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9887" y="5450744"/>
              <a:ext cx="13509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 4</a:t>
              </a:r>
            </a:p>
          </p:txBody>
        </p:sp>
        <p:sp>
          <p:nvSpPr>
            <p:cNvPr id="34" name="Oval 29">
              <a:extLst>
                <a:ext uri="{FF2B5EF4-FFF2-40B4-BE49-F238E27FC236}">
                  <a16:creationId xmlns:a16="http://schemas.microsoft.com/office/drawing/2014/main" id="{89F6C214-9903-4620-9487-EDC2A7074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475" y="3363180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5" name="Text Box 30">
              <a:extLst>
                <a:ext uri="{FF2B5EF4-FFF2-40B4-BE49-F238E27FC236}">
                  <a16:creationId xmlns:a16="http://schemas.microsoft.com/office/drawing/2014/main" id="{A6FABD0B-9009-4B3B-BAB9-EEE0A3F8C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275" y="3363181"/>
              <a:ext cx="18133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Hours/week</a:t>
              </a:r>
            </a:p>
          </p:txBody>
        </p:sp>
        <p:sp>
          <p:nvSpPr>
            <p:cNvPr id="36" name="Oval 31">
              <a:extLst>
                <a:ext uri="{FF2B5EF4-FFF2-40B4-BE49-F238E27FC236}">
                  <a16:creationId xmlns:a16="http://schemas.microsoft.com/office/drawing/2014/main" id="{BB2E3F20-8660-4B12-8968-C31CF5C5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875" y="4155343"/>
              <a:ext cx="2447925" cy="431800"/>
            </a:xfrm>
            <a:prstGeom prst="ellipse">
              <a:avLst/>
            </a:prstGeom>
            <a:solidFill>
              <a:srgbClr val="783E8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37" name="Text Box 32">
              <a:extLst>
                <a:ext uri="{FF2B5EF4-FFF2-40B4-BE49-F238E27FC236}">
                  <a16:creationId xmlns:a16="http://schemas.microsoft.com/office/drawing/2014/main" id="{A0CBC08B-1F56-4EFD-81C0-5906AE308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236" y="4155344"/>
              <a:ext cx="1728788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b="1" dirty="0">
                  <a:solidFill>
                    <a:schemeClr val="bg1"/>
                  </a:solidFill>
                </a:rPr>
                <a:t>Health plan</a:t>
              </a:r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3681C0FF-A62E-4240-AF91-036DC0FF1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97912" y="3794981"/>
              <a:ext cx="1008063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AF816F0E-F27F-424F-9E7D-77196BD23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975" y="3794981"/>
              <a:ext cx="1368425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Rectangle 35">
              <a:extLst>
                <a:ext uri="{FF2B5EF4-FFF2-40B4-BE49-F238E27FC236}">
                  <a16:creationId xmlns:a16="http://schemas.microsoft.com/office/drawing/2014/main" id="{3F08E954-1269-4AA2-B32C-B4C6ED9B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5250" y="5595205"/>
              <a:ext cx="1042987" cy="647700"/>
            </a:xfrm>
            <a:prstGeom prst="rect">
              <a:avLst/>
            </a:prstGeom>
            <a:solidFill>
              <a:schemeClr val="bg1">
                <a:lumMod val="85000"/>
                <a:alpha val="5215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36">
              <a:extLst>
                <a:ext uri="{FF2B5EF4-FFF2-40B4-BE49-F238E27FC236}">
                  <a16:creationId xmlns:a16="http://schemas.microsoft.com/office/drawing/2014/main" id="{50229BD0-9B31-4488-9AB3-AB03B2C9E6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9327" y="5722918"/>
              <a:ext cx="612775" cy="39687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GB" sz="2000" dirty="0"/>
                <a:t>bad</a:t>
              </a:r>
            </a:p>
          </p:txBody>
        </p:sp>
        <p:sp>
          <p:nvSpPr>
            <p:cNvPr id="42" name="Rectangle 37">
              <a:extLst>
                <a:ext uri="{FF2B5EF4-FFF2-40B4-BE49-F238E27FC236}">
                  <a16:creationId xmlns:a16="http://schemas.microsoft.com/office/drawing/2014/main" id="{5FD2118D-D467-46D9-9822-2E5E2C7ED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0661" y="5595205"/>
              <a:ext cx="1042988" cy="647700"/>
            </a:xfrm>
            <a:prstGeom prst="rect">
              <a:avLst/>
            </a:prstGeom>
            <a:solidFill>
              <a:schemeClr val="bg1">
                <a:lumMod val="85000"/>
                <a:alpha val="5215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" charset="0"/>
                  <a:cs typeface="Arial" charset="0"/>
                </a:rPr>
                <a:t>bad</a:t>
              </a:r>
            </a:p>
          </p:txBody>
        </p:sp>
        <p:sp>
          <p:nvSpPr>
            <p:cNvPr id="44" name="Rectangle 39">
              <a:extLst>
                <a:ext uri="{FF2B5EF4-FFF2-40B4-BE49-F238E27FC236}">
                  <a16:creationId xmlns:a16="http://schemas.microsoft.com/office/drawing/2014/main" id="{8FC3C2F7-AAF1-454E-9D48-95E7E67BE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211" y="5595205"/>
              <a:ext cx="1258888" cy="647700"/>
            </a:xfrm>
            <a:prstGeom prst="rect">
              <a:avLst/>
            </a:prstGeom>
            <a:solidFill>
              <a:schemeClr val="bg1">
                <a:lumMod val="85000"/>
                <a:alpha val="5215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" charset="0"/>
                  <a:cs typeface="Arial" charset="0"/>
                </a:rPr>
                <a:t>good</a:t>
              </a:r>
            </a:p>
          </p:txBody>
        </p:sp>
        <p:sp>
          <p:nvSpPr>
            <p:cNvPr id="46" name="Line 41">
              <a:extLst>
                <a:ext uri="{FF2B5EF4-FFF2-40B4-BE49-F238E27FC236}">
                  <a16:creationId xmlns:a16="http://schemas.microsoft.com/office/drawing/2014/main" id="{8727356B-62D1-4CF2-BF3E-631BF6571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1512" y="4587143"/>
              <a:ext cx="1584325" cy="1008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6D6CFD10-CDE6-4499-88AD-1BEC91056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8500" y="4587143"/>
              <a:ext cx="287337" cy="1008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B493CE7C-F090-4D42-9591-31FC72A57F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5837" y="4587143"/>
              <a:ext cx="1008063" cy="1008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Text Box 44">
              <a:extLst>
                <a:ext uri="{FF2B5EF4-FFF2-40B4-BE49-F238E27FC236}">
                  <a16:creationId xmlns:a16="http://schemas.microsoft.com/office/drawing/2014/main" id="{390F9339-9465-4801-8BCC-C450DF19E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4175" y="5018944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none</a:t>
              </a:r>
            </a:p>
          </p:txBody>
        </p:sp>
        <p:sp>
          <p:nvSpPr>
            <p:cNvPr id="50" name="Text Box 45">
              <a:extLst>
                <a:ext uri="{FF2B5EF4-FFF2-40B4-BE49-F238E27FC236}">
                  <a16:creationId xmlns:a16="http://schemas.microsoft.com/office/drawing/2014/main" id="{4073B02F-52C7-4F64-A8DC-D2AFAAAA0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6700" y="5018944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half</a:t>
              </a:r>
            </a:p>
          </p:txBody>
        </p:sp>
        <p:sp>
          <p:nvSpPr>
            <p:cNvPr id="51" name="Text Box 46">
              <a:extLst>
                <a:ext uri="{FF2B5EF4-FFF2-40B4-BE49-F238E27FC236}">
                  <a16:creationId xmlns:a16="http://schemas.microsoft.com/office/drawing/2014/main" id="{C71B6882-C4EC-47C4-A7D6-5D0465DD0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300" y="5018944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full</a:t>
              </a:r>
            </a:p>
          </p:txBody>
        </p:sp>
        <p:sp>
          <p:nvSpPr>
            <p:cNvPr id="52" name="Text Box 47">
              <a:extLst>
                <a:ext uri="{FF2B5EF4-FFF2-40B4-BE49-F238E27FC236}">
                  <a16:creationId xmlns:a16="http://schemas.microsoft.com/office/drawing/2014/main" id="{A3AAFDDE-0C31-4DB6-A5DA-8BB7B2369E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161" y="3723544"/>
              <a:ext cx="9921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&lt;=36</a:t>
              </a:r>
            </a:p>
          </p:txBody>
        </p:sp>
        <p:sp>
          <p:nvSpPr>
            <p:cNvPr id="53" name="Text Box 48">
              <a:extLst>
                <a:ext uri="{FF2B5EF4-FFF2-40B4-BE49-F238E27FC236}">
                  <a16:creationId xmlns:a16="http://schemas.microsoft.com/office/drawing/2014/main" id="{5248A6A4-D99D-4A2E-BF62-73CF72DDE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2600" y="3794981"/>
              <a:ext cx="9921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2000"/>
                <a:t>&gt;36</a:t>
              </a:r>
            </a:p>
          </p:txBody>
        </p:sp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E043C8D8-AE52-4910-A065-EF7060F70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2600" y="4083905"/>
              <a:ext cx="1042988" cy="6477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" charset="0"/>
                  <a:cs typeface="Arial" charset="0"/>
                </a:rPr>
                <a:t>bad</a:t>
              </a:r>
            </a:p>
          </p:txBody>
        </p:sp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BD2D25C5-5815-4FA6-B03E-766D028C9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622" y="3675917"/>
              <a:ext cx="4498448" cy="16002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35">
              <a:extLst>
                <a:ext uri="{FF2B5EF4-FFF2-40B4-BE49-F238E27FC236}">
                  <a16:creationId xmlns:a16="http://schemas.microsoft.com/office/drawing/2014/main" id="{C23135FA-A76D-47C3-94F3-7F724272E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408" y="3191576"/>
              <a:ext cx="1042987" cy="6477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Arial" charset="0"/>
                  <a:cs typeface="Arial" charset="0"/>
                </a:rPr>
                <a:t>bad</a:t>
              </a:r>
            </a:p>
          </p:txBody>
        </p:sp>
      </p:grp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eaLnBrk="1" hangingPunct="1"/>
            <a:r>
              <a:rPr lang="en-GB" dirty="0"/>
              <a:t>Bottom-up: Tree considered for replacement once all subtrees have been considered</a:t>
            </a:r>
          </a:p>
          <a:p>
            <a:pPr eaLnBrk="1" hangingPunct="1"/>
            <a:endParaRPr lang="en-GB" dirty="0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600" dirty="0"/>
              <a:t>Post-Pruning: Subtree Replacement (2)</a:t>
            </a:r>
          </a:p>
        </p:txBody>
      </p:sp>
    </p:spTree>
    <p:extLst>
      <p:ext uri="{BB962C8B-B14F-4D97-AF65-F5344CB8AC3E}">
        <p14:creationId xmlns:p14="http://schemas.microsoft.com/office/powerpoint/2010/main" val="32509471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4"/>
          <p:cNvSpPr>
            <a:spLocks noChangeArrowheads="1"/>
          </p:cNvSpPr>
          <p:nvPr/>
        </p:nvSpPr>
        <p:spPr bwMode="auto">
          <a:xfrm>
            <a:off x="9106209" y="1829142"/>
            <a:ext cx="1138703" cy="887277"/>
          </a:xfrm>
          <a:prstGeom prst="rect">
            <a:avLst/>
          </a:prstGeom>
          <a:solidFill>
            <a:srgbClr val="EDC6ED"/>
          </a:solidFill>
          <a:ln w="9525">
            <a:solidFill>
              <a:srgbClr val="F0E9EE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 sz="2000" dirty="0">
                <a:latin typeface="Tahoma" pitchFamily="34" charset="0"/>
              </a:rPr>
              <a:t>Leaf or</a:t>
            </a:r>
          </a:p>
          <a:p>
            <a:r>
              <a:rPr lang="en-GB" sz="2000" dirty="0">
                <a:latin typeface="Tahoma" pitchFamily="34" charset="0"/>
              </a:rPr>
              <a:t>subtree</a:t>
            </a:r>
          </a:p>
        </p:txBody>
      </p:sp>
      <p:grpSp>
        <p:nvGrpSpPr>
          <p:cNvPr id="15" name="Group 14" descr="Illustration of tree">
            <a:extLst>
              <a:ext uri="{FF2B5EF4-FFF2-40B4-BE49-F238E27FC236}">
                <a16:creationId xmlns:a16="http://schemas.microsoft.com/office/drawing/2014/main" id="{A851B791-4585-494D-BF41-B4CD245628DA}"/>
              </a:ext>
            </a:extLst>
          </p:cNvPr>
          <p:cNvGrpSpPr/>
          <p:nvPr/>
        </p:nvGrpSpPr>
        <p:grpSpPr>
          <a:xfrm>
            <a:off x="5870386" y="2030506"/>
            <a:ext cx="2941172" cy="4255102"/>
            <a:chOff x="7744757" y="2030506"/>
            <a:chExt cx="2941172" cy="425510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6E70A98-58A3-44A1-A532-4D8855A77B80}"/>
                </a:ext>
              </a:extLst>
            </p:cNvPr>
            <p:cNvSpPr/>
            <p:nvPr/>
          </p:nvSpPr>
          <p:spPr>
            <a:xfrm>
              <a:off x="9507071" y="2030506"/>
              <a:ext cx="1021976" cy="484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3C47C7A-8A94-4C2E-A3C0-5AA0D70D2473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0018059" y="2515057"/>
              <a:ext cx="66787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23E4A4A-5960-42B8-9B05-AE3871EBE155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10018059" y="2515057"/>
              <a:ext cx="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1EF540-28C4-40DD-B240-CC06A19B469F}"/>
                </a:ext>
              </a:extLst>
            </p:cNvPr>
            <p:cNvCxnSpPr/>
            <p:nvPr/>
          </p:nvCxnSpPr>
          <p:spPr>
            <a:xfrm flipH="1">
              <a:off x="9350189" y="2515057"/>
              <a:ext cx="66787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CF9B60-FECD-4CA1-BC18-9FF8698586EE}"/>
                </a:ext>
              </a:extLst>
            </p:cNvPr>
            <p:cNvSpPr/>
            <p:nvPr/>
          </p:nvSpPr>
          <p:spPr>
            <a:xfrm>
              <a:off x="8839200" y="3281083"/>
              <a:ext cx="1021976" cy="484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469419-C903-4058-9A01-49DBBA5E08B3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9350188" y="3765634"/>
              <a:ext cx="66787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F167F2-365B-4577-B606-DD80CAA011BF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>
              <a:off x="9350188" y="3765634"/>
              <a:ext cx="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18AC251-F8D6-4701-A923-85572838DDB4}"/>
                </a:ext>
              </a:extLst>
            </p:cNvPr>
            <p:cNvCxnSpPr/>
            <p:nvPr/>
          </p:nvCxnSpPr>
          <p:spPr>
            <a:xfrm flipH="1">
              <a:off x="8682318" y="3765634"/>
              <a:ext cx="66787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B63D7D-A32F-4589-B322-9A92DD97FF50}"/>
                </a:ext>
              </a:extLst>
            </p:cNvPr>
            <p:cNvSpPr/>
            <p:nvPr/>
          </p:nvSpPr>
          <p:spPr>
            <a:xfrm>
              <a:off x="9173135" y="4556863"/>
              <a:ext cx="464049" cy="46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99D6327-6BAB-4A35-96D8-B0A92400B944}"/>
                </a:ext>
              </a:extLst>
            </p:cNvPr>
            <p:cNvSpPr/>
            <p:nvPr/>
          </p:nvSpPr>
          <p:spPr>
            <a:xfrm>
              <a:off x="9779093" y="4556863"/>
              <a:ext cx="464049" cy="46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800A91-E733-4049-BB35-49C172AD3B6C}"/>
                </a:ext>
              </a:extLst>
            </p:cNvPr>
            <p:cNvSpPr/>
            <p:nvPr/>
          </p:nvSpPr>
          <p:spPr>
            <a:xfrm>
              <a:off x="8079750" y="4538473"/>
              <a:ext cx="1021976" cy="4845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C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7CF290E-1E69-4CB7-858E-458292DE886E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8590738" y="5023024"/>
              <a:ext cx="66787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4DC467-44A3-4FDB-B643-D3710482D8E4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8590738" y="5023024"/>
              <a:ext cx="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01D122-3A58-4F8B-8FA6-15860CDCA872}"/>
                </a:ext>
              </a:extLst>
            </p:cNvPr>
            <p:cNvCxnSpPr/>
            <p:nvPr/>
          </p:nvCxnSpPr>
          <p:spPr>
            <a:xfrm flipH="1">
              <a:off x="7922868" y="5023024"/>
              <a:ext cx="667870" cy="787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576467-941D-45DD-9994-F9713812E495}"/>
                </a:ext>
              </a:extLst>
            </p:cNvPr>
            <p:cNvSpPr/>
            <p:nvPr/>
          </p:nvSpPr>
          <p:spPr>
            <a:xfrm>
              <a:off x="8382200" y="5822239"/>
              <a:ext cx="464049" cy="46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106C82-C8E9-42EB-85D4-BFDF44C2C7CA}"/>
                </a:ext>
              </a:extLst>
            </p:cNvPr>
            <p:cNvSpPr/>
            <p:nvPr/>
          </p:nvSpPr>
          <p:spPr>
            <a:xfrm>
              <a:off x="9019643" y="5822239"/>
              <a:ext cx="464049" cy="46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ABB1E6-38C2-41EF-9885-80EC04D84894}"/>
                </a:ext>
              </a:extLst>
            </p:cNvPr>
            <p:cNvSpPr/>
            <p:nvPr/>
          </p:nvSpPr>
          <p:spPr>
            <a:xfrm>
              <a:off x="7744757" y="5822239"/>
              <a:ext cx="464049" cy="463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sp>
        <p:nvSpPr>
          <p:cNvPr id="378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Deletes node and redistributes instances</a:t>
            </a:r>
          </a:p>
          <a:p>
            <a:pPr lvl="1" eaLnBrk="1" hangingPunct="1"/>
            <a:r>
              <a:rPr lang="en-GB" dirty="0"/>
              <a:t>Slower than subtree replacement</a:t>
            </a:r>
          </a:p>
          <a:p>
            <a:pPr lvl="2" eaLnBrk="1" hangingPunct="1"/>
            <a:r>
              <a:rPr lang="en-GB" dirty="0"/>
              <a:t>Worthwhile?</a:t>
            </a:r>
          </a:p>
          <a:p>
            <a:pPr lvl="1" eaLnBrk="1" hangingPunct="1"/>
            <a:r>
              <a:rPr lang="en-GB" dirty="0"/>
              <a:t>Used by C4.5!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714" y="881894"/>
            <a:ext cx="10515600" cy="757129"/>
          </a:xfrm>
        </p:spPr>
        <p:txBody>
          <a:bodyPr/>
          <a:lstStyle/>
          <a:p>
            <a:pPr eaLnBrk="1" hangingPunct="1"/>
            <a:r>
              <a:rPr lang="en-GB" sz="4000"/>
              <a:t>Post-Pruning: Subtree Raising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 descr="Illustration of subtree raising.">
            <a:extLst>
              <a:ext uri="{FF2B5EF4-FFF2-40B4-BE49-F238E27FC236}">
                <a16:creationId xmlns:a16="http://schemas.microsoft.com/office/drawing/2014/main" id="{9A07FA91-D490-4D76-AC1B-E268D85D7299}"/>
              </a:ext>
            </a:extLst>
          </p:cNvPr>
          <p:cNvGrpSpPr/>
          <p:nvPr/>
        </p:nvGrpSpPr>
        <p:grpSpPr>
          <a:xfrm>
            <a:off x="4770102" y="1864256"/>
            <a:ext cx="7054423" cy="4457229"/>
            <a:chOff x="4770102" y="1864256"/>
            <a:chExt cx="7054423" cy="44572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EB4C033-F1AF-425A-A528-39DDF9B54244}"/>
                </a:ext>
              </a:extLst>
            </p:cNvPr>
            <p:cNvGrpSpPr/>
            <p:nvPr/>
          </p:nvGrpSpPr>
          <p:grpSpPr>
            <a:xfrm>
              <a:off x="4770102" y="1864256"/>
              <a:ext cx="3813122" cy="4457229"/>
              <a:chOff x="3493049" y="2012886"/>
              <a:chExt cx="3813122" cy="4457229"/>
            </a:xfrm>
          </p:grpSpPr>
          <p:sp>
            <p:nvSpPr>
              <p:cNvPr id="38919" name="Oval 5"/>
              <p:cNvSpPr>
                <a:spLocks noChangeArrowheads="1"/>
              </p:cNvSpPr>
              <p:nvPr/>
            </p:nvSpPr>
            <p:spPr bwMode="auto">
              <a:xfrm>
                <a:off x="3493049" y="4495801"/>
                <a:ext cx="2667000" cy="1974314"/>
              </a:xfrm>
              <a:prstGeom prst="ellipse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098FA50-50A0-4198-A895-7BD75F16C436}"/>
                  </a:ext>
                </a:extLst>
              </p:cNvPr>
              <p:cNvSpPr/>
              <p:nvPr/>
            </p:nvSpPr>
            <p:spPr>
              <a:xfrm>
                <a:off x="6127313" y="2012886"/>
                <a:ext cx="1021976" cy="484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/>
                  <a:t>A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58CBF7-14D1-47E6-90D2-1ACE8B3FEC8B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>
                <a:off x="6638301" y="2497437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41F430E-4B0E-4FD3-87A7-F4E3110ADDEF}"/>
                  </a:ext>
                </a:extLst>
              </p:cNvPr>
              <p:cNvCxnSpPr>
                <a:cxnSpLocks/>
                <a:stCxn id="15" idx="4"/>
              </p:cNvCxnSpPr>
              <p:nvPr/>
            </p:nvCxnSpPr>
            <p:spPr>
              <a:xfrm>
                <a:off x="6638301" y="2497437"/>
                <a:ext cx="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14DE0AB-4524-4EFB-8190-E33CD0F1CA31}"/>
                  </a:ext>
                </a:extLst>
              </p:cNvPr>
              <p:cNvCxnSpPr/>
              <p:nvPr/>
            </p:nvCxnSpPr>
            <p:spPr>
              <a:xfrm flipH="1">
                <a:off x="5970431" y="2497437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70AC17-C7BF-47DF-92C5-9E1469193053}"/>
                  </a:ext>
                </a:extLst>
              </p:cNvPr>
              <p:cNvSpPr/>
              <p:nvPr/>
            </p:nvSpPr>
            <p:spPr>
              <a:xfrm>
                <a:off x="5459442" y="3263463"/>
                <a:ext cx="1021976" cy="484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/>
                  <a:t>B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CACE41F-2052-49E6-8D17-CB6BCBAD24EB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>
                <a:off x="5970430" y="3748014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75B602B-5CD5-4104-90AB-86E385A2ECD4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>
                <a:off x="5970430" y="3748014"/>
                <a:ext cx="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CAF9794-C946-42B3-B245-54565F5786EC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H="1">
                <a:off x="4874001" y="3748014"/>
                <a:ext cx="1096430" cy="772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F852815-60DE-4F90-8A65-451757425461}"/>
                  </a:ext>
                </a:extLst>
              </p:cNvPr>
              <p:cNvSpPr/>
              <p:nvPr/>
            </p:nvSpPr>
            <p:spPr>
              <a:xfrm>
                <a:off x="5793377" y="4539243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4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241A09-AF24-4C08-9A06-F79C6B6857F3}"/>
                  </a:ext>
                </a:extLst>
              </p:cNvPr>
              <p:cNvSpPr/>
              <p:nvPr/>
            </p:nvSpPr>
            <p:spPr>
              <a:xfrm>
                <a:off x="6399335" y="4539243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5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6E75D20-E740-43A0-B7BF-AA8F2BB7146B}"/>
                  </a:ext>
                </a:extLst>
              </p:cNvPr>
              <p:cNvSpPr/>
              <p:nvPr/>
            </p:nvSpPr>
            <p:spPr>
              <a:xfrm>
                <a:off x="4363013" y="4520853"/>
                <a:ext cx="1021976" cy="484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/>
                  <a:t>C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AFDC5EA-0ACA-42E0-BDBD-79AC721E68A0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>
                <a:off x="4874001" y="5005404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C9C4033A-2D67-4EF0-A5D3-E462F3325BDC}"/>
                  </a:ext>
                </a:extLst>
              </p:cNvPr>
              <p:cNvCxnSpPr>
                <a:cxnSpLocks/>
                <a:stCxn id="25" idx="4"/>
              </p:cNvCxnSpPr>
              <p:nvPr/>
            </p:nvCxnSpPr>
            <p:spPr>
              <a:xfrm>
                <a:off x="4874001" y="5005404"/>
                <a:ext cx="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5B1A0AD-7B6D-4A71-90D7-2E853074AF20}"/>
                  </a:ext>
                </a:extLst>
              </p:cNvPr>
              <p:cNvCxnSpPr/>
              <p:nvPr/>
            </p:nvCxnSpPr>
            <p:spPr>
              <a:xfrm flipH="1">
                <a:off x="4206131" y="5005404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DF10475-82A3-4F7F-8199-B1C41E960004}"/>
                  </a:ext>
                </a:extLst>
              </p:cNvPr>
              <p:cNvSpPr/>
              <p:nvPr/>
            </p:nvSpPr>
            <p:spPr>
              <a:xfrm>
                <a:off x="4665463" y="5804619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309CF37-BBB9-4BA7-A175-C077CA8A4CB3}"/>
                  </a:ext>
                </a:extLst>
              </p:cNvPr>
              <p:cNvSpPr/>
              <p:nvPr/>
            </p:nvSpPr>
            <p:spPr>
              <a:xfrm>
                <a:off x="5302906" y="5804619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92F1E0F-0E9C-472B-8505-5FABCA44E929}"/>
                  </a:ext>
                </a:extLst>
              </p:cNvPr>
              <p:cNvSpPr/>
              <p:nvPr/>
            </p:nvSpPr>
            <p:spPr>
              <a:xfrm>
                <a:off x="4028020" y="5804619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1D7C9B-FC90-482A-9B7A-7D4478405AD4}"/>
                </a:ext>
              </a:extLst>
            </p:cNvPr>
            <p:cNvGrpSpPr/>
            <p:nvPr/>
          </p:nvGrpSpPr>
          <p:grpSpPr>
            <a:xfrm>
              <a:off x="9157525" y="1932286"/>
              <a:ext cx="2667000" cy="3282633"/>
              <a:chOff x="7705120" y="2055650"/>
              <a:chExt cx="2667000" cy="3282633"/>
            </a:xfrm>
          </p:grpSpPr>
          <p:sp>
            <p:nvSpPr>
              <p:cNvPr id="38921" name="Oval 7"/>
              <p:cNvSpPr>
                <a:spLocks noChangeArrowheads="1"/>
              </p:cNvSpPr>
              <p:nvPr/>
            </p:nvSpPr>
            <p:spPr bwMode="auto">
              <a:xfrm>
                <a:off x="7705120" y="3297074"/>
                <a:ext cx="2667000" cy="2041209"/>
              </a:xfrm>
              <a:prstGeom prst="ellipse">
                <a:avLst/>
              </a:prstGeom>
              <a:solidFill>
                <a:srgbClr val="CCE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0F061C-1802-4D09-830E-E9B36A6C1813}"/>
                  </a:ext>
                </a:extLst>
              </p:cNvPr>
              <p:cNvSpPr/>
              <p:nvPr/>
            </p:nvSpPr>
            <p:spPr>
              <a:xfrm>
                <a:off x="9124077" y="2055650"/>
                <a:ext cx="1021976" cy="484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/>
                  <a:t>A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CFBCC4B-2F31-4CB8-A566-16693CFFD585}"/>
                  </a:ext>
                </a:extLst>
              </p:cNvPr>
              <p:cNvCxnSpPr>
                <a:cxnSpLocks/>
                <a:stCxn id="33" idx="4"/>
              </p:cNvCxnSpPr>
              <p:nvPr/>
            </p:nvCxnSpPr>
            <p:spPr>
              <a:xfrm>
                <a:off x="9635065" y="2540201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86D4295-FBBA-4969-9B3F-C6C1B0B0078A}"/>
                  </a:ext>
                </a:extLst>
              </p:cNvPr>
              <p:cNvCxnSpPr>
                <a:cxnSpLocks/>
                <a:stCxn id="33" idx="4"/>
              </p:cNvCxnSpPr>
              <p:nvPr/>
            </p:nvCxnSpPr>
            <p:spPr>
              <a:xfrm>
                <a:off x="9635065" y="2540201"/>
                <a:ext cx="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CAFBA0B8-D36E-4A0F-A0EA-A9DEFE50FDC8}"/>
                  </a:ext>
                </a:extLst>
              </p:cNvPr>
              <p:cNvCxnSpPr/>
              <p:nvPr/>
            </p:nvCxnSpPr>
            <p:spPr>
              <a:xfrm flipH="1">
                <a:off x="8967195" y="2540201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0CA9203-0104-4DF0-A0FA-BD3B150C392F}"/>
                  </a:ext>
                </a:extLst>
              </p:cNvPr>
              <p:cNvSpPr/>
              <p:nvPr/>
            </p:nvSpPr>
            <p:spPr>
              <a:xfrm>
                <a:off x="8463255" y="3338080"/>
                <a:ext cx="1021976" cy="48455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000" dirty="0"/>
                  <a:t>C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3F8C87B-3095-4C64-BE38-569111745B43}"/>
                  </a:ext>
                </a:extLst>
              </p:cNvPr>
              <p:cNvCxnSpPr>
                <a:cxnSpLocks/>
                <a:stCxn id="43" idx="4"/>
              </p:cNvCxnSpPr>
              <p:nvPr/>
            </p:nvCxnSpPr>
            <p:spPr>
              <a:xfrm>
                <a:off x="8974243" y="3822631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B595F00-99DA-4E04-9A21-3B492D7018B8}"/>
                  </a:ext>
                </a:extLst>
              </p:cNvPr>
              <p:cNvCxnSpPr>
                <a:cxnSpLocks/>
                <a:stCxn id="43" idx="4"/>
              </p:cNvCxnSpPr>
              <p:nvPr/>
            </p:nvCxnSpPr>
            <p:spPr>
              <a:xfrm>
                <a:off x="8974243" y="3822631"/>
                <a:ext cx="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C3A7FD4-71DB-4554-BAF1-6E9C8A258D5D}"/>
                  </a:ext>
                </a:extLst>
              </p:cNvPr>
              <p:cNvCxnSpPr/>
              <p:nvPr/>
            </p:nvCxnSpPr>
            <p:spPr>
              <a:xfrm flipH="1">
                <a:off x="8306373" y="3822631"/>
                <a:ext cx="667870" cy="787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807DB69-75F3-4651-91B7-1B139743E7B9}"/>
                  </a:ext>
                </a:extLst>
              </p:cNvPr>
              <p:cNvSpPr/>
              <p:nvPr/>
            </p:nvSpPr>
            <p:spPr>
              <a:xfrm>
                <a:off x="8765705" y="4621846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2’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2B3218D-0B19-4453-AF48-F760E73EC6B0}"/>
                  </a:ext>
                </a:extLst>
              </p:cNvPr>
              <p:cNvSpPr/>
              <p:nvPr/>
            </p:nvSpPr>
            <p:spPr>
              <a:xfrm>
                <a:off x="9403148" y="4621846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3’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8C4E1C-C4C7-400D-9241-28E39C90A721}"/>
                  </a:ext>
                </a:extLst>
              </p:cNvPr>
              <p:cNvSpPr/>
              <p:nvPr/>
            </p:nvSpPr>
            <p:spPr>
              <a:xfrm>
                <a:off x="8128262" y="4621846"/>
                <a:ext cx="464049" cy="46336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1’</a:t>
                </a:r>
              </a:p>
            </p:txBody>
          </p:sp>
        </p:grpSp>
      </p:grpSp>
      <p:sp>
        <p:nvSpPr>
          <p:cNvPr id="38922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10366" y="1586205"/>
            <a:ext cx="10515600" cy="4057777"/>
          </a:xfrm>
        </p:spPr>
        <p:txBody>
          <a:bodyPr/>
          <a:lstStyle/>
          <a:p>
            <a:pPr eaLnBrk="1" hangingPunct="1"/>
            <a:r>
              <a:rPr lang="en-GB" dirty="0"/>
              <a:t>Deletes node and redistributes instances</a:t>
            </a:r>
          </a:p>
          <a:p>
            <a:pPr lvl="1" eaLnBrk="1" hangingPunct="1"/>
            <a:r>
              <a:rPr lang="en-GB" dirty="0"/>
              <a:t>Slower than subtree replacement</a:t>
            </a:r>
          </a:p>
          <a:p>
            <a:pPr lvl="2" eaLnBrk="1" hangingPunct="1"/>
            <a:r>
              <a:rPr lang="en-GB" dirty="0"/>
              <a:t>Worthwhile?</a:t>
            </a:r>
          </a:p>
          <a:p>
            <a:pPr lvl="1" eaLnBrk="1" hangingPunct="1"/>
            <a:r>
              <a:rPr lang="en-GB" dirty="0"/>
              <a:t>Instances in branches of deleted node (4 and 5)</a:t>
            </a:r>
          </a:p>
          <a:p>
            <a:pPr lvl="2"/>
            <a:r>
              <a:rPr lang="en-GB" dirty="0"/>
              <a:t>Re-distributed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2266" y="958312"/>
            <a:ext cx="10515600" cy="757129"/>
          </a:xfrm>
        </p:spPr>
        <p:txBody>
          <a:bodyPr/>
          <a:lstStyle/>
          <a:p>
            <a:pPr eaLnBrk="1" hangingPunct="1"/>
            <a:r>
              <a:rPr lang="en-GB" dirty="0"/>
              <a:t>Post-Pruning: Subtree Raising (2)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When to Post-Prune?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1864932"/>
            <a:ext cx="10740028" cy="4506912"/>
          </a:xfrm>
        </p:spPr>
        <p:txBody>
          <a:bodyPr/>
          <a:lstStyle/>
          <a:p>
            <a:pPr eaLnBrk="1" hangingPunct="1"/>
            <a:r>
              <a:rPr lang="en-GB" dirty="0"/>
              <a:t>Pruning happens if estimated error does not increase</a:t>
            </a:r>
          </a:p>
          <a:p>
            <a:pPr eaLnBrk="1" hangingPunct="1"/>
            <a:r>
              <a:rPr lang="en-GB" dirty="0"/>
              <a:t>Error on training data is not useful</a:t>
            </a:r>
          </a:p>
          <a:p>
            <a:pPr lvl="1" eaLnBrk="1" hangingPunct="1"/>
            <a:r>
              <a:rPr lang="en-GB" dirty="0"/>
              <a:t>results in almost no pruning</a:t>
            </a:r>
          </a:p>
          <a:p>
            <a:pPr eaLnBrk="1" hangingPunct="1"/>
            <a:r>
              <a:rPr lang="en-GB" dirty="0"/>
              <a:t>Pruning parameter is Confidence Factor</a:t>
            </a:r>
          </a:p>
          <a:p>
            <a:pPr lvl="1" eaLnBrk="1" hangingPunct="1"/>
            <a:r>
              <a:rPr lang="en-GB" dirty="0"/>
              <a:t>Default value is 0.25 (25%).</a:t>
            </a:r>
          </a:p>
          <a:p>
            <a:pPr lvl="1" eaLnBrk="1" hangingPunct="1"/>
            <a:r>
              <a:rPr lang="en-GB" dirty="0"/>
              <a:t>Lower values incur heavier pruning.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Contents (5)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Lowering priority of high-branching nodes – gain ratio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Coping with real data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numeric values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missing values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Pruning – removing tree branches</a:t>
            </a:r>
          </a:p>
          <a:p>
            <a:pPr lvl="1"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noisy data</a:t>
            </a:r>
          </a:p>
          <a:p>
            <a:r>
              <a:rPr lang="en-GB" dirty="0"/>
              <a:t>Winnowing – feature selection</a:t>
            </a:r>
          </a:p>
          <a:p>
            <a:pPr eaLnBrk="1" hangingPunct="1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67312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D0E1-D7D3-4040-8C39-3999BC00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Winnowing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897D-1340-4AA5-AE89-6060518F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378712"/>
          </a:xfrm>
        </p:spPr>
        <p:txBody>
          <a:bodyPr/>
          <a:lstStyle/>
          <a:p>
            <a:r>
              <a:rPr lang="en-GB" dirty="0"/>
              <a:t>Keep only useful attributes (features)</a:t>
            </a:r>
          </a:p>
          <a:p>
            <a:r>
              <a:rPr lang="en-GB" dirty="0"/>
              <a:t>Data split in half.</a:t>
            </a:r>
          </a:p>
          <a:p>
            <a:r>
              <a:rPr lang="en-GB" dirty="0"/>
              <a:t>For each attribute</a:t>
            </a:r>
          </a:p>
          <a:p>
            <a:pPr lvl="1"/>
            <a:r>
              <a:rPr lang="en-GB" dirty="0"/>
              <a:t>Remove attribute</a:t>
            </a:r>
          </a:p>
          <a:p>
            <a:pPr lvl="1"/>
            <a:r>
              <a:rPr lang="en-GB" dirty="0"/>
              <a:t>Build model with half the data (instances)</a:t>
            </a:r>
          </a:p>
          <a:p>
            <a:pPr lvl="1"/>
            <a:r>
              <a:rPr lang="en-GB" dirty="0"/>
              <a:t>Test model on other half of data (instances)</a:t>
            </a:r>
          </a:p>
          <a:p>
            <a:pPr lvl="1"/>
            <a:r>
              <a:rPr lang="en-GB" dirty="0"/>
              <a:t>If removal of attribute does not increase error rate, mark attribute as “useless”.</a:t>
            </a:r>
          </a:p>
          <a:p>
            <a:r>
              <a:rPr lang="en-GB" dirty="0"/>
              <a:t>Build model using only attributes which have not been deemed “useless”.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364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730F-9142-4D15-8FAA-0D46E716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905761"/>
            <a:ext cx="10515600" cy="757129"/>
          </a:xfrm>
        </p:spPr>
        <p:txBody>
          <a:bodyPr/>
          <a:lstStyle/>
          <a:p>
            <a:r>
              <a:rPr lang="en-GB" dirty="0"/>
              <a:t>Other pre-processing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8CDA-267D-48B8-B628-DCD1D5F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43" y="1645220"/>
            <a:ext cx="10515600" cy="4958780"/>
          </a:xfrm>
        </p:spPr>
        <p:txBody>
          <a:bodyPr/>
          <a:lstStyle/>
          <a:p>
            <a:r>
              <a:rPr lang="en-GB" dirty="0"/>
              <a:t>Standardisation (centre and scale so mean =0 and SD = 1).</a:t>
            </a:r>
          </a:p>
          <a:p>
            <a:r>
              <a:rPr lang="en-GB" dirty="0"/>
              <a:t>Normalisation.</a:t>
            </a:r>
          </a:p>
          <a:p>
            <a:r>
              <a:rPr lang="en-GB" dirty="0" err="1"/>
              <a:t>Binarisation</a:t>
            </a:r>
            <a:r>
              <a:rPr lang="en-GB" dirty="0"/>
              <a:t>.</a:t>
            </a:r>
          </a:p>
          <a:p>
            <a:r>
              <a:rPr lang="en-GB" dirty="0"/>
              <a:t>Imputation – missing values replaced. E.g. by value of most similar instance (example).</a:t>
            </a:r>
          </a:p>
          <a:p>
            <a:r>
              <a:rPr lang="en-GB" dirty="0"/>
              <a:t>Transformation: e.g. </a:t>
            </a:r>
          </a:p>
          <a:p>
            <a:pPr lvl="1"/>
            <a:r>
              <a:rPr lang="en-GB" dirty="0"/>
              <a:t>Principal Component Analysis transforms data to a smaller space of (new) uncorrelated variables.</a:t>
            </a:r>
          </a:p>
          <a:p>
            <a:pPr lvl="1"/>
            <a:r>
              <a:rPr lang="en-GB" dirty="0"/>
              <a:t>Independent Component Analysis obtains variables which are linear combinations of the original ones. These new variables are independent.</a:t>
            </a:r>
          </a:p>
          <a:p>
            <a:r>
              <a:rPr lang="en-GB" dirty="0"/>
              <a:t>Attribute selection techniques different to winnowing.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7284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>
          <a:xfrm>
            <a:off x="367243" y="811047"/>
            <a:ext cx="10515600" cy="757129"/>
          </a:xfrm>
        </p:spPr>
        <p:txBody>
          <a:bodyPr/>
          <a:lstStyle/>
          <a:p>
            <a:pPr eaLnBrk="1" hangingPunct="1"/>
            <a:r>
              <a:rPr lang="en-GB" dirty="0"/>
              <a:t>Summary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7243" y="1420257"/>
            <a:ext cx="11269867" cy="45069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Decision trees can handle</a:t>
            </a:r>
          </a:p>
          <a:p>
            <a:pPr lvl="1"/>
            <a:r>
              <a:rPr lang="en-GB" dirty="0"/>
              <a:t>Noisy data</a:t>
            </a:r>
          </a:p>
          <a:p>
            <a:pPr lvl="1"/>
            <a:r>
              <a:rPr lang="en-GB" dirty="0"/>
              <a:t>Numeric data</a:t>
            </a:r>
          </a:p>
          <a:p>
            <a:pPr lvl="1"/>
            <a:r>
              <a:rPr lang="en-GB" dirty="0"/>
              <a:t>Missing values</a:t>
            </a:r>
          </a:p>
          <a:p>
            <a:r>
              <a:rPr lang="en-GB" dirty="0"/>
              <a:t>Pruning avoids overfitting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Pre-pruning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/>
              <a:t>does not grow branches if only few errors/instances, e.g. minimum number of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/>
              <a:t>Post-pruning</a:t>
            </a:r>
          </a:p>
          <a:p>
            <a:pPr lvl="2" eaLnBrk="1" hangingPunct="1">
              <a:lnSpc>
                <a:spcPct val="90000"/>
              </a:lnSpc>
            </a:pPr>
            <a:r>
              <a:rPr lang="en-GB" dirty="0"/>
              <a:t>removes branches when classification error is small, e.g. confidence factor.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Winnowing selects attributes to be considered in model building.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There are lots of pre-processing techniques which can be used with decision trees.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Contents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Lowering priority of high-branching nodes – gain ratio</a:t>
            </a:r>
          </a:p>
          <a:p>
            <a:pPr eaLnBrk="1" hangingPunct="1"/>
            <a:r>
              <a:rPr lang="en-GB" dirty="0"/>
              <a:t>Coping with real data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numeric values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missing values</a:t>
            </a:r>
          </a:p>
          <a:p>
            <a:pPr eaLnBrk="1" hangingPunct="1"/>
            <a:r>
              <a:rPr lang="en-GB" dirty="0"/>
              <a:t>Pruning – removing tree branches</a:t>
            </a:r>
          </a:p>
          <a:p>
            <a:pPr lvl="1" eaLnBrk="1" hangingPunct="1"/>
            <a:r>
              <a:rPr lang="en-GB" dirty="0">
                <a:solidFill>
                  <a:schemeClr val="tx1"/>
                </a:solidFill>
              </a:rPr>
              <a:t>noisy data</a:t>
            </a:r>
          </a:p>
          <a:p>
            <a:r>
              <a:rPr lang="en-GB" dirty="0"/>
              <a:t>Winnowing – feature selection</a:t>
            </a:r>
            <a:endParaRPr lang="en-GB" dirty="0">
              <a:solidFill>
                <a:schemeClr val="tx1"/>
              </a:solidFill>
            </a:endParaRPr>
          </a:p>
          <a:p>
            <a:pPr eaLnBrk="1" hangingPunct="1"/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2316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 descr="ID3 - Basic method&#10;C4.5 Improved method&#10;C5.0 was commercial">
            <a:extLst>
              <a:ext uri="{FF2B5EF4-FFF2-40B4-BE49-F238E27FC236}">
                <a16:creationId xmlns:a16="http://schemas.microsoft.com/office/drawing/2014/main" id="{E51F3F5E-1443-41FF-8C3D-66DB48EAA3D6}"/>
              </a:ext>
            </a:extLst>
          </p:cNvPr>
          <p:cNvGrpSpPr/>
          <p:nvPr/>
        </p:nvGrpSpPr>
        <p:grpSpPr>
          <a:xfrm>
            <a:off x="1309946" y="1700921"/>
            <a:ext cx="7668668" cy="4707487"/>
            <a:chOff x="1309946" y="1700921"/>
            <a:chExt cx="7668668" cy="470748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F4959EE-68FB-4D6B-81A9-3BF94794E50C}"/>
                </a:ext>
              </a:extLst>
            </p:cNvPr>
            <p:cNvSpPr/>
            <p:nvPr/>
          </p:nvSpPr>
          <p:spPr>
            <a:xfrm>
              <a:off x="3436362" y="4216609"/>
              <a:ext cx="3652999" cy="2191799"/>
            </a:xfrm>
            <a:custGeom>
              <a:avLst/>
              <a:gdLst>
                <a:gd name="connsiteX0" fmla="*/ 0 w 3652999"/>
                <a:gd name="connsiteY0" fmla="*/ 0 h 2191799"/>
                <a:gd name="connsiteX1" fmla="*/ 3652999 w 3652999"/>
                <a:gd name="connsiteY1" fmla="*/ 0 h 2191799"/>
                <a:gd name="connsiteX2" fmla="*/ 3652999 w 3652999"/>
                <a:gd name="connsiteY2" fmla="*/ 2191799 h 2191799"/>
                <a:gd name="connsiteX3" fmla="*/ 0 w 3652999"/>
                <a:gd name="connsiteY3" fmla="*/ 2191799 h 2191799"/>
                <a:gd name="connsiteX4" fmla="*/ 0 w 3652999"/>
                <a:gd name="connsiteY4" fmla="*/ 0 h 219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2999" h="2191799">
                  <a:moveTo>
                    <a:pt x="0" y="0"/>
                  </a:moveTo>
                  <a:lnTo>
                    <a:pt x="3652999" y="0"/>
                  </a:lnTo>
                  <a:lnTo>
                    <a:pt x="3652999" y="2191799"/>
                  </a:lnTo>
                  <a:lnTo>
                    <a:pt x="0" y="21917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/>
                <a:t>C5.0 (was commercial)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dirty="0"/>
                <a:t>I</a:t>
              </a:r>
              <a:r>
                <a:rPr lang="en-GB" sz="2100" kern="1200" dirty="0"/>
                <a:t>mproved pruning 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CDA84F0-47CC-4FE8-9A86-7855A5128C6A}"/>
                </a:ext>
              </a:extLst>
            </p:cNvPr>
            <p:cNvSpPr/>
            <p:nvPr/>
          </p:nvSpPr>
          <p:spPr>
            <a:xfrm>
              <a:off x="5325615" y="1700921"/>
              <a:ext cx="3652999" cy="2191799"/>
            </a:xfrm>
            <a:custGeom>
              <a:avLst/>
              <a:gdLst>
                <a:gd name="connsiteX0" fmla="*/ 0 w 3652999"/>
                <a:gd name="connsiteY0" fmla="*/ 0 h 2191799"/>
                <a:gd name="connsiteX1" fmla="*/ 3652999 w 3652999"/>
                <a:gd name="connsiteY1" fmla="*/ 0 h 2191799"/>
                <a:gd name="connsiteX2" fmla="*/ 3652999 w 3652999"/>
                <a:gd name="connsiteY2" fmla="*/ 2191799 h 2191799"/>
                <a:gd name="connsiteX3" fmla="*/ 0 w 3652999"/>
                <a:gd name="connsiteY3" fmla="*/ 2191799 h 2191799"/>
                <a:gd name="connsiteX4" fmla="*/ 0 w 3652999"/>
                <a:gd name="connsiteY4" fmla="*/ 0 h 219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2999" h="2191799">
                  <a:moveTo>
                    <a:pt x="0" y="0"/>
                  </a:moveTo>
                  <a:lnTo>
                    <a:pt x="3652999" y="0"/>
                  </a:lnTo>
                  <a:lnTo>
                    <a:pt x="3652999" y="2191799"/>
                  </a:lnTo>
                  <a:lnTo>
                    <a:pt x="0" y="21917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/>
                <a:t>C4.5 (public domain)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dirty="0"/>
                <a:t>I</a:t>
              </a:r>
              <a:r>
                <a:rPr lang="en-GB" sz="2100" kern="1200" dirty="0"/>
                <a:t>mproved method for real applications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dirty="0"/>
                <a:t>N</a:t>
              </a:r>
              <a:r>
                <a:rPr lang="en-GB" sz="2100" kern="1200" dirty="0"/>
                <a:t>umeric attributes, missing values, noisy data, rule generation from trees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1D43D6A-89C1-4C06-9893-F5C338F0A717}"/>
                </a:ext>
              </a:extLst>
            </p:cNvPr>
            <p:cNvSpPr/>
            <p:nvPr/>
          </p:nvSpPr>
          <p:spPr>
            <a:xfrm>
              <a:off x="1309946" y="1702735"/>
              <a:ext cx="3652999" cy="2191799"/>
            </a:xfrm>
            <a:custGeom>
              <a:avLst/>
              <a:gdLst>
                <a:gd name="connsiteX0" fmla="*/ 0 w 3652999"/>
                <a:gd name="connsiteY0" fmla="*/ 0 h 2191799"/>
                <a:gd name="connsiteX1" fmla="*/ 3652999 w 3652999"/>
                <a:gd name="connsiteY1" fmla="*/ 0 h 2191799"/>
                <a:gd name="connsiteX2" fmla="*/ 3652999 w 3652999"/>
                <a:gd name="connsiteY2" fmla="*/ 2191799 h 2191799"/>
                <a:gd name="connsiteX3" fmla="*/ 0 w 3652999"/>
                <a:gd name="connsiteY3" fmla="*/ 2191799 h 2191799"/>
                <a:gd name="connsiteX4" fmla="*/ 0 w 3652999"/>
                <a:gd name="connsiteY4" fmla="*/ 0 h 219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2999" h="2191799">
                  <a:moveTo>
                    <a:pt x="0" y="0"/>
                  </a:moveTo>
                  <a:lnTo>
                    <a:pt x="3652999" y="0"/>
                  </a:lnTo>
                  <a:lnTo>
                    <a:pt x="3652999" y="2191799"/>
                  </a:lnTo>
                  <a:lnTo>
                    <a:pt x="0" y="219179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0010" tIns="80010" rIns="80010" bIns="8001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b="1" kern="1200" dirty="0"/>
                <a:t>ID3 (public domain)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dirty="0"/>
                <a:t>B</a:t>
              </a:r>
              <a:r>
                <a:rPr lang="en-GB" sz="2100" kern="1200" dirty="0"/>
                <a:t>asic method for constructing decision trees</a:t>
              </a:r>
            </a:p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100" dirty="0"/>
                <a:t>N</a:t>
              </a:r>
              <a:r>
                <a:rPr lang="en-GB" sz="2100" kern="1200" dirty="0"/>
                <a:t>ominal attributes, Gain Ratio</a:t>
              </a:r>
            </a:p>
          </p:txBody>
        </p:sp>
      </p:grp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Decision Tree Family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31554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ART uses Gini impurity&#10;CHAID uses Chi squared&#10;Random forest - ensemble classifier based on decision tre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598163"/>
              </p:ext>
            </p:extLst>
          </p:nvPr>
        </p:nvGraphicFramePr>
        <p:xfrm>
          <a:off x="1856572" y="2204864"/>
          <a:ext cx="8657958" cy="302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5037" y="4989016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Gini Impurity: </a:t>
            </a:r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 of how often a randomly chosen instance would be incorrectly classified if it was randomly assigned a class according to the distribution of the training set.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tree-based algorithms</a:t>
            </a:r>
          </a:p>
        </p:txBody>
      </p:sp>
    </p:spTree>
    <p:extLst>
      <p:ext uri="{BB962C8B-B14F-4D97-AF65-F5344CB8AC3E}">
        <p14:creationId xmlns:p14="http://schemas.microsoft.com/office/powerpoint/2010/main" val="308656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A116-31A5-4EF2-86BC-D79209FE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4DAD-A506-4355-B9D7-42970934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537769"/>
          </a:xfrm>
        </p:spPr>
        <p:txBody>
          <a:bodyPr/>
          <a:lstStyle/>
          <a:p>
            <a:r>
              <a:rPr lang="en-GB" dirty="0"/>
              <a:t>Any data which cannot be interpreted correctly</a:t>
            </a:r>
          </a:p>
          <a:p>
            <a:pPr lvl="1"/>
            <a:r>
              <a:rPr lang="en-GB" dirty="0"/>
              <a:t>Corrupt data</a:t>
            </a:r>
          </a:p>
          <a:p>
            <a:pPr lvl="1"/>
            <a:r>
              <a:rPr lang="en-GB" dirty="0"/>
              <a:t>Meaningless data</a:t>
            </a:r>
          </a:p>
          <a:p>
            <a:r>
              <a:rPr lang="en-GB" dirty="0"/>
              <a:t>Causes are varied</a:t>
            </a:r>
          </a:p>
          <a:p>
            <a:pPr lvl="1"/>
            <a:r>
              <a:rPr lang="en-GB" dirty="0"/>
              <a:t>Sensor malfunction</a:t>
            </a:r>
          </a:p>
          <a:p>
            <a:pPr lvl="1"/>
            <a:r>
              <a:rPr lang="en-GB" dirty="0"/>
              <a:t>External event causing data misreading</a:t>
            </a:r>
          </a:p>
          <a:p>
            <a:pPr lvl="1"/>
            <a:r>
              <a:rPr lang="en-GB" dirty="0"/>
              <a:t>Deliberate input of erroneous data</a:t>
            </a:r>
          </a:p>
          <a:p>
            <a:pPr lvl="1"/>
            <a:r>
              <a:rPr lang="en-GB" dirty="0"/>
              <a:t>… etc.</a:t>
            </a:r>
          </a:p>
          <a:p>
            <a:r>
              <a:rPr lang="en-GB" dirty="0"/>
              <a:t>Present in a large number of datasets</a:t>
            </a:r>
          </a:p>
          <a:p>
            <a:r>
              <a:rPr lang="en-GB" dirty="0"/>
              <a:t>Leads to overfitting</a:t>
            </a:r>
          </a:p>
        </p:txBody>
      </p:sp>
      <p:graphicFrame>
        <p:nvGraphicFramePr>
          <p:cNvPr id="6" name="Chart 5" descr="This is a straight line graph but it's got some noise in it because mistakes were made when gathering the data.">
            <a:extLst>
              <a:ext uri="{FF2B5EF4-FFF2-40B4-BE49-F238E27FC236}">
                <a16:creationId xmlns:a16="http://schemas.microsoft.com/office/drawing/2014/main" id="{A21D7437-2778-D00A-E9A6-C966A5245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7261652"/>
              </p:ext>
            </p:extLst>
          </p:nvPr>
        </p:nvGraphicFramePr>
        <p:xfrm>
          <a:off x="7165910" y="2052735"/>
          <a:ext cx="3824514" cy="3292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8" name="Straight Connector 7" descr="This is the straight line we would have liked to have seen.">
            <a:extLst>
              <a:ext uri="{FF2B5EF4-FFF2-40B4-BE49-F238E27FC236}">
                <a16:creationId xmlns:a16="http://schemas.microsoft.com/office/drawing/2014/main" id="{D51EDC4A-4042-F001-454B-57E735B70361}"/>
              </a:ext>
            </a:extLst>
          </p:cNvPr>
          <p:cNvCxnSpPr>
            <a:cxnSpLocks/>
          </p:cNvCxnSpPr>
          <p:nvPr/>
        </p:nvCxnSpPr>
        <p:spPr>
          <a:xfrm flipV="1">
            <a:off x="7565303" y="2816772"/>
            <a:ext cx="3312904" cy="169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9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Illustration of overfitting - accuracy on training set (much)  higher than on testing set">
            <a:extLst>
              <a:ext uri="{FF2B5EF4-FFF2-40B4-BE49-F238E27FC236}">
                <a16:creationId xmlns:a16="http://schemas.microsoft.com/office/drawing/2014/main" id="{191FCF8D-FDA5-4B44-B787-BFF84C3CEF3D}"/>
              </a:ext>
            </a:extLst>
          </p:cNvPr>
          <p:cNvGrpSpPr/>
          <p:nvPr/>
        </p:nvGrpSpPr>
        <p:grpSpPr>
          <a:xfrm>
            <a:off x="7469453" y="1447932"/>
            <a:ext cx="4448902" cy="4407338"/>
            <a:chOff x="5125404" y="1488275"/>
            <a:chExt cx="4448902" cy="4407338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60DFC1A-061A-498C-A066-9FB468D0DA47}"/>
                </a:ext>
              </a:extLst>
            </p:cNvPr>
            <p:cNvSpPr/>
            <p:nvPr/>
          </p:nvSpPr>
          <p:spPr>
            <a:xfrm>
              <a:off x="6181166" y="1497860"/>
              <a:ext cx="3393140" cy="3975847"/>
            </a:xfrm>
            <a:custGeom>
              <a:avLst/>
              <a:gdLst>
                <a:gd name="connsiteX0" fmla="*/ 0 w 2877670"/>
                <a:gd name="connsiteY0" fmla="*/ 3962400 h 3962400"/>
                <a:gd name="connsiteX1" fmla="*/ 719418 w 2877670"/>
                <a:gd name="connsiteY1" fmla="*/ 0 h 3962400"/>
                <a:gd name="connsiteX2" fmla="*/ 2877670 w 2877670"/>
                <a:gd name="connsiteY2" fmla="*/ 0 h 3962400"/>
                <a:gd name="connsiteX3" fmla="*/ 2158253 w 2877670"/>
                <a:gd name="connsiteY3" fmla="*/ 3962400 h 3962400"/>
                <a:gd name="connsiteX4" fmla="*/ 0 w 2877670"/>
                <a:gd name="connsiteY4" fmla="*/ 3962400 h 3962400"/>
                <a:gd name="connsiteX0" fmla="*/ 0 w 4255994"/>
                <a:gd name="connsiteY0" fmla="*/ 3962400 h 3962400"/>
                <a:gd name="connsiteX1" fmla="*/ 719418 w 4255994"/>
                <a:gd name="connsiteY1" fmla="*/ 0 h 3962400"/>
                <a:gd name="connsiteX2" fmla="*/ 2877670 w 4255994"/>
                <a:gd name="connsiteY2" fmla="*/ 0 h 3962400"/>
                <a:gd name="connsiteX3" fmla="*/ 4255994 w 4255994"/>
                <a:gd name="connsiteY3" fmla="*/ 3962400 h 3962400"/>
                <a:gd name="connsiteX4" fmla="*/ 0 w 4255994"/>
                <a:gd name="connsiteY4" fmla="*/ 3962400 h 3962400"/>
                <a:gd name="connsiteX0" fmla="*/ 0 w 4289611"/>
                <a:gd name="connsiteY0" fmla="*/ 3962400 h 3962400"/>
                <a:gd name="connsiteX1" fmla="*/ 719418 w 4289611"/>
                <a:gd name="connsiteY1" fmla="*/ 0 h 3962400"/>
                <a:gd name="connsiteX2" fmla="*/ 4289611 w 4289611"/>
                <a:gd name="connsiteY2" fmla="*/ 0 h 3962400"/>
                <a:gd name="connsiteX3" fmla="*/ 4255994 w 4289611"/>
                <a:gd name="connsiteY3" fmla="*/ 3962400 h 3962400"/>
                <a:gd name="connsiteX4" fmla="*/ 0 w 4289611"/>
                <a:gd name="connsiteY4" fmla="*/ 3962400 h 3962400"/>
                <a:gd name="connsiteX0" fmla="*/ 0 w 6010834"/>
                <a:gd name="connsiteY0" fmla="*/ 3935506 h 3962400"/>
                <a:gd name="connsiteX1" fmla="*/ 2440641 w 6010834"/>
                <a:gd name="connsiteY1" fmla="*/ 0 h 3962400"/>
                <a:gd name="connsiteX2" fmla="*/ 6010834 w 6010834"/>
                <a:gd name="connsiteY2" fmla="*/ 0 h 3962400"/>
                <a:gd name="connsiteX3" fmla="*/ 5977217 w 6010834"/>
                <a:gd name="connsiteY3" fmla="*/ 3962400 h 3962400"/>
                <a:gd name="connsiteX4" fmla="*/ 0 w 6010834"/>
                <a:gd name="connsiteY4" fmla="*/ 3935506 h 3962400"/>
                <a:gd name="connsiteX0" fmla="*/ 0 w 6010834"/>
                <a:gd name="connsiteY0" fmla="*/ 3948953 h 3975847"/>
                <a:gd name="connsiteX1" fmla="*/ 2521324 w 6010834"/>
                <a:gd name="connsiteY1" fmla="*/ 0 h 3975847"/>
                <a:gd name="connsiteX2" fmla="*/ 6010834 w 6010834"/>
                <a:gd name="connsiteY2" fmla="*/ 13447 h 3975847"/>
                <a:gd name="connsiteX3" fmla="*/ 5977217 w 6010834"/>
                <a:gd name="connsiteY3" fmla="*/ 3975847 h 3975847"/>
                <a:gd name="connsiteX4" fmla="*/ 0 w 6010834"/>
                <a:gd name="connsiteY4" fmla="*/ 3948953 h 3975847"/>
                <a:gd name="connsiteX0" fmla="*/ 0 w 6010834"/>
                <a:gd name="connsiteY0" fmla="*/ 3948953 h 3975847"/>
                <a:gd name="connsiteX1" fmla="*/ 4641396 w 6010834"/>
                <a:gd name="connsiteY1" fmla="*/ 0 h 3975847"/>
                <a:gd name="connsiteX2" fmla="*/ 6010834 w 6010834"/>
                <a:gd name="connsiteY2" fmla="*/ 13447 h 3975847"/>
                <a:gd name="connsiteX3" fmla="*/ 5977217 w 6010834"/>
                <a:gd name="connsiteY3" fmla="*/ 3975847 h 3975847"/>
                <a:gd name="connsiteX4" fmla="*/ 0 w 6010834"/>
                <a:gd name="connsiteY4" fmla="*/ 3948953 h 397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0834" h="3975847">
                  <a:moveTo>
                    <a:pt x="0" y="3948953"/>
                  </a:moveTo>
                  <a:lnTo>
                    <a:pt x="4641396" y="0"/>
                  </a:lnTo>
                  <a:lnTo>
                    <a:pt x="6010834" y="13447"/>
                  </a:lnTo>
                  <a:lnTo>
                    <a:pt x="5977217" y="3975847"/>
                  </a:lnTo>
                  <a:lnTo>
                    <a:pt x="0" y="3948953"/>
                  </a:lnTo>
                  <a:close/>
                </a:path>
              </a:pathLst>
            </a:custGeom>
            <a:solidFill>
              <a:srgbClr val="F0E9EE"/>
            </a:solidFill>
            <a:ln>
              <a:solidFill>
                <a:srgbClr val="F0E9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8FC7B199-D898-4CDD-8CA7-55E5EA69F0D5}"/>
                </a:ext>
              </a:extLst>
            </p:cNvPr>
            <p:cNvSpPr/>
            <p:nvPr/>
          </p:nvSpPr>
          <p:spPr>
            <a:xfrm flipV="1">
              <a:off x="5605040" y="1488275"/>
              <a:ext cx="2023224" cy="3074246"/>
            </a:xfrm>
            <a:prstGeom prst="rtTriangle">
              <a:avLst/>
            </a:prstGeom>
            <a:solidFill>
              <a:srgbClr val="FFFFCC"/>
            </a:solidFill>
            <a:ln>
              <a:solidFill>
                <a:srgbClr val="FF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8552" name="Text Box 8"/>
            <p:cNvSpPr txBox="1">
              <a:spLocks noChangeArrowheads="1"/>
            </p:cNvSpPr>
            <p:nvPr/>
          </p:nvSpPr>
          <p:spPr bwMode="auto">
            <a:xfrm>
              <a:off x="7400099" y="4189020"/>
              <a:ext cx="19271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 sz="2400" b="1" dirty="0"/>
                <a:t>Over-Fitting</a:t>
              </a:r>
            </a:p>
          </p:txBody>
        </p:sp>
        <p:sp>
          <p:nvSpPr>
            <p:cNvPr id="108554" name="Text Box 10"/>
            <p:cNvSpPr txBox="1">
              <a:spLocks noChangeArrowheads="1"/>
            </p:cNvSpPr>
            <p:nvPr/>
          </p:nvSpPr>
          <p:spPr bwMode="auto">
            <a:xfrm>
              <a:off x="5789428" y="1607151"/>
              <a:ext cx="2039937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 sz="2400" dirty="0">
                  <a:solidFill>
                    <a:schemeClr val="tx2"/>
                  </a:solidFill>
                </a:rPr>
                <a:t>Rarely happens</a:t>
              </a:r>
            </a:p>
          </p:txBody>
        </p:sp>
        <p:sp>
          <p:nvSpPr>
            <p:cNvPr id="29707" name="Text Box 11"/>
            <p:cNvSpPr txBox="1">
              <a:spLocks noChangeArrowheads="1"/>
            </p:cNvSpPr>
            <p:nvPr/>
          </p:nvSpPr>
          <p:spPr bwMode="auto">
            <a:xfrm>
              <a:off x="6072022" y="5495503"/>
              <a:ext cx="350228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 sz="2000" dirty="0"/>
                <a:t>Accuracy on Training Set</a:t>
              </a:r>
            </a:p>
          </p:txBody>
        </p:sp>
        <p:sp>
          <p:nvSpPr>
            <p:cNvPr id="29710" name="Text Box 14"/>
            <p:cNvSpPr txBox="1">
              <a:spLocks noChangeArrowheads="1"/>
            </p:cNvSpPr>
            <p:nvPr/>
          </p:nvSpPr>
          <p:spPr bwMode="auto">
            <a:xfrm rot="16200000">
              <a:off x="3772302" y="2960252"/>
              <a:ext cx="3106313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GB" sz="2000" dirty="0"/>
                <a:t>Accuracy on Testing Set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D51026-063A-4FF1-BF1C-75F77C7B11FD}"/>
                </a:ext>
              </a:extLst>
            </p:cNvPr>
            <p:cNvSpPr/>
            <p:nvPr/>
          </p:nvSpPr>
          <p:spPr>
            <a:xfrm>
              <a:off x="5605040" y="1488277"/>
              <a:ext cx="3969266" cy="396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1B88DB9-3B63-4993-AFF8-3971CEB11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2776" y="1488277"/>
              <a:ext cx="2567546" cy="396240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BE7C00-476C-467A-BD55-FEF7E1B988BB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158753" y="1497860"/>
              <a:ext cx="2642500" cy="391791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C34DC9-985D-42DE-8660-B7717F0DC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040" y="1497860"/>
              <a:ext cx="2011631" cy="306466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71B59DF-ECB9-4C1B-84D0-A25E9B68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53" y="1488275"/>
            <a:ext cx="6382945" cy="4057777"/>
          </a:xfrm>
        </p:spPr>
        <p:txBody>
          <a:bodyPr/>
          <a:lstStyle/>
          <a:p>
            <a:r>
              <a:rPr lang="en-GB" dirty="0"/>
              <a:t>Model fits the training data too well.</a:t>
            </a:r>
          </a:p>
          <a:p>
            <a:pPr lvl="1"/>
            <a:r>
              <a:rPr lang="en-GB" dirty="0"/>
              <a:t>Including any noise</a:t>
            </a:r>
          </a:p>
          <a:p>
            <a:r>
              <a:rPr lang="en-GB" dirty="0"/>
              <a:t>Model does not generalise well to other data (e.g. testing set).</a:t>
            </a:r>
          </a:p>
          <a:p>
            <a:r>
              <a:rPr lang="en-GB" dirty="0"/>
              <a:t>Model performance (e.g. accuracy) on training set is superior to model performance on testing set.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273645" y="828226"/>
            <a:ext cx="11318251" cy="757129"/>
          </a:xfrm>
        </p:spPr>
        <p:txBody>
          <a:bodyPr/>
          <a:lstStyle/>
          <a:p>
            <a:pPr eaLnBrk="1" hangingPunct="1"/>
            <a:r>
              <a:rPr lang="en-GB" dirty="0"/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544807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TtWP9bUW"/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400CEA5D3CD4BA611D4DD486C8F42" ma:contentTypeVersion="14" ma:contentTypeDescription="Create a new document." ma:contentTypeScope="" ma:versionID="7e274557086656c1e5eca881e07f3528">
  <xsd:schema xmlns:xsd="http://www.w3.org/2001/XMLSchema" xmlns:xs="http://www.w3.org/2001/XMLSchema" xmlns:p="http://schemas.microsoft.com/office/2006/metadata/properties" xmlns:ns3="9db3786d-ec9a-4497-92e0-307e8538ed84" xmlns:ns4="f2b8e629-1158-4413-a6b1-1c82a3580e62" targetNamespace="http://schemas.microsoft.com/office/2006/metadata/properties" ma:root="true" ma:fieldsID="a7e37fde0bcbf331d2ba540f4a792436" ns3:_="" ns4:_="">
    <xsd:import namespace="9db3786d-ec9a-4497-92e0-307e8538ed84"/>
    <xsd:import namespace="f2b8e629-1158-4413-a6b1-1c82a3580e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3786d-ec9a-4497-92e0-307e8538e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8e629-1158-4413-a6b1-1c82a3580e6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D3CE8B5-907A-4EAB-BB97-4C1E699CCF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209195-A315-4908-902D-64A489A509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3786d-ec9a-4497-92e0-307e8538ed84"/>
    <ds:schemaRef ds:uri="f2b8e629-1158-4413-a6b1-1c82a3580e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DE7D5F-40CC-4B19-9A0C-88EA1ECB8A0B}">
  <ds:schemaRefs>
    <ds:schemaRef ds:uri="http://purl.org/dc/elements/1.1/"/>
    <ds:schemaRef ds:uri="http://schemas.microsoft.com/office/2006/metadata/properties"/>
    <ds:schemaRef ds:uri="http://purl.org/dc/dcmitype/"/>
    <ds:schemaRef ds:uri="f2b8e629-1158-4413-a6b1-1c82a3580e62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9db3786d-ec9a-4497-92e0-307e8538ed8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9873</TotalTime>
  <Words>3815</Words>
  <Application>Microsoft Office PowerPoint</Application>
  <PresentationFormat>Widescreen</PresentationFormat>
  <Paragraphs>907</Paragraphs>
  <Slides>48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Verdana</vt:lpstr>
      <vt:lpstr>Tahoma</vt:lpstr>
      <vt:lpstr>Symbol</vt:lpstr>
      <vt:lpstr>Calibri</vt:lpstr>
      <vt:lpstr>Arial</vt:lpstr>
      <vt:lpstr>Wingdings</vt:lpstr>
      <vt:lpstr>Office Theme</vt:lpstr>
      <vt:lpstr>1_Custom Design</vt:lpstr>
      <vt:lpstr>Custom Design</vt:lpstr>
      <vt:lpstr>CMM510: Data mining  Decision tree algorithms - Improving performance</vt:lpstr>
      <vt:lpstr>Decision Tree (revision?)</vt:lpstr>
      <vt:lpstr>A word on last week’s lab</vt:lpstr>
      <vt:lpstr>Really, what you need from the lab…</vt:lpstr>
      <vt:lpstr>Contents</vt:lpstr>
      <vt:lpstr>Decision Tree Family of Algorithms</vt:lpstr>
      <vt:lpstr>Other tree-based algorithms</vt:lpstr>
      <vt:lpstr>Noise</vt:lpstr>
      <vt:lpstr>Overfitting</vt:lpstr>
      <vt:lpstr>Decision trees purity criteria: Information gain</vt:lpstr>
      <vt:lpstr>Highly-branching attributes</vt:lpstr>
      <vt:lpstr>Overfitting</vt:lpstr>
      <vt:lpstr>Root Node: ID code</vt:lpstr>
      <vt:lpstr>Gain Ratio</vt:lpstr>
      <vt:lpstr>Example: Gain Ratio Outlook</vt:lpstr>
      <vt:lpstr>Example: Gain Ratio Temp</vt:lpstr>
      <vt:lpstr>Example: Gain Ratio Humidity</vt:lpstr>
      <vt:lpstr>Example: Gain Ratio Windy</vt:lpstr>
      <vt:lpstr>Example: Gain Ratios</vt:lpstr>
      <vt:lpstr>Problems with Gain Ratio</vt:lpstr>
      <vt:lpstr>Contents (2)</vt:lpstr>
      <vt:lpstr>Numeric Attributes</vt:lpstr>
      <vt:lpstr>Example – numeric values</vt:lpstr>
      <vt:lpstr>Weather Example</vt:lpstr>
      <vt:lpstr>Notes on Binary Splits</vt:lpstr>
      <vt:lpstr>… Numeric Attributes</vt:lpstr>
      <vt:lpstr>Contents (3)</vt:lpstr>
      <vt:lpstr>Missing Values</vt:lpstr>
      <vt:lpstr>Missing Values: Learning</vt:lpstr>
      <vt:lpstr>… Missing Values: Learning</vt:lpstr>
      <vt:lpstr>Missing Values: Classification</vt:lpstr>
      <vt:lpstr>Contents (4)</vt:lpstr>
      <vt:lpstr>Problems with Noisy Data</vt:lpstr>
      <vt:lpstr>Decision Tree – example of overfitting</vt:lpstr>
      <vt:lpstr>Decision Tree – example of overfitting (2)</vt:lpstr>
      <vt:lpstr>Simpler tree – no overfitting</vt:lpstr>
      <vt:lpstr>Pruning</vt:lpstr>
      <vt:lpstr>Pre-Pruning</vt:lpstr>
      <vt:lpstr>Post-Pruning</vt:lpstr>
      <vt:lpstr>Post-Pruning: Subtree Replacement</vt:lpstr>
      <vt:lpstr>Post-Pruning: Subtree Replacement (2)</vt:lpstr>
      <vt:lpstr>Post-Pruning: Subtree Raising</vt:lpstr>
      <vt:lpstr>Post-Pruning: Subtree Raising (2)</vt:lpstr>
      <vt:lpstr>When to Post-Prune?</vt:lpstr>
      <vt:lpstr>Contents (5)</vt:lpstr>
      <vt:lpstr>Winnowing</vt:lpstr>
      <vt:lpstr>Other pre-processing methods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DELTA’s support offer for learners in Semester 1</dc:title>
  <dc:creator>Brian Webb (delta)</dc:creator>
  <cp:lastModifiedBy>Pam Johnston (socet)</cp:lastModifiedBy>
  <cp:revision>87</cp:revision>
  <dcterms:created xsi:type="dcterms:W3CDTF">2020-06-23T08:21:26Z</dcterms:created>
  <dcterms:modified xsi:type="dcterms:W3CDTF">2025-09-29T10:55:15Z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0x010100B96400CEA5D3CD4BA611D4DD486C8F42</vt:lpwstr>
  </property>
</Properties>
</file>