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80" r:id="rId1"/>
    <p:sldMasterId id="2147484109" r:id="rId2"/>
    <p:sldMasterId id="2147484092" r:id="rId3"/>
  </p:sldMasterIdLst>
  <p:notesMasterIdLst>
    <p:notesMasterId r:id="rId17"/>
  </p:notesMasterIdLst>
  <p:handoutMasterIdLst>
    <p:handoutMasterId r:id="rId18"/>
  </p:handoutMasterIdLst>
  <p:sldIdLst>
    <p:sldId id="256" r:id="rId4"/>
    <p:sldId id="351" r:id="rId5"/>
    <p:sldId id="348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216A"/>
    <a:srgbClr val="FFFFDD"/>
    <a:srgbClr val="FFFFCC"/>
    <a:srgbClr val="F9C853"/>
    <a:srgbClr val="F9C523"/>
    <a:srgbClr val="F2C570"/>
    <a:srgbClr val="00B8E1"/>
    <a:srgbClr val="9D739E"/>
    <a:srgbClr val="F0E9EE"/>
    <a:srgbClr val="DEE2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078"/>
    <p:restoredTop sz="86405"/>
  </p:normalViewPr>
  <p:slideViewPr>
    <p:cSldViewPr snapToGrid="0" snapToObjects="1">
      <p:cViewPr varScale="1">
        <p:scale>
          <a:sx n="51" d="100"/>
          <a:sy n="51" d="100"/>
        </p:scale>
        <p:origin x="96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8" d="100"/>
          <a:sy n="148" d="100"/>
        </p:scale>
        <p:origin x="44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tags" Target="tags/tag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solidFill>
                  <a:schemeClr val="accent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9D739E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BB-47C8-8F05-9A01366070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0B8E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BB-47C8-8F05-9A01366070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F9C85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FBB-47C8-8F05-9A01366070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042759216"/>
        <c:axId val="-2042956128"/>
      </c:barChart>
      <c:catAx>
        <c:axId val="-204275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2956128"/>
        <c:crosses val="autoZero"/>
        <c:auto val="1"/>
        <c:lblAlgn val="ctr"/>
        <c:lblOffset val="100"/>
        <c:noMultiLvlLbl val="0"/>
      </c:catAx>
      <c:valAx>
        <c:axId val="-204295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42759216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6FE14B-3ACE-C14B-976F-D4DD09CFBFB4}" type="datetimeFigureOut">
              <a:rPr lang="en-US" smtClean="0"/>
              <a:t>10/12/2020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479B3-42F7-3944-841C-181ACE96E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832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FFB5D-C1F5-2842-8CAF-C81518F68F7E}" type="datetimeFigureOut">
              <a:rPr lang="en-US" smtClean="0"/>
              <a:t>10/11/2020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1F6536-074C-7C47-ADA5-2947849417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57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CMM510 Data Mining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B3AA05D-E4C4-4942-979D-AA61CCFCD900}" type="datetime6">
              <a:rPr lang="en-GB"/>
              <a:pPr/>
              <a:t>October 20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The Robert Gordon University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CC2EC-850F-4BE6-B6DC-6737E2788D8A}" type="slidenum">
              <a:rPr lang="en-GB"/>
              <a:pPr/>
              <a:t>1</a:t>
            </a:fld>
            <a:endParaRPr lang="en-GB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CMM510 Data Mining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D8439D0-3CFB-4451-AD3A-E523382A6C23}" type="datetime6">
              <a:rPr lang="en-GB"/>
              <a:pPr/>
              <a:t>October 20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The Robert Gordon University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F6DA83-C309-4F58-A233-9A69019BEBB4}" type="slidenum">
              <a:rPr lang="en-GB"/>
              <a:pPr/>
              <a:t>4</a:t>
            </a:fld>
            <a:endParaRPr lang="en-GB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CMM510 Data Mining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9AB33F6-D1EF-4199-AD18-E40012F462C4}" type="datetime6">
              <a:rPr lang="en-GB"/>
              <a:pPr/>
              <a:t>October 20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The Robert Gordon University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C3643F-67B9-47E2-AC54-108C32322176}" type="slidenum">
              <a:rPr lang="en-GB"/>
              <a:pPr/>
              <a:t>5</a:t>
            </a:fld>
            <a:endParaRPr lang="en-GB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59338"/>
            <a:ext cx="5207000" cy="4606925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1F6536-074C-7C47-ADA5-2947849417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30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CMM510 Data Mining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BC70C91-28C3-470A-A1CB-90560FC7328B}" type="datetime6">
              <a:rPr lang="en-GB"/>
              <a:pPr/>
              <a:t>October 20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The Robert Gordon University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3A2696-1AA2-4EF9-B0FA-4185602F9936}" type="slidenum">
              <a:rPr lang="en-GB"/>
              <a:pPr/>
              <a:t>10</a:t>
            </a:fld>
            <a:endParaRPr lang="en-GB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0.43 * </a:t>
            </a:r>
            <a:r>
              <a:rPr lang="en-US" altLang="zh-TW">
                <a:solidFill>
                  <a:srgbClr val="000000"/>
                </a:solidFill>
              </a:rPr>
              <a:t>1.218 + 0.57 * 0.811</a:t>
            </a:r>
          </a:p>
          <a:p>
            <a:r>
              <a:rPr lang="en-US" altLang="zh-TW">
                <a:solidFill>
                  <a:srgbClr val="000000"/>
                </a:solidFill>
              </a:rPr>
              <a:t>0.524 + 0.462</a:t>
            </a:r>
          </a:p>
          <a:p>
            <a:r>
              <a:rPr lang="en-US" altLang="zh-TW">
                <a:solidFill>
                  <a:srgbClr val="000000"/>
                </a:solidFill>
              </a:rPr>
              <a:t>0.986</a:t>
            </a:r>
            <a:endParaRPr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GB"/>
              <a:t>CMM510 Data Mining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ED21079-01BE-447C-8993-F0C6849CFE7D}" type="datetime6">
              <a:rPr lang="en-GB"/>
              <a:pPr/>
              <a:t>October 20</a:t>
            </a:fld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GB"/>
              <a:t>© The Robert Gordon University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3A8A45-EAF5-4436-ABAC-C9BF3C271BBB}" type="slidenum">
              <a:rPr lang="en-GB"/>
              <a:pPr/>
              <a:t>11</a:t>
            </a:fld>
            <a:endParaRPr lang="en-GB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Gain ratio compensates for 2 humidity values?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6895" y="1866495"/>
            <a:ext cx="9144000" cy="1042336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55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95" y="3085042"/>
            <a:ext cx="9144000" cy="157162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11 October 2020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685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1086" y="1096432"/>
            <a:ext cx="6172200" cy="46206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46098" y="1096432"/>
            <a:ext cx="3933825" cy="1054100"/>
          </a:xfrm>
          <a:prstGeom prst="rect">
            <a:avLst/>
          </a:prstGeom>
        </p:spPr>
        <p:txBody>
          <a:bodyPr anchor="t"/>
          <a:lstStyle>
            <a:lvl1pPr>
              <a:defRPr sz="32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686" y="2167466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11 October 2020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9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5700" cy="6871786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19" name="Freeform 18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930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9D739E"/>
          </a:solidFill>
          <a:ln>
            <a:noFill/>
          </a:ln>
        </p:spPr>
      </p:pic>
      <p:sp>
        <p:nvSpPr>
          <p:cNvPr id="4" name="Rectangle 3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6306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-17621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 rot="10800000">
            <a:off x="1165606" y="-1"/>
            <a:ext cx="11040094" cy="436804"/>
          </a:xfrm>
          <a:prstGeom prst="rect">
            <a:avLst/>
          </a:prstGeom>
          <a:solidFill>
            <a:srgbClr val="8C5D8F">
              <a:alpha val="30000"/>
            </a:srgbClr>
          </a:solidFill>
          <a:ln>
            <a:noFill/>
          </a:ln>
          <a:effectLst>
            <a:glow>
              <a:schemeClr val="accent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 userDrawn="1"/>
        </p:nvSpPr>
        <p:spPr>
          <a:xfrm>
            <a:off x="0" y="-11876"/>
            <a:ext cx="3644900" cy="930189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409210"/>
            <a:ext cx="9905999" cy="462576"/>
          </a:xfrm>
          <a:prstGeom prst="rect">
            <a:avLst/>
          </a:prstGeom>
          <a:solidFill>
            <a:srgbClr val="7C5A8E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61" y="122141"/>
            <a:ext cx="2611940" cy="644040"/>
          </a:xfrm>
          <a:prstGeom prst="rect">
            <a:avLst/>
          </a:prstGeom>
        </p:spPr>
      </p:pic>
      <p:sp>
        <p:nvSpPr>
          <p:cNvPr id="8" name="Freeform 7"/>
          <p:cNvSpPr/>
          <p:nvPr userDrawn="1"/>
        </p:nvSpPr>
        <p:spPr>
          <a:xfrm rot="10800000">
            <a:off x="8559800" y="5954882"/>
            <a:ext cx="3632200" cy="916904"/>
          </a:xfrm>
          <a:custGeom>
            <a:avLst/>
            <a:gdLst>
              <a:gd name="connsiteX0" fmla="*/ 0 w 5480462"/>
              <a:gd name="connsiteY0" fmla="*/ 0 h 1383475"/>
              <a:gd name="connsiteX1" fmla="*/ 5480462 w 5480462"/>
              <a:gd name="connsiteY1" fmla="*/ 5938 h 1383475"/>
              <a:gd name="connsiteX2" fmla="*/ 4114800 w 5480462"/>
              <a:gd name="connsiteY2" fmla="*/ 1371600 h 1383475"/>
              <a:gd name="connsiteX3" fmla="*/ 0 w 5480462"/>
              <a:gd name="connsiteY3" fmla="*/ 1383475 h 1383475"/>
              <a:gd name="connsiteX4" fmla="*/ 0 w 5480462"/>
              <a:gd name="connsiteY4" fmla="*/ 0 h 138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80462" h="1383475">
                <a:moveTo>
                  <a:pt x="0" y="0"/>
                </a:moveTo>
                <a:lnTo>
                  <a:pt x="5480462" y="5938"/>
                </a:lnTo>
                <a:lnTo>
                  <a:pt x="4114800" y="1371600"/>
                </a:lnTo>
                <a:lnTo>
                  <a:pt x="0" y="1383475"/>
                </a:lnTo>
                <a:lnTo>
                  <a:pt x="0" y="0"/>
                </a:lnTo>
                <a:close/>
              </a:path>
            </a:pathLst>
          </a:custGeom>
          <a:solidFill>
            <a:srgbClr val="8C5D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921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585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79300" cy="685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840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29195" y="390846"/>
            <a:ext cx="1111170" cy="5811838"/>
          </a:xfrm>
          <a:prstGeom prst="rect">
            <a:avLst/>
          </a:prstGeom>
        </p:spPr>
        <p:txBody>
          <a:bodyPr vert="eaVert"/>
          <a:lstStyle>
            <a:lvl1pPr>
              <a:defRPr sz="3400" b="1">
                <a:solidFill>
                  <a:srgbClr val="6921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189" y="403546"/>
            <a:ext cx="9324372" cy="5811838"/>
          </a:xfrm>
          <a:prstGeom prst="rect">
            <a:avLst/>
          </a:prstGeom>
        </p:spPr>
        <p:txBody>
          <a:bodyPr vert="eaVert"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8465" y="563036"/>
            <a:ext cx="1253069" cy="347134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rgbClr val="69216A"/>
                </a:solidFill>
              </a:defRPr>
            </a:lvl1pPr>
          </a:lstStyle>
          <a:p>
            <a:fld id="{7F3777FD-75A6-B146-A4D0-80CAC805A384}" type="datetime4">
              <a:rPr lang="en-GB" smtClean="0"/>
              <a:pPr/>
              <a:t>11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-2475593" y="3053073"/>
            <a:ext cx="5380697" cy="358285"/>
          </a:xfrm>
          <a:prstGeom prst="rect">
            <a:avLst/>
          </a:prstGeom>
        </p:spPr>
        <p:txBody>
          <a:bodyPr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1142" y="146825"/>
            <a:ext cx="431799" cy="358286"/>
          </a:xfrm>
          <a:prstGeom prst="rect">
            <a:avLst/>
          </a:prstGeom>
        </p:spPr>
        <p:txBody>
          <a:bodyPr anchor="ctr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7ED9267D-069E-5F46-80B9-B3F4B75463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04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018" y="1873797"/>
            <a:ext cx="10515600" cy="1307109"/>
          </a:xfrm>
          <a:prstGeom prst="rect">
            <a:avLst/>
          </a:prstGeom>
        </p:spPr>
        <p:txBody>
          <a:bodyPr anchor="t"/>
          <a:lstStyle>
            <a:lvl1pPr>
              <a:defRPr sz="60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018" y="3180907"/>
            <a:ext cx="10528300" cy="6671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709017" y="2920050"/>
            <a:ext cx="10494000" cy="1"/>
          </a:xfrm>
          <a:prstGeom prst="line">
            <a:avLst/>
          </a:prstGeom>
          <a:ln w="25400">
            <a:solidFill>
              <a:srgbClr val="6921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11 October 2020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57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843" y="1026199"/>
            <a:ext cx="10515600" cy="757129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843" y="1757928"/>
            <a:ext cx="10515600" cy="4057777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11 October 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7179198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3700" y="6453449"/>
            <a:ext cx="134620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91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364" y="1027646"/>
            <a:ext cx="10515600" cy="939125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3364" y="1774879"/>
            <a:ext cx="5181600" cy="4351338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7364" y="1774879"/>
            <a:ext cx="5181600" cy="4351338"/>
          </a:xfrm>
          <a:prstGeom prst="rect">
            <a:avLst/>
          </a:prstGeom>
        </p:spPr>
        <p:txBody>
          <a:bodyPr/>
          <a:lstStyle>
            <a:lvl2pPr>
              <a:defRPr>
                <a:solidFill>
                  <a:srgbClr val="69216A"/>
                </a:solidFill>
              </a:defRPr>
            </a:lvl2pPr>
            <a:lvl4pPr>
              <a:defRPr>
                <a:solidFill>
                  <a:srgbClr val="69216A"/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11 October 2020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79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1324" y="1870148"/>
            <a:ext cx="5157787" cy="8239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1324" y="2468592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9216A"/>
                </a:solidFill>
              </a:defRPr>
            </a:lvl1pPr>
            <a:lvl3pPr>
              <a:defRPr>
                <a:solidFill>
                  <a:srgbClr val="69216A"/>
                </a:solidFill>
              </a:defRPr>
            </a:lvl3pPr>
            <a:lvl5pPr>
              <a:defRPr>
                <a:solidFill>
                  <a:srgbClr val="69216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69001" y="1870148"/>
            <a:ext cx="5183188" cy="8239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60534" y="2477059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9216A"/>
                </a:solidFill>
              </a:defRPr>
            </a:lvl1pPr>
            <a:lvl3pPr>
              <a:defRPr>
                <a:solidFill>
                  <a:srgbClr val="69216A"/>
                </a:solidFill>
              </a:defRPr>
            </a:lvl3pPr>
            <a:lvl5pPr>
              <a:defRPr>
                <a:solidFill>
                  <a:srgbClr val="69216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91323" y="1028230"/>
            <a:ext cx="10509173" cy="939125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11 October 2020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810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93363" y="1028700"/>
            <a:ext cx="10515600" cy="1257300"/>
          </a:xfrm>
          <a:prstGeom prst="rect">
            <a:avLst/>
          </a:prstGeom>
        </p:spPr>
        <p:txBody>
          <a:bodyPr anchor="t"/>
          <a:lstStyle>
            <a:lvl1pPr>
              <a:defRPr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11 October 2020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34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11 October 2020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5" name="Chart 4"/>
          <p:cNvGraphicFramePr/>
          <p:nvPr userDrawn="1">
            <p:extLst>
              <p:ext uri="{D42A27DB-BD31-4B8C-83A1-F6EECF244321}">
                <p14:modId xmlns:p14="http://schemas.microsoft.com/office/powerpoint/2010/main" val="2047482558"/>
              </p:ext>
            </p:extLst>
          </p:nvPr>
        </p:nvGraphicFramePr>
        <p:xfrm>
          <a:off x="656863" y="901699"/>
          <a:ext cx="10515600" cy="5029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49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028700"/>
            <a:ext cx="10871200" cy="70647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51304287"/>
              </p:ext>
            </p:extLst>
          </p:nvPr>
        </p:nvGraphicFramePr>
        <p:xfrm>
          <a:off x="584200" y="1755840"/>
          <a:ext cx="10871200" cy="3971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0128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9D739E"/>
                        </a:solidFill>
                      </a:endParaRPr>
                    </a:p>
                  </a:txBody>
                  <a:tcPr>
                    <a:solidFill>
                      <a:srgbClr val="9D73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0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13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E8DE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11 October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4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1096431"/>
            <a:ext cx="4051300" cy="1054100"/>
          </a:xfrm>
          <a:prstGeom prst="rect">
            <a:avLst/>
          </a:prstGeom>
        </p:spPr>
        <p:txBody>
          <a:bodyPr anchor="t"/>
          <a:lstStyle>
            <a:lvl1pPr>
              <a:defRPr sz="3200" b="1">
                <a:solidFill>
                  <a:srgbClr val="69216A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1087" y="1096431"/>
            <a:ext cx="6356519" cy="4629150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69216A"/>
                </a:solidFill>
              </a:defRPr>
            </a:lvl1pPr>
            <a:lvl2pPr>
              <a:defRPr sz="2800"/>
            </a:lvl2pPr>
            <a:lvl3pPr>
              <a:defRPr sz="2400">
                <a:solidFill>
                  <a:srgbClr val="69216A"/>
                </a:solidFill>
              </a:defRPr>
            </a:lvl3pPr>
            <a:lvl4pPr>
              <a:defRPr sz="2000"/>
            </a:lvl4pPr>
            <a:lvl5pPr>
              <a:defRPr sz="2000">
                <a:solidFill>
                  <a:srgbClr val="69216A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7688" y="2167465"/>
            <a:ext cx="404966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254644" y="6453450"/>
            <a:ext cx="1269356" cy="365125"/>
          </a:xfrm>
          <a:prstGeom prst="rect">
            <a:avLst/>
          </a:prstGeom>
        </p:spPr>
        <p:txBody>
          <a:bodyPr anchor="ctr" anchorCtr="0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CD071B8E-0DD7-5842-950E-3289D9FBABB1}" type="datetime4">
              <a:rPr lang="en-GB" smtClean="0"/>
              <a:pPr/>
              <a:t>11 October 2020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6202" y="6453450"/>
            <a:ext cx="6370899" cy="365125"/>
          </a:xfrm>
          <a:prstGeom prst="rect">
            <a:avLst/>
          </a:prstGeom>
        </p:spPr>
        <p:txBody>
          <a:bodyPr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53449"/>
            <a:ext cx="3311324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37794D7-DC86-9A4E-9C9F-0B324FE887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33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custDataLst>
      <p:tags r:id="rId12"/>
    </p:custDataLst>
    <p:extLst>
      <p:ext uri="{BB962C8B-B14F-4D97-AF65-F5344CB8AC3E}">
        <p14:creationId xmlns:p14="http://schemas.microsoft.com/office/powerpoint/2010/main" val="1364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3" r:id="rId2"/>
    <p:sldLayoutId id="2147484082" r:id="rId3"/>
    <p:sldLayoutId id="2147484084" r:id="rId4"/>
    <p:sldLayoutId id="2147484085" r:id="rId5"/>
    <p:sldLayoutId id="2147484086" r:id="rId6"/>
    <p:sldLayoutId id="2147484087" r:id="rId7"/>
    <p:sldLayoutId id="2147484108" r:id="rId8"/>
    <p:sldLayoutId id="2147484088" r:id="rId9"/>
    <p:sldLayoutId id="2147484089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6827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0" r:id="rId1"/>
    <p:sldLayoutId id="2147484112" r:id="rId2"/>
    <p:sldLayoutId id="2147484113" r:id="rId3"/>
    <p:sldLayoutId id="214748411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17400" cy="6872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70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3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Algorithms – Decision trees</a:t>
            </a:r>
            <a:br>
              <a:rPr lang="en-GB" dirty="0"/>
            </a:br>
            <a:r>
              <a:rPr lang="en-GB" dirty="0"/>
              <a:t>Information Gain vs Gain Ratio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Example: Gain Ratio Windy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1750" y="1733312"/>
            <a:ext cx="8261350" cy="4941887"/>
          </a:xfrm>
        </p:spPr>
        <p:txBody>
          <a:bodyPr/>
          <a:lstStyle/>
          <a:p>
            <a:r>
              <a:rPr lang="en-GB" i="1" dirty="0"/>
              <a:t>Gain</a:t>
            </a:r>
          </a:p>
          <a:p>
            <a:pPr lvl="1"/>
            <a:r>
              <a:rPr lang="en-GB" i="1" dirty="0"/>
              <a:t>info(data) = 0.940</a:t>
            </a:r>
          </a:p>
          <a:p>
            <a:pPr lvl="1"/>
            <a:r>
              <a:rPr lang="en-GB" i="1" dirty="0"/>
              <a:t>info(windy) = 0.892 bits</a:t>
            </a:r>
          </a:p>
          <a:p>
            <a:pPr lvl="1"/>
            <a:r>
              <a:rPr lang="en-GB" i="1" dirty="0"/>
              <a:t>gain(windy) = 0.048 bits</a:t>
            </a:r>
          </a:p>
          <a:p>
            <a:r>
              <a:rPr lang="en-GB" dirty="0"/>
              <a:t>Information </a:t>
            </a:r>
            <a:r>
              <a:rPr lang="en-GB" dirty="0" err="1"/>
              <a:t>wrt</a:t>
            </a:r>
            <a:r>
              <a:rPr lang="en-GB" dirty="0"/>
              <a:t> windy partitions</a:t>
            </a:r>
          </a:p>
          <a:p>
            <a:pPr lvl="1"/>
            <a:r>
              <a:rPr lang="en-GB" dirty="0"/>
              <a:t>6 true, 8 false</a:t>
            </a:r>
          </a:p>
          <a:p>
            <a:pPr lvl="1"/>
            <a:r>
              <a:rPr lang="en-GB" dirty="0"/>
              <a:t>Info(data </a:t>
            </a:r>
            <a:r>
              <a:rPr lang="en-GB" dirty="0" err="1"/>
              <a:t>wrt</a:t>
            </a:r>
            <a:r>
              <a:rPr lang="en-GB" dirty="0"/>
              <a:t> windy) = info([6,8])				=-6/14*log</a:t>
            </a:r>
            <a:r>
              <a:rPr lang="en-GB" baseline="-25000" dirty="0"/>
              <a:t>2</a:t>
            </a:r>
            <a:r>
              <a:rPr lang="en-GB" dirty="0"/>
              <a:t>(6/14) – 8/14 log</a:t>
            </a:r>
            <a:r>
              <a:rPr lang="en-GB" baseline="-25000" dirty="0"/>
              <a:t>2</a:t>
            </a:r>
            <a:r>
              <a:rPr lang="en-GB" dirty="0"/>
              <a:t>(8/14) 			= 0.986</a:t>
            </a:r>
          </a:p>
          <a:p>
            <a:r>
              <a:rPr lang="en-GB" dirty="0" err="1"/>
              <a:t>GainRatio</a:t>
            </a:r>
            <a:r>
              <a:rPr lang="en-GB" dirty="0"/>
              <a:t>(windy) </a:t>
            </a:r>
          </a:p>
          <a:p>
            <a:pPr lvl="1">
              <a:buFont typeface="Wingdings" pitchFamily="2" charset="2"/>
              <a:buNone/>
            </a:pPr>
            <a:r>
              <a:rPr lang="en-GB" dirty="0"/>
              <a:t>gain(windy)/info(data </a:t>
            </a:r>
            <a:r>
              <a:rPr lang="en-GB" dirty="0" err="1"/>
              <a:t>wrt</a:t>
            </a:r>
            <a:r>
              <a:rPr lang="en-GB" dirty="0"/>
              <a:t> windy)= 0.048/0.986 = </a:t>
            </a:r>
            <a:r>
              <a:rPr lang="en-GB" dirty="0">
                <a:solidFill>
                  <a:srgbClr val="FF0000"/>
                </a:solidFill>
              </a:rPr>
              <a:t>0.049</a:t>
            </a:r>
          </a:p>
        </p:txBody>
      </p:sp>
      <p:sp>
        <p:nvSpPr>
          <p:cNvPr id="161796" name="Oval 4"/>
          <p:cNvSpPr>
            <a:spLocks noChangeAspect="1" noChangeArrowheads="1"/>
          </p:cNvSpPr>
          <p:nvPr/>
        </p:nvSpPr>
        <p:spPr bwMode="auto">
          <a:xfrm>
            <a:off x="8040689" y="1773238"/>
            <a:ext cx="1817687" cy="690562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GB"/>
              <a:t>windy</a:t>
            </a:r>
          </a:p>
          <a:p>
            <a:r>
              <a:rPr lang="en-GB"/>
              <a:t>info([</a:t>
            </a:r>
            <a:r>
              <a:rPr lang="en-GB">
                <a:solidFill>
                  <a:schemeClr val="hlink"/>
                </a:solidFill>
              </a:rPr>
              <a:t>9</a:t>
            </a:r>
            <a:r>
              <a:rPr lang="en-GB"/>
              <a:t>,</a:t>
            </a:r>
            <a:r>
              <a:rPr lang="en-GB">
                <a:solidFill>
                  <a:schemeClr val="folHlink"/>
                </a:solidFill>
              </a:rPr>
              <a:t>5</a:t>
            </a:r>
            <a:r>
              <a:rPr lang="en-GB"/>
              <a:t>])</a:t>
            </a:r>
          </a:p>
        </p:txBody>
      </p:sp>
      <p:sp>
        <p:nvSpPr>
          <p:cNvPr id="161797" name="Rectangle 5"/>
          <p:cNvSpPr>
            <a:spLocks noChangeArrowheads="1"/>
          </p:cNvSpPr>
          <p:nvPr/>
        </p:nvSpPr>
        <p:spPr bwMode="auto">
          <a:xfrm>
            <a:off x="7319963" y="2968626"/>
            <a:ext cx="1547812" cy="684213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/>
              <a:t> </a:t>
            </a:r>
            <a:r>
              <a:rPr lang="en-GB">
                <a:solidFill>
                  <a:schemeClr val="hlink"/>
                </a:solidFill>
              </a:rPr>
              <a:t>7,11,12</a:t>
            </a:r>
            <a:r>
              <a:rPr lang="en-GB"/>
              <a:t>,</a:t>
            </a:r>
            <a:r>
              <a:rPr lang="en-GB">
                <a:solidFill>
                  <a:schemeClr val="folHlink"/>
                </a:solidFill>
              </a:rPr>
              <a:t>2,6</a:t>
            </a:r>
            <a:r>
              <a:rPr lang="en-GB"/>
              <a:t>,</a:t>
            </a:r>
            <a:r>
              <a:rPr lang="en-GB">
                <a:solidFill>
                  <a:schemeClr val="folHlink"/>
                </a:solidFill>
              </a:rPr>
              <a:t>14</a:t>
            </a:r>
          </a:p>
          <a:p>
            <a:r>
              <a:rPr lang="en-GB"/>
              <a:t>info([</a:t>
            </a:r>
            <a:r>
              <a:rPr lang="en-GB">
                <a:solidFill>
                  <a:schemeClr val="hlink"/>
                </a:solidFill>
              </a:rPr>
              <a:t>3</a:t>
            </a:r>
            <a:r>
              <a:rPr lang="en-GB"/>
              <a:t>,</a:t>
            </a:r>
            <a:r>
              <a:rPr lang="en-GB">
                <a:solidFill>
                  <a:schemeClr val="folHlink"/>
                </a:solidFill>
              </a:rPr>
              <a:t>3</a:t>
            </a:r>
            <a:r>
              <a:rPr lang="en-GB"/>
              <a:t>]) </a:t>
            </a:r>
          </a:p>
        </p:txBody>
      </p:sp>
      <p:sp>
        <p:nvSpPr>
          <p:cNvPr id="161798" name="Rectangle 6"/>
          <p:cNvSpPr>
            <a:spLocks noChangeArrowheads="1"/>
          </p:cNvSpPr>
          <p:nvPr/>
        </p:nvSpPr>
        <p:spPr bwMode="auto">
          <a:xfrm>
            <a:off x="8940801" y="2968626"/>
            <a:ext cx="1692275" cy="684213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>
                <a:solidFill>
                  <a:schemeClr val="hlink"/>
                </a:solidFill>
              </a:rPr>
              <a:t>3,4,5,9,10,13</a:t>
            </a:r>
            <a:r>
              <a:rPr lang="en-GB"/>
              <a:t>,</a:t>
            </a:r>
            <a:r>
              <a:rPr lang="en-GB">
                <a:solidFill>
                  <a:schemeClr val="folHlink"/>
                </a:solidFill>
              </a:rPr>
              <a:t>1,8</a:t>
            </a:r>
          </a:p>
          <a:p>
            <a:r>
              <a:rPr lang="en-GB"/>
              <a:t>info([</a:t>
            </a:r>
            <a:r>
              <a:rPr lang="en-GB">
                <a:solidFill>
                  <a:schemeClr val="hlink"/>
                </a:solidFill>
              </a:rPr>
              <a:t>6</a:t>
            </a:r>
            <a:r>
              <a:rPr lang="en-GB"/>
              <a:t>,</a:t>
            </a:r>
            <a:r>
              <a:rPr lang="en-GB">
                <a:solidFill>
                  <a:schemeClr val="folHlink"/>
                </a:solidFill>
              </a:rPr>
              <a:t>2</a:t>
            </a:r>
            <a:r>
              <a:rPr lang="en-GB"/>
              <a:t>])</a:t>
            </a:r>
          </a:p>
        </p:txBody>
      </p:sp>
      <p:grpSp>
        <p:nvGrpSpPr>
          <p:cNvPr id="161799" name="Group 7"/>
          <p:cNvGrpSpPr>
            <a:grpSpLocks/>
          </p:cNvGrpSpPr>
          <p:nvPr/>
        </p:nvGrpSpPr>
        <p:grpSpPr bwMode="auto">
          <a:xfrm>
            <a:off x="8112125" y="2463800"/>
            <a:ext cx="1657350" cy="508000"/>
            <a:chOff x="3765" y="2938"/>
            <a:chExt cx="1433" cy="320"/>
          </a:xfrm>
        </p:grpSpPr>
        <p:sp>
          <p:nvSpPr>
            <p:cNvPr id="161800" name="Line 8"/>
            <p:cNvSpPr>
              <a:spLocks noChangeShapeType="1"/>
            </p:cNvSpPr>
            <p:nvPr/>
          </p:nvSpPr>
          <p:spPr bwMode="auto">
            <a:xfrm flipH="1">
              <a:off x="3765" y="2938"/>
              <a:ext cx="717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1801" name="Line 9"/>
            <p:cNvSpPr>
              <a:spLocks noChangeShapeType="1"/>
            </p:cNvSpPr>
            <p:nvPr/>
          </p:nvSpPr>
          <p:spPr bwMode="auto">
            <a:xfrm>
              <a:off x="4482" y="2938"/>
              <a:ext cx="716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61802" name="Text Box 10"/>
          <p:cNvSpPr txBox="1">
            <a:spLocks noChangeArrowheads="1"/>
          </p:cNvSpPr>
          <p:nvPr/>
        </p:nvSpPr>
        <p:spPr bwMode="auto">
          <a:xfrm>
            <a:off x="8040688" y="2446338"/>
            <a:ext cx="577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/>
              <a:t>true</a:t>
            </a:r>
          </a:p>
        </p:txBody>
      </p:sp>
      <p:sp>
        <p:nvSpPr>
          <p:cNvPr id="161803" name="Text Box 11"/>
          <p:cNvSpPr txBox="1">
            <a:spLocks noChangeArrowheads="1"/>
          </p:cNvSpPr>
          <p:nvPr/>
        </p:nvSpPr>
        <p:spPr bwMode="auto">
          <a:xfrm>
            <a:off x="9264650" y="2452688"/>
            <a:ext cx="619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/>
              <a:t>false</a:t>
            </a:r>
          </a:p>
        </p:txBody>
      </p:sp>
      <p:sp>
        <p:nvSpPr>
          <p:cNvPr id="161804" name="Text Box 12"/>
          <p:cNvSpPr txBox="1">
            <a:spLocks noChangeArrowheads="1"/>
          </p:cNvSpPr>
          <p:nvPr/>
        </p:nvSpPr>
        <p:spPr bwMode="auto">
          <a:xfrm>
            <a:off x="8050214" y="3579813"/>
            <a:ext cx="19928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2000" b="1" i="1"/>
              <a:t>6/14              8/14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Example: Gain Ratios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5648" y="1981045"/>
            <a:ext cx="8261350" cy="4651375"/>
          </a:xfrm>
        </p:spPr>
        <p:txBody>
          <a:bodyPr/>
          <a:lstStyle/>
          <a:p>
            <a:r>
              <a:rPr lang="en-GB" dirty="0"/>
              <a:t>Gain Ratios</a:t>
            </a:r>
          </a:p>
          <a:p>
            <a:pPr lvl="1"/>
            <a:r>
              <a:rPr lang="en-GB" dirty="0" err="1"/>
              <a:t>GainRatio</a:t>
            </a:r>
            <a:r>
              <a:rPr lang="en-GB" dirty="0"/>
              <a:t>(outlook) 	= </a:t>
            </a:r>
            <a:r>
              <a:rPr lang="en-GB" dirty="0">
                <a:solidFill>
                  <a:srgbClr val="FF0000"/>
                </a:solidFill>
              </a:rPr>
              <a:t>0.247</a:t>
            </a:r>
            <a:r>
              <a:rPr lang="en-GB" dirty="0"/>
              <a:t>/1.563 	= </a:t>
            </a:r>
            <a:r>
              <a:rPr lang="en-GB" dirty="0">
                <a:solidFill>
                  <a:srgbClr val="FF0000"/>
                </a:solidFill>
              </a:rPr>
              <a:t>0.158</a:t>
            </a:r>
          </a:p>
          <a:p>
            <a:pPr lvl="1"/>
            <a:r>
              <a:rPr lang="en-GB" dirty="0" err="1"/>
              <a:t>GainRatio</a:t>
            </a:r>
            <a:r>
              <a:rPr lang="en-GB" dirty="0"/>
              <a:t>(temp) 	= 0.029/1.545 	= 0.019</a:t>
            </a:r>
          </a:p>
          <a:p>
            <a:pPr lvl="1"/>
            <a:r>
              <a:rPr lang="en-GB" dirty="0" err="1"/>
              <a:t>GainRatio</a:t>
            </a:r>
            <a:r>
              <a:rPr lang="en-GB" dirty="0"/>
              <a:t>(humidity) 	= 0.151/1 	= </a:t>
            </a:r>
            <a:r>
              <a:rPr lang="en-GB" dirty="0">
                <a:solidFill>
                  <a:srgbClr val="FF0000"/>
                </a:solidFill>
              </a:rPr>
              <a:t>0.151</a:t>
            </a:r>
          </a:p>
          <a:p>
            <a:pPr lvl="1"/>
            <a:r>
              <a:rPr lang="en-GB" dirty="0" err="1"/>
              <a:t>GainRatio</a:t>
            </a:r>
            <a:r>
              <a:rPr lang="en-GB" dirty="0"/>
              <a:t>(windy) 	= 0.048/0.986 	= 0.049</a:t>
            </a:r>
          </a:p>
          <a:p>
            <a:r>
              <a:rPr lang="en-GB" dirty="0"/>
              <a:t>Outlook still selected as root node</a:t>
            </a:r>
          </a:p>
          <a:p>
            <a:pPr lvl="1"/>
            <a:r>
              <a:rPr lang="en-GB" dirty="0"/>
              <a:t>But humidity is much closer choice</a:t>
            </a:r>
          </a:p>
          <a:p>
            <a:pPr lvl="2"/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with Gain Ratio</a:t>
            </a:r>
            <a:endParaRPr lang="en-GB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31950" y="2017713"/>
            <a:ext cx="8909050" cy="4114800"/>
          </a:xfrm>
        </p:spPr>
        <p:txBody>
          <a:bodyPr/>
          <a:lstStyle/>
          <a:p>
            <a:r>
              <a:rPr lang="en-US"/>
              <a:t>Extreme scenario with very high number of values</a:t>
            </a:r>
          </a:p>
          <a:p>
            <a:pPr lvl="1"/>
            <a:r>
              <a:rPr lang="en-US"/>
              <a:t>reject attribute even if high gain or gain ratio</a:t>
            </a:r>
          </a:p>
          <a:p>
            <a:r>
              <a:rPr lang="en-US"/>
              <a:t>Gain ratio may overcompensate </a:t>
            </a:r>
          </a:p>
          <a:p>
            <a:pPr lvl="1"/>
            <a:r>
              <a:rPr lang="en-US"/>
              <a:t>may choose an attribute because its intrinsic information is very low</a:t>
            </a:r>
          </a:p>
          <a:p>
            <a:pPr lvl="1"/>
            <a:r>
              <a:rPr lang="en-US"/>
              <a:t>Standard solution</a:t>
            </a:r>
          </a:p>
          <a:p>
            <a:pPr lvl="2"/>
            <a:r>
              <a:rPr lang="en-US"/>
              <a:t>only consider attributes with greater than average information gain</a:t>
            </a:r>
          </a:p>
          <a:p>
            <a:pPr lvl="3"/>
            <a:r>
              <a:rPr lang="en-US"/>
              <a:t>calculate information gain for all attributes</a:t>
            </a:r>
          </a:p>
          <a:p>
            <a:pPr lvl="3"/>
            <a:r>
              <a:rPr lang="en-GB"/>
              <a:t>calculate gain ratio for those with &gt; average gain</a:t>
            </a:r>
          </a:p>
          <a:p>
            <a:pPr lvl="3"/>
            <a:r>
              <a:rPr lang="en-GB"/>
              <a:t>choose attribute with highest gain ratio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Exercises 3 – Information Gain Ratio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0557" y="1783328"/>
            <a:ext cx="9690224" cy="4579937"/>
          </a:xfrm>
        </p:spPr>
        <p:txBody>
          <a:bodyPr/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GB" dirty="0">
                <a:solidFill>
                  <a:srgbClr val="B2B2B2"/>
                </a:solidFill>
              </a:rPr>
              <a:t>Use the </a:t>
            </a:r>
            <a:r>
              <a:rPr lang="en-GB" i="1" u="sng" dirty="0">
                <a:solidFill>
                  <a:srgbClr val="B2B2B2"/>
                </a:solidFill>
              </a:rPr>
              <a:t>information gain</a:t>
            </a:r>
            <a:r>
              <a:rPr lang="en-GB" dirty="0">
                <a:solidFill>
                  <a:srgbClr val="B2B2B2"/>
                </a:solidFill>
              </a:rPr>
              <a:t> metric to choose a suitable attribute for the </a:t>
            </a:r>
            <a:r>
              <a:rPr lang="en-GB" b="1" dirty="0">
                <a:solidFill>
                  <a:srgbClr val="B2B2B2"/>
                </a:solidFill>
              </a:rPr>
              <a:t>root node</a:t>
            </a:r>
            <a:r>
              <a:rPr lang="en-GB" dirty="0">
                <a:solidFill>
                  <a:srgbClr val="B2B2B2"/>
                </a:solidFill>
              </a:rPr>
              <a:t> of the Credit Risk Dataset that predicts credit risk given credit history, debt, collateral and income. The class attribute is risk.</a:t>
            </a:r>
          </a:p>
          <a:p>
            <a:pPr marL="533400" indent="-533400">
              <a:buFont typeface="Wingdings" pitchFamily="2" charset="2"/>
              <a:buAutoNum type="arabicPeriod"/>
            </a:pPr>
            <a:endParaRPr lang="en-GB" dirty="0"/>
          </a:p>
          <a:p>
            <a:pPr marL="533400" indent="-533400">
              <a:buFont typeface="Wingdings" pitchFamily="2" charset="2"/>
              <a:buAutoNum type="arabicPeriod"/>
            </a:pPr>
            <a:r>
              <a:rPr lang="en-GB" dirty="0"/>
              <a:t>Use </a:t>
            </a:r>
            <a:r>
              <a:rPr lang="en-GB" i="1" u="sng" dirty="0"/>
              <a:t>gain ratio</a:t>
            </a:r>
            <a:r>
              <a:rPr lang="en-GB" dirty="0"/>
              <a:t> to choose the root node attribute for</a:t>
            </a:r>
          </a:p>
          <a:p>
            <a:pPr marL="914400" lvl="1" indent="-457200">
              <a:buFont typeface="Wingdings" pitchFamily="2" charset="2"/>
              <a:buAutoNum type="alphaLcParenR"/>
            </a:pPr>
            <a:r>
              <a:rPr lang="en-GB" dirty="0"/>
              <a:t>Credit Risk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3355" y="885250"/>
            <a:ext cx="11810341" cy="757129"/>
          </a:xfrm>
        </p:spPr>
        <p:txBody>
          <a:bodyPr/>
          <a:lstStyle/>
          <a:p>
            <a:r>
              <a:rPr lang="en-GB" sz="3600" dirty="0"/>
              <a:t>Decision trees purity criteria: Information gain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2170" y="1580007"/>
            <a:ext cx="8128000" cy="48974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Information is measured in bits</a:t>
            </a:r>
          </a:p>
          <a:p>
            <a:pPr>
              <a:lnSpc>
                <a:spcPct val="90000"/>
              </a:lnSpc>
            </a:pPr>
            <a:r>
              <a:rPr lang="en-GB" dirty="0"/>
              <a:t>Entropy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information required to predict the class, given a probability distribution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GB" dirty="0"/>
              <a:t>entropy(p</a:t>
            </a:r>
            <a:r>
              <a:rPr lang="en-GB" baseline="-25000" dirty="0"/>
              <a:t>1</a:t>
            </a:r>
            <a:r>
              <a:rPr lang="en-GB" dirty="0"/>
              <a:t>,p</a:t>
            </a:r>
            <a:r>
              <a:rPr lang="en-GB" baseline="-25000" dirty="0"/>
              <a:t>2</a:t>
            </a:r>
            <a:r>
              <a:rPr lang="en-GB" dirty="0"/>
              <a:t>,…,</a:t>
            </a:r>
            <a:r>
              <a:rPr lang="en-GB" dirty="0" err="1"/>
              <a:t>p</a:t>
            </a:r>
            <a:r>
              <a:rPr lang="en-GB" baseline="-25000" dirty="0" err="1"/>
              <a:t>n</a:t>
            </a:r>
            <a:r>
              <a:rPr lang="en-GB" dirty="0"/>
              <a:t>) = 						-p</a:t>
            </a:r>
            <a:r>
              <a:rPr lang="en-GB" baseline="-25000" dirty="0"/>
              <a:t>1</a:t>
            </a:r>
            <a:r>
              <a:rPr lang="en-GB" dirty="0"/>
              <a:t>*log</a:t>
            </a:r>
            <a:r>
              <a:rPr lang="en-GB" baseline="-25000" dirty="0"/>
              <a:t>2</a:t>
            </a:r>
            <a:r>
              <a:rPr lang="en-GB" dirty="0"/>
              <a:t>(p</a:t>
            </a:r>
            <a:r>
              <a:rPr lang="en-GB" baseline="-25000" dirty="0"/>
              <a:t>1</a:t>
            </a:r>
            <a:r>
              <a:rPr lang="en-GB" dirty="0"/>
              <a:t>) – p</a:t>
            </a:r>
            <a:r>
              <a:rPr lang="en-GB" baseline="-25000" dirty="0"/>
              <a:t>2</a:t>
            </a:r>
            <a:r>
              <a:rPr lang="en-GB" dirty="0"/>
              <a:t>*log</a:t>
            </a:r>
            <a:r>
              <a:rPr lang="en-GB" baseline="-25000" dirty="0"/>
              <a:t>2</a:t>
            </a:r>
            <a:r>
              <a:rPr lang="en-GB" dirty="0"/>
              <a:t>(p</a:t>
            </a:r>
            <a:r>
              <a:rPr lang="en-GB" baseline="-25000" dirty="0"/>
              <a:t>2</a:t>
            </a:r>
            <a:r>
              <a:rPr lang="en-GB" dirty="0"/>
              <a:t>) –…– </a:t>
            </a:r>
            <a:r>
              <a:rPr lang="en-GB" dirty="0" err="1"/>
              <a:t>p</a:t>
            </a:r>
            <a:r>
              <a:rPr lang="en-GB" baseline="-25000" dirty="0" err="1"/>
              <a:t>n</a:t>
            </a:r>
            <a:r>
              <a:rPr lang="en-GB" dirty="0"/>
              <a:t>*log</a:t>
            </a:r>
            <a:r>
              <a:rPr lang="en-GB" baseline="-25000" dirty="0"/>
              <a:t>2</a:t>
            </a:r>
            <a:r>
              <a:rPr lang="en-GB" dirty="0"/>
              <a:t>(</a:t>
            </a:r>
            <a:r>
              <a:rPr lang="en-GB" dirty="0" err="1"/>
              <a:t>p</a:t>
            </a:r>
            <a:r>
              <a:rPr lang="en-GB" baseline="-25000" dirty="0" err="1"/>
              <a:t>n</a:t>
            </a:r>
            <a:r>
              <a:rPr lang="en-GB" dirty="0"/>
              <a:t>)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GB" dirty="0"/>
              <a:t>p</a:t>
            </a:r>
            <a:r>
              <a:rPr lang="en-GB" baseline="-25000" dirty="0"/>
              <a:t>i </a:t>
            </a:r>
            <a:r>
              <a:rPr lang="en-GB" dirty="0"/>
              <a:t>is the proportion in class </a:t>
            </a:r>
            <a:r>
              <a:rPr lang="en-GB" dirty="0" err="1"/>
              <a:t>i</a:t>
            </a:r>
            <a:endParaRPr lang="en-GB" dirty="0"/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GB" dirty="0"/>
              <a:t>Information via entropy of class distribution</a:t>
            </a:r>
          </a:p>
          <a:p>
            <a:pPr lvl="1">
              <a:lnSpc>
                <a:spcPct val="90000"/>
              </a:lnSpc>
              <a:spcAft>
                <a:spcPct val="20000"/>
              </a:spcAft>
            </a:pPr>
            <a:r>
              <a:rPr lang="en-GB" dirty="0"/>
              <a:t>info([c</a:t>
            </a:r>
            <a:r>
              <a:rPr lang="en-GB" baseline="-25000" dirty="0"/>
              <a:t>1</a:t>
            </a:r>
            <a:r>
              <a:rPr lang="en-GB" dirty="0"/>
              <a:t>,c</a:t>
            </a:r>
            <a:r>
              <a:rPr lang="en-GB" baseline="-25000" dirty="0"/>
              <a:t>2</a:t>
            </a:r>
            <a:r>
              <a:rPr lang="en-GB" dirty="0"/>
              <a:t>,…,</a:t>
            </a:r>
            <a:r>
              <a:rPr lang="en-GB" dirty="0" err="1"/>
              <a:t>c</a:t>
            </a:r>
            <a:r>
              <a:rPr lang="en-GB" baseline="-25000" dirty="0" err="1"/>
              <a:t>n</a:t>
            </a:r>
            <a:r>
              <a:rPr lang="en-GB" dirty="0"/>
              <a:t>]) = 	entropy(c</a:t>
            </a:r>
            <a:r>
              <a:rPr lang="en-GB" baseline="-25000" dirty="0"/>
              <a:t>1</a:t>
            </a:r>
            <a:r>
              <a:rPr lang="en-GB" dirty="0"/>
              <a:t>/c , c</a:t>
            </a:r>
            <a:r>
              <a:rPr lang="en-GB" baseline="-25000" dirty="0"/>
              <a:t>2</a:t>
            </a:r>
            <a:r>
              <a:rPr lang="en-GB" dirty="0"/>
              <a:t>/c , … , </a:t>
            </a:r>
            <a:r>
              <a:rPr lang="en-GB" dirty="0" err="1"/>
              <a:t>c</a:t>
            </a:r>
            <a:r>
              <a:rPr lang="en-GB" baseline="-25000" dirty="0" err="1"/>
              <a:t>n</a:t>
            </a:r>
            <a:r>
              <a:rPr lang="en-GB" dirty="0"/>
              <a:t>/c)</a:t>
            </a:r>
          </a:p>
          <a:p>
            <a:pPr lvl="2">
              <a:lnSpc>
                <a:spcPct val="90000"/>
              </a:lnSpc>
              <a:spcAft>
                <a:spcPct val="20000"/>
              </a:spcAft>
            </a:pPr>
            <a:r>
              <a:rPr lang="en-GB" dirty="0"/>
              <a:t>c</a:t>
            </a:r>
            <a:r>
              <a:rPr lang="en-GB" baseline="-25000" dirty="0"/>
              <a:t>i </a:t>
            </a:r>
            <a:r>
              <a:rPr lang="en-GB" dirty="0"/>
              <a:t>is the number of instances of class </a:t>
            </a:r>
            <a:r>
              <a:rPr lang="en-GB" dirty="0" err="1"/>
              <a:t>i</a:t>
            </a:r>
            <a:endParaRPr lang="en-GB" dirty="0"/>
          </a:p>
          <a:p>
            <a:pPr lvl="2"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GB" dirty="0"/>
              <a:t>c = c</a:t>
            </a:r>
            <a:r>
              <a:rPr lang="en-GB" baseline="-25000" dirty="0"/>
              <a:t>1</a:t>
            </a:r>
            <a:r>
              <a:rPr lang="en-GB" dirty="0"/>
              <a:t>+c</a:t>
            </a:r>
            <a:r>
              <a:rPr lang="en-GB" baseline="-25000" dirty="0"/>
              <a:t>2</a:t>
            </a:r>
            <a:r>
              <a:rPr lang="en-GB" dirty="0"/>
              <a:t>+…+</a:t>
            </a:r>
            <a:r>
              <a:rPr lang="en-GB" dirty="0" err="1"/>
              <a:t>c</a:t>
            </a:r>
            <a:r>
              <a:rPr lang="en-GB" baseline="-25000" dirty="0" err="1"/>
              <a:t>n</a:t>
            </a:r>
            <a:endParaRPr lang="en-GB" baseline="-25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8135" y="879360"/>
            <a:ext cx="10515600" cy="757129"/>
          </a:xfrm>
        </p:spPr>
        <p:txBody>
          <a:bodyPr/>
          <a:lstStyle/>
          <a:p>
            <a:r>
              <a:rPr lang="en-GB" sz="3200" dirty="0"/>
              <a:t>Decision trees purity criteria: Information gain</a:t>
            </a:r>
            <a:endParaRPr lang="en-GB" sz="3400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4439" y="1623457"/>
            <a:ext cx="9954003" cy="47244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sz="3200" dirty="0">
                <a:cs typeface="Arial" pitchFamily="34" charset="0"/>
              </a:rPr>
              <a:t>Information Gain - </a:t>
            </a:r>
            <a:r>
              <a:rPr lang="en-GB" sz="3200" dirty="0"/>
              <a:t>difference between </a:t>
            </a:r>
          </a:p>
          <a:p>
            <a:pPr lvl="2">
              <a:spcBef>
                <a:spcPct val="0"/>
              </a:spcBef>
            </a:pPr>
            <a:r>
              <a:rPr lang="en-GB" sz="2400" dirty="0">
                <a:solidFill>
                  <a:schemeClr val="folHlink"/>
                </a:solidFill>
              </a:rPr>
              <a:t>information contained</a:t>
            </a:r>
            <a:r>
              <a:rPr lang="en-GB" sz="2400" dirty="0"/>
              <a:t> in dataset</a:t>
            </a:r>
          </a:p>
          <a:p>
            <a:pPr lvl="2">
              <a:spcBef>
                <a:spcPct val="0"/>
              </a:spcBef>
            </a:pPr>
            <a:r>
              <a:rPr lang="en-GB" sz="2400" dirty="0">
                <a:solidFill>
                  <a:schemeClr val="folHlink"/>
                </a:solidFill>
              </a:rPr>
              <a:t>expected information</a:t>
            </a:r>
            <a:r>
              <a:rPr lang="en-GB" sz="2400" dirty="0"/>
              <a:t> from attribute split</a:t>
            </a:r>
          </a:p>
          <a:p>
            <a:r>
              <a:rPr lang="en-GB" sz="3200" dirty="0"/>
              <a:t>Expected Information from attribute splitting </a:t>
            </a:r>
          </a:p>
          <a:p>
            <a:pPr lvl="1"/>
            <a:r>
              <a:rPr lang="en-GB" sz="2800" dirty="0"/>
              <a:t>weighted average of information from each partition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</a:pPr>
            <a:r>
              <a:rPr lang="en-GB" dirty="0"/>
              <a:t>info([a</a:t>
            </a:r>
            <a:r>
              <a:rPr lang="en-GB" baseline="-25000" dirty="0"/>
              <a:t>1</a:t>
            </a:r>
            <a:r>
              <a:rPr lang="en-GB" dirty="0"/>
              <a:t>,…,a</a:t>
            </a:r>
            <a:r>
              <a:rPr lang="en-GB" baseline="-25000" dirty="0"/>
              <a:t>n</a:t>
            </a:r>
            <a:r>
              <a:rPr lang="en-GB" dirty="0"/>
              <a:t>], [b</a:t>
            </a:r>
            <a:r>
              <a:rPr lang="en-GB" baseline="-25000" dirty="0"/>
              <a:t>1</a:t>
            </a:r>
            <a:r>
              <a:rPr lang="en-GB" dirty="0"/>
              <a:t>,…,b</a:t>
            </a:r>
            <a:r>
              <a:rPr lang="en-GB" baseline="-25000" dirty="0"/>
              <a:t>n</a:t>
            </a:r>
            <a:r>
              <a:rPr lang="en-GB" dirty="0"/>
              <a:t>], [c</a:t>
            </a:r>
            <a:r>
              <a:rPr lang="en-GB" baseline="-25000" dirty="0"/>
              <a:t>1</a:t>
            </a:r>
            <a:r>
              <a:rPr lang="en-GB" dirty="0"/>
              <a:t>,…,</a:t>
            </a:r>
            <a:r>
              <a:rPr lang="en-GB" dirty="0" err="1"/>
              <a:t>c</a:t>
            </a:r>
            <a:r>
              <a:rPr lang="en-GB" baseline="-25000" dirty="0" err="1"/>
              <a:t>n</a:t>
            </a:r>
            <a:r>
              <a:rPr lang="en-GB" dirty="0"/>
              <a:t>],…,) = 		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GB" dirty="0"/>
              <a:t>A/</a:t>
            </a:r>
            <a:r>
              <a:rPr lang="el-GR" dirty="0">
                <a:cs typeface="Arial" pitchFamily="34" charset="0"/>
              </a:rPr>
              <a:t>Σ</a:t>
            </a:r>
            <a:r>
              <a:rPr lang="en-GB" dirty="0">
                <a:cs typeface="Arial" pitchFamily="34" charset="0"/>
              </a:rPr>
              <a:t>*</a:t>
            </a:r>
            <a:r>
              <a:rPr lang="en-GB" dirty="0"/>
              <a:t>info([a</a:t>
            </a:r>
            <a:r>
              <a:rPr lang="en-GB" baseline="-25000" dirty="0"/>
              <a:t>1</a:t>
            </a:r>
            <a:r>
              <a:rPr lang="en-GB" dirty="0"/>
              <a:t>,…,a</a:t>
            </a:r>
            <a:r>
              <a:rPr lang="en-GB" baseline="-25000" dirty="0"/>
              <a:t>n</a:t>
            </a:r>
            <a:r>
              <a:rPr lang="en-GB" dirty="0"/>
              <a:t>]) + B/</a:t>
            </a:r>
            <a:r>
              <a:rPr lang="el-GR" dirty="0">
                <a:cs typeface="Arial" pitchFamily="34" charset="0"/>
              </a:rPr>
              <a:t>Σ</a:t>
            </a:r>
            <a:r>
              <a:rPr lang="en-GB" dirty="0">
                <a:cs typeface="Arial" pitchFamily="34" charset="0"/>
              </a:rPr>
              <a:t>*</a:t>
            </a:r>
            <a:r>
              <a:rPr lang="en-GB" dirty="0"/>
              <a:t>info([b</a:t>
            </a:r>
            <a:r>
              <a:rPr lang="en-GB" baseline="-25000" dirty="0"/>
              <a:t>1</a:t>
            </a:r>
            <a:r>
              <a:rPr lang="en-GB" dirty="0"/>
              <a:t>,…,b</a:t>
            </a:r>
            <a:r>
              <a:rPr lang="en-GB" baseline="-25000" dirty="0"/>
              <a:t>n</a:t>
            </a:r>
            <a:r>
              <a:rPr lang="en-GB" dirty="0"/>
              <a:t>]) + 		</a:t>
            </a:r>
          </a:p>
          <a:p>
            <a:pPr lvl="1">
              <a:lnSpc>
                <a:spcPct val="11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GB" dirty="0"/>
              <a:t>C/</a:t>
            </a:r>
            <a:r>
              <a:rPr lang="el-GR" dirty="0">
                <a:cs typeface="Arial" pitchFamily="34" charset="0"/>
              </a:rPr>
              <a:t>Σ</a:t>
            </a:r>
            <a:r>
              <a:rPr lang="en-GB" dirty="0">
                <a:cs typeface="Arial" pitchFamily="34" charset="0"/>
              </a:rPr>
              <a:t>*</a:t>
            </a:r>
            <a:r>
              <a:rPr lang="en-GB" dirty="0"/>
              <a:t>info([c</a:t>
            </a:r>
            <a:r>
              <a:rPr lang="en-GB" baseline="-25000" dirty="0"/>
              <a:t>1</a:t>
            </a:r>
            <a:r>
              <a:rPr lang="en-GB" dirty="0"/>
              <a:t>,…,</a:t>
            </a:r>
            <a:r>
              <a:rPr lang="en-GB" dirty="0" err="1"/>
              <a:t>c</a:t>
            </a:r>
            <a:r>
              <a:rPr lang="en-GB" baseline="-25000" dirty="0" err="1"/>
              <a:t>n</a:t>
            </a:r>
            <a:r>
              <a:rPr lang="en-GB" dirty="0"/>
              <a:t>]) + …</a:t>
            </a:r>
          </a:p>
          <a:p>
            <a:pPr lvl="1">
              <a:spcAft>
                <a:spcPct val="20000"/>
              </a:spcAft>
              <a:buFont typeface="Wingdings" pitchFamily="2" charset="2"/>
              <a:buNone/>
            </a:pPr>
            <a:r>
              <a:rPr lang="en-GB" dirty="0"/>
              <a:t>where x</a:t>
            </a:r>
            <a:r>
              <a:rPr lang="en-GB" baseline="-25000" dirty="0"/>
              <a:t>i </a:t>
            </a:r>
            <a:r>
              <a:rPr lang="en-GB" dirty="0"/>
              <a:t>is num. of instances of class </a:t>
            </a:r>
            <a:r>
              <a:rPr lang="en-GB" dirty="0" err="1"/>
              <a:t>i</a:t>
            </a:r>
            <a:r>
              <a:rPr lang="en-GB" dirty="0"/>
              <a:t> 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GB" dirty="0"/>
              <a:t> 		X = x</a:t>
            </a:r>
            <a:r>
              <a:rPr lang="en-GB" baseline="-25000" dirty="0"/>
              <a:t>1 </a:t>
            </a:r>
            <a:r>
              <a:rPr lang="en-GB" dirty="0"/>
              <a:t>+ x</a:t>
            </a:r>
            <a:r>
              <a:rPr lang="en-GB" baseline="-25000" dirty="0"/>
              <a:t>2 </a:t>
            </a:r>
            <a:r>
              <a:rPr lang="en-GB" dirty="0"/>
              <a:t>+ … </a:t>
            </a:r>
          </a:p>
          <a:p>
            <a:pPr lvl="1">
              <a:lnSpc>
                <a:spcPct val="80000"/>
              </a:lnSpc>
              <a:spcBef>
                <a:spcPct val="0"/>
              </a:spcBef>
              <a:spcAft>
                <a:spcPct val="20000"/>
              </a:spcAft>
              <a:buFont typeface="Wingdings" pitchFamily="2" charset="2"/>
              <a:buNone/>
            </a:pPr>
            <a:r>
              <a:rPr lang="en-GB" dirty="0">
                <a:cs typeface="Arial" pitchFamily="34" charset="0"/>
              </a:rPr>
              <a:t> 		</a:t>
            </a:r>
            <a:r>
              <a:rPr lang="el-GR" dirty="0">
                <a:cs typeface="Arial" pitchFamily="34" charset="0"/>
              </a:rPr>
              <a:t>Σ</a:t>
            </a:r>
            <a:r>
              <a:rPr lang="en-GB" dirty="0">
                <a:cs typeface="Arial" pitchFamily="34" charset="0"/>
              </a:rPr>
              <a:t> = A + B + C + …</a:t>
            </a:r>
          </a:p>
          <a:p>
            <a:pPr>
              <a:spcBef>
                <a:spcPct val="0"/>
              </a:spcBef>
            </a:pPr>
            <a:endParaRPr lang="en-GB" sz="3200" dirty="0"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A8AFB49-7392-4F91-A159-57EF7A17C88B}"/>
              </a:ext>
            </a:extLst>
          </p:cNvPr>
          <p:cNvGrpSpPr/>
          <p:nvPr/>
        </p:nvGrpSpPr>
        <p:grpSpPr>
          <a:xfrm>
            <a:off x="7878007" y="3653114"/>
            <a:ext cx="4013584" cy="2095499"/>
            <a:chOff x="6697662" y="3817937"/>
            <a:chExt cx="4013584" cy="2095499"/>
          </a:xfrm>
        </p:grpSpPr>
        <p:sp>
          <p:nvSpPr>
            <p:cNvPr id="166916" name="Oval 4"/>
            <p:cNvSpPr>
              <a:spLocks noChangeAspect="1" noChangeArrowheads="1"/>
            </p:cNvSpPr>
            <p:nvPr/>
          </p:nvSpPr>
          <p:spPr bwMode="auto">
            <a:xfrm>
              <a:off x="7580313" y="4033837"/>
              <a:ext cx="1817687" cy="690563"/>
            </a:xfrm>
            <a:prstGeom prst="ellipse">
              <a:avLst/>
            </a:prstGeom>
            <a:solidFill>
              <a:schemeClr val="accent1">
                <a:lumMod val="75000"/>
                <a:alpha val="5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/>
                <a:t>Attribute A</a:t>
              </a:r>
            </a:p>
            <a:p>
              <a:r>
                <a:rPr lang="en-GB"/>
                <a:t>info([A</a:t>
              </a:r>
              <a:r>
                <a:rPr lang="en-GB" baseline="-25000"/>
                <a:t>T</a:t>
              </a:r>
              <a:r>
                <a:rPr lang="en-GB"/>
                <a:t>,A</a:t>
              </a:r>
              <a:r>
                <a:rPr lang="en-GB" baseline="-25000"/>
                <a:t>F</a:t>
              </a:r>
              <a:r>
                <a:rPr lang="en-GB"/>
                <a:t>])</a:t>
              </a:r>
            </a:p>
          </p:txBody>
        </p:sp>
        <p:sp>
          <p:nvSpPr>
            <p:cNvPr id="166917" name="Rectangle 5"/>
            <p:cNvSpPr>
              <a:spLocks noChangeArrowheads="1"/>
            </p:cNvSpPr>
            <p:nvPr/>
          </p:nvSpPr>
          <p:spPr bwMode="auto">
            <a:xfrm>
              <a:off x="6697662" y="5229224"/>
              <a:ext cx="1187450" cy="68421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/>
                <a:t>A=a</a:t>
              </a:r>
              <a:endParaRPr lang="en-GB" baseline="-25000"/>
            </a:p>
            <a:p>
              <a:r>
                <a:rPr lang="en-GB"/>
                <a:t> info([a</a:t>
              </a:r>
              <a:r>
                <a:rPr lang="en-GB" baseline="-25000"/>
                <a:t>T</a:t>
              </a:r>
              <a:r>
                <a:rPr lang="en-GB"/>
                <a:t>,a</a:t>
              </a:r>
              <a:r>
                <a:rPr lang="en-GB" baseline="-25000"/>
                <a:t>F</a:t>
              </a:r>
              <a:r>
                <a:rPr lang="en-GB"/>
                <a:t>]) </a:t>
              </a:r>
            </a:p>
          </p:txBody>
        </p:sp>
        <p:sp>
          <p:nvSpPr>
            <p:cNvPr id="166918" name="Rectangle 6"/>
            <p:cNvSpPr>
              <a:spLocks noChangeArrowheads="1"/>
            </p:cNvSpPr>
            <p:nvPr/>
          </p:nvSpPr>
          <p:spPr bwMode="auto">
            <a:xfrm>
              <a:off x="7921624" y="5229224"/>
              <a:ext cx="1187450" cy="68421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 dirty="0"/>
                <a:t>A=b</a:t>
              </a:r>
            </a:p>
            <a:p>
              <a:r>
                <a:rPr lang="en-GB" dirty="0"/>
                <a:t>info([</a:t>
              </a:r>
              <a:r>
                <a:rPr lang="en-GB" dirty="0" err="1"/>
                <a:t>b</a:t>
              </a:r>
              <a:r>
                <a:rPr lang="en-GB" baseline="-25000" dirty="0" err="1"/>
                <a:t>T</a:t>
              </a:r>
              <a:r>
                <a:rPr lang="en-GB" dirty="0" err="1"/>
                <a:t>,b</a:t>
              </a:r>
              <a:r>
                <a:rPr lang="en-GB" baseline="-25000" dirty="0" err="1"/>
                <a:t>F</a:t>
              </a:r>
              <a:r>
                <a:rPr lang="en-GB" dirty="0"/>
                <a:t>])</a:t>
              </a:r>
              <a:endParaRPr lang="en-GB" baseline="-25000" dirty="0"/>
            </a:p>
          </p:txBody>
        </p:sp>
        <p:sp>
          <p:nvSpPr>
            <p:cNvPr id="166919" name="Rectangle 7"/>
            <p:cNvSpPr>
              <a:spLocks noChangeArrowheads="1"/>
            </p:cNvSpPr>
            <p:nvPr/>
          </p:nvSpPr>
          <p:spPr bwMode="auto">
            <a:xfrm>
              <a:off x="9505949" y="5229224"/>
              <a:ext cx="1187450" cy="684212"/>
            </a:xfrm>
            <a:prstGeom prst="rect">
              <a:avLst/>
            </a:prstGeom>
            <a:solidFill>
              <a:srgbClr val="FFFF99">
                <a:alpha val="50000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GB"/>
                <a:t>A=x</a:t>
              </a:r>
            </a:p>
            <a:p>
              <a:r>
                <a:rPr lang="en-GB"/>
                <a:t>info([x</a:t>
              </a:r>
              <a:r>
                <a:rPr lang="en-GB" baseline="-25000"/>
                <a:t>T</a:t>
              </a:r>
              <a:r>
                <a:rPr lang="en-GB"/>
                <a:t>,x</a:t>
              </a:r>
              <a:r>
                <a:rPr lang="en-GB" baseline="-25000"/>
                <a:t>F</a:t>
              </a:r>
              <a:r>
                <a:rPr lang="en-GB"/>
                <a:t>])</a:t>
              </a:r>
              <a:endParaRPr lang="en-GB" baseline="-25000"/>
            </a:p>
          </p:txBody>
        </p:sp>
        <p:sp>
          <p:nvSpPr>
            <p:cNvPr id="166920" name="Line 8"/>
            <p:cNvSpPr>
              <a:spLocks noChangeShapeType="1"/>
            </p:cNvSpPr>
            <p:nvPr/>
          </p:nvSpPr>
          <p:spPr bwMode="auto">
            <a:xfrm flipH="1">
              <a:off x="7345363" y="4724399"/>
              <a:ext cx="1138237" cy="506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6921" name="Line 9"/>
            <p:cNvSpPr>
              <a:spLocks noChangeShapeType="1"/>
            </p:cNvSpPr>
            <p:nvPr/>
          </p:nvSpPr>
          <p:spPr bwMode="auto">
            <a:xfrm>
              <a:off x="8483599" y="4724399"/>
              <a:ext cx="0" cy="506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6922" name="Line 10"/>
            <p:cNvSpPr>
              <a:spLocks noChangeShapeType="1"/>
            </p:cNvSpPr>
            <p:nvPr/>
          </p:nvSpPr>
          <p:spPr bwMode="auto">
            <a:xfrm>
              <a:off x="8483600" y="4724400"/>
              <a:ext cx="1704975" cy="460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6923" name="Text Box 11"/>
            <p:cNvSpPr txBox="1">
              <a:spLocks noChangeArrowheads="1"/>
            </p:cNvSpPr>
            <p:nvPr/>
          </p:nvSpPr>
          <p:spPr bwMode="auto">
            <a:xfrm>
              <a:off x="7669212" y="4700864"/>
              <a:ext cx="29527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/>
                <a:t>a</a:t>
              </a:r>
            </a:p>
          </p:txBody>
        </p:sp>
        <p:sp>
          <p:nvSpPr>
            <p:cNvPr id="166924" name="Text Box 12"/>
            <p:cNvSpPr txBox="1">
              <a:spLocks noChangeArrowheads="1"/>
            </p:cNvSpPr>
            <p:nvPr/>
          </p:nvSpPr>
          <p:spPr bwMode="auto">
            <a:xfrm>
              <a:off x="8389937" y="4702174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/>
                <a:t>b</a:t>
              </a:r>
            </a:p>
          </p:txBody>
        </p:sp>
        <p:sp>
          <p:nvSpPr>
            <p:cNvPr id="166925" name="Text Box 13"/>
            <p:cNvSpPr txBox="1">
              <a:spLocks noChangeArrowheads="1"/>
            </p:cNvSpPr>
            <p:nvPr/>
          </p:nvSpPr>
          <p:spPr bwMode="auto">
            <a:xfrm>
              <a:off x="9458324" y="4700864"/>
              <a:ext cx="28405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/>
                <a:t>x</a:t>
              </a:r>
            </a:p>
          </p:txBody>
        </p:sp>
        <p:sp>
          <p:nvSpPr>
            <p:cNvPr id="166926" name="Text Box 14"/>
            <p:cNvSpPr txBox="1">
              <a:spLocks noChangeArrowheads="1"/>
            </p:cNvSpPr>
            <p:nvPr/>
          </p:nvSpPr>
          <p:spPr bwMode="auto">
            <a:xfrm>
              <a:off x="9305925" y="3817937"/>
              <a:ext cx="1405321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GB" dirty="0"/>
                <a:t>e.g. </a:t>
              </a:r>
            </a:p>
            <a:p>
              <a:pPr algn="l"/>
              <a:r>
                <a:rPr lang="en-GB" dirty="0"/>
                <a:t>Classification</a:t>
              </a:r>
            </a:p>
          </p:txBody>
        </p:sp>
        <p:sp>
          <p:nvSpPr>
            <p:cNvPr id="166927" name="Line 15"/>
            <p:cNvSpPr>
              <a:spLocks noChangeShapeType="1"/>
            </p:cNvSpPr>
            <p:nvPr/>
          </p:nvSpPr>
          <p:spPr bwMode="auto">
            <a:xfrm>
              <a:off x="8810736" y="4946206"/>
              <a:ext cx="215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6928" name="Line 16"/>
            <p:cNvSpPr>
              <a:spLocks noChangeShapeType="1"/>
            </p:cNvSpPr>
            <p:nvPr/>
          </p:nvSpPr>
          <p:spPr bwMode="auto">
            <a:xfrm>
              <a:off x="9177337" y="5551486"/>
              <a:ext cx="2159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Highly-branching attributes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843" y="1823961"/>
            <a:ext cx="10515600" cy="4435475"/>
          </a:xfrm>
        </p:spPr>
        <p:txBody>
          <a:bodyPr/>
          <a:lstStyle/>
          <a:p>
            <a:r>
              <a:rPr lang="en-US" dirty="0"/>
              <a:t>Subsets are more likely to be pure if there is a large number of values</a:t>
            </a:r>
          </a:p>
          <a:p>
            <a:r>
              <a:rPr lang="en-US" dirty="0"/>
              <a:t>Attributes with a large number of values have higher gain</a:t>
            </a:r>
          </a:p>
          <a:p>
            <a:r>
              <a:rPr lang="en-US" dirty="0"/>
              <a:t>Information gain is biased towards choosing attributes with a large number of values</a:t>
            </a:r>
          </a:p>
          <a:p>
            <a:pPr lvl="1"/>
            <a:r>
              <a:rPr lang="en-US" dirty="0"/>
              <a:t>This may result in </a:t>
            </a:r>
            <a:r>
              <a:rPr lang="en-US" i="1" dirty="0"/>
              <a:t>overfitting</a:t>
            </a:r>
          </a:p>
          <a:p>
            <a:r>
              <a:rPr lang="en-US" dirty="0"/>
              <a:t>Gain ratio compensates for this bias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Root Node: ID code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843" y="3162177"/>
            <a:ext cx="7974013" cy="2924175"/>
          </a:xfrm>
        </p:spPr>
        <p:txBody>
          <a:bodyPr/>
          <a:lstStyle/>
          <a:p>
            <a:r>
              <a:rPr lang="en-US" dirty="0"/>
              <a:t>info(Weather Data) = 0.940</a:t>
            </a:r>
          </a:p>
          <a:p>
            <a:r>
              <a:rPr lang="en-US" dirty="0"/>
              <a:t>info(ID split) = info([0,1],[0,1],[1,0],…,[1,0],[0,1])	= 1/14*0+1/14*0+1/14*0+…+1/14*0+1/14*0</a:t>
            </a:r>
          </a:p>
          <a:p>
            <a:r>
              <a:rPr lang="en-US" dirty="0">
                <a:sym typeface="Symbol" pitchFamily="18" charset="2"/>
              </a:rPr>
              <a:t>Gain(ID) = 0.940 – 0 = 0.940 bits</a:t>
            </a:r>
          </a:p>
          <a:p>
            <a:pPr lvl="1"/>
            <a:r>
              <a:rPr lang="en-US" dirty="0">
                <a:sym typeface="Symbol" pitchFamily="18" charset="2"/>
              </a:rPr>
              <a:t>Gain is maximal for ID code</a:t>
            </a:r>
          </a:p>
          <a:p>
            <a:r>
              <a:rPr lang="en-US" dirty="0">
                <a:sym typeface="Symbol" pitchFamily="18" charset="2"/>
              </a:rPr>
              <a:t>Not a useful decision node!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E6D23F-ABBC-4C62-B5CB-C71515E02524}"/>
              </a:ext>
            </a:extLst>
          </p:cNvPr>
          <p:cNvGrpSpPr/>
          <p:nvPr/>
        </p:nvGrpSpPr>
        <p:grpSpPr>
          <a:xfrm>
            <a:off x="6096000" y="1062672"/>
            <a:ext cx="5346050" cy="2366328"/>
            <a:chOff x="6096000" y="1239936"/>
            <a:chExt cx="5346050" cy="236632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B1FC924-23F8-4FFA-9D61-46AE2B7B7223}"/>
                </a:ext>
              </a:extLst>
            </p:cNvPr>
            <p:cNvSpPr/>
            <p:nvPr/>
          </p:nvSpPr>
          <p:spPr>
            <a:xfrm>
              <a:off x="8056497" y="1239936"/>
              <a:ext cx="1626669" cy="55826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ID Code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D769E3C-525B-4CEE-BDB3-76A6896D1D99}"/>
                </a:ext>
              </a:extLst>
            </p:cNvPr>
            <p:cNvSpPr/>
            <p:nvPr/>
          </p:nvSpPr>
          <p:spPr>
            <a:xfrm>
              <a:off x="10653593" y="3047998"/>
              <a:ext cx="788457" cy="55826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No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BD264C6-3B16-41EF-A856-BFB9EB2CDF14}"/>
                </a:ext>
              </a:extLst>
            </p:cNvPr>
            <p:cNvSpPr/>
            <p:nvPr/>
          </p:nvSpPr>
          <p:spPr>
            <a:xfrm>
              <a:off x="8268508" y="3047999"/>
              <a:ext cx="788457" cy="5582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82690B-5419-4DCE-9752-F1A59A41076C}"/>
                </a:ext>
              </a:extLst>
            </p:cNvPr>
            <p:cNvSpPr/>
            <p:nvPr/>
          </p:nvSpPr>
          <p:spPr>
            <a:xfrm>
              <a:off x="6096000" y="3047999"/>
              <a:ext cx="788457" cy="55826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No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F3360DE-50B4-44DC-8B0E-F09DD20B05DD}"/>
                </a:ext>
              </a:extLst>
            </p:cNvPr>
            <p:cNvSpPr/>
            <p:nvPr/>
          </p:nvSpPr>
          <p:spPr>
            <a:xfrm>
              <a:off x="7190205" y="3047999"/>
              <a:ext cx="788457" cy="55826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No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68654A7-E712-4E28-AA48-507E62303E4A}"/>
                </a:ext>
              </a:extLst>
            </p:cNvPr>
            <p:cNvSpPr/>
            <p:nvPr/>
          </p:nvSpPr>
          <p:spPr>
            <a:xfrm>
              <a:off x="9658165" y="3047997"/>
              <a:ext cx="788457" cy="5582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Yes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D4E5D23-5274-4247-BC07-1CE26A24A829}"/>
                </a:ext>
              </a:extLst>
            </p:cNvPr>
            <p:cNvSpPr/>
            <p:nvPr/>
          </p:nvSpPr>
          <p:spPr>
            <a:xfrm>
              <a:off x="6406513" y="1783328"/>
              <a:ext cx="2434574" cy="1171628"/>
            </a:xfrm>
            <a:custGeom>
              <a:avLst/>
              <a:gdLst>
                <a:gd name="connsiteX0" fmla="*/ 2159971 w 2159971"/>
                <a:gd name="connsiteY0" fmla="*/ 0 h 1155032"/>
                <a:gd name="connsiteX1" fmla="*/ 302295 w 2159971"/>
                <a:gd name="connsiteY1" fmla="*/ 721895 h 1155032"/>
                <a:gd name="connsiteX2" fmla="*/ 3912 w 2159971"/>
                <a:gd name="connsiteY2" fmla="*/ 1155032 h 1155032"/>
                <a:gd name="connsiteX3" fmla="*/ 3912 w 2159971"/>
                <a:gd name="connsiteY3" fmla="*/ 1155032 h 115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9971" h="1155032">
                  <a:moveTo>
                    <a:pt x="2159971" y="0"/>
                  </a:moveTo>
                  <a:cubicBezTo>
                    <a:pt x="1410804" y="264695"/>
                    <a:pt x="661638" y="529390"/>
                    <a:pt x="302295" y="721895"/>
                  </a:cubicBezTo>
                  <a:cubicBezTo>
                    <a:pt x="-57048" y="914400"/>
                    <a:pt x="3912" y="1155032"/>
                    <a:pt x="3912" y="1155032"/>
                  </a:cubicBezTo>
                  <a:lnTo>
                    <a:pt x="3912" y="1155032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955C00-F48B-4B1B-A0FA-FD0E56F47DDC}"/>
                </a:ext>
              </a:extLst>
            </p:cNvPr>
            <p:cNvSpPr/>
            <p:nvPr/>
          </p:nvSpPr>
          <p:spPr>
            <a:xfrm>
              <a:off x="7603958" y="1783328"/>
              <a:ext cx="1237129" cy="1171628"/>
            </a:xfrm>
            <a:custGeom>
              <a:avLst/>
              <a:gdLst>
                <a:gd name="connsiteX0" fmla="*/ 2159971 w 2159971"/>
                <a:gd name="connsiteY0" fmla="*/ 0 h 1155032"/>
                <a:gd name="connsiteX1" fmla="*/ 302295 w 2159971"/>
                <a:gd name="connsiteY1" fmla="*/ 721895 h 1155032"/>
                <a:gd name="connsiteX2" fmla="*/ 3912 w 2159971"/>
                <a:gd name="connsiteY2" fmla="*/ 1155032 h 1155032"/>
                <a:gd name="connsiteX3" fmla="*/ 3912 w 2159971"/>
                <a:gd name="connsiteY3" fmla="*/ 1155032 h 115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9971" h="1155032">
                  <a:moveTo>
                    <a:pt x="2159971" y="0"/>
                  </a:moveTo>
                  <a:cubicBezTo>
                    <a:pt x="1410804" y="264695"/>
                    <a:pt x="661638" y="529390"/>
                    <a:pt x="302295" y="721895"/>
                  </a:cubicBezTo>
                  <a:cubicBezTo>
                    <a:pt x="-57048" y="914400"/>
                    <a:pt x="3912" y="1155032"/>
                    <a:pt x="3912" y="1155032"/>
                  </a:cubicBezTo>
                  <a:lnTo>
                    <a:pt x="3912" y="1155032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17A1E8-251C-4FDF-BC08-CBD081566588}"/>
                </a:ext>
              </a:extLst>
            </p:cNvPr>
            <p:cNvSpPr/>
            <p:nvPr/>
          </p:nvSpPr>
          <p:spPr>
            <a:xfrm>
              <a:off x="8691743" y="1763062"/>
              <a:ext cx="178089" cy="1191893"/>
            </a:xfrm>
            <a:custGeom>
              <a:avLst/>
              <a:gdLst>
                <a:gd name="connsiteX0" fmla="*/ 2159971 w 2159971"/>
                <a:gd name="connsiteY0" fmla="*/ 0 h 1155032"/>
                <a:gd name="connsiteX1" fmla="*/ 302295 w 2159971"/>
                <a:gd name="connsiteY1" fmla="*/ 721895 h 1155032"/>
                <a:gd name="connsiteX2" fmla="*/ 3912 w 2159971"/>
                <a:gd name="connsiteY2" fmla="*/ 1155032 h 1155032"/>
                <a:gd name="connsiteX3" fmla="*/ 3912 w 2159971"/>
                <a:gd name="connsiteY3" fmla="*/ 1155032 h 115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9971" h="1155032">
                  <a:moveTo>
                    <a:pt x="2159971" y="0"/>
                  </a:moveTo>
                  <a:cubicBezTo>
                    <a:pt x="1410804" y="264695"/>
                    <a:pt x="661638" y="529390"/>
                    <a:pt x="302295" y="721895"/>
                  </a:cubicBezTo>
                  <a:cubicBezTo>
                    <a:pt x="-57048" y="914400"/>
                    <a:pt x="3912" y="1155032"/>
                    <a:pt x="3912" y="1155032"/>
                  </a:cubicBezTo>
                  <a:lnTo>
                    <a:pt x="3912" y="1155032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636B1E5-CA18-4096-8BAB-D44ECC5C42F3}"/>
                </a:ext>
              </a:extLst>
            </p:cNvPr>
            <p:cNvSpPr/>
            <p:nvPr/>
          </p:nvSpPr>
          <p:spPr>
            <a:xfrm flipH="1">
              <a:off x="8869832" y="1781492"/>
              <a:ext cx="1168700" cy="1171628"/>
            </a:xfrm>
            <a:custGeom>
              <a:avLst/>
              <a:gdLst>
                <a:gd name="connsiteX0" fmla="*/ 2159971 w 2159971"/>
                <a:gd name="connsiteY0" fmla="*/ 0 h 1155032"/>
                <a:gd name="connsiteX1" fmla="*/ 302295 w 2159971"/>
                <a:gd name="connsiteY1" fmla="*/ 721895 h 1155032"/>
                <a:gd name="connsiteX2" fmla="*/ 3912 w 2159971"/>
                <a:gd name="connsiteY2" fmla="*/ 1155032 h 1155032"/>
                <a:gd name="connsiteX3" fmla="*/ 3912 w 2159971"/>
                <a:gd name="connsiteY3" fmla="*/ 1155032 h 115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9971" h="1155032">
                  <a:moveTo>
                    <a:pt x="2159971" y="0"/>
                  </a:moveTo>
                  <a:cubicBezTo>
                    <a:pt x="1410804" y="264695"/>
                    <a:pt x="661638" y="529390"/>
                    <a:pt x="302295" y="721895"/>
                  </a:cubicBezTo>
                  <a:cubicBezTo>
                    <a:pt x="-57048" y="914400"/>
                    <a:pt x="3912" y="1155032"/>
                    <a:pt x="3912" y="1155032"/>
                  </a:cubicBezTo>
                  <a:lnTo>
                    <a:pt x="3912" y="1155032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FBD8FD6-9252-4588-8A56-E3882723B5F8}"/>
                </a:ext>
              </a:extLst>
            </p:cNvPr>
            <p:cNvSpPr/>
            <p:nvPr/>
          </p:nvSpPr>
          <p:spPr>
            <a:xfrm flipH="1">
              <a:off x="8898575" y="1784343"/>
              <a:ext cx="2147965" cy="1168777"/>
            </a:xfrm>
            <a:custGeom>
              <a:avLst/>
              <a:gdLst>
                <a:gd name="connsiteX0" fmla="*/ 2159971 w 2159971"/>
                <a:gd name="connsiteY0" fmla="*/ 0 h 1155032"/>
                <a:gd name="connsiteX1" fmla="*/ 302295 w 2159971"/>
                <a:gd name="connsiteY1" fmla="*/ 721895 h 1155032"/>
                <a:gd name="connsiteX2" fmla="*/ 3912 w 2159971"/>
                <a:gd name="connsiteY2" fmla="*/ 1155032 h 1155032"/>
                <a:gd name="connsiteX3" fmla="*/ 3912 w 2159971"/>
                <a:gd name="connsiteY3" fmla="*/ 1155032 h 1155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9971" h="1155032">
                  <a:moveTo>
                    <a:pt x="2159971" y="0"/>
                  </a:moveTo>
                  <a:cubicBezTo>
                    <a:pt x="1410804" y="264695"/>
                    <a:pt x="661638" y="529390"/>
                    <a:pt x="302295" y="721895"/>
                  </a:cubicBezTo>
                  <a:cubicBezTo>
                    <a:pt x="-57048" y="914400"/>
                    <a:pt x="3912" y="1155032"/>
                    <a:pt x="3912" y="1155032"/>
                  </a:cubicBezTo>
                  <a:lnTo>
                    <a:pt x="3912" y="1155032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DFFF6D-29FC-4E41-BC1A-813F127148AC}"/>
                </a:ext>
              </a:extLst>
            </p:cNvPr>
            <p:cNvSpPr txBox="1"/>
            <p:nvPr/>
          </p:nvSpPr>
          <p:spPr>
            <a:xfrm>
              <a:off x="6709962" y="2447480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A0FB4B-E81B-4CF4-867F-2DBC2708DD94}"/>
                </a:ext>
              </a:extLst>
            </p:cNvPr>
            <p:cNvSpPr txBox="1"/>
            <p:nvPr/>
          </p:nvSpPr>
          <p:spPr>
            <a:xfrm>
              <a:off x="7714187" y="244748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6EF39E-4B68-4BF5-B00C-DB676984BDB4}"/>
                </a:ext>
              </a:extLst>
            </p:cNvPr>
            <p:cNvSpPr txBox="1"/>
            <p:nvPr/>
          </p:nvSpPr>
          <p:spPr>
            <a:xfrm>
              <a:off x="8705116" y="2447480"/>
              <a:ext cx="7585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      …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B3F6358-EF63-49DC-9112-316394E189F8}"/>
                </a:ext>
              </a:extLst>
            </p:cNvPr>
            <p:cNvSpPr txBox="1"/>
            <p:nvPr/>
          </p:nvSpPr>
          <p:spPr>
            <a:xfrm>
              <a:off x="9972557" y="2446561"/>
              <a:ext cx="369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A3510A-F2C0-456A-A908-E7D01F5DE6D4}"/>
                </a:ext>
              </a:extLst>
            </p:cNvPr>
            <p:cNvSpPr txBox="1"/>
            <p:nvPr/>
          </p:nvSpPr>
          <p:spPr>
            <a:xfrm>
              <a:off x="10963806" y="244656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n</a:t>
              </a:r>
            </a:p>
          </p:txBody>
        </p:sp>
      </p:grp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Gain Ratio</a:t>
            </a:r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5842" y="1757928"/>
            <a:ext cx="11328427" cy="405777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/>
              <a:t>Takes number and size of branches into account when choosing an attribute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Information gain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entropy with respect to classification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Gain ratio </a:t>
            </a:r>
            <a:r>
              <a:rPr lang="en-US" sz="3200" dirty="0" err="1"/>
              <a:t>normalises</a:t>
            </a:r>
            <a:r>
              <a:rPr lang="en-US" sz="3200" dirty="0"/>
              <a:t> information gain with entropy in attribute partition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entropy with respect to attribute partition</a:t>
            </a:r>
          </a:p>
          <a:p>
            <a:pPr lvl="2">
              <a:lnSpc>
                <a:spcPct val="90000"/>
              </a:lnSpc>
            </a:pPr>
            <a:r>
              <a:rPr lang="en-US" sz="2400" dirty="0"/>
              <a:t>ignores classification</a:t>
            </a:r>
          </a:p>
          <a:p>
            <a:pPr>
              <a:lnSpc>
                <a:spcPct val="90000"/>
              </a:lnSpc>
            </a:pPr>
            <a:endParaRPr lang="en-GB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4024" y="858072"/>
            <a:ext cx="10515600" cy="757129"/>
          </a:xfrm>
        </p:spPr>
        <p:txBody>
          <a:bodyPr/>
          <a:lstStyle/>
          <a:p>
            <a:r>
              <a:rPr lang="en-GB" dirty="0"/>
              <a:t>Example: Gain Ratio Outlook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9729" y="1375713"/>
            <a:ext cx="9849811" cy="50419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i="1" dirty="0"/>
              <a:t>Information as before (entropy </a:t>
            </a:r>
            <a:r>
              <a:rPr lang="en-GB" i="1" dirty="0" err="1"/>
              <a:t>wrt</a:t>
            </a:r>
            <a:r>
              <a:rPr lang="en-GB" i="1" dirty="0"/>
              <a:t> classification)</a:t>
            </a:r>
          </a:p>
          <a:p>
            <a:pPr lvl="1">
              <a:spcBef>
                <a:spcPts val="600"/>
              </a:spcBef>
            </a:pPr>
            <a:r>
              <a:rPr lang="en-GB" i="1" dirty="0"/>
              <a:t>info(data) = info([9,5]) = 0.940</a:t>
            </a:r>
          </a:p>
          <a:p>
            <a:pPr lvl="1">
              <a:spcBef>
                <a:spcPts val="600"/>
              </a:spcBef>
            </a:pPr>
            <a:r>
              <a:rPr lang="en-GB" i="1" dirty="0"/>
              <a:t>info(outlook) = 0.693</a:t>
            </a:r>
          </a:p>
          <a:p>
            <a:pPr>
              <a:spcBef>
                <a:spcPts val="600"/>
              </a:spcBef>
            </a:pPr>
            <a:r>
              <a:rPr lang="en-GB" i="1" dirty="0"/>
              <a:t>Gain as before</a:t>
            </a:r>
          </a:p>
          <a:p>
            <a:pPr lvl="1">
              <a:spcBef>
                <a:spcPts val="600"/>
              </a:spcBef>
            </a:pPr>
            <a:r>
              <a:rPr lang="en-GB" i="1" dirty="0"/>
              <a:t>gain(outlook) 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GB" i="1" dirty="0"/>
              <a:t>	= 0.940 – 0.693 = 0.247</a:t>
            </a:r>
          </a:p>
          <a:p>
            <a:pPr>
              <a:spcBef>
                <a:spcPts val="600"/>
              </a:spcBef>
            </a:pPr>
            <a:r>
              <a:rPr lang="en-GB" dirty="0"/>
              <a:t>Information </a:t>
            </a:r>
            <a:r>
              <a:rPr lang="en-GB" dirty="0" err="1"/>
              <a:t>wrt</a:t>
            </a:r>
            <a:r>
              <a:rPr lang="en-GB" dirty="0"/>
              <a:t> Outlook partitions 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5 sunny, 4 cloudy, 5 rainy</a:t>
            </a:r>
          </a:p>
          <a:p>
            <a:pPr lvl="1">
              <a:spcBef>
                <a:spcPts val="600"/>
              </a:spcBef>
            </a:pPr>
            <a:r>
              <a:rPr lang="en-GB" dirty="0"/>
              <a:t>info(data </a:t>
            </a:r>
            <a:r>
              <a:rPr lang="en-GB" dirty="0" err="1"/>
              <a:t>wrt</a:t>
            </a:r>
            <a:r>
              <a:rPr lang="en-GB" dirty="0"/>
              <a:t> outlook) = info([5,4,5])	</a:t>
            </a:r>
          </a:p>
          <a:p>
            <a:pPr lvl="2">
              <a:spcBef>
                <a:spcPts val="600"/>
              </a:spcBef>
              <a:buFont typeface="Wingdings" pitchFamily="2" charset="2"/>
              <a:buNone/>
            </a:pPr>
            <a:r>
              <a:rPr lang="en-GB" sz="2400" dirty="0">
                <a:solidFill>
                  <a:srgbClr val="69216A"/>
                </a:solidFill>
              </a:rPr>
              <a:t>= -5/14*log2(5/14) – 4/14 log2(4/14) – 5/14*log2(5/14) = 1.563</a:t>
            </a:r>
          </a:p>
          <a:p>
            <a:pPr>
              <a:spcBef>
                <a:spcPts val="600"/>
              </a:spcBef>
            </a:pPr>
            <a:r>
              <a:rPr lang="en-GB" dirty="0" err="1"/>
              <a:t>GainRatio</a:t>
            </a:r>
            <a:r>
              <a:rPr lang="en-GB" dirty="0"/>
              <a:t>(outlook) = 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</a:pPr>
            <a:r>
              <a:rPr lang="en-GB" dirty="0"/>
              <a:t>gain(outlook)/info(data </a:t>
            </a:r>
            <a:r>
              <a:rPr lang="en-GB" dirty="0" err="1"/>
              <a:t>wrt</a:t>
            </a:r>
            <a:r>
              <a:rPr lang="en-GB" dirty="0"/>
              <a:t> outlook)=  0.247/1.563 = </a:t>
            </a:r>
            <a:r>
              <a:rPr lang="en-GB" dirty="0">
                <a:solidFill>
                  <a:srgbClr val="FF0000"/>
                </a:solidFill>
              </a:rPr>
              <a:t>0.158</a:t>
            </a:r>
          </a:p>
        </p:txBody>
      </p:sp>
      <p:sp>
        <p:nvSpPr>
          <p:cNvPr id="158724" name="Freeform 4"/>
          <p:cNvSpPr>
            <a:spLocks/>
          </p:cNvSpPr>
          <p:nvPr/>
        </p:nvSpPr>
        <p:spPr bwMode="auto">
          <a:xfrm>
            <a:off x="7761287" y="1785000"/>
            <a:ext cx="4430713" cy="2873375"/>
          </a:xfrm>
          <a:custGeom>
            <a:avLst/>
            <a:gdLst/>
            <a:ahLst/>
            <a:cxnLst>
              <a:cxn ang="0">
                <a:pos x="2498" y="13"/>
              </a:cxn>
              <a:cxn ang="0">
                <a:pos x="2259" y="13"/>
              </a:cxn>
              <a:cxn ang="0">
                <a:pos x="2149" y="24"/>
              </a:cxn>
              <a:cxn ang="0">
                <a:pos x="2093" y="29"/>
              </a:cxn>
              <a:cxn ang="0">
                <a:pos x="1910" y="51"/>
              </a:cxn>
              <a:cxn ang="0">
                <a:pos x="1478" y="112"/>
              </a:cxn>
              <a:cxn ang="0">
                <a:pos x="1268" y="135"/>
              </a:cxn>
              <a:cxn ang="0">
                <a:pos x="1069" y="168"/>
              </a:cxn>
              <a:cxn ang="0">
                <a:pos x="952" y="195"/>
              </a:cxn>
              <a:cxn ang="0">
                <a:pos x="891" y="212"/>
              </a:cxn>
              <a:cxn ang="0">
                <a:pos x="747" y="262"/>
              </a:cxn>
              <a:cxn ang="0">
                <a:pos x="692" y="284"/>
              </a:cxn>
              <a:cxn ang="0">
                <a:pos x="637" y="317"/>
              </a:cxn>
              <a:cxn ang="0">
                <a:pos x="520" y="384"/>
              </a:cxn>
              <a:cxn ang="0">
                <a:pos x="354" y="495"/>
              </a:cxn>
              <a:cxn ang="0">
                <a:pos x="210" y="605"/>
              </a:cxn>
              <a:cxn ang="0">
                <a:pos x="61" y="810"/>
              </a:cxn>
              <a:cxn ang="0">
                <a:pos x="16" y="938"/>
              </a:cxn>
              <a:cxn ang="0">
                <a:pos x="0" y="1059"/>
              </a:cxn>
              <a:cxn ang="0">
                <a:pos x="5" y="1298"/>
              </a:cxn>
              <a:cxn ang="0">
                <a:pos x="160" y="1541"/>
              </a:cxn>
              <a:cxn ang="0">
                <a:pos x="266" y="1619"/>
              </a:cxn>
              <a:cxn ang="0">
                <a:pos x="360" y="1652"/>
              </a:cxn>
              <a:cxn ang="0">
                <a:pos x="648" y="1719"/>
              </a:cxn>
              <a:cxn ang="0">
                <a:pos x="1035" y="1724"/>
              </a:cxn>
              <a:cxn ang="0">
                <a:pos x="1279" y="1757"/>
              </a:cxn>
              <a:cxn ang="0">
                <a:pos x="2165" y="1779"/>
              </a:cxn>
              <a:cxn ang="0">
                <a:pos x="2475" y="1752"/>
              </a:cxn>
              <a:cxn ang="0">
                <a:pos x="2675" y="1707"/>
              </a:cxn>
              <a:cxn ang="0">
                <a:pos x="2719" y="1552"/>
              </a:cxn>
              <a:cxn ang="0">
                <a:pos x="2719" y="522"/>
              </a:cxn>
              <a:cxn ang="0">
                <a:pos x="2669" y="262"/>
              </a:cxn>
              <a:cxn ang="0">
                <a:pos x="2630" y="118"/>
              </a:cxn>
              <a:cxn ang="0">
                <a:pos x="2603" y="57"/>
              </a:cxn>
              <a:cxn ang="0">
                <a:pos x="2498" y="13"/>
              </a:cxn>
            </a:cxnLst>
            <a:rect l="0" t="0" r="r" b="b"/>
            <a:pathLst>
              <a:path w="2791" h="1810">
                <a:moveTo>
                  <a:pt x="2498" y="13"/>
                </a:moveTo>
                <a:cubicBezTo>
                  <a:pt x="2393" y="0"/>
                  <a:pt x="2436" y="3"/>
                  <a:pt x="2259" y="13"/>
                </a:cubicBezTo>
                <a:cubicBezTo>
                  <a:pt x="2222" y="15"/>
                  <a:pt x="2186" y="20"/>
                  <a:pt x="2149" y="24"/>
                </a:cubicBezTo>
                <a:cubicBezTo>
                  <a:pt x="2130" y="26"/>
                  <a:pt x="2093" y="29"/>
                  <a:pt x="2093" y="29"/>
                </a:cubicBezTo>
                <a:cubicBezTo>
                  <a:pt x="2033" y="42"/>
                  <a:pt x="1971" y="46"/>
                  <a:pt x="1910" y="51"/>
                </a:cubicBezTo>
                <a:cubicBezTo>
                  <a:pt x="1771" y="82"/>
                  <a:pt x="1620" y="99"/>
                  <a:pt x="1478" y="112"/>
                </a:cubicBezTo>
                <a:cubicBezTo>
                  <a:pt x="1410" y="127"/>
                  <a:pt x="1337" y="130"/>
                  <a:pt x="1268" y="135"/>
                </a:cubicBezTo>
                <a:cubicBezTo>
                  <a:pt x="1202" y="150"/>
                  <a:pt x="1136" y="161"/>
                  <a:pt x="1069" y="168"/>
                </a:cubicBezTo>
                <a:cubicBezTo>
                  <a:pt x="1029" y="177"/>
                  <a:pt x="993" y="189"/>
                  <a:pt x="952" y="195"/>
                </a:cubicBezTo>
                <a:cubicBezTo>
                  <a:pt x="910" y="210"/>
                  <a:pt x="931" y="205"/>
                  <a:pt x="891" y="212"/>
                </a:cubicBezTo>
                <a:cubicBezTo>
                  <a:pt x="845" y="231"/>
                  <a:pt x="795" y="252"/>
                  <a:pt x="747" y="262"/>
                </a:cubicBezTo>
                <a:cubicBezTo>
                  <a:pt x="728" y="271"/>
                  <a:pt x="712" y="278"/>
                  <a:pt x="692" y="284"/>
                </a:cubicBezTo>
                <a:cubicBezTo>
                  <a:pt x="673" y="298"/>
                  <a:pt x="659" y="310"/>
                  <a:pt x="637" y="317"/>
                </a:cubicBezTo>
                <a:cubicBezTo>
                  <a:pt x="599" y="341"/>
                  <a:pt x="562" y="367"/>
                  <a:pt x="520" y="384"/>
                </a:cubicBezTo>
                <a:cubicBezTo>
                  <a:pt x="469" y="426"/>
                  <a:pt x="411" y="461"/>
                  <a:pt x="354" y="495"/>
                </a:cubicBezTo>
                <a:cubicBezTo>
                  <a:pt x="320" y="544"/>
                  <a:pt x="252" y="563"/>
                  <a:pt x="210" y="605"/>
                </a:cubicBezTo>
                <a:cubicBezTo>
                  <a:pt x="157" y="658"/>
                  <a:pt x="88" y="740"/>
                  <a:pt x="61" y="810"/>
                </a:cubicBezTo>
                <a:cubicBezTo>
                  <a:pt x="44" y="853"/>
                  <a:pt x="36" y="897"/>
                  <a:pt x="16" y="938"/>
                </a:cubicBezTo>
                <a:cubicBezTo>
                  <a:pt x="8" y="981"/>
                  <a:pt x="3" y="1012"/>
                  <a:pt x="0" y="1059"/>
                </a:cubicBezTo>
                <a:cubicBezTo>
                  <a:pt x="2" y="1139"/>
                  <a:pt x="2" y="1218"/>
                  <a:pt x="5" y="1298"/>
                </a:cubicBezTo>
                <a:cubicBezTo>
                  <a:pt x="9" y="1404"/>
                  <a:pt x="92" y="1473"/>
                  <a:pt x="160" y="1541"/>
                </a:cubicBezTo>
                <a:cubicBezTo>
                  <a:pt x="193" y="1574"/>
                  <a:pt x="220" y="1607"/>
                  <a:pt x="266" y="1619"/>
                </a:cubicBezTo>
                <a:cubicBezTo>
                  <a:pt x="292" y="1637"/>
                  <a:pt x="329" y="1643"/>
                  <a:pt x="360" y="1652"/>
                </a:cubicBezTo>
                <a:cubicBezTo>
                  <a:pt x="418" y="1692"/>
                  <a:pt x="580" y="1717"/>
                  <a:pt x="648" y="1719"/>
                </a:cubicBezTo>
                <a:cubicBezTo>
                  <a:pt x="777" y="1722"/>
                  <a:pt x="906" y="1722"/>
                  <a:pt x="1035" y="1724"/>
                </a:cubicBezTo>
                <a:cubicBezTo>
                  <a:pt x="1114" y="1745"/>
                  <a:pt x="1197" y="1751"/>
                  <a:pt x="1279" y="1757"/>
                </a:cubicBezTo>
                <a:cubicBezTo>
                  <a:pt x="1527" y="1810"/>
                  <a:pt x="2117" y="1779"/>
                  <a:pt x="2165" y="1779"/>
                </a:cubicBezTo>
                <a:cubicBezTo>
                  <a:pt x="2266" y="1774"/>
                  <a:pt x="2375" y="1770"/>
                  <a:pt x="2475" y="1752"/>
                </a:cubicBezTo>
                <a:cubicBezTo>
                  <a:pt x="2543" y="1740"/>
                  <a:pt x="2608" y="1721"/>
                  <a:pt x="2675" y="1707"/>
                </a:cubicBezTo>
                <a:cubicBezTo>
                  <a:pt x="2699" y="1660"/>
                  <a:pt x="2709" y="1603"/>
                  <a:pt x="2719" y="1552"/>
                </a:cubicBezTo>
                <a:cubicBezTo>
                  <a:pt x="2750" y="1211"/>
                  <a:pt x="2791" y="857"/>
                  <a:pt x="2719" y="522"/>
                </a:cubicBezTo>
                <a:cubicBezTo>
                  <a:pt x="2713" y="436"/>
                  <a:pt x="2696" y="343"/>
                  <a:pt x="2669" y="262"/>
                </a:cubicBezTo>
                <a:cubicBezTo>
                  <a:pt x="2662" y="213"/>
                  <a:pt x="2646" y="165"/>
                  <a:pt x="2630" y="118"/>
                </a:cubicBezTo>
                <a:cubicBezTo>
                  <a:pt x="2623" y="98"/>
                  <a:pt x="2619" y="73"/>
                  <a:pt x="2603" y="57"/>
                </a:cubicBezTo>
                <a:cubicBezTo>
                  <a:pt x="2587" y="41"/>
                  <a:pt x="2521" y="13"/>
                  <a:pt x="2498" y="13"/>
                </a:cubicBezTo>
                <a:close/>
              </a:path>
            </a:pathLst>
          </a:custGeom>
          <a:solidFill>
            <a:srgbClr val="FFFF99">
              <a:alpha val="25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8725" name="Oval 5"/>
          <p:cNvSpPr>
            <a:spLocks noChangeAspect="1" noChangeArrowheads="1"/>
          </p:cNvSpPr>
          <p:nvPr/>
        </p:nvSpPr>
        <p:spPr bwMode="auto">
          <a:xfrm>
            <a:off x="8929686" y="2270775"/>
            <a:ext cx="1817688" cy="690563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GB" dirty="0"/>
              <a:t>Outlook</a:t>
            </a:r>
          </a:p>
          <a:p>
            <a:r>
              <a:rPr lang="en-GB" dirty="0"/>
              <a:t>info([</a:t>
            </a:r>
            <a:r>
              <a:rPr lang="en-GB" i="1" dirty="0">
                <a:solidFill>
                  <a:schemeClr val="hlink"/>
                </a:solidFill>
              </a:rPr>
              <a:t>9</a:t>
            </a:r>
            <a:r>
              <a:rPr lang="en-GB" i="1" dirty="0"/>
              <a:t>,</a:t>
            </a:r>
            <a:r>
              <a:rPr lang="en-GB" i="1" dirty="0">
                <a:solidFill>
                  <a:schemeClr val="folHlink"/>
                </a:solidFill>
              </a:rPr>
              <a:t>5</a:t>
            </a:r>
            <a:r>
              <a:rPr lang="en-GB" dirty="0"/>
              <a:t>])</a:t>
            </a:r>
          </a:p>
        </p:txBody>
      </p:sp>
      <p:sp>
        <p:nvSpPr>
          <p:cNvPr id="158726" name="Rectangle 6"/>
          <p:cNvSpPr>
            <a:spLocks noChangeArrowheads="1"/>
          </p:cNvSpPr>
          <p:nvPr/>
        </p:nvSpPr>
        <p:spPr bwMode="auto">
          <a:xfrm>
            <a:off x="8047036" y="3466162"/>
            <a:ext cx="1187450" cy="684212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/>
              <a:t> </a:t>
            </a:r>
            <a:r>
              <a:rPr lang="en-GB">
                <a:solidFill>
                  <a:schemeClr val="hlink"/>
                </a:solidFill>
              </a:rPr>
              <a:t>9,11</a:t>
            </a:r>
            <a:r>
              <a:rPr lang="en-GB"/>
              <a:t>,</a:t>
            </a:r>
            <a:r>
              <a:rPr lang="en-GB">
                <a:solidFill>
                  <a:schemeClr val="folHlink"/>
                </a:solidFill>
              </a:rPr>
              <a:t>1,2,8</a:t>
            </a:r>
          </a:p>
          <a:p>
            <a:r>
              <a:rPr lang="en-GB"/>
              <a:t>info([</a:t>
            </a:r>
            <a:r>
              <a:rPr lang="en-GB" i="1">
                <a:solidFill>
                  <a:schemeClr val="hlink"/>
                </a:solidFill>
              </a:rPr>
              <a:t>2</a:t>
            </a:r>
            <a:r>
              <a:rPr lang="en-GB" i="1"/>
              <a:t>,</a:t>
            </a:r>
            <a:r>
              <a:rPr lang="en-GB" i="1">
                <a:solidFill>
                  <a:schemeClr val="folHlink"/>
                </a:solidFill>
              </a:rPr>
              <a:t>3</a:t>
            </a:r>
            <a:r>
              <a:rPr lang="en-GB"/>
              <a:t>]) </a:t>
            </a:r>
          </a:p>
        </p:txBody>
      </p:sp>
      <p:sp>
        <p:nvSpPr>
          <p:cNvPr id="158727" name="Rectangle 7"/>
          <p:cNvSpPr>
            <a:spLocks noChangeArrowheads="1"/>
          </p:cNvSpPr>
          <p:nvPr/>
        </p:nvSpPr>
        <p:spPr bwMode="auto">
          <a:xfrm>
            <a:off x="9270999" y="3466162"/>
            <a:ext cx="1187450" cy="684212"/>
          </a:xfrm>
          <a:prstGeom prst="rect">
            <a:avLst/>
          </a:prstGeom>
          <a:solidFill>
            <a:schemeClr val="accent1">
              <a:lumMod val="20000"/>
              <a:lumOff val="80000"/>
              <a:alpha val="35001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>
                <a:solidFill>
                  <a:schemeClr val="hlink"/>
                </a:solidFill>
              </a:rPr>
              <a:t>3,7,12,13</a:t>
            </a:r>
          </a:p>
          <a:p>
            <a:r>
              <a:rPr lang="en-GB"/>
              <a:t>info([</a:t>
            </a:r>
            <a:r>
              <a:rPr lang="en-GB" i="1">
                <a:solidFill>
                  <a:schemeClr val="hlink"/>
                </a:solidFill>
              </a:rPr>
              <a:t>4</a:t>
            </a:r>
            <a:r>
              <a:rPr lang="en-GB" i="1"/>
              <a:t>,</a:t>
            </a:r>
            <a:r>
              <a:rPr lang="en-GB" i="1">
                <a:solidFill>
                  <a:schemeClr val="folHlink"/>
                </a:solidFill>
              </a:rPr>
              <a:t>0</a:t>
            </a:r>
            <a:r>
              <a:rPr lang="en-GB"/>
              <a:t>])</a:t>
            </a:r>
          </a:p>
        </p:txBody>
      </p:sp>
      <p:sp>
        <p:nvSpPr>
          <p:cNvPr id="158728" name="Rectangle 8"/>
          <p:cNvSpPr>
            <a:spLocks noChangeArrowheads="1"/>
          </p:cNvSpPr>
          <p:nvPr/>
        </p:nvSpPr>
        <p:spPr bwMode="auto">
          <a:xfrm>
            <a:off x="10494961" y="3466162"/>
            <a:ext cx="1187450" cy="684212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>
                <a:solidFill>
                  <a:schemeClr val="hlink"/>
                </a:solidFill>
              </a:rPr>
              <a:t>4,5,10,</a:t>
            </a:r>
            <a:r>
              <a:rPr lang="en-GB">
                <a:solidFill>
                  <a:schemeClr val="folHlink"/>
                </a:solidFill>
              </a:rPr>
              <a:t>6,14</a:t>
            </a:r>
          </a:p>
          <a:p>
            <a:r>
              <a:rPr lang="en-GB"/>
              <a:t>info([</a:t>
            </a:r>
            <a:r>
              <a:rPr lang="en-GB" i="1">
                <a:solidFill>
                  <a:schemeClr val="hlink"/>
                </a:solidFill>
              </a:rPr>
              <a:t>3</a:t>
            </a:r>
            <a:r>
              <a:rPr lang="en-GB" i="1"/>
              <a:t>,</a:t>
            </a:r>
            <a:r>
              <a:rPr lang="en-GB" i="1">
                <a:solidFill>
                  <a:schemeClr val="folHlink"/>
                </a:solidFill>
              </a:rPr>
              <a:t>2</a:t>
            </a:r>
            <a:r>
              <a:rPr lang="en-GB"/>
              <a:t>])</a:t>
            </a:r>
          </a:p>
        </p:txBody>
      </p:sp>
      <p:sp>
        <p:nvSpPr>
          <p:cNvPr id="158729" name="Line 9"/>
          <p:cNvSpPr>
            <a:spLocks noChangeShapeType="1"/>
          </p:cNvSpPr>
          <p:nvPr/>
        </p:nvSpPr>
        <p:spPr bwMode="auto">
          <a:xfrm flipH="1">
            <a:off x="8694736" y="2961337"/>
            <a:ext cx="1138238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8730" name="Line 10"/>
          <p:cNvSpPr>
            <a:spLocks noChangeShapeType="1"/>
          </p:cNvSpPr>
          <p:nvPr/>
        </p:nvSpPr>
        <p:spPr bwMode="auto">
          <a:xfrm>
            <a:off x="9832974" y="2961337"/>
            <a:ext cx="0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8731" name="Line 11"/>
          <p:cNvSpPr>
            <a:spLocks noChangeShapeType="1"/>
          </p:cNvSpPr>
          <p:nvPr/>
        </p:nvSpPr>
        <p:spPr bwMode="auto">
          <a:xfrm>
            <a:off x="9832974" y="2961337"/>
            <a:ext cx="1136650" cy="50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8732" name="Text Box 12"/>
          <p:cNvSpPr txBox="1">
            <a:spLocks noChangeArrowheads="1"/>
          </p:cNvSpPr>
          <p:nvPr/>
        </p:nvSpPr>
        <p:spPr bwMode="auto">
          <a:xfrm>
            <a:off x="8728074" y="2847037"/>
            <a:ext cx="7398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/>
              <a:t>sunny</a:t>
            </a:r>
          </a:p>
        </p:txBody>
      </p:sp>
      <p:sp>
        <p:nvSpPr>
          <p:cNvPr id="158733" name="Text Box 13"/>
          <p:cNvSpPr txBox="1">
            <a:spLocks noChangeArrowheads="1"/>
          </p:cNvSpPr>
          <p:nvPr/>
        </p:nvSpPr>
        <p:spPr bwMode="auto">
          <a:xfrm>
            <a:off x="9434512" y="3032774"/>
            <a:ext cx="8050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/>
              <a:t>cloudy</a:t>
            </a:r>
          </a:p>
        </p:txBody>
      </p:sp>
      <p:sp>
        <p:nvSpPr>
          <p:cNvPr id="158734" name="Text Box 14"/>
          <p:cNvSpPr txBox="1">
            <a:spLocks noChangeArrowheads="1"/>
          </p:cNvSpPr>
          <p:nvPr/>
        </p:nvSpPr>
        <p:spPr bwMode="auto">
          <a:xfrm>
            <a:off x="10098087" y="2840687"/>
            <a:ext cx="64530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/>
              <a:t>rainy</a:t>
            </a:r>
          </a:p>
        </p:txBody>
      </p:sp>
      <p:sp>
        <p:nvSpPr>
          <p:cNvPr id="158735" name="Text Box 15"/>
          <p:cNvSpPr txBox="1">
            <a:spLocks noChangeArrowheads="1"/>
          </p:cNvSpPr>
          <p:nvPr/>
        </p:nvSpPr>
        <p:spPr bwMode="auto">
          <a:xfrm>
            <a:off x="8685211" y="4120212"/>
            <a:ext cx="25987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b="1" i="1"/>
              <a:t>5/14         4/14           5/14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Example: Gain Ratio Temp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7401" y="1773239"/>
            <a:ext cx="8261350" cy="4579937"/>
          </a:xfrm>
        </p:spPr>
        <p:txBody>
          <a:bodyPr/>
          <a:lstStyle/>
          <a:p>
            <a:r>
              <a:rPr lang="en-GB" i="1" dirty="0"/>
              <a:t>Gain</a:t>
            </a:r>
          </a:p>
          <a:p>
            <a:pPr lvl="1"/>
            <a:r>
              <a:rPr lang="en-GB" i="1" dirty="0"/>
              <a:t>info(data) = 0.940</a:t>
            </a:r>
          </a:p>
          <a:p>
            <a:pPr lvl="1"/>
            <a:r>
              <a:rPr lang="en-GB" i="1" dirty="0"/>
              <a:t>info(temp) = 0.911 bits</a:t>
            </a:r>
            <a:endParaRPr lang="en-GB" i="1" dirty="0">
              <a:solidFill>
                <a:schemeClr val="hlink"/>
              </a:solidFill>
            </a:endParaRPr>
          </a:p>
          <a:p>
            <a:pPr lvl="1"/>
            <a:r>
              <a:rPr lang="en-GB" i="1" dirty="0"/>
              <a:t>gain(temp) = 0.029 bits</a:t>
            </a:r>
          </a:p>
          <a:p>
            <a:r>
              <a:rPr lang="en-GB" dirty="0"/>
              <a:t>Information </a:t>
            </a:r>
            <a:r>
              <a:rPr lang="en-GB" dirty="0" err="1"/>
              <a:t>wrt</a:t>
            </a:r>
            <a:r>
              <a:rPr lang="en-GB" dirty="0"/>
              <a:t> temperature partitions</a:t>
            </a:r>
          </a:p>
          <a:p>
            <a:pPr lvl="1"/>
            <a:r>
              <a:rPr lang="en-GB" dirty="0"/>
              <a:t>4 hot, 6 mild, 4 cool</a:t>
            </a:r>
          </a:p>
          <a:p>
            <a:pPr lvl="1"/>
            <a:r>
              <a:rPr lang="en-GB" dirty="0"/>
              <a:t>info(data </a:t>
            </a:r>
            <a:r>
              <a:rPr lang="en-GB" dirty="0" err="1"/>
              <a:t>wrt</a:t>
            </a:r>
            <a:r>
              <a:rPr lang="en-GB" dirty="0"/>
              <a:t> temp) = info([4,6,4])				=-4/14*log</a:t>
            </a:r>
            <a:r>
              <a:rPr lang="en-GB" baseline="-25000" dirty="0"/>
              <a:t>2</a:t>
            </a:r>
            <a:r>
              <a:rPr lang="en-GB" dirty="0"/>
              <a:t>(4/14) – 6/14 log</a:t>
            </a:r>
            <a:r>
              <a:rPr lang="en-GB" baseline="-25000" dirty="0"/>
              <a:t>2</a:t>
            </a:r>
            <a:r>
              <a:rPr lang="en-GB" dirty="0"/>
              <a:t>(6/14) – 4/14*log</a:t>
            </a:r>
            <a:r>
              <a:rPr lang="en-GB" baseline="-25000" dirty="0"/>
              <a:t>2</a:t>
            </a:r>
            <a:r>
              <a:rPr lang="en-GB" dirty="0"/>
              <a:t>(4/14)	= 1.545</a:t>
            </a:r>
          </a:p>
          <a:p>
            <a:r>
              <a:rPr lang="en-GB" dirty="0" err="1"/>
              <a:t>GainRatio</a:t>
            </a:r>
            <a:r>
              <a:rPr lang="en-GB" dirty="0"/>
              <a:t>(temp) </a:t>
            </a:r>
          </a:p>
          <a:p>
            <a:pPr lvl="1">
              <a:buFont typeface="Wingdings" pitchFamily="2" charset="2"/>
              <a:buNone/>
            </a:pPr>
            <a:r>
              <a:rPr lang="en-GB" dirty="0"/>
              <a:t>gain(temp)/info(data </a:t>
            </a:r>
            <a:r>
              <a:rPr lang="en-GB" dirty="0" err="1"/>
              <a:t>wrt</a:t>
            </a:r>
            <a:r>
              <a:rPr lang="en-GB" dirty="0"/>
              <a:t> temp)	= 0.029/1.545 = </a:t>
            </a:r>
            <a:r>
              <a:rPr lang="en-GB" dirty="0">
                <a:solidFill>
                  <a:srgbClr val="FF0000"/>
                </a:solidFill>
              </a:rPr>
              <a:t>0.019</a:t>
            </a:r>
          </a:p>
        </p:txBody>
      </p:sp>
      <p:sp>
        <p:nvSpPr>
          <p:cNvPr id="159748" name="Freeform 4"/>
          <p:cNvSpPr>
            <a:spLocks/>
          </p:cNvSpPr>
          <p:nvPr/>
        </p:nvSpPr>
        <p:spPr bwMode="auto">
          <a:xfrm>
            <a:off x="7316988" y="1194876"/>
            <a:ext cx="4430712" cy="2873375"/>
          </a:xfrm>
          <a:custGeom>
            <a:avLst/>
            <a:gdLst/>
            <a:ahLst/>
            <a:cxnLst>
              <a:cxn ang="0">
                <a:pos x="2498" y="13"/>
              </a:cxn>
              <a:cxn ang="0">
                <a:pos x="2259" y="13"/>
              </a:cxn>
              <a:cxn ang="0">
                <a:pos x="2149" y="24"/>
              </a:cxn>
              <a:cxn ang="0">
                <a:pos x="2093" y="29"/>
              </a:cxn>
              <a:cxn ang="0">
                <a:pos x="1910" y="51"/>
              </a:cxn>
              <a:cxn ang="0">
                <a:pos x="1478" y="112"/>
              </a:cxn>
              <a:cxn ang="0">
                <a:pos x="1268" y="135"/>
              </a:cxn>
              <a:cxn ang="0">
                <a:pos x="1069" y="168"/>
              </a:cxn>
              <a:cxn ang="0">
                <a:pos x="952" y="195"/>
              </a:cxn>
              <a:cxn ang="0">
                <a:pos x="891" y="212"/>
              </a:cxn>
              <a:cxn ang="0">
                <a:pos x="747" y="262"/>
              </a:cxn>
              <a:cxn ang="0">
                <a:pos x="692" y="284"/>
              </a:cxn>
              <a:cxn ang="0">
                <a:pos x="637" y="317"/>
              </a:cxn>
              <a:cxn ang="0">
                <a:pos x="520" y="384"/>
              </a:cxn>
              <a:cxn ang="0">
                <a:pos x="354" y="495"/>
              </a:cxn>
              <a:cxn ang="0">
                <a:pos x="210" y="605"/>
              </a:cxn>
              <a:cxn ang="0">
                <a:pos x="61" y="810"/>
              </a:cxn>
              <a:cxn ang="0">
                <a:pos x="16" y="938"/>
              </a:cxn>
              <a:cxn ang="0">
                <a:pos x="0" y="1059"/>
              </a:cxn>
              <a:cxn ang="0">
                <a:pos x="5" y="1298"/>
              </a:cxn>
              <a:cxn ang="0">
                <a:pos x="160" y="1541"/>
              </a:cxn>
              <a:cxn ang="0">
                <a:pos x="266" y="1619"/>
              </a:cxn>
              <a:cxn ang="0">
                <a:pos x="360" y="1652"/>
              </a:cxn>
              <a:cxn ang="0">
                <a:pos x="648" y="1719"/>
              </a:cxn>
              <a:cxn ang="0">
                <a:pos x="1035" y="1724"/>
              </a:cxn>
              <a:cxn ang="0">
                <a:pos x="1279" y="1757"/>
              </a:cxn>
              <a:cxn ang="0">
                <a:pos x="2165" y="1779"/>
              </a:cxn>
              <a:cxn ang="0">
                <a:pos x="2475" y="1752"/>
              </a:cxn>
              <a:cxn ang="0">
                <a:pos x="2675" y="1707"/>
              </a:cxn>
              <a:cxn ang="0">
                <a:pos x="2719" y="1552"/>
              </a:cxn>
              <a:cxn ang="0">
                <a:pos x="2719" y="522"/>
              </a:cxn>
              <a:cxn ang="0">
                <a:pos x="2669" y="262"/>
              </a:cxn>
              <a:cxn ang="0">
                <a:pos x="2630" y="118"/>
              </a:cxn>
              <a:cxn ang="0">
                <a:pos x="2603" y="57"/>
              </a:cxn>
              <a:cxn ang="0">
                <a:pos x="2498" y="13"/>
              </a:cxn>
            </a:cxnLst>
            <a:rect l="0" t="0" r="r" b="b"/>
            <a:pathLst>
              <a:path w="2791" h="1810">
                <a:moveTo>
                  <a:pt x="2498" y="13"/>
                </a:moveTo>
                <a:cubicBezTo>
                  <a:pt x="2393" y="0"/>
                  <a:pt x="2436" y="3"/>
                  <a:pt x="2259" y="13"/>
                </a:cubicBezTo>
                <a:cubicBezTo>
                  <a:pt x="2222" y="15"/>
                  <a:pt x="2186" y="20"/>
                  <a:pt x="2149" y="24"/>
                </a:cubicBezTo>
                <a:cubicBezTo>
                  <a:pt x="2130" y="26"/>
                  <a:pt x="2093" y="29"/>
                  <a:pt x="2093" y="29"/>
                </a:cubicBezTo>
                <a:cubicBezTo>
                  <a:pt x="2033" y="42"/>
                  <a:pt x="1971" y="46"/>
                  <a:pt x="1910" y="51"/>
                </a:cubicBezTo>
                <a:cubicBezTo>
                  <a:pt x="1771" y="82"/>
                  <a:pt x="1620" y="99"/>
                  <a:pt x="1478" y="112"/>
                </a:cubicBezTo>
                <a:cubicBezTo>
                  <a:pt x="1410" y="127"/>
                  <a:pt x="1337" y="130"/>
                  <a:pt x="1268" y="135"/>
                </a:cubicBezTo>
                <a:cubicBezTo>
                  <a:pt x="1202" y="150"/>
                  <a:pt x="1136" y="161"/>
                  <a:pt x="1069" y="168"/>
                </a:cubicBezTo>
                <a:cubicBezTo>
                  <a:pt x="1029" y="177"/>
                  <a:pt x="993" y="189"/>
                  <a:pt x="952" y="195"/>
                </a:cubicBezTo>
                <a:cubicBezTo>
                  <a:pt x="910" y="210"/>
                  <a:pt x="931" y="205"/>
                  <a:pt x="891" y="212"/>
                </a:cubicBezTo>
                <a:cubicBezTo>
                  <a:pt x="845" y="231"/>
                  <a:pt x="795" y="252"/>
                  <a:pt x="747" y="262"/>
                </a:cubicBezTo>
                <a:cubicBezTo>
                  <a:pt x="728" y="271"/>
                  <a:pt x="712" y="278"/>
                  <a:pt x="692" y="284"/>
                </a:cubicBezTo>
                <a:cubicBezTo>
                  <a:pt x="673" y="298"/>
                  <a:pt x="659" y="310"/>
                  <a:pt x="637" y="317"/>
                </a:cubicBezTo>
                <a:cubicBezTo>
                  <a:pt x="599" y="341"/>
                  <a:pt x="562" y="367"/>
                  <a:pt x="520" y="384"/>
                </a:cubicBezTo>
                <a:cubicBezTo>
                  <a:pt x="469" y="426"/>
                  <a:pt x="411" y="461"/>
                  <a:pt x="354" y="495"/>
                </a:cubicBezTo>
                <a:cubicBezTo>
                  <a:pt x="320" y="544"/>
                  <a:pt x="252" y="563"/>
                  <a:pt x="210" y="605"/>
                </a:cubicBezTo>
                <a:cubicBezTo>
                  <a:pt x="157" y="658"/>
                  <a:pt x="88" y="740"/>
                  <a:pt x="61" y="810"/>
                </a:cubicBezTo>
                <a:cubicBezTo>
                  <a:pt x="44" y="853"/>
                  <a:pt x="36" y="897"/>
                  <a:pt x="16" y="938"/>
                </a:cubicBezTo>
                <a:cubicBezTo>
                  <a:pt x="8" y="981"/>
                  <a:pt x="3" y="1012"/>
                  <a:pt x="0" y="1059"/>
                </a:cubicBezTo>
                <a:cubicBezTo>
                  <a:pt x="2" y="1139"/>
                  <a:pt x="2" y="1218"/>
                  <a:pt x="5" y="1298"/>
                </a:cubicBezTo>
                <a:cubicBezTo>
                  <a:pt x="9" y="1404"/>
                  <a:pt x="92" y="1473"/>
                  <a:pt x="160" y="1541"/>
                </a:cubicBezTo>
                <a:cubicBezTo>
                  <a:pt x="193" y="1574"/>
                  <a:pt x="220" y="1607"/>
                  <a:pt x="266" y="1619"/>
                </a:cubicBezTo>
                <a:cubicBezTo>
                  <a:pt x="292" y="1637"/>
                  <a:pt x="329" y="1643"/>
                  <a:pt x="360" y="1652"/>
                </a:cubicBezTo>
                <a:cubicBezTo>
                  <a:pt x="418" y="1692"/>
                  <a:pt x="580" y="1717"/>
                  <a:pt x="648" y="1719"/>
                </a:cubicBezTo>
                <a:cubicBezTo>
                  <a:pt x="777" y="1722"/>
                  <a:pt x="906" y="1722"/>
                  <a:pt x="1035" y="1724"/>
                </a:cubicBezTo>
                <a:cubicBezTo>
                  <a:pt x="1114" y="1745"/>
                  <a:pt x="1197" y="1751"/>
                  <a:pt x="1279" y="1757"/>
                </a:cubicBezTo>
                <a:cubicBezTo>
                  <a:pt x="1527" y="1810"/>
                  <a:pt x="2117" y="1779"/>
                  <a:pt x="2165" y="1779"/>
                </a:cubicBezTo>
                <a:cubicBezTo>
                  <a:pt x="2266" y="1774"/>
                  <a:pt x="2375" y="1770"/>
                  <a:pt x="2475" y="1752"/>
                </a:cubicBezTo>
                <a:cubicBezTo>
                  <a:pt x="2543" y="1740"/>
                  <a:pt x="2608" y="1721"/>
                  <a:pt x="2675" y="1707"/>
                </a:cubicBezTo>
                <a:cubicBezTo>
                  <a:pt x="2699" y="1660"/>
                  <a:pt x="2709" y="1603"/>
                  <a:pt x="2719" y="1552"/>
                </a:cubicBezTo>
                <a:cubicBezTo>
                  <a:pt x="2750" y="1211"/>
                  <a:pt x="2791" y="857"/>
                  <a:pt x="2719" y="522"/>
                </a:cubicBezTo>
                <a:cubicBezTo>
                  <a:pt x="2713" y="436"/>
                  <a:pt x="2696" y="343"/>
                  <a:pt x="2669" y="262"/>
                </a:cubicBezTo>
                <a:cubicBezTo>
                  <a:pt x="2662" y="213"/>
                  <a:pt x="2646" y="165"/>
                  <a:pt x="2630" y="118"/>
                </a:cubicBezTo>
                <a:cubicBezTo>
                  <a:pt x="2623" y="98"/>
                  <a:pt x="2619" y="73"/>
                  <a:pt x="2603" y="57"/>
                </a:cubicBezTo>
                <a:cubicBezTo>
                  <a:pt x="2587" y="41"/>
                  <a:pt x="2521" y="13"/>
                  <a:pt x="2498" y="13"/>
                </a:cubicBezTo>
                <a:close/>
              </a:path>
            </a:pathLst>
          </a:custGeom>
          <a:solidFill>
            <a:srgbClr val="FFFF99">
              <a:alpha val="25000"/>
            </a:srgbClr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9749" name="Oval 5"/>
          <p:cNvSpPr>
            <a:spLocks noChangeAspect="1" noChangeArrowheads="1"/>
          </p:cNvSpPr>
          <p:nvPr/>
        </p:nvSpPr>
        <p:spPr bwMode="auto">
          <a:xfrm>
            <a:off x="8814000" y="1594926"/>
            <a:ext cx="1817688" cy="690563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GB"/>
              <a:t>temperature</a:t>
            </a:r>
          </a:p>
          <a:p>
            <a:r>
              <a:rPr lang="en-GB"/>
              <a:t>info([</a:t>
            </a:r>
            <a:r>
              <a:rPr lang="en-GB">
                <a:solidFill>
                  <a:schemeClr val="hlink"/>
                </a:solidFill>
              </a:rPr>
              <a:t>9</a:t>
            </a:r>
            <a:r>
              <a:rPr lang="en-GB"/>
              <a:t>,</a:t>
            </a:r>
            <a:r>
              <a:rPr lang="en-GB">
                <a:solidFill>
                  <a:schemeClr val="folHlink"/>
                </a:solidFill>
              </a:rPr>
              <a:t>5</a:t>
            </a:r>
            <a:r>
              <a:rPr lang="en-GB"/>
              <a:t>])</a:t>
            </a: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7461450" y="2790313"/>
            <a:ext cx="1187450" cy="684212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/>
              <a:t> </a:t>
            </a:r>
            <a:r>
              <a:rPr lang="en-GB">
                <a:solidFill>
                  <a:schemeClr val="hlink"/>
                </a:solidFill>
              </a:rPr>
              <a:t>3,13</a:t>
            </a:r>
            <a:r>
              <a:rPr lang="en-GB"/>
              <a:t>,</a:t>
            </a:r>
            <a:r>
              <a:rPr lang="en-GB">
                <a:solidFill>
                  <a:schemeClr val="folHlink"/>
                </a:solidFill>
              </a:rPr>
              <a:t>1,2</a:t>
            </a:r>
          </a:p>
          <a:p>
            <a:r>
              <a:rPr lang="en-GB"/>
              <a:t>info([</a:t>
            </a:r>
            <a:r>
              <a:rPr lang="en-GB">
                <a:solidFill>
                  <a:schemeClr val="hlink"/>
                </a:solidFill>
              </a:rPr>
              <a:t>2</a:t>
            </a:r>
            <a:r>
              <a:rPr lang="en-GB"/>
              <a:t>,</a:t>
            </a:r>
            <a:r>
              <a:rPr lang="en-GB">
                <a:solidFill>
                  <a:schemeClr val="folHlink"/>
                </a:solidFill>
              </a:rPr>
              <a:t>2</a:t>
            </a:r>
            <a:r>
              <a:rPr lang="en-GB"/>
              <a:t>]) 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8685413" y="2790313"/>
            <a:ext cx="1657350" cy="684212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>
                <a:solidFill>
                  <a:schemeClr val="hlink"/>
                </a:solidFill>
              </a:rPr>
              <a:t>4,10,11,12</a:t>
            </a:r>
            <a:r>
              <a:rPr lang="en-GB"/>
              <a:t>,</a:t>
            </a:r>
            <a:r>
              <a:rPr lang="en-GB">
                <a:solidFill>
                  <a:schemeClr val="folHlink"/>
                </a:solidFill>
              </a:rPr>
              <a:t>14,8</a:t>
            </a:r>
          </a:p>
          <a:p>
            <a:r>
              <a:rPr lang="en-GB"/>
              <a:t>info([</a:t>
            </a:r>
            <a:r>
              <a:rPr lang="en-GB">
                <a:solidFill>
                  <a:schemeClr val="hlink"/>
                </a:solidFill>
              </a:rPr>
              <a:t>4</a:t>
            </a:r>
            <a:r>
              <a:rPr lang="en-GB"/>
              <a:t>,</a:t>
            </a:r>
            <a:r>
              <a:rPr lang="en-GB">
                <a:solidFill>
                  <a:schemeClr val="folHlink"/>
                </a:solidFill>
              </a:rPr>
              <a:t>2</a:t>
            </a:r>
            <a:r>
              <a:rPr lang="en-GB"/>
              <a:t>])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10379275" y="2790313"/>
            <a:ext cx="1187450" cy="684212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>
                <a:solidFill>
                  <a:schemeClr val="hlink"/>
                </a:solidFill>
              </a:rPr>
              <a:t>5,7,9</a:t>
            </a:r>
            <a:r>
              <a:rPr lang="en-GB"/>
              <a:t>,</a:t>
            </a:r>
            <a:r>
              <a:rPr lang="en-GB">
                <a:solidFill>
                  <a:schemeClr val="folHlink"/>
                </a:solidFill>
              </a:rPr>
              <a:t>6</a:t>
            </a:r>
          </a:p>
          <a:p>
            <a:r>
              <a:rPr lang="en-GB"/>
              <a:t>info([</a:t>
            </a:r>
            <a:r>
              <a:rPr lang="en-GB">
                <a:solidFill>
                  <a:schemeClr val="hlink"/>
                </a:solidFill>
              </a:rPr>
              <a:t>3</a:t>
            </a:r>
            <a:r>
              <a:rPr lang="en-GB"/>
              <a:t>,</a:t>
            </a:r>
            <a:r>
              <a:rPr lang="en-GB">
                <a:solidFill>
                  <a:schemeClr val="folHlink"/>
                </a:solidFill>
              </a:rPr>
              <a:t>1</a:t>
            </a:r>
            <a:r>
              <a:rPr lang="en-GB"/>
              <a:t>])</a:t>
            </a:r>
          </a:p>
        </p:txBody>
      </p:sp>
      <p:sp>
        <p:nvSpPr>
          <p:cNvPr id="159753" name="Line 9"/>
          <p:cNvSpPr>
            <a:spLocks noChangeShapeType="1"/>
          </p:cNvSpPr>
          <p:nvPr/>
        </p:nvSpPr>
        <p:spPr bwMode="auto">
          <a:xfrm flipH="1">
            <a:off x="8109150" y="2285488"/>
            <a:ext cx="1608138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9754" name="Line 10"/>
          <p:cNvSpPr>
            <a:spLocks noChangeShapeType="1"/>
          </p:cNvSpPr>
          <p:nvPr/>
        </p:nvSpPr>
        <p:spPr bwMode="auto">
          <a:xfrm flipH="1">
            <a:off x="9550600" y="2285488"/>
            <a:ext cx="166688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9755" name="Line 11"/>
          <p:cNvSpPr>
            <a:spLocks noChangeShapeType="1"/>
          </p:cNvSpPr>
          <p:nvPr/>
        </p:nvSpPr>
        <p:spPr bwMode="auto">
          <a:xfrm>
            <a:off x="9717289" y="2285488"/>
            <a:ext cx="1273175" cy="493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GB"/>
          </a:p>
        </p:txBody>
      </p:sp>
      <p:sp>
        <p:nvSpPr>
          <p:cNvPr id="159756" name="Text Box 12"/>
          <p:cNvSpPr txBox="1">
            <a:spLocks noChangeArrowheads="1"/>
          </p:cNvSpPr>
          <p:nvPr/>
        </p:nvSpPr>
        <p:spPr bwMode="auto">
          <a:xfrm>
            <a:off x="8685413" y="2171188"/>
            <a:ext cx="501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/>
              <a:t>hot</a:t>
            </a:r>
          </a:p>
        </p:txBody>
      </p:sp>
      <p:sp>
        <p:nvSpPr>
          <p:cNvPr id="159757" name="Text Box 13"/>
          <p:cNvSpPr txBox="1">
            <a:spLocks noChangeArrowheads="1"/>
          </p:cNvSpPr>
          <p:nvPr/>
        </p:nvSpPr>
        <p:spPr bwMode="auto">
          <a:xfrm>
            <a:off x="9550600" y="2356926"/>
            <a:ext cx="603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/>
              <a:t>mild</a:t>
            </a:r>
          </a:p>
        </p:txBody>
      </p:sp>
      <p:sp>
        <p:nvSpPr>
          <p:cNvPr id="159758" name="Text Box 14"/>
          <p:cNvSpPr txBox="1">
            <a:spLocks noChangeArrowheads="1"/>
          </p:cNvSpPr>
          <p:nvPr/>
        </p:nvSpPr>
        <p:spPr bwMode="auto">
          <a:xfrm>
            <a:off x="9982401" y="2164838"/>
            <a:ext cx="5770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/>
              <a:t>cool</a:t>
            </a:r>
          </a:p>
        </p:txBody>
      </p:sp>
      <p:sp>
        <p:nvSpPr>
          <p:cNvPr id="159759" name="Text Box 15"/>
          <p:cNvSpPr txBox="1">
            <a:spLocks noChangeArrowheads="1"/>
          </p:cNvSpPr>
          <p:nvPr/>
        </p:nvSpPr>
        <p:spPr bwMode="auto">
          <a:xfrm>
            <a:off x="8063114" y="3420550"/>
            <a:ext cx="307488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b="1" i="1"/>
              <a:t>4/14               6/14              4/14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Example: Gain Ratio Humidity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120" y="1687214"/>
            <a:ext cx="8261350" cy="4579937"/>
          </a:xfrm>
        </p:spPr>
        <p:txBody>
          <a:bodyPr/>
          <a:lstStyle/>
          <a:p>
            <a:r>
              <a:rPr lang="en-GB" i="1" dirty="0"/>
              <a:t>Gain</a:t>
            </a:r>
          </a:p>
          <a:p>
            <a:pPr lvl="1"/>
            <a:r>
              <a:rPr lang="en-GB" i="1" dirty="0"/>
              <a:t>info(data) = 0.940</a:t>
            </a:r>
          </a:p>
          <a:p>
            <a:pPr lvl="1"/>
            <a:r>
              <a:rPr lang="en-GB" i="1" dirty="0"/>
              <a:t>info(humidity) = 0.790 bits</a:t>
            </a:r>
          </a:p>
          <a:p>
            <a:pPr lvl="1"/>
            <a:r>
              <a:rPr lang="en-GB" i="1" dirty="0"/>
              <a:t>gain(humidity) = 0.151 bits</a:t>
            </a:r>
          </a:p>
          <a:p>
            <a:r>
              <a:rPr lang="en-GB" dirty="0"/>
              <a:t>Information </a:t>
            </a:r>
            <a:r>
              <a:rPr lang="en-GB" dirty="0" err="1"/>
              <a:t>wrt</a:t>
            </a:r>
            <a:r>
              <a:rPr lang="en-GB" dirty="0"/>
              <a:t> humidity partitions</a:t>
            </a:r>
          </a:p>
          <a:p>
            <a:pPr lvl="1"/>
            <a:r>
              <a:rPr lang="en-GB" dirty="0"/>
              <a:t>7 high, 7 normal</a:t>
            </a:r>
          </a:p>
          <a:p>
            <a:pPr lvl="1"/>
            <a:r>
              <a:rPr lang="en-GB" dirty="0"/>
              <a:t>Info(data </a:t>
            </a:r>
            <a:r>
              <a:rPr lang="en-GB" dirty="0" err="1"/>
              <a:t>wrt</a:t>
            </a:r>
            <a:r>
              <a:rPr lang="en-GB" dirty="0"/>
              <a:t> humidity) = info([7,7])				= -7/14*log</a:t>
            </a:r>
            <a:r>
              <a:rPr lang="en-GB" baseline="-25000" dirty="0"/>
              <a:t>2</a:t>
            </a:r>
            <a:r>
              <a:rPr lang="en-GB" dirty="0"/>
              <a:t>(7/14) – 7/14*log</a:t>
            </a:r>
            <a:r>
              <a:rPr lang="en-GB" baseline="-25000" dirty="0"/>
              <a:t>2</a:t>
            </a:r>
            <a:r>
              <a:rPr lang="en-GB" dirty="0"/>
              <a:t>(7/14) = 1</a:t>
            </a:r>
          </a:p>
          <a:p>
            <a:r>
              <a:rPr lang="en-GB" dirty="0" err="1"/>
              <a:t>GainRatio</a:t>
            </a:r>
            <a:r>
              <a:rPr lang="en-GB" dirty="0"/>
              <a:t>(humidity) </a:t>
            </a:r>
          </a:p>
          <a:p>
            <a:pPr lvl="1">
              <a:buFont typeface="Wingdings" pitchFamily="2" charset="2"/>
              <a:buNone/>
            </a:pPr>
            <a:r>
              <a:rPr lang="en-GB" dirty="0"/>
              <a:t>gain(humidity)/info(data </a:t>
            </a:r>
            <a:r>
              <a:rPr lang="en-GB" dirty="0" err="1"/>
              <a:t>wrt</a:t>
            </a:r>
            <a:r>
              <a:rPr lang="en-GB" dirty="0"/>
              <a:t> humidity)	= 0.151/1 = </a:t>
            </a:r>
            <a:r>
              <a:rPr lang="en-GB" dirty="0">
                <a:solidFill>
                  <a:srgbClr val="FF0000"/>
                </a:solidFill>
              </a:rPr>
              <a:t>0.151</a:t>
            </a:r>
          </a:p>
        </p:txBody>
      </p:sp>
      <p:sp>
        <p:nvSpPr>
          <p:cNvPr id="160772" name="Oval 4"/>
          <p:cNvSpPr>
            <a:spLocks noChangeAspect="1" noChangeArrowheads="1"/>
          </p:cNvSpPr>
          <p:nvPr/>
        </p:nvSpPr>
        <p:spPr bwMode="auto">
          <a:xfrm>
            <a:off x="8188325" y="1628776"/>
            <a:ext cx="1817688" cy="690563"/>
          </a:xfrm>
          <a:prstGeom prst="ellipse">
            <a:avLst/>
          </a:prstGeom>
          <a:solidFill>
            <a:schemeClr val="accent1">
              <a:lumMod val="75000"/>
              <a:alpha val="5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GB"/>
              <a:t>humidity</a:t>
            </a:r>
          </a:p>
          <a:p>
            <a:r>
              <a:rPr lang="en-GB"/>
              <a:t>info([</a:t>
            </a:r>
            <a:r>
              <a:rPr lang="en-GB">
                <a:solidFill>
                  <a:schemeClr val="hlink"/>
                </a:solidFill>
              </a:rPr>
              <a:t>9</a:t>
            </a:r>
            <a:r>
              <a:rPr lang="en-GB"/>
              <a:t>,</a:t>
            </a:r>
            <a:r>
              <a:rPr lang="en-GB">
                <a:solidFill>
                  <a:schemeClr val="folHlink"/>
                </a:solidFill>
              </a:rPr>
              <a:t>5</a:t>
            </a:r>
            <a:r>
              <a:rPr lang="en-GB"/>
              <a:t>])</a:t>
            </a: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7434264" y="2824163"/>
            <a:ext cx="1546225" cy="684212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/>
              <a:t> </a:t>
            </a:r>
            <a:r>
              <a:rPr lang="en-GB">
                <a:solidFill>
                  <a:schemeClr val="hlink"/>
                </a:solidFill>
              </a:rPr>
              <a:t>3,4,12</a:t>
            </a:r>
            <a:r>
              <a:rPr lang="en-GB"/>
              <a:t>,</a:t>
            </a:r>
            <a:r>
              <a:rPr lang="en-GB">
                <a:solidFill>
                  <a:schemeClr val="folHlink"/>
                </a:solidFill>
              </a:rPr>
              <a:t>1,2,8</a:t>
            </a:r>
            <a:r>
              <a:rPr lang="en-GB"/>
              <a:t>,</a:t>
            </a:r>
            <a:r>
              <a:rPr lang="en-GB">
                <a:solidFill>
                  <a:schemeClr val="folHlink"/>
                </a:solidFill>
              </a:rPr>
              <a:t>14</a:t>
            </a:r>
          </a:p>
          <a:p>
            <a:r>
              <a:rPr lang="en-GB"/>
              <a:t>info([</a:t>
            </a:r>
            <a:r>
              <a:rPr lang="en-GB">
                <a:solidFill>
                  <a:schemeClr val="hlink"/>
                </a:solidFill>
              </a:rPr>
              <a:t>3</a:t>
            </a:r>
            <a:r>
              <a:rPr lang="en-GB"/>
              <a:t>,</a:t>
            </a:r>
            <a:r>
              <a:rPr lang="en-GB">
                <a:solidFill>
                  <a:schemeClr val="folHlink"/>
                </a:solidFill>
              </a:rPr>
              <a:t>4</a:t>
            </a:r>
            <a:r>
              <a:rPr lang="en-GB"/>
              <a:t>]) </a:t>
            </a:r>
          </a:p>
        </p:txBody>
      </p:sp>
      <p:sp>
        <p:nvSpPr>
          <p:cNvPr id="160774" name="Rectangle 6"/>
          <p:cNvSpPr>
            <a:spLocks noChangeArrowheads="1"/>
          </p:cNvSpPr>
          <p:nvPr/>
        </p:nvSpPr>
        <p:spPr bwMode="auto">
          <a:xfrm>
            <a:off x="9018588" y="2824163"/>
            <a:ext cx="1619250" cy="684212"/>
          </a:xfrm>
          <a:prstGeom prst="rect">
            <a:avLst/>
          </a:prstGeom>
          <a:solidFill>
            <a:srgbClr val="FFFF99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GB">
                <a:solidFill>
                  <a:schemeClr val="hlink"/>
                </a:solidFill>
              </a:rPr>
              <a:t>5,7,9,10,11,13</a:t>
            </a:r>
            <a:r>
              <a:rPr lang="en-GB"/>
              <a:t>,</a:t>
            </a:r>
            <a:r>
              <a:rPr lang="en-GB">
                <a:solidFill>
                  <a:schemeClr val="folHlink"/>
                </a:solidFill>
              </a:rPr>
              <a:t>6</a:t>
            </a:r>
            <a:endParaRPr lang="en-GB">
              <a:solidFill>
                <a:schemeClr val="hlink"/>
              </a:solidFill>
            </a:endParaRPr>
          </a:p>
          <a:p>
            <a:r>
              <a:rPr lang="en-GB"/>
              <a:t>info([</a:t>
            </a:r>
            <a:r>
              <a:rPr lang="en-GB">
                <a:solidFill>
                  <a:schemeClr val="hlink"/>
                </a:solidFill>
              </a:rPr>
              <a:t>6</a:t>
            </a:r>
            <a:r>
              <a:rPr lang="en-GB"/>
              <a:t>,</a:t>
            </a:r>
            <a:r>
              <a:rPr lang="en-GB">
                <a:solidFill>
                  <a:schemeClr val="folHlink"/>
                </a:solidFill>
              </a:rPr>
              <a:t>1</a:t>
            </a:r>
            <a:r>
              <a:rPr lang="en-GB"/>
              <a:t>])</a:t>
            </a:r>
          </a:p>
        </p:txBody>
      </p:sp>
      <p:grpSp>
        <p:nvGrpSpPr>
          <p:cNvPr id="160775" name="Group 7"/>
          <p:cNvGrpSpPr>
            <a:grpSpLocks/>
          </p:cNvGrpSpPr>
          <p:nvPr/>
        </p:nvGrpSpPr>
        <p:grpSpPr bwMode="auto">
          <a:xfrm>
            <a:off x="8261350" y="2319338"/>
            <a:ext cx="1690688" cy="508000"/>
            <a:chOff x="3765" y="2938"/>
            <a:chExt cx="1433" cy="320"/>
          </a:xfrm>
        </p:grpSpPr>
        <p:sp>
          <p:nvSpPr>
            <p:cNvPr id="160776" name="Line 8"/>
            <p:cNvSpPr>
              <a:spLocks noChangeShapeType="1"/>
            </p:cNvSpPr>
            <p:nvPr/>
          </p:nvSpPr>
          <p:spPr bwMode="auto">
            <a:xfrm flipH="1">
              <a:off x="3765" y="2938"/>
              <a:ext cx="717" cy="3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  <p:sp>
          <p:nvSpPr>
            <p:cNvPr id="160777" name="Line 9"/>
            <p:cNvSpPr>
              <a:spLocks noChangeShapeType="1"/>
            </p:cNvSpPr>
            <p:nvPr/>
          </p:nvSpPr>
          <p:spPr bwMode="auto">
            <a:xfrm>
              <a:off x="4482" y="2938"/>
              <a:ext cx="716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160778" name="Text Box 10"/>
          <p:cNvSpPr txBox="1">
            <a:spLocks noChangeArrowheads="1"/>
          </p:cNvSpPr>
          <p:nvPr/>
        </p:nvSpPr>
        <p:spPr bwMode="auto">
          <a:xfrm>
            <a:off x="8148638" y="2301875"/>
            <a:ext cx="59022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/>
              <a:t>high</a:t>
            </a:r>
          </a:p>
        </p:txBody>
      </p:sp>
      <p:sp>
        <p:nvSpPr>
          <p:cNvPr id="160779" name="Text Box 11"/>
          <p:cNvSpPr txBox="1">
            <a:spLocks noChangeArrowheads="1"/>
          </p:cNvSpPr>
          <p:nvPr/>
        </p:nvSpPr>
        <p:spPr bwMode="auto">
          <a:xfrm>
            <a:off x="9466263" y="2308226"/>
            <a:ext cx="882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/>
              <a:t>normal</a:t>
            </a:r>
          </a:p>
        </p:txBody>
      </p:sp>
      <p:sp>
        <p:nvSpPr>
          <p:cNvPr id="160780" name="Text Box 12"/>
          <p:cNvSpPr txBox="1">
            <a:spLocks noChangeArrowheads="1"/>
          </p:cNvSpPr>
          <p:nvPr/>
        </p:nvSpPr>
        <p:spPr bwMode="auto">
          <a:xfrm>
            <a:off x="8197851" y="3429000"/>
            <a:ext cx="205056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GB" sz="2000" b="1" i="1"/>
              <a:t>7/14               7/14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TtWP9bUW"/>
  <p:tag name="ARTICULATE_PROJECT_OPEN" val="0"/>
  <p:tag name="ARTICULATE_SLIDE_COUNT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RGU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9216A"/>
      </a:accent1>
      <a:accent2>
        <a:srgbClr val="00A3DA"/>
      </a:accent2>
      <a:accent3>
        <a:srgbClr val="F2B229"/>
      </a:accent3>
      <a:accent4>
        <a:srgbClr val="E88A2C"/>
      </a:accent4>
      <a:accent5>
        <a:srgbClr val="D91F53"/>
      </a:accent5>
      <a:accent6>
        <a:srgbClr val="80AE3D"/>
      </a:accent6>
      <a:hlink>
        <a:srgbClr val="C51473"/>
      </a:hlink>
      <a:folHlink>
        <a:srgbClr val="0067A4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1153</Words>
  <Application>Microsoft Office PowerPoint</Application>
  <PresentationFormat>Widescreen</PresentationFormat>
  <Paragraphs>199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新細明體</vt:lpstr>
      <vt:lpstr>Arial</vt:lpstr>
      <vt:lpstr>Calibri</vt:lpstr>
      <vt:lpstr>Symbol</vt:lpstr>
      <vt:lpstr>Wingdings</vt:lpstr>
      <vt:lpstr>Office Theme</vt:lpstr>
      <vt:lpstr>1_Custom Design</vt:lpstr>
      <vt:lpstr>Custom Design</vt:lpstr>
      <vt:lpstr>Algorithms – Decision trees Information Gain vs Gain Ratio</vt:lpstr>
      <vt:lpstr>Decision trees purity criteria: Information gain</vt:lpstr>
      <vt:lpstr>Decision trees purity criteria: Information gain</vt:lpstr>
      <vt:lpstr>Highly-branching attributes</vt:lpstr>
      <vt:lpstr>Root Node: ID code</vt:lpstr>
      <vt:lpstr>Gain Ratio</vt:lpstr>
      <vt:lpstr>Example: Gain Ratio Outlook</vt:lpstr>
      <vt:lpstr>Example: Gain Ratio Temp</vt:lpstr>
      <vt:lpstr>Example: Gain Ratio Humidity</vt:lpstr>
      <vt:lpstr>Example: Gain Ratio Windy</vt:lpstr>
      <vt:lpstr>Example: Gain Ratios</vt:lpstr>
      <vt:lpstr>Problems with Gain Ratio</vt:lpstr>
      <vt:lpstr>Exercises 3 – Information Gain Ratio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DELTA’s support offer for learners in Semester 1</dc:title>
  <dc:creator>Brian Webb (delta)</dc:creator>
  <cp:lastModifiedBy>Ines Arana</cp:lastModifiedBy>
  <cp:revision>19</cp:revision>
  <dcterms:created xsi:type="dcterms:W3CDTF">2020-06-23T08:21:26Z</dcterms:created>
  <dcterms:modified xsi:type="dcterms:W3CDTF">2020-10-12T06:46:59Z</dcterms:modified>
</cp:coreProperties>
</file>