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9"/>
  </p:notesMasterIdLst>
  <p:handoutMasterIdLst>
    <p:handoutMasterId r:id="rId10"/>
  </p:handoutMasterIdLst>
  <p:sldIdLst>
    <p:sldId id="347" r:id="rId4"/>
    <p:sldId id="356" r:id="rId5"/>
    <p:sldId id="357" r:id="rId6"/>
    <p:sldId id="358" r:id="rId7"/>
    <p:sldId id="359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16A"/>
    <a:srgbClr val="FFFFDD"/>
    <a:srgbClr val="FFFFCC"/>
    <a:srgbClr val="F9C853"/>
    <a:srgbClr val="F9C523"/>
    <a:srgbClr val="F2C570"/>
    <a:srgbClr val="00B8E1"/>
    <a:srgbClr val="9D739E"/>
    <a:srgbClr val="F0E9EE"/>
    <a:srgbClr val="DEE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78"/>
    <p:restoredTop sz="86405"/>
  </p:normalViewPr>
  <p:slideViewPr>
    <p:cSldViewPr snapToGrid="0" snapToObjects="1">
      <p:cViewPr varScale="1">
        <p:scale>
          <a:sx n="77" d="100"/>
          <a:sy n="77" d="100"/>
        </p:scale>
        <p:origin x="77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B-47C8-8F05-9A0136607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B-47C8-8F05-9A0136607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7C8-8F05-9A0136607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05 September 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2"/>
    </p:custDataLst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Exercises 3 – Information Gain Ratio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557" y="1783328"/>
            <a:ext cx="9690224" cy="4579937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GB" dirty="0">
                <a:solidFill>
                  <a:srgbClr val="B2B2B2"/>
                </a:solidFill>
              </a:rPr>
              <a:t>Use the </a:t>
            </a:r>
            <a:r>
              <a:rPr lang="en-GB" i="1" u="sng" dirty="0">
                <a:solidFill>
                  <a:srgbClr val="B2B2B2"/>
                </a:solidFill>
              </a:rPr>
              <a:t>information gain</a:t>
            </a:r>
            <a:r>
              <a:rPr lang="en-GB" dirty="0">
                <a:solidFill>
                  <a:srgbClr val="B2B2B2"/>
                </a:solidFill>
              </a:rPr>
              <a:t> metric to choose a suitable attribute for the </a:t>
            </a:r>
            <a:r>
              <a:rPr lang="en-GB" b="1" dirty="0">
                <a:solidFill>
                  <a:srgbClr val="B2B2B2"/>
                </a:solidFill>
              </a:rPr>
              <a:t>root node</a:t>
            </a:r>
            <a:r>
              <a:rPr lang="en-GB" dirty="0">
                <a:solidFill>
                  <a:srgbClr val="B2B2B2"/>
                </a:solidFill>
              </a:rPr>
              <a:t> of the Credit Risk Dataset that predicts credit risk given credit history, debt, collateral and income. The class attribute is risk.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GB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GB" dirty="0"/>
              <a:t>Use </a:t>
            </a:r>
            <a:r>
              <a:rPr lang="en-GB" i="1" u="sng" dirty="0"/>
              <a:t>gain ratio</a:t>
            </a:r>
            <a:r>
              <a:rPr lang="en-GB" dirty="0"/>
              <a:t> to choose the root node attribute for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en-GB" dirty="0"/>
              <a:t>Credit Risk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2F66B4BF-8770-4BC8-A59E-AC252E5F0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061" y="1858144"/>
            <a:ext cx="5767347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en-GB" sz="2000" dirty="0"/>
              <a:t>gain(income) = 0.967 bits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000" dirty="0"/>
              <a:t>gain(credit) = 0.266 bits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000" dirty="0"/>
              <a:t>gain(debt) = 0.068 bits</a:t>
            </a:r>
          </a:p>
          <a:p>
            <a:pPr lvl="1" eaLnBrk="1" hangingPunct="1">
              <a:spcBef>
                <a:spcPts val="600"/>
              </a:spcBef>
            </a:pPr>
            <a:r>
              <a:rPr lang="en-GB" sz="2000" dirty="0"/>
              <a:t>gain(collateral) = 0.206 bits</a:t>
            </a:r>
            <a:endParaRPr lang="en-US" sz="2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C1A2E1C-72EA-4E44-966F-6AC08E2CB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968" y="809305"/>
            <a:ext cx="10515600" cy="757129"/>
          </a:xfrm>
        </p:spPr>
        <p:txBody>
          <a:bodyPr/>
          <a:lstStyle/>
          <a:p>
            <a:r>
              <a:rPr lang="en-GB" sz="3600" dirty="0"/>
              <a:t>Exercises 3 – Information Gain Ratio</a:t>
            </a:r>
          </a:p>
        </p:txBody>
      </p:sp>
    </p:spTree>
    <p:extLst>
      <p:ext uri="{BB962C8B-B14F-4D97-AF65-F5344CB8AC3E}">
        <p14:creationId xmlns:p14="http://schemas.microsoft.com/office/powerpoint/2010/main" val="2299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7238-9798-4D51-A020-F9F4EA4F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24B2-6DA9-4D83-A8E4-C024A4DD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Income</a:t>
            </a:r>
          </a:p>
          <a:p>
            <a:pPr lvl="1"/>
            <a:r>
              <a:rPr lang="en-US" sz="2000" dirty="0"/>
              <a:t>gain(income) = 0.967 bits</a:t>
            </a:r>
          </a:p>
          <a:p>
            <a:pPr lvl="1"/>
            <a:r>
              <a:rPr lang="en-US" sz="2000" dirty="0"/>
              <a:t>info(data income) = info[4,4,6]</a:t>
            </a:r>
          </a:p>
          <a:p>
            <a:pPr lvl="1"/>
            <a:r>
              <a:rPr lang="en-US" sz="2000" dirty="0"/>
              <a:t>= -4/14*log</a:t>
            </a:r>
            <a:r>
              <a:rPr lang="en-US" sz="2000" baseline="-25000" dirty="0"/>
              <a:t>2</a:t>
            </a:r>
            <a:r>
              <a:rPr lang="en-US" sz="2000" dirty="0"/>
              <a:t>(4/14)–4/14*log</a:t>
            </a:r>
            <a:r>
              <a:rPr lang="en-US" sz="2000" baseline="-25000" dirty="0"/>
              <a:t>2 </a:t>
            </a:r>
            <a:r>
              <a:rPr lang="en-US" sz="2000" dirty="0"/>
              <a:t>(4/14)–6/14 log</a:t>
            </a:r>
            <a:r>
              <a:rPr lang="en-US" sz="2000" baseline="-25000" dirty="0"/>
              <a:t>2 </a:t>
            </a:r>
            <a:r>
              <a:rPr lang="en-US" sz="2000" dirty="0"/>
              <a:t>(6/14) = 1.545</a:t>
            </a:r>
          </a:p>
          <a:p>
            <a:pPr lvl="1"/>
            <a:r>
              <a:rPr lang="en-US" sz="2000" dirty="0" err="1"/>
              <a:t>GainRatio</a:t>
            </a:r>
            <a:r>
              <a:rPr lang="en-US" sz="2000" dirty="0"/>
              <a:t>(income) = 0.967/1.545 = 0.626</a:t>
            </a:r>
          </a:p>
          <a:p>
            <a:r>
              <a:rPr lang="en-US" sz="2400" dirty="0"/>
              <a:t>Credit</a:t>
            </a:r>
          </a:p>
          <a:p>
            <a:pPr lvl="1"/>
            <a:r>
              <a:rPr lang="en-US" sz="2000" dirty="0"/>
              <a:t>gain(credit) = 0.266 bits</a:t>
            </a:r>
          </a:p>
          <a:p>
            <a:pPr lvl="1"/>
            <a:r>
              <a:rPr lang="en-US" sz="2000" dirty="0"/>
              <a:t>info(data credit) = info[5,5,4]</a:t>
            </a:r>
          </a:p>
          <a:p>
            <a:pPr lvl="1"/>
            <a:r>
              <a:rPr lang="en-US" sz="2000" dirty="0"/>
              <a:t>= -5/14*log</a:t>
            </a:r>
            <a:r>
              <a:rPr lang="en-US" sz="2000" baseline="-25000" dirty="0"/>
              <a:t>2 </a:t>
            </a:r>
            <a:r>
              <a:rPr lang="en-US" sz="2000" dirty="0"/>
              <a:t>(5/14)–5/14*log</a:t>
            </a:r>
            <a:r>
              <a:rPr lang="en-US" sz="2000" baseline="-25000" dirty="0"/>
              <a:t>2 </a:t>
            </a:r>
            <a:r>
              <a:rPr lang="en-US" sz="2000" dirty="0"/>
              <a:t>(5/14)–4/14 log</a:t>
            </a:r>
            <a:r>
              <a:rPr lang="en-US" sz="2000" baseline="-25000" dirty="0"/>
              <a:t>2 </a:t>
            </a:r>
            <a:r>
              <a:rPr lang="en-US" sz="2000" dirty="0"/>
              <a:t>(4/14) = 1.563</a:t>
            </a:r>
          </a:p>
          <a:p>
            <a:pPr lvl="1"/>
            <a:r>
              <a:rPr lang="en-US" sz="2000" dirty="0" err="1"/>
              <a:t>GainRatio</a:t>
            </a:r>
            <a:r>
              <a:rPr lang="en-US" sz="2000" dirty="0"/>
              <a:t>(credit) = 0.266/1.563 = 0.170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26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3D00-3B6A-4E91-A1E2-CBAEF43E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852945"/>
            <a:ext cx="10515600" cy="757129"/>
          </a:xfrm>
        </p:spPr>
        <p:txBody>
          <a:bodyPr/>
          <a:lstStyle/>
          <a:p>
            <a:r>
              <a:rPr lang="en-GB" dirty="0"/>
              <a:t>…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CF57-B941-47E5-8FD0-6FB8FA80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Debt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gain(debt) = 0.068 bits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info</a:t>
            </a:r>
            <a:r>
              <a:rPr lang="en-US" sz="2000" dirty="0"/>
              <a:t>(data debt) = info[7,7]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= -7/14*log2(7/14)–7/14*log2(7/14) = 1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GainRatio</a:t>
            </a:r>
            <a:r>
              <a:rPr lang="en-US" sz="2000" dirty="0"/>
              <a:t>(debt) = 0.068/1 = 0.068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Collateral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gain(collateral) = 0.206 bits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info(data collateral) = info[3,11]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= -3/14*log2(3/14)–11/14*log2(11/14) = 0.749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GainRatio</a:t>
            </a:r>
            <a:r>
              <a:rPr lang="en-US" sz="2000" dirty="0"/>
              <a:t>(collateral) = 0.206/0.749 = 0.275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Income has highest gain ratio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Still choose income as root of tree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2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8A85-F9C7-4D63-B1D5-1A0D140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Gain vs gain ratio</a:t>
            </a:r>
          </a:p>
        </p:txBody>
      </p:sp>
      <p:graphicFrame>
        <p:nvGraphicFramePr>
          <p:cNvPr id="7" name="Group 30">
            <a:extLst>
              <a:ext uri="{FF2B5EF4-FFF2-40B4-BE49-F238E27FC236}">
                <a16:creationId xmlns:a16="http://schemas.microsoft.com/office/drawing/2014/main" id="{A7DA9453-ECA0-4849-9468-9653E5907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285638"/>
              </p:ext>
            </p:extLst>
          </p:nvPr>
        </p:nvGraphicFramePr>
        <p:xfrm>
          <a:off x="1846513" y="1783328"/>
          <a:ext cx="8261350" cy="4114801"/>
        </p:xfrm>
        <a:graphic>
          <a:graphicData uri="http://schemas.openxmlformats.org/drawingml/2006/table">
            <a:tbl>
              <a:tblPr/>
              <a:tblGrid>
                <a:gridCol w="275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9216A"/>
                          </a:solidFill>
                          <a:effectLst/>
                          <a:latin typeface="Arial" pitchFamily="34" charset="0"/>
                        </a:rPr>
                        <a:t>Attribute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9216A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9216A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Information Gain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9216A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69216A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Gain Ratio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69216A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Income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0.967    (1)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0.626    (1)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Credit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0.266    (2)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0.170    (3)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Debt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0.069    (4)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0.069    (4)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Collateral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0.206    (3)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0.275    (2)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0B01F5-BE89-4243-8DC7-AF03E9056D69}"/>
              </a:ext>
            </a:extLst>
          </p:cNvPr>
          <p:cNvSpPr/>
          <p:nvPr/>
        </p:nvSpPr>
        <p:spPr>
          <a:xfrm>
            <a:off x="8984512" y="3678865"/>
            <a:ext cx="1031360" cy="1690577"/>
          </a:xfrm>
          <a:custGeom>
            <a:avLst/>
            <a:gdLst>
              <a:gd name="connsiteX0" fmla="*/ 0 w 1031360"/>
              <a:gd name="connsiteY0" fmla="*/ 0 h 1690577"/>
              <a:gd name="connsiteX1" fmla="*/ 1031358 w 1031360"/>
              <a:gd name="connsiteY1" fmla="*/ 893135 h 1690577"/>
              <a:gd name="connsiteX2" fmla="*/ 10632 w 1031360"/>
              <a:gd name="connsiteY2" fmla="*/ 1690577 h 1690577"/>
              <a:gd name="connsiteX3" fmla="*/ 10632 w 1031360"/>
              <a:gd name="connsiteY3" fmla="*/ 1690577 h 169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360" h="1690577">
                <a:moveTo>
                  <a:pt x="0" y="0"/>
                </a:moveTo>
                <a:cubicBezTo>
                  <a:pt x="514793" y="305686"/>
                  <a:pt x="1029586" y="611372"/>
                  <a:pt x="1031358" y="893135"/>
                </a:cubicBezTo>
                <a:cubicBezTo>
                  <a:pt x="1033130" y="1174898"/>
                  <a:pt x="10632" y="1690577"/>
                  <a:pt x="10632" y="1690577"/>
                </a:cubicBezTo>
                <a:lnTo>
                  <a:pt x="10632" y="1690577"/>
                </a:lnTo>
              </a:path>
            </a:pathLst>
          </a:custGeom>
          <a:noFill/>
          <a:ln w="28575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68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TtWP9bUW"/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321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1_Custom Design</vt:lpstr>
      <vt:lpstr>Custom Design</vt:lpstr>
      <vt:lpstr>Exercises 3 – Information Gain Ratio</vt:lpstr>
      <vt:lpstr>Exercises 3 – Information Gain Ratio</vt:lpstr>
      <vt:lpstr>Solution</vt:lpstr>
      <vt:lpstr>… solution</vt:lpstr>
      <vt:lpstr>Gain vs gain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DELTA’s support offer for learners in Semester 1</dc:title>
  <dc:creator>Brian Webb (delta)</dc:creator>
  <cp:lastModifiedBy>Pam Johnston (socet)</cp:lastModifiedBy>
  <cp:revision>20</cp:revision>
  <dcterms:created xsi:type="dcterms:W3CDTF">2020-06-23T08:21:26Z</dcterms:created>
  <dcterms:modified xsi:type="dcterms:W3CDTF">2024-09-05T14:08:50Z</dcterms:modified>
</cp:coreProperties>
</file>