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080" r:id="rId1"/>
    <p:sldMasterId id="2147484109" r:id="rId2"/>
    <p:sldMasterId id="2147484092" r:id="rId3"/>
  </p:sldMasterIdLst>
  <p:notesMasterIdLst>
    <p:notesMasterId r:id="rId43"/>
  </p:notesMasterIdLst>
  <p:handoutMasterIdLst>
    <p:handoutMasterId r:id="rId44"/>
  </p:handoutMasterIdLst>
  <p:sldIdLst>
    <p:sldId id="257" r:id="rId4"/>
    <p:sldId id="318" r:id="rId5"/>
    <p:sldId id="308" r:id="rId6"/>
    <p:sldId id="309" r:id="rId7"/>
    <p:sldId id="310" r:id="rId8"/>
    <p:sldId id="311" r:id="rId9"/>
    <p:sldId id="312" r:id="rId10"/>
    <p:sldId id="316" r:id="rId11"/>
    <p:sldId id="313" r:id="rId12"/>
    <p:sldId id="317" r:id="rId13"/>
    <p:sldId id="273" r:id="rId14"/>
    <p:sldId id="307" r:id="rId15"/>
    <p:sldId id="314" r:id="rId16"/>
    <p:sldId id="258" r:id="rId17"/>
    <p:sldId id="259" r:id="rId18"/>
    <p:sldId id="306" r:id="rId19"/>
    <p:sldId id="274" r:id="rId20"/>
    <p:sldId id="260" r:id="rId21"/>
    <p:sldId id="298" r:id="rId22"/>
    <p:sldId id="300" r:id="rId23"/>
    <p:sldId id="262" r:id="rId24"/>
    <p:sldId id="301" r:id="rId25"/>
    <p:sldId id="291" r:id="rId26"/>
    <p:sldId id="263" r:id="rId27"/>
    <p:sldId id="305" r:id="rId28"/>
    <p:sldId id="302" r:id="rId29"/>
    <p:sldId id="304" r:id="rId30"/>
    <p:sldId id="280" r:id="rId31"/>
    <p:sldId id="281" r:id="rId32"/>
    <p:sldId id="276" r:id="rId33"/>
    <p:sldId id="265" r:id="rId34"/>
    <p:sldId id="271" r:id="rId35"/>
    <p:sldId id="272" r:id="rId36"/>
    <p:sldId id="267" r:id="rId37"/>
    <p:sldId id="315" r:id="rId38"/>
    <p:sldId id="283" r:id="rId39"/>
    <p:sldId id="284" r:id="rId40"/>
    <p:sldId id="285" r:id="rId41"/>
    <p:sldId id="268" r:id="rId42"/>
  </p:sldIdLst>
  <p:sldSz cx="12192000" cy="6858000"/>
  <p:notesSz cx="6858000" cy="9144000"/>
  <p:embeddedFontLst>
    <p:embeddedFont>
      <p:font typeface="Cambria Math" panose="02040503050406030204" pitchFamily="18" charset="0"/>
      <p:regular r:id="rId45"/>
    </p:embeddedFont>
    <p:embeddedFont>
      <p:font typeface="Tahoma" panose="020B0604030504040204" pitchFamily="34" charset="0"/>
      <p:regular r:id="rId46"/>
      <p:bold r:id="rId47"/>
    </p:embeddedFont>
  </p:embeddedFontLst>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F"/>
    <a:srgbClr val="FFFFDD"/>
    <a:srgbClr val="9D739E"/>
    <a:srgbClr val="E4D8E8"/>
    <a:srgbClr val="FFFFCC"/>
    <a:srgbClr val="F9C853"/>
    <a:srgbClr val="F9C523"/>
    <a:srgbClr val="F2C570"/>
    <a:srgbClr val="00B8E1"/>
    <a:srgbClr val="F0E9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14" autoAdjust="0"/>
    <p:restoredTop sz="86405"/>
  </p:normalViewPr>
  <p:slideViewPr>
    <p:cSldViewPr snapToGrid="0" snapToObjects="1">
      <p:cViewPr varScale="1">
        <p:scale>
          <a:sx n="66" d="100"/>
          <a:sy n="66" d="100"/>
        </p:scale>
        <p:origin x="77" y="35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8" d="100"/>
          <a:sy n="148"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FBB-47C8-8F05-9A0136607077}"/>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FBB-47C8-8F05-9A0136607077}"/>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FBB-47C8-8F05-9A0136607077}"/>
            </c:ext>
          </c:extLst>
        </c:ser>
        <c:dLbls>
          <c:showLegendKey val="0"/>
          <c:showVal val="0"/>
          <c:showCatName val="0"/>
          <c:showSerName val="0"/>
          <c:showPercent val="0"/>
          <c:showBubbleSize val="0"/>
        </c:dLbls>
        <c:gapWidth val="219"/>
        <c:overlap val="-27"/>
        <c:axId val="-2042759216"/>
        <c:axId val="-2042956128"/>
      </c:barChart>
      <c:catAx>
        <c:axId val="-204275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956128"/>
        <c:crosses val="autoZero"/>
        <c:auto val="1"/>
        <c:lblAlgn val="ctr"/>
        <c:lblOffset val="100"/>
        <c:noMultiLvlLbl val="0"/>
      </c:catAx>
      <c:valAx>
        <c:axId val="-20429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7592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10/10/2025</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10/10/2025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3</a:t>
            </a:fld>
            <a:endParaRPr lang="en-US"/>
          </a:p>
        </p:txBody>
      </p:sp>
    </p:spTree>
    <p:extLst>
      <p:ext uri="{BB962C8B-B14F-4D97-AF65-F5344CB8AC3E}">
        <p14:creationId xmlns:p14="http://schemas.microsoft.com/office/powerpoint/2010/main" val="1232768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minimum value sits at 0 and maximum value sits at 1.</a:t>
            </a:r>
          </a:p>
        </p:txBody>
      </p:sp>
      <p:sp>
        <p:nvSpPr>
          <p:cNvPr id="4" name="Slide Number Placeholder 3"/>
          <p:cNvSpPr>
            <a:spLocks noGrp="1"/>
          </p:cNvSpPr>
          <p:nvPr>
            <p:ph type="sldNum" sz="quarter" idx="5"/>
          </p:nvPr>
        </p:nvSpPr>
        <p:spPr/>
        <p:txBody>
          <a:bodyPr/>
          <a:lstStyle/>
          <a:p>
            <a:fld id="{551F6536-074C-7C47-ADA5-29478494173A}" type="slidenum">
              <a:rPr lang="en-US" smtClean="0"/>
              <a:t>22</a:t>
            </a:fld>
            <a:endParaRPr lang="en-US"/>
          </a:p>
        </p:txBody>
      </p:sp>
    </p:spTree>
    <p:extLst>
      <p:ext uri="{BB962C8B-B14F-4D97-AF65-F5344CB8AC3E}">
        <p14:creationId xmlns:p14="http://schemas.microsoft.com/office/powerpoint/2010/main" val="333912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Worked example of normalisation</a:t>
            </a:r>
          </a:p>
        </p:txBody>
      </p:sp>
      <p:sp>
        <p:nvSpPr>
          <p:cNvPr id="4" name="Slide Number Placeholder 3"/>
          <p:cNvSpPr>
            <a:spLocks noGrp="1"/>
          </p:cNvSpPr>
          <p:nvPr>
            <p:ph type="sldNum" sz="quarter" idx="5"/>
          </p:nvPr>
        </p:nvSpPr>
        <p:spPr/>
        <p:txBody>
          <a:bodyPr/>
          <a:lstStyle/>
          <a:p>
            <a:fld id="{551F6536-074C-7C47-ADA5-29478494173A}" type="slidenum">
              <a:rPr lang="en-US" smtClean="0"/>
              <a:t>23</a:t>
            </a:fld>
            <a:endParaRPr lang="en-US"/>
          </a:p>
        </p:txBody>
      </p:sp>
    </p:spTree>
    <p:extLst>
      <p:ext uri="{BB962C8B-B14F-4D97-AF65-F5344CB8AC3E}">
        <p14:creationId xmlns:p14="http://schemas.microsoft.com/office/powerpoint/2010/main" val="144659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44035"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62B13AD-32A4-49D8-AAE1-4572F8976806}" type="datetime6">
              <a:rPr lang="en-GB"/>
              <a:pPr eaLnBrk="1" hangingPunct="1"/>
              <a:t>October 25</a:t>
            </a:fld>
            <a:endParaRPr lang="en-GB"/>
          </a:p>
        </p:txBody>
      </p:sp>
      <p:sp>
        <p:nvSpPr>
          <p:cNvPr id="44036"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44037"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2B4309-2346-42DB-A08F-CB6C7390E010}" type="slidenum">
              <a:rPr lang="en-GB"/>
              <a:pPr eaLnBrk="1" hangingPunct="1"/>
              <a:t>24</a:t>
            </a:fld>
            <a:endParaRPr lang="en-GB"/>
          </a:p>
        </p:txBody>
      </p:sp>
      <p:sp>
        <p:nvSpPr>
          <p:cNvPr id="44038" name="Rectangle 2"/>
          <p:cNvSpPr>
            <a:spLocks noGrp="1" noRot="1" noChangeAspect="1" noChangeArrowheads="1" noTextEdit="1"/>
          </p:cNvSpPr>
          <p:nvPr>
            <p:ph type="sldImg"/>
          </p:nvPr>
        </p:nvSpPr>
        <p:spPr>
          <a:xfrm>
            <a:off x="2700338" y="508000"/>
            <a:ext cx="4521200" cy="2543175"/>
          </a:xfrm>
          <a:ln/>
        </p:spPr>
      </p:sp>
      <p:sp>
        <p:nvSpPr>
          <p:cNvPr id="44039" name="Rectangle 3"/>
          <p:cNvSpPr>
            <a:spLocks noGrp="1" noChangeArrowheads="1"/>
          </p:cNvSpPr>
          <p:nvPr>
            <p:ph type="body" idx="1"/>
          </p:nvPr>
        </p:nvSpPr>
        <p:spPr>
          <a:xfrm>
            <a:off x="990600" y="3221038"/>
            <a:ext cx="7937500" cy="3052762"/>
          </a:xfrm>
          <a:noFill/>
        </p:spPr>
        <p:txBody>
          <a:bodyPr/>
          <a:lstStyle/>
          <a:p>
            <a:pPr eaLnBrk="1" hangingPunct="1"/>
            <a:r>
              <a:rPr lang="en-US" dirty="0"/>
              <a:t>Worked example of </a:t>
            </a:r>
            <a:r>
              <a:rPr lang="en-US" dirty="0" err="1"/>
              <a:t>normalisation</a:t>
            </a:r>
            <a:endParaRPr lang="en-US" dirty="0"/>
          </a:p>
        </p:txBody>
      </p:sp>
    </p:spTree>
    <p:extLst>
      <p:ext uri="{BB962C8B-B14F-4D97-AF65-F5344CB8AC3E}">
        <p14:creationId xmlns:p14="http://schemas.microsoft.com/office/powerpoint/2010/main" val="209894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Attribute </a:t>
            </a:r>
            <a:r>
              <a:rPr lang="en-GB" dirty="0" err="1"/>
              <a:t>i</a:t>
            </a:r>
            <a:r>
              <a:rPr lang="en-GB" dirty="0"/>
              <a:t> in sample a and a’ Absolute so it doesn’t matter which way round they go.</a:t>
            </a:r>
          </a:p>
        </p:txBody>
      </p:sp>
      <p:sp>
        <p:nvSpPr>
          <p:cNvPr id="4" name="Slide Number Placeholder 3"/>
          <p:cNvSpPr>
            <a:spLocks noGrp="1"/>
          </p:cNvSpPr>
          <p:nvPr>
            <p:ph type="sldNum" sz="quarter" idx="5"/>
          </p:nvPr>
        </p:nvSpPr>
        <p:spPr/>
        <p:txBody>
          <a:bodyPr/>
          <a:lstStyle/>
          <a:p>
            <a:fld id="{551F6536-074C-7C47-ADA5-29478494173A}" type="slidenum">
              <a:rPr lang="en-US" smtClean="0"/>
              <a:t>25</a:t>
            </a:fld>
            <a:endParaRPr lang="en-US"/>
          </a:p>
        </p:txBody>
      </p:sp>
    </p:spTree>
    <p:extLst>
      <p:ext uri="{BB962C8B-B14F-4D97-AF65-F5344CB8AC3E}">
        <p14:creationId xmlns:p14="http://schemas.microsoft.com/office/powerpoint/2010/main" val="2087398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is the same as before, yay?</a:t>
            </a:r>
          </a:p>
        </p:txBody>
      </p:sp>
      <p:sp>
        <p:nvSpPr>
          <p:cNvPr id="4" name="Slide Number Placeholder 3"/>
          <p:cNvSpPr>
            <a:spLocks noGrp="1"/>
          </p:cNvSpPr>
          <p:nvPr>
            <p:ph type="sldNum" sz="quarter" idx="5"/>
          </p:nvPr>
        </p:nvSpPr>
        <p:spPr/>
        <p:txBody>
          <a:bodyPr/>
          <a:lstStyle/>
          <a:p>
            <a:fld id="{551F6536-074C-7C47-ADA5-29478494173A}" type="slidenum">
              <a:rPr lang="en-US" smtClean="0"/>
              <a:t>26</a:t>
            </a:fld>
            <a:endParaRPr lang="en-US"/>
          </a:p>
        </p:txBody>
      </p:sp>
    </p:spTree>
    <p:extLst>
      <p:ext uri="{BB962C8B-B14F-4D97-AF65-F5344CB8AC3E}">
        <p14:creationId xmlns:p14="http://schemas.microsoft.com/office/powerpoint/2010/main" val="2702142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46083"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2F7C8C7-A5C6-4A89-98B2-AC17F18598A2}" type="datetime6">
              <a:rPr lang="en-GB"/>
              <a:pPr eaLnBrk="1" hangingPunct="1"/>
              <a:t>October 25</a:t>
            </a:fld>
            <a:endParaRPr lang="en-GB"/>
          </a:p>
        </p:txBody>
      </p:sp>
      <p:sp>
        <p:nvSpPr>
          <p:cNvPr id="46084"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46085"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0F977D-E0B5-415E-B062-FBF3C5188F52}" type="slidenum">
              <a:rPr lang="en-GB"/>
              <a:pPr eaLnBrk="1" hangingPunct="1"/>
              <a:t>31</a:t>
            </a:fld>
            <a:endParaRPr lang="en-GB"/>
          </a:p>
        </p:txBody>
      </p:sp>
      <p:sp>
        <p:nvSpPr>
          <p:cNvPr id="46086" name="Rectangle 2"/>
          <p:cNvSpPr>
            <a:spLocks noGrp="1" noRot="1" noChangeAspect="1" noChangeArrowheads="1" noTextEdit="1"/>
          </p:cNvSpPr>
          <p:nvPr>
            <p:ph type="sldImg"/>
          </p:nvPr>
        </p:nvSpPr>
        <p:spPr>
          <a:xfrm>
            <a:off x="2700338" y="508000"/>
            <a:ext cx="4521200" cy="2543175"/>
          </a:xfrm>
          <a:ln/>
        </p:spPr>
      </p:sp>
      <p:sp>
        <p:nvSpPr>
          <p:cNvPr id="46087" name="Rectangle 3"/>
          <p:cNvSpPr>
            <a:spLocks noGrp="1" noChangeArrowheads="1"/>
          </p:cNvSpPr>
          <p:nvPr>
            <p:ph type="body" idx="1"/>
          </p:nvPr>
        </p:nvSpPr>
        <p:spPr>
          <a:xfrm>
            <a:off x="990600" y="3221038"/>
            <a:ext cx="7937500" cy="3052762"/>
          </a:xfrm>
          <a:noFill/>
        </p:spPr>
        <p:txBody>
          <a:bodyPr/>
          <a:lstStyle/>
          <a:p>
            <a:pPr eaLnBrk="1" hangingPunct="1"/>
            <a:r>
              <a:rPr lang="en-US" dirty="0"/>
              <a:t>Treating missing values like this might have an exaggeratedly large effect. Replacing them with “mean” might change things.</a:t>
            </a:r>
          </a:p>
        </p:txBody>
      </p:sp>
    </p:spTree>
    <p:extLst>
      <p:ext uri="{BB962C8B-B14F-4D97-AF65-F5344CB8AC3E}">
        <p14:creationId xmlns:p14="http://schemas.microsoft.com/office/powerpoint/2010/main" val="2331464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47107"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B71DD1D-94D9-4B3F-9BC8-685914F523A4}" type="datetime6">
              <a:rPr lang="en-GB"/>
              <a:pPr eaLnBrk="1" hangingPunct="1"/>
              <a:t>October 25</a:t>
            </a:fld>
            <a:endParaRPr lang="en-GB"/>
          </a:p>
        </p:txBody>
      </p:sp>
      <p:sp>
        <p:nvSpPr>
          <p:cNvPr id="47108"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47109"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8B77C40-FC24-4087-965F-8B9A433E9EBD}" type="slidenum">
              <a:rPr lang="en-GB"/>
              <a:pPr eaLnBrk="1" hangingPunct="1"/>
              <a:t>32</a:t>
            </a:fld>
            <a:endParaRPr lang="en-GB"/>
          </a:p>
        </p:txBody>
      </p:sp>
      <p:sp>
        <p:nvSpPr>
          <p:cNvPr id="47110" name="Rectangle 2"/>
          <p:cNvSpPr>
            <a:spLocks noGrp="1" noRot="1" noChangeAspect="1" noChangeArrowheads="1" noTextEdit="1"/>
          </p:cNvSpPr>
          <p:nvPr>
            <p:ph type="sldImg"/>
          </p:nvPr>
        </p:nvSpPr>
        <p:spPr>
          <a:xfrm>
            <a:off x="2700338" y="508000"/>
            <a:ext cx="4521200" cy="2543175"/>
          </a:xfrm>
          <a:ln/>
        </p:spPr>
      </p:sp>
      <p:sp>
        <p:nvSpPr>
          <p:cNvPr id="47111" name="Rectangle 3"/>
          <p:cNvSpPr>
            <a:spLocks noGrp="1" noChangeArrowheads="1"/>
          </p:cNvSpPr>
          <p:nvPr>
            <p:ph type="body" idx="1"/>
          </p:nvPr>
        </p:nvSpPr>
        <p:spPr>
          <a:xfrm>
            <a:off x="990600" y="3221038"/>
            <a:ext cx="7937500" cy="3052762"/>
          </a:xfrm>
          <a:noFill/>
        </p:spPr>
        <p:txBody>
          <a:bodyPr/>
          <a:lstStyle/>
          <a:p>
            <a:pPr eaLnBrk="1" hangingPunct="1"/>
            <a:r>
              <a:rPr lang="en-US" dirty="0" err="1"/>
              <a:t>Normalised</a:t>
            </a:r>
            <a:r>
              <a:rPr lang="en-US" dirty="0"/>
              <a:t> temperatures…and the prediction changes.</a:t>
            </a:r>
          </a:p>
        </p:txBody>
      </p:sp>
    </p:spTree>
    <p:extLst>
      <p:ext uri="{BB962C8B-B14F-4D97-AF65-F5344CB8AC3E}">
        <p14:creationId xmlns:p14="http://schemas.microsoft.com/office/powerpoint/2010/main" val="856673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48131"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96EC27-3792-4EE5-B64C-C3AA004A28F1}" type="datetime6">
              <a:rPr lang="en-GB"/>
              <a:pPr eaLnBrk="1" hangingPunct="1"/>
              <a:t>October 25</a:t>
            </a:fld>
            <a:endParaRPr lang="en-GB"/>
          </a:p>
        </p:txBody>
      </p:sp>
      <p:sp>
        <p:nvSpPr>
          <p:cNvPr id="48132"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48133"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F70C69-5DF9-490C-8A7E-04F4B8B08FBC}" type="slidenum">
              <a:rPr lang="en-GB"/>
              <a:pPr eaLnBrk="1" hangingPunct="1"/>
              <a:t>33</a:t>
            </a:fld>
            <a:endParaRPr lang="en-GB"/>
          </a:p>
        </p:txBody>
      </p:sp>
      <p:sp>
        <p:nvSpPr>
          <p:cNvPr id="48134" name="Rectangle 2"/>
          <p:cNvSpPr>
            <a:spLocks noGrp="1" noRot="1" noChangeAspect="1" noChangeArrowheads="1" noTextEdit="1"/>
          </p:cNvSpPr>
          <p:nvPr>
            <p:ph type="sldImg"/>
          </p:nvPr>
        </p:nvSpPr>
        <p:spPr>
          <a:xfrm>
            <a:off x="2700338" y="508000"/>
            <a:ext cx="4521200" cy="2543175"/>
          </a:xfrm>
          <a:ln/>
        </p:spPr>
      </p:sp>
      <p:sp>
        <p:nvSpPr>
          <p:cNvPr id="48135" name="Rectangle 3"/>
          <p:cNvSpPr>
            <a:spLocks noGrp="1" noChangeArrowheads="1"/>
          </p:cNvSpPr>
          <p:nvPr>
            <p:ph type="body" idx="1"/>
          </p:nvPr>
        </p:nvSpPr>
        <p:spPr>
          <a:xfrm>
            <a:off x="990600" y="3221038"/>
            <a:ext cx="7937500" cy="3052762"/>
          </a:xfrm>
          <a:noFill/>
        </p:spPr>
        <p:txBody>
          <a:bodyPr/>
          <a:lstStyle/>
          <a:p>
            <a:pPr eaLnBrk="1" hangingPunct="1"/>
            <a:r>
              <a:rPr lang="en-US" dirty="0"/>
              <a:t>“Closest” means minimal distance/difference.</a:t>
            </a:r>
          </a:p>
        </p:txBody>
      </p:sp>
    </p:spTree>
    <p:extLst>
      <p:ext uri="{BB962C8B-B14F-4D97-AF65-F5344CB8AC3E}">
        <p14:creationId xmlns:p14="http://schemas.microsoft.com/office/powerpoint/2010/main" val="3250159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49155"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F98C7A-7F4E-42E1-8E9D-034966FA4EF8}" type="datetime6">
              <a:rPr lang="en-GB"/>
              <a:pPr eaLnBrk="1" hangingPunct="1"/>
              <a:t>October 25</a:t>
            </a:fld>
            <a:endParaRPr lang="en-GB"/>
          </a:p>
        </p:txBody>
      </p:sp>
      <p:sp>
        <p:nvSpPr>
          <p:cNvPr id="49156"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49157"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28DABA9-FA65-423D-BEF4-EFC8892D44EF}" type="slidenum">
              <a:rPr lang="en-GB"/>
              <a:pPr eaLnBrk="1" hangingPunct="1"/>
              <a:t>34</a:t>
            </a:fld>
            <a:endParaRPr lang="en-GB"/>
          </a:p>
        </p:txBody>
      </p:sp>
      <p:sp>
        <p:nvSpPr>
          <p:cNvPr id="49158" name="Rectangle 2"/>
          <p:cNvSpPr>
            <a:spLocks noGrp="1" noRot="1" noChangeAspect="1" noChangeArrowheads="1" noTextEdit="1"/>
          </p:cNvSpPr>
          <p:nvPr>
            <p:ph type="sldImg"/>
          </p:nvPr>
        </p:nvSpPr>
        <p:spPr>
          <a:xfrm>
            <a:off x="2700338" y="508000"/>
            <a:ext cx="4521200" cy="2543175"/>
          </a:xfrm>
          <a:ln/>
        </p:spPr>
      </p:sp>
      <p:sp>
        <p:nvSpPr>
          <p:cNvPr id="49159" name="Rectangle 3"/>
          <p:cNvSpPr>
            <a:spLocks noGrp="1" noChangeArrowheads="1"/>
          </p:cNvSpPr>
          <p:nvPr>
            <p:ph type="body" idx="1"/>
          </p:nvPr>
        </p:nvSpPr>
        <p:spPr>
          <a:xfrm>
            <a:off x="990600" y="3221038"/>
            <a:ext cx="7937500" cy="3052762"/>
          </a:xfrm>
          <a:noFill/>
        </p:spPr>
        <p:txBody>
          <a:bodyPr/>
          <a:lstStyle/>
          <a:p>
            <a:pPr eaLnBrk="1" hangingPunct="1"/>
            <a:r>
              <a:rPr lang="en-US" dirty="0"/>
              <a:t>Inner solid circle.</a:t>
            </a:r>
          </a:p>
        </p:txBody>
      </p:sp>
    </p:spTree>
    <p:extLst>
      <p:ext uri="{BB962C8B-B14F-4D97-AF65-F5344CB8AC3E}">
        <p14:creationId xmlns:p14="http://schemas.microsoft.com/office/powerpoint/2010/main" val="411030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Seems to be contentious online. Next week we will discuss clustering methods and cluster size might play a part in determining k.</a:t>
            </a:r>
          </a:p>
          <a:p>
            <a:r>
              <a:rPr lang="en-GB" dirty="0"/>
              <a:t>Large k – more instances in your average calculation?</a:t>
            </a:r>
          </a:p>
        </p:txBody>
      </p:sp>
      <p:sp>
        <p:nvSpPr>
          <p:cNvPr id="4" name="Slide Number Placeholder 3"/>
          <p:cNvSpPr>
            <a:spLocks noGrp="1"/>
          </p:cNvSpPr>
          <p:nvPr>
            <p:ph type="sldNum" sz="quarter" idx="5"/>
          </p:nvPr>
        </p:nvSpPr>
        <p:spPr/>
        <p:txBody>
          <a:bodyPr/>
          <a:lstStyle/>
          <a:p>
            <a:fld id="{551F6536-074C-7C47-ADA5-29478494173A}" type="slidenum">
              <a:rPr lang="en-US" smtClean="0"/>
              <a:t>35</a:t>
            </a:fld>
            <a:endParaRPr lang="en-US"/>
          </a:p>
        </p:txBody>
      </p:sp>
    </p:spTree>
    <p:extLst>
      <p:ext uri="{BB962C8B-B14F-4D97-AF65-F5344CB8AC3E}">
        <p14:creationId xmlns:p14="http://schemas.microsoft.com/office/powerpoint/2010/main" val="133847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Stacking shapes!</a:t>
            </a:r>
          </a:p>
          <a:p>
            <a:r>
              <a:rPr lang="en-GB" dirty="0"/>
              <a:t>Similar to “case-based-reasoning”: similar problems have similar solutions.</a:t>
            </a:r>
          </a:p>
        </p:txBody>
      </p:sp>
      <p:sp>
        <p:nvSpPr>
          <p:cNvPr id="4" name="Slide Number Placeholder 3"/>
          <p:cNvSpPr>
            <a:spLocks noGrp="1"/>
          </p:cNvSpPr>
          <p:nvPr>
            <p:ph type="sldNum" sz="quarter" idx="5"/>
          </p:nvPr>
        </p:nvSpPr>
        <p:spPr/>
        <p:txBody>
          <a:bodyPr/>
          <a:lstStyle/>
          <a:p>
            <a:fld id="{551F6536-074C-7C47-ADA5-29478494173A}" type="slidenum">
              <a:rPr lang="en-US" smtClean="0"/>
              <a:t>12</a:t>
            </a:fld>
            <a:endParaRPr lang="en-US"/>
          </a:p>
        </p:txBody>
      </p:sp>
    </p:spTree>
    <p:extLst>
      <p:ext uri="{BB962C8B-B14F-4D97-AF65-F5344CB8AC3E}">
        <p14:creationId xmlns:p14="http://schemas.microsoft.com/office/powerpoint/2010/main" val="2765966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there’s zero distance, then the samples are identical, no?</a:t>
            </a:r>
          </a:p>
        </p:txBody>
      </p:sp>
      <p:sp>
        <p:nvSpPr>
          <p:cNvPr id="4" name="Slide Number Placeholder 3"/>
          <p:cNvSpPr>
            <a:spLocks noGrp="1"/>
          </p:cNvSpPr>
          <p:nvPr>
            <p:ph type="sldNum" sz="quarter" idx="5"/>
          </p:nvPr>
        </p:nvSpPr>
        <p:spPr/>
        <p:txBody>
          <a:bodyPr/>
          <a:lstStyle/>
          <a:p>
            <a:fld id="{551F6536-074C-7C47-ADA5-29478494173A}" type="slidenum">
              <a:rPr lang="en-US" smtClean="0"/>
              <a:t>37</a:t>
            </a:fld>
            <a:endParaRPr lang="en-US"/>
          </a:p>
        </p:txBody>
      </p:sp>
    </p:spTree>
    <p:extLst>
      <p:ext uri="{BB962C8B-B14F-4D97-AF65-F5344CB8AC3E}">
        <p14:creationId xmlns:p14="http://schemas.microsoft.com/office/powerpoint/2010/main" val="3026152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50179"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EC320A-C299-48F7-9E7B-53CDD8A96B81}" type="datetime6">
              <a:rPr lang="en-GB"/>
              <a:pPr eaLnBrk="1" hangingPunct="1"/>
              <a:t>October 25</a:t>
            </a:fld>
            <a:endParaRPr lang="en-GB"/>
          </a:p>
        </p:txBody>
      </p:sp>
      <p:sp>
        <p:nvSpPr>
          <p:cNvPr id="50180"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50181"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47E53EC-771F-42D3-9134-7FDE5214B334}" type="slidenum">
              <a:rPr lang="en-GB"/>
              <a:pPr eaLnBrk="1" hangingPunct="1"/>
              <a:t>39</a:t>
            </a:fld>
            <a:endParaRPr lang="en-GB"/>
          </a:p>
        </p:txBody>
      </p:sp>
      <p:sp>
        <p:nvSpPr>
          <p:cNvPr id="50182" name="Rectangle 2"/>
          <p:cNvSpPr>
            <a:spLocks noGrp="1" noRot="1" noChangeAspect="1" noChangeArrowheads="1" noTextEdit="1"/>
          </p:cNvSpPr>
          <p:nvPr>
            <p:ph type="sldImg"/>
          </p:nvPr>
        </p:nvSpPr>
        <p:spPr>
          <a:xfrm>
            <a:off x="2700338" y="508000"/>
            <a:ext cx="4521200" cy="2543175"/>
          </a:xfrm>
          <a:ln/>
        </p:spPr>
      </p:sp>
      <p:sp>
        <p:nvSpPr>
          <p:cNvPr id="50183" name="Rectangle 3"/>
          <p:cNvSpPr>
            <a:spLocks noGrp="1" noChangeArrowheads="1"/>
          </p:cNvSpPr>
          <p:nvPr>
            <p:ph type="body" idx="1"/>
          </p:nvPr>
        </p:nvSpPr>
        <p:spPr>
          <a:xfrm>
            <a:off x="990600" y="3221038"/>
            <a:ext cx="7937500" cy="3052762"/>
          </a:xfrm>
          <a:noFill/>
        </p:spPr>
        <p:txBody>
          <a:bodyPr/>
          <a:lstStyle/>
          <a:p>
            <a:pPr eaLnBrk="1" hangingPunct="1"/>
            <a:endParaRPr lang="en-US"/>
          </a:p>
        </p:txBody>
      </p:sp>
    </p:spTree>
    <p:extLst>
      <p:ext uri="{BB962C8B-B14F-4D97-AF65-F5344CB8AC3E}">
        <p14:creationId xmlns:p14="http://schemas.microsoft.com/office/powerpoint/2010/main" val="89832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and D are the solutions.</a:t>
            </a:r>
          </a:p>
          <a:p>
            <a:r>
              <a:rPr lang="en-GB" dirty="0"/>
              <a:t>Finding commonalities and patterns: this is similar to that leads to…</a:t>
            </a:r>
          </a:p>
        </p:txBody>
      </p:sp>
      <p:sp>
        <p:nvSpPr>
          <p:cNvPr id="4" name="Slide Number Placeholder 3"/>
          <p:cNvSpPr>
            <a:spLocks noGrp="1"/>
          </p:cNvSpPr>
          <p:nvPr>
            <p:ph type="sldNum" sz="quarter" idx="5"/>
          </p:nvPr>
        </p:nvSpPr>
        <p:spPr/>
        <p:txBody>
          <a:bodyPr/>
          <a:lstStyle/>
          <a:p>
            <a:fld id="{551F6536-074C-7C47-ADA5-29478494173A}" type="slidenum">
              <a:rPr lang="en-US" smtClean="0"/>
              <a:t>13</a:t>
            </a:fld>
            <a:endParaRPr lang="en-US"/>
          </a:p>
        </p:txBody>
      </p:sp>
    </p:spTree>
    <p:extLst>
      <p:ext uri="{BB962C8B-B14F-4D97-AF65-F5344CB8AC3E}">
        <p14:creationId xmlns:p14="http://schemas.microsoft.com/office/powerpoint/2010/main" val="2400538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38915"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3953B12-603A-421C-920B-246F1D869D54}" type="datetime6">
              <a:rPr lang="en-GB"/>
              <a:pPr eaLnBrk="1" hangingPunct="1"/>
              <a:t>October 25</a:t>
            </a:fld>
            <a:endParaRPr lang="en-GB"/>
          </a:p>
        </p:txBody>
      </p:sp>
      <p:sp>
        <p:nvSpPr>
          <p:cNvPr id="38916"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38917"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6DCD5E-87DC-4600-9A59-53F4755BF79A}" type="slidenum">
              <a:rPr lang="en-GB"/>
              <a:pPr eaLnBrk="1" hangingPunct="1"/>
              <a:t>14</a:t>
            </a:fld>
            <a:endParaRPr lang="en-GB"/>
          </a:p>
        </p:txBody>
      </p:sp>
      <p:sp>
        <p:nvSpPr>
          <p:cNvPr id="38918" name="Rectangle 2"/>
          <p:cNvSpPr>
            <a:spLocks noGrp="1" noRot="1" noChangeAspect="1" noChangeArrowheads="1" noTextEdit="1"/>
          </p:cNvSpPr>
          <p:nvPr>
            <p:ph type="sldImg"/>
          </p:nvPr>
        </p:nvSpPr>
        <p:spPr>
          <a:xfrm>
            <a:off x="2700338" y="508000"/>
            <a:ext cx="4521200" cy="2543175"/>
          </a:xfrm>
          <a:ln/>
        </p:spPr>
      </p:sp>
      <p:sp>
        <p:nvSpPr>
          <p:cNvPr id="38919" name="Rectangle 3"/>
          <p:cNvSpPr>
            <a:spLocks noGrp="1" noChangeArrowheads="1"/>
          </p:cNvSpPr>
          <p:nvPr>
            <p:ph type="body" idx="1"/>
          </p:nvPr>
        </p:nvSpPr>
        <p:spPr>
          <a:xfrm>
            <a:off x="990600" y="3221038"/>
            <a:ext cx="7937500" cy="3052762"/>
          </a:xfrm>
          <a:noFill/>
        </p:spPr>
        <p:txBody>
          <a:bodyPr/>
          <a:lstStyle/>
          <a:p>
            <a:pPr eaLnBrk="1" hangingPunct="1"/>
            <a:r>
              <a:rPr lang="en-US" dirty="0"/>
              <a:t>By “Solution” here I mean “Label”.</a:t>
            </a:r>
          </a:p>
        </p:txBody>
      </p:sp>
    </p:spTree>
    <p:extLst>
      <p:ext uri="{BB962C8B-B14F-4D97-AF65-F5344CB8AC3E}">
        <p14:creationId xmlns:p14="http://schemas.microsoft.com/office/powerpoint/2010/main" val="489636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39939"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FAE674-1EEA-444C-B265-B074CBD7E5CF}" type="datetime6">
              <a:rPr lang="en-GB"/>
              <a:pPr eaLnBrk="1" hangingPunct="1"/>
              <a:t>October 25</a:t>
            </a:fld>
            <a:endParaRPr lang="en-GB"/>
          </a:p>
        </p:txBody>
      </p:sp>
      <p:sp>
        <p:nvSpPr>
          <p:cNvPr id="39940"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39941"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5589FCD-862D-41E3-AAB1-9B1F1FA5C254}" type="slidenum">
              <a:rPr lang="en-GB"/>
              <a:pPr eaLnBrk="1" hangingPunct="1"/>
              <a:t>15</a:t>
            </a:fld>
            <a:endParaRPr lang="en-GB"/>
          </a:p>
        </p:txBody>
      </p:sp>
      <p:sp>
        <p:nvSpPr>
          <p:cNvPr id="39942" name="Rectangle 2"/>
          <p:cNvSpPr>
            <a:spLocks noGrp="1" noRot="1" noChangeAspect="1" noChangeArrowheads="1" noTextEdit="1"/>
          </p:cNvSpPr>
          <p:nvPr>
            <p:ph type="sldImg"/>
          </p:nvPr>
        </p:nvSpPr>
        <p:spPr>
          <a:xfrm>
            <a:off x="2700338" y="508000"/>
            <a:ext cx="4521200" cy="2543175"/>
          </a:xfrm>
          <a:ln/>
        </p:spPr>
      </p:sp>
      <p:sp>
        <p:nvSpPr>
          <p:cNvPr id="39943" name="Rectangle 3"/>
          <p:cNvSpPr>
            <a:spLocks noGrp="1" noChangeArrowheads="1"/>
          </p:cNvSpPr>
          <p:nvPr>
            <p:ph type="body" idx="1"/>
          </p:nvPr>
        </p:nvSpPr>
        <p:spPr>
          <a:xfrm>
            <a:off x="990600" y="3221038"/>
            <a:ext cx="7937500" cy="3052762"/>
          </a:xfrm>
          <a:noFill/>
        </p:spPr>
        <p:txBody>
          <a:bodyPr/>
          <a:lstStyle/>
          <a:p>
            <a:pPr eaLnBrk="1" hangingPunct="1"/>
            <a:r>
              <a:rPr lang="en-US" dirty="0"/>
              <a:t>There is no training.</a:t>
            </a:r>
          </a:p>
        </p:txBody>
      </p:sp>
    </p:spTree>
    <p:extLst>
      <p:ext uri="{BB962C8B-B14F-4D97-AF65-F5344CB8AC3E}">
        <p14:creationId xmlns:p14="http://schemas.microsoft.com/office/powerpoint/2010/main" val="1093789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compare the new data point to every other data point in the dataset and calculate distance.</a:t>
            </a:r>
          </a:p>
        </p:txBody>
      </p:sp>
      <p:sp>
        <p:nvSpPr>
          <p:cNvPr id="4" name="Slide Number Placeholder 3"/>
          <p:cNvSpPr>
            <a:spLocks noGrp="1"/>
          </p:cNvSpPr>
          <p:nvPr>
            <p:ph type="sldNum" sz="quarter" idx="5"/>
          </p:nvPr>
        </p:nvSpPr>
        <p:spPr/>
        <p:txBody>
          <a:bodyPr/>
          <a:lstStyle/>
          <a:p>
            <a:fld id="{551F6536-074C-7C47-ADA5-29478494173A}" type="slidenum">
              <a:rPr lang="en-US" smtClean="0"/>
              <a:t>16</a:t>
            </a:fld>
            <a:endParaRPr lang="en-US"/>
          </a:p>
        </p:txBody>
      </p:sp>
    </p:spTree>
    <p:extLst>
      <p:ext uri="{BB962C8B-B14F-4D97-AF65-F5344CB8AC3E}">
        <p14:creationId xmlns:p14="http://schemas.microsoft.com/office/powerpoint/2010/main" val="4201045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40963"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73D6C9C-5ECF-4FE7-8C4D-62DEE48ADBC5}" type="datetime6">
              <a:rPr lang="en-GB"/>
              <a:pPr eaLnBrk="1" hangingPunct="1"/>
              <a:t>October 25</a:t>
            </a:fld>
            <a:endParaRPr lang="en-GB"/>
          </a:p>
        </p:txBody>
      </p:sp>
      <p:sp>
        <p:nvSpPr>
          <p:cNvPr id="40964"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40965"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36EAF0C-E238-4D7E-BB4D-D8DAFDC128C0}" type="slidenum">
              <a:rPr lang="en-GB"/>
              <a:pPr eaLnBrk="1" hangingPunct="1"/>
              <a:t>18</a:t>
            </a:fld>
            <a:endParaRPr lang="en-GB"/>
          </a:p>
        </p:txBody>
      </p:sp>
      <p:sp>
        <p:nvSpPr>
          <p:cNvPr id="40966" name="Rectangle 2"/>
          <p:cNvSpPr>
            <a:spLocks noGrp="1" noRot="1" noChangeAspect="1" noChangeArrowheads="1" noTextEdit="1"/>
          </p:cNvSpPr>
          <p:nvPr>
            <p:ph type="sldImg"/>
          </p:nvPr>
        </p:nvSpPr>
        <p:spPr>
          <a:xfrm>
            <a:off x="2700338" y="508000"/>
            <a:ext cx="4521200" cy="2543175"/>
          </a:xfrm>
          <a:ln/>
        </p:spPr>
      </p:sp>
      <p:sp>
        <p:nvSpPr>
          <p:cNvPr id="40967" name="Rectangle 3"/>
          <p:cNvSpPr>
            <a:spLocks noGrp="1" noChangeArrowheads="1"/>
          </p:cNvSpPr>
          <p:nvPr>
            <p:ph type="body" idx="1"/>
          </p:nvPr>
        </p:nvSpPr>
        <p:spPr>
          <a:xfrm>
            <a:off x="990600" y="3221038"/>
            <a:ext cx="7937500" cy="3052762"/>
          </a:xfrm>
          <a:noFill/>
        </p:spPr>
        <p:txBody>
          <a:bodyPr/>
          <a:lstStyle/>
          <a:p>
            <a:pPr eaLnBrk="1" hangingPunct="1"/>
            <a:r>
              <a:rPr lang="en-US" dirty="0"/>
              <a:t>Euclidean distance is Pythagoras. It’s also used to calculate the L2 norm distance</a:t>
            </a:r>
          </a:p>
          <a:p>
            <a:pPr eaLnBrk="1" hangingPunct="1"/>
            <a:r>
              <a:rPr lang="en-US" dirty="0"/>
              <a:t>Manhattan’s city center is based on a grid (like Glasgow).</a:t>
            </a:r>
          </a:p>
        </p:txBody>
      </p:sp>
    </p:spTree>
    <p:extLst>
      <p:ext uri="{BB962C8B-B14F-4D97-AF65-F5344CB8AC3E}">
        <p14:creationId xmlns:p14="http://schemas.microsoft.com/office/powerpoint/2010/main" val="886682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Wooo</a:t>
            </a:r>
            <a:r>
              <a:rPr lang="en-GB" dirty="0"/>
              <a:t>, warm rain is not in our dataset…!</a:t>
            </a:r>
          </a:p>
        </p:txBody>
      </p:sp>
      <p:sp>
        <p:nvSpPr>
          <p:cNvPr id="4" name="Slide Number Placeholder 3"/>
          <p:cNvSpPr>
            <a:spLocks noGrp="1"/>
          </p:cNvSpPr>
          <p:nvPr>
            <p:ph type="sldNum" sz="quarter" idx="5"/>
          </p:nvPr>
        </p:nvSpPr>
        <p:spPr/>
        <p:txBody>
          <a:bodyPr/>
          <a:lstStyle/>
          <a:p>
            <a:fld id="{551F6536-074C-7C47-ADA5-29478494173A}" type="slidenum">
              <a:rPr lang="en-US" smtClean="0"/>
              <a:t>20</a:t>
            </a:fld>
            <a:endParaRPr lang="en-US"/>
          </a:p>
        </p:txBody>
      </p:sp>
    </p:spTree>
    <p:extLst>
      <p:ext uri="{BB962C8B-B14F-4D97-AF65-F5344CB8AC3E}">
        <p14:creationId xmlns:p14="http://schemas.microsoft.com/office/powerpoint/2010/main" val="416986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CMM510 Data Mining</a:t>
            </a:r>
          </a:p>
        </p:txBody>
      </p:sp>
      <p:sp>
        <p:nvSpPr>
          <p:cNvPr id="43011" name="Rectangle 3"/>
          <p:cNvSpPr>
            <a:spLocks noGrp="1" noChangeArrowheads="1"/>
          </p:cNvSpPr>
          <p:nvPr>
            <p:ph type="dt" sz="quarter" idx="1"/>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FC17258-03C2-4811-B135-BEA778C100E6}" type="datetime6">
              <a:rPr lang="en-GB"/>
              <a:pPr eaLnBrk="1" hangingPunct="1"/>
              <a:t>October 25</a:t>
            </a:fld>
            <a:endParaRPr lang="en-GB"/>
          </a:p>
        </p:txBody>
      </p:sp>
      <p:sp>
        <p:nvSpPr>
          <p:cNvPr id="43012" name="Rectangle 6"/>
          <p:cNvSpPr>
            <a:spLocks noGrp="1" noChangeArrowheads="1"/>
          </p:cNvSpPr>
          <p:nvPr>
            <p:ph type="ftr" sz="quarter" idx="4"/>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t>© Robert Gordon University</a:t>
            </a:r>
          </a:p>
        </p:txBody>
      </p:sp>
      <p:sp>
        <p:nvSpPr>
          <p:cNvPr id="43013"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D8E472D-B49C-4F41-B148-6F70085E1309}" type="slidenum">
              <a:rPr lang="en-GB"/>
              <a:pPr eaLnBrk="1" hangingPunct="1"/>
              <a:t>21</a:t>
            </a:fld>
            <a:endParaRPr lang="en-GB"/>
          </a:p>
        </p:txBody>
      </p:sp>
      <p:sp>
        <p:nvSpPr>
          <p:cNvPr id="43014" name="Rectangle 2"/>
          <p:cNvSpPr>
            <a:spLocks noGrp="1" noRot="1" noChangeAspect="1" noChangeArrowheads="1" noTextEdit="1"/>
          </p:cNvSpPr>
          <p:nvPr>
            <p:ph type="sldImg"/>
          </p:nvPr>
        </p:nvSpPr>
        <p:spPr>
          <a:xfrm>
            <a:off x="2700338" y="508000"/>
            <a:ext cx="4521200" cy="2543175"/>
          </a:xfrm>
          <a:ln/>
        </p:spPr>
      </p:sp>
      <p:sp>
        <p:nvSpPr>
          <p:cNvPr id="43015" name="Rectangle 3"/>
          <p:cNvSpPr>
            <a:spLocks noGrp="1" noChangeArrowheads="1"/>
          </p:cNvSpPr>
          <p:nvPr>
            <p:ph type="body" idx="1"/>
          </p:nvPr>
        </p:nvSpPr>
        <p:spPr>
          <a:xfrm>
            <a:off x="990600" y="3221038"/>
            <a:ext cx="7937500" cy="3052762"/>
          </a:xfrm>
          <a:noFill/>
        </p:spPr>
        <p:txBody>
          <a:bodyPr/>
          <a:lstStyle/>
          <a:p>
            <a:pPr eaLnBrk="1" hangingPunct="1"/>
            <a:r>
              <a:rPr lang="en-US" dirty="0"/>
              <a:t>Imagine we measured Temperature in Fahrenheit and Humidity in %. Should our model change if we change Temperature to Centigrade?</a:t>
            </a:r>
          </a:p>
        </p:txBody>
      </p:sp>
    </p:spTree>
    <p:extLst>
      <p:ext uri="{BB962C8B-B14F-4D97-AF65-F5344CB8AC3E}">
        <p14:creationId xmlns:p14="http://schemas.microsoft.com/office/powerpoint/2010/main" val="384729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11"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2"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6"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17"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8"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51958" y="945357"/>
            <a:ext cx="10488083" cy="1462087"/>
          </a:xfrm>
        </p:spPr>
        <p:txBody>
          <a:bodyPr/>
          <a:lstStyle/>
          <a:p>
            <a:r>
              <a:rPr lang="en-US" dirty="0"/>
              <a:t>Click to edit Master title style</a:t>
            </a:r>
            <a:endParaRPr lang="en-GB" dirty="0"/>
          </a:p>
        </p:txBody>
      </p:sp>
      <p:sp>
        <p:nvSpPr>
          <p:cNvPr id="3" name="Text Placeholder 2"/>
          <p:cNvSpPr>
            <a:spLocks noGrp="1"/>
          </p:cNvSpPr>
          <p:nvPr>
            <p:ph type="body" sz="half" idx="1"/>
          </p:nvPr>
        </p:nvSpPr>
        <p:spPr>
          <a:xfrm>
            <a:off x="1007534" y="2017713"/>
            <a:ext cx="5405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616701" y="2017713"/>
            <a:ext cx="540596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616701" y="4151313"/>
            <a:ext cx="540596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00722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383" y="945357"/>
            <a:ext cx="10488083" cy="1462087"/>
          </a:xfrm>
        </p:spPr>
        <p:txBody>
          <a:bodyPr/>
          <a:lstStyle/>
          <a:p>
            <a:r>
              <a:rPr lang="en-US" dirty="0"/>
              <a:t>Click to edit Master title style</a:t>
            </a:r>
            <a:endParaRPr lang="en-GB" dirty="0"/>
          </a:p>
        </p:txBody>
      </p:sp>
      <p:sp>
        <p:nvSpPr>
          <p:cNvPr id="3" name="Text Placeholder 2"/>
          <p:cNvSpPr>
            <a:spLocks noGrp="1"/>
          </p:cNvSpPr>
          <p:nvPr>
            <p:ph type="body" sz="half" idx="1"/>
          </p:nvPr>
        </p:nvSpPr>
        <p:spPr>
          <a:xfrm>
            <a:off x="1007534" y="2017713"/>
            <a:ext cx="540596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616701" y="2017713"/>
            <a:ext cx="5405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02298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dirty="0"/>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rot="5400000">
            <a:off x="8465" y="563036"/>
            <a:ext cx="1253069" cy="347134"/>
          </a:xfrm>
          <a:prstGeom prst="rect">
            <a:avLst/>
          </a:prstGeom>
        </p:spPr>
        <p:txBody>
          <a:bodyPr anchor="ctr"/>
          <a:lstStyle>
            <a:lvl1pPr>
              <a:defRPr sz="1000">
                <a:solidFill>
                  <a:srgbClr val="69216A"/>
                </a:solidFill>
              </a:defRPr>
            </a:lvl1pPr>
          </a:lstStyle>
          <a:p>
            <a:fld id="{7F3777FD-75A6-B146-A4D0-80CAC805A384}" type="datetime4">
              <a:rPr lang="en-GB" smtClean="0"/>
              <a:pPr/>
              <a:t>10 October 2025</a:t>
            </a:fld>
            <a:endParaRPr lang="en-US" dirty="0"/>
          </a:p>
        </p:txBody>
      </p:sp>
      <p:sp>
        <p:nvSpPr>
          <p:cNvPr id="5" name="Footer Placeholder 4"/>
          <p:cNvSpPr>
            <a:spLocks noGrp="1"/>
          </p:cNvSpPr>
          <p:nvPr>
            <p:ph type="ftr" sz="quarter" idx="11"/>
          </p:nvPr>
        </p:nvSpPr>
        <p:spPr>
          <a:xfrm rot="5400000">
            <a:off x="-2475593" y="3053073"/>
            <a:ext cx="5380697" cy="358285"/>
          </a:xfrm>
          <a:prstGeom prst="rect">
            <a:avLst/>
          </a:prstGeom>
        </p:spPr>
        <p:txBody>
          <a:bodyPr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rot="5400000">
            <a:off x="-1142" y="146825"/>
            <a:ext cx="431799" cy="358286"/>
          </a:xfrm>
          <a:prstGeom prst="rect">
            <a:avLst/>
          </a:prstGeom>
        </p:spPr>
        <p:txBody>
          <a:bodyPr anchor="ctr"/>
          <a:lstStyle>
            <a:lvl1pPr>
              <a:defRPr sz="1200">
                <a:solidFill>
                  <a:schemeClr val="bg1"/>
                </a:solidFill>
              </a:defRPr>
            </a:lvl1pPr>
          </a:lstStyle>
          <a:p>
            <a:fld id="{7ED9267D-069E-5F46-80B9-B3F4B7546357}" type="slidenum">
              <a:rPr lang="en-US" smtClean="0"/>
              <a:pPr/>
              <a:t>‹#›</a:t>
            </a:fld>
            <a:endParaRPr lang="en-US" dirty="0"/>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8" name="Footer Placeholder 4"/>
          <p:cNvSpPr>
            <a:spLocks noGrp="1"/>
          </p:cNvSpPr>
          <p:nvPr>
            <p:ph type="ftr" sz="quarter" idx="11"/>
          </p:nvPr>
        </p:nvSpPr>
        <p:spPr>
          <a:xfrm>
            <a:off x="1736202" y="6453450"/>
            <a:ext cx="7179198" cy="365125"/>
          </a:xfrm>
          <a:prstGeom prst="rect">
            <a:avLst/>
          </a:prstGeom>
        </p:spPr>
        <p:txBody>
          <a:bodyPr anchor="ctr"/>
          <a:lstStyle>
            <a:lvl1pPr algn="l">
              <a:defRPr sz="1200">
                <a:solidFill>
                  <a:schemeClr val="bg1"/>
                </a:solidFill>
              </a:defRPr>
            </a:lvl1pPr>
          </a:lstStyle>
          <a:p>
            <a:endParaRPr lang="en-US" dirty="0"/>
          </a:p>
        </p:txBody>
      </p:sp>
      <p:sp>
        <p:nvSpPr>
          <p:cNvPr id="9" name="Slide Number Placeholder 5"/>
          <p:cNvSpPr>
            <a:spLocks noGrp="1"/>
          </p:cNvSpPr>
          <p:nvPr>
            <p:ph type="sldNum" sz="quarter" idx="12"/>
          </p:nvPr>
        </p:nvSpPr>
        <p:spPr>
          <a:xfrm>
            <a:off x="10553700" y="6453449"/>
            <a:ext cx="1346200"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18"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9"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3"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14"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5"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dirty="0"/>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1"/>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2"/>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3"/>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4"/>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5"/>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6"/>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7"/>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8"/>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10 October 2025</a:t>
            </a:fld>
            <a:endParaRPr lang="en-US" dirty="0"/>
          </a:p>
        </p:txBody>
      </p:sp>
      <p:sp>
        <p:nvSpPr>
          <p:cNvPr id="13"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4"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ustDataLst>
      <p:tags r:id="rId14"/>
    </p:custDataLst>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 id="2147484114" r:id="rId11"/>
    <p:sldLayoutId id="2147484115"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puzzling.stackexchange.com/questions/89281/mensa-norway-last-3-questions"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stackoverflow.com/questions/11568897/value-of-k-in-k-nearest-neighbor-algorithm"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7D1B23-D195-4CDB-9F8B-12695881671F}"/>
              </a:ext>
            </a:extLst>
          </p:cNvPr>
          <p:cNvSpPr txBox="1">
            <a:spLocks noChangeArrowheads="1"/>
          </p:cNvSpPr>
          <p:nvPr/>
        </p:nvSpPr>
        <p:spPr>
          <a:xfrm>
            <a:off x="596894" y="3506263"/>
            <a:ext cx="10894833" cy="157162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b="1" dirty="0"/>
              <a:t>Statement for Audio and Video Learning Resources</a:t>
            </a:r>
          </a:p>
          <a:p>
            <a:r>
              <a:rPr lang="en-GB" sz="2000" b="1" i="1" dirty="0"/>
              <a:t>Video and audio content at the University uses closed captions generated by automatic speech recognition (ASR). The ASR process is based on machine learning algorithms which automatically transcribe voice to text. According to our technology providers, this process is approximately 70-90% accurate depending on the quality of the audio, and consequently video and audio closed captions may include some transcription errors. It is therefore important to recognise that the original recording is the most accurate reflection of the content, and not the captions.</a:t>
            </a:r>
            <a:endParaRPr lang="en-GB" sz="2000" b="1" dirty="0"/>
          </a:p>
          <a:p>
            <a:r>
              <a:rPr lang="en-GB" sz="2000" b="1" i="1" dirty="0"/>
              <a:t>If you require accurate captions as part of your reasonable adjustments, please contact the Inclusion Centre to discuss your requirements. </a:t>
            </a:r>
            <a:endParaRPr lang="en-GB" sz="2000" b="1" dirty="0"/>
          </a:p>
          <a:p>
            <a:endParaRPr lang="en-GB" altLang="en-US" sz="2000" dirty="0"/>
          </a:p>
        </p:txBody>
      </p:sp>
      <p:sp>
        <p:nvSpPr>
          <p:cNvPr id="13315" name="Rectangle 3"/>
          <p:cNvSpPr>
            <a:spLocks noGrp="1" noChangeArrowheads="1"/>
          </p:cNvSpPr>
          <p:nvPr>
            <p:ph type="subTitle" idx="1"/>
          </p:nvPr>
        </p:nvSpPr>
        <p:spPr>
          <a:xfrm>
            <a:off x="609595" y="2486245"/>
            <a:ext cx="9144000" cy="942756"/>
          </a:xfrm>
        </p:spPr>
        <p:txBody>
          <a:bodyPr/>
          <a:lstStyle/>
          <a:p>
            <a:r>
              <a:rPr lang="en-US" sz="4800" b="1" dirty="0">
                <a:solidFill>
                  <a:schemeClr val="accent1"/>
                </a:solidFill>
                <a:ea typeface="+mj-ea"/>
                <a:cs typeface="+mj-cs"/>
              </a:rPr>
              <a:t>K-Nearest </a:t>
            </a:r>
            <a:r>
              <a:rPr lang="en-US" sz="4800" b="1" dirty="0" err="1">
                <a:solidFill>
                  <a:schemeClr val="accent1"/>
                </a:solidFill>
                <a:ea typeface="+mj-ea"/>
                <a:cs typeface="+mj-cs"/>
              </a:rPr>
              <a:t>Neighbour</a:t>
            </a:r>
            <a:endParaRPr lang="en-US" sz="4800" b="1" dirty="0">
              <a:solidFill>
                <a:schemeClr val="accent1"/>
              </a:solidFill>
              <a:ea typeface="+mj-ea"/>
              <a:cs typeface="+mj-cs"/>
            </a:endParaRPr>
          </a:p>
          <a:p>
            <a:endParaRPr lang="en-US" sz="4800" b="1" dirty="0">
              <a:solidFill>
                <a:schemeClr val="accent1"/>
              </a:solidFill>
              <a:ea typeface="+mj-ea"/>
              <a:cs typeface="+mj-cs"/>
            </a:endParaRPr>
          </a:p>
        </p:txBody>
      </p:sp>
      <p:sp>
        <p:nvSpPr>
          <p:cNvPr id="13314" name="Rectangle 2"/>
          <p:cNvSpPr>
            <a:spLocks noGrp="1" noChangeArrowheads="1"/>
          </p:cNvSpPr>
          <p:nvPr>
            <p:ph type="ctrTitle"/>
          </p:nvPr>
        </p:nvSpPr>
        <p:spPr>
          <a:xfrm>
            <a:off x="596894" y="1866495"/>
            <a:ext cx="10193025" cy="1042336"/>
          </a:xfrm>
        </p:spPr>
        <p:txBody>
          <a:bodyPr>
            <a:normAutofit fontScale="90000"/>
          </a:bodyPr>
          <a:lstStyle/>
          <a:p>
            <a:pPr eaLnBrk="1" hangingPunct="1"/>
            <a:r>
              <a:rPr lang="en-GB" dirty="0"/>
              <a:t>Algorithms: Instance-Based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DE61-4EA7-691C-3CDC-BC4430D1F0E5}"/>
              </a:ext>
            </a:extLst>
          </p:cNvPr>
          <p:cNvSpPr>
            <a:spLocks noGrp="1"/>
          </p:cNvSpPr>
          <p:nvPr>
            <p:ph type="title"/>
          </p:nvPr>
        </p:nvSpPr>
        <p:spPr/>
        <p:txBody>
          <a:bodyPr/>
          <a:lstStyle/>
          <a:p>
            <a:r>
              <a:rPr lang="en-GB" dirty="0"/>
              <a:t>One last thing…</a:t>
            </a:r>
          </a:p>
        </p:txBody>
      </p:sp>
      <p:sp>
        <p:nvSpPr>
          <p:cNvPr id="3" name="Content Placeholder 2">
            <a:extLst>
              <a:ext uri="{FF2B5EF4-FFF2-40B4-BE49-F238E27FC236}">
                <a16:creationId xmlns:a16="http://schemas.microsoft.com/office/drawing/2014/main" id="{0EC1EA93-9A52-D387-7C3D-873EEAE8F304}"/>
              </a:ext>
            </a:extLst>
          </p:cNvPr>
          <p:cNvSpPr>
            <a:spLocks noGrp="1"/>
          </p:cNvSpPr>
          <p:nvPr>
            <p:ph idx="1"/>
          </p:nvPr>
        </p:nvSpPr>
        <p:spPr/>
        <p:txBody>
          <a:bodyPr/>
          <a:lstStyle/>
          <a:p>
            <a:r>
              <a:rPr lang="en-GB" dirty="0"/>
              <a:t>Your exam will be on </a:t>
            </a:r>
            <a:r>
              <a:rPr lang="en-GB" b="1" dirty="0"/>
              <a:t>lab</a:t>
            </a:r>
            <a:r>
              <a:rPr lang="en-GB" dirty="0"/>
              <a:t> computers. </a:t>
            </a:r>
          </a:p>
          <a:p>
            <a:r>
              <a:rPr lang="en-GB" dirty="0"/>
              <a:t>Please make sure you can load a .</a:t>
            </a:r>
            <a:r>
              <a:rPr lang="en-GB" dirty="0" err="1"/>
              <a:t>rmd</a:t>
            </a:r>
            <a:r>
              <a:rPr lang="en-GB" dirty="0"/>
              <a:t> file on the lab computers and run some R </a:t>
            </a:r>
            <a:r>
              <a:rPr lang="en-GB" b="1" dirty="0"/>
              <a:t>before</a:t>
            </a:r>
            <a:r>
              <a:rPr lang="en-GB" dirty="0"/>
              <a:t> the exam (maybe this afternoon!)</a:t>
            </a:r>
          </a:p>
        </p:txBody>
      </p:sp>
      <p:sp>
        <p:nvSpPr>
          <p:cNvPr id="4" name="Date Placeholder 3">
            <a:extLst>
              <a:ext uri="{FF2B5EF4-FFF2-40B4-BE49-F238E27FC236}">
                <a16:creationId xmlns:a16="http://schemas.microsoft.com/office/drawing/2014/main" id="{9CAB5914-B412-D61A-9DEB-5BB585ED0676}"/>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83700891-3E43-BCA8-8736-D10366F74C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CF8CFF-5FD0-A3DD-1BC9-32CCB9178665}"/>
              </a:ext>
            </a:extLst>
          </p:cNvPr>
          <p:cNvSpPr>
            <a:spLocks noGrp="1"/>
          </p:cNvSpPr>
          <p:nvPr>
            <p:ph type="sldNum" sz="quarter" idx="12"/>
          </p:nvPr>
        </p:nvSpPr>
        <p:spPr/>
        <p:txBody>
          <a:bodyPr/>
          <a:lstStyle/>
          <a:p>
            <a:fld id="{437794D7-DC86-9A4E-9C9F-0B324FE8876A}" type="slidenum">
              <a:rPr lang="en-US" smtClean="0"/>
              <a:pPr/>
              <a:t>10</a:t>
            </a:fld>
            <a:endParaRPr lang="en-US" dirty="0"/>
          </a:p>
        </p:txBody>
      </p:sp>
    </p:spTree>
    <p:extLst>
      <p:ext uri="{BB962C8B-B14F-4D97-AF65-F5344CB8AC3E}">
        <p14:creationId xmlns:p14="http://schemas.microsoft.com/office/powerpoint/2010/main" val="332702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GB"/>
              <a:t>Contents</a:t>
            </a:r>
          </a:p>
        </p:txBody>
      </p:sp>
      <p:sp>
        <p:nvSpPr>
          <p:cNvPr id="14340" name="Rectangle 3"/>
          <p:cNvSpPr>
            <a:spLocks noGrp="1" noChangeArrowheads="1"/>
          </p:cNvSpPr>
          <p:nvPr>
            <p:ph type="body" idx="1"/>
          </p:nvPr>
        </p:nvSpPr>
        <p:spPr/>
        <p:txBody>
          <a:bodyPr/>
          <a:lstStyle/>
          <a:p>
            <a:pPr eaLnBrk="1" hangingPunct="1"/>
            <a:r>
              <a:rPr lang="en-GB" dirty="0"/>
              <a:t>Nearest-neighbour(s) retrieval</a:t>
            </a:r>
          </a:p>
          <a:p>
            <a:pPr eaLnBrk="1" hangingPunct="1"/>
            <a:r>
              <a:rPr lang="en-GB" dirty="0"/>
              <a:t>Distance (similarity)</a:t>
            </a:r>
          </a:p>
          <a:p>
            <a:pPr eaLnBrk="1" hangingPunct="1"/>
            <a:r>
              <a:rPr lang="en-GB" dirty="0"/>
              <a:t>Attribute importance</a:t>
            </a:r>
          </a:p>
          <a:p>
            <a:pPr eaLnBrk="1" hangingPunct="1"/>
            <a:r>
              <a:rPr lang="en-GB" dirty="0"/>
              <a:t>Problems</a:t>
            </a:r>
          </a:p>
          <a:p>
            <a:pPr lvl="1" eaLnBrk="1" hangingPunct="1"/>
            <a:r>
              <a:rPr lang="en-GB" dirty="0"/>
              <a:t>missing values</a:t>
            </a:r>
          </a:p>
          <a:p>
            <a:pPr lvl="1" eaLnBrk="1" hangingPunct="1"/>
            <a:r>
              <a:rPr lang="en-GB" dirty="0"/>
              <a:t>noisy data</a:t>
            </a:r>
          </a:p>
          <a:p>
            <a:pPr eaLnBrk="1" hangingPunct="1"/>
            <a:r>
              <a:rPr lang="en-GB" dirty="0"/>
              <a:t>Summary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CC1929-D727-419C-A301-303FC51FB880}"/>
              </a:ext>
              <a:ext uri="{C183D7F6-B498-43B3-948B-1728B52AA6E4}">
                <adec:decorative xmlns:adec="http://schemas.microsoft.com/office/drawing/2017/decorative" val="1"/>
              </a:ext>
            </a:extLst>
          </p:cNvPr>
          <p:cNvGrpSpPr/>
          <p:nvPr/>
        </p:nvGrpSpPr>
        <p:grpSpPr>
          <a:xfrm>
            <a:off x="971912" y="2770810"/>
            <a:ext cx="7209178" cy="3631936"/>
            <a:chOff x="971912" y="2770810"/>
            <a:chExt cx="7209178" cy="3631936"/>
          </a:xfrm>
        </p:grpSpPr>
        <p:sp>
          <p:nvSpPr>
            <p:cNvPr id="119" name="Rectangle 118">
              <a:extLst>
                <a:ext uri="{FF2B5EF4-FFF2-40B4-BE49-F238E27FC236}">
                  <a16:creationId xmlns:a16="http://schemas.microsoft.com/office/drawing/2014/main" id="{6EE001C0-C4D5-4134-A726-B39214629936}"/>
                </a:ext>
              </a:extLst>
            </p:cNvPr>
            <p:cNvSpPr/>
            <p:nvPr/>
          </p:nvSpPr>
          <p:spPr>
            <a:xfrm>
              <a:off x="4610641" y="4468231"/>
              <a:ext cx="1095901" cy="1196582"/>
            </a:xfrm>
            <a:prstGeom prst="rect">
              <a:avLst/>
            </a:prstGeom>
            <a:solidFill>
              <a:srgbClr val="FFFFEF"/>
            </a:solidFill>
            <a:ln>
              <a:solidFill>
                <a:srgbClr val="FFFF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3" name="Group 52">
              <a:extLst>
                <a:ext uri="{FF2B5EF4-FFF2-40B4-BE49-F238E27FC236}">
                  <a16:creationId xmlns:a16="http://schemas.microsoft.com/office/drawing/2014/main" id="{7A723B2B-42DA-4981-81F5-5DDF78452C00}"/>
                </a:ext>
              </a:extLst>
            </p:cNvPr>
            <p:cNvGrpSpPr/>
            <p:nvPr/>
          </p:nvGrpSpPr>
          <p:grpSpPr>
            <a:xfrm>
              <a:off x="971912" y="4016528"/>
              <a:ext cx="800336" cy="331756"/>
              <a:chOff x="6091671" y="3966873"/>
              <a:chExt cx="800336" cy="331756"/>
            </a:xfrm>
          </p:grpSpPr>
          <p:sp>
            <p:nvSpPr>
              <p:cNvPr id="40" name="Isosceles Triangle 39">
                <a:extLst>
                  <a:ext uri="{FF2B5EF4-FFF2-40B4-BE49-F238E27FC236}">
                    <a16:creationId xmlns:a16="http://schemas.microsoft.com/office/drawing/2014/main" id="{9EC4DF7D-F7A4-4495-B1FB-80E62EE93198}"/>
                  </a:ext>
                </a:extLst>
              </p:cNvPr>
              <p:cNvSpPr/>
              <p:nvPr/>
            </p:nvSpPr>
            <p:spPr>
              <a:xfrm>
                <a:off x="6378993" y="3966873"/>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1" name="Oval 40">
                <a:extLst>
                  <a:ext uri="{FF2B5EF4-FFF2-40B4-BE49-F238E27FC236}">
                    <a16:creationId xmlns:a16="http://schemas.microsoft.com/office/drawing/2014/main" id="{315CD703-254B-4495-996D-9BC2C0F88F20}"/>
                  </a:ext>
                </a:extLst>
              </p:cNvPr>
              <p:cNvSpPr/>
              <p:nvPr/>
            </p:nvSpPr>
            <p:spPr>
              <a:xfrm>
                <a:off x="6651611" y="4068193"/>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Isosceles Triangle 41">
                <a:extLst>
                  <a:ext uri="{FF2B5EF4-FFF2-40B4-BE49-F238E27FC236}">
                    <a16:creationId xmlns:a16="http://schemas.microsoft.com/office/drawing/2014/main" id="{F7D1CBAC-40C6-4392-A242-AD8002647F1F}"/>
                  </a:ext>
                </a:extLst>
              </p:cNvPr>
              <p:cNvSpPr/>
              <p:nvPr/>
            </p:nvSpPr>
            <p:spPr>
              <a:xfrm>
                <a:off x="6091671" y="3976199"/>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grpSp>
        <p:grpSp>
          <p:nvGrpSpPr>
            <p:cNvPr id="49" name="Group 48">
              <a:extLst>
                <a:ext uri="{FF2B5EF4-FFF2-40B4-BE49-F238E27FC236}">
                  <a16:creationId xmlns:a16="http://schemas.microsoft.com/office/drawing/2014/main" id="{B4F19EF7-630A-4CE9-80FA-6375A80F2ACD}"/>
                </a:ext>
              </a:extLst>
            </p:cNvPr>
            <p:cNvGrpSpPr/>
            <p:nvPr/>
          </p:nvGrpSpPr>
          <p:grpSpPr>
            <a:xfrm>
              <a:off x="2619510" y="3896581"/>
              <a:ext cx="407521" cy="571650"/>
              <a:chOff x="7739269" y="3806089"/>
              <a:chExt cx="407521" cy="571650"/>
            </a:xfrm>
          </p:grpSpPr>
          <p:sp>
            <p:nvSpPr>
              <p:cNvPr id="46" name="Isosceles Triangle 45">
                <a:extLst>
                  <a:ext uri="{FF2B5EF4-FFF2-40B4-BE49-F238E27FC236}">
                    <a16:creationId xmlns:a16="http://schemas.microsoft.com/office/drawing/2014/main" id="{ECCA5FB1-B6EB-46C4-93FC-FDD542EC1D04}"/>
                  </a:ext>
                </a:extLst>
              </p:cNvPr>
              <p:cNvSpPr/>
              <p:nvPr/>
            </p:nvSpPr>
            <p:spPr>
              <a:xfrm rot="10800000">
                <a:off x="7906394" y="4058311"/>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47" name="Oval 46">
                <a:extLst>
                  <a:ext uri="{FF2B5EF4-FFF2-40B4-BE49-F238E27FC236}">
                    <a16:creationId xmlns:a16="http://schemas.microsoft.com/office/drawing/2014/main" id="{25ABBB60-8F2E-48CB-9F9B-0259887372B4}"/>
                  </a:ext>
                </a:extLst>
              </p:cNvPr>
              <p:cNvSpPr/>
              <p:nvPr/>
            </p:nvSpPr>
            <p:spPr>
              <a:xfrm>
                <a:off x="7818107" y="3806089"/>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Isosceles Triangle 47">
                <a:extLst>
                  <a:ext uri="{FF2B5EF4-FFF2-40B4-BE49-F238E27FC236}">
                    <a16:creationId xmlns:a16="http://schemas.microsoft.com/office/drawing/2014/main" id="{81554623-9B7A-4B35-A2C3-22A4652BB6F6}"/>
                  </a:ext>
                </a:extLst>
              </p:cNvPr>
              <p:cNvSpPr/>
              <p:nvPr/>
            </p:nvSpPr>
            <p:spPr>
              <a:xfrm>
                <a:off x="7739269" y="4055309"/>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grpSp>
        <p:cxnSp>
          <p:nvCxnSpPr>
            <p:cNvPr id="51" name="Straight Arrow Connector 50">
              <a:extLst>
                <a:ext uri="{FF2B5EF4-FFF2-40B4-BE49-F238E27FC236}">
                  <a16:creationId xmlns:a16="http://schemas.microsoft.com/office/drawing/2014/main" id="{576BC4EB-A4C1-4670-98FC-EC5E7E72F839}"/>
                </a:ext>
              </a:extLst>
            </p:cNvPr>
            <p:cNvCxnSpPr>
              <a:cxnSpLocks/>
            </p:cNvCxnSpPr>
            <p:nvPr/>
          </p:nvCxnSpPr>
          <p:spPr>
            <a:xfrm>
              <a:off x="2070870" y="4182406"/>
              <a:ext cx="40752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513F9A59-3B12-40FF-B13E-E068A187E480}"/>
                </a:ext>
              </a:extLst>
            </p:cNvPr>
            <p:cNvGrpSpPr/>
            <p:nvPr/>
          </p:nvGrpSpPr>
          <p:grpSpPr>
            <a:xfrm>
              <a:off x="971912" y="4795344"/>
              <a:ext cx="1917746" cy="806525"/>
              <a:chOff x="971912" y="4795344"/>
              <a:chExt cx="1917746" cy="806525"/>
            </a:xfrm>
          </p:grpSpPr>
          <p:grpSp>
            <p:nvGrpSpPr>
              <p:cNvPr id="60" name="Group 59">
                <a:extLst>
                  <a:ext uri="{FF2B5EF4-FFF2-40B4-BE49-F238E27FC236}">
                    <a16:creationId xmlns:a16="http://schemas.microsoft.com/office/drawing/2014/main" id="{1C3551EF-5296-4B0B-BAAB-838303AA0298}"/>
                  </a:ext>
                </a:extLst>
              </p:cNvPr>
              <p:cNvGrpSpPr/>
              <p:nvPr/>
            </p:nvGrpSpPr>
            <p:grpSpPr>
              <a:xfrm>
                <a:off x="971912" y="5038892"/>
                <a:ext cx="772349" cy="319428"/>
                <a:chOff x="6103155" y="4592287"/>
                <a:chExt cx="772349" cy="319428"/>
              </a:xfrm>
            </p:grpSpPr>
            <p:sp>
              <p:nvSpPr>
                <p:cNvPr id="22" name="Rectangle 21">
                  <a:extLst>
                    <a:ext uri="{FF2B5EF4-FFF2-40B4-BE49-F238E27FC236}">
                      <a16:creationId xmlns:a16="http://schemas.microsoft.com/office/drawing/2014/main" id="{582BBE7B-A44E-4BFE-99FE-EA0758763C9F}"/>
                    </a:ext>
                  </a:extLst>
                </p:cNvPr>
                <p:cNvSpPr/>
                <p:nvPr/>
              </p:nvSpPr>
              <p:spPr>
                <a:xfrm>
                  <a:off x="6103155" y="4679191"/>
                  <a:ext cx="240395" cy="23043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Isosceles Triangle 22">
                  <a:extLst>
                    <a:ext uri="{FF2B5EF4-FFF2-40B4-BE49-F238E27FC236}">
                      <a16:creationId xmlns:a16="http://schemas.microsoft.com/office/drawing/2014/main" id="{FB1E70EC-234A-4F18-B36A-1DC74958C710}"/>
                    </a:ext>
                  </a:extLst>
                </p:cNvPr>
                <p:cNvSpPr/>
                <p:nvPr/>
              </p:nvSpPr>
              <p:spPr>
                <a:xfrm>
                  <a:off x="6378993" y="4592287"/>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4" name="Oval 23">
                  <a:extLst>
                    <a:ext uri="{FF2B5EF4-FFF2-40B4-BE49-F238E27FC236}">
                      <a16:creationId xmlns:a16="http://schemas.microsoft.com/office/drawing/2014/main" id="{7F90A8C2-54E9-40ED-941E-497514B8B2DD}"/>
                    </a:ext>
                  </a:extLst>
                </p:cNvPr>
                <p:cNvSpPr/>
                <p:nvPr/>
              </p:nvSpPr>
              <p:spPr>
                <a:xfrm>
                  <a:off x="6635108" y="4681279"/>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4" name="Straight Arrow Connector 53">
                <a:extLst>
                  <a:ext uri="{FF2B5EF4-FFF2-40B4-BE49-F238E27FC236}">
                    <a16:creationId xmlns:a16="http://schemas.microsoft.com/office/drawing/2014/main" id="{5CCD171B-47EC-46B1-AAFC-C111B7FF3EF7}"/>
                  </a:ext>
                </a:extLst>
              </p:cNvPr>
              <p:cNvCxnSpPr>
                <a:cxnSpLocks/>
              </p:cNvCxnSpPr>
              <p:nvPr/>
            </p:nvCxnSpPr>
            <p:spPr>
              <a:xfrm>
                <a:off x="2070869" y="5198606"/>
                <a:ext cx="40752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53C19E05-A79D-435F-A746-5B34649E1887}"/>
                  </a:ext>
                </a:extLst>
              </p:cNvPr>
              <p:cNvGrpSpPr/>
              <p:nvPr/>
            </p:nvGrpSpPr>
            <p:grpSpPr>
              <a:xfrm>
                <a:off x="2649262" y="4795344"/>
                <a:ext cx="240396" cy="806525"/>
                <a:chOff x="8141806" y="4450843"/>
                <a:chExt cx="240396" cy="806525"/>
              </a:xfrm>
            </p:grpSpPr>
            <p:sp>
              <p:nvSpPr>
                <p:cNvPr id="56" name="Rectangle 55">
                  <a:extLst>
                    <a:ext uri="{FF2B5EF4-FFF2-40B4-BE49-F238E27FC236}">
                      <a16:creationId xmlns:a16="http://schemas.microsoft.com/office/drawing/2014/main" id="{1B090351-EC57-4A96-AEA9-E6FA42A90607}"/>
                    </a:ext>
                  </a:extLst>
                </p:cNvPr>
                <p:cNvSpPr/>
                <p:nvPr/>
              </p:nvSpPr>
              <p:spPr>
                <a:xfrm>
                  <a:off x="8141807" y="5026933"/>
                  <a:ext cx="240395" cy="23043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Isosceles Triangle 56">
                  <a:extLst>
                    <a:ext uri="{FF2B5EF4-FFF2-40B4-BE49-F238E27FC236}">
                      <a16:creationId xmlns:a16="http://schemas.microsoft.com/office/drawing/2014/main" id="{444E167E-DE71-4945-A13D-5A1BAA9ABAA9}"/>
                    </a:ext>
                  </a:extLst>
                </p:cNvPr>
                <p:cNvSpPr/>
                <p:nvPr/>
              </p:nvSpPr>
              <p:spPr>
                <a:xfrm>
                  <a:off x="8141806" y="4694612"/>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8" name="Oval 57">
                  <a:extLst>
                    <a:ext uri="{FF2B5EF4-FFF2-40B4-BE49-F238E27FC236}">
                      <a16:creationId xmlns:a16="http://schemas.microsoft.com/office/drawing/2014/main" id="{8F3F6D6D-F616-46BB-A004-11E9EEE42852}"/>
                    </a:ext>
                  </a:extLst>
                </p:cNvPr>
                <p:cNvSpPr/>
                <p:nvPr/>
              </p:nvSpPr>
              <p:spPr>
                <a:xfrm>
                  <a:off x="8141806" y="4450843"/>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71" name="Group 70">
              <a:extLst>
                <a:ext uri="{FF2B5EF4-FFF2-40B4-BE49-F238E27FC236}">
                  <a16:creationId xmlns:a16="http://schemas.microsoft.com/office/drawing/2014/main" id="{6EAD59B5-29A4-4612-81DC-135619F6684C}"/>
                </a:ext>
              </a:extLst>
            </p:cNvPr>
            <p:cNvGrpSpPr/>
            <p:nvPr/>
          </p:nvGrpSpPr>
          <p:grpSpPr>
            <a:xfrm>
              <a:off x="971912" y="6050646"/>
              <a:ext cx="776871" cy="230436"/>
              <a:chOff x="6068303" y="5483082"/>
              <a:chExt cx="776871" cy="230436"/>
            </a:xfrm>
          </p:grpSpPr>
          <p:sp>
            <p:nvSpPr>
              <p:cNvPr id="31" name="Rectangle 30">
                <a:extLst>
                  <a:ext uri="{FF2B5EF4-FFF2-40B4-BE49-F238E27FC236}">
                    <a16:creationId xmlns:a16="http://schemas.microsoft.com/office/drawing/2014/main" id="{F43AB14C-E2D0-4C3A-A0CF-E36D65F1A737}"/>
                  </a:ext>
                </a:extLst>
              </p:cNvPr>
              <p:cNvSpPr/>
              <p:nvPr/>
            </p:nvSpPr>
            <p:spPr>
              <a:xfrm>
                <a:off x="6068303" y="5483083"/>
                <a:ext cx="240395" cy="23043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0F60251C-D290-476D-97F0-310D09B0C232}"/>
                  </a:ext>
                </a:extLst>
              </p:cNvPr>
              <p:cNvSpPr/>
              <p:nvPr/>
            </p:nvSpPr>
            <p:spPr>
              <a:xfrm>
                <a:off x="6604778" y="5483082"/>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1BA6DB8-E814-4326-8E44-6C13433C9F8E}"/>
                  </a:ext>
                </a:extLst>
              </p:cNvPr>
              <p:cNvSpPr/>
              <p:nvPr/>
            </p:nvSpPr>
            <p:spPr>
              <a:xfrm>
                <a:off x="6346087" y="5483083"/>
                <a:ext cx="240395" cy="23043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73CA052C-6E29-41EB-AAA8-720E5562AF88}"/>
                </a:ext>
              </a:extLst>
            </p:cNvPr>
            <p:cNvGrpSpPr/>
            <p:nvPr/>
          </p:nvGrpSpPr>
          <p:grpSpPr>
            <a:xfrm>
              <a:off x="2492101" y="5928983"/>
              <a:ext cx="482102" cy="473763"/>
              <a:chOff x="7588492" y="5410667"/>
              <a:chExt cx="482102" cy="473763"/>
            </a:xfrm>
          </p:grpSpPr>
          <p:sp>
            <p:nvSpPr>
              <p:cNvPr id="62" name="Rectangle 61">
                <a:extLst>
                  <a:ext uri="{FF2B5EF4-FFF2-40B4-BE49-F238E27FC236}">
                    <a16:creationId xmlns:a16="http://schemas.microsoft.com/office/drawing/2014/main" id="{78EFF30E-02BD-46AD-94E9-F3675D08A74C}"/>
                  </a:ext>
                </a:extLst>
              </p:cNvPr>
              <p:cNvSpPr/>
              <p:nvPr/>
            </p:nvSpPr>
            <p:spPr>
              <a:xfrm>
                <a:off x="7588492" y="5653995"/>
                <a:ext cx="240395" cy="23043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5D9B12CA-9311-4E4D-AEBB-BD0EE504D323}"/>
                  </a:ext>
                </a:extLst>
              </p:cNvPr>
              <p:cNvSpPr/>
              <p:nvPr/>
            </p:nvSpPr>
            <p:spPr>
              <a:xfrm>
                <a:off x="7715265" y="5410667"/>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1E312AB9-3494-486C-A715-95893107EAB0}"/>
                  </a:ext>
                </a:extLst>
              </p:cNvPr>
              <p:cNvSpPr/>
              <p:nvPr/>
            </p:nvSpPr>
            <p:spPr>
              <a:xfrm>
                <a:off x="7830199" y="5653995"/>
                <a:ext cx="240395" cy="23043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7" name="Straight Arrow Connector 66">
              <a:extLst>
                <a:ext uri="{FF2B5EF4-FFF2-40B4-BE49-F238E27FC236}">
                  <a16:creationId xmlns:a16="http://schemas.microsoft.com/office/drawing/2014/main" id="{82CB6FA3-5E88-4033-A7A5-54D9D2BFEA66}"/>
                </a:ext>
              </a:extLst>
            </p:cNvPr>
            <p:cNvCxnSpPr>
              <a:cxnSpLocks/>
            </p:cNvCxnSpPr>
            <p:nvPr/>
          </p:nvCxnSpPr>
          <p:spPr>
            <a:xfrm>
              <a:off x="1926993" y="6165864"/>
              <a:ext cx="40752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9FE0DA0E-48FE-46D9-9335-0533F1F2E344}"/>
                </a:ext>
              </a:extLst>
            </p:cNvPr>
            <p:cNvGrpSpPr/>
            <p:nvPr/>
          </p:nvGrpSpPr>
          <p:grpSpPr>
            <a:xfrm>
              <a:off x="1015598" y="2770810"/>
              <a:ext cx="1967779" cy="523220"/>
              <a:chOff x="1539888" y="2464075"/>
              <a:chExt cx="1967779" cy="523220"/>
            </a:xfrm>
          </p:grpSpPr>
          <p:grpSp>
            <p:nvGrpSpPr>
              <p:cNvPr id="77" name="Group 76">
                <a:extLst>
                  <a:ext uri="{FF2B5EF4-FFF2-40B4-BE49-F238E27FC236}">
                    <a16:creationId xmlns:a16="http://schemas.microsoft.com/office/drawing/2014/main" id="{A9237A8B-6AD7-4A6D-85F5-B29BCFDDD588}"/>
                  </a:ext>
                </a:extLst>
              </p:cNvPr>
              <p:cNvGrpSpPr/>
              <p:nvPr/>
            </p:nvGrpSpPr>
            <p:grpSpPr>
              <a:xfrm>
                <a:off x="1539888" y="2506493"/>
                <a:ext cx="813009" cy="334410"/>
                <a:chOff x="1539888" y="2506493"/>
                <a:chExt cx="813009" cy="334410"/>
              </a:xfrm>
            </p:grpSpPr>
            <p:sp>
              <p:nvSpPr>
                <p:cNvPr id="19" name="Rectangle 18">
                  <a:extLst>
                    <a:ext uri="{FF2B5EF4-FFF2-40B4-BE49-F238E27FC236}">
                      <a16:creationId xmlns:a16="http://schemas.microsoft.com/office/drawing/2014/main" id="{0DD09CE4-BD44-44AD-9775-E57F3D4821B3}"/>
                    </a:ext>
                  </a:extLst>
                </p:cNvPr>
                <p:cNvSpPr/>
                <p:nvPr/>
              </p:nvSpPr>
              <p:spPr>
                <a:xfrm>
                  <a:off x="1539888" y="2595486"/>
                  <a:ext cx="240395" cy="23043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Isosceles Triangle 19">
                  <a:extLst>
                    <a:ext uri="{FF2B5EF4-FFF2-40B4-BE49-F238E27FC236}">
                      <a16:creationId xmlns:a16="http://schemas.microsoft.com/office/drawing/2014/main" id="{1342D21C-C6D2-4895-8461-1EFE63D9DE2A}"/>
                    </a:ext>
                  </a:extLst>
                </p:cNvPr>
                <p:cNvSpPr/>
                <p:nvPr/>
              </p:nvSpPr>
              <p:spPr>
                <a:xfrm>
                  <a:off x="1834055" y="2506493"/>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21" name="Oval 20">
                  <a:extLst>
                    <a:ext uri="{FF2B5EF4-FFF2-40B4-BE49-F238E27FC236}">
                      <a16:creationId xmlns:a16="http://schemas.microsoft.com/office/drawing/2014/main" id="{05219D22-F6B7-41C9-8DCD-2BCC4301E3E1}"/>
                    </a:ext>
                  </a:extLst>
                </p:cNvPr>
                <p:cNvSpPr/>
                <p:nvPr/>
              </p:nvSpPr>
              <p:spPr>
                <a:xfrm>
                  <a:off x="2112501" y="2610467"/>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9" name="Straight Arrow Connector 68">
                <a:extLst>
                  <a:ext uri="{FF2B5EF4-FFF2-40B4-BE49-F238E27FC236}">
                    <a16:creationId xmlns:a16="http://schemas.microsoft.com/office/drawing/2014/main" id="{1F9A342A-FEEB-444D-807D-01B04BAEBF43}"/>
                  </a:ext>
                </a:extLst>
              </p:cNvPr>
              <p:cNvCxnSpPr>
                <a:cxnSpLocks/>
              </p:cNvCxnSpPr>
              <p:nvPr/>
            </p:nvCxnSpPr>
            <p:spPr>
              <a:xfrm>
                <a:off x="2619510" y="2731446"/>
                <a:ext cx="40752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4934FCA-7FB3-48C5-B990-B2C0558F8163}"/>
                  </a:ext>
                </a:extLst>
              </p:cNvPr>
              <p:cNvSpPr txBox="1"/>
              <p:nvPr/>
            </p:nvSpPr>
            <p:spPr>
              <a:xfrm>
                <a:off x="3156289" y="2464075"/>
                <a:ext cx="351378" cy="523220"/>
              </a:xfrm>
              <a:prstGeom prst="rect">
                <a:avLst/>
              </a:prstGeom>
              <a:noFill/>
            </p:spPr>
            <p:txBody>
              <a:bodyPr wrap="none" rtlCol="0">
                <a:spAutoFit/>
              </a:bodyPr>
              <a:lstStyle/>
              <a:p>
                <a:r>
                  <a:rPr lang="en-GB" sz="2800" b="1" dirty="0"/>
                  <a:t>?</a:t>
                </a:r>
              </a:p>
            </p:txBody>
          </p:sp>
        </p:grpSp>
        <p:sp>
          <p:nvSpPr>
            <p:cNvPr id="85" name="Freeform: Shape 84">
              <a:extLst>
                <a:ext uri="{FF2B5EF4-FFF2-40B4-BE49-F238E27FC236}">
                  <a16:creationId xmlns:a16="http://schemas.microsoft.com/office/drawing/2014/main" id="{DFF378AF-0034-4A7B-A618-8BC531B462FB}"/>
                </a:ext>
              </a:extLst>
            </p:cNvPr>
            <p:cNvSpPr/>
            <p:nvPr/>
          </p:nvSpPr>
          <p:spPr>
            <a:xfrm>
              <a:off x="1551634" y="5439031"/>
              <a:ext cx="3569005" cy="487743"/>
            </a:xfrm>
            <a:custGeom>
              <a:avLst/>
              <a:gdLst>
                <a:gd name="connsiteX0" fmla="*/ 0 w 3669792"/>
                <a:gd name="connsiteY0" fmla="*/ 48768 h 414783"/>
                <a:gd name="connsiteX1" fmla="*/ 2109216 w 3669792"/>
                <a:gd name="connsiteY1" fmla="*/ 414528 h 414783"/>
                <a:gd name="connsiteX2" fmla="*/ 3669792 w 3669792"/>
                <a:gd name="connsiteY2" fmla="*/ 0 h 414783"/>
                <a:gd name="connsiteX3" fmla="*/ 3669792 w 3669792"/>
                <a:gd name="connsiteY3" fmla="*/ 0 h 414783"/>
                <a:gd name="connsiteX0" fmla="*/ 0 w 3707790"/>
                <a:gd name="connsiteY0" fmla="*/ 0 h 691085"/>
                <a:gd name="connsiteX1" fmla="*/ 2147214 w 3707790"/>
                <a:gd name="connsiteY1" fmla="*/ 687913 h 691085"/>
                <a:gd name="connsiteX2" fmla="*/ 3707790 w 3707790"/>
                <a:gd name="connsiteY2" fmla="*/ 273385 h 691085"/>
                <a:gd name="connsiteX3" fmla="*/ 3707790 w 3707790"/>
                <a:gd name="connsiteY3" fmla="*/ 273385 h 691085"/>
                <a:gd name="connsiteX0" fmla="*/ 0 w 3707790"/>
                <a:gd name="connsiteY0" fmla="*/ 0 h 920554"/>
                <a:gd name="connsiteX1" fmla="*/ 2172546 w 3707790"/>
                <a:gd name="connsiteY1" fmla="*/ 918021 h 920554"/>
                <a:gd name="connsiteX2" fmla="*/ 3707790 w 3707790"/>
                <a:gd name="connsiteY2" fmla="*/ 273385 h 920554"/>
                <a:gd name="connsiteX3" fmla="*/ 3707790 w 3707790"/>
                <a:gd name="connsiteY3" fmla="*/ 273385 h 920554"/>
              </a:gdLst>
              <a:ahLst/>
              <a:cxnLst>
                <a:cxn ang="0">
                  <a:pos x="connsiteX0" y="connsiteY0"/>
                </a:cxn>
                <a:cxn ang="0">
                  <a:pos x="connsiteX1" y="connsiteY1"/>
                </a:cxn>
                <a:cxn ang="0">
                  <a:pos x="connsiteX2" y="connsiteY2"/>
                </a:cxn>
                <a:cxn ang="0">
                  <a:pos x="connsiteX3" y="connsiteY3"/>
                </a:cxn>
              </a:cxnLst>
              <a:rect l="l" t="t" r="r" b="b"/>
              <a:pathLst>
                <a:path w="3707790" h="920554">
                  <a:moveTo>
                    <a:pt x="0" y="0"/>
                  </a:moveTo>
                  <a:cubicBezTo>
                    <a:pt x="748792" y="186944"/>
                    <a:pt x="1554581" y="872457"/>
                    <a:pt x="2172546" y="918021"/>
                  </a:cubicBezTo>
                  <a:cubicBezTo>
                    <a:pt x="2790511" y="963585"/>
                    <a:pt x="3451916" y="380824"/>
                    <a:pt x="3707790" y="273385"/>
                  </a:cubicBezTo>
                  <a:lnTo>
                    <a:pt x="3707790" y="273385"/>
                  </a:lnTo>
                </a:path>
              </a:pathLst>
            </a:custGeom>
            <a:noFill/>
            <a:ln w="38100">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Freeform: Shape 86">
              <a:extLst>
                <a:ext uri="{FF2B5EF4-FFF2-40B4-BE49-F238E27FC236}">
                  <a16:creationId xmlns:a16="http://schemas.microsoft.com/office/drawing/2014/main" id="{79569672-694C-42DE-867E-C848326770E1}"/>
                </a:ext>
              </a:extLst>
            </p:cNvPr>
            <p:cNvSpPr/>
            <p:nvPr/>
          </p:nvSpPr>
          <p:spPr>
            <a:xfrm>
              <a:off x="1508388" y="3236010"/>
              <a:ext cx="3685790" cy="1311605"/>
            </a:xfrm>
            <a:custGeom>
              <a:avLst/>
              <a:gdLst>
                <a:gd name="connsiteX0" fmla="*/ 0 w 3194689"/>
                <a:gd name="connsiteY0" fmla="*/ 0 h 1658112"/>
                <a:gd name="connsiteX1" fmla="*/ 2694432 w 3194689"/>
                <a:gd name="connsiteY1" fmla="*/ 670560 h 1658112"/>
                <a:gd name="connsiteX2" fmla="*/ 3194304 w 3194689"/>
                <a:gd name="connsiteY2" fmla="*/ 1658112 h 1658112"/>
                <a:gd name="connsiteX3" fmla="*/ 3194304 w 3194689"/>
                <a:gd name="connsiteY3" fmla="*/ 1658112 h 1658112"/>
              </a:gdLst>
              <a:ahLst/>
              <a:cxnLst>
                <a:cxn ang="0">
                  <a:pos x="connsiteX0" y="connsiteY0"/>
                </a:cxn>
                <a:cxn ang="0">
                  <a:pos x="connsiteX1" y="connsiteY1"/>
                </a:cxn>
                <a:cxn ang="0">
                  <a:pos x="connsiteX2" y="connsiteY2"/>
                </a:cxn>
                <a:cxn ang="0">
                  <a:pos x="connsiteX3" y="connsiteY3"/>
                </a:cxn>
              </a:cxnLst>
              <a:rect l="l" t="t" r="r" b="b"/>
              <a:pathLst>
                <a:path w="3194689" h="1658112">
                  <a:moveTo>
                    <a:pt x="0" y="0"/>
                  </a:moveTo>
                  <a:cubicBezTo>
                    <a:pt x="1081024" y="197104"/>
                    <a:pt x="2162048" y="394208"/>
                    <a:pt x="2694432" y="670560"/>
                  </a:cubicBezTo>
                  <a:cubicBezTo>
                    <a:pt x="3226816" y="946912"/>
                    <a:pt x="3194304" y="1658112"/>
                    <a:pt x="3194304" y="1658112"/>
                  </a:cubicBezTo>
                  <a:lnTo>
                    <a:pt x="3194304" y="1658112"/>
                  </a:lnTo>
                </a:path>
              </a:pathLst>
            </a:custGeom>
            <a:noFill/>
            <a:ln w="38100">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grpSp>
          <p:nvGrpSpPr>
            <p:cNvPr id="93" name="Group 92">
              <a:extLst>
                <a:ext uri="{FF2B5EF4-FFF2-40B4-BE49-F238E27FC236}">
                  <a16:creationId xmlns:a16="http://schemas.microsoft.com/office/drawing/2014/main" id="{35DC557F-3BFB-4F92-9CA5-CBEAB2606A67}"/>
                </a:ext>
              </a:extLst>
            </p:cNvPr>
            <p:cNvGrpSpPr/>
            <p:nvPr/>
          </p:nvGrpSpPr>
          <p:grpSpPr>
            <a:xfrm>
              <a:off x="7940694" y="4109445"/>
              <a:ext cx="240396" cy="806525"/>
              <a:chOff x="6453738" y="4328577"/>
              <a:chExt cx="240396" cy="806525"/>
            </a:xfrm>
          </p:grpSpPr>
          <p:sp>
            <p:nvSpPr>
              <p:cNvPr id="89" name="Rectangle 88">
                <a:extLst>
                  <a:ext uri="{FF2B5EF4-FFF2-40B4-BE49-F238E27FC236}">
                    <a16:creationId xmlns:a16="http://schemas.microsoft.com/office/drawing/2014/main" id="{9F8B7AF0-6B61-4135-AF7C-01F8A5D033E6}"/>
                  </a:ext>
                </a:extLst>
              </p:cNvPr>
              <p:cNvSpPr/>
              <p:nvPr/>
            </p:nvSpPr>
            <p:spPr>
              <a:xfrm>
                <a:off x="6453739" y="4904667"/>
                <a:ext cx="240395" cy="230435"/>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Isosceles Triangle 89">
                <a:extLst>
                  <a:ext uri="{FF2B5EF4-FFF2-40B4-BE49-F238E27FC236}">
                    <a16:creationId xmlns:a16="http://schemas.microsoft.com/office/drawing/2014/main" id="{6875596B-1206-48BF-86D0-D37CC55CC2C6}"/>
                  </a:ext>
                </a:extLst>
              </p:cNvPr>
              <p:cNvSpPr/>
              <p:nvPr/>
            </p:nvSpPr>
            <p:spPr>
              <a:xfrm>
                <a:off x="6453738" y="4572346"/>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91" name="Oval 90">
                <a:extLst>
                  <a:ext uri="{FF2B5EF4-FFF2-40B4-BE49-F238E27FC236}">
                    <a16:creationId xmlns:a16="http://schemas.microsoft.com/office/drawing/2014/main" id="{913E5FBB-0011-4BF5-BECB-5A4B894E5631}"/>
                  </a:ext>
                </a:extLst>
              </p:cNvPr>
              <p:cNvSpPr/>
              <p:nvPr/>
            </p:nvSpPr>
            <p:spPr>
              <a:xfrm>
                <a:off x="6453738" y="4328577"/>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7" name="Group 96">
              <a:extLst>
                <a:ext uri="{FF2B5EF4-FFF2-40B4-BE49-F238E27FC236}">
                  <a16:creationId xmlns:a16="http://schemas.microsoft.com/office/drawing/2014/main" id="{83338F80-1EE0-49D8-92F4-3146EF59D8C0}"/>
                </a:ext>
              </a:extLst>
            </p:cNvPr>
            <p:cNvGrpSpPr/>
            <p:nvPr/>
          </p:nvGrpSpPr>
          <p:grpSpPr>
            <a:xfrm>
              <a:off x="4738364" y="5191273"/>
              <a:ext cx="772349" cy="319428"/>
              <a:chOff x="6103155" y="4592287"/>
              <a:chExt cx="772349" cy="319428"/>
            </a:xfrm>
          </p:grpSpPr>
          <p:sp>
            <p:nvSpPr>
              <p:cNvPr id="103" name="Rectangle 102">
                <a:extLst>
                  <a:ext uri="{FF2B5EF4-FFF2-40B4-BE49-F238E27FC236}">
                    <a16:creationId xmlns:a16="http://schemas.microsoft.com/office/drawing/2014/main" id="{E509960D-F0DA-478A-B7C2-E64F318F6758}"/>
                  </a:ext>
                </a:extLst>
              </p:cNvPr>
              <p:cNvSpPr/>
              <p:nvPr/>
            </p:nvSpPr>
            <p:spPr>
              <a:xfrm>
                <a:off x="6103155" y="4679191"/>
                <a:ext cx="240395" cy="23043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Isosceles Triangle 103">
                <a:extLst>
                  <a:ext uri="{FF2B5EF4-FFF2-40B4-BE49-F238E27FC236}">
                    <a16:creationId xmlns:a16="http://schemas.microsoft.com/office/drawing/2014/main" id="{FBC97D83-F37F-491A-B979-6D713A1ED50F}"/>
                  </a:ext>
                </a:extLst>
              </p:cNvPr>
              <p:cNvSpPr/>
              <p:nvPr/>
            </p:nvSpPr>
            <p:spPr>
              <a:xfrm>
                <a:off x="6378993" y="4592287"/>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05" name="Oval 104">
                <a:extLst>
                  <a:ext uri="{FF2B5EF4-FFF2-40B4-BE49-F238E27FC236}">
                    <a16:creationId xmlns:a16="http://schemas.microsoft.com/office/drawing/2014/main" id="{071E0F30-95E6-4B61-B52A-433089F1E7FE}"/>
                  </a:ext>
                </a:extLst>
              </p:cNvPr>
              <p:cNvSpPr/>
              <p:nvPr/>
            </p:nvSpPr>
            <p:spPr>
              <a:xfrm>
                <a:off x="6635108" y="4681279"/>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98" name="Straight Arrow Connector 97">
              <a:extLst>
                <a:ext uri="{FF2B5EF4-FFF2-40B4-BE49-F238E27FC236}">
                  <a16:creationId xmlns:a16="http://schemas.microsoft.com/office/drawing/2014/main" id="{8FD51BAE-DBA0-4B41-AB7B-9E617A93FC52}"/>
                </a:ext>
              </a:extLst>
            </p:cNvPr>
            <p:cNvCxnSpPr>
              <a:cxnSpLocks/>
            </p:cNvCxnSpPr>
            <p:nvPr/>
          </p:nvCxnSpPr>
          <p:spPr>
            <a:xfrm>
              <a:off x="5837321" y="5350987"/>
              <a:ext cx="40752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C0DDE769-F166-452C-9DF3-8C06B24ECF25}"/>
                </a:ext>
              </a:extLst>
            </p:cNvPr>
            <p:cNvSpPr/>
            <p:nvPr/>
          </p:nvSpPr>
          <p:spPr>
            <a:xfrm>
              <a:off x="6415715" y="5531368"/>
              <a:ext cx="240395" cy="230435"/>
            </a:xfrm>
            <a:prstGeom prst="rect">
              <a:avLst/>
            </a:prstGeom>
            <a:solidFill>
              <a:srgbClr val="FF0000">
                <a:alpha val="46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Isosceles Triangle 100">
              <a:extLst>
                <a:ext uri="{FF2B5EF4-FFF2-40B4-BE49-F238E27FC236}">
                  <a16:creationId xmlns:a16="http://schemas.microsoft.com/office/drawing/2014/main" id="{862F41EE-3686-4E94-A85D-3F272928106E}"/>
                </a:ext>
              </a:extLst>
            </p:cNvPr>
            <p:cNvSpPr/>
            <p:nvPr/>
          </p:nvSpPr>
          <p:spPr>
            <a:xfrm>
              <a:off x="6415714" y="5199047"/>
              <a:ext cx="240396" cy="319428"/>
            </a:xfrm>
            <a:prstGeom prst="triangle">
              <a:avLst/>
            </a:prstGeom>
            <a:solidFill>
              <a:schemeClr val="accent2">
                <a:lumMod val="40000"/>
                <a:lumOff val="60000"/>
                <a:alpha val="42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02" name="Oval 101">
              <a:extLst>
                <a:ext uri="{FF2B5EF4-FFF2-40B4-BE49-F238E27FC236}">
                  <a16:creationId xmlns:a16="http://schemas.microsoft.com/office/drawing/2014/main" id="{FC501B6D-D0CE-4DC7-8916-F1E1723F315A}"/>
                </a:ext>
              </a:extLst>
            </p:cNvPr>
            <p:cNvSpPr/>
            <p:nvPr/>
          </p:nvSpPr>
          <p:spPr>
            <a:xfrm>
              <a:off x="6415714" y="4955278"/>
              <a:ext cx="240396" cy="230436"/>
            </a:xfrm>
            <a:prstGeom prst="ellipse">
              <a:avLst/>
            </a:prstGeom>
            <a:solidFill>
              <a:srgbClr val="0070C0">
                <a:alpha val="3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7" name="Group 106">
              <a:extLst>
                <a:ext uri="{FF2B5EF4-FFF2-40B4-BE49-F238E27FC236}">
                  <a16:creationId xmlns:a16="http://schemas.microsoft.com/office/drawing/2014/main" id="{85DDBBDE-60ED-4568-9FFC-852499FCFE81}"/>
                </a:ext>
              </a:extLst>
            </p:cNvPr>
            <p:cNvGrpSpPr/>
            <p:nvPr/>
          </p:nvGrpSpPr>
          <p:grpSpPr>
            <a:xfrm>
              <a:off x="4746237" y="4551838"/>
              <a:ext cx="813009" cy="334410"/>
              <a:chOff x="1539888" y="2506493"/>
              <a:chExt cx="813009" cy="334410"/>
            </a:xfrm>
          </p:grpSpPr>
          <p:sp>
            <p:nvSpPr>
              <p:cNvPr id="110" name="Rectangle 109">
                <a:extLst>
                  <a:ext uri="{FF2B5EF4-FFF2-40B4-BE49-F238E27FC236}">
                    <a16:creationId xmlns:a16="http://schemas.microsoft.com/office/drawing/2014/main" id="{709CC7FB-827A-4079-B17B-6EFFC5D28ECA}"/>
                  </a:ext>
                </a:extLst>
              </p:cNvPr>
              <p:cNvSpPr/>
              <p:nvPr/>
            </p:nvSpPr>
            <p:spPr>
              <a:xfrm>
                <a:off x="1539888" y="2595486"/>
                <a:ext cx="240395" cy="23043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Isosceles Triangle 110">
                <a:extLst>
                  <a:ext uri="{FF2B5EF4-FFF2-40B4-BE49-F238E27FC236}">
                    <a16:creationId xmlns:a16="http://schemas.microsoft.com/office/drawing/2014/main" id="{81C630F3-98A2-4BFA-BBF1-3D38B0E4BD48}"/>
                  </a:ext>
                </a:extLst>
              </p:cNvPr>
              <p:cNvSpPr/>
              <p:nvPr/>
            </p:nvSpPr>
            <p:spPr>
              <a:xfrm>
                <a:off x="1834055" y="2506493"/>
                <a:ext cx="240396" cy="319428"/>
              </a:xfrm>
              <a:prstGeom prst="triangle">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12" name="Oval 111">
                <a:extLst>
                  <a:ext uri="{FF2B5EF4-FFF2-40B4-BE49-F238E27FC236}">
                    <a16:creationId xmlns:a16="http://schemas.microsoft.com/office/drawing/2014/main" id="{6FCC8436-8537-4C37-8CC3-BA317F01CD2C}"/>
                  </a:ext>
                </a:extLst>
              </p:cNvPr>
              <p:cNvSpPr/>
              <p:nvPr/>
            </p:nvSpPr>
            <p:spPr>
              <a:xfrm>
                <a:off x="2112501" y="2610467"/>
                <a:ext cx="240396" cy="2304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08" name="Straight Arrow Connector 107">
              <a:extLst>
                <a:ext uri="{FF2B5EF4-FFF2-40B4-BE49-F238E27FC236}">
                  <a16:creationId xmlns:a16="http://schemas.microsoft.com/office/drawing/2014/main" id="{864C7F87-9824-4F71-A441-5AF504F15743}"/>
                </a:ext>
              </a:extLst>
            </p:cNvPr>
            <p:cNvCxnSpPr>
              <a:cxnSpLocks/>
            </p:cNvCxnSpPr>
            <p:nvPr/>
          </p:nvCxnSpPr>
          <p:spPr>
            <a:xfrm>
              <a:off x="5825859" y="4776791"/>
              <a:ext cx="40752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B3CA3157-546A-48A1-96B7-2E3408A0050E}"/>
                </a:ext>
              </a:extLst>
            </p:cNvPr>
            <p:cNvSpPr txBox="1"/>
            <p:nvPr/>
          </p:nvSpPr>
          <p:spPr>
            <a:xfrm>
              <a:off x="6362638" y="4509420"/>
              <a:ext cx="351378" cy="523220"/>
            </a:xfrm>
            <a:prstGeom prst="rect">
              <a:avLst/>
            </a:prstGeom>
            <a:noFill/>
          </p:spPr>
          <p:txBody>
            <a:bodyPr wrap="none" rtlCol="0">
              <a:spAutoFit/>
            </a:bodyPr>
            <a:lstStyle/>
            <a:p>
              <a:r>
                <a:rPr lang="en-GB" sz="2800" b="1" dirty="0">
                  <a:solidFill>
                    <a:schemeClr val="bg1">
                      <a:lumMod val="50000"/>
                    </a:schemeClr>
                  </a:solidFill>
                </a:rPr>
                <a:t>?</a:t>
              </a:r>
            </a:p>
          </p:txBody>
        </p:sp>
        <p:cxnSp>
          <p:nvCxnSpPr>
            <p:cNvPr id="113" name="Straight Arrow Connector 112">
              <a:extLst>
                <a:ext uri="{FF2B5EF4-FFF2-40B4-BE49-F238E27FC236}">
                  <a16:creationId xmlns:a16="http://schemas.microsoft.com/office/drawing/2014/main" id="{37A6537D-1BAB-480F-A416-CABA76FB07DA}"/>
                </a:ext>
              </a:extLst>
            </p:cNvPr>
            <p:cNvCxnSpPr>
              <a:cxnSpLocks/>
            </p:cNvCxnSpPr>
            <p:nvPr/>
          </p:nvCxnSpPr>
          <p:spPr>
            <a:xfrm>
              <a:off x="7074602" y="4756048"/>
              <a:ext cx="40752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7" name="Freeform: Shape 116">
              <a:extLst>
                <a:ext uri="{FF2B5EF4-FFF2-40B4-BE49-F238E27FC236}">
                  <a16:creationId xmlns:a16="http://schemas.microsoft.com/office/drawing/2014/main" id="{86AC56AB-8A71-4DFC-9C41-BA068188E923}"/>
                </a:ext>
              </a:extLst>
            </p:cNvPr>
            <p:cNvSpPr/>
            <p:nvPr/>
          </p:nvSpPr>
          <p:spPr>
            <a:xfrm>
              <a:off x="5408908" y="3703804"/>
              <a:ext cx="2529844" cy="790704"/>
            </a:xfrm>
            <a:custGeom>
              <a:avLst/>
              <a:gdLst>
                <a:gd name="connsiteX0" fmla="*/ 0 w 2529844"/>
                <a:gd name="connsiteY0" fmla="*/ 790704 h 790704"/>
                <a:gd name="connsiteX1" fmla="*/ 929899 w 2529844"/>
                <a:gd name="connsiteY1" fmla="*/ 124277 h 790704"/>
                <a:gd name="connsiteX2" fmla="*/ 2014780 w 2529844"/>
                <a:gd name="connsiteY2" fmla="*/ 15789 h 790704"/>
                <a:gd name="connsiteX3" fmla="*/ 2479729 w 2529844"/>
                <a:gd name="connsiteY3" fmla="*/ 325755 h 790704"/>
                <a:gd name="connsiteX4" fmla="*/ 2495228 w 2529844"/>
                <a:gd name="connsiteY4" fmla="*/ 356752 h 79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9844" h="790704">
                  <a:moveTo>
                    <a:pt x="0" y="790704"/>
                  </a:moveTo>
                  <a:cubicBezTo>
                    <a:pt x="297051" y="522066"/>
                    <a:pt x="594102" y="253429"/>
                    <a:pt x="929899" y="124277"/>
                  </a:cubicBezTo>
                  <a:cubicBezTo>
                    <a:pt x="1265696" y="-4876"/>
                    <a:pt x="1756475" y="-17791"/>
                    <a:pt x="2014780" y="15789"/>
                  </a:cubicBezTo>
                  <a:cubicBezTo>
                    <a:pt x="2273085" y="49369"/>
                    <a:pt x="2399654" y="268928"/>
                    <a:pt x="2479729" y="325755"/>
                  </a:cubicBezTo>
                  <a:cubicBezTo>
                    <a:pt x="2559804" y="382582"/>
                    <a:pt x="2527516" y="369667"/>
                    <a:pt x="2495228" y="356752"/>
                  </a:cubicBezTo>
                </a:path>
              </a:pathLst>
            </a:custGeom>
            <a:noFill/>
            <a:ln w="38100">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18" name="Freeform: Shape 117">
              <a:extLst>
                <a:ext uri="{FF2B5EF4-FFF2-40B4-BE49-F238E27FC236}">
                  <a16:creationId xmlns:a16="http://schemas.microsoft.com/office/drawing/2014/main" id="{0315A2BB-C66D-4016-A11C-0AD0F9A50079}"/>
                </a:ext>
              </a:extLst>
            </p:cNvPr>
            <p:cNvSpPr/>
            <p:nvPr/>
          </p:nvSpPr>
          <p:spPr>
            <a:xfrm>
              <a:off x="6695268" y="5021451"/>
              <a:ext cx="1348352" cy="713997"/>
            </a:xfrm>
            <a:custGeom>
              <a:avLst/>
              <a:gdLst>
                <a:gd name="connsiteX0" fmla="*/ 0 w 1348352"/>
                <a:gd name="connsiteY0" fmla="*/ 681925 h 713997"/>
                <a:gd name="connsiteX1" fmla="*/ 1053885 w 1348352"/>
                <a:gd name="connsiteY1" fmla="*/ 635430 h 713997"/>
                <a:gd name="connsiteX2" fmla="*/ 1348352 w 1348352"/>
                <a:gd name="connsiteY2" fmla="*/ 0 h 713997"/>
                <a:gd name="connsiteX3" fmla="*/ 1348352 w 1348352"/>
                <a:gd name="connsiteY3" fmla="*/ 0 h 713997"/>
              </a:gdLst>
              <a:ahLst/>
              <a:cxnLst>
                <a:cxn ang="0">
                  <a:pos x="connsiteX0" y="connsiteY0"/>
                </a:cxn>
                <a:cxn ang="0">
                  <a:pos x="connsiteX1" y="connsiteY1"/>
                </a:cxn>
                <a:cxn ang="0">
                  <a:pos x="connsiteX2" y="connsiteY2"/>
                </a:cxn>
                <a:cxn ang="0">
                  <a:pos x="connsiteX3" y="connsiteY3"/>
                </a:cxn>
              </a:cxnLst>
              <a:rect l="l" t="t" r="r" b="b"/>
              <a:pathLst>
                <a:path w="1348352" h="713997">
                  <a:moveTo>
                    <a:pt x="0" y="681925"/>
                  </a:moveTo>
                  <a:cubicBezTo>
                    <a:pt x="414580" y="715504"/>
                    <a:pt x="829160" y="749084"/>
                    <a:pt x="1053885" y="635430"/>
                  </a:cubicBezTo>
                  <a:cubicBezTo>
                    <a:pt x="1278610" y="521776"/>
                    <a:pt x="1348352" y="0"/>
                    <a:pt x="1348352" y="0"/>
                  </a:cubicBezTo>
                  <a:lnTo>
                    <a:pt x="1348352" y="0"/>
                  </a:lnTo>
                </a:path>
              </a:pathLst>
            </a:custGeom>
            <a:noFill/>
            <a:ln w="38100">
              <a:solidFill>
                <a:schemeClr val="tx1"/>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sp>
        <p:nvSpPr>
          <p:cNvPr id="28" name="TextBox 27">
            <a:extLst>
              <a:ext uri="{FF2B5EF4-FFF2-40B4-BE49-F238E27FC236}">
                <a16:creationId xmlns:a16="http://schemas.microsoft.com/office/drawing/2014/main" id="{8FB3B0F6-CE82-4AF3-AAAC-7392D4E5DDBD}"/>
              </a:ext>
            </a:extLst>
          </p:cNvPr>
          <p:cNvSpPr txBox="1"/>
          <p:nvPr/>
        </p:nvSpPr>
        <p:spPr>
          <a:xfrm>
            <a:off x="728207" y="1805114"/>
            <a:ext cx="10680192" cy="2031325"/>
          </a:xfrm>
          <a:prstGeom prst="rect">
            <a:avLst/>
          </a:prstGeom>
          <a:noFill/>
        </p:spPr>
        <p:txBody>
          <a:bodyPr wrap="square" rtlCol="0">
            <a:spAutoFit/>
          </a:bodyPr>
          <a:lstStyle/>
          <a:p>
            <a:pPr marL="57150" indent="-228600">
              <a:lnSpc>
                <a:spcPct val="90000"/>
              </a:lnSpc>
              <a:buFont typeface="Arial" panose="020B0604020202020204" pitchFamily="34" charset="0"/>
              <a:buChar char="•"/>
            </a:pPr>
            <a:r>
              <a:rPr lang="en-GB" sz="2800" dirty="0"/>
              <a:t>Need to solve new problem. Remember past problems and solutions. Reuse solution to most similar problem </a:t>
            </a:r>
          </a:p>
          <a:p>
            <a:pPr marL="57150" indent="-228600">
              <a:lnSpc>
                <a:spcPct val="90000"/>
              </a:lnSpc>
              <a:buFont typeface="Arial" panose="020B0604020202020204" pitchFamily="34" charset="0"/>
              <a:buChar char="•"/>
            </a:pPr>
            <a:endParaRPr lang="en-GB" sz="2800" dirty="0"/>
          </a:p>
          <a:p>
            <a:pPr marL="57150" indent="-228600">
              <a:lnSpc>
                <a:spcPct val="90000"/>
              </a:lnSpc>
              <a:buFont typeface="Arial" panose="020B0604020202020204" pitchFamily="34" charset="0"/>
              <a:buChar char="•"/>
            </a:pPr>
            <a:endParaRPr lang="en-GB" sz="2800" dirty="0"/>
          </a:p>
          <a:p>
            <a:pPr marL="57150" indent="-228600">
              <a:lnSpc>
                <a:spcPct val="90000"/>
              </a:lnSpc>
              <a:buFont typeface="Arial" panose="020B0604020202020204" pitchFamily="34" charset="0"/>
              <a:buChar char="•"/>
            </a:pPr>
            <a:endParaRPr lang="en-GB" sz="2800" dirty="0"/>
          </a:p>
        </p:txBody>
      </p:sp>
      <p:sp>
        <p:nvSpPr>
          <p:cNvPr id="2" name="Title 1">
            <a:extLst>
              <a:ext uri="{FF2B5EF4-FFF2-40B4-BE49-F238E27FC236}">
                <a16:creationId xmlns:a16="http://schemas.microsoft.com/office/drawing/2014/main" id="{6E920E12-875D-4DB0-906D-6FFC59B359E1}"/>
              </a:ext>
            </a:extLst>
          </p:cNvPr>
          <p:cNvSpPr>
            <a:spLocks noGrp="1"/>
          </p:cNvSpPr>
          <p:nvPr>
            <p:ph type="title"/>
          </p:nvPr>
        </p:nvSpPr>
        <p:spPr/>
        <p:txBody>
          <a:bodyPr/>
          <a:lstStyle/>
          <a:p>
            <a:r>
              <a:rPr lang="en-GB" dirty="0"/>
              <a:t>Solving based on past experience</a:t>
            </a:r>
          </a:p>
        </p:txBody>
      </p:sp>
    </p:spTree>
    <p:extLst>
      <p:ext uri="{BB962C8B-B14F-4D97-AF65-F5344CB8AC3E}">
        <p14:creationId xmlns:p14="http://schemas.microsoft.com/office/powerpoint/2010/main" val="310616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9944-B7A7-6F7D-785E-6B801E203A7C}"/>
              </a:ext>
            </a:extLst>
          </p:cNvPr>
          <p:cNvSpPr>
            <a:spLocks noGrp="1"/>
          </p:cNvSpPr>
          <p:nvPr>
            <p:ph type="title"/>
          </p:nvPr>
        </p:nvSpPr>
        <p:spPr/>
        <p:txBody>
          <a:bodyPr/>
          <a:lstStyle/>
          <a:p>
            <a:r>
              <a:rPr lang="en-GB" dirty="0"/>
              <a:t>Like the MENSA puzzles</a:t>
            </a:r>
          </a:p>
        </p:txBody>
      </p:sp>
      <p:sp>
        <p:nvSpPr>
          <p:cNvPr id="3" name="Content Placeholder 2">
            <a:extLst>
              <a:ext uri="{FF2B5EF4-FFF2-40B4-BE49-F238E27FC236}">
                <a16:creationId xmlns:a16="http://schemas.microsoft.com/office/drawing/2014/main" id="{9B62395A-0FA6-DB20-5C6A-087FE8D83957}"/>
              </a:ext>
            </a:extLst>
          </p:cNvPr>
          <p:cNvSpPr>
            <a:spLocks noGrp="1"/>
          </p:cNvSpPr>
          <p:nvPr>
            <p:ph idx="1"/>
          </p:nvPr>
        </p:nvSpPr>
        <p:spPr>
          <a:xfrm>
            <a:off x="957943" y="1757928"/>
            <a:ext cx="10153500" cy="663145"/>
          </a:xfrm>
        </p:spPr>
        <p:txBody>
          <a:bodyPr/>
          <a:lstStyle/>
          <a:p>
            <a:pPr marL="0" indent="0">
              <a:buNone/>
            </a:pPr>
            <a:r>
              <a:rPr lang="en-GB" dirty="0"/>
              <a:t>What comes next in the sequence?</a:t>
            </a:r>
          </a:p>
        </p:txBody>
      </p:sp>
      <p:sp>
        <p:nvSpPr>
          <p:cNvPr id="4" name="Date Placeholder 3">
            <a:extLst>
              <a:ext uri="{FF2B5EF4-FFF2-40B4-BE49-F238E27FC236}">
                <a16:creationId xmlns:a16="http://schemas.microsoft.com/office/drawing/2014/main" id="{94458000-8BF3-6CF7-842D-2C05EBB6598E}"/>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574C0061-F744-7D8E-391F-FC48966A49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08FADB-CA45-072D-AC2B-7E500414BC6F}"/>
              </a:ext>
            </a:extLst>
          </p:cNvPr>
          <p:cNvSpPr>
            <a:spLocks noGrp="1"/>
          </p:cNvSpPr>
          <p:nvPr>
            <p:ph type="sldNum" sz="quarter" idx="12"/>
          </p:nvPr>
        </p:nvSpPr>
        <p:spPr/>
        <p:txBody>
          <a:bodyPr/>
          <a:lstStyle/>
          <a:p>
            <a:fld id="{437794D7-DC86-9A4E-9C9F-0B324FE8876A}" type="slidenum">
              <a:rPr lang="en-US" smtClean="0"/>
              <a:pPr/>
              <a:t>13</a:t>
            </a:fld>
            <a:endParaRPr lang="en-US" dirty="0"/>
          </a:p>
        </p:txBody>
      </p:sp>
      <p:pic>
        <p:nvPicPr>
          <p:cNvPr id="8" name="Picture 7">
            <a:extLst>
              <a:ext uri="{FF2B5EF4-FFF2-40B4-BE49-F238E27FC236}">
                <a16:creationId xmlns:a16="http://schemas.microsoft.com/office/drawing/2014/main" id="{3F2C56C2-1019-D8B8-1170-1297926664E0}"/>
              </a:ext>
            </a:extLst>
          </p:cNvPr>
          <p:cNvPicPr>
            <a:picLocks noChangeAspect="1"/>
          </p:cNvPicPr>
          <p:nvPr/>
        </p:nvPicPr>
        <p:blipFill>
          <a:blip r:embed="rId3"/>
          <a:stretch>
            <a:fillRect/>
          </a:stretch>
        </p:blipFill>
        <p:spPr>
          <a:xfrm>
            <a:off x="486192" y="2421073"/>
            <a:ext cx="3023362" cy="3812385"/>
          </a:xfrm>
          <a:prstGeom prst="rect">
            <a:avLst/>
          </a:prstGeom>
        </p:spPr>
      </p:pic>
      <p:pic>
        <p:nvPicPr>
          <p:cNvPr id="10" name="Picture 9">
            <a:extLst>
              <a:ext uri="{FF2B5EF4-FFF2-40B4-BE49-F238E27FC236}">
                <a16:creationId xmlns:a16="http://schemas.microsoft.com/office/drawing/2014/main" id="{203900CB-8D6A-5B19-A1EC-E257C21D7AC4}"/>
              </a:ext>
            </a:extLst>
          </p:cNvPr>
          <p:cNvPicPr>
            <a:picLocks noChangeAspect="1"/>
          </p:cNvPicPr>
          <p:nvPr/>
        </p:nvPicPr>
        <p:blipFill>
          <a:blip r:embed="rId4"/>
          <a:stretch>
            <a:fillRect/>
          </a:stretch>
        </p:blipFill>
        <p:spPr>
          <a:xfrm>
            <a:off x="4094239" y="2421072"/>
            <a:ext cx="2556932" cy="3725185"/>
          </a:xfrm>
          <a:prstGeom prst="rect">
            <a:avLst/>
          </a:prstGeom>
        </p:spPr>
      </p:pic>
      <p:sp>
        <p:nvSpPr>
          <p:cNvPr id="12" name="TextBox 11">
            <a:extLst>
              <a:ext uri="{FF2B5EF4-FFF2-40B4-BE49-F238E27FC236}">
                <a16:creationId xmlns:a16="http://schemas.microsoft.com/office/drawing/2014/main" id="{33274A7E-FAF1-8388-709B-C5A1E6993D61}"/>
              </a:ext>
            </a:extLst>
          </p:cNvPr>
          <p:cNvSpPr txBox="1"/>
          <p:nvPr/>
        </p:nvSpPr>
        <p:spPr>
          <a:xfrm>
            <a:off x="4697691" y="465439"/>
            <a:ext cx="7293204" cy="369332"/>
          </a:xfrm>
          <a:prstGeom prst="rect">
            <a:avLst/>
          </a:prstGeom>
          <a:noFill/>
        </p:spPr>
        <p:txBody>
          <a:bodyPr wrap="square">
            <a:spAutoFit/>
          </a:bodyPr>
          <a:lstStyle/>
          <a:p>
            <a:r>
              <a:rPr lang="en-GB" dirty="0">
                <a:hlinkClick r:id="rId5"/>
              </a:rPr>
              <a:t>logical deduction - Mensa Norway last 3 questions - Puzzling Stack Exchange</a:t>
            </a:r>
            <a:endParaRPr lang="en-GB" dirty="0"/>
          </a:p>
        </p:txBody>
      </p:sp>
    </p:spTree>
    <p:extLst>
      <p:ext uri="{BB962C8B-B14F-4D97-AF65-F5344CB8AC3E}">
        <p14:creationId xmlns:p14="http://schemas.microsoft.com/office/powerpoint/2010/main" val="188415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xplanation - similarity vs distance.">
            <a:extLst>
              <a:ext uri="{FF2B5EF4-FFF2-40B4-BE49-F238E27FC236}">
                <a16:creationId xmlns:a16="http://schemas.microsoft.com/office/drawing/2014/main" id="{B10A36D2-9948-4298-8971-958E18DF2E47}"/>
              </a:ext>
            </a:extLst>
          </p:cNvPr>
          <p:cNvGrpSpPr/>
          <p:nvPr/>
        </p:nvGrpSpPr>
        <p:grpSpPr>
          <a:xfrm>
            <a:off x="6842760" y="4917720"/>
            <a:ext cx="3596640" cy="897985"/>
            <a:chOff x="6842760" y="4917720"/>
            <a:chExt cx="3596640" cy="897985"/>
          </a:xfrm>
        </p:grpSpPr>
        <p:sp>
          <p:nvSpPr>
            <p:cNvPr id="4" name="TextBox 3">
              <a:extLst>
                <a:ext uri="{FF2B5EF4-FFF2-40B4-BE49-F238E27FC236}">
                  <a16:creationId xmlns:a16="http://schemas.microsoft.com/office/drawing/2014/main" id="{4B053A08-2BAD-41FC-B2F1-54EE02F050B9}"/>
                </a:ext>
              </a:extLst>
            </p:cNvPr>
            <p:cNvSpPr txBox="1"/>
            <p:nvPr/>
          </p:nvSpPr>
          <p:spPr>
            <a:xfrm flipH="1">
              <a:off x="7360918" y="4917720"/>
              <a:ext cx="3078482" cy="830997"/>
            </a:xfrm>
            <a:prstGeom prst="rect">
              <a:avLst/>
            </a:prstGeom>
            <a:solidFill>
              <a:srgbClr val="FFFFEF"/>
            </a:solidFill>
          </p:spPr>
          <p:txBody>
            <a:bodyPr wrap="square" rtlCol="0">
              <a:spAutoFit/>
            </a:bodyPr>
            <a:lstStyle/>
            <a:p>
              <a:r>
                <a:rPr lang="en-GB" sz="2400" dirty="0"/>
                <a:t>Opposite concepts</a:t>
              </a:r>
            </a:p>
            <a:p>
              <a:r>
                <a:rPr lang="en-GB" sz="2400" dirty="0"/>
                <a:t>Similarity = 1/distance</a:t>
              </a:r>
            </a:p>
          </p:txBody>
        </p:sp>
        <p:sp>
          <p:nvSpPr>
            <p:cNvPr id="3" name="Right Brace 2">
              <a:extLst>
                <a:ext uri="{FF2B5EF4-FFF2-40B4-BE49-F238E27FC236}">
                  <a16:creationId xmlns:a16="http://schemas.microsoft.com/office/drawing/2014/main" id="{7ABE796F-757C-4807-9668-93B7914093D9}"/>
                </a:ext>
              </a:extLst>
            </p:cNvPr>
            <p:cNvSpPr/>
            <p:nvPr/>
          </p:nvSpPr>
          <p:spPr>
            <a:xfrm>
              <a:off x="6842760" y="4937760"/>
              <a:ext cx="365760" cy="8779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5364" name="Rectangle 3"/>
          <p:cNvSpPr>
            <a:spLocks noGrp="1" noChangeArrowheads="1"/>
          </p:cNvSpPr>
          <p:nvPr>
            <p:ph type="body" idx="1"/>
          </p:nvPr>
        </p:nvSpPr>
        <p:spPr/>
        <p:txBody>
          <a:bodyPr/>
          <a:lstStyle/>
          <a:p>
            <a:pPr eaLnBrk="1" hangingPunct="1"/>
            <a:r>
              <a:rPr lang="en-GB" dirty="0"/>
              <a:t>Nearest Neighbour algorithms</a:t>
            </a:r>
          </a:p>
          <a:p>
            <a:pPr lvl="1" eaLnBrk="1" hangingPunct="1"/>
            <a:r>
              <a:rPr lang="en-GB" dirty="0"/>
              <a:t>1-NN – one nearest neighbour</a:t>
            </a:r>
          </a:p>
          <a:p>
            <a:pPr lvl="1" eaLnBrk="1" hangingPunct="1"/>
            <a:r>
              <a:rPr lang="en-GB" i="1" dirty="0"/>
              <a:t>k</a:t>
            </a:r>
            <a:r>
              <a:rPr lang="en-GB" dirty="0"/>
              <a:t>-NN – k nearest neighbours</a:t>
            </a:r>
          </a:p>
          <a:p>
            <a:pPr eaLnBrk="1" hangingPunct="1"/>
            <a:r>
              <a:rPr lang="en-GB" dirty="0"/>
              <a:t>1-NN</a:t>
            </a:r>
          </a:p>
          <a:p>
            <a:pPr lvl="1" eaLnBrk="1" hangingPunct="1"/>
            <a:r>
              <a:rPr lang="en-GB" dirty="0"/>
              <a:t>Find instance which is </a:t>
            </a:r>
            <a:r>
              <a:rPr lang="en-GB" i="1" u="sng" dirty="0">
                <a:solidFill>
                  <a:schemeClr val="tx2"/>
                </a:solidFill>
              </a:rPr>
              <a:t>closest / most similar </a:t>
            </a:r>
            <a:r>
              <a:rPr lang="en-GB" dirty="0"/>
              <a:t> to current problem</a:t>
            </a:r>
          </a:p>
          <a:p>
            <a:pPr lvl="1" eaLnBrk="1" hangingPunct="1"/>
            <a:r>
              <a:rPr lang="en-GB" dirty="0"/>
              <a:t>Solution to current problem is solution to closest instance</a:t>
            </a:r>
          </a:p>
          <a:p>
            <a:r>
              <a:rPr lang="en-GB" dirty="0"/>
              <a:t>How do we define </a:t>
            </a:r>
            <a:r>
              <a:rPr lang="en-GB" i="1" u="sng" dirty="0">
                <a:solidFill>
                  <a:schemeClr val="tx2"/>
                </a:solidFill>
              </a:rPr>
              <a:t>similarity</a:t>
            </a:r>
            <a:r>
              <a:rPr lang="en-GB" dirty="0">
                <a:solidFill>
                  <a:schemeClr val="folHlink"/>
                </a:solidFill>
              </a:rPr>
              <a:t> </a:t>
            </a:r>
            <a:r>
              <a:rPr lang="en-GB" dirty="0"/>
              <a:t>(or</a:t>
            </a:r>
            <a:r>
              <a:rPr lang="en-GB" dirty="0">
                <a:solidFill>
                  <a:schemeClr val="folHlink"/>
                </a:solidFill>
              </a:rPr>
              <a:t> </a:t>
            </a:r>
            <a:r>
              <a:rPr lang="en-GB" i="1" u="sng" dirty="0">
                <a:solidFill>
                  <a:schemeClr val="tx2"/>
                </a:solidFill>
              </a:rPr>
              <a:t>distance</a:t>
            </a:r>
            <a:r>
              <a:rPr lang="en-GB" dirty="0"/>
              <a:t>)?</a:t>
            </a:r>
          </a:p>
          <a:p>
            <a:pPr lvl="1"/>
            <a:r>
              <a:rPr lang="en-GB" dirty="0"/>
              <a:t>Similarity = closeness  </a:t>
            </a:r>
            <a:r>
              <a:rPr lang="en-GB" dirty="0">
                <a:sym typeface="Wingdings" panose="05000000000000000000" pitchFamily="2" charset="2"/>
              </a:rPr>
              <a:t> want to maximise</a:t>
            </a:r>
          </a:p>
          <a:p>
            <a:pPr lvl="1"/>
            <a:r>
              <a:rPr lang="en-GB" dirty="0">
                <a:sym typeface="Wingdings" panose="05000000000000000000" pitchFamily="2" charset="2"/>
              </a:rPr>
              <a:t>Distance   want to minimise</a:t>
            </a:r>
            <a:endParaRPr lang="en-GB" dirty="0"/>
          </a:p>
          <a:p>
            <a:pPr lvl="2" eaLnBrk="1" hangingPunct="1">
              <a:buFont typeface="Wingdings" pitchFamily="2" charset="2"/>
              <a:buNone/>
            </a:pPr>
            <a:endParaRPr lang="en-GB" dirty="0">
              <a:solidFill>
                <a:schemeClr val="folHlink"/>
              </a:solidFill>
            </a:endParaRPr>
          </a:p>
        </p:txBody>
      </p:sp>
      <p:sp>
        <p:nvSpPr>
          <p:cNvPr id="15363" name="Rectangle 2"/>
          <p:cNvSpPr>
            <a:spLocks noGrp="1" noChangeArrowheads="1"/>
          </p:cNvSpPr>
          <p:nvPr>
            <p:ph type="title"/>
          </p:nvPr>
        </p:nvSpPr>
        <p:spPr/>
        <p:txBody>
          <a:bodyPr/>
          <a:lstStyle/>
          <a:p>
            <a:pPr eaLnBrk="1" hangingPunct="1"/>
            <a:r>
              <a:rPr lang="en-GB"/>
              <a:t>Instance-Based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Graphic illustration of 1-NN - reuse the solution from the most similar (closest) instance.">
            <a:extLst>
              <a:ext uri="{FF2B5EF4-FFF2-40B4-BE49-F238E27FC236}">
                <a16:creationId xmlns:a16="http://schemas.microsoft.com/office/drawing/2014/main" id="{136F5149-0BAF-4E95-92F7-E1E7065855BA}"/>
              </a:ext>
            </a:extLst>
          </p:cNvPr>
          <p:cNvGrpSpPr/>
          <p:nvPr/>
        </p:nvGrpSpPr>
        <p:grpSpPr>
          <a:xfrm>
            <a:off x="4619626" y="1638302"/>
            <a:ext cx="7297012" cy="2881312"/>
            <a:chOff x="4619626" y="1638302"/>
            <a:chExt cx="7297012" cy="2881312"/>
          </a:xfrm>
        </p:grpSpPr>
        <p:sp>
          <p:nvSpPr>
            <p:cNvPr id="16388" name="Rectangle 3"/>
            <p:cNvSpPr>
              <a:spLocks noChangeArrowheads="1"/>
            </p:cNvSpPr>
            <p:nvPr/>
          </p:nvSpPr>
          <p:spPr bwMode="auto">
            <a:xfrm>
              <a:off x="5988051" y="3654427"/>
              <a:ext cx="193675" cy="195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4"/>
            <p:cNvSpPr>
              <a:spLocks noChangeArrowheads="1"/>
            </p:cNvSpPr>
            <p:nvPr/>
          </p:nvSpPr>
          <p:spPr bwMode="auto">
            <a:xfrm>
              <a:off x="6132514" y="3006727"/>
              <a:ext cx="193675" cy="195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0" name="Rectangle 5"/>
            <p:cNvSpPr>
              <a:spLocks noChangeArrowheads="1"/>
            </p:cNvSpPr>
            <p:nvPr/>
          </p:nvSpPr>
          <p:spPr bwMode="auto">
            <a:xfrm>
              <a:off x="7356476" y="2719390"/>
              <a:ext cx="193675" cy="195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1" name="Rectangle 6"/>
            <p:cNvSpPr>
              <a:spLocks noChangeArrowheads="1"/>
            </p:cNvSpPr>
            <p:nvPr/>
          </p:nvSpPr>
          <p:spPr bwMode="auto">
            <a:xfrm>
              <a:off x="5988051" y="4159252"/>
              <a:ext cx="193675" cy="195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Rectangle 7"/>
            <p:cNvSpPr>
              <a:spLocks noChangeArrowheads="1"/>
            </p:cNvSpPr>
            <p:nvPr/>
          </p:nvSpPr>
          <p:spPr bwMode="auto">
            <a:xfrm>
              <a:off x="6924676" y="3798890"/>
              <a:ext cx="193675" cy="195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Rectangle 8"/>
            <p:cNvSpPr>
              <a:spLocks noChangeArrowheads="1"/>
            </p:cNvSpPr>
            <p:nvPr/>
          </p:nvSpPr>
          <p:spPr bwMode="auto">
            <a:xfrm>
              <a:off x="8148639" y="3295652"/>
              <a:ext cx="193675" cy="195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Rectangle 9"/>
            <p:cNvSpPr>
              <a:spLocks noChangeArrowheads="1"/>
            </p:cNvSpPr>
            <p:nvPr/>
          </p:nvSpPr>
          <p:spPr bwMode="auto">
            <a:xfrm>
              <a:off x="5340351" y="2430465"/>
              <a:ext cx="193675" cy="195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5" name="Rectangle 10"/>
            <p:cNvSpPr>
              <a:spLocks noChangeArrowheads="1"/>
            </p:cNvSpPr>
            <p:nvPr/>
          </p:nvSpPr>
          <p:spPr bwMode="auto">
            <a:xfrm>
              <a:off x="5195889" y="3798890"/>
              <a:ext cx="193675" cy="195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Rectangle 11"/>
            <p:cNvSpPr>
              <a:spLocks noChangeArrowheads="1"/>
            </p:cNvSpPr>
            <p:nvPr/>
          </p:nvSpPr>
          <p:spPr bwMode="auto">
            <a:xfrm>
              <a:off x="6348414" y="1927227"/>
              <a:ext cx="193675" cy="1952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7" name="Rectangle 12"/>
            <p:cNvSpPr>
              <a:spLocks noChangeArrowheads="1"/>
            </p:cNvSpPr>
            <p:nvPr/>
          </p:nvSpPr>
          <p:spPr bwMode="auto">
            <a:xfrm>
              <a:off x="7716839" y="1782765"/>
              <a:ext cx="193675" cy="195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8" name="Rectangle 13"/>
            <p:cNvSpPr>
              <a:spLocks noChangeArrowheads="1"/>
            </p:cNvSpPr>
            <p:nvPr/>
          </p:nvSpPr>
          <p:spPr bwMode="auto">
            <a:xfrm>
              <a:off x="6419851" y="4230690"/>
              <a:ext cx="193675" cy="195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9" name="Rectangle 14"/>
            <p:cNvSpPr>
              <a:spLocks noChangeArrowheads="1"/>
            </p:cNvSpPr>
            <p:nvPr/>
          </p:nvSpPr>
          <p:spPr bwMode="auto">
            <a:xfrm>
              <a:off x="7356476" y="4014790"/>
              <a:ext cx="193675" cy="195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0" name="Rectangle 15"/>
            <p:cNvSpPr>
              <a:spLocks noChangeArrowheads="1"/>
            </p:cNvSpPr>
            <p:nvPr/>
          </p:nvSpPr>
          <p:spPr bwMode="auto">
            <a:xfrm>
              <a:off x="6348414" y="3582990"/>
              <a:ext cx="193675" cy="195263"/>
            </a:xfrm>
            <a:prstGeom prst="rect">
              <a:avLst/>
            </a:prstGeom>
            <a:solidFill>
              <a:schemeClr val="accent1">
                <a:lumMod val="40000"/>
                <a:lumOff val="60000"/>
              </a:schemeClr>
            </a:solidFill>
            <a:ln w="9525">
              <a:solidFill>
                <a:schemeClr val="accent1">
                  <a:lumMod val="40000"/>
                  <a:lumOff val="60000"/>
                </a:schemeClr>
              </a:solidFill>
              <a:miter lim="800000"/>
              <a:headEnd/>
              <a:tailEnd/>
            </a:ln>
            <a:effectLst/>
          </p:spPr>
          <p:txBody>
            <a:bodyPr wrap="none" anchor="ctr"/>
            <a:lstStyle/>
            <a:p>
              <a:endParaRPr lang="en-US">
                <a:solidFill>
                  <a:schemeClr val="accent1">
                    <a:lumMod val="40000"/>
                    <a:lumOff val="60000"/>
                  </a:schemeClr>
                </a:solidFill>
              </a:endParaRPr>
            </a:p>
          </p:txBody>
        </p:sp>
        <p:sp>
          <p:nvSpPr>
            <p:cNvPr id="16401" name="Oval 16"/>
            <p:cNvSpPr>
              <a:spLocks noChangeArrowheads="1"/>
            </p:cNvSpPr>
            <p:nvPr/>
          </p:nvSpPr>
          <p:spPr bwMode="auto">
            <a:xfrm>
              <a:off x="5988050" y="3224214"/>
              <a:ext cx="863600" cy="863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Rectangle 17"/>
            <p:cNvSpPr>
              <a:spLocks noChangeArrowheads="1"/>
            </p:cNvSpPr>
            <p:nvPr/>
          </p:nvSpPr>
          <p:spPr bwMode="auto">
            <a:xfrm>
              <a:off x="4619626" y="1638302"/>
              <a:ext cx="4321175" cy="2881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Rectangle 18"/>
            <p:cNvSpPr>
              <a:spLocks noChangeArrowheads="1"/>
            </p:cNvSpPr>
            <p:nvPr/>
          </p:nvSpPr>
          <p:spPr bwMode="auto">
            <a:xfrm>
              <a:off x="9228139" y="1782765"/>
              <a:ext cx="193675" cy="1952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Rectangle 19"/>
            <p:cNvSpPr>
              <a:spLocks noChangeArrowheads="1"/>
            </p:cNvSpPr>
            <p:nvPr/>
          </p:nvSpPr>
          <p:spPr bwMode="auto">
            <a:xfrm>
              <a:off x="9228139" y="2214565"/>
              <a:ext cx="193675" cy="195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5" name="Text Box 20"/>
            <p:cNvSpPr txBox="1">
              <a:spLocks noChangeArrowheads="1"/>
            </p:cNvSpPr>
            <p:nvPr/>
          </p:nvSpPr>
          <p:spPr bwMode="auto">
            <a:xfrm>
              <a:off x="9424989" y="1725615"/>
              <a:ext cx="23925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dirty="0">
                  <a:latin typeface="Tahoma" pitchFamily="34" charset="0"/>
                </a:rPr>
                <a:t>= instance - class Yes</a:t>
              </a:r>
            </a:p>
          </p:txBody>
        </p:sp>
        <p:sp>
          <p:nvSpPr>
            <p:cNvPr id="16406" name="Text Box 21"/>
            <p:cNvSpPr txBox="1">
              <a:spLocks noChangeArrowheads="1"/>
            </p:cNvSpPr>
            <p:nvPr/>
          </p:nvSpPr>
          <p:spPr bwMode="auto">
            <a:xfrm>
              <a:off x="9444038" y="2143127"/>
              <a:ext cx="2327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dirty="0">
                  <a:latin typeface="Tahoma" pitchFamily="34" charset="0"/>
                </a:rPr>
                <a:t>= instance - class No</a:t>
              </a:r>
            </a:p>
          </p:txBody>
        </p:sp>
        <p:sp>
          <p:nvSpPr>
            <p:cNvPr id="16407" name="Text Box 22"/>
            <p:cNvSpPr txBox="1">
              <a:spLocks noChangeArrowheads="1"/>
            </p:cNvSpPr>
            <p:nvPr/>
          </p:nvSpPr>
          <p:spPr bwMode="auto">
            <a:xfrm>
              <a:off x="9209089" y="3238502"/>
              <a:ext cx="21620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dirty="0">
                  <a:latin typeface="Tahoma" pitchFamily="34" charset="0"/>
                </a:rPr>
                <a:t>So New problem is </a:t>
              </a:r>
            </a:p>
            <a:p>
              <a:pPr eaLnBrk="1" hangingPunct="1"/>
              <a:r>
                <a:rPr lang="en-GB" dirty="0">
                  <a:latin typeface="Tahoma" pitchFamily="34" charset="0"/>
                </a:rPr>
                <a:t>Predicted to be of  </a:t>
              </a:r>
            </a:p>
            <a:p>
              <a:pPr eaLnBrk="1" hangingPunct="1"/>
              <a:r>
                <a:rPr lang="en-GB" dirty="0">
                  <a:latin typeface="Tahoma" pitchFamily="34" charset="0"/>
                </a:rPr>
                <a:t>class Yes</a:t>
              </a:r>
            </a:p>
          </p:txBody>
        </p:sp>
        <p:sp>
          <p:nvSpPr>
            <p:cNvPr id="16408" name="Rectangle 23"/>
            <p:cNvSpPr>
              <a:spLocks noChangeArrowheads="1"/>
            </p:cNvSpPr>
            <p:nvPr/>
          </p:nvSpPr>
          <p:spPr bwMode="auto">
            <a:xfrm>
              <a:off x="9228139" y="2646365"/>
              <a:ext cx="193675" cy="195263"/>
            </a:xfrm>
            <a:prstGeom prst="rect">
              <a:avLst/>
            </a:prstGeom>
            <a:solidFill>
              <a:schemeClr val="accent1">
                <a:lumMod val="40000"/>
                <a:lumOff val="60000"/>
              </a:schemeClr>
            </a:solidFill>
            <a:ln w="9525">
              <a:solidFill>
                <a:schemeClr val="accent1">
                  <a:lumMod val="40000"/>
                  <a:lumOff val="6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lumMod val="40000"/>
                    <a:lumOff val="60000"/>
                  </a:schemeClr>
                </a:solidFill>
              </a:endParaRPr>
            </a:p>
          </p:txBody>
        </p:sp>
        <p:sp>
          <p:nvSpPr>
            <p:cNvPr id="16409" name="Text Box 24"/>
            <p:cNvSpPr txBox="1">
              <a:spLocks noChangeArrowheads="1"/>
            </p:cNvSpPr>
            <p:nvPr/>
          </p:nvSpPr>
          <p:spPr bwMode="auto">
            <a:xfrm>
              <a:off x="9444038" y="2574927"/>
              <a:ext cx="247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dirty="0">
                  <a:latin typeface="Tahoma" pitchFamily="34" charset="0"/>
                </a:rPr>
                <a:t>New Problem – class?</a:t>
              </a:r>
            </a:p>
          </p:txBody>
        </p:sp>
      </p:grpSp>
      <p:sp>
        <p:nvSpPr>
          <p:cNvPr id="16410" name="Rectangle 25"/>
          <p:cNvSpPr>
            <a:spLocks noGrp="1" noChangeArrowheads="1"/>
          </p:cNvSpPr>
          <p:nvPr>
            <p:ph type="body" idx="1"/>
          </p:nvPr>
        </p:nvSpPr>
        <p:spPr>
          <a:xfrm>
            <a:off x="0" y="4174967"/>
            <a:ext cx="11929428" cy="2016125"/>
          </a:xfrm>
        </p:spPr>
        <p:txBody>
          <a:bodyPr/>
          <a:lstStyle/>
          <a:p>
            <a:pPr eaLnBrk="1" hangingPunct="1"/>
            <a:r>
              <a:rPr lang="en-GB" sz="3200" i="1" u="sng" dirty="0">
                <a:solidFill>
                  <a:schemeClr val="tx2"/>
                </a:solidFill>
              </a:rPr>
              <a:t>Lazy</a:t>
            </a:r>
            <a:r>
              <a:rPr lang="en-GB" sz="3200" dirty="0">
                <a:solidFill>
                  <a:schemeClr val="folHlink"/>
                </a:solidFill>
              </a:rPr>
              <a:t> </a:t>
            </a:r>
            <a:r>
              <a:rPr lang="en-GB" sz="3200" dirty="0"/>
              <a:t>algorithm</a:t>
            </a:r>
          </a:p>
          <a:p>
            <a:pPr lvl="1" eaLnBrk="1" hangingPunct="1"/>
            <a:r>
              <a:rPr lang="en-GB" sz="2800" dirty="0"/>
              <a:t>“All” work is carried out when classifying test example / new problem.</a:t>
            </a:r>
          </a:p>
          <a:p>
            <a:pPr lvl="2" eaLnBrk="1" hangingPunct="1"/>
            <a:r>
              <a:rPr lang="en-GB" sz="2400" dirty="0"/>
              <a:t>i.e. no model is created</a:t>
            </a:r>
          </a:p>
          <a:p>
            <a:pPr lvl="1" eaLnBrk="1" hangingPunct="1"/>
            <a:r>
              <a:rPr lang="en-GB" sz="2800" dirty="0"/>
              <a:t>Calculates </a:t>
            </a:r>
            <a:r>
              <a:rPr lang="en-GB" sz="3200" dirty="0"/>
              <a:t>distance</a:t>
            </a:r>
            <a:r>
              <a:rPr lang="en-GB" sz="2800" dirty="0"/>
              <a:t> between test example and each training instance.</a:t>
            </a:r>
          </a:p>
        </p:txBody>
      </p:sp>
      <p:sp>
        <p:nvSpPr>
          <p:cNvPr id="16387" name="Rectangle 2"/>
          <p:cNvSpPr>
            <a:spLocks noGrp="1" noChangeArrowheads="1"/>
          </p:cNvSpPr>
          <p:nvPr>
            <p:ph type="title"/>
          </p:nvPr>
        </p:nvSpPr>
        <p:spPr>
          <a:xfrm>
            <a:off x="333375" y="935571"/>
            <a:ext cx="10515600" cy="757129"/>
          </a:xfrm>
        </p:spPr>
        <p:txBody>
          <a:bodyPr/>
          <a:lstStyle/>
          <a:p>
            <a:pPr eaLnBrk="1" hangingPunct="1"/>
            <a:r>
              <a:rPr lang="en-GB"/>
              <a:t>Nearest Neighbour (1-NN)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8C8-16E4-499D-84FB-5F945C498938}"/>
              </a:ext>
            </a:extLst>
          </p:cNvPr>
          <p:cNvSpPr>
            <a:spLocks noGrp="1"/>
          </p:cNvSpPr>
          <p:nvPr>
            <p:ph type="title"/>
          </p:nvPr>
        </p:nvSpPr>
        <p:spPr/>
        <p:txBody>
          <a:bodyPr/>
          <a:lstStyle/>
          <a:p>
            <a:r>
              <a:rPr lang="en-GB" dirty="0"/>
              <a:t>Lazy algorithm</a:t>
            </a:r>
          </a:p>
        </p:txBody>
      </p:sp>
      <p:sp>
        <p:nvSpPr>
          <p:cNvPr id="3" name="Content Placeholder 2">
            <a:extLst>
              <a:ext uri="{FF2B5EF4-FFF2-40B4-BE49-F238E27FC236}">
                <a16:creationId xmlns:a16="http://schemas.microsoft.com/office/drawing/2014/main" id="{A9976A20-DB57-4BA1-B916-FC9C23B1F15F}"/>
              </a:ext>
            </a:extLst>
          </p:cNvPr>
          <p:cNvSpPr>
            <a:spLocks noGrp="1"/>
          </p:cNvSpPr>
          <p:nvPr>
            <p:ph idx="1"/>
          </p:nvPr>
        </p:nvSpPr>
        <p:spPr/>
        <p:txBody>
          <a:bodyPr/>
          <a:lstStyle/>
          <a:p>
            <a:r>
              <a:rPr lang="en-GB" dirty="0"/>
              <a:t>No model created.</a:t>
            </a:r>
          </a:p>
          <a:p>
            <a:r>
              <a:rPr lang="en-GB" dirty="0"/>
              <a:t>BUT some work can be undertaken in advance</a:t>
            </a:r>
          </a:p>
          <a:p>
            <a:pPr lvl="1"/>
            <a:r>
              <a:rPr lang="en-GB" dirty="0"/>
              <a:t>Best similarity/distance measure.</a:t>
            </a:r>
          </a:p>
          <a:p>
            <a:pPr lvl="1"/>
            <a:r>
              <a:rPr lang="en-GB" dirty="0"/>
              <a:t>Best number of neighbours – usually an odd number</a:t>
            </a:r>
          </a:p>
          <a:p>
            <a:pPr lvl="1"/>
            <a:r>
              <a:rPr lang="en-GB" dirty="0"/>
              <a:t>Attributes to be considered.</a:t>
            </a:r>
          </a:p>
          <a:p>
            <a:pPr lvl="1"/>
            <a:r>
              <a:rPr lang="en-GB" dirty="0"/>
              <a:t>… and more!</a:t>
            </a:r>
          </a:p>
          <a:p>
            <a:r>
              <a:rPr lang="en-GB" dirty="0"/>
              <a:t>No model – so lots of comparisons of new problem to instances in the dataset.</a:t>
            </a:r>
          </a:p>
          <a:p>
            <a:pPr lvl="1"/>
            <a:r>
              <a:rPr lang="en-GB" dirty="0"/>
              <a:t>Important to ensure dataset does not have more instances than required.</a:t>
            </a:r>
          </a:p>
          <a:p>
            <a:pPr lvl="1"/>
            <a:r>
              <a:rPr lang="en-GB" dirty="0"/>
              <a:t>Strategies can be used to compare only some instances, e.g. the ones with a suitable value for one or more attributes.</a:t>
            </a:r>
          </a:p>
        </p:txBody>
      </p:sp>
    </p:spTree>
    <p:extLst>
      <p:ext uri="{BB962C8B-B14F-4D97-AF65-F5344CB8AC3E}">
        <p14:creationId xmlns:p14="http://schemas.microsoft.com/office/powerpoint/2010/main" val="416155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GB" dirty="0"/>
              <a:t>Contents (2)</a:t>
            </a:r>
          </a:p>
        </p:txBody>
      </p:sp>
      <p:sp>
        <p:nvSpPr>
          <p:cNvPr id="18436" name="Rectangle 3"/>
          <p:cNvSpPr>
            <a:spLocks noGrp="1" noChangeArrowheads="1"/>
          </p:cNvSpPr>
          <p:nvPr>
            <p:ph type="body" idx="1"/>
          </p:nvPr>
        </p:nvSpPr>
        <p:spPr/>
        <p:txBody>
          <a:bodyPr/>
          <a:lstStyle/>
          <a:p>
            <a:pPr eaLnBrk="1" hangingPunct="1"/>
            <a:r>
              <a:rPr lang="en-GB" dirty="0">
                <a:solidFill>
                  <a:srgbClr val="C0C0C0"/>
                </a:solidFill>
              </a:rPr>
              <a:t>Nearest-neighbour(s) retrieval</a:t>
            </a:r>
          </a:p>
          <a:p>
            <a:pPr eaLnBrk="1" hangingPunct="1"/>
            <a:r>
              <a:rPr lang="en-GB" dirty="0"/>
              <a:t>Distance (similarity)</a:t>
            </a:r>
          </a:p>
          <a:p>
            <a:r>
              <a:rPr lang="en-GB" dirty="0">
                <a:solidFill>
                  <a:srgbClr val="C0C0C0"/>
                </a:solidFill>
              </a:rPr>
              <a:t>Attribute importance</a:t>
            </a:r>
          </a:p>
          <a:p>
            <a:pPr eaLnBrk="1" hangingPunct="1"/>
            <a:r>
              <a:rPr lang="en-GB" dirty="0">
                <a:solidFill>
                  <a:srgbClr val="C0C0C0"/>
                </a:solidFill>
              </a:rPr>
              <a:t>Problems</a:t>
            </a:r>
          </a:p>
          <a:p>
            <a:pPr lvl="1" eaLnBrk="1" hangingPunct="1"/>
            <a:r>
              <a:rPr lang="en-GB" dirty="0">
                <a:solidFill>
                  <a:srgbClr val="C0C0C0"/>
                </a:solidFill>
              </a:rPr>
              <a:t>missing values</a:t>
            </a:r>
          </a:p>
          <a:p>
            <a:pPr lvl="1" eaLnBrk="1" hangingPunct="1"/>
            <a:r>
              <a:rPr lang="en-GB" dirty="0">
                <a:solidFill>
                  <a:srgbClr val="C0C0C0"/>
                </a:solidFill>
              </a:rPr>
              <a:t>noisy data</a:t>
            </a:r>
          </a:p>
          <a:p>
            <a:pPr eaLnBrk="1" hangingPunct="1"/>
            <a:r>
              <a:rPr lang="en-GB" dirty="0">
                <a:solidFill>
                  <a:srgbClr val="C0C0C0"/>
                </a:solidFill>
              </a:rPr>
              <a:t>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descr="An illustration of Manhattan distance.">
            <a:extLst>
              <a:ext uri="{FF2B5EF4-FFF2-40B4-BE49-F238E27FC236}">
                <a16:creationId xmlns:a16="http://schemas.microsoft.com/office/drawing/2014/main" id="{96A8F96E-33AA-4003-9610-930F0D0EB4B2}"/>
              </a:ext>
            </a:extLst>
          </p:cNvPr>
          <p:cNvGrpSpPr/>
          <p:nvPr/>
        </p:nvGrpSpPr>
        <p:grpSpPr>
          <a:xfrm>
            <a:off x="6812350" y="4805998"/>
            <a:ext cx="2535257" cy="1630424"/>
            <a:chOff x="6812350" y="4805998"/>
            <a:chExt cx="2535257" cy="1630424"/>
          </a:xfrm>
        </p:grpSpPr>
        <p:sp>
          <p:nvSpPr>
            <p:cNvPr id="19471" name="Line 15"/>
            <p:cNvSpPr>
              <a:spLocks noChangeAspect="1" noChangeShapeType="1"/>
            </p:cNvSpPr>
            <p:nvPr/>
          </p:nvSpPr>
          <p:spPr bwMode="auto">
            <a:xfrm>
              <a:off x="7183824" y="5952173"/>
              <a:ext cx="1554162" cy="0"/>
            </a:xfrm>
            <a:prstGeom prst="line">
              <a:avLst/>
            </a:prstGeom>
            <a:noFill/>
            <a:ln w="95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a:p>
          </p:txBody>
        </p:sp>
        <p:sp>
          <p:nvSpPr>
            <p:cNvPr id="19472" name="Line 16"/>
            <p:cNvSpPr>
              <a:spLocks noChangeAspect="1" noChangeShapeType="1"/>
            </p:cNvSpPr>
            <p:nvPr/>
          </p:nvSpPr>
          <p:spPr bwMode="auto">
            <a:xfrm flipV="1">
              <a:off x="8737986" y="5261611"/>
              <a:ext cx="0" cy="690563"/>
            </a:xfrm>
            <a:prstGeom prst="line">
              <a:avLst/>
            </a:prstGeom>
            <a:noFill/>
            <a:ln w="9525">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a:p>
          </p:txBody>
        </p:sp>
        <p:sp>
          <p:nvSpPr>
            <p:cNvPr id="19473" name="Rectangle 17"/>
            <p:cNvSpPr>
              <a:spLocks noChangeAspect="1" noChangeArrowheads="1"/>
            </p:cNvSpPr>
            <p:nvPr/>
          </p:nvSpPr>
          <p:spPr bwMode="auto">
            <a:xfrm>
              <a:off x="6812350" y="6036312"/>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a:t>(</a:t>
              </a:r>
              <a:r>
                <a:rPr lang="en-GB" sz="2000" i="1"/>
                <a:t>a</a:t>
              </a:r>
              <a:r>
                <a:rPr lang="en-GB" sz="2000" i="1" baseline="-25000"/>
                <a:t>1</a:t>
              </a:r>
              <a:r>
                <a:rPr lang="en-GB" sz="2000" i="1"/>
                <a:t>,a</a:t>
              </a:r>
              <a:r>
                <a:rPr lang="en-GB" sz="2000" i="1" baseline="-25000"/>
                <a:t>2</a:t>
              </a:r>
              <a:r>
                <a:rPr lang="en-GB" sz="2000"/>
                <a:t>)</a:t>
              </a:r>
            </a:p>
          </p:txBody>
        </p:sp>
        <p:sp>
          <p:nvSpPr>
            <p:cNvPr id="19474" name="Rectangle 18"/>
            <p:cNvSpPr>
              <a:spLocks noChangeAspect="1" noChangeArrowheads="1"/>
            </p:cNvSpPr>
            <p:nvPr/>
          </p:nvSpPr>
          <p:spPr bwMode="auto">
            <a:xfrm>
              <a:off x="8393500" y="480599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dirty="0"/>
                <a:t>(</a:t>
              </a:r>
              <a:r>
                <a:rPr lang="en-GB" sz="2000" i="1" dirty="0"/>
                <a:t>a</a:t>
              </a:r>
              <a:r>
                <a:rPr lang="en-GB" sz="2000" i="1" baseline="-25000" dirty="0"/>
                <a:t>1</a:t>
              </a:r>
              <a:r>
                <a:rPr lang="en-US" sz="2000" dirty="0"/>
                <a:t>'</a:t>
              </a:r>
              <a:r>
                <a:rPr lang="en-GB" sz="2000" i="1" dirty="0"/>
                <a:t>,a</a:t>
              </a:r>
              <a:r>
                <a:rPr lang="en-GB" sz="2000" i="1" baseline="-25000" dirty="0"/>
                <a:t>2</a:t>
              </a:r>
              <a:r>
                <a:rPr lang="en-US" sz="2000" dirty="0"/>
                <a:t>'</a:t>
              </a:r>
              <a:r>
                <a:rPr lang="en-GB" sz="2000" dirty="0"/>
                <a:t>)</a:t>
              </a:r>
            </a:p>
          </p:txBody>
        </p:sp>
        <p:sp>
          <p:nvSpPr>
            <p:cNvPr id="19475" name="Oval 19"/>
            <p:cNvSpPr>
              <a:spLocks noChangeAspect="1" noChangeArrowheads="1"/>
            </p:cNvSpPr>
            <p:nvPr/>
          </p:nvSpPr>
          <p:spPr bwMode="auto">
            <a:xfrm>
              <a:off x="7067936" y="5895023"/>
              <a:ext cx="115888" cy="1143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9476" name="Oval 20"/>
            <p:cNvSpPr>
              <a:spLocks noChangeAspect="1" noChangeArrowheads="1"/>
            </p:cNvSpPr>
            <p:nvPr/>
          </p:nvSpPr>
          <p:spPr bwMode="auto">
            <a:xfrm>
              <a:off x="8680836" y="5145723"/>
              <a:ext cx="115888" cy="1143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9477" name="Text Box 22"/>
            <p:cNvSpPr txBox="1">
              <a:spLocks noChangeAspect="1" noChangeArrowheads="1"/>
            </p:cNvSpPr>
            <p:nvPr/>
          </p:nvSpPr>
          <p:spPr bwMode="auto">
            <a:xfrm>
              <a:off x="8660199" y="5868035"/>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2000" dirty="0"/>
                <a:t>d</a:t>
              </a:r>
            </a:p>
          </p:txBody>
        </p:sp>
      </p:grpSp>
      <mc:AlternateContent xmlns:mc="http://schemas.openxmlformats.org/markup-compatibility/2006" xmlns:a14="http://schemas.microsoft.com/office/drawing/2010/main">
        <mc:Choice Requires="a14">
          <p:sp>
            <p:nvSpPr>
              <p:cNvPr id="19462" name="Object 5"/>
              <p:cNvSpPr txBox="1"/>
              <p:nvPr/>
            </p:nvSpPr>
            <p:spPr bwMode="auto">
              <a:xfrm>
                <a:off x="1457015" y="5111750"/>
                <a:ext cx="5531160" cy="557213"/>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en-GB" sz="2400" i="1" smtClean="0">
                          <a:solidFill>
                            <a:srgbClr val="000000"/>
                          </a:solidFill>
                          <a:latin typeface="Cambria Math" panose="02040503050406030204" pitchFamily="18" charset="0"/>
                        </a:rPr>
                        <m:t>𝑑</m:t>
                      </m:r>
                      <m:r>
                        <a:rPr lang="en-GB" sz="2400" i="1" smtClean="0">
                          <a:solidFill>
                            <a:srgbClr val="000000"/>
                          </a:solidFill>
                          <a:latin typeface="Cambria Math" panose="02040503050406030204" pitchFamily="18" charset="0"/>
                        </a:rPr>
                        <m:t>(</m:t>
                      </m:r>
                      <m:r>
                        <a:rPr lang="en-GB" sz="2400" i="1" smtClean="0">
                          <a:solidFill>
                            <a:srgbClr val="000000"/>
                          </a:solidFill>
                          <a:latin typeface="Cambria Math" panose="02040503050406030204" pitchFamily="18" charset="0"/>
                        </a:rPr>
                        <m:t>𝑎</m:t>
                      </m:r>
                      <m:r>
                        <a:rPr lang="en-GB" sz="2400" i="1" smtClean="0">
                          <a:solidFill>
                            <a:srgbClr val="000000"/>
                          </a:solidFill>
                          <a:latin typeface="Cambria Math" panose="02040503050406030204" pitchFamily="18" charset="0"/>
                        </a:rPr>
                        <m:t>,</m:t>
                      </m:r>
                      <m:r>
                        <a:rPr lang="en-GB" sz="2400" i="1" smtClean="0">
                          <a:solidFill>
                            <a:srgbClr val="000000"/>
                          </a:solidFill>
                          <a:latin typeface="Cambria Math" panose="02040503050406030204" pitchFamily="18" charset="0"/>
                        </a:rPr>
                        <m:t>𝑎</m:t>
                      </m:r>
                      <m:r>
                        <a:rPr lang="en-GB" sz="2400" i="1" smtClean="0">
                          <a:solidFill>
                            <a:srgbClr val="000000"/>
                          </a:solidFill>
                          <a:latin typeface="Cambria Math" panose="02040503050406030204" pitchFamily="18" charset="0"/>
                        </a:rPr>
                        <m:t>′)=</m:t>
                      </m:r>
                      <m:d>
                        <m:dPr>
                          <m:begChr m:val="|"/>
                          <m:endChr m:val="|"/>
                          <m:ctrlPr>
                            <a:rPr lang="en-GB" sz="2400" i="1">
                              <a:solidFill>
                                <a:srgbClr val="000000"/>
                              </a:solidFill>
                              <a:latin typeface="Cambria Math" panose="02040503050406030204" pitchFamily="18" charset="0"/>
                            </a:rPr>
                          </m:ctrlPr>
                        </m:dPr>
                        <m:e>
                          <m:r>
                            <a:rPr lang="en-GB" sz="2400" i="1">
                              <a:solidFill>
                                <a:srgbClr val="000000"/>
                              </a:solidFill>
                              <a:latin typeface="Cambria Math" panose="02040503050406030204" pitchFamily="18" charset="0"/>
                            </a:rPr>
                            <m:t>𝑎</m:t>
                          </m:r>
                          <m:r>
                            <a:rPr lang="en-GB" sz="2400" i="1" baseline="-25000">
                              <a:solidFill>
                                <a:srgbClr val="000000"/>
                              </a:solidFill>
                              <a:latin typeface="Cambria Math" panose="02040503050406030204" pitchFamily="18" charset="0"/>
                            </a:rPr>
                            <m:t>1</m:t>
                          </m:r>
                          <m:r>
                            <a:rPr lang="en-GB" sz="2400" i="1">
                              <a:solidFill>
                                <a:srgbClr val="000000"/>
                              </a:solidFill>
                              <a:latin typeface="Cambria Math" panose="02040503050406030204" pitchFamily="18" charset="0"/>
                            </a:rPr>
                            <m:t>−</m:t>
                          </m:r>
                          <m:r>
                            <a:rPr lang="en-GB" sz="2400" i="1">
                              <a:solidFill>
                                <a:srgbClr val="000000"/>
                              </a:solidFill>
                              <a:latin typeface="Cambria Math" panose="02040503050406030204" pitchFamily="18" charset="0"/>
                            </a:rPr>
                            <m:t>𝑎</m:t>
                          </m:r>
                          <m:r>
                            <a:rPr lang="en-GB" sz="2400" i="1" baseline="-25000">
                              <a:solidFill>
                                <a:srgbClr val="000000"/>
                              </a:solidFill>
                              <a:latin typeface="Cambria Math" panose="02040503050406030204" pitchFamily="18" charset="0"/>
                            </a:rPr>
                            <m:t>1</m:t>
                          </m:r>
                          <m:r>
                            <a:rPr lang="en-GB" sz="2400" i="1">
                              <a:solidFill>
                                <a:srgbClr val="000000"/>
                              </a:solidFill>
                              <a:latin typeface="Cambria Math" panose="02040503050406030204" pitchFamily="18" charset="0"/>
                            </a:rPr>
                            <m:t>′</m:t>
                          </m:r>
                        </m:e>
                      </m:d>
                      <m:r>
                        <a:rPr lang="en-GB" sz="2400" i="1">
                          <a:solidFill>
                            <a:srgbClr val="000000"/>
                          </a:solidFill>
                          <a:latin typeface="Cambria Math" panose="02040503050406030204" pitchFamily="18" charset="0"/>
                        </a:rPr>
                        <m:t>+...+</m:t>
                      </m:r>
                      <m:d>
                        <m:dPr>
                          <m:begChr m:val="|"/>
                          <m:endChr m:val="|"/>
                          <m:ctrlPr>
                            <a:rPr lang="en-GB" sz="2400" i="1">
                              <a:solidFill>
                                <a:srgbClr val="000000"/>
                              </a:solidFill>
                              <a:latin typeface="Cambria Math" panose="02040503050406030204" pitchFamily="18" charset="0"/>
                            </a:rPr>
                          </m:ctrlPr>
                        </m:dPr>
                        <m:e>
                          <m:r>
                            <a:rPr lang="en-GB" sz="2400" i="1">
                              <a:solidFill>
                                <a:srgbClr val="000000"/>
                              </a:solidFill>
                              <a:latin typeface="Cambria Math" panose="02040503050406030204" pitchFamily="18" charset="0"/>
                            </a:rPr>
                            <m:t>𝑎</m:t>
                          </m:r>
                          <m:r>
                            <a:rPr lang="en-GB" sz="2400" b="0" i="1" baseline="-25000" smtClean="0">
                              <a:solidFill>
                                <a:srgbClr val="000000"/>
                              </a:solidFill>
                              <a:latin typeface="Cambria Math" panose="02040503050406030204" pitchFamily="18" charset="0"/>
                            </a:rPr>
                            <m:t>𝑝</m:t>
                          </m:r>
                          <m:r>
                            <a:rPr lang="en-GB" sz="2400" i="1">
                              <a:solidFill>
                                <a:srgbClr val="000000"/>
                              </a:solidFill>
                              <a:latin typeface="Cambria Math" panose="02040503050406030204" pitchFamily="18" charset="0"/>
                            </a:rPr>
                            <m:t>−</m:t>
                          </m:r>
                          <m:r>
                            <a:rPr lang="en-GB" sz="2400" i="1">
                              <a:solidFill>
                                <a:srgbClr val="000000"/>
                              </a:solidFill>
                              <a:latin typeface="Cambria Math" panose="02040503050406030204" pitchFamily="18" charset="0"/>
                            </a:rPr>
                            <m:t>𝑎𝑝</m:t>
                          </m:r>
                          <m:r>
                            <a:rPr lang="en-GB" sz="2400" i="1">
                              <a:solidFill>
                                <a:srgbClr val="000000"/>
                              </a:solidFill>
                              <a:latin typeface="Cambria Math" panose="02040503050406030204" pitchFamily="18" charset="0"/>
                            </a:rPr>
                            <m:t>′</m:t>
                          </m:r>
                        </m:e>
                      </m:d>
                    </m:oMath>
                  </m:oMathPara>
                </a14:m>
                <a:endParaRPr lang="en-GB" sz="2400" dirty="0"/>
              </a:p>
            </p:txBody>
          </p:sp>
        </mc:Choice>
        <mc:Fallback xmlns="">
          <p:sp>
            <p:nvSpPr>
              <p:cNvPr id="19462" name="Object 5"/>
              <p:cNvSpPr txBox="1">
                <a:spLocks noRot="1" noChangeAspect="1" noMove="1" noResize="1" noEditPoints="1" noAdjustHandles="1" noChangeArrowheads="1" noChangeShapeType="1" noTextEdit="1"/>
              </p:cNvSpPr>
              <p:nvPr/>
            </p:nvSpPr>
            <p:spPr bwMode="auto">
              <a:xfrm>
                <a:off x="1457015" y="5111750"/>
                <a:ext cx="5531160" cy="557213"/>
              </a:xfrm>
              <a:prstGeom prst="rect">
                <a:avLst/>
              </a:prstGeom>
              <a:blipFill>
                <a:blip r:embed="rId3"/>
                <a:stretch>
                  <a:fillRect/>
                </a:stretch>
              </a:blipFill>
              <a:ln>
                <a:noFill/>
              </a:ln>
              <a:extLst/>
            </p:spPr>
            <p:txBody>
              <a:bodyPr/>
              <a:lstStyle/>
              <a:p>
                <a:r>
                  <a:rPr lang="en-GB">
                    <a:noFill/>
                  </a:rPr>
                  <a:t> </a:t>
                </a:r>
              </a:p>
            </p:txBody>
          </p:sp>
        </mc:Fallback>
      </mc:AlternateContent>
      <p:grpSp>
        <p:nvGrpSpPr>
          <p:cNvPr id="2" name="Group 1" descr="An illustration of Euclidean distance.">
            <a:extLst>
              <a:ext uri="{FF2B5EF4-FFF2-40B4-BE49-F238E27FC236}">
                <a16:creationId xmlns:a16="http://schemas.microsoft.com/office/drawing/2014/main" id="{9908D547-8F6F-4D52-891D-CA0D160BEB93}"/>
              </a:ext>
            </a:extLst>
          </p:cNvPr>
          <p:cNvGrpSpPr/>
          <p:nvPr/>
        </p:nvGrpSpPr>
        <p:grpSpPr>
          <a:xfrm>
            <a:off x="7453314" y="3210145"/>
            <a:ext cx="2535257" cy="1570097"/>
            <a:chOff x="7453314" y="3210145"/>
            <a:chExt cx="2535257" cy="1570097"/>
          </a:xfrm>
        </p:grpSpPr>
        <p:sp>
          <p:nvSpPr>
            <p:cNvPr id="19463" name="Line 6"/>
            <p:cNvSpPr>
              <a:spLocks noChangeAspect="1" noChangeShapeType="1"/>
            </p:cNvSpPr>
            <p:nvPr/>
          </p:nvSpPr>
          <p:spPr bwMode="auto">
            <a:xfrm>
              <a:off x="7824788" y="4356320"/>
              <a:ext cx="155416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a:p>
          </p:txBody>
        </p:sp>
        <p:sp>
          <p:nvSpPr>
            <p:cNvPr id="19464" name="Line 7"/>
            <p:cNvSpPr>
              <a:spLocks noChangeAspect="1" noChangeShapeType="1"/>
            </p:cNvSpPr>
            <p:nvPr/>
          </p:nvSpPr>
          <p:spPr bwMode="auto">
            <a:xfrm flipV="1">
              <a:off x="9378950" y="3665758"/>
              <a:ext cx="0" cy="6905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a:p>
          </p:txBody>
        </p:sp>
        <p:sp>
          <p:nvSpPr>
            <p:cNvPr id="19465" name="Rectangle 9"/>
            <p:cNvSpPr>
              <a:spLocks noChangeAspect="1" noChangeArrowheads="1"/>
            </p:cNvSpPr>
            <p:nvPr/>
          </p:nvSpPr>
          <p:spPr bwMode="auto">
            <a:xfrm>
              <a:off x="7453314" y="4380132"/>
              <a:ext cx="8418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dirty="0"/>
                <a:t>(</a:t>
              </a:r>
              <a:r>
                <a:rPr lang="en-GB" sz="2000" i="1" dirty="0"/>
                <a:t>a</a:t>
              </a:r>
              <a:r>
                <a:rPr lang="en-GB" sz="2000" i="1" baseline="-25000" dirty="0"/>
                <a:t>1</a:t>
              </a:r>
              <a:r>
                <a:rPr lang="en-GB" sz="2000" i="1" dirty="0"/>
                <a:t>,a</a:t>
              </a:r>
              <a:r>
                <a:rPr lang="en-GB" sz="2000" i="1" baseline="-25000" dirty="0"/>
                <a:t>2</a:t>
              </a:r>
              <a:r>
                <a:rPr lang="en-GB" sz="2000" dirty="0"/>
                <a:t>)</a:t>
              </a:r>
            </a:p>
          </p:txBody>
        </p:sp>
        <p:sp>
          <p:nvSpPr>
            <p:cNvPr id="19466" name="Rectangle 10"/>
            <p:cNvSpPr>
              <a:spLocks noChangeAspect="1" noChangeArrowheads="1"/>
            </p:cNvSpPr>
            <p:nvPr/>
          </p:nvSpPr>
          <p:spPr bwMode="auto">
            <a:xfrm>
              <a:off x="9034464" y="32101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000" dirty="0"/>
                <a:t>(</a:t>
              </a:r>
              <a:r>
                <a:rPr lang="en-GB" sz="2000" i="1" dirty="0"/>
                <a:t>a</a:t>
              </a:r>
              <a:r>
                <a:rPr lang="en-GB" sz="2000" i="1" baseline="-25000" dirty="0"/>
                <a:t>1</a:t>
              </a:r>
              <a:r>
                <a:rPr lang="en-US" sz="2000" dirty="0"/>
                <a:t>'</a:t>
              </a:r>
              <a:r>
                <a:rPr lang="en-GB" sz="2000" i="1" dirty="0"/>
                <a:t>,a</a:t>
              </a:r>
              <a:r>
                <a:rPr lang="en-GB" sz="2000" i="1" baseline="-25000" dirty="0"/>
                <a:t>2</a:t>
              </a:r>
              <a:r>
                <a:rPr lang="en-US" sz="2000" dirty="0"/>
                <a:t>'</a:t>
              </a:r>
              <a:r>
                <a:rPr lang="en-GB" sz="2000" dirty="0"/>
                <a:t>)</a:t>
              </a:r>
            </a:p>
          </p:txBody>
        </p:sp>
        <p:sp>
          <p:nvSpPr>
            <p:cNvPr id="19467" name="Oval 11"/>
            <p:cNvSpPr>
              <a:spLocks noChangeAspect="1" noChangeArrowheads="1"/>
            </p:cNvSpPr>
            <p:nvPr/>
          </p:nvSpPr>
          <p:spPr bwMode="auto">
            <a:xfrm>
              <a:off x="7708900" y="4299170"/>
              <a:ext cx="115888" cy="1143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9468" name="Oval 12"/>
            <p:cNvSpPr>
              <a:spLocks noChangeAspect="1" noChangeArrowheads="1"/>
            </p:cNvSpPr>
            <p:nvPr/>
          </p:nvSpPr>
          <p:spPr bwMode="auto">
            <a:xfrm>
              <a:off x="9321800" y="3549870"/>
              <a:ext cx="115888" cy="1143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9469" name="Line 13"/>
            <p:cNvSpPr>
              <a:spLocks noChangeAspect="1" noChangeShapeType="1"/>
            </p:cNvSpPr>
            <p:nvPr/>
          </p:nvSpPr>
          <p:spPr bwMode="auto">
            <a:xfrm flipV="1">
              <a:off x="7766050" y="3607020"/>
              <a:ext cx="1612900" cy="749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a:p>
          </p:txBody>
        </p:sp>
        <p:sp>
          <p:nvSpPr>
            <p:cNvPr id="19470" name="Text Box 14"/>
            <p:cNvSpPr txBox="1">
              <a:spLocks noChangeAspect="1" noChangeArrowheads="1"/>
            </p:cNvSpPr>
            <p:nvPr/>
          </p:nvSpPr>
          <p:spPr bwMode="auto">
            <a:xfrm>
              <a:off x="8358188" y="3714970"/>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sz="2000"/>
                <a:t>d</a:t>
              </a:r>
            </a:p>
          </p:txBody>
        </p:sp>
      </p:grpSp>
      <mc:AlternateContent xmlns:mc="http://schemas.openxmlformats.org/markup-compatibility/2006" xmlns:a14="http://schemas.microsoft.com/office/drawing/2010/main">
        <mc:Choice Requires="a14">
          <p:sp>
            <p:nvSpPr>
              <p:cNvPr id="19461" name="Object 4"/>
              <p:cNvSpPr txBox="1"/>
              <p:nvPr/>
            </p:nvSpPr>
            <p:spPr bwMode="auto">
              <a:xfrm>
                <a:off x="1462087" y="3744498"/>
                <a:ext cx="5942013" cy="757237"/>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r>
                        <a:rPr lang="en-GB" sz="2400" i="1" smtClean="0">
                          <a:solidFill>
                            <a:srgbClr val="000000"/>
                          </a:solidFill>
                          <a:latin typeface="Cambria Math" panose="02040503050406030204" pitchFamily="18" charset="0"/>
                        </a:rPr>
                        <m:t>𝑑</m:t>
                      </m:r>
                      <m:r>
                        <a:rPr lang="en-GB" sz="2400" i="1" smtClean="0">
                          <a:solidFill>
                            <a:srgbClr val="000000"/>
                          </a:solidFill>
                          <a:latin typeface="Cambria Math" panose="02040503050406030204" pitchFamily="18" charset="0"/>
                        </a:rPr>
                        <m:t>(</m:t>
                      </m:r>
                      <m:r>
                        <a:rPr lang="en-GB" sz="2400" i="1" smtClean="0">
                          <a:solidFill>
                            <a:srgbClr val="000000"/>
                          </a:solidFill>
                          <a:latin typeface="Cambria Math" panose="02040503050406030204" pitchFamily="18" charset="0"/>
                        </a:rPr>
                        <m:t>𝑎</m:t>
                      </m:r>
                      <m:r>
                        <a:rPr lang="en-GB" sz="2400" i="1" smtClean="0">
                          <a:solidFill>
                            <a:srgbClr val="000000"/>
                          </a:solidFill>
                          <a:latin typeface="Cambria Math" panose="02040503050406030204" pitchFamily="18" charset="0"/>
                        </a:rPr>
                        <m:t>,</m:t>
                      </m:r>
                      <m:r>
                        <a:rPr lang="en-GB" sz="2400" i="1" smtClean="0">
                          <a:solidFill>
                            <a:srgbClr val="000000"/>
                          </a:solidFill>
                          <a:latin typeface="Cambria Math" panose="02040503050406030204" pitchFamily="18" charset="0"/>
                        </a:rPr>
                        <m:t>𝑎</m:t>
                      </m:r>
                      <m:r>
                        <a:rPr lang="en-GB" sz="2400" i="1" smtClean="0">
                          <a:solidFill>
                            <a:srgbClr val="000000"/>
                          </a:solidFill>
                          <a:latin typeface="Cambria Math" panose="02040503050406030204" pitchFamily="18" charset="0"/>
                        </a:rPr>
                        <m:t>′)=</m:t>
                      </m:r>
                      <m:rad>
                        <m:radPr>
                          <m:degHide m:val="on"/>
                          <m:ctrlPr>
                            <a:rPr lang="en-GB" sz="2400" i="1">
                              <a:solidFill>
                                <a:srgbClr val="000000"/>
                              </a:solidFill>
                              <a:latin typeface="Cambria Math" panose="02040503050406030204" pitchFamily="18" charset="0"/>
                            </a:rPr>
                          </m:ctrlPr>
                        </m:radPr>
                        <m:deg/>
                        <m:e>
                          <m:r>
                            <a:rPr lang="en-GB" sz="2400" i="1">
                              <a:solidFill>
                                <a:srgbClr val="000000"/>
                              </a:solidFill>
                              <a:latin typeface="Cambria Math" panose="02040503050406030204" pitchFamily="18" charset="0"/>
                            </a:rPr>
                            <m:t>(</m:t>
                          </m:r>
                          <m:r>
                            <a:rPr lang="en-GB" sz="2400" i="1">
                              <a:solidFill>
                                <a:srgbClr val="000000"/>
                              </a:solidFill>
                              <a:latin typeface="Cambria Math" panose="02040503050406030204" pitchFamily="18" charset="0"/>
                            </a:rPr>
                            <m:t>𝑎</m:t>
                          </m:r>
                          <m:r>
                            <a:rPr lang="en-GB" sz="2400" i="1" baseline="-25000">
                              <a:solidFill>
                                <a:srgbClr val="000000"/>
                              </a:solidFill>
                              <a:latin typeface="Cambria Math" panose="02040503050406030204" pitchFamily="18" charset="0"/>
                            </a:rPr>
                            <m:t>1</m:t>
                          </m:r>
                          <m:r>
                            <a:rPr lang="en-GB" sz="2400" i="1">
                              <a:solidFill>
                                <a:srgbClr val="000000"/>
                              </a:solidFill>
                              <a:latin typeface="Cambria Math" panose="02040503050406030204" pitchFamily="18" charset="0"/>
                            </a:rPr>
                            <m:t>−</m:t>
                          </m:r>
                          <m:r>
                            <a:rPr lang="en-GB" sz="2400" i="1">
                              <a:solidFill>
                                <a:srgbClr val="000000"/>
                              </a:solidFill>
                              <a:latin typeface="Cambria Math" panose="02040503050406030204" pitchFamily="18" charset="0"/>
                            </a:rPr>
                            <m:t>𝑎</m:t>
                          </m:r>
                          <m:r>
                            <a:rPr lang="en-GB" sz="2400" i="1" baseline="-25000">
                              <a:solidFill>
                                <a:srgbClr val="000000"/>
                              </a:solidFill>
                              <a:latin typeface="Cambria Math" panose="02040503050406030204" pitchFamily="18" charset="0"/>
                            </a:rPr>
                            <m:t>1</m:t>
                          </m:r>
                          <m:r>
                            <a:rPr lang="en-GB" sz="2400" i="1">
                              <a:solidFill>
                                <a:srgbClr val="000000"/>
                              </a:solidFill>
                              <a:latin typeface="Cambria Math" panose="02040503050406030204" pitchFamily="18" charset="0"/>
                            </a:rPr>
                            <m:t>′</m:t>
                          </m:r>
                          <m:sSup>
                            <m:sSupPr>
                              <m:ctrlPr>
                                <a:rPr lang="en-GB" sz="2400" i="1">
                                  <a:solidFill>
                                    <a:srgbClr val="000000"/>
                                  </a:solidFill>
                                  <a:latin typeface="Cambria Math" panose="02040503050406030204" pitchFamily="18" charset="0"/>
                                </a:rPr>
                              </m:ctrlPr>
                            </m:sSupPr>
                            <m:e>
                              <m:r>
                                <a:rPr lang="en-GB" sz="2400" i="1">
                                  <a:solidFill>
                                    <a:srgbClr val="000000"/>
                                  </a:solidFill>
                                  <a:latin typeface="Cambria Math" panose="02040503050406030204" pitchFamily="18" charset="0"/>
                                </a:rPr>
                                <m:t>)</m:t>
                              </m:r>
                            </m:e>
                            <m:sup>
                              <m:r>
                                <a:rPr lang="en-GB" sz="2400" i="1">
                                  <a:solidFill>
                                    <a:srgbClr val="000000"/>
                                  </a:solidFill>
                                  <a:latin typeface="Cambria Math" panose="02040503050406030204" pitchFamily="18" charset="0"/>
                                </a:rPr>
                                <m:t>2</m:t>
                              </m:r>
                            </m:sup>
                          </m:sSup>
                          <m:r>
                            <a:rPr lang="en-GB" sz="2400" i="1">
                              <a:solidFill>
                                <a:srgbClr val="000000"/>
                              </a:solidFill>
                              <a:latin typeface="Cambria Math" panose="02040503050406030204" pitchFamily="18" charset="0"/>
                            </a:rPr>
                            <m:t>+...+(</m:t>
                          </m:r>
                          <m:r>
                            <a:rPr lang="en-GB" sz="2400" i="1">
                              <a:solidFill>
                                <a:srgbClr val="000000"/>
                              </a:solidFill>
                              <a:latin typeface="Cambria Math" panose="02040503050406030204" pitchFamily="18" charset="0"/>
                            </a:rPr>
                            <m:t>𝑎𝑝</m:t>
                          </m:r>
                          <m:r>
                            <a:rPr lang="en-GB" sz="2400" i="1">
                              <a:solidFill>
                                <a:srgbClr val="000000"/>
                              </a:solidFill>
                              <a:latin typeface="Cambria Math" panose="02040503050406030204" pitchFamily="18" charset="0"/>
                            </a:rPr>
                            <m:t>−</m:t>
                          </m:r>
                          <m:r>
                            <a:rPr lang="en-GB" sz="2400" i="1">
                              <a:solidFill>
                                <a:srgbClr val="000000"/>
                              </a:solidFill>
                              <a:latin typeface="Cambria Math" panose="02040503050406030204" pitchFamily="18" charset="0"/>
                            </a:rPr>
                            <m:t>𝑎𝑝</m:t>
                          </m:r>
                          <m:r>
                            <a:rPr lang="en-GB" sz="2400" i="1">
                              <a:solidFill>
                                <a:srgbClr val="000000"/>
                              </a:solidFill>
                              <a:latin typeface="Cambria Math" panose="02040503050406030204" pitchFamily="18" charset="0"/>
                            </a:rPr>
                            <m:t>′</m:t>
                          </m:r>
                          <m:sSup>
                            <m:sSupPr>
                              <m:ctrlPr>
                                <a:rPr lang="en-GB" sz="2400" i="1">
                                  <a:solidFill>
                                    <a:srgbClr val="000000"/>
                                  </a:solidFill>
                                  <a:latin typeface="Cambria Math" panose="02040503050406030204" pitchFamily="18" charset="0"/>
                                </a:rPr>
                              </m:ctrlPr>
                            </m:sSupPr>
                            <m:e>
                              <m:r>
                                <a:rPr lang="en-GB" sz="2400" i="1">
                                  <a:solidFill>
                                    <a:srgbClr val="000000"/>
                                  </a:solidFill>
                                  <a:latin typeface="Cambria Math" panose="02040503050406030204" pitchFamily="18" charset="0"/>
                                </a:rPr>
                                <m:t>)</m:t>
                              </m:r>
                            </m:e>
                            <m:sup>
                              <m:r>
                                <a:rPr lang="en-GB" sz="2400" i="1">
                                  <a:solidFill>
                                    <a:srgbClr val="000000"/>
                                  </a:solidFill>
                                  <a:latin typeface="Cambria Math" panose="02040503050406030204" pitchFamily="18" charset="0"/>
                                </a:rPr>
                                <m:t>2</m:t>
                              </m:r>
                            </m:sup>
                          </m:sSup>
                        </m:e>
                      </m:rad>
                    </m:oMath>
                  </m:oMathPara>
                </a14:m>
                <a:endParaRPr lang="en-GB" dirty="0"/>
              </a:p>
            </p:txBody>
          </p:sp>
        </mc:Choice>
        <mc:Fallback xmlns="">
          <p:sp>
            <p:nvSpPr>
              <p:cNvPr id="19461" name="Object 4"/>
              <p:cNvSpPr txBox="1">
                <a:spLocks noRot="1" noChangeAspect="1" noMove="1" noResize="1" noEditPoints="1" noAdjustHandles="1" noChangeArrowheads="1" noChangeShapeType="1" noTextEdit="1"/>
              </p:cNvSpPr>
              <p:nvPr/>
            </p:nvSpPr>
            <p:spPr bwMode="auto">
              <a:xfrm>
                <a:off x="1462087" y="3744498"/>
                <a:ext cx="5942013" cy="757237"/>
              </a:xfrm>
              <a:prstGeom prst="rect">
                <a:avLst/>
              </a:prstGeom>
              <a:blipFill>
                <a:blip r:embed="rId4"/>
                <a:stretch>
                  <a:fillRect/>
                </a:stretch>
              </a:blipFill>
              <a:ln>
                <a:noFill/>
              </a:ln>
              <a:extLst/>
            </p:spPr>
            <p:txBody>
              <a:bodyPr/>
              <a:lstStyle/>
              <a:p>
                <a:r>
                  <a:rPr lang="en-GB">
                    <a:noFill/>
                  </a:rPr>
                  <a:t> </a:t>
                </a:r>
              </a:p>
            </p:txBody>
          </p:sp>
        </mc:Fallback>
      </mc:AlternateContent>
      <p:sp>
        <p:nvSpPr>
          <p:cNvPr id="19460" name="Rectangle 3"/>
          <p:cNvSpPr>
            <a:spLocks noGrp="1" noChangeArrowheads="1"/>
          </p:cNvSpPr>
          <p:nvPr>
            <p:ph type="body" idx="1"/>
          </p:nvPr>
        </p:nvSpPr>
        <p:spPr>
          <a:xfrm>
            <a:off x="595843" y="1810317"/>
            <a:ext cx="10515600" cy="4057777"/>
          </a:xfrm>
        </p:spPr>
        <p:txBody>
          <a:bodyPr/>
          <a:lstStyle/>
          <a:p>
            <a:pPr eaLnBrk="1" hangingPunct="1"/>
            <a:r>
              <a:rPr lang="en-GB" dirty="0"/>
              <a:t>Need a way of defining proximity/distance.</a:t>
            </a:r>
          </a:p>
          <a:p>
            <a:pPr lvl="1" eaLnBrk="1" hangingPunct="1"/>
            <a:r>
              <a:rPr lang="en-GB" dirty="0"/>
              <a:t>Suppose </a:t>
            </a:r>
            <a:r>
              <a:rPr lang="en-GB" i="1" dirty="0"/>
              <a:t>a</a:t>
            </a:r>
            <a:r>
              <a:rPr lang="en-GB" dirty="0"/>
              <a:t> and </a:t>
            </a:r>
            <a:r>
              <a:rPr lang="en-GB" i="1" dirty="0"/>
              <a:t>a</a:t>
            </a:r>
            <a:r>
              <a:rPr lang="en-US" dirty="0">
                <a:cs typeface="Arial" charset="0"/>
              </a:rPr>
              <a:t>' are 2 instances with </a:t>
            </a:r>
            <a:r>
              <a:rPr lang="en-US" i="1" dirty="0">
                <a:cs typeface="Arial" charset="0"/>
              </a:rPr>
              <a:t>p</a:t>
            </a:r>
            <a:r>
              <a:rPr lang="en-US" dirty="0">
                <a:cs typeface="Arial" charset="0"/>
              </a:rPr>
              <a:t> attributes</a:t>
            </a:r>
          </a:p>
          <a:p>
            <a:pPr lvl="1" eaLnBrk="1" hangingPunct="1"/>
            <a:r>
              <a:rPr lang="en-GB" i="1" dirty="0"/>
              <a:t>a</a:t>
            </a:r>
            <a:r>
              <a:rPr lang="en-GB" i="1" baseline="-25000" dirty="0"/>
              <a:t>i</a:t>
            </a:r>
            <a:r>
              <a:rPr lang="en-GB" baseline="-25000" dirty="0"/>
              <a:t>  </a:t>
            </a:r>
            <a:r>
              <a:rPr lang="en-GB" dirty="0"/>
              <a:t>is the value of attribute </a:t>
            </a:r>
            <a:r>
              <a:rPr lang="en-GB" i="1" dirty="0" err="1"/>
              <a:t>i</a:t>
            </a:r>
            <a:r>
              <a:rPr lang="en-GB" i="1" dirty="0"/>
              <a:t>  </a:t>
            </a:r>
            <a:r>
              <a:rPr lang="en-GB" dirty="0"/>
              <a:t>for instance </a:t>
            </a:r>
            <a:r>
              <a:rPr lang="en-GB" i="1" dirty="0"/>
              <a:t>a</a:t>
            </a:r>
            <a:endParaRPr lang="en-GB" dirty="0"/>
          </a:p>
          <a:p>
            <a:pPr eaLnBrk="1" hangingPunct="1">
              <a:spcBef>
                <a:spcPct val="40000"/>
              </a:spcBef>
            </a:pPr>
            <a:r>
              <a:rPr lang="en-GB" i="1" u="sng" dirty="0">
                <a:solidFill>
                  <a:srgbClr val="96639E"/>
                </a:solidFill>
              </a:rPr>
              <a:t>Euclidean distance</a:t>
            </a:r>
          </a:p>
          <a:p>
            <a:pPr eaLnBrk="1" hangingPunct="1"/>
            <a:endParaRPr lang="en-GB" i="1" u="sng" dirty="0">
              <a:solidFill>
                <a:schemeClr val="tx2"/>
              </a:solidFill>
            </a:endParaRPr>
          </a:p>
          <a:p>
            <a:pPr lvl="2" eaLnBrk="1" hangingPunct="1"/>
            <a:endParaRPr lang="en-GB" i="1" u="sng" dirty="0">
              <a:solidFill>
                <a:schemeClr val="tx2"/>
              </a:solidFill>
            </a:endParaRPr>
          </a:p>
          <a:p>
            <a:pPr>
              <a:spcBef>
                <a:spcPct val="40000"/>
              </a:spcBef>
            </a:pPr>
            <a:r>
              <a:rPr lang="en-GB" i="1" u="sng" dirty="0">
                <a:solidFill>
                  <a:srgbClr val="96639E"/>
                </a:solidFill>
              </a:rPr>
              <a:t>Manhattan distance</a:t>
            </a:r>
          </a:p>
          <a:p>
            <a:pPr lvl="2" eaLnBrk="1" hangingPunct="1"/>
            <a:endParaRPr lang="en-GB" i="1" u="sng" dirty="0">
              <a:solidFill>
                <a:schemeClr val="tx2"/>
              </a:solidFill>
            </a:endParaRPr>
          </a:p>
          <a:p>
            <a:pPr eaLnBrk="1" hangingPunct="1"/>
            <a:endParaRPr lang="en-GB" dirty="0"/>
          </a:p>
        </p:txBody>
      </p:sp>
      <p:sp>
        <p:nvSpPr>
          <p:cNvPr id="19459" name="Rectangle 2"/>
          <p:cNvSpPr>
            <a:spLocks noGrp="1" noChangeArrowheads="1"/>
          </p:cNvSpPr>
          <p:nvPr>
            <p:ph type="title"/>
          </p:nvPr>
        </p:nvSpPr>
        <p:spPr/>
        <p:txBody>
          <a:bodyPr/>
          <a:lstStyle/>
          <a:p>
            <a:pPr eaLnBrk="1" hangingPunct="1"/>
            <a:r>
              <a:rPr lang="en-GB" dirty="0"/>
              <a:t>Distance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140" descr="WeatherPlay data."/>
          <p:cNvGraphicFramePr>
            <a:graphicFrameLocks/>
          </p:cNvGraphicFramePr>
          <p:nvPr>
            <p:extLst>
              <p:ext uri="{D42A27DB-BD31-4B8C-83A1-F6EECF244321}">
                <p14:modId xmlns:p14="http://schemas.microsoft.com/office/powerpoint/2010/main" val="1459223110"/>
              </p:ext>
            </p:extLst>
          </p:nvPr>
        </p:nvGraphicFramePr>
        <p:xfrm>
          <a:off x="3787245" y="806776"/>
          <a:ext cx="8266112" cy="5943600"/>
        </p:xfrm>
        <a:graphic>
          <a:graphicData uri="http://schemas.openxmlformats.org/drawingml/2006/table">
            <a:tbl>
              <a:tblPr firstRow="1"/>
              <a:tblGrid>
                <a:gridCol w="610647">
                  <a:extLst>
                    <a:ext uri="{9D8B030D-6E8A-4147-A177-3AD203B41FA5}">
                      <a16:colId xmlns:a16="http://schemas.microsoft.com/office/drawing/2014/main" val="20000"/>
                    </a:ext>
                  </a:extLst>
                </a:gridCol>
                <a:gridCol w="2014026">
                  <a:extLst>
                    <a:ext uri="{9D8B030D-6E8A-4147-A177-3AD203B41FA5}">
                      <a16:colId xmlns:a16="http://schemas.microsoft.com/office/drawing/2014/main" val="20001"/>
                    </a:ext>
                  </a:extLst>
                </a:gridCol>
                <a:gridCol w="1858587">
                  <a:extLst>
                    <a:ext uri="{9D8B030D-6E8A-4147-A177-3AD203B41FA5}">
                      <a16:colId xmlns:a16="http://schemas.microsoft.com/office/drawing/2014/main" val="20002"/>
                    </a:ext>
                  </a:extLst>
                </a:gridCol>
                <a:gridCol w="1498862">
                  <a:extLst>
                    <a:ext uri="{9D8B030D-6E8A-4147-A177-3AD203B41FA5}">
                      <a16:colId xmlns:a16="http://schemas.microsoft.com/office/drawing/2014/main" val="20003"/>
                    </a:ext>
                  </a:extLst>
                </a:gridCol>
                <a:gridCol w="1494419">
                  <a:extLst>
                    <a:ext uri="{9D8B030D-6E8A-4147-A177-3AD203B41FA5}">
                      <a16:colId xmlns:a16="http://schemas.microsoft.com/office/drawing/2014/main" val="20004"/>
                    </a:ext>
                  </a:extLst>
                </a:gridCol>
                <a:gridCol w="789571">
                  <a:extLst>
                    <a:ext uri="{9D8B030D-6E8A-4147-A177-3AD203B41FA5}">
                      <a16:colId xmlns:a16="http://schemas.microsoft.com/office/drawing/2014/main" val="20005"/>
                    </a:ext>
                  </a:extLst>
                </a:gridCol>
              </a:tblGrid>
              <a:tr h="29527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endParaRPr kumimoji="0" lang="en-GB" sz="2000" b="1" i="0" u="none" strike="noStrike" cap="none" normalizeH="0" baseline="0" dirty="0">
                        <a:ln>
                          <a:noFill/>
                        </a:ln>
                        <a:solidFill>
                          <a:schemeClr val="tx2"/>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2"/>
                          </a:solidFill>
                          <a:effectLst/>
                          <a:latin typeface="Arial" charset="0"/>
                        </a:rPr>
                        <a:t>Outlook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2"/>
                          </a:solidFill>
                          <a:effectLst/>
                          <a:latin typeface="Arial" charset="0"/>
                        </a:rPr>
                        <a:t>Temperature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2"/>
                          </a:solidFill>
                          <a:effectLst/>
                          <a:latin typeface="Arial"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2"/>
                          </a:solidFill>
                          <a:effectLst/>
                          <a:latin typeface="Arial"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2"/>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305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Cloudy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Rainy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Rainy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39713">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Rainy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Cloudy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Rainy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Cloudy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Cloudy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err="1">
                          <a:ln>
                            <a:noFill/>
                          </a:ln>
                          <a:solidFill>
                            <a:schemeClr val="tx1"/>
                          </a:solidFill>
                          <a:effectLst/>
                          <a:latin typeface="Arial" charset="0"/>
                        </a:rPr>
                        <a:t>Fase</a:t>
                      </a:r>
                      <a:endParaRPr kumimoji="0" lang="en-GB" sz="20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41300">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Rainy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sp>
        <p:nvSpPr>
          <p:cNvPr id="36867" name="Rectangle 2" descr="Weather data - nominal values&#10;"/>
          <p:cNvSpPr>
            <a:spLocks noGrp="1" noChangeArrowheads="1"/>
          </p:cNvSpPr>
          <p:nvPr>
            <p:ph type="title"/>
          </p:nvPr>
        </p:nvSpPr>
        <p:spPr>
          <a:xfrm>
            <a:off x="138642" y="854749"/>
            <a:ext cx="3248369" cy="2910427"/>
          </a:xfrm>
        </p:spPr>
        <p:txBody>
          <a:bodyPr/>
          <a:lstStyle/>
          <a:p>
            <a:pPr eaLnBrk="1" hangingPunct="1"/>
            <a:r>
              <a:rPr lang="en-GB" dirty="0" err="1"/>
              <a:t>WeatherPlay</a:t>
            </a:r>
            <a:br>
              <a:rPr lang="en-GB" dirty="0"/>
            </a:br>
            <a:r>
              <a:rPr lang="en-GB" dirty="0"/>
              <a:t>data</a:t>
            </a:r>
          </a:p>
        </p:txBody>
      </p:sp>
    </p:spTree>
    <p:extLst>
      <p:ext uri="{BB962C8B-B14F-4D97-AF65-F5344CB8AC3E}">
        <p14:creationId xmlns:p14="http://schemas.microsoft.com/office/powerpoint/2010/main" val="117284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BEE328-9A89-DF91-0553-5DAB1E15CF96}"/>
              </a:ext>
            </a:extLst>
          </p:cNvPr>
          <p:cNvSpPr>
            <a:spLocks noGrp="1"/>
          </p:cNvSpPr>
          <p:nvPr>
            <p:ph type="dt" sz="half" idx="10"/>
          </p:nvPr>
        </p:nvSpPr>
        <p:spPr/>
        <p:txBody>
          <a:bodyPr/>
          <a:lstStyle/>
          <a:p>
            <a:fld id="{CD071B8E-0DD7-5842-950E-3289D9FBABB1}" type="datetime4">
              <a:rPr lang="en-GB" smtClean="0"/>
              <a:pPr/>
              <a:t>13 October 2025</a:t>
            </a:fld>
            <a:endParaRPr lang="en-US" dirty="0"/>
          </a:p>
        </p:txBody>
      </p:sp>
      <p:sp>
        <p:nvSpPr>
          <p:cNvPr id="5" name="Footer Placeholder 4">
            <a:extLst>
              <a:ext uri="{FF2B5EF4-FFF2-40B4-BE49-F238E27FC236}">
                <a16:creationId xmlns:a16="http://schemas.microsoft.com/office/drawing/2014/main" id="{36A2540F-E4A5-14FD-76B3-6E85CB9D45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0C17BA-F7D9-E74D-740E-2B122E19BCA0}"/>
              </a:ext>
            </a:extLst>
          </p:cNvPr>
          <p:cNvSpPr>
            <a:spLocks noGrp="1"/>
          </p:cNvSpPr>
          <p:nvPr>
            <p:ph type="sldNum" sz="quarter" idx="12"/>
          </p:nvPr>
        </p:nvSpPr>
        <p:spPr/>
        <p:txBody>
          <a:bodyPr/>
          <a:lstStyle/>
          <a:p>
            <a:fld id="{437794D7-DC86-9A4E-9C9F-0B324FE8876A}" type="slidenum">
              <a:rPr lang="en-US" smtClean="0"/>
              <a:pPr/>
              <a:t>2</a:t>
            </a:fld>
            <a:endParaRPr lang="en-US" dirty="0"/>
          </a:p>
        </p:txBody>
      </p:sp>
      <p:pic>
        <p:nvPicPr>
          <p:cNvPr id="8" name="Picture 7">
            <a:extLst>
              <a:ext uri="{FF2B5EF4-FFF2-40B4-BE49-F238E27FC236}">
                <a16:creationId xmlns:a16="http://schemas.microsoft.com/office/drawing/2014/main" id="{43F67004-7644-ED8D-86BA-82D73BB4CEFE}"/>
              </a:ext>
            </a:extLst>
          </p:cNvPr>
          <p:cNvPicPr>
            <a:picLocks noChangeAspect="1"/>
          </p:cNvPicPr>
          <p:nvPr/>
        </p:nvPicPr>
        <p:blipFill>
          <a:blip r:embed="rId2"/>
          <a:stretch>
            <a:fillRect/>
          </a:stretch>
        </p:blipFill>
        <p:spPr>
          <a:xfrm>
            <a:off x="0" y="811252"/>
            <a:ext cx="12192000" cy="5235495"/>
          </a:xfrm>
          <a:prstGeom prst="rect">
            <a:avLst/>
          </a:prstGeom>
        </p:spPr>
      </p:pic>
    </p:spTree>
    <p:extLst>
      <p:ext uri="{BB962C8B-B14F-4D97-AF65-F5344CB8AC3E}">
        <p14:creationId xmlns:p14="http://schemas.microsoft.com/office/powerpoint/2010/main" val="1721331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descr="Example of distance computation ato solve problem with 1-NN.">
            <a:extLst>
              <a:ext uri="{FF2B5EF4-FFF2-40B4-BE49-F238E27FC236}">
                <a16:creationId xmlns:a16="http://schemas.microsoft.com/office/drawing/2014/main" id="{815C0001-AB01-4269-A1A3-EE2CF54924CC}"/>
              </a:ext>
            </a:extLst>
          </p:cNvPr>
          <p:cNvGrpSpPr/>
          <p:nvPr/>
        </p:nvGrpSpPr>
        <p:grpSpPr>
          <a:xfrm>
            <a:off x="1257567" y="5332829"/>
            <a:ext cx="8658009" cy="1104026"/>
            <a:chOff x="1257567" y="5332829"/>
            <a:chExt cx="8658009" cy="1104026"/>
          </a:xfrm>
        </p:grpSpPr>
        <p:grpSp>
          <p:nvGrpSpPr>
            <p:cNvPr id="4" name="Group 3">
              <a:extLst>
                <a:ext uri="{FF2B5EF4-FFF2-40B4-BE49-F238E27FC236}">
                  <a16:creationId xmlns:a16="http://schemas.microsoft.com/office/drawing/2014/main" id="{772152A9-2DBD-4458-A269-AE90F514F3AD}"/>
                </a:ext>
              </a:extLst>
            </p:cNvPr>
            <p:cNvGrpSpPr/>
            <p:nvPr/>
          </p:nvGrpSpPr>
          <p:grpSpPr>
            <a:xfrm>
              <a:off x="5585142" y="5332829"/>
              <a:ext cx="4330434" cy="1104026"/>
              <a:chOff x="5585142" y="5332829"/>
              <a:chExt cx="4330434" cy="1104026"/>
            </a:xfrm>
          </p:grpSpPr>
          <p:sp>
            <p:nvSpPr>
              <p:cNvPr id="7" name="Text Box 8">
                <a:extLst>
                  <a:ext uri="{FF2B5EF4-FFF2-40B4-BE49-F238E27FC236}">
                    <a16:creationId xmlns:a16="http://schemas.microsoft.com/office/drawing/2014/main" id="{47EC8BBC-2699-4EEF-A7AB-45DB77C2D506}"/>
                  </a:ext>
                </a:extLst>
              </p:cNvPr>
              <p:cNvSpPr txBox="1">
                <a:spLocks noChangeArrowheads="1"/>
              </p:cNvSpPr>
              <p:nvPr/>
            </p:nvSpPr>
            <p:spPr bwMode="auto">
              <a:xfrm>
                <a:off x="5729605" y="5558700"/>
                <a:ext cx="41859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sz="2000" i="1" dirty="0">
                    <a:solidFill>
                      <a:schemeClr val="tx2"/>
                    </a:solidFill>
                    <a:latin typeface="Tahoma" pitchFamily="34" charset="0"/>
                  </a:rPr>
                  <a:t>Instance b </a:t>
                </a:r>
                <a:r>
                  <a:rPr lang="en-GB" sz="2000" dirty="0">
                    <a:solidFill>
                      <a:schemeClr val="tx2"/>
                    </a:solidFill>
                    <a:latin typeface="Tahoma" pitchFamily="34" charset="0"/>
                  </a:rPr>
                  <a:t>is closest to problem </a:t>
                </a:r>
                <a:r>
                  <a:rPr lang="en-GB" sz="2000" i="1" dirty="0">
                    <a:solidFill>
                      <a:schemeClr val="tx2"/>
                    </a:solidFill>
                    <a:latin typeface="Tahoma" pitchFamily="34" charset="0"/>
                  </a:rPr>
                  <a:t>p</a:t>
                </a:r>
                <a:r>
                  <a:rPr lang="en-GB" sz="2000" dirty="0">
                    <a:solidFill>
                      <a:schemeClr val="tx2"/>
                    </a:solidFill>
                    <a:latin typeface="Tahoma" pitchFamily="34" charset="0"/>
                  </a:rPr>
                  <a:t> so solution is </a:t>
                </a:r>
                <a:r>
                  <a:rPr lang="en-GB" sz="2000" i="1" dirty="0">
                    <a:solidFill>
                      <a:schemeClr val="hlink"/>
                    </a:solidFill>
                    <a:latin typeface="Tahoma" pitchFamily="34" charset="0"/>
                  </a:rPr>
                  <a:t>no</a:t>
                </a:r>
              </a:p>
            </p:txBody>
          </p:sp>
          <p:sp>
            <p:nvSpPr>
              <p:cNvPr id="8" name="AutoShape 9">
                <a:extLst>
                  <a:ext uri="{FF2B5EF4-FFF2-40B4-BE49-F238E27FC236}">
                    <a16:creationId xmlns:a16="http://schemas.microsoft.com/office/drawing/2014/main" id="{9D27721D-E410-4FF7-9D4A-271A78101DAF}"/>
                  </a:ext>
                </a:extLst>
              </p:cNvPr>
              <p:cNvSpPr>
                <a:spLocks/>
              </p:cNvSpPr>
              <p:nvPr/>
            </p:nvSpPr>
            <p:spPr bwMode="auto">
              <a:xfrm>
                <a:off x="5585142" y="5332829"/>
                <a:ext cx="144463" cy="1104026"/>
              </a:xfrm>
              <a:prstGeom prst="rightBrace">
                <a:avLst>
                  <a:gd name="adj1" fmla="val 58150"/>
                  <a:gd name="adj2" fmla="val 50000"/>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9" name="Object 10" descr="Example of distance computation.">
              <a:extLst>
                <a:ext uri="{FF2B5EF4-FFF2-40B4-BE49-F238E27FC236}">
                  <a16:creationId xmlns:a16="http://schemas.microsoft.com/office/drawing/2014/main" id="{767D934C-423A-44B8-8E5A-3877932A4902}"/>
                </a:ext>
              </a:extLst>
            </p:cNvPr>
            <p:cNvGraphicFramePr>
              <a:graphicFrameLocks noChangeAspect="1"/>
            </p:cNvGraphicFramePr>
            <p:nvPr>
              <p:extLst>
                <p:ext uri="{D42A27DB-BD31-4B8C-83A1-F6EECF244321}">
                  <p14:modId xmlns:p14="http://schemas.microsoft.com/office/powerpoint/2010/main" val="103069602"/>
                </p:ext>
              </p:extLst>
            </p:nvPr>
          </p:nvGraphicFramePr>
          <p:xfrm>
            <a:off x="1257567" y="5332829"/>
            <a:ext cx="4386262" cy="1065212"/>
          </p:xfrm>
          <a:graphic>
            <a:graphicData uri="http://schemas.openxmlformats.org/presentationml/2006/ole">
              <mc:AlternateContent xmlns:mc="http://schemas.openxmlformats.org/markup-compatibility/2006">
                <mc:Choice xmlns:v="urn:schemas-microsoft-com:vml" Requires="v">
                  <p:oleObj name="Equation" r:id="rId3" imgW="2197100" imgH="533400" progId="Equation.3">
                    <p:embed/>
                  </p:oleObj>
                </mc:Choice>
                <mc:Fallback>
                  <p:oleObj name="Equation" r:id="rId3" imgW="2197100" imgH="533400" progId="Equation.3">
                    <p:embed/>
                    <p:pic>
                      <p:nvPicPr>
                        <p:cNvPr id="9" name="Object 10" descr="Example of distance computation.">
                          <a:extLst>
                            <a:ext uri="{FF2B5EF4-FFF2-40B4-BE49-F238E27FC236}">
                              <a16:creationId xmlns:a16="http://schemas.microsoft.com/office/drawing/2014/main" id="{767D934C-423A-44B8-8E5A-3877932A4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567" y="5332829"/>
                          <a:ext cx="4386262" cy="1065212"/>
                        </a:xfrm>
                        <a:prstGeom prst="rect">
                          <a:avLst/>
                        </a:prstGeom>
                        <a:solidFill>
                          <a:srgbClr val="FFFFDD"/>
                        </a:solidFill>
                        <a:ln>
                          <a:noFill/>
                        </a:ln>
                        <a:effectLst/>
                      </p:spPr>
                    </p:pic>
                  </p:oleObj>
                </mc:Fallback>
              </mc:AlternateContent>
            </a:graphicData>
          </a:graphic>
        </p:graphicFrame>
      </p:grpSp>
      <p:sp>
        <p:nvSpPr>
          <p:cNvPr id="3" name="Content Placeholder 2">
            <a:extLst>
              <a:ext uri="{FF2B5EF4-FFF2-40B4-BE49-F238E27FC236}">
                <a16:creationId xmlns:a16="http://schemas.microsoft.com/office/drawing/2014/main" id="{52F600B1-4935-46C8-8B7E-1FF08461769F}"/>
              </a:ext>
            </a:extLst>
          </p:cNvPr>
          <p:cNvSpPr>
            <a:spLocks noGrp="1"/>
          </p:cNvSpPr>
          <p:nvPr>
            <p:ph idx="1"/>
          </p:nvPr>
        </p:nvSpPr>
        <p:spPr>
          <a:xfrm>
            <a:off x="595843" y="1501220"/>
            <a:ext cx="10515600" cy="4057777"/>
          </a:xfrm>
        </p:spPr>
        <p:txBody>
          <a:bodyPr/>
          <a:lstStyle/>
          <a:p>
            <a:r>
              <a:rPr lang="en-GB" sz="3200" dirty="0"/>
              <a:t>For each attribute, distance is</a:t>
            </a:r>
          </a:p>
          <a:p>
            <a:pPr lvl="1"/>
            <a:r>
              <a:rPr lang="en-GB" dirty="0"/>
              <a:t>0  if attribute values are identical</a:t>
            </a:r>
          </a:p>
          <a:p>
            <a:pPr lvl="1"/>
            <a:r>
              <a:rPr lang="en-GB" dirty="0"/>
              <a:t>1 if attribute values are different</a:t>
            </a:r>
          </a:p>
          <a:p>
            <a:r>
              <a:rPr lang="en-GB" sz="3200" dirty="0"/>
              <a:t>Example </a:t>
            </a:r>
            <a:r>
              <a:rPr lang="en-GB" sz="3200" i="1" dirty="0"/>
              <a:t>a </a:t>
            </a:r>
            <a:r>
              <a:rPr lang="en-GB" sz="3200" dirty="0"/>
              <a:t>&amp; </a:t>
            </a:r>
            <a:r>
              <a:rPr lang="en-GB" sz="3200" i="1" dirty="0"/>
              <a:t>b</a:t>
            </a:r>
            <a:r>
              <a:rPr lang="en-GB" sz="3200" dirty="0"/>
              <a:t> are instances and </a:t>
            </a:r>
            <a:r>
              <a:rPr lang="en-GB" sz="3200" i="1" dirty="0"/>
              <a:t>p</a:t>
            </a:r>
            <a:r>
              <a:rPr lang="en-GB" sz="3200" dirty="0"/>
              <a:t> is problem</a:t>
            </a:r>
          </a:p>
          <a:p>
            <a:pPr>
              <a:spcBef>
                <a:spcPct val="40000"/>
              </a:spcBef>
              <a:buNone/>
            </a:pPr>
            <a:r>
              <a:rPr lang="en-GB" sz="2400" dirty="0"/>
              <a:t>		</a:t>
            </a:r>
            <a:r>
              <a:rPr lang="en-GB" sz="2400" i="1" dirty="0">
                <a:solidFill>
                  <a:schemeClr val="tx2"/>
                </a:solidFill>
              </a:rPr>
              <a:t>Outlook	Temp		Humid		Wind	Play</a:t>
            </a:r>
          </a:p>
          <a:p>
            <a:pPr>
              <a:buNone/>
            </a:pPr>
            <a:r>
              <a:rPr lang="en-GB" sz="2400" dirty="0">
                <a:solidFill>
                  <a:schemeClr val="tx2"/>
                </a:solidFill>
              </a:rPr>
              <a:t>a</a:t>
            </a:r>
            <a:r>
              <a:rPr lang="en-GB" sz="2400" dirty="0"/>
              <a:t>		sunny		high		high		false	yes</a:t>
            </a:r>
          </a:p>
          <a:p>
            <a:pPr>
              <a:buNone/>
            </a:pPr>
            <a:r>
              <a:rPr lang="en-GB" sz="2400" dirty="0">
                <a:solidFill>
                  <a:schemeClr val="tx2"/>
                </a:solidFill>
              </a:rPr>
              <a:t>b</a:t>
            </a:r>
            <a:r>
              <a:rPr lang="en-GB" sz="2400" dirty="0"/>
              <a:t>		rainy		high		high		false	no</a:t>
            </a:r>
          </a:p>
          <a:p>
            <a:pPr>
              <a:buNone/>
            </a:pPr>
            <a:r>
              <a:rPr lang="en-GB" sz="2400" dirty="0">
                <a:solidFill>
                  <a:schemeClr val="tx2"/>
                </a:solidFill>
              </a:rPr>
              <a:t>p	</a:t>
            </a:r>
            <a:r>
              <a:rPr lang="en-GB" sz="2400" dirty="0"/>
              <a:t>	rainy		high		low		false	</a:t>
            </a:r>
            <a:r>
              <a:rPr lang="en-GB" sz="2400" dirty="0">
                <a:solidFill>
                  <a:schemeClr val="hlink"/>
                </a:solidFill>
              </a:rPr>
              <a:t>?</a:t>
            </a:r>
          </a:p>
          <a:p>
            <a:endParaRPr lang="en-GB" dirty="0"/>
          </a:p>
        </p:txBody>
      </p:sp>
      <p:sp>
        <p:nvSpPr>
          <p:cNvPr id="2" name="Title 1">
            <a:extLst>
              <a:ext uri="{FF2B5EF4-FFF2-40B4-BE49-F238E27FC236}">
                <a16:creationId xmlns:a16="http://schemas.microsoft.com/office/drawing/2014/main" id="{2B0629E6-EB28-4C3D-877D-00F01C6FAF6C}"/>
              </a:ext>
            </a:extLst>
          </p:cNvPr>
          <p:cNvSpPr>
            <a:spLocks noGrp="1"/>
          </p:cNvSpPr>
          <p:nvPr>
            <p:ph type="title"/>
          </p:nvPr>
        </p:nvSpPr>
        <p:spPr>
          <a:xfrm>
            <a:off x="595842" y="873799"/>
            <a:ext cx="11326081" cy="757129"/>
          </a:xfrm>
        </p:spPr>
        <p:txBody>
          <a:bodyPr/>
          <a:lstStyle/>
          <a:p>
            <a:r>
              <a:rPr lang="en-GB" dirty="0"/>
              <a:t>Nominal Attributes – using Euclidean distance</a:t>
            </a:r>
          </a:p>
        </p:txBody>
      </p:sp>
    </p:spTree>
    <p:extLst>
      <p:ext uri="{BB962C8B-B14F-4D97-AF65-F5344CB8AC3E}">
        <p14:creationId xmlns:p14="http://schemas.microsoft.com/office/powerpoint/2010/main" val="1526234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sz="half" idx="1"/>
          </p:nvPr>
        </p:nvSpPr>
        <p:spPr>
          <a:xfrm>
            <a:off x="632038" y="1433332"/>
            <a:ext cx="11255162" cy="4840287"/>
          </a:xfrm>
        </p:spPr>
        <p:txBody>
          <a:bodyPr/>
          <a:lstStyle/>
          <a:p>
            <a:pPr eaLnBrk="1" hangingPunct="1">
              <a:lnSpc>
                <a:spcPct val="90000"/>
              </a:lnSpc>
            </a:pPr>
            <a:r>
              <a:rPr lang="en-GB" dirty="0"/>
              <a:t>Attributes are measured on different scales</a:t>
            </a:r>
          </a:p>
          <a:p>
            <a:pPr lvl="1" eaLnBrk="1" hangingPunct="1">
              <a:lnSpc>
                <a:spcPct val="90000"/>
              </a:lnSpc>
            </a:pPr>
            <a:r>
              <a:rPr lang="en-GB" dirty="0"/>
              <a:t>Attributes measured on larger scales have higher impact.</a:t>
            </a:r>
          </a:p>
          <a:p>
            <a:pPr lvl="1" eaLnBrk="1" hangingPunct="1">
              <a:lnSpc>
                <a:spcPct val="90000"/>
              </a:lnSpc>
            </a:pPr>
            <a:r>
              <a:rPr lang="en-GB" dirty="0"/>
              <a:t>If scales are very different, the attribute with the largest scale may completely dominate!</a:t>
            </a:r>
          </a:p>
          <a:p>
            <a:pPr eaLnBrk="1" hangingPunct="1">
              <a:lnSpc>
                <a:spcPct val="90000"/>
              </a:lnSpc>
            </a:pPr>
            <a:r>
              <a:rPr lang="en-GB" dirty="0"/>
              <a:t>Solution you may see in CMM535</a:t>
            </a:r>
          </a:p>
          <a:p>
            <a:pPr lvl="1" eaLnBrk="1" hangingPunct="1">
              <a:lnSpc>
                <a:spcPct val="90000"/>
              </a:lnSpc>
            </a:pPr>
            <a:r>
              <a:rPr lang="en-GB" b="1" dirty="0"/>
              <a:t>Normalise</a:t>
            </a:r>
            <a:r>
              <a:rPr lang="en-GB" dirty="0"/>
              <a:t> to scale [0,1].</a:t>
            </a:r>
          </a:p>
          <a:p>
            <a:pPr lvl="1" eaLnBrk="1" hangingPunct="1">
              <a:lnSpc>
                <a:spcPct val="90000"/>
              </a:lnSpc>
            </a:pPr>
            <a:r>
              <a:rPr lang="en-GB" b="1" dirty="0"/>
              <a:t>Standardise - centre and scale</a:t>
            </a:r>
            <a:r>
              <a:rPr lang="en-GB" dirty="0"/>
              <a:t>. Convert to scale with</a:t>
            </a:r>
          </a:p>
          <a:p>
            <a:pPr lvl="2" eaLnBrk="1" hangingPunct="1">
              <a:lnSpc>
                <a:spcPct val="90000"/>
              </a:lnSpc>
            </a:pPr>
            <a:r>
              <a:rPr lang="en-GB" dirty="0"/>
              <a:t>Mean of zero.</a:t>
            </a:r>
          </a:p>
          <a:p>
            <a:pPr lvl="2" eaLnBrk="1" hangingPunct="1">
              <a:lnSpc>
                <a:spcPct val="90000"/>
              </a:lnSpc>
            </a:pPr>
            <a:r>
              <a:rPr lang="en-GB" dirty="0"/>
              <a:t>Standard deviation of 1.</a:t>
            </a:r>
          </a:p>
          <a:p>
            <a:pPr lvl="2" eaLnBrk="1" hangingPunct="1">
              <a:lnSpc>
                <a:spcPct val="90000"/>
              </a:lnSpc>
            </a:pPr>
            <a:r>
              <a:rPr lang="en-GB" dirty="0"/>
              <a:t>Range may not be symmetrical: minimum value may have different distance to zero than maximum value.</a:t>
            </a:r>
          </a:p>
          <a:p>
            <a:r>
              <a:rPr lang="en-GB" dirty="0"/>
              <a:t>Normalisation provides a common scale for all attributes when calculating distances.</a:t>
            </a:r>
          </a:p>
          <a:p>
            <a:pPr lvl="1" eaLnBrk="1" hangingPunct="1">
              <a:lnSpc>
                <a:spcPct val="90000"/>
              </a:lnSpc>
            </a:pPr>
            <a:endParaRPr lang="en-GB" i="1" dirty="0"/>
          </a:p>
          <a:p>
            <a:pPr lvl="1" eaLnBrk="1" hangingPunct="1">
              <a:lnSpc>
                <a:spcPct val="90000"/>
              </a:lnSpc>
            </a:pPr>
            <a:endParaRPr lang="en-GB" i="1" dirty="0"/>
          </a:p>
          <a:p>
            <a:pPr lvl="2" eaLnBrk="1" hangingPunct="1">
              <a:lnSpc>
                <a:spcPct val="90000"/>
              </a:lnSpc>
            </a:pPr>
            <a:endParaRPr lang="en-GB" dirty="0"/>
          </a:p>
          <a:p>
            <a:pPr lvl="2" eaLnBrk="1" hangingPunct="1">
              <a:lnSpc>
                <a:spcPct val="90000"/>
              </a:lnSpc>
            </a:pPr>
            <a:endParaRPr lang="en-GB" i="1" dirty="0"/>
          </a:p>
          <a:p>
            <a:pPr lvl="2" eaLnBrk="1" hangingPunct="1">
              <a:lnSpc>
                <a:spcPct val="90000"/>
              </a:lnSpc>
              <a:buFont typeface="Wingdings" pitchFamily="2" charset="2"/>
              <a:buNone/>
            </a:pPr>
            <a:endParaRPr lang="en-GB" sz="2400" dirty="0"/>
          </a:p>
        </p:txBody>
      </p:sp>
      <p:sp>
        <p:nvSpPr>
          <p:cNvPr id="21507" name="Rectangle 2"/>
          <p:cNvSpPr>
            <a:spLocks noGrp="1" noChangeArrowheads="1"/>
          </p:cNvSpPr>
          <p:nvPr>
            <p:ph type="title"/>
          </p:nvPr>
        </p:nvSpPr>
        <p:spPr>
          <a:xfrm>
            <a:off x="632038" y="806461"/>
            <a:ext cx="10488083" cy="1462087"/>
          </a:xfrm>
        </p:spPr>
        <p:txBody>
          <a:bodyPr/>
          <a:lstStyle/>
          <a:p>
            <a:r>
              <a:rPr lang="en-GB" b="1" dirty="0">
                <a:solidFill>
                  <a:srgbClr val="69216A"/>
                </a:solidFill>
                <a:latin typeface="+mn-lt"/>
              </a:rPr>
              <a:t>Numeric Attributes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FDCB-DDE4-44D3-901C-52EC288987FA}"/>
              </a:ext>
            </a:extLst>
          </p:cNvPr>
          <p:cNvSpPr>
            <a:spLocks noGrp="1"/>
          </p:cNvSpPr>
          <p:nvPr>
            <p:ph type="title"/>
          </p:nvPr>
        </p:nvSpPr>
        <p:spPr/>
        <p:txBody>
          <a:bodyPr/>
          <a:lstStyle/>
          <a:p>
            <a:r>
              <a:rPr lang="en-GB" dirty="0"/>
              <a:t>Normalisation to [0..1] scale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5256A0-7C5D-46C1-AFC4-0AF2F3F56E88}"/>
                  </a:ext>
                </a:extLst>
              </p:cNvPr>
              <p:cNvSpPr>
                <a:spLocks noGrp="1"/>
              </p:cNvSpPr>
              <p:nvPr>
                <p:ph idx="1"/>
              </p:nvPr>
            </p:nvSpPr>
            <p:spPr/>
            <p:txBody>
              <a:bodyPr/>
              <a:lstStyle/>
              <a:p>
                <a:r>
                  <a:rPr lang="en-GB" dirty="0"/>
                  <a:t>Transform attribute values to scale [0..1]</a:t>
                </a:r>
              </a:p>
              <a:p>
                <a:pPr lvl="1"/>
                <a:r>
                  <a:rPr lang="en-GB" dirty="0"/>
                  <a:t>Suppose </a:t>
                </a:r>
                <a:r>
                  <a:rPr lang="en-GB" i="1" dirty="0" err="1"/>
                  <a:t>v</a:t>
                </a:r>
                <a:r>
                  <a:rPr lang="en-GB" i="1" baseline="-25000" dirty="0" err="1"/>
                  <a:t>ki</a:t>
                </a:r>
                <a:r>
                  <a:rPr lang="en-GB" dirty="0"/>
                  <a:t>  is the current value for attribute </a:t>
                </a:r>
                <a:r>
                  <a:rPr lang="en-GB" i="1" dirty="0"/>
                  <a:t>k for instance </a:t>
                </a:r>
                <a14:m>
                  <m:oMath xmlns:m="http://schemas.openxmlformats.org/officeDocument/2006/math">
                    <m:r>
                      <a:rPr lang="en-GB" i="1">
                        <a:latin typeface="Cambria Math" panose="02040503050406030204" pitchFamily="18" charset="0"/>
                      </a:rPr>
                      <m:t>𝑖</m:t>
                    </m:r>
                    <m:r>
                      <a:rPr lang="en-GB" b="0" i="1" smtClean="0">
                        <a:latin typeface="Cambria Math" panose="02040503050406030204" pitchFamily="18" charset="0"/>
                      </a:rPr>
                      <m:t>.</m:t>
                    </m:r>
                  </m:oMath>
                </a14:m>
                <a:r>
                  <a:rPr lang="en-GB" dirty="0">
                    <a:latin typeface="Cambria Math" panose="02040503050406030204" pitchFamily="18" charset="0"/>
                    <a:ea typeface="Cambria Math" panose="02040503050406030204" pitchFamily="18" charset="0"/>
                  </a:rPr>
                  <a:t> </a:t>
                </a:r>
              </a:p>
              <a:p>
                <a:pPr lvl="1"/>
                <a:r>
                  <a:rPr lang="en-GB" dirty="0">
                    <a:latin typeface="Cambria Math" panose="02040503050406030204" pitchFamily="18" charset="0"/>
                    <a:ea typeface="Cambria Math" panose="02040503050406030204" pitchFamily="18" charset="0"/>
                  </a:rPr>
                  <a:t>The normalised value  </a:t>
                </a:r>
                <a:r>
                  <a:rPr lang="en-GB" i="1" dirty="0" err="1"/>
                  <a:t>a</a:t>
                </a:r>
                <a:r>
                  <a:rPr lang="en-GB" i="1" baseline="-25000" dirty="0" err="1"/>
                  <a:t>ki</a:t>
                </a:r>
                <a:r>
                  <a:rPr lang="en-GB" dirty="0"/>
                  <a:t>  for attribute </a:t>
                </a:r>
                <a:r>
                  <a:rPr lang="en-GB" i="1" dirty="0"/>
                  <a:t>k for instance </a:t>
                </a:r>
                <a14:m>
                  <m:oMath xmlns:m="http://schemas.openxmlformats.org/officeDocument/2006/math">
                    <m:r>
                      <a:rPr lang="en-GB" i="1">
                        <a:latin typeface="Cambria Math" panose="02040503050406030204" pitchFamily="18" charset="0"/>
                      </a:rPr>
                      <m:t>𝑖</m:t>
                    </m:r>
                  </m:oMath>
                </a14:m>
                <a:r>
                  <a:rPr lang="en-GB" i="1" dirty="0"/>
                  <a:t> is </a:t>
                </a:r>
              </a:p>
              <a:p>
                <a:pPr marL="457200" lvl="1" indent="0">
                  <a:buNone/>
                </a:pPr>
                <a:endParaRPr lang="en-GB" i="1" dirty="0"/>
              </a:p>
              <a:p>
                <a:pPr marL="914400" lvl="2" indent="0">
                  <a:buNone/>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𝑎</m:t>
                      </m:r>
                      <m:r>
                        <a:rPr lang="en-GB" sz="2800" i="1" baseline="-25000">
                          <a:latin typeface="Cambria Math" panose="02040503050406030204" pitchFamily="18" charset="0"/>
                        </a:rPr>
                        <m:t>𝑘𝑖</m:t>
                      </m:r>
                      <m:r>
                        <a:rPr lang="en-GB" sz="2800" i="1">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𝑣</m:t>
                          </m:r>
                          <m:r>
                            <a:rPr lang="en-GB" sz="2800" i="1" baseline="-25000">
                              <a:latin typeface="Cambria Math" panose="02040503050406030204" pitchFamily="18" charset="0"/>
                            </a:rPr>
                            <m:t>𝑘𝑖</m:t>
                          </m:r>
                          <m:r>
                            <a:rPr lang="en-GB" sz="2800" i="1">
                              <a:latin typeface="Cambria Math" panose="02040503050406030204" pitchFamily="18" charset="0"/>
                            </a:rPr>
                            <m:t> −</m:t>
                          </m:r>
                          <m:r>
                            <m:rPr>
                              <m:sty m:val="p"/>
                            </m:rPr>
                            <a:rPr lang="en-GB" sz="2800">
                              <a:latin typeface="Cambria Math" panose="02040503050406030204" pitchFamily="18" charset="0"/>
                            </a:rPr>
                            <m:t>min</m:t>
                          </m:r>
                          <m:r>
                            <a:rPr lang="en-GB" sz="2800" i="1">
                              <a:latin typeface="Cambria Math" panose="02040503050406030204" pitchFamily="18" charset="0"/>
                            </a:rPr>
                            <m:t>⁡(</m:t>
                          </m:r>
                          <m:r>
                            <a:rPr lang="en-GB" sz="2800" i="1">
                              <a:latin typeface="Cambria Math" panose="02040503050406030204" pitchFamily="18" charset="0"/>
                            </a:rPr>
                            <m:t>𝑣𝑘</m:t>
                          </m:r>
                          <m:r>
                            <a:rPr lang="en-GB" sz="2800" i="1">
                              <a:latin typeface="Cambria Math" panose="02040503050406030204" pitchFamily="18" charset="0"/>
                            </a:rPr>
                            <m:t>)</m:t>
                          </m:r>
                        </m:num>
                        <m:den>
                          <m:r>
                            <m:rPr>
                              <m:sty m:val="p"/>
                            </m:rPr>
                            <a:rPr lang="en-GB" sz="2800">
                              <a:latin typeface="Cambria Math" panose="02040503050406030204" pitchFamily="18" charset="0"/>
                            </a:rPr>
                            <m:t>max</m:t>
                          </m:r>
                          <m:r>
                            <a:rPr lang="en-GB" sz="2800" i="1">
                              <a:latin typeface="Cambria Math" panose="02040503050406030204" pitchFamily="18" charset="0"/>
                            </a:rPr>
                            <m:t>⁡(</m:t>
                          </m:r>
                          <m:r>
                            <a:rPr lang="en-GB" sz="2800" i="1">
                              <a:latin typeface="Cambria Math" panose="02040503050406030204" pitchFamily="18" charset="0"/>
                            </a:rPr>
                            <m:t>𝑣𝑘</m:t>
                          </m:r>
                          <m:r>
                            <a:rPr lang="en-GB" sz="2800" i="1">
                              <a:latin typeface="Cambria Math" panose="02040503050406030204" pitchFamily="18" charset="0"/>
                            </a:rPr>
                            <m:t>)−</m:t>
                          </m:r>
                          <m:r>
                            <m:rPr>
                              <m:sty m:val="p"/>
                            </m:rPr>
                            <a:rPr lang="en-GB" sz="2800">
                              <a:latin typeface="Cambria Math" panose="02040503050406030204" pitchFamily="18" charset="0"/>
                            </a:rPr>
                            <m:t>min</m:t>
                          </m:r>
                          <m:r>
                            <a:rPr lang="en-GB" sz="2800" i="1">
                              <a:latin typeface="Cambria Math" panose="02040503050406030204" pitchFamily="18" charset="0"/>
                            </a:rPr>
                            <m:t>⁡(</m:t>
                          </m:r>
                          <m:r>
                            <a:rPr lang="en-GB" sz="2800" i="1">
                              <a:latin typeface="Cambria Math" panose="02040503050406030204" pitchFamily="18" charset="0"/>
                            </a:rPr>
                            <m:t>𝑣𝑘</m:t>
                          </m:r>
                          <m:r>
                            <a:rPr lang="en-GB" sz="2800" i="1">
                              <a:latin typeface="Cambria Math" panose="02040503050406030204" pitchFamily="18" charset="0"/>
                            </a:rPr>
                            <m:t>)</m:t>
                          </m:r>
                        </m:den>
                      </m:f>
                    </m:oMath>
                  </m:oMathPara>
                </a14:m>
                <a:endParaRPr lang="en-GB" dirty="0"/>
              </a:p>
              <a:p>
                <a:pPr lvl="2"/>
                <a:endParaRPr lang="en-GB" dirty="0"/>
              </a:p>
              <a:p>
                <a:pPr marL="914400" lvl="2" indent="0">
                  <a:buNone/>
                </a:pPr>
                <a:r>
                  <a:rPr lang="en-GB" sz="2800" dirty="0"/>
                  <a:t>Where </a:t>
                </a:r>
              </a:p>
              <a:p>
                <a:pPr lvl="3"/>
                <a:r>
                  <a:rPr lang="en-GB" sz="2400" dirty="0"/>
                  <a:t>min(</a:t>
                </a:r>
                <a14:m>
                  <m:oMath xmlns:m="http://schemas.openxmlformats.org/officeDocument/2006/math">
                    <m:r>
                      <a:rPr lang="en-GB" sz="2400" i="1">
                        <a:latin typeface="Cambria Math" panose="02040503050406030204" pitchFamily="18" charset="0"/>
                      </a:rPr>
                      <m:t>𝑣</m:t>
                    </m:r>
                    <m:r>
                      <a:rPr lang="en-GB" sz="2400" i="1" baseline="-25000">
                        <a:latin typeface="Cambria Math" panose="02040503050406030204" pitchFamily="18" charset="0"/>
                      </a:rPr>
                      <m:t>𝑘</m:t>
                    </m:r>
                  </m:oMath>
                </a14:m>
                <a:r>
                  <a:rPr lang="en-GB" sz="2400" dirty="0"/>
                  <a:t>) is the minimum value of attribute </a:t>
                </a:r>
                <a14:m>
                  <m:oMath xmlns:m="http://schemas.openxmlformats.org/officeDocument/2006/math">
                    <m:r>
                      <a:rPr lang="en-GB" sz="2400" i="1">
                        <a:latin typeface="Cambria Math" panose="02040503050406030204" pitchFamily="18" charset="0"/>
                      </a:rPr>
                      <m:t>𝑘</m:t>
                    </m:r>
                  </m:oMath>
                </a14:m>
                <a:r>
                  <a:rPr lang="en-GB" sz="2400" dirty="0"/>
                  <a:t> in the dataset.</a:t>
                </a:r>
              </a:p>
              <a:p>
                <a:pPr lvl="3"/>
                <a:r>
                  <a:rPr lang="en-GB" sz="2400" dirty="0"/>
                  <a:t>max(</a:t>
                </a:r>
                <a14:m>
                  <m:oMath xmlns:m="http://schemas.openxmlformats.org/officeDocument/2006/math">
                    <m:r>
                      <a:rPr lang="en-GB" sz="2400" i="1">
                        <a:latin typeface="Cambria Math" panose="02040503050406030204" pitchFamily="18" charset="0"/>
                      </a:rPr>
                      <m:t>𝑣</m:t>
                    </m:r>
                    <m:r>
                      <a:rPr lang="en-GB" sz="2400" i="1" baseline="-25000">
                        <a:latin typeface="Cambria Math" panose="02040503050406030204" pitchFamily="18" charset="0"/>
                      </a:rPr>
                      <m:t>𝑘</m:t>
                    </m:r>
                  </m:oMath>
                </a14:m>
                <a:r>
                  <a:rPr lang="en-GB" sz="2400" dirty="0"/>
                  <a:t>) is the maximum value of attribute </a:t>
                </a:r>
                <a14:m>
                  <m:oMath xmlns:m="http://schemas.openxmlformats.org/officeDocument/2006/math">
                    <m:r>
                      <a:rPr lang="en-GB" sz="2400" i="1">
                        <a:latin typeface="Cambria Math" panose="02040503050406030204" pitchFamily="18" charset="0"/>
                      </a:rPr>
                      <m:t>𝑘</m:t>
                    </m:r>
                  </m:oMath>
                </a14:m>
                <a:r>
                  <a:rPr lang="en-GB" sz="2400" i="1" dirty="0"/>
                  <a:t> </a:t>
                </a:r>
                <a:r>
                  <a:rPr lang="en-GB" sz="2400" dirty="0"/>
                  <a:t>in the dataset.</a:t>
                </a:r>
              </a:p>
              <a:p>
                <a:endParaRPr lang="en-GB" dirty="0"/>
              </a:p>
            </p:txBody>
          </p:sp>
        </mc:Choice>
        <mc:Fallback>
          <p:sp>
            <p:nvSpPr>
              <p:cNvPr id="3" name="Content Placeholder 2">
                <a:extLst>
                  <a:ext uri="{FF2B5EF4-FFF2-40B4-BE49-F238E27FC236}">
                    <a16:creationId xmlns:a16="http://schemas.microsoft.com/office/drawing/2014/main" id="{D05256A0-7C5D-46C1-AFC4-0AF2F3F56E88}"/>
                  </a:ext>
                </a:extLst>
              </p:cNvPr>
              <p:cNvSpPr>
                <a:spLocks noGrp="1" noRot="1" noChangeAspect="1" noMove="1" noResize="1" noEditPoints="1" noAdjustHandles="1" noChangeArrowheads="1" noChangeShapeType="1" noTextEdit="1"/>
              </p:cNvSpPr>
              <p:nvPr>
                <p:ph idx="1"/>
              </p:nvPr>
            </p:nvSpPr>
            <p:spPr>
              <a:blipFill>
                <a:blip r:embed="rId3"/>
                <a:stretch>
                  <a:fillRect l="-1043" t="-2402" b="-2553"/>
                </a:stretch>
              </a:blipFill>
            </p:spPr>
            <p:txBody>
              <a:bodyPr/>
              <a:lstStyle/>
              <a:p>
                <a:r>
                  <a:rPr lang="en-GB">
                    <a:noFill/>
                  </a:rPr>
                  <a:t> </a:t>
                </a:r>
              </a:p>
            </p:txBody>
          </p:sp>
        </mc:Fallback>
      </mc:AlternateContent>
    </p:spTree>
    <p:extLst>
      <p:ext uri="{BB962C8B-B14F-4D97-AF65-F5344CB8AC3E}">
        <p14:creationId xmlns:p14="http://schemas.microsoft.com/office/powerpoint/2010/main" val="414250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02" descr="Weather data - numeric values."/>
          <p:cNvGraphicFramePr>
            <a:graphicFrameLocks noGrp="1"/>
          </p:cNvGraphicFramePr>
          <p:nvPr>
            <p:ph idx="1"/>
            <p:extLst>
              <p:ext uri="{D42A27DB-BD31-4B8C-83A1-F6EECF244321}">
                <p14:modId xmlns:p14="http://schemas.microsoft.com/office/powerpoint/2010/main" val="3873122168"/>
              </p:ext>
            </p:extLst>
          </p:nvPr>
        </p:nvGraphicFramePr>
        <p:xfrm>
          <a:off x="793324" y="914400"/>
          <a:ext cx="6408738" cy="5943600"/>
        </p:xfrm>
        <a:graphic>
          <a:graphicData uri="http://schemas.openxmlformats.org/drawingml/2006/table">
            <a:tbl>
              <a:tblPr firstRow="1"/>
              <a:tblGrid>
                <a:gridCol w="1233488">
                  <a:extLst>
                    <a:ext uri="{9D8B030D-6E8A-4147-A177-3AD203B41FA5}">
                      <a16:colId xmlns:a16="http://schemas.microsoft.com/office/drawing/2014/main" val="20000"/>
                    </a:ext>
                  </a:extLst>
                </a:gridCol>
                <a:gridCol w="1806575">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tblGrid>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tx1"/>
                          </a:solidFill>
                          <a:effectLst/>
                          <a:latin typeface="Arial" charset="0"/>
                        </a:rPr>
                        <a:t>Outlook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tx1"/>
                          </a:solidFill>
                          <a:effectLst/>
                          <a:latin typeface="Arial" charset="0"/>
                        </a:rPr>
                        <a:t>Temperature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tx1"/>
                          </a:solidFill>
                          <a:effectLst/>
                          <a:latin typeface="Arial"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tx1"/>
                          </a:solidFill>
                          <a:effectLst/>
                          <a:latin typeface="Arial"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49238">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9238">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9238">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49238">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250825">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ts val="2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bl>
          </a:graphicData>
        </a:graphic>
      </p:graphicFrame>
      <p:grpSp>
        <p:nvGrpSpPr>
          <p:cNvPr id="19" name="Group 18" descr="Minimum and maximum values highlighted for temperature and humidity.">
            <a:extLst>
              <a:ext uri="{FF2B5EF4-FFF2-40B4-BE49-F238E27FC236}">
                <a16:creationId xmlns:a16="http://schemas.microsoft.com/office/drawing/2014/main" id="{82FDFFD7-F06A-4E46-82DB-0A1201DC572D}"/>
              </a:ext>
            </a:extLst>
          </p:cNvPr>
          <p:cNvGrpSpPr/>
          <p:nvPr/>
        </p:nvGrpSpPr>
        <p:grpSpPr>
          <a:xfrm>
            <a:off x="1998915" y="1355256"/>
            <a:ext cx="8909717" cy="2652864"/>
            <a:chOff x="1998915" y="1355256"/>
            <a:chExt cx="8909717" cy="2652864"/>
          </a:xfrm>
        </p:grpSpPr>
        <p:grpSp>
          <p:nvGrpSpPr>
            <p:cNvPr id="18" name="Group 17">
              <a:extLst>
                <a:ext uri="{FF2B5EF4-FFF2-40B4-BE49-F238E27FC236}">
                  <a16:creationId xmlns:a16="http://schemas.microsoft.com/office/drawing/2014/main" id="{48C8A297-710D-4205-866E-71777D12D0F1}"/>
                </a:ext>
              </a:extLst>
            </p:cNvPr>
            <p:cNvGrpSpPr/>
            <p:nvPr/>
          </p:nvGrpSpPr>
          <p:grpSpPr>
            <a:xfrm>
              <a:off x="1998915" y="1355256"/>
              <a:ext cx="2356041" cy="2652864"/>
              <a:chOff x="1998915" y="1355256"/>
              <a:chExt cx="2356041" cy="2652864"/>
            </a:xfrm>
          </p:grpSpPr>
          <p:sp>
            <p:nvSpPr>
              <p:cNvPr id="3" name="Oval 2">
                <a:extLst>
                  <a:ext uri="{FF2B5EF4-FFF2-40B4-BE49-F238E27FC236}">
                    <a16:creationId xmlns:a16="http://schemas.microsoft.com/office/drawing/2014/main" id="{E49D7FB2-B295-48B7-BBBF-03AD9CFBD2B0}"/>
                  </a:ext>
                </a:extLst>
              </p:cNvPr>
              <p:cNvSpPr/>
              <p:nvPr/>
            </p:nvSpPr>
            <p:spPr>
              <a:xfrm>
                <a:off x="1998915" y="3764280"/>
                <a:ext cx="533400" cy="2438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DA80BEA0-26A8-4393-8CA9-3386A57997DC}"/>
                  </a:ext>
                </a:extLst>
              </p:cNvPr>
              <p:cNvSpPr/>
              <p:nvPr/>
            </p:nvSpPr>
            <p:spPr>
              <a:xfrm>
                <a:off x="1998915" y="1355256"/>
                <a:ext cx="53340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B4471DFD-C772-4910-ABCC-03072FF812E9}"/>
                  </a:ext>
                </a:extLst>
              </p:cNvPr>
              <p:cNvSpPr/>
              <p:nvPr/>
            </p:nvSpPr>
            <p:spPr>
              <a:xfrm>
                <a:off x="3821556" y="2556906"/>
                <a:ext cx="53340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608A8DF2-8C7D-42FC-886A-41FA8EA69620}"/>
                  </a:ext>
                </a:extLst>
              </p:cNvPr>
              <p:cNvSpPr/>
              <p:nvPr/>
            </p:nvSpPr>
            <p:spPr>
              <a:xfrm>
                <a:off x="3821556" y="3740862"/>
                <a:ext cx="533400" cy="2438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3A15D7DD-8B86-4861-95BC-3CCD2255E4A0}"/>
                </a:ext>
              </a:extLst>
            </p:cNvPr>
            <p:cNvGrpSpPr/>
            <p:nvPr/>
          </p:nvGrpSpPr>
          <p:grpSpPr>
            <a:xfrm>
              <a:off x="7899050" y="1459378"/>
              <a:ext cx="3009582" cy="1210656"/>
              <a:chOff x="9182418" y="2176611"/>
              <a:chExt cx="3009582" cy="1210656"/>
            </a:xfrm>
          </p:grpSpPr>
          <p:sp>
            <p:nvSpPr>
              <p:cNvPr id="10" name="Oval 9">
                <a:extLst>
                  <a:ext uri="{FF2B5EF4-FFF2-40B4-BE49-F238E27FC236}">
                    <a16:creationId xmlns:a16="http://schemas.microsoft.com/office/drawing/2014/main" id="{047FB1E4-0AC5-492C-960C-EDF3C165C1A3}"/>
                  </a:ext>
                </a:extLst>
              </p:cNvPr>
              <p:cNvSpPr/>
              <p:nvPr/>
            </p:nvSpPr>
            <p:spPr>
              <a:xfrm>
                <a:off x="9182418" y="2270760"/>
                <a:ext cx="533400" cy="2438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732F1CF8-77FE-4176-B8AC-E4AC93B98271}"/>
                  </a:ext>
                </a:extLst>
              </p:cNvPr>
              <p:cNvSpPr/>
              <p:nvPr/>
            </p:nvSpPr>
            <p:spPr>
              <a:xfrm>
                <a:off x="9182418" y="3030299"/>
                <a:ext cx="533400" cy="2438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BD81F92A-1407-44D5-B7C2-3C9B6B69E387}"/>
                  </a:ext>
                </a:extLst>
              </p:cNvPr>
              <p:cNvSpPr txBox="1"/>
              <p:nvPr/>
            </p:nvSpPr>
            <p:spPr>
              <a:xfrm>
                <a:off x="9810909" y="2925602"/>
                <a:ext cx="2381091" cy="461665"/>
              </a:xfrm>
              <a:prstGeom prst="rect">
                <a:avLst/>
              </a:prstGeom>
              <a:noFill/>
            </p:spPr>
            <p:txBody>
              <a:bodyPr wrap="square" rtlCol="0">
                <a:spAutoFit/>
              </a:bodyPr>
              <a:lstStyle/>
              <a:p>
                <a:r>
                  <a:rPr lang="en-GB" sz="2400" dirty="0"/>
                  <a:t>Minimum value</a:t>
                </a:r>
              </a:p>
            </p:txBody>
          </p:sp>
          <p:sp>
            <p:nvSpPr>
              <p:cNvPr id="13" name="TextBox 12">
                <a:extLst>
                  <a:ext uri="{FF2B5EF4-FFF2-40B4-BE49-F238E27FC236}">
                    <a16:creationId xmlns:a16="http://schemas.microsoft.com/office/drawing/2014/main" id="{28334AA6-BB5A-4D8D-A291-0054A89F22E3}"/>
                  </a:ext>
                </a:extLst>
              </p:cNvPr>
              <p:cNvSpPr txBox="1"/>
              <p:nvPr/>
            </p:nvSpPr>
            <p:spPr>
              <a:xfrm>
                <a:off x="9810908" y="2176611"/>
                <a:ext cx="2381091" cy="461665"/>
              </a:xfrm>
              <a:prstGeom prst="rect">
                <a:avLst/>
              </a:prstGeom>
              <a:noFill/>
            </p:spPr>
            <p:txBody>
              <a:bodyPr wrap="square" rtlCol="0">
                <a:spAutoFit/>
              </a:bodyPr>
              <a:lstStyle/>
              <a:p>
                <a:r>
                  <a:rPr lang="en-GB" sz="2400" dirty="0"/>
                  <a:t>Maximum value</a:t>
                </a:r>
              </a:p>
            </p:txBody>
          </p:sp>
        </p:grpSp>
      </p:grpSp>
      <p:sp>
        <p:nvSpPr>
          <p:cNvPr id="2" name="Title 1"/>
          <p:cNvSpPr>
            <a:spLocks noGrp="1"/>
          </p:cNvSpPr>
          <p:nvPr>
            <p:ph type="title"/>
          </p:nvPr>
        </p:nvSpPr>
        <p:spPr>
          <a:xfrm>
            <a:off x="3095372" y="359820"/>
            <a:ext cx="10488083" cy="1462087"/>
          </a:xfrm>
        </p:spPr>
        <p:txBody>
          <a:bodyPr/>
          <a:lstStyle/>
          <a:p>
            <a:r>
              <a:rPr lang="en-GB" b="1" dirty="0">
                <a:solidFill>
                  <a:srgbClr val="69216A"/>
                </a:solidFill>
                <a:latin typeface="+mn-lt"/>
              </a:rPr>
              <a:t>Example – numeric values</a:t>
            </a:r>
          </a:p>
        </p:txBody>
      </p:sp>
    </p:spTree>
    <p:extLst>
      <p:ext uri="{BB962C8B-B14F-4D97-AF65-F5344CB8AC3E}">
        <p14:creationId xmlns:p14="http://schemas.microsoft.com/office/powerpoint/2010/main" val="425482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sz="half" idx="1"/>
          </p:nvPr>
        </p:nvSpPr>
        <p:spPr>
          <a:xfrm>
            <a:off x="851958" y="1783169"/>
            <a:ext cx="10806642" cy="4114800"/>
          </a:xfrm>
        </p:spPr>
        <p:txBody>
          <a:bodyPr/>
          <a:lstStyle/>
          <a:p>
            <a:pPr eaLnBrk="1" hangingPunct="1"/>
            <a:r>
              <a:rPr lang="en-GB" dirty="0"/>
              <a:t>Attribute data</a:t>
            </a:r>
          </a:p>
          <a:p>
            <a:pPr lvl="1" eaLnBrk="1" hangingPunct="1"/>
            <a:r>
              <a:rPr lang="en-GB" dirty="0"/>
              <a:t>temperature: minimum 64, maximum 85</a:t>
            </a:r>
          </a:p>
          <a:p>
            <a:pPr lvl="1" eaLnBrk="1" hangingPunct="1"/>
            <a:r>
              <a:rPr lang="en-GB" dirty="0"/>
              <a:t>Humidity: minimum 65, maximum 96</a:t>
            </a:r>
          </a:p>
          <a:p>
            <a:pPr eaLnBrk="1" hangingPunct="1"/>
            <a:r>
              <a:rPr lang="en-GB" dirty="0"/>
              <a:t>Normalised humidity values</a:t>
            </a:r>
          </a:p>
          <a:p>
            <a:pPr lvl="1" eaLnBrk="1" hangingPunct="1"/>
            <a:r>
              <a:rPr lang="en-GB" dirty="0"/>
              <a:t>norm(96)=(</a:t>
            </a:r>
            <a:r>
              <a:rPr lang="en-GB" dirty="0">
                <a:solidFill>
                  <a:schemeClr val="tx2"/>
                </a:solidFill>
              </a:rPr>
              <a:t>96</a:t>
            </a:r>
            <a:r>
              <a:rPr lang="en-GB" dirty="0"/>
              <a:t>-</a:t>
            </a:r>
            <a:r>
              <a:rPr lang="en-GB" dirty="0">
                <a:solidFill>
                  <a:schemeClr val="accent1"/>
                </a:solidFill>
              </a:rPr>
              <a:t>65</a:t>
            </a:r>
            <a:r>
              <a:rPr lang="en-GB" dirty="0"/>
              <a:t>)/(</a:t>
            </a:r>
            <a:r>
              <a:rPr lang="en-GB" dirty="0">
                <a:solidFill>
                  <a:schemeClr val="hlink"/>
                </a:solidFill>
              </a:rPr>
              <a:t>96</a:t>
            </a:r>
            <a:r>
              <a:rPr lang="en-GB" dirty="0"/>
              <a:t>-</a:t>
            </a:r>
            <a:r>
              <a:rPr lang="en-GB" dirty="0">
                <a:solidFill>
                  <a:schemeClr val="accent1"/>
                </a:solidFill>
              </a:rPr>
              <a:t>65</a:t>
            </a:r>
            <a:r>
              <a:rPr lang="en-GB" dirty="0"/>
              <a:t>)=1</a:t>
            </a:r>
          </a:p>
          <a:p>
            <a:pPr lvl="1" eaLnBrk="1" hangingPunct="1"/>
            <a:r>
              <a:rPr lang="en-GB" dirty="0"/>
              <a:t>norm(80)=(</a:t>
            </a:r>
            <a:r>
              <a:rPr lang="en-GB" dirty="0">
                <a:solidFill>
                  <a:schemeClr val="tx2"/>
                </a:solidFill>
              </a:rPr>
              <a:t>80</a:t>
            </a:r>
            <a:r>
              <a:rPr lang="en-GB" dirty="0"/>
              <a:t>-</a:t>
            </a:r>
            <a:r>
              <a:rPr lang="en-GB" dirty="0">
                <a:solidFill>
                  <a:schemeClr val="accent1"/>
                </a:solidFill>
              </a:rPr>
              <a:t>65</a:t>
            </a:r>
            <a:r>
              <a:rPr lang="en-GB" dirty="0"/>
              <a:t>)/(</a:t>
            </a:r>
            <a:r>
              <a:rPr lang="en-GB" dirty="0">
                <a:solidFill>
                  <a:schemeClr val="hlink"/>
                </a:solidFill>
              </a:rPr>
              <a:t>96</a:t>
            </a:r>
            <a:r>
              <a:rPr lang="en-GB" dirty="0"/>
              <a:t>-</a:t>
            </a:r>
            <a:r>
              <a:rPr lang="en-GB" dirty="0">
                <a:solidFill>
                  <a:schemeClr val="accent1"/>
                </a:solidFill>
              </a:rPr>
              <a:t>65</a:t>
            </a:r>
            <a:r>
              <a:rPr lang="en-GB" dirty="0"/>
              <a:t>)= 0.48</a:t>
            </a:r>
          </a:p>
          <a:p>
            <a:pPr lvl="1" eaLnBrk="1" hangingPunct="1"/>
            <a:r>
              <a:rPr lang="en-GB" dirty="0"/>
              <a:t>norm(70)=(</a:t>
            </a:r>
            <a:r>
              <a:rPr lang="en-GB" dirty="0">
                <a:solidFill>
                  <a:schemeClr val="tx2"/>
                </a:solidFill>
              </a:rPr>
              <a:t>70</a:t>
            </a:r>
            <a:r>
              <a:rPr lang="en-GB" dirty="0"/>
              <a:t>-</a:t>
            </a:r>
            <a:r>
              <a:rPr lang="en-GB" dirty="0">
                <a:solidFill>
                  <a:schemeClr val="accent1"/>
                </a:solidFill>
              </a:rPr>
              <a:t>65</a:t>
            </a:r>
            <a:r>
              <a:rPr lang="en-GB" dirty="0"/>
              <a:t>)/(</a:t>
            </a:r>
            <a:r>
              <a:rPr lang="en-GB" dirty="0">
                <a:solidFill>
                  <a:schemeClr val="hlink"/>
                </a:solidFill>
              </a:rPr>
              <a:t>96</a:t>
            </a:r>
            <a:r>
              <a:rPr lang="en-GB" dirty="0"/>
              <a:t>-</a:t>
            </a:r>
            <a:r>
              <a:rPr lang="en-GB" dirty="0">
                <a:solidFill>
                  <a:schemeClr val="accent1"/>
                </a:solidFill>
              </a:rPr>
              <a:t>65</a:t>
            </a:r>
            <a:r>
              <a:rPr lang="en-GB" dirty="0"/>
              <a:t>)=0.16</a:t>
            </a:r>
          </a:p>
          <a:p>
            <a:pPr lvl="1" eaLnBrk="1" hangingPunct="1"/>
            <a:r>
              <a:rPr lang="en-GB" dirty="0"/>
              <a:t>norm(65)=(</a:t>
            </a:r>
            <a:r>
              <a:rPr lang="en-GB" dirty="0">
                <a:solidFill>
                  <a:schemeClr val="tx2"/>
                </a:solidFill>
              </a:rPr>
              <a:t>65</a:t>
            </a:r>
            <a:r>
              <a:rPr lang="en-GB" dirty="0"/>
              <a:t>-</a:t>
            </a:r>
            <a:r>
              <a:rPr lang="en-GB" dirty="0">
                <a:solidFill>
                  <a:schemeClr val="accent1"/>
                </a:solidFill>
              </a:rPr>
              <a:t>65</a:t>
            </a:r>
            <a:r>
              <a:rPr lang="en-GB" dirty="0"/>
              <a:t>)/(</a:t>
            </a:r>
            <a:r>
              <a:rPr lang="en-GB" dirty="0">
                <a:solidFill>
                  <a:schemeClr val="hlink"/>
                </a:solidFill>
              </a:rPr>
              <a:t>96</a:t>
            </a:r>
            <a:r>
              <a:rPr lang="en-GB" dirty="0"/>
              <a:t>-</a:t>
            </a:r>
            <a:r>
              <a:rPr lang="en-GB" dirty="0">
                <a:solidFill>
                  <a:schemeClr val="accent1"/>
                </a:solidFill>
              </a:rPr>
              <a:t>65</a:t>
            </a:r>
            <a:r>
              <a:rPr lang="en-GB" dirty="0"/>
              <a:t>)=0</a:t>
            </a:r>
          </a:p>
          <a:p>
            <a:pPr lvl="1" eaLnBrk="1" hangingPunct="1"/>
            <a:r>
              <a:rPr lang="en-GB" dirty="0"/>
              <a:t>…</a:t>
            </a:r>
          </a:p>
          <a:p>
            <a:pPr eaLnBrk="1" hangingPunct="1"/>
            <a:r>
              <a:rPr lang="en-GB" dirty="0"/>
              <a:t>Normalised attribute data </a:t>
            </a:r>
            <a:r>
              <a:rPr lang="en-GB" dirty="0">
                <a:solidFill>
                  <a:schemeClr val="tx2"/>
                </a:solidFill>
              </a:rPr>
              <a:t>1, 0.48, 0.16, 0, …</a:t>
            </a:r>
          </a:p>
          <a:p>
            <a:pPr eaLnBrk="1" hangingPunct="1"/>
            <a:endParaRPr lang="en-GB" dirty="0">
              <a:solidFill>
                <a:schemeClr val="tx2"/>
              </a:solidFill>
            </a:endParaRPr>
          </a:p>
        </p:txBody>
      </p:sp>
      <p:sp>
        <p:nvSpPr>
          <p:cNvPr id="7" name="Rectangle 2">
            <a:extLst>
              <a:ext uri="{FF2B5EF4-FFF2-40B4-BE49-F238E27FC236}">
                <a16:creationId xmlns:a16="http://schemas.microsoft.com/office/drawing/2014/main" id="{0A6BE239-2891-4037-BA6D-2CBC28C97148}"/>
              </a:ext>
            </a:extLst>
          </p:cNvPr>
          <p:cNvSpPr>
            <a:spLocks noGrp="1" noChangeArrowheads="1"/>
          </p:cNvSpPr>
          <p:nvPr>
            <p:ph type="title"/>
          </p:nvPr>
        </p:nvSpPr>
        <p:spPr>
          <a:xfrm>
            <a:off x="696913" y="946150"/>
            <a:ext cx="10487025" cy="1462088"/>
          </a:xfrm>
        </p:spPr>
        <p:txBody>
          <a:bodyPr/>
          <a:lstStyle/>
          <a:p>
            <a:pPr eaLnBrk="1" hangingPunct="1"/>
            <a:r>
              <a:rPr lang="en-GB" b="1" dirty="0">
                <a:solidFill>
                  <a:srgbClr val="69216A"/>
                </a:solidFill>
                <a:latin typeface="+mn-lt"/>
              </a:rPr>
              <a:t>Normalisation Example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9BEF-33EF-4992-A643-1B33D22839EE}"/>
              </a:ext>
            </a:extLst>
          </p:cNvPr>
          <p:cNvSpPr>
            <a:spLocks noGrp="1"/>
          </p:cNvSpPr>
          <p:nvPr>
            <p:ph type="title"/>
          </p:nvPr>
        </p:nvSpPr>
        <p:spPr/>
        <p:txBody>
          <a:bodyPr/>
          <a:lstStyle/>
          <a:p>
            <a:r>
              <a:rPr lang="en-GB" dirty="0"/>
              <a:t>Attribute distance – numeric values</a:t>
            </a:r>
          </a:p>
        </p:txBody>
      </p:sp>
      <p:sp>
        <p:nvSpPr>
          <p:cNvPr id="3" name="Content Placeholder 2">
            <a:extLst>
              <a:ext uri="{FF2B5EF4-FFF2-40B4-BE49-F238E27FC236}">
                <a16:creationId xmlns:a16="http://schemas.microsoft.com/office/drawing/2014/main" id="{DDBE4CC3-2917-42E6-83B4-46E42B639241}"/>
              </a:ext>
            </a:extLst>
          </p:cNvPr>
          <p:cNvSpPr>
            <a:spLocks noGrp="1"/>
          </p:cNvSpPr>
          <p:nvPr>
            <p:ph idx="1"/>
          </p:nvPr>
        </p:nvSpPr>
        <p:spPr/>
        <p:txBody>
          <a:bodyPr/>
          <a:lstStyle/>
          <a:p>
            <a:r>
              <a:rPr lang="en-GB" dirty="0"/>
              <a:t>For each (normalised) numeric attribute </a:t>
            </a:r>
            <a:r>
              <a:rPr lang="en-GB" i="1" dirty="0" err="1"/>
              <a:t>i</a:t>
            </a:r>
            <a:r>
              <a:rPr lang="en-GB" dirty="0"/>
              <a:t> distance is:</a:t>
            </a:r>
          </a:p>
          <a:p>
            <a:pPr lvl="1"/>
            <a:r>
              <a:rPr lang="en-GB" dirty="0"/>
              <a:t>Absolute value of difference in value</a:t>
            </a:r>
          </a:p>
          <a:p>
            <a:pPr lvl="1"/>
            <a:r>
              <a:rPr lang="en-GB" dirty="0"/>
              <a:t>|a</a:t>
            </a:r>
            <a:r>
              <a:rPr lang="en-GB" baseline="-25000" dirty="0"/>
              <a:t>i</a:t>
            </a:r>
            <a:r>
              <a:rPr lang="en-GB" dirty="0"/>
              <a:t> – a</a:t>
            </a:r>
            <a:r>
              <a:rPr lang="en-GB" baseline="-25000" dirty="0"/>
              <a:t>i</a:t>
            </a:r>
            <a:r>
              <a:rPr lang="en-GB" dirty="0"/>
              <a:t>’| where a</a:t>
            </a:r>
            <a:r>
              <a:rPr lang="en-GB" baseline="-25000" dirty="0"/>
              <a:t>i</a:t>
            </a:r>
            <a:r>
              <a:rPr lang="en-GB" dirty="0"/>
              <a:t> and  a</a:t>
            </a:r>
            <a:r>
              <a:rPr lang="en-GB" baseline="-25000" dirty="0"/>
              <a:t>i</a:t>
            </a:r>
            <a:r>
              <a:rPr lang="en-GB" dirty="0"/>
              <a:t>’ are the attribute values for the 2 instances.</a:t>
            </a:r>
          </a:p>
          <a:p>
            <a:pPr lvl="1"/>
            <a:r>
              <a:rPr lang="en-GB" dirty="0"/>
              <a:t>E.g.  for  and attribute with values of 0.26 and 0.75 for the 2 instances for which distance is calculated.</a:t>
            </a:r>
          </a:p>
          <a:p>
            <a:pPr lvl="2"/>
            <a:r>
              <a:rPr lang="en-GB" dirty="0"/>
              <a:t>|0.26 – 0.75| =  0.49</a:t>
            </a:r>
          </a:p>
          <a:p>
            <a:pPr lvl="1"/>
            <a:endParaRPr lang="en-GB" dirty="0"/>
          </a:p>
          <a:p>
            <a:pPr lvl="1"/>
            <a:endParaRPr lang="en-GB" dirty="0"/>
          </a:p>
        </p:txBody>
      </p:sp>
      <p:sp>
        <p:nvSpPr>
          <p:cNvPr id="4" name="Date Placeholder 3">
            <a:extLst>
              <a:ext uri="{FF2B5EF4-FFF2-40B4-BE49-F238E27FC236}">
                <a16:creationId xmlns:a16="http://schemas.microsoft.com/office/drawing/2014/main" id="{2933BA34-1A21-4AD0-B4C3-2D71E947E679}"/>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4744BB42-95BD-4924-97E5-4D55EB4872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BC1277-D90E-4E7C-A33F-66EE2B660792}"/>
              </a:ext>
            </a:extLst>
          </p:cNvPr>
          <p:cNvSpPr>
            <a:spLocks noGrp="1"/>
          </p:cNvSpPr>
          <p:nvPr>
            <p:ph type="sldNum" sz="quarter" idx="12"/>
          </p:nvPr>
        </p:nvSpPr>
        <p:spPr/>
        <p:txBody>
          <a:bodyPr/>
          <a:lstStyle/>
          <a:p>
            <a:fld id="{437794D7-DC86-9A4E-9C9F-0B324FE8876A}" type="slidenum">
              <a:rPr lang="en-US" smtClean="0"/>
              <a:pPr/>
              <a:t>25</a:t>
            </a:fld>
            <a:endParaRPr lang="en-US" dirty="0"/>
          </a:p>
        </p:txBody>
      </p:sp>
    </p:spTree>
    <p:extLst>
      <p:ext uri="{BB962C8B-B14F-4D97-AF65-F5344CB8AC3E}">
        <p14:creationId xmlns:p14="http://schemas.microsoft.com/office/powerpoint/2010/main" val="192695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Distance calculation and 1-NN solution to problem.">
            <a:extLst>
              <a:ext uri="{FF2B5EF4-FFF2-40B4-BE49-F238E27FC236}">
                <a16:creationId xmlns:a16="http://schemas.microsoft.com/office/drawing/2014/main" id="{14C8019C-56CE-4E5C-A375-1775D7881369}"/>
              </a:ext>
            </a:extLst>
          </p:cNvPr>
          <p:cNvGrpSpPr/>
          <p:nvPr/>
        </p:nvGrpSpPr>
        <p:grpSpPr>
          <a:xfrm>
            <a:off x="796925" y="5283892"/>
            <a:ext cx="9611995" cy="1063625"/>
            <a:chOff x="796925" y="5283892"/>
            <a:chExt cx="9611995" cy="1063625"/>
          </a:xfrm>
        </p:grpSpPr>
        <p:sp>
          <p:nvSpPr>
            <p:cNvPr id="7" name="Text Box 8">
              <a:extLst>
                <a:ext uri="{FF2B5EF4-FFF2-40B4-BE49-F238E27FC236}">
                  <a16:creationId xmlns:a16="http://schemas.microsoft.com/office/drawing/2014/main" id="{FB39AA0D-4626-45E1-AC18-625F69D1A3E0}"/>
                </a:ext>
              </a:extLst>
            </p:cNvPr>
            <p:cNvSpPr txBox="1">
              <a:spLocks noChangeArrowheads="1"/>
            </p:cNvSpPr>
            <p:nvPr/>
          </p:nvSpPr>
          <p:spPr bwMode="auto">
            <a:xfrm>
              <a:off x="6269036" y="5313365"/>
              <a:ext cx="4139884" cy="707886"/>
            </a:xfrm>
            <a:prstGeom prst="rect">
              <a:avLst/>
            </a:prstGeom>
            <a:solidFill>
              <a:srgbClr val="FFFFDD"/>
            </a:solidFill>
            <a:ln>
              <a:noFill/>
            </a:ln>
            <a:effec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sz="2000" i="1" dirty="0">
                  <a:solidFill>
                    <a:schemeClr val="tx2"/>
                  </a:solidFill>
                  <a:latin typeface="Tahoma" pitchFamily="34" charset="0"/>
                </a:rPr>
                <a:t>Instance b </a:t>
              </a:r>
              <a:r>
                <a:rPr lang="en-GB" sz="2000" dirty="0">
                  <a:solidFill>
                    <a:schemeClr val="tx2"/>
                  </a:solidFill>
                  <a:latin typeface="Tahoma" pitchFamily="34" charset="0"/>
                </a:rPr>
                <a:t>is closest to problem </a:t>
              </a:r>
              <a:r>
                <a:rPr lang="en-GB" sz="2000" i="1" dirty="0">
                  <a:solidFill>
                    <a:schemeClr val="tx2"/>
                  </a:solidFill>
                  <a:latin typeface="Tahoma" pitchFamily="34" charset="0"/>
                </a:rPr>
                <a:t>p</a:t>
              </a:r>
              <a:r>
                <a:rPr lang="en-GB" sz="2000" dirty="0">
                  <a:solidFill>
                    <a:schemeClr val="tx2"/>
                  </a:solidFill>
                  <a:latin typeface="Tahoma" pitchFamily="34" charset="0"/>
                </a:rPr>
                <a:t> so solution is </a:t>
              </a:r>
              <a:r>
                <a:rPr lang="en-GB" sz="2000" i="1" dirty="0">
                  <a:solidFill>
                    <a:schemeClr val="hlink"/>
                  </a:solidFill>
                  <a:latin typeface="Tahoma" pitchFamily="34" charset="0"/>
                </a:rPr>
                <a:t>no</a:t>
              </a:r>
            </a:p>
          </p:txBody>
        </p:sp>
        <p:sp>
          <p:nvSpPr>
            <p:cNvPr id="8" name="AutoShape 9">
              <a:extLst>
                <a:ext uri="{FF2B5EF4-FFF2-40B4-BE49-F238E27FC236}">
                  <a16:creationId xmlns:a16="http://schemas.microsoft.com/office/drawing/2014/main" id="{04E5BCF7-4C7B-4716-83A9-741209DB3C16}"/>
                </a:ext>
              </a:extLst>
            </p:cNvPr>
            <p:cNvSpPr>
              <a:spLocks/>
            </p:cNvSpPr>
            <p:nvPr/>
          </p:nvSpPr>
          <p:spPr bwMode="auto">
            <a:xfrm>
              <a:off x="6197599" y="5339454"/>
              <a:ext cx="144462" cy="1008062"/>
            </a:xfrm>
            <a:prstGeom prst="rightBrace">
              <a:avLst>
                <a:gd name="adj1" fmla="val 58150"/>
                <a:gd name="adj2" fmla="val 50000"/>
              </a:avLst>
            </a:prstGeom>
            <a:solidFill>
              <a:srgbClr val="FFFFDD"/>
            </a:solidFill>
            <a:ln w="19050">
              <a:solidFill>
                <a:schemeClr val="hlink"/>
              </a:solidFill>
              <a:round/>
              <a:headEnd/>
              <a:tailEnd/>
            </a:ln>
            <a:effectLst/>
          </p:spPr>
          <p:txBody>
            <a:bodyPr wrap="none" anchor="ctr"/>
            <a:lstStyle/>
            <a:p>
              <a:endParaRPr lang="en-US"/>
            </a:p>
          </p:txBody>
        </p:sp>
        <p:graphicFrame>
          <p:nvGraphicFramePr>
            <p:cNvPr id="9" name="Object 10">
              <a:extLst>
                <a:ext uri="{FF2B5EF4-FFF2-40B4-BE49-F238E27FC236}">
                  <a16:creationId xmlns:a16="http://schemas.microsoft.com/office/drawing/2014/main" id="{FF9B21F9-42E1-4F38-B851-2C10C221A151}"/>
                </a:ext>
              </a:extLst>
            </p:cNvPr>
            <p:cNvGraphicFramePr>
              <a:graphicFrameLocks noChangeAspect="1"/>
            </p:cNvGraphicFramePr>
            <p:nvPr>
              <p:extLst>
                <p:ext uri="{D42A27DB-BD31-4B8C-83A1-F6EECF244321}">
                  <p14:modId xmlns:p14="http://schemas.microsoft.com/office/powerpoint/2010/main" val="113402188"/>
                </p:ext>
              </p:extLst>
            </p:nvPr>
          </p:nvGraphicFramePr>
          <p:xfrm>
            <a:off x="796925" y="5283892"/>
            <a:ext cx="5299075" cy="1063625"/>
          </p:xfrm>
          <a:graphic>
            <a:graphicData uri="http://schemas.openxmlformats.org/presentationml/2006/ole">
              <mc:AlternateContent xmlns:mc="http://schemas.openxmlformats.org/markup-compatibility/2006">
                <mc:Choice xmlns:v="urn:schemas-microsoft-com:vml" Requires="v">
                  <p:oleObj name="Equation" r:id="rId3" imgW="2654300" imgH="533400" progId="Equation.3">
                    <p:embed/>
                  </p:oleObj>
                </mc:Choice>
                <mc:Fallback>
                  <p:oleObj name="Equation" r:id="rId3" imgW="2654300" imgH="533400" progId="Equation.3">
                    <p:embed/>
                    <p:pic>
                      <p:nvPicPr>
                        <p:cNvPr id="9" name="Object 10">
                          <a:extLst>
                            <a:ext uri="{FF2B5EF4-FFF2-40B4-BE49-F238E27FC236}">
                              <a16:creationId xmlns:a16="http://schemas.microsoft.com/office/drawing/2014/main" id="{FF9B21F9-42E1-4F38-B851-2C10C221A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5283892"/>
                          <a:ext cx="5299075"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Content Placeholder 2">
            <a:extLst>
              <a:ext uri="{FF2B5EF4-FFF2-40B4-BE49-F238E27FC236}">
                <a16:creationId xmlns:a16="http://schemas.microsoft.com/office/drawing/2014/main" id="{42181105-6409-4A60-ABBF-FA7D63D9A42E}"/>
              </a:ext>
            </a:extLst>
          </p:cNvPr>
          <p:cNvSpPr>
            <a:spLocks noGrp="1"/>
          </p:cNvSpPr>
          <p:nvPr>
            <p:ph idx="1"/>
          </p:nvPr>
        </p:nvSpPr>
        <p:spPr>
          <a:xfrm>
            <a:off x="595843" y="1637208"/>
            <a:ext cx="10515600" cy="4057777"/>
          </a:xfrm>
        </p:spPr>
        <p:txBody>
          <a:bodyPr/>
          <a:lstStyle/>
          <a:p>
            <a:r>
              <a:rPr lang="en-GB" sz="3200" dirty="0"/>
              <a:t>Distance calculation after normalisation</a:t>
            </a:r>
          </a:p>
          <a:p>
            <a:r>
              <a:rPr lang="en-GB" sz="3200" dirty="0"/>
              <a:t>E.g. </a:t>
            </a:r>
            <a:r>
              <a:rPr lang="en-GB" sz="3200" i="1" dirty="0"/>
              <a:t>a </a:t>
            </a:r>
            <a:r>
              <a:rPr lang="en-GB" sz="3200" dirty="0"/>
              <a:t>&amp; </a:t>
            </a:r>
            <a:r>
              <a:rPr lang="en-GB" sz="3200" i="1" dirty="0"/>
              <a:t>b</a:t>
            </a:r>
            <a:r>
              <a:rPr lang="en-GB" sz="3200" dirty="0"/>
              <a:t> are instances and </a:t>
            </a:r>
            <a:r>
              <a:rPr lang="en-GB" sz="3200" i="1" dirty="0"/>
              <a:t>p</a:t>
            </a:r>
            <a:r>
              <a:rPr lang="en-GB" sz="3200" dirty="0"/>
              <a:t> is problem</a:t>
            </a:r>
          </a:p>
          <a:p>
            <a:pPr lvl="1"/>
            <a:r>
              <a:rPr lang="en-GB" sz="2800" dirty="0"/>
              <a:t>Normalised numeric values in red in brackets</a:t>
            </a:r>
          </a:p>
          <a:p>
            <a:pPr>
              <a:lnSpc>
                <a:spcPct val="120000"/>
              </a:lnSpc>
              <a:buNone/>
            </a:pPr>
            <a:r>
              <a:rPr lang="en-GB" sz="2400" dirty="0"/>
              <a:t>		</a:t>
            </a:r>
            <a:r>
              <a:rPr lang="en-GB" sz="2400" i="1" dirty="0">
                <a:solidFill>
                  <a:schemeClr val="tx2"/>
                </a:solidFill>
              </a:rPr>
              <a:t>Outlook	Temp		Humid		Wind	Play</a:t>
            </a:r>
          </a:p>
          <a:p>
            <a:pPr>
              <a:buNone/>
            </a:pPr>
            <a:r>
              <a:rPr lang="en-GB" sz="2400" dirty="0">
                <a:solidFill>
                  <a:schemeClr val="folHlink"/>
                </a:solidFill>
              </a:rPr>
              <a:t>	a</a:t>
            </a:r>
            <a:r>
              <a:rPr lang="en-GB" sz="2400" dirty="0"/>
              <a:t>	sunny		85 (</a:t>
            </a:r>
            <a:r>
              <a:rPr lang="en-GB" sz="2400" dirty="0">
                <a:solidFill>
                  <a:schemeClr val="hlink"/>
                </a:solidFill>
              </a:rPr>
              <a:t>1</a:t>
            </a:r>
            <a:r>
              <a:rPr lang="en-GB" sz="2400" dirty="0"/>
              <a:t>)		85 (</a:t>
            </a:r>
            <a:r>
              <a:rPr lang="en-GB" sz="2400" dirty="0">
                <a:solidFill>
                  <a:schemeClr val="hlink"/>
                </a:solidFill>
              </a:rPr>
              <a:t>0.65</a:t>
            </a:r>
            <a:r>
              <a:rPr lang="en-GB" sz="2400" dirty="0"/>
              <a:t>)	false	yes</a:t>
            </a:r>
          </a:p>
          <a:p>
            <a:pPr>
              <a:buNone/>
            </a:pPr>
            <a:r>
              <a:rPr lang="en-GB" sz="2400" dirty="0">
                <a:solidFill>
                  <a:schemeClr val="folHlink"/>
                </a:solidFill>
              </a:rPr>
              <a:t>	b</a:t>
            </a:r>
            <a:r>
              <a:rPr lang="en-GB" sz="2400" dirty="0"/>
              <a:t>	sunny		80 (</a:t>
            </a:r>
            <a:r>
              <a:rPr lang="en-GB" sz="2400" dirty="0">
                <a:solidFill>
                  <a:schemeClr val="hlink"/>
                </a:solidFill>
              </a:rPr>
              <a:t>0.76</a:t>
            </a:r>
            <a:r>
              <a:rPr lang="en-GB" sz="2400" dirty="0"/>
              <a:t>)	90 (</a:t>
            </a:r>
            <a:r>
              <a:rPr lang="en-GB" sz="2400" dirty="0">
                <a:solidFill>
                  <a:schemeClr val="hlink"/>
                </a:solidFill>
              </a:rPr>
              <a:t>0.81</a:t>
            </a:r>
            <a:r>
              <a:rPr lang="en-GB" sz="2400" dirty="0"/>
              <a:t>)	true	no</a:t>
            </a:r>
          </a:p>
          <a:p>
            <a:pPr>
              <a:buNone/>
            </a:pPr>
            <a:r>
              <a:rPr lang="en-GB" sz="2400" dirty="0">
                <a:solidFill>
                  <a:schemeClr val="folHlink"/>
                </a:solidFill>
              </a:rPr>
              <a:t>	p</a:t>
            </a:r>
            <a:r>
              <a:rPr lang="en-GB" sz="2400" dirty="0"/>
              <a:t>	sunny		72 (</a:t>
            </a:r>
            <a:r>
              <a:rPr lang="en-GB" sz="2400" dirty="0">
                <a:solidFill>
                  <a:schemeClr val="hlink"/>
                </a:solidFill>
              </a:rPr>
              <a:t>0.38</a:t>
            </a:r>
            <a:r>
              <a:rPr lang="en-GB" sz="2400" dirty="0"/>
              <a:t>)	76 (</a:t>
            </a:r>
            <a:r>
              <a:rPr lang="en-GB" sz="2400" dirty="0">
                <a:solidFill>
                  <a:schemeClr val="hlink"/>
                </a:solidFill>
              </a:rPr>
              <a:t>0.35</a:t>
            </a:r>
            <a:r>
              <a:rPr lang="en-GB" sz="2400" dirty="0"/>
              <a:t>)	true	</a:t>
            </a:r>
            <a:r>
              <a:rPr lang="en-GB" sz="2400" dirty="0">
                <a:solidFill>
                  <a:schemeClr val="hlink"/>
                </a:solidFill>
              </a:rPr>
              <a:t>?</a:t>
            </a:r>
          </a:p>
          <a:p>
            <a:endParaRPr lang="en-GB" sz="3200" dirty="0"/>
          </a:p>
        </p:txBody>
      </p:sp>
      <p:sp>
        <p:nvSpPr>
          <p:cNvPr id="2" name="Title 1">
            <a:extLst>
              <a:ext uri="{FF2B5EF4-FFF2-40B4-BE49-F238E27FC236}">
                <a16:creationId xmlns:a16="http://schemas.microsoft.com/office/drawing/2014/main" id="{972DEE5B-2CF7-4052-B6B4-88F94257C357}"/>
              </a:ext>
            </a:extLst>
          </p:cNvPr>
          <p:cNvSpPr>
            <a:spLocks noGrp="1"/>
          </p:cNvSpPr>
          <p:nvPr>
            <p:ph type="title"/>
          </p:nvPr>
        </p:nvSpPr>
        <p:spPr/>
        <p:txBody>
          <a:bodyPr/>
          <a:lstStyle/>
          <a:p>
            <a:r>
              <a:rPr lang="en-GB" dirty="0"/>
              <a:t>Numeric Distance (normalised)</a:t>
            </a:r>
          </a:p>
        </p:txBody>
      </p:sp>
    </p:spTree>
    <p:extLst>
      <p:ext uri="{BB962C8B-B14F-4D97-AF65-F5344CB8AC3E}">
        <p14:creationId xmlns:p14="http://schemas.microsoft.com/office/powerpoint/2010/main" val="697630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GB" dirty="0"/>
              <a:t>Contents (3)</a:t>
            </a:r>
          </a:p>
        </p:txBody>
      </p:sp>
      <p:sp>
        <p:nvSpPr>
          <p:cNvPr id="18436" name="Rectangle 3"/>
          <p:cNvSpPr>
            <a:spLocks noGrp="1" noChangeArrowheads="1"/>
          </p:cNvSpPr>
          <p:nvPr>
            <p:ph type="body" idx="1"/>
          </p:nvPr>
        </p:nvSpPr>
        <p:spPr/>
        <p:txBody>
          <a:bodyPr/>
          <a:lstStyle/>
          <a:p>
            <a:pPr eaLnBrk="1" hangingPunct="1"/>
            <a:r>
              <a:rPr lang="en-GB" dirty="0">
                <a:solidFill>
                  <a:srgbClr val="C0C0C0"/>
                </a:solidFill>
              </a:rPr>
              <a:t>Nearest-neighbour(s) retrieval</a:t>
            </a:r>
          </a:p>
          <a:p>
            <a:pPr eaLnBrk="1" hangingPunct="1"/>
            <a:r>
              <a:rPr lang="en-GB" dirty="0">
                <a:solidFill>
                  <a:srgbClr val="C0C0C0"/>
                </a:solidFill>
              </a:rPr>
              <a:t>Distance (similarity)</a:t>
            </a:r>
          </a:p>
          <a:p>
            <a:r>
              <a:rPr lang="en-GB" dirty="0"/>
              <a:t>Attribute importance</a:t>
            </a:r>
          </a:p>
          <a:p>
            <a:pPr eaLnBrk="1" hangingPunct="1"/>
            <a:r>
              <a:rPr lang="en-GB" dirty="0">
                <a:solidFill>
                  <a:srgbClr val="C0C0C0"/>
                </a:solidFill>
              </a:rPr>
              <a:t>Problems</a:t>
            </a:r>
          </a:p>
          <a:p>
            <a:pPr lvl="1" eaLnBrk="1" hangingPunct="1"/>
            <a:r>
              <a:rPr lang="en-GB" dirty="0">
                <a:solidFill>
                  <a:srgbClr val="C0C0C0"/>
                </a:solidFill>
              </a:rPr>
              <a:t>missing values</a:t>
            </a:r>
          </a:p>
          <a:p>
            <a:pPr lvl="1" eaLnBrk="1" hangingPunct="1"/>
            <a:r>
              <a:rPr lang="en-GB" dirty="0">
                <a:solidFill>
                  <a:srgbClr val="C0C0C0"/>
                </a:solidFill>
              </a:rPr>
              <a:t>noisy data</a:t>
            </a:r>
          </a:p>
          <a:p>
            <a:pPr eaLnBrk="1" hangingPunct="1"/>
            <a:r>
              <a:rPr lang="en-GB" dirty="0">
                <a:solidFill>
                  <a:srgbClr val="C0C0C0"/>
                </a:solidFill>
              </a:rPr>
              <a:t>Summary</a:t>
            </a:r>
          </a:p>
        </p:txBody>
      </p:sp>
    </p:spTree>
    <p:extLst>
      <p:ext uri="{BB962C8B-B14F-4D97-AF65-F5344CB8AC3E}">
        <p14:creationId xmlns:p14="http://schemas.microsoft.com/office/powerpoint/2010/main" val="118318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GB" dirty="0"/>
              <a:t>Weighting Attributes</a:t>
            </a:r>
          </a:p>
        </p:txBody>
      </p:sp>
      <p:sp>
        <p:nvSpPr>
          <p:cNvPr id="24580" name="Rectangle 3"/>
          <p:cNvSpPr>
            <a:spLocks noGrp="1" noChangeArrowheads="1"/>
          </p:cNvSpPr>
          <p:nvPr>
            <p:ph type="body" idx="1"/>
          </p:nvPr>
        </p:nvSpPr>
        <p:spPr>
          <a:xfrm>
            <a:off x="889322" y="2017713"/>
            <a:ext cx="11043598" cy="4114800"/>
          </a:xfrm>
        </p:spPr>
        <p:txBody>
          <a:bodyPr/>
          <a:lstStyle/>
          <a:p>
            <a:pPr eaLnBrk="1" hangingPunct="1"/>
            <a:r>
              <a:rPr lang="en-GB" dirty="0"/>
              <a:t>Euclidean distance</a:t>
            </a:r>
          </a:p>
          <a:p>
            <a:pPr lvl="1" eaLnBrk="1" hangingPunct="1"/>
            <a:r>
              <a:rPr lang="en-GB" dirty="0"/>
              <a:t>Works well when all attributes are equally important.</a:t>
            </a:r>
          </a:p>
          <a:p>
            <a:pPr eaLnBrk="1" hangingPunct="1"/>
            <a:r>
              <a:rPr lang="en-GB" dirty="0"/>
              <a:t>BUT in many domains some attributes are more important than others.</a:t>
            </a:r>
          </a:p>
          <a:p>
            <a:pPr lvl="1" eaLnBrk="1" hangingPunct="1"/>
            <a:r>
              <a:rPr lang="en-GB" dirty="0"/>
              <a:t>Some attributes are irrelevant!</a:t>
            </a:r>
          </a:p>
          <a:p>
            <a:pPr lvl="1" eaLnBrk="1" hangingPunct="1"/>
            <a:r>
              <a:rPr lang="en-GB" dirty="0"/>
              <a:t>Not all relevant attributes are equally important.</a:t>
            </a:r>
          </a:p>
          <a:p>
            <a:pPr eaLnBrk="1" hangingPunct="1"/>
            <a:r>
              <a:rPr lang="en-GB" dirty="0"/>
              <a:t>The importance of some attributes may be class-specific.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6" name="Object 5" descr="Formula for weighted Euclidean distance."/>
          <p:cNvGraphicFramePr>
            <a:graphicFrameLocks noChangeAspect="1"/>
          </p:cNvGraphicFramePr>
          <p:nvPr>
            <p:extLst>
              <p:ext uri="{D42A27DB-BD31-4B8C-83A1-F6EECF244321}">
                <p14:modId xmlns:p14="http://schemas.microsoft.com/office/powerpoint/2010/main" val="769294644"/>
              </p:ext>
            </p:extLst>
          </p:nvPr>
        </p:nvGraphicFramePr>
        <p:xfrm>
          <a:off x="1921668" y="3479800"/>
          <a:ext cx="8622588" cy="1021621"/>
        </p:xfrm>
        <a:graphic>
          <a:graphicData uri="http://schemas.openxmlformats.org/presentationml/2006/ole">
            <mc:AlternateContent xmlns:mc="http://schemas.openxmlformats.org/markup-compatibility/2006">
              <mc:Choice xmlns:v="urn:schemas-microsoft-com:vml" Requires="v">
                <p:oleObj name="Equation" r:id="rId2" imgW="2628720" imgH="304560" progId="Equation.3">
                  <p:embed/>
                </p:oleObj>
              </mc:Choice>
              <mc:Fallback>
                <p:oleObj name="Equation" r:id="rId2" imgW="2628720" imgH="304560" progId="Equation.3">
                  <p:embed/>
                  <p:pic>
                    <p:nvPicPr>
                      <p:cNvPr id="25606" name="Object 5" descr="Formula for weighted Euclidean distance."/>
                      <p:cNvPicPr>
                        <a:picLocks noChangeAspect="1" noChangeArrowheads="1"/>
                      </p:cNvPicPr>
                      <p:nvPr/>
                    </p:nvPicPr>
                    <p:blipFill>
                      <a:blip r:embed="rId3"/>
                      <a:srcRect/>
                      <a:stretch>
                        <a:fillRect/>
                      </a:stretch>
                    </p:blipFill>
                    <p:spPr bwMode="auto">
                      <a:xfrm>
                        <a:off x="1921668" y="3479800"/>
                        <a:ext cx="8622588" cy="1021621"/>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25604" name="Rectangle 3"/>
              <p:cNvSpPr>
                <a:spLocks noGrp="1" noChangeArrowheads="1"/>
              </p:cNvSpPr>
              <p:nvPr>
                <p:ph type="body" sz="half" idx="1"/>
              </p:nvPr>
            </p:nvSpPr>
            <p:spPr>
              <a:xfrm>
                <a:off x="851958" y="2017713"/>
                <a:ext cx="7848600" cy="4114800"/>
              </a:xfrm>
            </p:spPr>
            <p:txBody>
              <a:bodyPr/>
              <a:lstStyle/>
              <a:p>
                <a:pPr eaLnBrk="1" hangingPunct="1"/>
                <a:r>
                  <a:rPr lang="en-GB" sz="3200" dirty="0"/>
                  <a:t>Weighted Euclidean distance function</a:t>
                </a:r>
              </a:p>
              <a:p>
                <a:pPr lvl="1"/>
                <a14:m>
                  <m:oMath xmlns:m="http://schemas.openxmlformats.org/officeDocument/2006/math">
                    <m:r>
                      <a:rPr lang="en-GB" sz="2800">
                        <a:solidFill>
                          <a:srgbClr val="69216A"/>
                        </a:solidFill>
                        <a:latin typeface="Cambria Math" panose="02040503050406030204" pitchFamily="18" charset="0"/>
                      </a:rPr>
                      <m:t>𝑎</m:t>
                    </m:r>
                  </m:oMath>
                </a14:m>
                <a:r>
                  <a:rPr lang="en-GB" sz="2800" dirty="0">
                    <a:solidFill>
                      <a:srgbClr val="69216A"/>
                    </a:solidFill>
                  </a:rPr>
                  <a:t> and </a:t>
                </a:r>
                <a14:m>
                  <m:oMath xmlns:m="http://schemas.openxmlformats.org/officeDocument/2006/math">
                    <m:r>
                      <a:rPr lang="en-GB" sz="2800">
                        <a:solidFill>
                          <a:srgbClr val="69216A"/>
                        </a:solidFill>
                        <a:latin typeface="Cambria Math" panose="02040503050406030204" pitchFamily="18" charset="0"/>
                      </a:rPr>
                      <m:t>𝑎</m:t>
                    </m:r>
                  </m:oMath>
                </a14:m>
                <a:r>
                  <a:rPr lang="en-US" sz="2800" dirty="0">
                    <a:solidFill>
                      <a:srgbClr val="69216A"/>
                    </a:solidFill>
                  </a:rPr>
                  <a:t>' are 2 instances with p attributes</a:t>
                </a:r>
              </a:p>
              <a:p>
                <a:pPr lvl="1"/>
                <a14:m>
                  <m:oMath xmlns:m="http://schemas.openxmlformats.org/officeDocument/2006/math">
                    <m:r>
                      <a:rPr lang="en-GB" sz="2800">
                        <a:solidFill>
                          <a:srgbClr val="69216A"/>
                        </a:solidFill>
                        <a:latin typeface="Cambria Math" panose="02040503050406030204" pitchFamily="18" charset="0"/>
                      </a:rPr>
                      <m:t>𝑎</m:t>
                    </m:r>
                  </m:oMath>
                </a14:m>
                <a:r>
                  <a:rPr lang="en-GB" sz="2800" baseline="-25000" dirty="0" err="1">
                    <a:solidFill>
                      <a:srgbClr val="69216A"/>
                    </a:solidFill>
                  </a:rPr>
                  <a:t>i</a:t>
                </a:r>
                <a:r>
                  <a:rPr lang="en-GB" sz="2800" dirty="0">
                    <a:solidFill>
                      <a:srgbClr val="69216A"/>
                    </a:solidFill>
                  </a:rPr>
                  <a:t> is the value of attribute </a:t>
                </a:r>
                <a:r>
                  <a:rPr lang="en-GB" sz="2800" dirty="0" err="1">
                    <a:solidFill>
                      <a:srgbClr val="69216A"/>
                    </a:solidFill>
                  </a:rPr>
                  <a:t>i</a:t>
                </a:r>
                <a:r>
                  <a:rPr lang="en-GB" sz="2800" dirty="0">
                    <a:solidFill>
                      <a:srgbClr val="69216A"/>
                    </a:solidFill>
                  </a:rPr>
                  <a:t>  for </a:t>
                </a:r>
                <a14:m>
                  <m:oMath xmlns:m="http://schemas.openxmlformats.org/officeDocument/2006/math">
                    <m:r>
                      <a:rPr lang="en-GB" sz="2800">
                        <a:solidFill>
                          <a:srgbClr val="69216A"/>
                        </a:solidFill>
                        <a:latin typeface="Cambria Math" panose="02040503050406030204" pitchFamily="18" charset="0"/>
                      </a:rPr>
                      <m:t>𝑎</m:t>
                    </m:r>
                  </m:oMath>
                </a14:m>
                <a:endParaRPr lang="en-GB" sz="2800" dirty="0">
                  <a:solidFill>
                    <a:srgbClr val="69216A"/>
                  </a:solidFill>
                </a:endParaRPr>
              </a:p>
              <a:p>
                <a:pPr eaLnBrk="1" hangingPunct="1"/>
                <a:endParaRPr lang="en-GB" dirty="0"/>
              </a:p>
              <a:p>
                <a:pPr eaLnBrk="1" hangingPunct="1"/>
                <a:endParaRPr lang="en-GB" dirty="0"/>
              </a:p>
              <a:p>
                <a:pPr lvl="1"/>
                <a:r>
                  <a:rPr lang="en-GB" sz="2800" dirty="0">
                    <a:solidFill>
                      <a:srgbClr val="69216A"/>
                    </a:solidFill>
                  </a:rPr>
                  <a:t>where </a:t>
                </a:r>
              </a:p>
              <a:p>
                <a:pPr lvl="2" eaLnBrk="1" hangingPunct="1"/>
                <a:r>
                  <a:rPr lang="en-GB" sz="2400" dirty="0" err="1"/>
                  <a:t>w</a:t>
                </a:r>
                <a:r>
                  <a:rPr lang="en-GB" sz="2400" baseline="-25000" dirty="0" err="1"/>
                  <a:t>i</a:t>
                </a:r>
                <a:r>
                  <a:rPr lang="en-GB" sz="2400" dirty="0"/>
                  <a:t> is the weight assigned to attribute </a:t>
                </a:r>
                <a:r>
                  <a:rPr lang="en-GB" sz="2400" i="1" dirty="0" err="1"/>
                  <a:t>i</a:t>
                </a:r>
                <a:r>
                  <a:rPr lang="en-GB" sz="2400" i="1" dirty="0"/>
                  <a:t> </a:t>
                </a:r>
              </a:p>
              <a:p>
                <a:pPr lvl="2"/>
                <a:r>
                  <a:rPr lang="en-GB" sz="2400" dirty="0"/>
                  <a:t>weights w</a:t>
                </a:r>
                <a:r>
                  <a:rPr lang="en-GB" sz="2400" baseline="-25000" dirty="0"/>
                  <a:t>1 </a:t>
                </a:r>
                <a:r>
                  <a:rPr lang="en-GB" sz="2400" dirty="0"/>
                  <a:t>to </a:t>
                </a:r>
                <a:r>
                  <a:rPr lang="en-GB" sz="2400" dirty="0" err="1"/>
                  <a:t>w</a:t>
                </a:r>
                <a:r>
                  <a:rPr lang="en-GB" sz="2400" baseline="-25000" dirty="0" err="1"/>
                  <a:t>p</a:t>
                </a:r>
                <a:r>
                  <a:rPr lang="en-GB" sz="2400" dirty="0"/>
                  <a:t>  add up to 1</a:t>
                </a:r>
              </a:p>
              <a:p>
                <a:pPr lvl="1"/>
                <a:r>
                  <a:rPr lang="en-GB" sz="2800" dirty="0">
                    <a:solidFill>
                      <a:srgbClr val="69216A"/>
                    </a:solidFill>
                  </a:rPr>
                  <a:t>weight is 0 for irrelevant attributes</a:t>
                </a:r>
              </a:p>
              <a:p>
                <a:pPr eaLnBrk="1" hangingPunct="1"/>
                <a:endParaRPr lang="en-GB" sz="2400" dirty="0"/>
              </a:p>
            </p:txBody>
          </p:sp>
        </mc:Choice>
        <mc:Fallback xmlns="">
          <p:sp>
            <p:nvSpPr>
              <p:cNvPr id="25604" name="Rectangle 3"/>
              <p:cNvSpPr>
                <a:spLocks noGrp="1" noRot="1" noChangeAspect="1" noMove="1" noResize="1" noEditPoints="1" noAdjustHandles="1" noChangeArrowheads="1" noChangeShapeType="1" noTextEdit="1"/>
              </p:cNvSpPr>
              <p:nvPr>
                <p:ph type="body" sz="half" idx="1"/>
              </p:nvPr>
            </p:nvSpPr>
            <p:spPr>
              <a:xfrm>
                <a:off x="851958" y="2017713"/>
                <a:ext cx="7848600" cy="4114800"/>
              </a:xfrm>
              <a:blipFill>
                <a:blip r:embed="rId4"/>
                <a:stretch>
                  <a:fillRect/>
                </a:stretch>
              </a:blipFill>
            </p:spPr>
            <p:txBody>
              <a:bodyPr/>
              <a:lstStyle/>
              <a:p>
                <a:r>
                  <a:rPr lang="en-GB">
                    <a:noFill/>
                  </a:rPr>
                  <a:t> </a:t>
                </a:r>
              </a:p>
            </p:txBody>
          </p:sp>
        </mc:Fallback>
      </mc:AlternateContent>
      <p:sp>
        <p:nvSpPr>
          <p:cNvPr id="8" name="Rectangle 2">
            <a:extLst>
              <a:ext uri="{FF2B5EF4-FFF2-40B4-BE49-F238E27FC236}">
                <a16:creationId xmlns:a16="http://schemas.microsoft.com/office/drawing/2014/main" id="{3EAE7089-8042-45A6-98F0-4E6C0C479656}"/>
              </a:ext>
            </a:extLst>
          </p:cNvPr>
          <p:cNvSpPr>
            <a:spLocks noGrp="1" noChangeArrowheads="1"/>
          </p:cNvSpPr>
          <p:nvPr>
            <p:ph type="title"/>
          </p:nvPr>
        </p:nvSpPr>
        <p:spPr>
          <a:xfrm>
            <a:off x="852488" y="946150"/>
            <a:ext cx="10487025" cy="1462088"/>
          </a:xfrm>
        </p:spPr>
        <p:txBody>
          <a:bodyPr/>
          <a:lstStyle/>
          <a:p>
            <a:pPr eaLnBrk="1" hangingPunct="1"/>
            <a:r>
              <a:rPr lang="en-GB" b="1" dirty="0">
                <a:solidFill>
                  <a:srgbClr val="69216A"/>
                </a:solidFill>
                <a:latin typeface="+mn-lt"/>
              </a:rPr>
              <a:t>Weighting Attributes (cont.)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4B9D-D0ED-D1AA-6CC3-70DACA65FCE2}"/>
              </a:ext>
            </a:extLst>
          </p:cNvPr>
          <p:cNvSpPr>
            <a:spLocks noGrp="1"/>
          </p:cNvSpPr>
          <p:nvPr>
            <p:ph type="title"/>
          </p:nvPr>
        </p:nvSpPr>
        <p:spPr/>
        <p:txBody>
          <a:bodyPr/>
          <a:lstStyle/>
          <a:p>
            <a:r>
              <a:rPr lang="en-GB" dirty="0"/>
              <a:t>Lab Postmortem</a:t>
            </a:r>
          </a:p>
        </p:txBody>
      </p:sp>
      <p:sp>
        <p:nvSpPr>
          <p:cNvPr id="3" name="Content Placeholder 2">
            <a:extLst>
              <a:ext uri="{FF2B5EF4-FFF2-40B4-BE49-F238E27FC236}">
                <a16:creationId xmlns:a16="http://schemas.microsoft.com/office/drawing/2014/main" id="{5311A8C8-85E5-77C7-EB2D-2EF876A135BA}"/>
              </a:ext>
            </a:extLst>
          </p:cNvPr>
          <p:cNvSpPr>
            <a:spLocks noGrp="1"/>
          </p:cNvSpPr>
          <p:nvPr>
            <p:ph idx="1"/>
          </p:nvPr>
        </p:nvSpPr>
        <p:spPr>
          <a:xfrm>
            <a:off x="595843" y="1757929"/>
            <a:ext cx="5050813" cy="985272"/>
          </a:xfrm>
        </p:spPr>
        <p:txBody>
          <a:bodyPr/>
          <a:lstStyle/>
          <a:p>
            <a:pPr marL="0" indent="0">
              <a:buNone/>
            </a:pPr>
            <a:r>
              <a:rPr lang="en-GB" dirty="0"/>
              <a:t>What does this confusion matrix mean?</a:t>
            </a:r>
          </a:p>
          <a:p>
            <a:pPr marL="0" indent="0">
              <a:buNone/>
            </a:pPr>
            <a:endParaRPr lang="en-GB" dirty="0"/>
          </a:p>
          <a:p>
            <a:pPr marL="0" indent="0">
              <a:buNone/>
            </a:pPr>
            <a:endParaRPr lang="en-GB" dirty="0"/>
          </a:p>
        </p:txBody>
      </p:sp>
      <p:sp>
        <p:nvSpPr>
          <p:cNvPr id="4" name="Date Placeholder 3">
            <a:extLst>
              <a:ext uri="{FF2B5EF4-FFF2-40B4-BE49-F238E27FC236}">
                <a16:creationId xmlns:a16="http://schemas.microsoft.com/office/drawing/2014/main" id="{A0EDC5BE-E638-D687-B2B4-ED813DDD16C9}"/>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310C81D5-13A7-0E91-C315-D0A8F2B7A6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D9B2F5-3E18-EE55-7D85-981DA555902A}"/>
              </a:ext>
            </a:extLst>
          </p:cNvPr>
          <p:cNvSpPr>
            <a:spLocks noGrp="1"/>
          </p:cNvSpPr>
          <p:nvPr>
            <p:ph type="sldNum" sz="quarter" idx="12"/>
          </p:nvPr>
        </p:nvSpPr>
        <p:spPr/>
        <p:txBody>
          <a:bodyPr/>
          <a:lstStyle/>
          <a:p>
            <a:fld id="{437794D7-DC86-9A4E-9C9F-0B324FE8876A}" type="slidenum">
              <a:rPr lang="en-US" smtClean="0"/>
              <a:pPr/>
              <a:t>3</a:t>
            </a:fld>
            <a:endParaRPr lang="en-US" dirty="0"/>
          </a:p>
        </p:txBody>
      </p:sp>
      <p:pic>
        <p:nvPicPr>
          <p:cNvPr id="10" name="Picture 9">
            <a:extLst>
              <a:ext uri="{FF2B5EF4-FFF2-40B4-BE49-F238E27FC236}">
                <a16:creationId xmlns:a16="http://schemas.microsoft.com/office/drawing/2014/main" id="{CE5B6E2A-8A50-F86F-DBF4-8B6EED12E789}"/>
              </a:ext>
            </a:extLst>
          </p:cNvPr>
          <p:cNvPicPr>
            <a:picLocks noChangeAspect="1"/>
          </p:cNvPicPr>
          <p:nvPr/>
        </p:nvPicPr>
        <p:blipFill>
          <a:blip r:embed="rId3"/>
          <a:stretch>
            <a:fillRect/>
          </a:stretch>
        </p:blipFill>
        <p:spPr>
          <a:xfrm>
            <a:off x="1035347" y="2708629"/>
            <a:ext cx="9222617" cy="2660685"/>
          </a:xfrm>
          <a:prstGeom prst="rect">
            <a:avLst/>
          </a:prstGeom>
        </p:spPr>
      </p:pic>
    </p:spTree>
    <p:extLst>
      <p:ext uri="{BB962C8B-B14F-4D97-AF65-F5344CB8AC3E}">
        <p14:creationId xmlns:p14="http://schemas.microsoft.com/office/powerpoint/2010/main" val="3958555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GB" dirty="0"/>
              <a:t>Contents (4)</a:t>
            </a:r>
          </a:p>
        </p:txBody>
      </p:sp>
      <p:sp>
        <p:nvSpPr>
          <p:cNvPr id="26628" name="Rectangle 3"/>
          <p:cNvSpPr>
            <a:spLocks noGrp="1" noChangeArrowheads="1"/>
          </p:cNvSpPr>
          <p:nvPr>
            <p:ph type="body" idx="1"/>
          </p:nvPr>
        </p:nvSpPr>
        <p:spPr/>
        <p:txBody>
          <a:bodyPr/>
          <a:lstStyle/>
          <a:p>
            <a:pPr eaLnBrk="1" hangingPunct="1"/>
            <a:r>
              <a:rPr lang="en-GB" dirty="0">
                <a:solidFill>
                  <a:srgbClr val="C0C0C0"/>
                </a:solidFill>
              </a:rPr>
              <a:t>Nearest-neighbour(s) retrieval</a:t>
            </a:r>
          </a:p>
          <a:p>
            <a:pPr eaLnBrk="1" hangingPunct="1"/>
            <a:r>
              <a:rPr lang="en-GB" dirty="0">
                <a:solidFill>
                  <a:srgbClr val="C0C0C0"/>
                </a:solidFill>
              </a:rPr>
              <a:t>Distance (similarity)</a:t>
            </a:r>
          </a:p>
          <a:p>
            <a:pPr eaLnBrk="1" hangingPunct="1"/>
            <a:r>
              <a:rPr lang="en-GB" dirty="0"/>
              <a:t>Problems</a:t>
            </a:r>
          </a:p>
          <a:p>
            <a:pPr lvl="1" eaLnBrk="1" hangingPunct="1"/>
            <a:r>
              <a:rPr lang="en-GB" dirty="0"/>
              <a:t>missing values</a:t>
            </a:r>
          </a:p>
          <a:p>
            <a:pPr lvl="1" eaLnBrk="1" hangingPunct="1"/>
            <a:r>
              <a:rPr lang="en-GB" dirty="0"/>
              <a:t>noisy data</a:t>
            </a:r>
          </a:p>
          <a:p>
            <a:pPr eaLnBrk="1" hangingPunct="1"/>
            <a:r>
              <a:rPr lang="en-GB" dirty="0">
                <a:solidFill>
                  <a:srgbClr val="C0C0C0"/>
                </a:solidFill>
              </a:rPr>
              <a:t>Summary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77CB2CF-CEE1-413E-B263-4BCC06119A63}"/>
              </a:ext>
              <a:ext uri="{C183D7F6-B498-43B3-948B-1728B52AA6E4}">
                <adec:decorative xmlns:adec="http://schemas.microsoft.com/office/drawing/2017/decorative" val="1"/>
              </a:ext>
            </a:extLst>
          </p:cNvPr>
          <p:cNvGrpSpPr/>
          <p:nvPr/>
        </p:nvGrpSpPr>
        <p:grpSpPr>
          <a:xfrm>
            <a:off x="5486400" y="6096000"/>
            <a:ext cx="2401824" cy="417456"/>
            <a:chOff x="5486400" y="6096000"/>
            <a:chExt cx="2401824" cy="417456"/>
          </a:xfrm>
        </p:grpSpPr>
        <p:grpSp>
          <p:nvGrpSpPr>
            <p:cNvPr id="10" name="Group 9">
              <a:extLst>
                <a:ext uri="{FF2B5EF4-FFF2-40B4-BE49-F238E27FC236}">
                  <a16:creationId xmlns:a16="http://schemas.microsoft.com/office/drawing/2014/main" id="{C87E6A3E-4DFD-48C5-B757-F63443953F65}"/>
                </a:ext>
              </a:extLst>
            </p:cNvPr>
            <p:cNvGrpSpPr/>
            <p:nvPr/>
          </p:nvGrpSpPr>
          <p:grpSpPr>
            <a:xfrm>
              <a:off x="5547360" y="6096000"/>
              <a:ext cx="2084832" cy="0"/>
              <a:chOff x="5547360" y="6096000"/>
              <a:chExt cx="2084832" cy="0"/>
            </a:xfrm>
          </p:grpSpPr>
          <p:cxnSp>
            <p:nvCxnSpPr>
              <p:cNvPr id="3" name="Straight Connector 2">
                <a:extLst>
                  <a:ext uri="{FF2B5EF4-FFF2-40B4-BE49-F238E27FC236}">
                    <a16:creationId xmlns:a16="http://schemas.microsoft.com/office/drawing/2014/main" id="{29D1A70C-03D2-49A8-9428-49FBE6E57F40}"/>
                  </a:ext>
                </a:extLst>
              </p:cNvPr>
              <p:cNvCxnSpPr/>
              <p:nvPr/>
            </p:nvCxnSpPr>
            <p:spPr>
              <a:xfrm>
                <a:off x="5547360" y="6096000"/>
                <a:ext cx="76809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DC67F80-BF6D-4317-9DDD-9AEA6ABC0B10}"/>
                  </a:ext>
                </a:extLst>
              </p:cNvPr>
              <p:cNvCxnSpPr>
                <a:cxnSpLocks/>
              </p:cNvCxnSpPr>
              <p:nvPr/>
            </p:nvCxnSpPr>
            <p:spPr>
              <a:xfrm>
                <a:off x="6315456" y="6096000"/>
                <a:ext cx="1316736"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4EB2A16B-70B0-4427-8AAE-BF3E8B33F4B6}"/>
                </a:ext>
              </a:extLst>
            </p:cNvPr>
            <p:cNvSpPr txBox="1"/>
            <p:nvPr/>
          </p:nvSpPr>
          <p:spPr>
            <a:xfrm>
              <a:off x="5486400" y="6144124"/>
              <a:ext cx="2401824" cy="369332"/>
            </a:xfrm>
            <a:prstGeom prst="rect">
              <a:avLst/>
            </a:prstGeom>
            <a:noFill/>
          </p:spPr>
          <p:txBody>
            <a:bodyPr wrap="square" rtlCol="0">
              <a:spAutoFit/>
            </a:bodyPr>
            <a:lstStyle/>
            <a:p>
              <a:r>
                <a:rPr lang="en-GB" b="1" dirty="0"/>
                <a:t>0           X                      1</a:t>
              </a:r>
            </a:p>
          </p:txBody>
        </p:sp>
        <p:cxnSp>
          <p:nvCxnSpPr>
            <p:cNvPr id="9" name="Straight Connector 8">
              <a:extLst>
                <a:ext uri="{FF2B5EF4-FFF2-40B4-BE49-F238E27FC236}">
                  <a16:creationId xmlns:a16="http://schemas.microsoft.com/office/drawing/2014/main" id="{8E8CA284-65CC-4AEB-A673-E95AD2641A77}"/>
                </a:ext>
              </a:extLst>
            </p:cNvPr>
            <p:cNvCxnSpPr/>
            <p:nvPr/>
          </p:nvCxnSpPr>
          <p:spPr>
            <a:xfrm>
              <a:off x="6315456" y="6096000"/>
              <a:ext cx="0" cy="13411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652" name="Rectangle 3"/>
          <p:cNvSpPr>
            <a:spLocks noGrp="1" noChangeArrowheads="1"/>
          </p:cNvSpPr>
          <p:nvPr>
            <p:ph type="body" idx="1"/>
          </p:nvPr>
        </p:nvSpPr>
        <p:spPr>
          <a:xfrm>
            <a:off x="595843" y="1620768"/>
            <a:ext cx="11596157" cy="4057777"/>
          </a:xfrm>
        </p:spPr>
        <p:txBody>
          <a:bodyPr/>
          <a:lstStyle/>
          <a:p>
            <a:pPr marL="0" indent="0" eaLnBrk="1" hangingPunct="1">
              <a:lnSpc>
                <a:spcPct val="90000"/>
              </a:lnSpc>
              <a:buNone/>
            </a:pPr>
            <a:r>
              <a:rPr lang="en-GB" sz="3600" dirty="0"/>
              <a:t>Nominal values</a:t>
            </a:r>
          </a:p>
          <a:p>
            <a:pPr lvl="1" eaLnBrk="1" hangingPunct="1">
              <a:lnSpc>
                <a:spcPct val="90000"/>
              </a:lnSpc>
            </a:pPr>
            <a:r>
              <a:rPr lang="en-GB" sz="3200" dirty="0"/>
              <a:t>If one or both values are missing, assume maximal difference</a:t>
            </a:r>
          </a:p>
          <a:p>
            <a:pPr lvl="2" eaLnBrk="1" hangingPunct="1">
              <a:lnSpc>
                <a:spcPct val="90000"/>
              </a:lnSpc>
            </a:pPr>
            <a:r>
              <a:rPr lang="en-GB" sz="2800" dirty="0"/>
              <a:t>distance is 1 (same as different values)</a:t>
            </a:r>
          </a:p>
          <a:p>
            <a:pPr marL="0" indent="0" eaLnBrk="1" hangingPunct="1">
              <a:lnSpc>
                <a:spcPct val="90000"/>
              </a:lnSpc>
              <a:buNone/>
            </a:pPr>
            <a:r>
              <a:rPr lang="en-GB" sz="3600" dirty="0"/>
              <a:t>Numeric (normalised attributes)</a:t>
            </a:r>
          </a:p>
          <a:p>
            <a:pPr lvl="1" eaLnBrk="1" hangingPunct="1">
              <a:lnSpc>
                <a:spcPct val="90000"/>
              </a:lnSpc>
            </a:pPr>
            <a:r>
              <a:rPr lang="en-GB" sz="3200" dirty="0"/>
              <a:t>If both values are missing, assume maximal difference </a:t>
            </a:r>
          </a:p>
          <a:p>
            <a:pPr lvl="2" eaLnBrk="1" hangingPunct="1">
              <a:lnSpc>
                <a:spcPct val="90000"/>
              </a:lnSpc>
            </a:pPr>
            <a:r>
              <a:rPr lang="en-GB" sz="2800" dirty="0"/>
              <a:t>distance is 1</a:t>
            </a:r>
          </a:p>
          <a:p>
            <a:pPr lvl="1" eaLnBrk="1" hangingPunct="1">
              <a:lnSpc>
                <a:spcPct val="90000"/>
              </a:lnSpc>
            </a:pPr>
            <a:r>
              <a:rPr lang="en-GB" sz="3200" dirty="0"/>
              <a:t>If one value is missing</a:t>
            </a:r>
          </a:p>
          <a:p>
            <a:pPr lvl="2" eaLnBrk="1" hangingPunct="1">
              <a:lnSpc>
                <a:spcPct val="90000"/>
              </a:lnSpc>
            </a:pPr>
            <a:r>
              <a:rPr lang="en-GB" sz="2800" dirty="0"/>
              <a:t>assume maximal difference using the normalised version of the known value </a:t>
            </a:r>
            <a:r>
              <a:rPr lang="en-GB" sz="2800" i="1" dirty="0"/>
              <a:t>x</a:t>
            </a:r>
          </a:p>
          <a:p>
            <a:pPr lvl="2" eaLnBrk="1" hangingPunct="1">
              <a:lnSpc>
                <a:spcPct val="90000"/>
              </a:lnSpc>
            </a:pPr>
            <a:r>
              <a:rPr lang="en-GB" sz="2800" dirty="0"/>
              <a:t>larger of </a:t>
            </a:r>
            <a:r>
              <a:rPr lang="en-GB" sz="2800" b="1" i="1" dirty="0">
                <a:solidFill>
                  <a:srgbClr val="FF0000"/>
                </a:solidFill>
              </a:rPr>
              <a:t>x</a:t>
            </a:r>
            <a:r>
              <a:rPr lang="en-GB" sz="2400" dirty="0"/>
              <a:t> and </a:t>
            </a:r>
            <a:r>
              <a:rPr lang="en-GB" sz="2800" dirty="0"/>
              <a:t>(</a:t>
            </a:r>
            <a:r>
              <a:rPr lang="en-GB" sz="2800" b="1" dirty="0">
                <a:solidFill>
                  <a:srgbClr val="0070C0"/>
                </a:solidFill>
              </a:rPr>
              <a:t>1-</a:t>
            </a:r>
            <a:r>
              <a:rPr lang="en-GB" sz="2800" b="1" i="1" dirty="0">
                <a:solidFill>
                  <a:srgbClr val="0070C0"/>
                </a:solidFill>
              </a:rPr>
              <a:t>x</a:t>
            </a:r>
            <a:r>
              <a:rPr lang="en-GB" sz="2800" dirty="0"/>
              <a:t>)</a:t>
            </a:r>
          </a:p>
        </p:txBody>
      </p:sp>
      <p:sp>
        <p:nvSpPr>
          <p:cNvPr id="27651" name="Rectangle 2"/>
          <p:cNvSpPr>
            <a:spLocks noGrp="1" noChangeArrowheads="1"/>
          </p:cNvSpPr>
          <p:nvPr>
            <p:ph type="title"/>
          </p:nvPr>
        </p:nvSpPr>
        <p:spPr>
          <a:xfrm>
            <a:off x="595843" y="914478"/>
            <a:ext cx="10515600" cy="757129"/>
          </a:xfrm>
        </p:spPr>
        <p:txBody>
          <a:bodyPr/>
          <a:lstStyle/>
          <a:p>
            <a:pPr eaLnBrk="1" hangingPunct="1"/>
            <a:r>
              <a:rPr lang="en-GB" dirty="0"/>
              <a:t>Missing values (normalised)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Example of distance calculation and problem solution when there are missing values.">
            <a:extLst>
              <a:ext uri="{FF2B5EF4-FFF2-40B4-BE49-F238E27FC236}">
                <a16:creationId xmlns:a16="http://schemas.microsoft.com/office/drawing/2014/main" id="{12AC90BE-53BD-4A1A-93EE-D7F07A5CFED3}"/>
              </a:ext>
            </a:extLst>
          </p:cNvPr>
          <p:cNvGrpSpPr/>
          <p:nvPr/>
        </p:nvGrpSpPr>
        <p:grpSpPr>
          <a:xfrm>
            <a:off x="1455738" y="4940619"/>
            <a:ext cx="8998902" cy="1081086"/>
            <a:chOff x="1455738" y="4940619"/>
            <a:chExt cx="8998902" cy="1081086"/>
          </a:xfrm>
        </p:grpSpPr>
        <p:sp>
          <p:nvSpPr>
            <p:cNvPr id="28677" name="Text Box 8"/>
            <p:cNvSpPr txBox="1">
              <a:spLocks noChangeArrowheads="1"/>
            </p:cNvSpPr>
            <p:nvPr/>
          </p:nvSpPr>
          <p:spPr bwMode="auto">
            <a:xfrm>
              <a:off x="6280150" y="5015231"/>
              <a:ext cx="417449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GB" sz="2000" i="1" dirty="0">
                  <a:solidFill>
                    <a:schemeClr val="tx2"/>
                  </a:solidFill>
                  <a:latin typeface="Tahoma" pitchFamily="34" charset="0"/>
                </a:rPr>
                <a:t>Instance a </a:t>
              </a:r>
              <a:r>
                <a:rPr lang="en-GB" sz="2000" dirty="0">
                  <a:solidFill>
                    <a:schemeClr val="tx2"/>
                  </a:solidFill>
                  <a:latin typeface="Tahoma" pitchFamily="34" charset="0"/>
                </a:rPr>
                <a:t>is closest to problem </a:t>
              </a:r>
              <a:r>
                <a:rPr lang="en-GB" sz="2000" i="1" dirty="0">
                  <a:solidFill>
                    <a:schemeClr val="tx2"/>
                  </a:solidFill>
                  <a:latin typeface="Tahoma" pitchFamily="34" charset="0"/>
                </a:rPr>
                <a:t>p</a:t>
              </a:r>
              <a:r>
                <a:rPr lang="en-GB" sz="2000" dirty="0">
                  <a:solidFill>
                    <a:schemeClr val="tx2"/>
                  </a:solidFill>
                  <a:latin typeface="Tahoma" pitchFamily="34" charset="0"/>
                </a:rPr>
                <a:t> so solution is </a:t>
              </a:r>
              <a:r>
                <a:rPr lang="en-GB" sz="2000" i="1" dirty="0">
                  <a:solidFill>
                    <a:schemeClr val="hlink"/>
                  </a:solidFill>
                  <a:latin typeface="Tahoma" pitchFamily="34" charset="0"/>
                </a:rPr>
                <a:t>yes</a:t>
              </a:r>
            </a:p>
          </p:txBody>
        </p:sp>
        <p:sp>
          <p:nvSpPr>
            <p:cNvPr id="28678" name="AutoShape 9"/>
            <p:cNvSpPr>
              <a:spLocks/>
            </p:cNvSpPr>
            <p:nvPr/>
          </p:nvSpPr>
          <p:spPr bwMode="auto">
            <a:xfrm>
              <a:off x="6135688" y="5013643"/>
              <a:ext cx="144462" cy="1008062"/>
            </a:xfrm>
            <a:prstGeom prst="rightBrace">
              <a:avLst>
                <a:gd name="adj1" fmla="val 58150"/>
                <a:gd name="adj2" fmla="val 50000"/>
              </a:avLst>
            </a:prstGeom>
            <a:noFill/>
            <a:ln w="1905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8679" name="Object 10"/>
            <p:cNvGraphicFramePr>
              <a:graphicFrameLocks noChangeAspect="1"/>
            </p:cNvGraphicFramePr>
            <p:nvPr>
              <p:extLst>
                <p:ext uri="{D42A27DB-BD31-4B8C-83A1-F6EECF244321}">
                  <p14:modId xmlns:p14="http://schemas.microsoft.com/office/powerpoint/2010/main" val="3206817296"/>
                </p:ext>
              </p:extLst>
            </p:nvPr>
          </p:nvGraphicFramePr>
          <p:xfrm>
            <a:off x="1455738" y="4940619"/>
            <a:ext cx="4640262" cy="1063625"/>
          </p:xfrm>
          <a:graphic>
            <a:graphicData uri="http://schemas.openxmlformats.org/presentationml/2006/ole">
              <mc:AlternateContent xmlns:mc="http://schemas.openxmlformats.org/markup-compatibility/2006">
                <mc:Choice xmlns:v="urn:schemas-microsoft-com:vml" Requires="v">
                  <p:oleObj name="Equation" r:id="rId3" imgW="2324100" imgH="533400" progId="Equation.3">
                    <p:embed/>
                  </p:oleObj>
                </mc:Choice>
                <mc:Fallback>
                  <p:oleObj name="Equation" r:id="rId3" imgW="2324100" imgH="533400" progId="Equation.3">
                    <p:embed/>
                    <p:pic>
                      <p:nvPicPr>
                        <p:cNvPr id="28679"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738" y="4940619"/>
                          <a:ext cx="4640262" cy="1063625"/>
                        </a:xfrm>
                        <a:prstGeom prst="rect">
                          <a:avLst/>
                        </a:prstGeom>
                        <a:solidFill>
                          <a:srgbClr val="FFFFDD"/>
                        </a:solidFill>
                        <a:ln>
                          <a:noFill/>
                        </a:ln>
                        <a:effectLst/>
                      </p:spPr>
                    </p:pic>
                  </p:oleObj>
                </mc:Fallback>
              </mc:AlternateContent>
            </a:graphicData>
          </a:graphic>
        </p:graphicFrame>
      </p:grpSp>
      <p:sp>
        <p:nvSpPr>
          <p:cNvPr id="28676" name="Rectangle 3"/>
          <p:cNvSpPr>
            <a:spLocks noGrp="1" noChangeArrowheads="1"/>
          </p:cNvSpPr>
          <p:nvPr>
            <p:ph type="body" idx="1"/>
          </p:nvPr>
        </p:nvSpPr>
        <p:spPr/>
        <p:txBody>
          <a:bodyPr/>
          <a:lstStyle/>
          <a:p>
            <a:pPr eaLnBrk="1" hangingPunct="1">
              <a:lnSpc>
                <a:spcPct val="90000"/>
              </a:lnSpc>
            </a:pPr>
            <a:r>
              <a:rPr lang="en-GB" sz="3200" dirty="0"/>
              <a:t>E.g. </a:t>
            </a:r>
            <a:r>
              <a:rPr lang="en-GB" sz="3200" i="1" dirty="0"/>
              <a:t>a </a:t>
            </a:r>
            <a:r>
              <a:rPr lang="en-GB" sz="3200" dirty="0"/>
              <a:t>&amp; </a:t>
            </a:r>
            <a:r>
              <a:rPr lang="en-GB" sz="3200" i="1" dirty="0"/>
              <a:t>b</a:t>
            </a:r>
            <a:r>
              <a:rPr lang="en-GB" sz="3200" dirty="0"/>
              <a:t> are instances and </a:t>
            </a:r>
            <a:r>
              <a:rPr lang="en-GB" sz="3200" i="1" dirty="0"/>
              <a:t>p</a:t>
            </a:r>
            <a:r>
              <a:rPr lang="en-GB" sz="3200" dirty="0"/>
              <a:t> is problem</a:t>
            </a:r>
          </a:p>
          <a:p>
            <a:pPr eaLnBrk="1" hangingPunct="1">
              <a:spcBef>
                <a:spcPct val="40000"/>
              </a:spcBef>
              <a:buFont typeface="Wingdings" pitchFamily="2" charset="2"/>
              <a:buNone/>
            </a:pPr>
            <a:r>
              <a:rPr lang="en-GB" sz="2400" dirty="0"/>
              <a:t>		</a:t>
            </a:r>
            <a:r>
              <a:rPr lang="en-GB" sz="2400" i="1" dirty="0">
                <a:solidFill>
                  <a:schemeClr val="tx2"/>
                </a:solidFill>
              </a:rPr>
              <a:t>Outlook	Temperature	Humid		Wind	Play</a:t>
            </a:r>
          </a:p>
          <a:p>
            <a:pPr eaLnBrk="1" hangingPunct="1">
              <a:lnSpc>
                <a:spcPct val="90000"/>
              </a:lnSpc>
              <a:buFont typeface="Wingdings" pitchFamily="2" charset="2"/>
              <a:buNone/>
            </a:pPr>
            <a:r>
              <a:rPr lang="en-GB" sz="2400" dirty="0">
                <a:solidFill>
                  <a:schemeClr val="tx2"/>
                </a:solidFill>
              </a:rPr>
              <a:t>	a</a:t>
            </a:r>
            <a:r>
              <a:rPr lang="en-GB" sz="2400" dirty="0"/>
              <a:t>	sunny		0.4		high		no	yes</a:t>
            </a:r>
          </a:p>
          <a:p>
            <a:pPr eaLnBrk="1" hangingPunct="1">
              <a:lnSpc>
                <a:spcPct val="90000"/>
              </a:lnSpc>
              <a:buFont typeface="Wingdings" pitchFamily="2" charset="2"/>
              <a:buNone/>
            </a:pPr>
            <a:r>
              <a:rPr lang="en-GB" sz="2400" dirty="0">
                <a:solidFill>
                  <a:schemeClr val="tx2"/>
                </a:solidFill>
              </a:rPr>
              <a:t>	b</a:t>
            </a:r>
            <a:r>
              <a:rPr lang="en-GB" sz="2400" dirty="0"/>
              <a:t>	</a:t>
            </a:r>
            <a:r>
              <a:rPr lang="en-GB" sz="2400" dirty="0">
                <a:solidFill>
                  <a:srgbClr val="0070C0"/>
                </a:solidFill>
              </a:rPr>
              <a:t>NA</a:t>
            </a:r>
            <a:r>
              <a:rPr lang="en-GB" sz="2400" dirty="0"/>
              <a:t>		1		high		no	no</a:t>
            </a:r>
          </a:p>
          <a:p>
            <a:pPr eaLnBrk="1" hangingPunct="1">
              <a:lnSpc>
                <a:spcPct val="90000"/>
              </a:lnSpc>
              <a:buFont typeface="Wingdings" pitchFamily="2" charset="2"/>
              <a:buNone/>
            </a:pPr>
            <a:r>
              <a:rPr lang="en-GB" sz="2400" dirty="0">
                <a:solidFill>
                  <a:schemeClr val="tx2"/>
                </a:solidFill>
              </a:rPr>
              <a:t>	p</a:t>
            </a:r>
            <a:r>
              <a:rPr lang="en-GB" sz="2400" dirty="0"/>
              <a:t>	rainy		NA		low		no	</a:t>
            </a:r>
            <a:r>
              <a:rPr lang="en-GB" sz="2400" dirty="0">
                <a:solidFill>
                  <a:schemeClr val="hlink"/>
                </a:solidFill>
              </a:rPr>
              <a:t>?</a:t>
            </a:r>
          </a:p>
          <a:p>
            <a:pPr eaLnBrk="1" hangingPunct="1">
              <a:lnSpc>
                <a:spcPct val="90000"/>
              </a:lnSpc>
              <a:buFont typeface="Wingdings" pitchFamily="2" charset="2"/>
              <a:buNone/>
            </a:pPr>
            <a:endParaRPr lang="en-GB" sz="2400" dirty="0">
              <a:solidFill>
                <a:schemeClr val="hlink"/>
              </a:solidFill>
            </a:endParaRPr>
          </a:p>
          <a:p>
            <a:pPr eaLnBrk="1" hangingPunct="1">
              <a:lnSpc>
                <a:spcPct val="90000"/>
              </a:lnSpc>
            </a:pPr>
            <a:endParaRPr lang="en-GB" sz="2400" dirty="0"/>
          </a:p>
          <a:p>
            <a:pPr eaLnBrk="1" hangingPunct="1">
              <a:lnSpc>
                <a:spcPct val="90000"/>
              </a:lnSpc>
            </a:pPr>
            <a:endParaRPr lang="en-GB" sz="2000" dirty="0"/>
          </a:p>
        </p:txBody>
      </p:sp>
      <p:sp>
        <p:nvSpPr>
          <p:cNvPr id="28675" name="Rectangle 2"/>
          <p:cNvSpPr>
            <a:spLocks noGrp="1" noChangeArrowheads="1"/>
          </p:cNvSpPr>
          <p:nvPr>
            <p:ph type="title"/>
          </p:nvPr>
        </p:nvSpPr>
        <p:spPr/>
        <p:txBody>
          <a:bodyPr/>
          <a:lstStyle/>
          <a:p>
            <a:pPr eaLnBrk="1" hangingPunct="1"/>
            <a:r>
              <a:rPr lang="en-GB" dirty="0"/>
              <a:t>Missing values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GB" sz="4000"/>
              <a:t>Noisy Data</a:t>
            </a:r>
          </a:p>
        </p:txBody>
      </p:sp>
      <p:sp>
        <p:nvSpPr>
          <p:cNvPr id="29700" name="Rectangle 3"/>
          <p:cNvSpPr>
            <a:spLocks noGrp="1" noChangeArrowheads="1"/>
          </p:cNvSpPr>
          <p:nvPr>
            <p:ph type="body" idx="1"/>
          </p:nvPr>
        </p:nvSpPr>
        <p:spPr>
          <a:xfrm>
            <a:off x="889322" y="1988912"/>
            <a:ext cx="11048034" cy="4506912"/>
          </a:xfrm>
        </p:spPr>
        <p:txBody>
          <a:bodyPr/>
          <a:lstStyle/>
          <a:p>
            <a:pPr eaLnBrk="1" hangingPunct="1"/>
            <a:r>
              <a:rPr lang="en-GB" dirty="0"/>
              <a:t>Noise is not detected with 1-NN</a:t>
            </a:r>
          </a:p>
          <a:p>
            <a:pPr eaLnBrk="1" hangingPunct="1"/>
            <a:r>
              <a:rPr lang="en-GB" dirty="0"/>
              <a:t>Nearest neighbour used even if different solutions in neighbourhood</a:t>
            </a:r>
          </a:p>
          <a:p>
            <a:pPr eaLnBrk="1" hangingPunct="1"/>
            <a:r>
              <a:rPr lang="en-GB" i="1" dirty="0">
                <a:solidFill>
                  <a:schemeClr val="tx2"/>
                </a:solidFill>
              </a:rPr>
              <a:t>k</a:t>
            </a:r>
            <a:r>
              <a:rPr lang="en-GB" dirty="0">
                <a:solidFill>
                  <a:schemeClr val="tx2"/>
                </a:solidFill>
              </a:rPr>
              <a:t>-NN (k &gt; 1) </a:t>
            </a:r>
            <a:r>
              <a:rPr lang="en-GB" dirty="0"/>
              <a:t>copes better with noisy data</a:t>
            </a:r>
          </a:p>
          <a:p>
            <a:pPr lvl="1" eaLnBrk="1" hangingPunct="1"/>
            <a:r>
              <a:rPr lang="en-GB" dirty="0"/>
              <a:t>get </a:t>
            </a:r>
            <a:r>
              <a:rPr lang="en-GB" i="1" dirty="0">
                <a:solidFill>
                  <a:schemeClr val="tx2"/>
                </a:solidFill>
              </a:rPr>
              <a:t>k</a:t>
            </a:r>
            <a:r>
              <a:rPr lang="en-GB" b="1" dirty="0">
                <a:solidFill>
                  <a:schemeClr val="folHlink"/>
                </a:solidFill>
              </a:rPr>
              <a:t> </a:t>
            </a:r>
            <a:r>
              <a:rPr lang="en-GB" dirty="0"/>
              <a:t>closest instances </a:t>
            </a:r>
          </a:p>
          <a:p>
            <a:pPr lvl="1" eaLnBrk="1" hangingPunct="1"/>
            <a:r>
              <a:rPr lang="en-GB" dirty="0"/>
              <a:t>take </a:t>
            </a:r>
            <a:r>
              <a:rPr lang="en-GB" i="1" u="sng" dirty="0">
                <a:solidFill>
                  <a:schemeClr val="tx2"/>
                </a:solidFill>
              </a:rPr>
              <a:t>majority vote </a:t>
            </a:r>
            <a:r>
              <a:rPr lang="en-GB" dirty="0"/>
              <a:t>on their solutions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llustration of 1-NN, 3-NN and 5-NN.">
            <a:extLst>
              <a:ext uri="{FF2B5EF4-FFF2-40B4-BE49-F238E27FC236}">
                <a16:creationId xmlns:a16="http://schemas.microsoft.com/office/drawing/2014/main" id="{9A955D0E-DB1F-4052-BD38-E697716C9874}"/>
              </a:ext>
            </a:extLst>
          </p:cNvPr>
          <p:cNvPicPr>
            <a:picLocks noChangeAspect="1"/>
          </p:cNvPicPr>
          <p:nvPr/>
        </p:nvPicPr>
        <p:blipFill>
          <a:blip r:embed="rId3"/>
          <a:stretch>
            <a:fillRect/>
          </a:stretch>
        </p:blipFill>
        <p:spPr>
          <a:xfrm>
            <a:off x="785236" y="1783328"/>
            <a:ext cx="8907028" cy="4371211"/>
          </a:xfrm>
          <a:prstGeom prst="rect">
            <a:avLst/>
          </a:prstGeom>
        </p:spPr>
      </p:pic>
      <p:sp>
        <p:nvSpPr>
          <p:cNvPr id="30726" name="Rectangle 2"/>
          <p:cNvSpPr>
            <a:spLocks noGrp="1" noChangeArrowheads="1"/>
          </p:cNvSpPr>
          <p:nvPr>
            <p:ph type="title"/>
          </p:nvPr>
        </p:nvSpPr>
        <p:spPr/>
        <p:txBody>
          <a:bodyPr/>
          <a:lstStyle/>
          <a:p>
            <a:pPr eaLnBrk="1" hangingPunct="1"/>
            <a:r>
              <a:rPr lang="en-GB" i="1" dirty="0"/>
              <a:t>k</a:t>
            </a:r>
            <a:r>
              <a:rPr lang="en-GB" dirty="0"/>
              <a:t>-Nearest Neighbour (</a:t>
            </a:r>
            <a:r>
              <a:rPr lang="en-GB" i="1" dirty="0"/>
              <a:t>k</a:t>
            </a:r>
            <a:r>
              <a:rPr lang="en-GB" dirty="0"/>
              <a:t>-NN)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EB3A-B934-2E76-8B2B-DA069C3D323D}"/>
              </a:ext>
            </a:extLst>
          </p:cNvPr>
          <p:cNvSpPr>
            <a:spLocks noGrp="1"/>
          </p:cNvSpPr>
          <p:nvPr>
            <p:ph type="title"/>
          </p:nvPr>
        </p:nvSpPr>
        <p:spPr/>
        <p:txBody>
          <a:bodyPr/>
          <a:lstStyle/>
          <a:p>
            <a:r>
              <a:rPr lang="en-GB" dirty="0"/>
              <a:t>How to decide k?</a:t>
            </a:r>
          </a:p>
        </p:txBody>
      </p:sp>
      <p:sp>
        <p:nvSpPr>
          <p:cNvPr id="3" name="Content Placeholder 2">
            <a:extLst>
              <a:ext uri="{FF2B5EF4-FFF2-40B4-BE49-F238E27FC236}">
                <a16:creationId xmlns:a16="http://schemas.microsoft.com/office/drawing/2014/main" id="{C140F3CD-0598-0E61-DDE2-2F5FFEDC2C78}"/>
              </a:ext>
            </a:extLst>
          </p:cNvPr>
          <p:cNvSpPr>
            <a:spLocks noGrp="1"/>
          </p:cNvSpPr>
          <p:nvPr>
            <p:ph idx="1"/>
          </p:nvPr>
        </p:nvSpPr>
        <p:spPr/>
        <p:txBody>
          <a:bodyPr/>
          <a:lstStyle/>
          <a:p>
            <a:r>
              <a:rPr lang="en-GB" dirty="0"/>
              <a:t>Small k -&gt; higher noise</a:t>
            </a:r>
          </a:p>
          <a:p>
            <a:r>
              <a:rPr lang="en-GB" dirty="0"/>
              <a:t>Larger k -&gt; higher bias – what if the dataset is imbalanced?</a:t>
            </a:r>
          </a:p>
          <a:p>
            <a:r>
              <a:rPr lang="en-GB" dirty="0"/>
              <a:t>Large k -&gt; many more distances to calculate?</a:t>
            </a:r>
          </a:p>
          <a:p>
            <a:pPr algn="ctr"/>
            <a:r>
              <a:rPr lang="en-GB" dirty="0"/>
              <a:t>Rule of thumb: k depends on the number of </a:t>
            </a:r>
            <a:r>
              <a:rPr lang="en-GB" b="1" dirty="0"/>
              <a:t>instances</a:t>
            </a:r>
            <a:r>
              <a:rPr lang="en-GB" dirty="0"/>
              <a:t> in your dataset (n). k = 0.5*sqrt(n)</a:t>
            </a:r>
          </a:p>
          <a:p>
            <a:r>
              <a:rPr lang="en-GB" dirty="0"/>
              <a:t>Or: you could try different values of k (in a for loop) and select the best one for your dataset.</a:t>
            </a:r>
          </a:p>
          <a:p>
            <a:r>
              <a:rPr lang="en-GB" dirty="0"/>
              <a:t>Or select a nice, odd value so voting is never tied.</a:t>
            </a:r>
          </a:p>
        </p:txBody>
      </p:sp>
      <p:sp>
        <p:nvSpPr>
          <p:cNvPr id="4" name="Date Placeholder 3">
            <a:extLst>
              <a:ext uri="{FF2B5EF4-FFF2-40B4-BE49-F238E27FC236}">
                <a16:creationId xmlns:a16="http://schemas.microsoft.com/office/drawing/2014/main" id="{148E2FA7-88AF-B8B5-ED8C-00E8CABBFE2B}"/>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194264CF-9026-B8E7-CF31-CE406526EC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6BDEA9-BCEE-B7E0-8AF0-3D7020BBA464}"/>
              </a:ext>
            </a:extLst>
          </p:cNvPr>
          <p:cNvSpPr>
            <a:spLocks noGrp="1"/>
          </p:cNvSpPr>
          <p:nvPr>
            <p:ph type="sldNum" sz="quarter" idx="12"/>
          </p:nvPr>
        </p:nvSpPr>
        <p:spPr/>
        <p:txBody>
          <a:bodyPr/>
          <a:lstStyle/>
          <a:p>
            <a:fld id="{437794D7-DC86-9A4E-9C9F-0B324FE8876A}" type="slidenum">
              <a:rPr lang="en-US" smtClean="0"/>
              <a:pPr/>
              <a:t>35</a:t>
            </a:fld>
            <a:endParaRPr lang="en-US" dirty="0"/>
          </a:p>
        </p:txBody>
      </p:sp>
      <p:sp>
        <p:nvSpPr>
          <p:cNvPr id="8" name="TextBox 7">
            <a:extLst>
              <a:ext uri="{FF2B5EF4-FFF2-40B4-BE49-F238E27FC236}">
                <a16:creationId xmlns:a16="http://schemas.microsoft.com/office/drawing/2014/main" id="{8CBEDBCA-78F0-E655-76B6-F961FE1E95D0}"/>
              </a:ext>
            </a:extLst>
          </p:cNvPr>
          <p:cNvSpPr txBox="1"/>
          <p:nvPr/>
        </p:nvSpPr>
        <p:spPr>
          <a:xfrm>
            <a:off x="181466" y="5989130"/>
            <a:ext cx="7501379" cy="369332"/>
          </a:xfrm>
          <a:prstGeom prst="rect">
            <a:avLst/>
          </a:prstGeom>
          <a:noFill/>
        </p:spPr>
        <p:txBody>
          <a:bodyPr wrap="square">
            <a:spAutoFit/>
          </a:bodyPr>
          <a:lstStyle/>
          <a:p>
            <a:r>
              <a:rPr lang="en-GB" dirty="0">
                <a:hlinkClick r:id="rId3"/>
              </a:rPr>
              <a:t>classification - Value of k in k nearest </a:t>
            </a:r>
            <a:r>
              <a:rPr lang="en-GB" dirty="0" err="1">
                <a:hlinkClick r:id="rId3"/>
              </a:rPr>
              <a:t>neighbor</a:t>
            </a:r>
            <a:r>
              <a:rPr lang="en-GB" dirty="0">
                <a:hlinkClick r:id="rId3"/>
              </a:rPr>
              <a:t> algorithm - Stack Overflow</a:t>
            </a:r>
            <a:endParaRPr lang="en-GB" dirty="0"/>
          </a:p>
        </p:txBody>
      </p:sp>
    </p:spTree>
    <p:extLst>
      <p:ext uri="{BB962C8B-B14F-4D97-AF65-F5344CB8AC3E}">
        <p14:creationId xmlns:p14="http://schemas.microsoft.com/office/powerpoint/2010/main" val="2268965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1748" name="Rectangle 3"/>
              <p:cNvSpPr>
                <a:spLocks noGrp="1" noChangeArrowheads="1"/>
              </p:cNvSpPr>
              <p:nvPr>
                <p:ph type="body" sz="half" idx="1"/>
              </p:nvPr>
            </p:nvSpPr>
            <p:spPr>
              <a:xfrm>
                <a:off x="851958" y="1544459"/>
                <a:ext cx="11040111" cy="4831625"/>
              </a:xfrm>
            </p:spPr>
            <p:txBody>
              <a:bodyPr/>
              <a:lstStyle/>
              <a:p>
                <a:pPr marL="0" indent="0" eaLnBrk="1" hangingPunct="1">
                  <a:buNone/>
                </a:pPr>
                <a:r>
                  <a:rPr lang="en-GB" sz="3200" dirty="0"/>
                  <a:t>Classification can sometimes be improved by weighted voting</a:t>
                </a:r>
              </a:p>
              <a:p>
                <a:pPr lvl="1" eaLnBrk="1" hangingPunct="1"/>
                <a:r>
                  <a:rPr lang="en-GB" sz="2800" i="1" dirty="0"/>
                  <a:t>k</a:t>
                </a:r>
                <a:r>
                  <a:rPr lang="en-GB" sz="2800" dirty="0"/>
                  <a:t> closest instances selected</a:t>
                </a:r>
              </a:p>
              <a:p>
                <a:pPr lvl="2"/>
                <a:r>
                  <a:rPr lang="en-GB" sz="2400" dirty="0"/>
                  <a:t>The closer an instance is, the more its vote counts.</a:t>
                </a:r>
              </a:p>
              <a:p>
                <a:pPr lvl="1" eaLnBrk="1" hangingPunct="1"/>
                <a:r>
                  <a:rPr lang="en-GB" sz="2800" dirty="0"/>
                  <a:t>Solution takes into account distance of problem to each instance</a:t>
                </a:r>
              </a:p>
              <a:p>
                <a:pPr lvl="2" eaLnBrk="1" hangingPunct="1"/>
                <a14:m>
                  <m:oMath xmlns:m="http://schemas.openxmlformats.org/officeDocument/2006/math">
                    <m:r>
                      <a:rPr lang="en-GB" sz="2400" b="0" i="1" smtClean="0">
                        <a:latin typeface="Cambria Math" panose="02040503050406030204" pitchFamily="18" charset="0"/>
                      </a:rPr>
                      <m:t>𝑛𝑜𝑟𝑚𝑎𝑙𝑖𝑠𝑒𝑑</m:t>
                    </m:r>
                    <m:r>
                      <a:rPr lang="en-GB" sz="2400" b="0" i="1" smtClean="0">
                        <a:latin typeface="Cambria Math" panose="02040503050406030204" pitchFamily="18" charset="0"/>
                      </a:rPr>
                      <m:t> </m:t>
                    </m:r>
                    <m:r>
                      <a:rPr lang="en-GB" sz="2400" b="0" i="1" smtClean="0">
                        <a:latin typeface="Cambria Math" panose="02040503050406030204" pitchFamily="18" charset="0"/>
                      </a:rPr>
                      <m:t>𝑑𝑖𝑠𝑡𝑎𝑛𝑐𝑒</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𝑑𝑖𝑠𝑡𝑎𝑛𝑐𝑒</m:t>
                        </m:r>
                      </m:num>
                      <m:den>
                        <m:r>
                          <a:rPr lang="en-GB" sz="2400" b="0" i="1" smtClean="0">
                            <a:latin typeface="Cambria Math" panose="02040503050406030204" pitchFamily="18" charset="0"/>
                          </a:rPr>
                          <m:t>𝑛𝑢𝑚𝐴𝑡𝑡𝑟𝑖𝑏𝑢𝑡𝑒𝑠</m:t>
                        </m:r>
                      </m:den>
                    </m:f>
                  </m:oMath>
                </a14:m>
                <a:r>
                  <a:rPr lang="en-GB" sz="2400" dirty="0"/>
                  <a:t>		(Manhattan)</a:t>
                </a:r>
              </a:p>
              <a:p>
                <a:pPr marL="914400" lvl="2" indent="0" eaLnBrk="1" hangingPunct="1">
                  <a:buNone/>
                </a:pPr>
                <a:endParaRPr lang="en-GB" sz="2400" dirty="0"/>
              </a:p>
              <a:p>
                <a:pPr lvl="2"/>
                <a14:m>
                  <m:oMath xmlns:m="http://schemas.openxmlformats.org/officeDocument/2006/math">
                    <m:r>
                      <a:rPr lang="en-GB" sz="2400" b="0" i="1" smtClean="0">
                        <a:latin typeface="Cambria Math" panose="02040503050406030204" pitchFamily="18" charset="0"/>
                      </a:rPr>
                      <m:t>𝑛𝑜𝑟𝑚𝑎𝑙𝑖𝑠𝑒𝑑</m:t>
                    </m:r>
                    <m:r>
                      <a:rPr lang="en-GB" sz="2400" b="0" i="1" smtClean="0">
                        <a:latin typeface="Cambria Math" panose="02040503050406030204" pitchFamily="18" charset="0"/>
                      </a:rPr>
                      <m:t> </m:t>
                    </m:r>
                    <m:r>
                      <a:rPr lang="en-GB" sz="2400" b="0" i="1" smtClean="0">
                        <a:latin typeface="Cambria Math" panose="02040503050406030204" pitchFamily="18" charset="0"/>
                      </a:rPr>
                      <m:t>𝑑𝑖𝑠𝑡𝑎𝑛𝑐𝑒</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𝑑𝑖𝑠𝑡𝑎𝑛𝑐𝑒</m:t>
                        </m:r>
                      </m:num>
                      <m:den>
                        <m:rad>
                          <m:radPr>
                            <m:degHide m:val="on"/>
                            <m:ctrlPr>
                              <a:rPr lang="en-GB" sz="2400" b="0" i="1" smtClean="0">
                                <a:latin typeface="Cambria Math" panose="02040503050406030204" pitchFamily="18" charset="0"/>
                              </a:rPr>
                            </m:ctrlPr>
                          </m:radPr>
                          <m:deg/>
                          <m:e>
                            <m:eqArr>
                              <m:eqArrPr>
                                <m:ctrlPr>
                                  <a:rPr lang="en-GB" sz="2400" b="0" i="1" smtClean="0">
                                    <a:latin typeface="Cambria Math" panose="02040503050406030204" pitchFamily="18" charset="0"/>
                                  </a:rPr>
                                </m:ctrlPr>
                              </m:eqArrPr>
                              <m:e>
                                <m:r>
                                  <a:rPr lang="en-GB" sz="2400" b="0" i="1" smtClean="0">
                                    <a:latin typeface="Cambria Math" panose="02040503050406030204" pitchFamily="18" charset="0"/>
                                  </a:rPr>
                                  <m:t>####</m:t>
                                </m:r>
                                <m:r>
                                  <a:rPr lang="en-GB" sz="2400" b="0" i="1" smtClean="0">
                                    <a:latin typeface="Cambria Math" panose="02040503050406030204" pitchFamily="18" charset="0"/>
                                  </a:rPr>
                                  <m:t>𝑛𝑢𝑚𝐴𝑡𝑡𝑟𝑖𝑏𝑢𝑡𝑒𝑠</m:t>
                                </m:r>
                              </m:e>
                              <m:e>
                                <m:r>
                                  <a:rPr lang="en-GB" sz="2400" b="0" i="1" smtClean="0">
                                    <a:latin typeface="Cambria Math" panose="02040503050406030204" pitchFamily="18" charset="0"/>
                                  </a:rPr>
                                  <m:t> </m:t>
                                </m:r>
                              </m:e>
                            </m:eqArr>
                          </m:e>
                        </m:rad>
                      </m:den>
                    </m:f>
                  </m:oMath>
                </a14:m>
                <a:r>
                  <a:rPr lang="en-GB" sz="2400" dirty="0"/>
                  <a:t>		(Euclidean)</a:t>
                </a:r>
              </a:p>
              <a:p>
                <a:pPr marL="0" indent="0" eaLnBrk="1" hangingPunct="1">
                  <a:buNone/>
                </a:pPr>
                <a:r>
                  <a:rPr lang="en-GB" sz="3200" dirty="0"/>
                  <a:t>Weights for voting may use</a:t>
                </a:r>
              </a:p>
              <a:p>
                <a:pPr lvl="1" eaLnBrk="1" hangingPunct="1"/>
                <a:r>
                  <a:rPr lang="en-GB" sz="2800" i="1" u="sng" dirty="0">
                    <a:solidFill>
                      <a:schemeClr val="tx2"/>
                    </a:solidFill>
                  </a:rPr>
                  <a:t>Similarity</a:t>
                </a:r>
                <a:r>
                  <a:rPr lang="en-GB" sz="2800" dirty="0"/>
                  <a:t>: 1 - normalised distance</a:t>
                </a:r>
              </a:p>
              <a:p>
                <a:pPr lvl="1" eaLnBrk="1" hangingPunct="1"/>
                <a:r>
                  <a:rPr lang="en-GB" sz="2800" i="1" u="sng" dirty="0">
                    <a:solidFill>
                      <a:schemeClr val="tx2"/>
                    </a:solidFill>
                  </a:rPr>
                  <a:t>Inverse</a:t>
                </a:r>
                <a:r>
                  <a:rPr lang="en-GB" sz="2800" dirty="0"/>
                  <a:t>: 1/(normalised distance)</a:t>
                </a:r>
              </a:p>
            </p:txBody>
          </p:sp>
        </mc:Choice>
        <mc:Fallback>
          <p:sp>
            <p:nvSpPr>
              <p:cNvPr id="31748" name="Rectangle 3"/>
              <p:cNvSpPr>
                <a:spLocks noGrp="1" noRot="1" noChangeAspect="1" noMove="1" noResize="1" noEditPoints="1" noAdjustHandles="1" noChangeArrowheads="1" noChangeShapeType="1" noTextEdit="1"/>
              </p:cNvSpPr>
              <p:nvPr>
                <p:ph type="body" sz="half" idx="1"/>
              </p:nvPr>
            </p:nvSpPr>
            <p:spPr>
              <a:xfrm>
                <a:off x="851958" y="1544459"/>
                <a:ext cx="11040111" cy="4831625"/>
              </a:xfrm>
              <a:blipFill>
                <a:blip r:embed="rId2"/>
                <a:stretch>
                  <a:fillRect/>
                </a:stretch>
              </a:blipFill>
            </p:spPr>
            <p:txBody>
              <a:bodyPr/>
              <a:lstStyle/>
              <a:p>
                <a:r>
                  <a:rPr lang="en-GB">
                    <a:noFill/>
                  </a:rPr>
                  <a:t> </a:t>
                </a:r>
              </a:p>
            </p:txBody>
          </p:sp>
        </mc:Fallback>
      </mc:AlternateContent>
      <p:sp>
        <p:nvSpPr>
          <p:cNvPr id="7" name="Rectangle 2">
            <a:extLst>
              <a:ext uri="{FF2B5EF4-FFF2-40B4-BE49-F238E27FC236}">
                <a16:creationId xmlns:a16="http://schemas.microsoft.com/office/drawing/2014/main" id="{ADE2E079-6E5F-4C50-8497-7FEFDD58312A}"/>
              </a:ext>
            </a:extLst>
          </p:cNvPr>
          <p:cNvSpPr>
            <a:spLocks noGrp="1" noChangeArrowheads="1"/>
          </p:cNvSpPr>
          <p:nvPr>
            <p:ph type="title"/>
          </p:nvPr>
        </p:nvSpPr>
        <p:spPr>
          <a:xfrm>
            <a:off x="851958" y="813416"/>
            <a:ext cx="10487025" cy="731044"/>
          </a:xfrm>
        </p:spPr>
        <p:txBody>
          <a:bodyPr/>
          <a:lstStyle/>
          <a:p>
            <a:pPr eaLnBrk="1" hangingPunct="1"/>
            <a:r>
              <a:rPr lang="en-GB" b="1" dirty="0">
                <a:solidFill>
                  <a:srgbClr val="69216A"/>
                </a:solidFill>
                <a:latin typeface="+mn-lt"/>
              </a:rPr>
              <a:t>Weighted voting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GB" dirty="0"/>
              <a:t>Inverse Distance Weighting</a:t>
            </a:r>
          </a:p>
        </p:txBody>
      </p:sp>
      <p:sp>
        <p:nvSpPr>
          <p:cNvPr id="32772" name="Rectangle 3"/>
          <p:cNvSpPr>
            <a:spLocks noGrp="1" noChangeArrowheads="1"/>
          </p:cNvSpPr>
          <p:nvPr>
            <p:ph type="body" idx="1"/>
          </p:nvPr>
        </p:nvSpPr>
        <p:spPr/>
        <p:txBody>
          <a:bodyPr/>
          <a:lstStyle/>
          <a:p>
            <a:pPr marL="0" indent="0" eaLnBrk="1" hangingPunct="1">
              <a:buNone/>
            </a:pPr>
            <a:r>
              <a:rPr lang="en-GB" sz="3600" dirty="0"/>
              <a:t>If the distance is zero, inverse weight is </a:t>
            </a:r>
            <a:r>
              <a:rPr lang="en-GB" sz="3600" dirty="0">
                <a:cs typeface="Arial" charset="0"/>
              </a:rPr>
              <a:t>infinity</a:t>
            </a:r>
            <a:endParaRPr lang="en-GB" sz="3600" dirty="0"/>
          </a:p>
          <a:p>
            <a:pPr marL="0" indent="0" eaLnBrk="1" hangingPunct="1">
              <a:buNone/>
            </a:pPr>
            <a:r>
              <a:rPr lang="en-GB" sz="3600" dirty="0"/>
              <a:t>Solutions</a:t>
            </a:r>
          </a:p>
          <a:p>
            <a:pPr lvl="1" eaLnBrk="1" hangingPunct="1"/>
            <a:r>
              <a:rPr lang="en-GB" sz="3200" dirty="0"/>
              <a:t>take the class of the instance with zero distance as the solution</a:t>
            </a:r>
          </a:p>
          <a:p>
            <a:pPr lvl="2" eaLnBrk="1" hangingPunct="1"/>
            <a:r>
              <a:rPr lang="en-GB" sz="2800" dirty="0"/>
              <a:t>if more than one take a majority vote on these</a:t>
            </a:r>
          </a:p>
          <a:p>
            <a:pPr lvl="1" eaLnBrk="1" hangingPunct="1"/>
            <a:r>
              <a:rPr lang="en-GB" sz="3200" dirty="0"/>
              <a:t>Other solution</a:t>
            </a:r>
          </a:p>
          <a:p>
            <a:pPr lvl="2" eaLnBrk="1" hangingPunct="1"/>
            <a:r>
              <a:rPr lang="en-GB" sz="2800" dirty="0"/>
              <a:t>Add a small amount, e.g.  0.001 to denominator</a:t>
            </a:r>
          </a:p>
          <a:p>
            <a:pPr lvl="3" eaLnBrk="1" hangingPunct="1"/>
            <a:r>
              <a:rPr lang="en-GB" sz="2400" dirty="0"/>
              <a:t>no longer dividing by zero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3796" name="Rectangle 3"/>
              <p:cNvSpPr>
                <a:spLocks noGrp="1" noChangeArrowheads="1"/>
              </p:cNvSpPr>
              <p:nvPr>
                <p:ph type="body" sz="half" idx="1"/>
              </p:nvPr>
            </p:nvSpPr>
            <p:spPr>
              <a:xfrm>
                <a:off x="720347" y="1562583"/>
                <a:ext cx="10775270" cy="4862602"/>
              </a:xfrm>
            </p:spPr>
            <p:txBody>
              <a:bodyPr/>
              <a:lstStyle/>
              <a:p>
                <a:pPr eaLnBrk="1" hangingPunct="1"/>
                <a:r>
                  <a:rPr lang="en-GB" dirty="0"/>
                  <a:t>1-NN</a:t>
                </a:r>
              </a:p>
              <a:p>
                <a:pPr lvl="1" eaLnBrk="1" hangingPunct="1"/>
                <a:r>
                  <a:rPr lang="en-GB" dirty="0"/>
                  <a:t>Reuse predicted value of nearest neighbour</a:t>
                </a:r>
              </a:p>
              <a:p>
                <a:pPr eaLnBrk="1" hangingPunct="1"/>
                <a:r>
                  <a:rPr lang="en-GB" i="1" dirty="0"/>
                  <a:t>k</a:t>
                </a:r>
                <a:r>
                  <a:rPr lang="en-GB" dirty="0"/>
                  <a:t>-NN</a:t>
                </a:r>
              </a:p>
              <a:p>
                <a:pPr lvl="1" eaLnBrk="1" hangingPunct="1"/>
                <a:r>
                  <a:rPr lang="en-GB" dirty="0"/>
                  <a:t>Calculate average of predictions of </a:t>
                </a:r>
                <a:r>
                  <a:rPr lang="en-GB" i="1" dirty="0"/>
                  <a:t>k</a:t>
                </a:r>
                <a:r>
                  <a:rPr lang="en-GB" dirty="0"/>
                  <a:t>-nearest neighbours</a:t>
                </a:r>
              </a:p>
              <a:p>
                <a:pPr eaLnBrk="1" hangingPunct="1"/>
                <a:r>
                  <a:rPr lang="en-GB" dirty="0"/>
                  <a:t>Weighted </a:t>
                </a:r>
                <a:r>
                  <a:rPr lang="en-GB" i="1" dirty="0"/>
                  <a:t>k</a:t>
                </a:r>
                <a:r>
                  <a:rPr lang="en-GB" dirty="0"/>
                  <a:t>-NN</a:t>
                </a:r>
              </a:p>
              <a:p>
                <a:pPr lvl="1" eaLnBrk="1" hangingPunct="1"/>
                <a:r>
                  <a:rPr lang="en-GB" dirty="0"/>
                  <a:t>Calculate weighted average </a:t>
                </a:r>
              </a:p>
              <a:p>
                <a:pPr lvl="2"/>
                <a:r>
                  <a:rPr lang="en-GB" dirty="0"/>
                  <a:t>Using distance-based weights    </a:t>
                </a:r>
              </a:p>
              <a:p>
                <a:pPr marL="914400" lvl="2" indent="0">
                  <a:buNone/>
                </a:pPr>
                <a:r>
                  <a:rPr lang="en-GB" dirty="0"/>
                  <a:t>	 </a:t>
                </a:r>
                <a14:m>
                  <m:oMath xmlns:m="http://schemas.openxmlformats.org/officeDocument/2006/math">
                    <m:r>
                      <a:rPr lang="en-GB" sz="2400" b="0" i="1" smtClean="0">
                        <a:latin typeface="Cambria Math" panose="02040503050406030204" pitchFamily="18" charset="0"/>
                      </a:rPr>
                      <m:t>𝑥</m:t>
                    </m:r>
                    <m:r>
                      <a:rPr lang="en-GB" sz="2400" b="0" i="1" smtClean="0">
                        <a:latin typeface="Cambria Math" panose="02040503050406030204" pitchFamily="18" charset="0"/>
                      </a:rPr>
                      <m:t>= </m:t>
                    </m:r>
                    <m:f>
                      <m:fPr>
                        <m:ctrlPr>
                          <a:rPr lang="en-GB" sz="2400" b="0" i="1" smtClean="0">
                            <a:latin typeface="Cambria Math" panose="02040503050406030204" pitchFamily="18" charset="0"/>
                          </a:rPr>
                        </m:ctrlPr>
                      </m:fPr>
                      <m:num>
                        <m:nary>
                          <m:naryPr>
                            <m:chr m:val="∑"/>
                            <m:supHide m:val="on"/>
                            <m:ctrlPr>
                              <a:rPr lang="en-GB" sz="2400" b="0" i="1" smtClean="0">
                                <a:latin typeface="Cambria Math" panose="02040503050406030204" pitchFamily="18" charset="0"/>
                              </a:rPr>
                            </m:ctrlPr>
                          </m:naryPr>
                          <m:sub>
                            <m:r>
                              <m:rPr>
                                <m:brk m:alnAt="7"/>
                              </m:rPr>
                              <a:rPr lang="en-GB" sz="2400" b="0" i="1" smtClean="0">
                                <a:latin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∈{1 .. </m:t>
                            </m:r>
                            <m:r>
                              <a:rPr lang="en-GB" sz="2400" b="0" i="1" smtClean="0">
                                <a:latin typeface="Cambria Math" panose="02040503050406030204" pitchFamily="18" charset="0"/>
                                <a:ea typeface="Cambria Math" panose="02040503050406030204" pitchFamily="18" charset="0"/>
                              </a:rPr>
                              <m:t>𝑘</m:t>
                            </m:r>
                            <m:r>
                              <a:rPr lang="en-GB" sz="2400" b="0" i="1" smtClean="0">
                                <a:latin typeface="Cambria Math" panose="02040503050406030204" pitchFamily="18" charset="0"/>
                                <a:ea typeface="Cambria Math" panose="02040503050406030204" pitchFamily="18" charset="0"/>
                              </a:rPr>
                              <m:t>}</m:t>
                            </m:r>
                          </m:sub>
                          <m:sup/>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𝑤</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 ∗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𝑖</m:t>
                                </m:r>
                              </m:sub>
                            </m:sSub>
                          </m:e>
                        </m:nary>
                      </m:num>
                      <m:den>
                        <m:nary>
                          <m:naryPr>
                            <m:chr m:val="∑"/>
                            <m:supHide m:val="on"/>
                            <m:ctrlPr>
                              <a:rPr lang="en-GB" sz="2400" i="1">
                                <a:latin typeface="Cambria Math" panose="02040503050406030204" pitchFamily="18" charset="0"/>
                              </a:rPr>
                            </m:ctrlPr>
                          </m:naryPr>
                          <m:sub>
                            <m:r>
                              <m:rPr>
                                <m:brk m:alnAt="7"/>
                              </m:rPr>
                              <a:rPr lang="en-GB" sz="2400" i="1">
                                <a:latin typeface="Cambria Math" panose="02040503050406030204" pitchFamily="18" charset="0"/>
                              </a:rPr>
                              <m:t>𝑖</m:t>
                            </m:r>
                            <m:r>
                              <a:rPr lang="en-GB" sz="2400" i="1">
                                <a:latin typeface="Cambria Math" panose="02040503050406030204" pitchFamily="18" charset="0"/>
                                <a:ea typeface="Cambria Math" panose="02040503050406030204" pitchFamily="18" charset="0"/>
                              </a:rPr>
                              <m:t>∈{1 .. </m:t>
                            </m:r>
                            <m:r>
                              <a:rPr lang="en-GB" sz="2400" i="1">
                                <a:latin typeface="Cambria Math" panose="02040503050406030204" pitchFamily="18" charset="0"/>
                                <a:ea typeface="Cambria Math" panose="02040503050406030204" pitchFamily="18" charset="0"/>
                              </a:rPr>
                              <m:t>𝑘</m:t>
                            </m:r>
                            <m:r>
                              <a:rPr lang="en-GB" sz="2400" i="1">
                                <a:latin typeface="Cambria Math" panose="02040503050406030204" pitchFamily="18" charset="0"/>
                                <a:ea typeface="Cambria Math" panose="02040503050406030204" pitchFamily="18" charset="0"/>
                              </a:rPr>
                              <m:t>}</m:t>
                            </m:r>
                          </m:sub>
                          <m:sup/>
                          <m:e>
                            <m:sSub>
                              <m:sSubPr>
                                <m:ctrlPr>
                                  <a:rPr lang="en-GB" sz="2400" i="1">
                                    <a:latin typeface="Cambria Math" panose="02040503050406030204" pitchFamily="18" charset="0"/>
                                  </a:rPr>
                                </m:ctrlPr>
                              </m:sSubPr>
                              <m:e>
                                <m:r>
                                  <a:rPr lang="en-GB" sz="2400" i="1">
                                    <a:latin typeface="Cambria Math" panose="02040503050406030204" pitchFamily="18" charset="0"/>
                                  </a:rPr>
                                  <m:t>𝑤</m:t>
                                </m:r>
                              </m:e>
                              <m:sub>
                                <m:r>
                                  <a:rPr lang="en-GB" sz="2400" i="1">
                                    <a:latin typeface="Cambria Math" panose="02040503050406030204" pitchFamily="18" charset="0"/>
                                  </a:rPr>
                                  <m:t>𝑖</m:t>
                                </m:r>
                              </m:sub>
                            </m:sSub>
                            <m:r>
                              <a:rPr lang="en-GB" sz="2400" i="1">
                                <a:latin typeface="Cambria Math" panose="02040503050406030204" pitchFamily="18" charset="0"/>
                              </a:rPr>
                              <m:t> </m:t>
                            </m:r>
                          </m:e>
                        </m:nary>
                      </m:den>
                    </m:f>
                  </m:oMath>
                </a14:m>
                <a:endParaRPr lang="en-GB" dirty="0"/>
              </a:p>
              <a:p>
                <a:pPr marL="914400" lvl="2" indent="0" eaLnBrk="1" hangingPunct="1">
                  <a:spcBef>
                    <a:spcPts val="3000"/>
                  </a:spcBef>
                  <a:buNone/>
                </a:pPr>
                <a:r>
                  <a:rPr lang="en-GB" sz="1800" dirty="0"/>
                  <a:t>	</a:t>
                </a:r>
                <a:r>
                  <a:rPr lang="en-GB" dirty="0"/>
                  <a:t>where </a:t>
                </a:r>
                <a:r>
                  <a:rPr lang="en-GB" i="1" dirty="0"/>
                  <a:t>x</a:t>
                </a:r>
                <a:r>
                  <a:rPr lang="en-GB" i="1" baseline="-25000" dirty="0"/>
                  <a:t>i</a:t>
                </a:r>
                <a:r>
                  <a:rPr lang="en-GB" dirty="0"/>
                  <a:t> is prediction of </a:t>
                </a:r>
                <a:r>
                  <a:rPr lang="en-GB" i="1" dirty="0" err="1"/>
                  <a:t>i</a:t>
                </a:r>
                <a:r>
                  <a:rPr lang="en-GB" i="1" dirty="0"/>
                  <a:t> </a:t>
                </a:r>
                <a:r>
                  <a:rPr lang="en-GB" dirty="0" err="1"/>
                  <a:t>th</a:t>
                </a:r>
                <a:r>
                  <a:rPr lang="en-GB" dirty="0"/>
                  <a:t> neighbour</a:t>
                </a:r>
              </a:p>
              <a:p>
                <a:pPr lvl="2" eaLnBrk="1" hangingPunct="1">
                  <a:spcBef>
                    <a:spcPct val="0"/>
                  </a:spcBef>
                  <a:buFont typeface="Wingdings" pitchFamily="2" charset="2"/>
                  <a:buNone/>
                </a:pPr>
                <a:r>
                  <a:rPr lang="en-GB" i="1" dirty="0"/>
                  <a:t> 		</a:t>
                </a:r>
                <a:r>
                  <a:rPr lang="en-GB" i="1" dirty="0" err="1"/>
                  <a:t>w</a:t>
                </a:r>
                <a:r>
                  <a:rPr lang="en-GB" i="1" baseline="-25000" dirty="0" err="1"/>
                  <a:t>i</a:t>
                </a:r>
                <a:r>
                  <a:rPr lang="en-GB" dirty="0"/>
                  <a:t> is distance-based weight of </a:t>
                </a:r>
                <a:r>
                  <a:rPr lang="en-GB" i="1" dirty="0" err="1"/>
                  <a:t>i</a:t>
                </a:r>
                <a:r>
                  <a:rPr lang="en-GB" i="1" dirty="0"/>
                  <a:t> </a:t>
                </a:r>
                <a:r>
                  <a:rPr lang="en-GB" dirty="0" err="1"/>
                  <a:t>th</a:t>
                </a:r>
                <a:r>
                  <a:rPr lang="en-GB" dirty="0"/>
                  <a:t> neighbour  </a:t>
                </a:r>
              </a:p>
            </p:txBody>
          </p:sp>
        </mc:Choice>
        <mc:Fallback>
          <p:sp>
            <p:nvSpPr>
              <p:cNvPr id="33796" name="Rectangle 3"/>
              <p:cNvSpPr>
                <a:spLocks noGrp="1" noRot="1" noChangeAspect="1" noMove="1" noResize="1" noEditPoints="1" noAdjustHandles="1" noChangeArrowheads="1" noChangeShapeType="1" noTextEdit="1"/>
              </p:cNvSpPr>
              <p:nvPr>
                <p:ph type="body" sz="half" idx="1"/>
              </p:nvPr>
            </p:nvSpPr>
            <p:spPr>
              <a:xfrm>
                <a:off x="720347" y="1562583"/>
                <a:ext cx="10775270" cy="4862602"/>
              </a:xfrm>
              <a:blipFill>
                <a:blip r:embed="rId2"/>
                <a:stretch>
                  <a:fillRect/>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C75B6913-728A-49B5-A0CE-82D83E59FEAA}"/>
              </a:ext>
            </a:extLst>
          </p:cNvPr>
          <p:cNvSpPr>
            <a:spLocks noGrp="1"/>
          </p:cNvSpPr>
          <p:nvPr>
            <p:ph type="title"/>
          </p:nvPr>
        </p:nvSpPr>
        <p:spPr>
          <a:xfrm>
            <a:off x="696383" y="945357"/>
            <a:ext cx="10488083" cy="617225"/>
          </a:xfrm>
        </p:spPr>
        <p:txBody>
          <a:bodyPr/>
          <a:lstStyle/>
          <a:p>
            <a:r>
              <a:rPr lang="en-GB" b="1" dirty="0">
                <a:solidFill>
                  <a:srgbClr val="69216A"/>
                </a:solidFill>
              </a:rPr>
              <a:t>Numeric Prediction</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GB"/>
              <a:t>Summary</a:t>
            </a:r>
          </a:p>
        </p:txBody>
      </p:sp>
      <p:sp>
        <p:nvSpPr>
          <p:cNvPr id="34820" name="Rectangle 3"/>
          <p:cNvSpPr>
            <a:spLocks noGrp="1" noChangeArrowheads="1"/>
          </p:cNvSpPr>
          <p:nvPr>
            <p:ph type="body" idx="1"/>
          </p:nvPr>
        </p:nvSpPr>
        <p:spPr>
          <a:xfrm>
            <a:off x="595842" y="1666239"/>
            <a:ext cx="11187185" cy="4506912"/>
          </a:xfrm>
        </p:spPr>
        <p:txBody>
          <a:bodyPr/>
          <a:lstStyle/>
          <a:p>
            <a:pPr marL="0" indent="0">
              <a:buNone/>
            </a:pPr>
            <a:r>
              <a:rPr lang="en-GB" dirty="0"/>
              <a:t>Lazy Learning</a:t>
            </a:r>
          </a:p>
          <a:p>
            <a:pPr marL="990600" lvl="1" indent="-533400"/>
            <a:r>
              <a:rPr lang="en-GB" dirty="0"/>
              <a:t>No explicit model is learned.</a:t>
            </a:r>
          </a:p>
          <a:p>
            <a:pPr marL="990600" lvl="1" indent="-533400"/>
            <a:r>
              <a:rPr lang="en-GB" dirty="0"/>
              <a:t>A lot of work carried out when trying to solve new problem.</a:t>
            </a:r>
          </a:p>
          <a:p>
            <a:pPr marL="1371600" lvl="2" indent="-457200"/>
            <a:r>
              <a:rPr lang="en-GB" dirty="0"/>
              <a:t>Compares new problem with </a:t>
            </a:r>
            <a:r>
              <a:rPr lang="en-GB" i="1" u="sng" dirty="0">
                <a:solidFill>
                  <a:schemeClr val="tx2"/>
                </a:solidFill>
              </a:rPr>
              <a:t>all</a:t>
            </a:r>
            <a:r>
              <a:rPr lang="en-GB" dirty="0"/>
              <a:t> training instances.</a:t>
            </a:r>
          </a:p>
          <a:p>
            <a:pPr marL="0" indent="0">
              <a:buNone/>
            </a:pPr>
            <a:r>
              <a:rPr lang="en-GB" dirty="0"/>
              <a:t>Uses solution to the closest instance(s) as the solution to a new problem.</a:t>
            </a:r>
          </a:p>
          <a:p>
            <a:pPr marL="990600" lvl="1" indent="-533400"/>
            <a:r>
              <a:rPr lang="en-GB" dirty="0"/>
              <a:t>Use</a:t>
            </a:r>
            <a:r>
              <a:rPr lang="en-GB" i="1" dirty="0"/>
              <a:t> k</a:t>
            </a:r>
            <a:r>
              <a:rPr lang="en-GB" dirty="0"/>
              <a:t>-NN with </a:t>
            </a:r>
            <a:r>
              <a:rPr lang="en-GB" i="1" dirty="0"/>
              <a:t>k </a:t>
            </a:r>
            <a:r>
              <a:rPr lang="en-GB" dirty="0"/>
              <a:t>&gt;1 for noisy data.</a:t>
            </a:r>
          </a:p>
          <a:p>
            <a:pPr marL="0" indent="0">
              <a:buNone/>
            </a:pPr>
            <a:r>
              <a:rPr lang="en-GB" i="1" dirty="0"/>
              <a:t>k</a:t>
            </a:r>
            <a:r>
              <a:rPr lang="en-GB" dirty="0"/>
              <a:t>-NN is simple but effective method for classification</a:t>
            </a:r>
          </a:p>
          <a:p>
            <a:pPr marL="990600" lvl="1" indent="-533400"/>
            <a:r>
              <a:rPr lang="en-GB" dirty="0"/>
              <a:t>Performs well compared to other classifiers with attribute weighting.</a:t>
            </a:r>
          </a:p>
          <a:p>
            <a:pPr marL="0" indent="0">
              <a:buNone/>
            </a:pPr>
            <a:r>
              <a:rPr lang="en-GB" dirty="0"/>
              <a:t>BUT can be computationally expensive.</a:t>
            </a:r>
          </a:p>
          <a:p>
            <a:pPr marL="990600" lvl="1" indent="-533400"/>
            <a:r>
              <a:rPr lang="en-GB" dirty="0"/>
              <a:t>Especially with large data sets or lots of attributes.</a:t>
            </a:r>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4B9D-D0ED-D1AA-6CC3-70DACA65FCE2}"/>
              </a:ext>
            </a:extLst>
          </p:cNvPr>
          <p:cNvSpPr>
            <a:spLocks noGrp="1"/>
          </p:cNvSpPr>
          <p:nvPr>
            <p:ph type="title"/>
          </p:nvPr>
        </p:nvSpPr>
        <p:spPr/>
        <p:txBody>
          <a:bodyPr/>
          <a:lstStyle/>
          <a:p>
            <a:r>
              <a:rPr lang="en-GB" dirty="0"/>
              <a:t>Lab Postmortem</a:t>
            </a:r>
          </a:p>
        </p:txBody>
      </p:sp>
      <p:sp>
        <p:nvSpPr>
          <p:cNvPr id="3" name="Content Placeholder 2">
            <a:extLst>
              <a:ext uri="{FF2B5EF4-FFF2-40B4-BE49-F238E27FC236}">
                <a16:creationId xmlns:a16="http://schemas.microsoft.com/office/drawing/2014/main" id="{5311A8C8-85E5-77C7-EB2D-2EF876A135BA}"/>
              </a:ext>
            </a:extLst>
          </p:cNvPr>
          <p:cNvSpPr>
            <a:spLocks noGrp="1"/>
          </p:cNvSpPr>
          <p:nvPr>
            <p:ph idx="1"/>
          </p:nvPr>
        </p:nvSpPr>
        <p:spPr>
          <a:xfrm>
            <a:off x="595843" y="1757929"/>
            <a:ext cx="10659986" cy="985272"/>
          </a:xfrm>
        </p:spPr>
        <p:txBody>
          <a:bodyPr/>
          <a:lstStyle/>
          <a:p>
            <a:pPr marL="0" indent="0">
              <a:buNone/>
            </a:pPr>
            <a:r>
              <a:rPr lang="en-GB" dirty="0"/>
              <a:t>There are no zeros here.</a:t>
            </a:r>
          </a:p>
          <a:p>
            <a:pPr marL="0" indent="0">
              <a:buNone/>
            </a:pPr>
            <a:endParaRPr lang="en-GB" dirty="0"/>
          </a:p>
          <a:p>
            <a:pPr marL="0" indent="0">
              <a:buNone/>
            </a:pPr>
            <a:endParaRPr lang="en-GB" dirty="0"/>
          </a:p>
        </p:txBody>
      </p:sp>
      <p:sp>
        <p:nvSpPr>
          <p:cNvPr id="4" name="Date Placeholder 3">
            <a:extLst>
              <a:ext uri="{FF2B5EF4-FFF2-40B4-BE49-F238E27FC236}">
                <a16:creationId xmlns:a16="http://schemas.microsoft.com/office/drawing/2014/main" id="{A0EDC5BE-E638-D687-B2B4-ED813DDD16C9}"/>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310C81D5-13A7-0E91-C315-D0A8F2B7A6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D9B2F5-3E18-EE55-7D85-981DA555902A}"/>
              </a:ext>
            </a:extLst>
          </p:cNvPr>
          <p:cNvSpPr>
            <a:spLocks noGrp="1"/>
          </p:cNvSpPr>
          <p:nvPr>
            <p:ph type="sldNum" sz="quarter" idx="12"/>
          </p:nvPr>
        </p:nvSpPr>
        <p:spPr/>
        <p:txBody>
          <a:bodyPr/>
          <a:lstStyle/>
          <a:p>
            <a:fld id="{437794D7-DC86-9A4E-9C9F-0B324FE8876A}" type="slidenum">
              <a:rPr lang="en-US" smtClean="0"/>
              <a:pPr/>
              <a:t>4</a:t>
            </a:fld>
            <a:endParaRPr lang="en-US" dirty="0"/>
          </a:p>
        </p:txBody>
      </p:sp>
      <p:pic>
        <p:nvPicPr>
          <p:cNvPr id="10" name="Picture 9">
            <a:extLst>
              <a:ext uri="{FF2B5EF4-FFF2-40B4-BE49-F238E27FC236}">
                <a16:creationId xmlns:a16="http://schemas.microsoft.com/office/drawing/2014/main" id="{CE5B6E2A-8A50-F86F-DBF4-8B6EED12E789}"/>
              </a:ext>
            </a:extLst>
          </p:cNvPr>
          <p:cNvPicPr>
            <a:picLocks noChangeAspect="1"/>
          </p:cNvPicPr>
          <p:nvPr/>
        </p:nvPicPr>
        <p:blipFill>
          <a:blip r:embed="rId2"/>
          <a:stretch>
            <a:fillRect/>
          </a:stretch>
        </p:blipFill>
        <p:spPr>
          <a:xfrm>
            <a:off x="1035347" y="2708629"/>
            <a:ext cx="9222617" cy="2660685"/>
          </a:xfrm>
          <a:prstGeom prst="rect">
            <a:avLst/>
          </a:prstGeom>
        </p:spPr>
      </p:pic>
    </p:spTree>
    <p:extLst>
      <p:ext uri="{BB962C8B-B14F-4D97-AF65-F5344CB8AC3E}">
        <p14:creationId xmlns:p14="http://schemas.microsoft.com/office/powerpoint/2010/main" val="82409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4B9D-D0ED-D1AA-6CC3-70DACA65FCE2}"/>
              </a:ext>
            </a:extLst>
          </p:cNvPr>
          <p:cNvSpPr>
            <a:spLocks noGrp="1"/>
          </p:cNvSpPr>
          <p:nvPr>
            <p:ph type="title"/>
          </p:nvPr>
        </p:nvSpPr>
        <p:spPr/>
        <p:txBody>
          <a:bodyPr/>
          <a:lstStyle/>
          <a:p>
            <a:r>
              <a:rPr lang="en-GB" dirty="0"/>
              <a:t>Lab Postmortem</a:t>
            </a:r>
          </a:p>
        </p:txBody>
      </p:sp>
      <p:sp>
        <p:nvSpPr>
          <p:cNvPr id="3" name="Content Placeholder 2">
            <a:extLst>
              <a:ext uri="{FF2B5EF4-FFF2-40B4-BE49-F238E27FC236}">
                <a16:creationId xmlns:a16="http://schemas.microsoft.com/office/drawing/2014/main" id="{5311A8C8-85E5-77C7-EB2D-2EF876A135BA}"/>
              </a:ext>
            </a:extLst>
          </p:cNvPr>
          <p:cNvSpPr>
            <a:spLocks noGrp="1"/>
          </p:cNvSpPr>
          <p:nvPr>
            <p:ph idx="1"/>
          </p:nvPr>
        </p:nvSpPr>
        <p:spPr>
          <a:xfrm>
            <a:off x="595843" y="1757929"/>
            <a:ext cx="10659986" cy="985272"/>
          </a:xfrm>
        </p:spPr>
        <p:txBody>
          <a:bodyPr/>
          <a:lstStyle/>
          <a:p>
            <a:pPr marL="0" indent="0">
              <a:buNone/>
            </a:pPr>
            <a:r>
              <a:rPr lang="en-GB" dirty="0"/>
              <a:t>There were 50 of each class in the dataset (</a:t>
            </a:r>
            <a:r>
              <a:rPr lang="en-GB" b="1" i="1" dirty="0"/>
              <a:t>summary(iris)</a:t>
            </a:r>
            <a:r>
              <a:rPr lang="en-GB" dirty="0"/>
              <a:t>). Rows sum to 50. So, rows indicate actual class. Columns are predictions.</a:t>
            </a:r>
          </a:p>
          <a:p>
            <a:pPr marL="0" indent="0">
              <a:buNone/>
            </a:pPr>
            <a:endParaRPr lang="en-GB" dirty="0"/>
          </a:p>
          <a:p>
            <a:pPr marL="0" indent="0">
              <a:buNone/>
            </a:pPr>
            <a:endParaRPr lang="en-GB" dirty="0"/>
          </a:p>
        </p:txBody>
      </p:sp>
      <p:sp>
        <p:nvSpPr>
          <p:cNvPr id="4" name="Date Placeholder 3">
            <a:extLst>
              <a:ext uri="{FF2B5EF4-FFF2-40B4-BE49-F238E27FC236}">
                <a16:creationId xmlns:a16="http://schemas.microsoft.com/office/drawing/2014/main" id="{A0EDC5BE-E638-D687-B2B4-ED813DDD16C9}"/>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310C81D5-13A7-0E91-C315-D0A8F2B7A6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D9B2F5-3E18-EE55-7D85-981DA555902A}"/>
              </a:ext>
            </a:extLst>
          </p:cNvPr>
          <p:cNvSpPr>
            <a:spLocks noGrp="1"/>
          </p:cNvSpPr>
          <p:nvPr>
            <p:ph type="sldNum" sz="quarter" idx="12"/>
          </p:nvPr>
        </p:nvSpPr>
        <p:spPr/>
        <p:txBody>
          <a:bodyPr/>
          <a:lstStyle/>
          <a:p>
            <a:fld id="{437794D7-DC86-9A4E-9C9F-0B324FE8876A}" type="slidenum">
              <a:rPr lang="en-US" smtClean="0"/>
              <a:pPr/>
              <a:t>5</a:t>
            </a:fld>
            <a:endParaRPr lang="en-US" dirty="0"/>
          </a:p>
        </p:txBody>
      </p:sp>
      <p:pic>
        <p:nvPicPr>
          <p:cNvPr id="10" name="Picture 9">
            <a:extLst>
              <a:ext uri="{FF2B5EF4-FFF2-40B4-BE49-F238E27FC236}">
                <a16:creationId xmlns:a16="http://schemas.microsoft.com/office/drawing/2014/main" id="{CE5B6E2A-8A50-F86F-DBF4-8B6EED12E789}"/>
              </a:ext>
            </a:extLst>
          </p:cNvPr>
          <p:cNvPicPr>
            <a:picLocks noChangeAspect="1"/>
          </p:cNvPicPr>
          <p:nvPr/>
        </p:nvPicPr>
        <p:blipFill>
          <a:blip r:embed="rId2"/>
          <a:stretch>
            <a:fillRect/>
          </a:stretch>
        </p:blipFill>
        <p:spPr>
          <a:xfrm>
            <a:off x="1035347" y="2708629"/>
            <a:ext cx="9222617" cy="2660685"/>
          </a:xfrm>
          <a:prstGeom prst="rect">
            <a:avLst/>
          </a:prstGeom>
        </p:spPr>
      </p:pic>
    </p:spTree>
    <p:extLst>
      <p:ext uri="{BB962C8B-B14F-4D97-AF65-F5344CB8AC3E}">
        <p14:creationId xmlns:p14="http://schemas.microsoft.com/office/powerpoint/2010/main" val="263819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4B9D-D0ED-D1AA-6CC3-70DACA65FCE2}"/>
              </a:ext>
            </a:extLst>
          </p:cNvPr>
          <p:cNvSpPr>
            <a:spLocks noGrp="1"/>
          </p:cNvSpPr>
          <p:nvPr>
            <p:ph type="title"/>
          </p:nvPr>
        </p:nvSpPr>
        <p:spPr/>
        <p:txBody>
          <a:bodyPr/>
          <a:lstStyle/>
          <a:p>
            <a:r>
              <a:rPr lang="en-GB" dirty="0"/>
              <a:t>Lab Postmortem</a:t>
            </a:r>
          </a:p>
        </p:txBody>
      </p:sp>
      <p:sp>
        <p:nvSpPr>
          <p:cNvPr id="3" name="Content Placeholder 2">
            <a:extLst>
              <a:ext uri="{FF2B5EF4-FFF2-40B4-BE49-F238E27FC236}">
                <a16:creationId xmlns:a16="http://schemas.microsoft.com/office/drawing/2014/main" id="{5311A8C8-85E5-77C7-EB2D-2EF876A135BA}"/>
              </a:ext>
            </a:extLst>
          </p:cNvPr>
          <p:cNvSpPr>
            <a:spLocks noGrp="1"/>
          </p:cNvSpPr>
          <p:nvPr>
            <p:ph idx="1"/>
          </p:nvPr>
        </p:nvSpPr>
        <p:spPr>
          <a:xfrm>
            <a:off x="595843" y="1757929"/>
            <a:ext cx="10659986" cy="985272"/>
          </a:xfrm>
        </p:spPr>
        <p:txBody>
          <a:bodyPr/>
          <a:lstStyle/>
          <a:p>
            <a:pPr marL="0" indent="0">
              <a:buNone/>
            </a:pPr>
            <a:r>
              <a:rPr lang="en-GB" dirty="0" err="1"/>
              <a:t>Setosa</a:t>
            </a:r>
            <a:r>
              <a:rPr lang="en-GB" dirty="0"/>
              <a:t>: 50 correct predictions. 0 incorrect predictions.</a:t>
            </a:r>
          </a:p>
          <a:p>
            <a:pPr marL="0" indent="0">
              <a:buNone/>
            </a:pPr>
            <a:r>
              <a:rPr lang="en-GB" dirty="0"/>
              <a:t>If the model predicts </a:t>
            </a:r>
            <a:r>
              <a:rPr lang="en-GB" dirty="0" err="1"/>
              <a:t>setosa</a:t>
            </a:r>
            <a:r>
              <a:rPr lang="en-GB" dirty="0"/>
              <a:t>, it </a:t>
            </a:r>
            <a:r>
              <a:rPr lang="en-GB" b="1" dirty="0"/>
              <a:t>will</a:t>
            </a:r>
            <a:r>
              <a:rPr lang="en-GB" dirty="0"/>
              <a:t> be </a:t>
            </a:r>
            <a:r>
              <a:rPr lang="en-GB" dirty="0" err="1"/>
              <a:t>setosa</a:t>
            </a:r>
            <a:r>
              <a:rPr lang="en-GB" dirty="0"/>
              <a:t>!</a:t>
            </a:r>
          </a:p>
          <a:p>
            <a:pPr marL="0" indent="0">
              <a:buNone/>
            </a:pPr>
            <a:endParaRPr lang="en-GB" dirty="0"/>
          </a:p>
        </p:txBody>
      </p:sp>
      <p:sp>
        <p:nvSpPr>
          <p:cNvPr id="4" name="Date Placeholder 3">
            <a:extLst>
              <a:ext uri="{FF2B5EF4-FFF2-40B4-BE49-F238E27FC236}">
                <a16:creationId xmlns:a16="http://schemas.microsoft.com/office/drawing/2014/main" id="{A0EDC5BE-E638-D687-B2B4-ED813DDD16C9}"/>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310C81D5-13A7-0E91-C315-D0A8F2B7A6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D9B2F5-3E18-EE55-7D85-981DA555902A}"/>
              </a:ext>
            </a:extLst>
          </p:cNvPr>
          <p:cNvSpPr>
            <a:spLocks noGrp="1"/>
          </p:cNvSpPr>
          <p:nvPr>
            <p:ph type="sldNum" sz="quarter" idx="12"/>
          </p:nvPr>
        </p:nvSpPr>
        <p:spPr/>
        <p:txBody>
          <a:bodyPr/>
          <a:lstStyle/>
          <a:p>
            <a:fld id="{437794D7-DC86-9A4E-9C9F-0B324FE8876A}" type="slidenum">
              <a:rPr lang="en-US" smtClean="0"/>
              <a:pPr/>
              <a:t>6</a:t>
            </a:fld>
            <a:endParaRPr lang="en-US" dirty="0"/>
          </a:p>
        </p:txBody>
      </p:sp>
      <p:pic>
        <p:nvPicPr>
          <p:cNvPr id="10" name="Picture 9">
            <a:extLst>
              <a:ext uri="{FF2B5EF4-FFF2-40B4-BE49-F238E27FC236}">
                <a16:creationId xmlns:a16="http://schemas.microsoft.com/office/drawing/2014/main" id="{CE5B6E2A-8A50-F86F-DBF4-8B6EED12E789}"/>
              </a:ext>
            </a:extLst>
          </p:cNvPr>
          <p:cNvPicPr>
            <a:picLocks noChangeAspect="1"/>
          </p:cNvPicPr>
          <p:nvPr/>
        </p:nvPicPr>
        <p:blipFill>
          <a:blip r:embed="rId2"/>
          <a:stretch>
            <a:fillRect/>
          </a:stretch>
        </p:blipFill>
        <p:spPr>
          <a:xfrm>
            <a:off x="1035347" y="2708629"/>
            <a:ext cx="9222617" cy="2660685"/>
          </a:xfrm>
          <a:prstGeom prst="rect">
            <a:avLst/>
          </a:prstGeom>
        </p:spPr>
      </p:pic>
    </p:spTree>
    <p:extLst>
      <p:ext uri="{BB962C8B-B14F-4D97-AF65-F5344CB8AC3E}">
        <p14:creationId xmlns:p14="http://schemas.microsoft.com/office/powerpoint/2010/main" val="224109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4B9D-D0ED-D1AA-6CC3-70DACA65FCE2}"/>
              </a:ext>
            </a:extLst>
          </p:cNvPr>
          <p:cNvSpPr>
            <a:spLocks noGrp="1"/>
          </p:cNvSpPr>
          <p:nvPr>
            <p:ph type="title"/>
          </p:nvPr>
        </p:nvSpPr>
        <p:spPr/>
        <p:txBody>
          <a:bodyPr/>
          <a:lstStyle/>
          <a:p>
            <a:r>
              <a:rPr lang="en-GB" dirty="0"/>
              <a:t>Lab Postmortem</a:t>
            </a:r>
          </a:p>
        </p:txBody>
      </p:sp>
      <p:sp>
        <p:nvSpPr>
          <p:cNvPr id="3" name="Content Placeholder 2">
            <a:extLst>
              <a:ext uri="{FF2B5EF4-FFF2-40B4-BE49-F238E27FC236}">
                <a16:creationId xmlns:a16="http://schemas.microsoft.com/office/drawing/2014/main" id="{5311A8C8-85E5-77C7-EB2D-2EF876A135BA}"/>
              </a:ext>
            </a:extLst>
          </p:cNvPr>
          <p:cNvSpPr>
            <a:spLocks noGrp="1"/>
          </p:cNvSpPr>
          <p:nvPr>
            <p:ph idx="1"/>
          </p:nvPr>
        </p:nvSpPr>
        <p:spPr>
          <a:xfrm>
            <a:off x="595843" y="1757929"/>
            <a:ext cx="10659986" cy="985272"/>
          </a:xfrm>
        </p:spPr>
        <p:txBody>
          <a:bodyPr/>
          <a:lstStyle/>
          <a:p>
            <a:pPr marL="0" indent="0">
              <a:buNone/>
            </a:pPr>
            <a:r>
              <a:rPr lang="en-GB" dirty="0"/>
              <a:t>3 </a:t>
            </a:r>
            <a:r>
              <a:rPr lang="en-GB" dirty="0" err="1"/>
              <a:t>versicolors</a:t>
            </a:r>
            <a:r>
              <a:rPr lang="en-GB" dirty="0"/>
              <a:t> were wrongly predicted as virginica</a:t>
            </a:r>
          </a:p>
          <a:p>
            <a:pPr marL="0" indent="0">
              <a:buNone/>
            </a:pPr>
            <a:r>
              <a:rPr lang="en-GB" dirty="0"/>
              <a:t>1 virginica was wrongly predicted as versicolor</a:t>
            </a:r>
          </a:p>
          <a:p>
            <a:pPr marL="0" indent="0">
              <a:buNone/>
            </a:pPr>
            <a:endParaRPr lang="en-GB" dirty="0"/>
          </a:p>
        </p:txBody>
      </p:sp>
      <p:sp>
        <p:nvSpPr>
          <p:cNvPr id="4" name="Date Placeholder 3">
            <a:extLst>
              <a:ext uri="{FF2B5EF4-FFF2-40B4-BE49-F238E27FC236}">
                <a16:creationId xmlns:a16="http://schemas.microsoft.com/office/drawing/2014/main" id="{A0EDC5BE-E638-D687-B2B4-ED813DDD16C9}"/>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310C81D5-13A7-0E91-C315-D0A8F2B7A6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D9B2F5-3E18-EE55-7D85-981DA555902A}"/>
              </a:ext>
            </a:extLst>
          </p:cNvPr>
          <p:cNvSpPr>
            <a:spLocks noGrp="1"/>
          </p:cNvSpPr>
          <p:nvPr>
            <p:ph type="sldNum" sz="quarter" idx="12"/>
          </p:nvPr>
        </p:nvSpPr>
        <p:spPr/>
        <p:txBody>
          <a:bodyPr/>
          <a:lstStyle/>
          <a:p>
            <a:fld id="{437794D7-DC86-9A4E-9C9F-0B324FE8876A}" type="slidenum">
              <a:rPr lang="en-US" smtClean="0"/>
              <a:pPr/>
              <a:t>7</a:t>
            </a:fld>
            <a:endParaRPr lang="en-US" dirty="0"/>
          </a:p>
        </p:txBody>
      </p:sp>
      <p:pic>
        <p:nvPicPr>
          <p:cNvPr id="10" name="Picture 9">
            <a:extLst>
              <a:ext uri="{FF2B5EF4-FFF2-40B4-BE49-F238E27FC236}">
                <a16:creationId xmlns:a16="http://schemas.microsoft.com/office/drawing/2014/main" id="{CE5B6E2A-8A50-F86F-DBF4-8B6EED12E789}"/>
              </a:ext>
            </a:extLst>
          </p:cNvPr>
          <p:cNvPicPr>
            <a:picLocks noChangeAspect="1"/>
          </p:cNvPicPr>
          <p:nvPr/>
        </p:nvPicPr>
        <p:blipFill>
          <a:blip r:embed="rId2"/>
          <a:stretch>
            <a:fillRect/>
          </a:stretch>
        </p:blipFill>
        <p:spPr>
          <a:xfrm>
            <a:off x="1035347" y="2708629"/>
            <a:ext cx="9222617" cy="2660685"/>
          </a:xfrm>
          <a:prstGeom prst="rect">
            <a:avLst/>
          </a:prstGeom>
        </p:spPr>
      </p:pic>
    </p:spTree>
    <p:extLst>
      <p:ext uri="{BB962C8B-B14F-4D97-AF65-F5344CB8AC3E}">
        <p14:creationId xmlns:p14="http://schemas.microsoft.com/office/powerpoint/2010/main" val="370571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BE4E-42B8-0AD4-E4CE-291DC70F8AE7}"/>
              </a:ext>
            </a:extLst>
          </p:cNvPr>
          <p:cNvSpPr>
            <a:spLocks noGrp="1"/>
          </p:cNvSpPr>
          <p:nvPr>
            <p:ph type="title"/>
          </p:nvPr>
        </p:nvSpPr>
        <p:spPr/>
        <p:txBody>
          <a:bodyPr/>
          <a:lstStyle/>
          <a:p>
            <a:r>
              <a:rPr lang="en-GB" dirty="0"/>
              <a:t>A note on coding practice</a:t>
            </a:r>
          </a:p>
        </p:txBody>
      </p:sp>
      <p:sp>
        <p:nvSpPr>
          <p:cNvPr id="3" name="Content Placeholder 2">
            <a:extLst>
              <a:ext uri="{FF2B5EF4-FFF2-40B4-BE49-F238E27FC236}">
                <a16:creationId xmlns:a16="http://schemas.microsoft.com/office/drawing/2014/main" id="{0B319D1B-BFED-D5B4-68A1-232FEB62CE97}"/>
              </a:ext>
            </a:extLst>
          </p:cNvPr>
          <p:cNvSpPr>
            <a:spLocks noGrp="1"/>
          </p:cNvSpPr>
          <p:nvPr>
            <p:ph idx="1"/>
          </p:nvPr>
        </p:nvSpPr>
        <p:spPr/>
        <p:txBody>
          <a:bodyPr/>
          <a:lstStyle/>
          <a:p>
            <a:r>
              <a:rPr lang="en-GB" dirty="0"/>
              <a:t>.</a:t>
            </a:r>
            <a:r>
              <a:rPr lang="en-GB" dirty="0" err="1"/>
              <a:t>Rmd</a:t>
            </a:r>
            <a:r>
              <a:rPr lang="en-GB" dirty="0"/>
              <a:t> files</a:t>
            </a:r>
          </a:p>
          <a:p>
            <a:r>
              <a:rPr lang="en-GB" dirty="0"/>
              <a:t>Interleave markdown and code blocks</a:t>
            </a:r>
          </a:p>
          <a:p>
            <a:r>
              <a:rPr lang="en-GB" dirty="0"/>
              <a:t>Code blocks should contain short exercises (e.g. one </a:t>
            </a:r>
            <a:r>
              <a:rPr lang="en-GB" i="1" dirty="0"/>
              <a:t>train() </a:t>
            </a:r>
            <a:r>
              <a:rPr lang="en-GB" dirty="0"/>
              <a:t>call plus its </a:t>
            </a:r>
            <a:r>
              <a:rPr lang="en-GB" i="1" dirty="0" err="1"/>
              <a:t>trainControl</a:t>
            </a:r>
            <a:r>
              <a:rPr lang="en-GB" i="1" dirty="0"/>
              <a:t>() </a:t>
            </a:r>
            <a:r>
              <a:rPr lang="en-GB" dirty="0"/>
              <a:t>object)</a:t>
            </a:r>
          </a:p>
        </p:txBody>
      </p:sp>
      <p:sp>
        <p:nvSpPr>
          <p:cNvPr id="4" name="Date Placeholder 3">
            <a:extLst>
              <a:ext uri="{FF2B5EF4-FFF2-40B4-BE49-F238E27FC236}">
                <a16:creationId xmlns:a16="http://schemas.microsoft.com/office/drawing/2014/main" id="{8CC02AF7-B3A0-9969-1B3A-4B4E78957661}"/>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02909F7D-ED37-6EB3-0ADB-187A2A88D0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168C66-826E-592C-DA64-450397C2410B}"/>
              </a:ext>
            </a:extLst>
          </p:cNvPr>
          <p:cNvSpPr>
            <a:spLocks noGrp="1"/>
          </p:cNvSpPr>
          <p:nvPr>
            <p:ph type="sldNum" sz="quarter" idx="12"/>
          </p:nvPr>
        </p:nvSpPr>
        <p:spPr/>
        <p:txBody>
          <a:bodyPr/>
          <a:lstStyle/>
          <a:p>
            <a:fld id="{437794D7-DC86-9A4E-9C9F-0B324FE8876A}" type="slidenum">
              <a:rPr lang="en-US" smtClean="0"/>
              <a:pPr/>
              <a:t>8</a:t>
            </a:fld>
            <a:endParaRPr lang="en-US" dirty="0"/>
          </a:p>
        </p:txBody>
      </p:sp>
    </p:spTree>
    <p:extLst>
      <p:ext uri="{BB962C8B-B14F-4D97-AF65-F5344CB8AC3E}">
        <p14:creationId xmlns:p14="http://schemas.microsoft.com/office/powerpoint/2010/main" val="394857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4E32-E1EA-2A01-E23A-9E74985C1964}"/>
              </a:ext>
            </a:extLst>
          </p:cNvPr>
          <p:cNvSpPr>
            <a:spLocks noGrp="1"/>
          </p:cNvSpPr>
          <p:nvPr>
            <p:ph type="title"/>
          </p:nvPr>
        </p:nvSpPr>
        <p:spPr/>
        <p:txBody>
          <a:bodyPr/>
          <a:lstStyle/>
          <a:p>
            <a:r>
              <a:rPr lang="en-GB" dirty="0"/>
              <a:t>Lab takeaways</a:t>
            </a:r>
          </a:p>
        </p:txBody>
      </p:sp>
      <p:sp>
        <p:nvSpPr>
          <p:cNvPr id="3" name="Content Placeholder 2">
            <a:extLst>
              <a:ext uri="{FF2B5EF4-FFF2-40B4-BE49-F238E27FC236}">
                <a16:creationId xmlns:a16="http://schemas.microsoft.com/office/drawing/2014/main" id="{D93965D8-AB55-A72A-04E2-874CE149AC21}"/>
              </a:ext>
            </a:extLst>
          </p:cNvPr>
          <p:cNvSpPr>
            <a:spLocks noGrp="1"/>
          </p:cNvSpPr>
          <p:nvPr>
            <p:ph idx="1"/>
          </p:nvPr>
        </p:nvSpPr>
        <p:spPr/>
        <p:txBody>
          <a:bodyPr/>
          <a:lstStyle/>
          <a:p>
            <a:r>
              <a:rPr lang="en-GB" dirty="0"/>
              <a:t>Confusion matrices are useful</a:t>
            </a:r>
          </a:p>
          <a:p>
            <a:r>
              <a:rPr lang="en-GB" dirty="0" err="1"/>
              <a:t>trainControl</a:t>
            </a:r>
            <a:r>
              <a:rPr lang="en-GB" dirty="0"/>
              <a:t> objects control how the dataset is split and how the experiment is repeated</a:t>
            </a:r>
          </a:p>
          <a:p>
            <a:r>
              <a:rPr lang="en-GB" dirty="0"/>
              <a:t>You should know how “train” works by now and you should know which options are available for each of the parameters.</a:t>
            </a:r>
          </a:p>
          <a:p>
            <a:r>
              <a:rPr lang="en-GB" dirty="0"/>
              <a:t>You should be using .</a:t>
            </a:r>
            <a:r>
              <a:rPr lang="en-GB" dirty="0" err="1"/>
              <a:t>rmd</a:t>
            </a:r>
            <a:r>
              <a:rPr lang="en-GB" dirty="0"/>
              <a:t> files for coding</a:t>
            </a:r>
          </a:p>
        </p:txBody>
      </p:sp>
      <p:sp>
        <p:nvSpPr>
          <p:cNvPr id="4" name="Date Placeholder 3">
            <a:extLst>
              <a:ext uri="{FF2B5EF4-FFF2-40B4-BE49-F238E27FC236}">
                <a16:creationId xmlns:a16="http://schemas.microsoft.com/office/drawing/2014/main" id="{2866B497-A36C-0986-84D8-DE2FE8574DE0}"/>
              </a:ext>
            </a:extLst>
          </p:cNvPr>
          <p:cNvSpPr>
            <a:spLocks noGrp="1"/>
          </p:cNvSpPr>
          <p:nvPr>
            <p:ph type="dt" sz="half" idx="10"/>
          </p:nvPr>
        </p:nvSpPr>
        <p:spPr/>
        <p:txBody>
          <a:bodyPr/>
          <a:lstStyle/>
          <a:p>
            <a:fld id="{CD071B8E-0DD7-5842-950E-3289D9FBABB1}" type="datetime4">
              <a:rPr lang="en-GB" smtClean="0"/>
              <a:pPr/>
              <a:t>10 October 2025</a:t>
            </a:fld>
            <a:endParaRPr lang="en-US" dirty="0"/>
          </a:p>
        </p:txBody>
      </p:sp>
      <p:sp>
        <p:nvSpPr>
          <p:cNvPr id="5" name="Footer Placeholder 4">
            <a:extLst>
              <a:ext uri="{FF2B5EF4-FFF2-40B4-BE49-F238E27FC236}">
                <a16:creationId xmlns:a16="http://schemas.microsoft.com/office/drawing/2014/main" id="{5982649C-D49A-46AA-D078-2FEEDEB055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8CFC74-AFF4-5E84-CDBC-E0B8590ED20F}"/>
              </a:ext>
            </a:extLst>
          </p:cNvPr>
          <p:cNvSpPr>
            <a:spLocks noGrp="1"/>
          </p:cNvSpPr>
          <p:nvPr>
            <p:ph type="sldNum" sz="quarter" idx="12"/>
          </p:nvPr>
        </p:nvSpPr>
        <p:spPr/>
        <p:txBody>
          <a:bodyPr/>
          <a:lstStyle/>
          <a:p>
            <a:fld id="{437794D7-DC86-9A4E-9C9F-0B324FE8876A}" type="slidenum">
              <a:rPr lang="en-US" smtClean="0"/>
              <a:pPr/>
              <a:t>9</a:t>
            </a:fld>
            <a:endParaRPr lang="en-US" dirty="0"/>
          </a:p>
        </p:txBody>
      </p:sp>
    </p:spTree>
    <p:extLst>
      <p:ext uri="{BB962C8B-B14F-4D97-AF65-F5344CB8AC3E}">
        <p14:creationId xmlns:p14="http://schemas.microsoft.com/office/powerpoint/2010/main" val="3213516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TtWP9bUW"/>
  <p:tag name="ARTICULATE_PROJECT_OPEN" val="0"/>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19042</TotalTime>
  <Words>2525</Words>
  <Application>Microsoft Office PowerPoint</Application>
  <PresentationFormat>Widescreen</PresentationFormat>
  <Paragraphs>535</Paragraphs>
  <Slides>39</Slides>
  <Notes>21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48" baseType="lpstr">
      <vt:lpstr>Wingdings</vt:lpstr>
      <vt:lpstr>Cambria Math</vt:lpstr>
      <vt:lpstr>Tahoma</vt:lpstr>
      <vt:lpstr>Calibri</vt:lpstr>
      <vt:lpstr>Arial</vt:lpstr>
      <vt:lpstr>Office Theme</vt:lpstr>
      <vt:lpstr>1_Custom Design</vt:lpstr>
      <vt:lpstr>Custom Design</vt:lpstr>
      <vt:lpstr>Equation</vt:lpstr>
      <vt:lpstr>Algorithms: Instance-Based Learning</vt:lpstr>
      <vt:lpstr>PowerPoint Presentation</vt:lpstr>
      <vt:lpstr>Lab Postmortem</vt:lpstr>
      <vt:lpstr>Lab Postmortem</vt:lpstr>
      <vt:lpstr>Lab Postmortem</vt:lpstr>
      <vt:lpstr>Lab Postmortem</vt:lpstr>
      <vt:lpstr>Lab Postmortem</vt:lpstr>
      <vt:lpstr>A note on coding practice</vt:lpstr>
      <vt:lpstr>Lab takeaways</vt:lpstr>
      <vt:lpstr>One last thing…</vt:lpstr>
      <vt:lpstr>Contents</vt:lpstr>
      <vt:lpstr>Solving based on past experience</vt:lpstr>
      <vt:lpstr>Like the MENSA puzzles</vt:lpstr>
      <vt:lpstr>Instance-Based Learning</vt:lpstr>
      <vt:lpstr>Nearest Neighbour (1-NN)</vt:lpstr>
      <vt:lpstr>Lazy algorithm</vt:lpstr>
      <vt:lpstr>Contents (2)</vt:lpstr>
      <vt:lpstr>Distance</vt:lpstr>
      <vt:lpstr>WeatherPlay data</vt:lpstr>
      <vt:lpstr>Nominal Attributes – using Euclidean distance</vt:lpstr>
      <vt:lpstr>Numeric Attributes</vt:lpstr>
      <vt:lpstr>Normalisation to [0..1] scale</vt:lpstr>
      <vt:lpstr>Example – numeric values</vt:lpstr>
      <vt:lpstr>Normalisation Example</vt:lpstr>
      <vt:lpstr>Attribute distance – numeric values</vt:lpstr>
      <vt:lpstr>Numeric Distance (normalised)</vt:lpstr>
      <vt:lpstr>Contents (3)</vt:lpstr>
      <vt:lpstr>Weighting Attributes</vt:lpstr>
      <vt:lpstr>Weighting Attributes (cont.)</vt:lpstr>
      <vt:lpstr>Contents (4)</vt:lpstr>
      <vt:lpstr>Missing values (normalised)</vt:lpstr>
      <vt:lpstr>Missing values</vt:lpstr>
      <vt:lpstr>Noisy Data</vt:lpstr>
      <vt:lpstr>k-Nearest Neighbour (k-NN)</vt:lpstr>
      <vt:lpstr>How to decide k?</vt:lpstr>
      <vt:lpstr>Weighted voting</vt:lpstr>
      <vt:lpstr>Inverse Distance Weighting</vt:lpstr>
      <vt:lpstr>Numeric Prediction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DELTA’s support offer for learners in Semester 1</dc:title>
  <dc:creator>Brian Webb (delta)</dc:creator>
  <cp:lastModifiedBy>Pam Johnston (socet)</cp:lastModifiedBy>
  <cp:revision>145</cp:revision>
  <dcterms:created xsi:type="dcterms:W3CDTF">2020-06-23T08:21:26Z</dcterms:created>
  <dcterms:modified xsi:type="dcterms:W3CDTF">2025-10-13T11:02:25Z</dcterms:modified>
</cp:coreProperties>
</file>