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09" r:id="rId1"/>
    <p:sldMasterId id="2147484092" r:id="rId2"/>
    <p:sldMasterId id="2147484211" r:id="rId3"/>
  </p:sldMasterIdLst>
  <p:notesMasterIdLst>
    <p:notesMasterId r:id="rId32"/>
  </p:notesMasterIdLst>
  <p:handoutMasterIdLst>
    <p:handoutMasterId r:id="rId33"/>
  </p:handoutMasterIdLst>
  <p:sldIdLst>
    <p:sldId id="256" r:id="rId4"/>
    <p:sldId id="257" r:id="rId5"/>
    <p:sldId id="259" r:id="rId6"/>
    <p:sldId id="258" r:id="rId7"/>
    <p:sldId id="260" r:id="rId8"/>
    <p:sldId id="266" r:id="rId9"/>
    <p:sldId id="261" r:id="rId10"/>
    <p:sldId id="283" r:id="rId11"/>
    <p:sldId id="286" r:id="rId12"/>
    <p:sldId id="284" r:id="rId13"/>
    <p:sldId id="368" r:id="rId14"/>
    <p:sldId id="369" r:id="rId15"/>
    <p:sldId id="370" r:id="rId16"/>
    <p:sldId id="285" r:id="rId17"/>
    <p:sldId id="262" r:id="rId18"/>
    <p:sldId id="263" r:id="rId19"/>
    <p:sldId id="265" r:id="rId20"/>
    <p:sldId id="264" r:id="rId21"/>
    <p:sldId id="267" r:id="rId22"/>
    <p:sldId id="269" r:id="rId23"/>
    <p:sldId id="271" r:id="rId24"/>
    <p:sldId id="272" r:id="rId25"/>
    <p:sldId id="276" r:id="rId26"/>
    <p:sldId id="277" r:id="rId27"/>
    <p:sldId id="268" r:id="rId28"/>
    <p:sldId id="281" r:id="rId29"/>
    <p:sldId id="282" r:id="rId30"/>
    <p:sldId id="371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9: Imbalanced data" id="{56274748-682D-4C43-947B-9DBC0B05493B}">
          <p14:sldIdLst>
            <p14:sldId id="256"/>
            <p14:sldId id="257"/>
            <p14:sldId id="259"/>
            <p14:sldId id="258"/>
            <p14:sldId id="260"/>
            <p14:sldId id="266"/>
            <p14:sldId id="261"/>
            <p14:sldId id="283"/>
            <p14:sldId id="286"/>
            <p14:sldId id="284"/>
            <p14:sldId id="368"/>
            <p14:sldId id="369"/>
            <p14:sldId id="370"/>
            <p14:sldId id="285"/>
            <p14:sldId id="262"/>
            <p14:sldId id="263"/>
            <p14:sldId id="265"/>
            <p14:sldId id="264"/>
            <p14:sldId id="267"/>
            <p14:sldId id="269"/>
            <p14:sldId id="271"/>
            <p14:sldId id="272"/>
            <p14:sldId id="276"/>
            <p14:sldId id="277"/>
            <p14:sldId id="268"/>
            <p14:sldId id="281"/>
            <p14:sldId id="282"/>
            <p14:sldId id="3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8686"/>
    <a:srgbClr val="AA0E19"/>
    <a:srgbClr val="6300A9"/>
    <a:srgbClr val="D5E8D4"/>
    <a:srgbClr val="F8CECC"/>
    <a:srgbClr val="DAE8FC"/>
    <a:srgbClr val="69216A"/>
    <a:srgbClr val="E5E5E5"/>
    <a:srgbClr val="D4CCD4"/>
    <a:srgbClr val="E88A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22" autoAdjust="0"/>
    <p:restoredTop sz="86416" autoAdjust="0"/>
  </p:normalViewPr>
  <p:slideViewPr>
    <p:cSldViewPr snapToGrid="0" snapToObjects="1">
      <p:cViewPr varScale="1">
        <p:scale>
          <a:sx n="59" d="100"/>
          <a:sy n="59" d="100"/>
        </p:scale>
        <p:origin x="348" y="6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tags" Target="tags/tag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presProps" Target="presProps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Some dataset (percentages)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Majority class</c:v>
                </c:pt>
                <c:pt idx="1">
                  <c:v>Minority class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C4C-4A21-A5E4-FEF2FA15AB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7030272"/>
        <c:axId val="1127038912"/>
      </c:barChart>
      <c:catAx>
        <c:axId val="1127030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038912"/>
        <c:crosses val="autoZero"/>
        <c:auto val="1"/>
        <c:lblAlgn val="ctr"/>
        <c:lblOffset val="100"/>
        <c:noMultiLvlLbl val="0"/>
      </c:catAx>
      <c:valAx>
        <c:axId val="112703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703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Examples: disease presenting in a minority of people, “black swan” events, system failure – a mechanical system might run for lengthy periods of time before failure (i.e. only one day of failure in over a year of running).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82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be done using only pandas drop/keep functions.</a:t>
            </a:r>
          </a:p>
          <a:p>
            <a:r>
              <a:rPr lang="en-GB" dirty="0"/>
              <a:t>For coursework, it would be acceptable to do this as a pre-processing step (i.e. subsample the dataset provided before you do anything else to account for the imbalance).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52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04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picture, the orange class is oversampled. See the straight lines? That’s the line segments joining nearest neighbours. This is from the lab.</a:t>
            </a:r>
          </a:p>
          <a:p>
            <a:r>
              <a:rPr lang="en-GB" dirty="0"/>
              <a:t>The SMOTE paper is totally readable.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27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They’re frequency features. It’s high frequencies becoming higher and more visible with each re-use. Similar patterns exist in large language models.</a:t>
            </a:r>
          </a:p>
          <a:p>
            <a:r>
              <a:rPr lang="en-GB" dirty="0"/>
              <a:t>If the internet fills up with synthetic data, then we may effectively salt our data harvesting ground. We might be at peak data harvesting for generative AI.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4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Very large class imbalance with 99% of one class, 1% of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Coursework hints…</a:t>
            </a:r>
          </a:p>
          <a:p>
            <a:r>
              <a:rPr lang="en-GB" dirty="0"/>
              <a:t>Don’t worry about it *unless* the confusion matrix implies that you should.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12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you’ve trained a classifier.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67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You might be willing to take a drop in overall accuracy if it improves the minority class accuracy (or f1 score).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72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If an itemset is very common, support will be very high.</a:t>
            </a:r>
          </a:p>
          <a:p>
            <a:r>
              <a:rPr lang="en-GB" dirty="0"/>
              <a:t>Confidence ignores baskets without items in the itemset (i.e. ratio, so ignores support)</a:t>
            </a:r>
          </a:p>
          <a:p>
            <a:r>
              <a:rPr lang="en-GB" dirty="0"/>
              <a:t>Lift takes support into account with the “expected” calculation.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31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Support for the itemset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0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Confidence in the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85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best practice regarding training/testing class imbalance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0CC3A-8493-1606-2C8C-EB99BBCD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564" y="2103437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87B47-6D5D-11FB-9CE3-6E095B6FB7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5225" y="3509963"/>
            <a:ext cx="10121900" cy="636587"/>
          </a:xfrm>
          <a:prstGeom prst="rect">
            <a:avLst/>
          </a:prstGeom>
        </p:spPr>
        <p:txBody>
          <a:bodyPr/>
          <a:lstStyle>
            <a:lvl2pPr marL="457200" indent="0" algn="ctr">
              <a:buFont typeface="Arial" panose="020B0604020202020204" pitchFamily="34" charset="0"/>
              <a:buNone/>
              <a:defRPr/>
            </a:lvl2pPr>
          </a:lstStyle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0CC3A-8493-1606-2C8C-EB99BBCD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4"/>
            <a:ext cx="11040094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EEFDC6-CA3E-7CEE-65DD-52381B33F2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631" y="2403552"/>
            <a:ext cx="11040094" cy="2984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8000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25 November 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63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CD9B359-34DF-48C0-981C-C76545C8B3A1}" type="datetime4">
              <a:rPr lang="en-GB" smtClean="0"/>
              <a:t>20 November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1" r:id="rId3"/>
    <p:sldLayoutId id="214748421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17861"/>
            <a:ext cx="10972800" cy="4488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609600" y="283191"/>
            <a:ext cx="10972800" cy="12256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206600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457200" rtl="0" eaLnBrk="1" latinLnBrk="0" hangingPunct="1">
        <a:spcBef>
          <a:spcPct val="0"/>
        </a:spcBef>
        <a:buNone/>
        <a:defRPr sz="3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undersampling-algorithms-for-imbalanced-classification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ir.org/index.php/jair/article/view/1030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link.springer.com/article/10.1007/s00521-020-05130-z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5231219309257?casa_token=hcrPzXCwiF0AAAAA:Xr6zpnQq5wHYsLiSRPIEoP75OKOD2-R6sVNoyaImKRFl7E-mmCLvSdf2RZG9s5bI34DaWpn-IYU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7.0185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F170B-B5C0-6FA8-65F4-DE056D24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CMM500: Data Mining</a:t>
            </a:r>
            <a:br>
              <a:rPr lang="en-GB" dirty="0"/>
            </a:br>
            <a:r>
              <a:rPr lang="en-GB" dirty="0"/>
              <a:t>Week 10 – Imbalanced 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E5889-52A7-6A96-A649-E4CDCBBB17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/>
              <a:t>Pamela Johnston</a:t>
            </a:r>
          </a:p>
        </p:txBody>
      </p:sp>
    </p:spTree>
    <p:extLst>
      <p:ext uri="{BB962C8B-B14F-4D97-AF65-F5344CB8AC3E}">
        <p14:creationId xmlns:p14="http://schemas.microsoft.com/office/powerpoint/2010/main" val="185227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DA62-F45E-4CD2-2133-F633A76C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“Class” imbalance and association 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D8370-6B16-534B-5A2F-B0F3A514F3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6582569" cy="17907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is the effect on “Support”?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might be the effect on “Lift”?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is the effect on “Confidence”?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Interesting rules might have much less support than something that is very common.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2557FFD-1F75-5F25-B07A-10F553989FAD}"/>
              </a:ext>
            </a:extLst>
          </p:cNvPr>
          <p:cNvSpPr txBox="1">
            <a:spLocks/>
          </p:cNvSpPr>
          <p:nvPr/>
        </p:nvSpPr>
        <p:spPr>
          <a:xfrm>
            <a:off x="9359900" y="1739900"/>
            <a:ext cx="2353469" cy="17907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FF0000"/>
                </a:solidFill>
              </a:rPr>
              <a:t>100% of shopping baskets contain milk!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E3DC260-F8CD-308E-2F46-92D22A42B021}"/>
              </a:ext>
            </a:extLst>
          </p:cNvPr>
          <p:cNvSpPr txBox="1">
            <a:spLocks/>
          </p:cNvSpPr>
          <p:nvPr/>
        </p:nvSpPr>
        <p:spPr>
          <a:xfrm>
            <a:off x="9359900" y="4089752"/>
            <a:ext cx="2146300" cy="2558874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2060"/>
                </a:solidFill>
              </a:rPr>
              <a:t>100% of shopping baskets with eggs also contain bacon!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23BD09F-BF42-4EDE-5C1B-97246F22772B}"/>
              </a:ext>
            </a:extLst>
          </p:cNvPr>
          <p:cNvSpPr txBox="1">
            <a:spLocks/>
          </p:cNvSpPr>
          <p:nvPr/>
        </p:nvSpPr>
        <p:spPr>
          <a:xfrm>
            <a:off x="6756400" y="2647950"/>
            <a:ext cx="2353469" cy="1790700"/>
          </a:xfrm>
          <a:prstGeom prst="rect">
            <a:avLst/>
          </a:prstGeom>
          <a:solidFill>
            <a:srgbClr val="FFFF00"/>
          </a:solidFill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5% of shopping baskets contain eggs!</a:t>
            </a:r>
          </a:p>
        </p:txBody>
      </p:sp>
    </p:spTree>
    <p:extLst>
      <p:ext uri="{BB962C8B-B14F-4D97-AF65-F5344CB8AC3E}">
        <p14:creationId xmlns:p14="http://schemas.microsoft.com/office/powerpoint/2010/main" val="282659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DED8-65A1-A613-A26B-089A2771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CF049-5FCB-CB50-9632-79BB0BFA6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Support is the proportion of the dataset that contains the itemset.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EVERY basket contains milk, then support for {milk} = 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If half of the baskets contain milk, then support for {milk} = 0.5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E59DF-9FD8-F222-58ED-4E58088E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25 November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B580-58EA-5453-905A-45E37E44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092C-9246-4575-7D63-907B51AC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8" name="Graphic 7" descr="Dairy outline">
            <a:extLst>
              <a:ext uri="{FF2B5EF4-FFF2-40B4-BE49-F238E27FC236}">
                <a16:creationId xmlns:a16="http://schemas.microsoft.com/office/drawing/2014/main" id="{F88726BF-D224-CBF9-20BC-12C6192AE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39843" y="4849661"/>
            <a:ext cx="914400" cy="914400"/>
          </a:xfrm>
          <a:prstGeom prst="rect">
            <a:avLst/>
          </a:prstGeom>
        </p:spPr>
      </p:pic>
      <p:pic>
        <p:nvPicPr>
          <p:cNvPr id="10" name="Graphic 9" descr="Dairy with solid fill">
            <a:extLst>
              <a:ext uri="{FF2B5EF4-FFF2-40B4-BE49-F238E27FC236}">
                <a16:creationId xmlns:a16="http://schemas.microsoft.com/office/drawing/2014/main" id="{8A5184FE-A952-F6BC-3121-1FBBC1904A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08095" y="5220177"/>
            <a:ext cx="914400" cy="914400"/>
          </a:xfrm>
          <a:prstGeom prst="rect">
            <a:avLst/>
          </a:prstGeom>
        </p:spPr>
      </p:pic>
      <p:pic>
        <p:nvPicPr>
          <p:cNvPr id="11" name="Graphic 10" descr="Dairy with solid fill">
            <a:extLst>
              <a:ext uri="{FF2B5EF4-FFF2-40B4-BE49-F238E27FC236}">
                <a16:creationId xmlns:a16="http://schemas.microsoft.com/office/drawing/2014/main" id="{7F9325C4-F0DF-D7AB-2187-74E739EBB9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49346" y="4765763"/>
            <a:ext cx="914400" cy="914400"/>
          </a:xfrm>
          <a:prstGeom prst="rect">
            <a:avLst/>
          </a:prstGeom>
        </p:spPr>
      </p:pic>
      <p:pic>
        <p:nvPicPr>
          <p:cNvPr id="12" name="Graphic 11" descr="Dairy with solid fill">
            <a:extLst>
              <a:ext uri="{FF2B5EF4-FFF2-40B4-BE49-F238E27FC236}">
                <a16:creationId xmlns:a16="http://schemas.microsoft.com/office/drawing/2014/main" id="{F73E10CD-13E0-2052-C5AA-B5011C5D0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75508" y="5194527"/>
            <a:ext cx="914400" cy="914400"/>
          </a:xfrm>
          <a:prstGeom prst="rect">
            <a:avLst/>
          </a:prstGeom>
        </p:spPr>
      </p:pic>
      <p:pic>
        <p:nvPicPr>
          <p:cNvPr id="13" name="Graphic 12" descr="Dairy outline">
            <a:extLst>
              <a:ext uri="{FF2B5EF4-FFF2-40B4-BE49-F238E27FC236}">
                <a16:creationId xmlns:a16="http://schemas.microsoft.com/office/drawing/2014/main" id="{992EAD2C-232E-180A-06FF-79E6CAA6F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66331" y="5152406"/>
            <a:ext cx="914400" cy="914400"/>
          </a:xfrm>
          <a:prstGeom prst="rect">
            <a:avLst/>
          </a:prstGeom>
        </p:spPr>
      </p:pic>
      <p:pic>
        <p:nvPicPr>
          <p:cNvPr id="14" name="Graphic 13" descr="Dairy outline">
            <a:extLst>
              <a:ext uri="{FF2B5EF4-FFF2-40B4-BE49-F238E27FC236}">
                <a16:creationId xmlns:a16="http://schemas.microsoft.com/office/drawing/2014/main" id="{25EE5560-B022-96F6-B8A1-0128BD219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75358" y="48496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2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FA35-2CA0-B3E4-5DDE-2A2E2D32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1366-0656-01A9-5C3F-8BA467FF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7527431" cy="4568444"/>
          </a:xfrm>
        </p:spPr>
        <p:txBody>
          <a:bodyPr/>
          <a:lstStyle/>
          <a:p>
            <a:pPr marL="0" indent="0">
              <a:buNone/>
            </a:pPr>
            <a:r>
              <a:rPr lang="en-GB" sz="2400" dirty="0"/>
              <a:t>The proportion of the instances in the dataset which have the antecedent which </a:t>
            </a:r>
            <a:r>
              <a:rPr lang="en-GB" sz="2400" b="1" dirty="0"/>
              <a:t>also</a:t>
            </a:r>
            <a:r>
              <a:rPr lang="en-GB" sz="2400" dirty="0"/>
              <a:t> contain the consequent.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Think of filtering the dataset so that we only have the instances where the antecedent is true. Now it’s the proportion of those instances that </a:t>
            </a:r>
            <a:r>
              <a:rPr lang="en-GB" sz="2400" b="1" dirty="0"/>
              <a:t>also</a:t>
            </a:r>
            <a:r>
              <a:rPr lang="en-GB" sz="2400" dirty="0"/>
              <a:t> contain the consequent.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If the antecedent is {milk} and it’s in half of the dataset (i.e. </a:t>
            </a:r>
            <a:r>
              <a:rPr lang="en-GB" sz="2400" dirty="0" err="1"/>
              <a:t>millk_support</a:t>
            </a:r>
            <a:r>
              <a:rPr lang="en-GB" sz="2400" dirty="0"/>
              <a:t>=0.5), and in the half of the dataset that contains milk, one quarter of those baskets also contain cheese, then confidence is one quarter.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72D99-E7BA-AD43-5D02-C7CDD743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25 November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0419-7105-335E-E288-0A894A12A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9CF4F-3DD4-5971-8570-D9D55E41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B08B47-5CBB-F09A-AD83-E080336F7F79}"/>
              </a:ext>
            </a:extLst>
          </p:cNvPr>
          <p:cNvGraphicFramePr>
            <a:graphicFrameLocks noGrp="1"/>
          </p:cNvGraphicFramePr>
          <p:nvPr/>
        </p:nvGraphicFramePr>
        <p:xfrm>
          <a:off x="8681918" y="1262706"/>
          <a:ext cx="24295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992853610"/>
                    </a:ext>
                  </a:extLst>
                </a:gridCol>
                <a:gridCol w="1045535">
                  <a:extLst>
                    <a:ext uri="{9D8B030D-6E8A-4147-A177-3AD203B41FA5}">
                      <a16:colId xmlns:a16="http://schemas.microsoft.com/office/drawing/2014/main" val="817995480"/>
                    </a:ext>
                  </a:extLst>
                </a:gridCol>
                <a:gridCol w="1045535">
                  <a:extLst>
                    <a:ext uri="{9D8B030D-6E8A-4147-A177-3AD203B41FA5}">
                      <a16:colId xmlns:a16="http://schemas.microsoft.com/office/drawing/2014/main" val="3987492764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Milk?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03748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08448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56641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42596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0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57EBB91-E832-2DFE-9D65-1A1C2ECF7828}"/>
              </a:ext>
            </a:extLst>
          </p:cNvPr>
          <p:cNvSpPr txBox="1"/>
          <p:nvPr/>
        </p:nvSpPr>
        <p:spPr>
          <a:xfrm>
            <a:off x="8643131" y="841533"/>
            <a:ext cx="250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Full dataset (n instances)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20AAA04-8EF7-15C4-3C35-4ECDEB92168F}"/>
              </a:ext>
            </a:extLst>
          </p:cNvPr>
          <p:cNvGraphicFramePr>
            <a:graphicFrameLocks noGrp="1"/>
          </p:cNvGraphicFramePr>
          <p:nvPr/>
        </p:nvGraphicFramePr>
        <p:xfrm>
          <a:off x="8681918" y="3179225"/>
          <a:ext cx="24295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992853610"/>
                    </a:ext>
                  </a:extLst>
                </a:gridCol>
                <a:gridCol w="1045535">
                  <a:extLst>
                    <a:ext uri="{9D8B030D-6E8A-4147-A177-3AD203B41FA5}">
                      <a16:colId xmlns:a16="http://schemas.microsoft.com/office/drawing/2014/main" val="817995480"/>
                    </a:ext>
                  </a:extLst>
                </a:gridCol>
                <a:gridCol w="1045535">
                  <a:extLst>
                    <a:ext uri="{9D8B030D-6E8A-4147-A177-3AD203B41FA5}">
                      <a16:colId xmlns:a16="http://schemas.microsoft.com/office/drawing/2014/main" val="3987492764"/>
                    </a:ext>
                  </a:extLst>
                </a:gridCol>
              </a:tblGrid>
              <a:tr h="232773">
                <a:tc>
                  <a:txBody>
                    <a:bodyPr/>
                    <a:lstStyle/>
                    <a:p>
                      <a:r>
                        <a:rPr lang="en-GB" sz="11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Milk?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Cheese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03748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08448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56641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42596"/>
                  </a:ext>
                </a:extLst>
              </a:tr>
              <a:tr h="197096">
                <a:tc>
                  <a:txBody>
                    <a:bodyPr/>
                    <a:lstStyle/>
                    <a:p>
                      <a:r>
                        <a:rPr lang="en-GB" sz="1100" dirty="0"/>
                        <a:t>&lt;n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026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8286585-6AE6-60DE-ED15-AFE08CFE8E23}"/>
              </a:ext>
            </a:extLst>
          </p:cNvPr>
          <p:cNvSpPr txBox="1"/>
          <p:nvPr/>
        </p:nvSpPr>
        <p:spPr>
          <a:xfrm>
            <a:off x="8643131" y="2809893"/>
            <a:ext cx="3174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Milk dataset (n *  </a:t>
            </a:r>
            <a:r>
              <a:rPr lang="en-GB" dirty="0" err="1"/>
              <a:t>milk_support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4303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067B6-A213-8346-032A-081B2246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880AC-D2EA-33CC-5F28-44F289DDD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43" y="1757928"/>
            <a:ext cx="6315320" cy="4600342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What is the ratio of this rule to “chance”?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Two dice. If I roll a 2 on one of them, what are the chances of me rolling a 2 on the second?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Normally they are independent. So, 1 in 6.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if I have magic quantum-tangled dice, I might get a lift of 36.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9EEB5-BFA5-4833-8D46-271C8C776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71B8E-0DD7-5842-950E-3289D9FBABB1}" type="datetime4">
              <a:rPr lang="en-GB" smtClean="0"/>
              <a:pPr/>
              <a:t>25 November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B83D0-7B27-12CC-CFFE-84C63D86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ACA35-5CE5-9507-B355-7D4E6F1B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794D7-DC86-9A4E-9C9F-0B324FE8876A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500196A-0297-90DE-E3A6-B81D46A21A27}"/>
              </a:ext>
            </a:extLst>
          </p:cNvPr>
          <p:cNvGraphicFramePr>
            <a:graphicFrameLocks noGrp="1"/>
          </p:cNvGraphicFramePr>
          <p:nvPr/>
        </p:nvGraphicFramePr>
        <p:xfrm>
          <a:off x="7751136" y="1262706"/>
          <a:ext cx="3360308" cy="1831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22">
                  <a:extLst>
                    <a:ext uri="{9D8B030D-6E8A-4147-A177-3AD203B41FA5}">
                      <a16:colId xmlns:a16="http://schemas.microsoft.com/office/drawing/2014/main" val="992853610"/>
                    </a:ext>
                  </a:extLst>
                </a:gridCol>
                <a:gridCol w="1446093">
                  <a:extLst>
                    <a:ext uri="{9D8B030D-6E8A-4147-A177-3AD203B41FA5}">
                      <a16:colId xmlns:a16="http://schemas.microsoft.com/office/drawing/2014/main" val="817995480"/>
                    </a:ext>
                  </a:extLst>
                </a:gridCol>
                <a:gridCol w="1446093">
                  <a:extLst>
                    <a:ext uri="{9D8B030D-6E8A-4147-A177-3AD203B41FA5}">
                      <a16:colId xmlns:a16="http://schemas.microsoft.com/office/drawing/2014/main" val="3987492764"/>
                    </a:ext>
                  </a:extLst>
                </a:gridCol>
              </a:tblGrid>
              <a:tr h="366274">
                <a:tc>
                  <a:txBody>
                    <a:bodyPr/>
                    <a:lstStyle/>
                    <a:p>
                      <a:r>
                        <a:rPr lang="en-GB" sz="1100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Dice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Dice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503748"/>
                  </a:ext>
                </a:extLst>
              </a:tr>
              <a:tr h="366274">
                <a:tc>
                  <a:txBody>
                    <a:bodyPr/>
                    <a:lstStyle/>
                    <a:p>
                      <a:r>
                        <a:rPr lang="en-GB" sz="11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1508448"/>
                  </a:ext>
                </a:extLst>
              </a:tr>
              <a:tr h="366274">
                <a:tc>
                  <a:txBody>
                    <a:bodyPr/>
                    <a:lstStyle/>
                    <a:p>
                      <a:r>
                        <a:rPr lang="en-GB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6656641"/>
                  </a:ext>
                </a:extLst>
              </a:tr>
              <a:tr h="366274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242596"/>
                  </a:ext>
                </a:extLst>
              </a:tr>
              <a:tr h="366274">
                <a:tc>
                  <a:txBody>
                    <a:bodyPr/>
                    <a:lstStyle/>
                    <a:p>
                      <a:r>
                        <a:rPr lang="en-GB" sz="11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02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E838B6-9B46-D91E-F0CB-71DEFCEB1809}"/>
              </a:ext>
            </a:extLst>
          </p:cNvPr>
          <p:cNvSpPr txBox="1"/>
          <p:nvPr/>
        </p:nvSpPr>
        <p:spPr>
          <a:xfrm>
            <a:off x="7751136" y="744279"/>
            <a:ext cx="2497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Dataset of quantum dice</a:t>
            </a:r>
          </a:p>
        </p:txBody>
      </p:sp>
    </p:spTree>
    <p:extLst>
      <p:ext uri="{BB962C8B-B14F-4D97-AF65-F5344CB8AC3E}">
        <p14:creationId xmlns:p14="http://schemas.microsoft.com/office/powerpoint/2010/main" val="1503798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EA6B4-1A21-CDC1-912E-50E921EA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793926"/>
          </a:xfrm>
        </p:spPr>
        <p:txBody>
          <a:bodyPr/>
          <a:lstStyle/>
          <a:p>
            <a:r>
              <a:rPr lang="en-GB" dirty="0"/>
              <a:t>Attribute imbalance and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6494C-7E92-CEC0-8255-1B0AB7A690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1866900"/>
            <a:ext cx="11040094" cy="3521152"/>
          </a:xfrm>
        </p:spPr>
        <p:txBody>
          <a:bodyPr/>
          <a:lstStyle/>
          <a:p>
            <a:r>
              <a:rPr lang="en-GB" dirty="0"/>
              <a:t>Minority class might form one very small cluster.</a:t>
            </a:r>
          </a:p>
          <a:p>
            <a:r>
              <a:rPr lang="en-GB" dirty="0"/>
              <a:t>Clusters of the majority class might be bigger than the minority class cluster.</a:t>
            </a:r>
          </a:p>
          <a:p>
            <a:r>
              <a:rPr lang="en-GB" dirty="0"/>
              <a:t>Analysis of the clusters might reveal this (but only if the minority class cluster is of sufficient size to appear in the analysis).</a:t>
            </a:r>
          </a:p>
        </p:txBody>
      </p:sp>
    </p:spTree>
    <p:extLst>
      <p:ext uri="{BB962C8B-B14F-4D97-AF65-F5344CB8AC3E}">
        <p14:creationId xmlns:p14="http://schemas.microsoft.com/office/powerpoint/2010/main" val="1309462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CC696-07C9-5D04-CE5B-FAF6CE379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can be done about class imbalance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6DBBB-33B7-8C57-1F1F-67EBAEE0C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060652"/>
            <a:ext cx="11040094" cy="3508474"/>
          </a:xfrm>
        </p:spPr>
        <p:txBody>
          <a:bodyPr/>
          <a:lstStyle/>
          <a:p>
            <a:r>
              <a:rPr lang="en-GB" b="1" dirty="0"/>
              <a:t>Tackle it in the dataset: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Undersample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Oversample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Generate synthetic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GB" b="1" dirty="0"/>
              <a:t>Tackle it in the model: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Some models allow for class weights so that a particular class can be seen as more important.</a:t>
            </a:r>
          </a:p>
        </p:txBody>
      </p:sp>
    </p:spTree>
    <p:extLst>
      <p:ext uri="{BB962C8B-B14F-4D97-AF65-F5344CB8AC3E}">
        <p14:creationId xmlns:p14="http://schemas.microsoft.com/office/powerpoint/2010/main" val="2422077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9156B-0F6E-1CD9-DE76-005D2B6F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14246"/>
          </a:xfrm>
        </p:spPr>
        <p:txBody>
          <a:bodyPr/>
          <a:lstStyle/>
          <a:p>
            <a:r>
              <a:rPr lang="en-GB" dirty="0" err="1"/>
              <a:t>Undersampling</a:t>
            </a:r>
            <a:r>
              <a:rPr lang="en-GB" dirty="0"/>
              <a:t> (easy)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495A5-515B-B208-88A0-CDE991ECD9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114550"/>
            <a:ext cx="6093619" cy="3273502"/>
          </a:xfrm>
        </p:spPr>
        <p:txBody>
          <a:bodyPr/>
          <a:lstStyle/>
          <a:p>
            <a:r>
              <a:rPr lang="en-GB" dirty="0"/>
              <a:t>Simply remove some of the majority class to reduce the class imbalance of the minority class.</a:t>
            </a:r>
          </a:p>
          <a:p>
            <a:endParaRPr lang="en-GB" dirty="0"/>
          </a:p>
          <a:p>
            <a:r>
              <a:rPr lang="en-GB" dirty="0"/>
              <a:t>If you have multi-class classification but are not interested in the minority classes, you can remove whole classes.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CF696-895B-2750-4C84-62AC8F8DC26B}"/>
              </a:ext>
            </a:extLst>
          </p:cNvPr>
          <p:cNvSpPr/>
          <p:nvPr/>
        </p:nvSpPr>
        <p:spPr>
          <a:xfrm>
            <a:off x="7200900" y="211455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B0AE71-5402-A9A8-D3F7-F8B61D2CBF4E}"/>
              </a:ext>
            </a:extLst>
          </p:cNvPr>
          <p:cNvSpPr/>
          <p:nvPr/>
        </p:nvSpPr>
        <p:spPr>
          <a:xfrm>
            <a:off x="7806689" y="2114550"/>
            <a:ext cx="3712035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Graphic 6" descr="Scissors outline">
            <a:extLst>
              <a:ext uri="{FF2B5EF4-FFF2-40B4-BE49-F238E27FC236}">
                <a16:creationId xmlns:a16="http://schemas.microsoft.com/office/drawing/2014/main" id="{E654411A-9E23-4F03-6E0D-9D9CD848F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8611146" y="2894051"/>
            <a:ext cx="914400" cy="9144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D0C832-D390-8BB1-E828-641EC3AC455F}"/>
              </a:ext>
            </a:extLst>
          </p:cNvPr>
          <p:cNvCxnSpPr/>
          <p:nvPr/>
        </p:nvCxnSpPr>
        <p:spPr>
          <a:xfrm flipV="1">
            <a:off x="9304020" y="1885950"/>
            <a:ext cx="0" cy="123444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5BC9358-8203-6093-C934-5E1570D32CAB}"/>
              </a:ext>
            </a:extLst>
          </p:cNvPr>
          <p:cNvSpPr/>
          <p:nvPr/>
        </p:nvSpPr>
        <p:spPr>
          <a:xfrm>
            <a:off x="7289076" y="4635996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CEB7-C0CD-E9BD-52E9-C0A58389FE85}"/>
              </a:ext>
            </a:extLst>
          </p:cNvPr>
          <p:cNvSpPr/>
          <p:nvPr/>
        </p:nvSpPr>
        <p:spPr>
          <a:xfrm>
            <a:off x="7894865" y="4635996"/>
            <a:ext cx="3712035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588DA-B60C-44AB-9ED6-9926E1C462EA}"/>
              </a:ext>
            </a:extLst>
          </p:cNvPr>
          <p:cNvSpPr txBox="1"/>
          <p:nvPr/>
        </p:nvSpPr>
        <p:spPr>
          <a:xfrm>
            <a:off x="10253940" y="3650420"/>
            <a:ext cx="1815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Uninteresting classes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ECC064-6791-3977-4558-5630537208A7}"/>
              </a:ext>
            </a:extLst>
          </p:cNvPr>
          <p:cNvCxnSpPr>
            <a:cxnSpLocks/>
          </p:cNvCxnSpPr>
          <p:nvPr/>
        </p:nvCxnSpPr>
        <p:spPr>
          <a:xfrm flipH="1">
            <a:off x="10025439" y="1820133"/>
            <a:ext cx="541178" cy="760725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258ED-45FF-445B-D961-7356D3D98F3C}"/>
              </a:ext>
            </a:extLst>
          </p:cNvPr>
          <p:cNvSpPr/>
          <p:nvPr/>
        </p:nvSpPr>
        <p:spPr>
          <a:xfrm>
            <a:off x="11384279" y="4635996"/>
            <a:ext cx="222621" cy="10058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5B63E9-353E-574F-7B35-877A487601ED}"/>
              </a:ext>
            </a:extLst>
          </p:cNvPr>
          <p:cNvSpPr/>
          <p:nvPr/>
        </p:nvSpPr>
        <p:spPr>
          <a:xfrm>
            <a:off x="11161657" y="4635996"/>
            <a:ext cx="222621" cy="100584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Scissors outline">
            <a:extLst>
              <a:ext uri="{FF2B5EF4-FFF2-40B4-BE49-F238E27FC236}">
                <a16:creationId xmlns:a16="http://schemas.microsoft.com/office/drawing/2014/main" id="{B516B232-F15C-6819-FD32-87C1E6BD54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10358567" y="5490984"/>
            <a:ext cx="914400" cy="9144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3B5B44D-28D0-3985-E1E9-958E4A809D63}"/>
              </a:ext>
            </a:extLst>
          </p:cNvPr>
          <p:cNvCxnSpPr/>
          <p:nvPr/>
        </p:nvCxnSpPr>
        <p:spPr>
          <a:xfrm flipV="1">
            <a:off x="11176897" y="4521696"/>
            <a:ext cx="0" cy="1234440"/>
          </a:xfrm>
          <a:prstGeom prst="line">
            <a:avLst/>
          </a:prstGeom>
          <a:ln w="635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09B48B-A09E-A3BE-D171-C17E58C63D68}"/>
              </a:ext>
            </a:extLst>
          </p:cNvPr>
          <p:cNvSpPr txBox="1"/>
          <p:nvPr/>
        </p:nvSpPr>
        <p:spPr>
          <a:xfrm>
            <a:off x="9855691" y="1085815"/>
            <a:ext cx="1815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Randomly ordered majority class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F622B8-B08C-E2FB-E789-B5EAA103A7E1}"/>
              </a:ext>
            </a:extLst>
          </p:cNvPr>
          <p:cNvCxnSpPr>
            <a:cxnSpLocks/>
          </p:cNvCxnSpPr>
          <p:nvPr/>
        </p:nvCxnSpPr>
        <p:spPr>
          <a:xfrm>
            <a:off x="11065588" y="4108336"/>
            <a:ext cx="318690" cy="5276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40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310C0-FB8A-E673-779F-4080F882A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745666"/>
          </a:xfrm>
        </p:spPr>
        <p:txBody>
          <a:bodyPr/>
          <a:lstStyle/>
          <a:p>
            <a:r>
              <a:rPr lang="en-GB" dirty="0" err="1"/>
              <a:t>Undersampling</a:t>
            </a:r>
            <a:r>
              <a:rPr lang="en-GB" dirty="0"/>
              <a:t> choices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875A4-38B0-3F5D-341B-EE2D94829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In the majority class, you can: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Decide to </a:t>
            </a:r>
            <a:r>
              <a:rPr lang="en-GB" b="1" dirty="0"/>
              <a:t>keep</a:t>
            </a:r>
            <a:r>
              <a:rPr lang="en-GB" dirty="0"/>
              <a:t> specific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Decide to </a:t>
            </a:r>
            <a:r>
              <a:rPr lang="en-GB" b="1" dirty="0"/>
              <a:t>throw away</a:t>
            </a:r>
            <a:r>
              <a:rPr lang="en-GB" dirty="0"/>
              <a:t> specific samples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Do a </a:t>
            </a:r>
            <a:r>
              <a:rPr lang="en-GB" b="1" dirty="0"/>
              <a:t>combination</a:t>
            </a:r>
            <a:r>
              <a:rPr lang="en-GB" dirty="0"/>
              <a:t> of both</a:t>
            </a:r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A0AB8674-10BF-6A22-0528-952E0F8D30F2}"/>
              </a:ext>
            </a:extLst>
          </p:cNvPr>
          <p:cNvSpPr/>
          <p:nvPr/>
        </p:nvSpPr>
        <p:spPr>
          <a:xfrm>
            <a:off x="9281160" y="1645920"/>
            <a:ext cx="1383030" cy="1394460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C71ED8-7A96-7774-0979-17AD954656AA}"/>
              </a:ext>
            </a:extLst>
          </p:cNvPr>
          <p:cNvSpPr/>
          <p:nvPr/>
        </p:nvSpPr>
        <p:spPr>
          <a:xfrm>
            <a:off x="9281160" y="3429000"/>
            <a:ext cx="1383030" cy="43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05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5B1EB-B191-0A02-3E4C-2623B9C78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59966"/>
          </a:xfrm>
        </p:spPr>
        <p:txBody>
          <a:bodyPr/>
          <a:lstStyle/>
          <a:p>
            <a:r>
              <a:rPr lang="en-GB" dirty="0" err="1"/>
              <a:t>Undersampling</a:t>
            </a:r>
            <a:r>
              <a:rPr lang="en-GB" dirty="0"/>
              <a:t> (more complex)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2C575-A899-BF99-81D5-82CD1A1275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000250"/>
            <a:ext cx="7430929" cy="4469130"/>
          </a:xfrm>
        </p:spPr>
        <p:txBody>
          <a:bodyPr/>
          <a:lstStyle/>
          <a:p>
            <a:r>
              <a:rPr lang="en-GB" b="1" dirty="0" err="1"/>
              <a:t>NearMiss</a:t>
            </a:r>
            <a:r>
              <a:rPr lang="en-GB" b="1" dirty="0"/>
              <a:t> </a:t>
            </a:r>
            <a:r>
              <a:rPr lang="en-GB" b="1" dirty="0" err="1"/>
              <a:t>Undersampling</a:t>
            </a:r>
            <a:r>
              <a:rPr lang="en-GB" b="1" dirty="0"/>
              <a:t> </a:t>
            </a:r>
            <a:r>
              <a:rPr lang="en-GB" dirty="0"/>
              <a:t>and </a:t>
            </a:r>
            <a:r>
              <a:rPr lang="en-GB" b="1" dirty="0" err="1"/>
              <a:t>CondensedNearestNeighbours</a:t>
            </a:r>
            <a:r>
              <a:rPr lang="en-GB" dirty="0"/>
              <a:t> : sample (</a:t>
            </a:r>
            <a:r>
              <a:rPr lang="en-GB" b="1" dirty="0"/>
              <a:t>add</a:t>
            </a:r>
            <a:r>
              <a:rPr lang="en-GB" dirty="0"/>
              <a:t>) the instances of the majority classes that are closest to the instances of the minority class.</a:t>
            </a:r>
          </a:p>
          <a:p>
            <a:endParaRPr lang="en-GB" dirty="0"/>
          </a:p>
          <a:p>
            <a:r>
              <a:rPr lang="en-GB" b="1" dirty="0" err="1"/>
              <a:t>TomekLinks</a:t>
            </a:r>
            <a:r>
              <a:rPr lang="en-GB" dirty="0"/>
              <a:t>: decides which majority class instances to </a:t>
            </a:r>
            <a:r>
              <a:rPr lang="en-GB" b="1" dirty="0"/>
              <a:t>remove</a:t>
            </a:r>
            <a:r>
              <a:rPr lang="en-GB" dirty="0"/>
              <a:t> based on their distance from instances of the opposite class.</a:t>
            </a:r>
          </a:p>
          <a:p>
            <a:endParaRPr lang="en-GB" dirty="0"/>
          </a:p>
          <a:p>
            <a:r>
              <a:rPr lang="en-GB" dirty="0"/>
              <a:t>See the lab for examples.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57FB13-0CC3-FBDF-CDB0-DE2EC16D7600}"/>
              </a:ext>
            </a:extLst>
          </p:cNvPr>
          <p:cNvSpPr txBox="1"/>
          <p:nvPr/>
        </p:nvSpPr>
        <p:spPr>
          <a:xfrm>
            <a:off x="377190" y="6469380"/>
            <a:ext cx="844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hlinkClick r:id="rId3"/>
              </a:rPr>
              <a:t>Undersampling</a:t>
            </a:r>
            <a:r>
              <a:rPr lang="en-GB" dirty="0">
                <a:hlinkClick r:id="rId3"/>
              </a:rPr>
              <a:t> Algorithms for Imbalanced Classification - MachineLearningMastery.com</a:t>
            </a:r>
            <a:endParaRPr lang="en-GB" dirty="0"/>
          </a:p>
        </p:txBody>
      </p:sp>
      <p:sp>
        <p:nvSpPr>
          <p:cNvPr id="4" name="Cross 3">
            <a:extLst>
              <a:ext uri="{FF2B5EF4-FFF2-40B4-BE49-F238E27FC236}">
                <a16:creationId xmlns:a16="http://schemas.microsoft.com/office/drawing/2014/main" id="{B9EBEF41-2F20-16C6-23B9-52777DABC737}"/>
              </a:ext>
            </a:extLst>
          </p:cNvPr>
          <p:cNvSpPr/>
          <p:nvPr/>
        </p:nvSpPr>
        <p:spPr>
          <a:xfrm>
            <a:off x="9418320" y="2080260"/>
            <a:ext cx="1383030" cy="1394460"/>
          </a:xfrm>
          <a:prstGeom prst="plus">
            <a:avLst>
              <a:gd name="adj" fmla="val 375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E6AEAD-3DCD-AB0A-82FB-CD1E1353B494}"/>
              </a:ext>
            </a:extLst>
          </p:cNvPr>
          <p:cNvSpPr/>
          <p:nvPr/>
        </p:nvSpPr>
        <p:spPr>
          <a:xfrm>
            <a:off x="9418320" y="4537710"/>
            <a:ext cx="1383030" cy="4343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690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A762-61B7-5EF0-7B64-227D5511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Oversampling (easy)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7C341-3E1B-C3CD-BE49-2FB618994F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114550"/>
            <a:ext cx="6093619" cy="3166110"/>
          </a:xfrm>
        </p:spPr>
        <p:txBody>
          <a:bodyPr/>
          <a:lstStyle/>
          <a:p>
            <a:r>
              <a:rPr lang="en-GB" dirty="0"/>
              <a:t>Just double up on a selection of minority class samples. </a:t>
            </a:r>
          </a:p>
          <a:p>
            <a:endParaRPr lang="en-GB" dirty="0"/>
          </a:p>
          <a:p>
            <a:r>
              <a:rPr lang="en-GB" dirty="0"/>
              <a:t>This effectively re-weights the sample so that the model sees minority class instances as more important than the appear in the distribution.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CE7950-DEB4-C732-8265-CD7DDCA09942}"/>
              </a:ext>
            </a:extLst>
          </p:cNvPr>
          <p:cNvSpPr/>
          <p:nvPr/>
        </p:nvSpPr>
        <p:spPr>
          <a:xfrm>
            <a:off x="7200900" y="211455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B2B96B-9945-497A-6D54-0925818E6266}"/>
              </a:ext>
            </a:extLst>
          </p:cNvPr>
          <p:cNvSpPr/>
          <p:nvPr/>
        </p:nvSpPr>
        <p:spPr>
          <a:xfrm>
            <a:off x="7806689" y="2114550"/>
            <a:ext cx="3712035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51CB3-FD19-FB9D-64E0-28118AFBAD24}"/>
              </a:ext>
            </a:extLst>
          </p:cNvPr>
          <p:cNvSpPr/>
          <p:nvPr/>
        </p:nvSpPr>
        <p:spPr>
          <a:xfrm>
            <a:off x="7200901" y="470154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AA7C35-84F4-925D-E24D-78F775FC4898}"/>
              </a:ext>
            </a:extLst>
          </p:cNvPr>
          <p:cNvSpPr/>
          <p:nvPr/>
        </p:nvSpPr>
        <p:spPr>
          <a:xfrm>
            <a:off x="7806690" y="4701540"/>
            <a:ext cx="3712035" cy="10058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0D8807-3144-DDBE-8430-A0506FE670E2}"/>
              </a:ext>
            </a:extLst>
          </p:cNvPr>
          <p:cNvSpPr/>
          <p:nvPr/>
        </p:nvSpPr>
        <p:spPr>
          <a:xfrm>
            <a:off x="6595111" y="470154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1C5294-F5B5-FCC6-7075-674B621B2FAD}"/>
              </a:ext>
            </a:extLst>
          </p:cNvPr>
          <p:cNvSpPr/>
          <p:nvPr/>
        </p:nvSpPr>
        <p:spPr>
          <a:xfrm>
            <a:off x="5975985" y="470154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DD4D74-7D36-376A-C270-8EF7AD0B87F0}"/>
              </a:ext>
            </a:extLst>
          </p:cNvPr>
          <p:cNvSpPr/>
          <p:nvPr/>
        </p:nvSpPr>
        <p:spPr>
          <a:xfrm>
            <a:off x="5368289" y="4701540"/>
            <a:ext cx="605790" cy="10058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7D84-FBE5-4912-E3A8-F087F13E6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class imbalance?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31E31-BC5E-C250-7952-A7878ED351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1"/>
            <a:ext cx="4753245" cy="3346161"/>
          </a:xfrm>
        </p:spPr>
        <p:txBody>
          <a:bodyPr/>
          <a:lstStyle/>
          <a:p>
            <a:r>
              <a:rPr lang="en-GB" dirty="0"/>
              <a:t>Majority class</a:t>
            </a:r>
          </a:p>
          <a:p>
            <a:r>
              <a:rPr lang="en-GB" dirty="0"/>
              <a:t>Minority class</a:t>
            </a:r>
          </a:p>
          <a:p>
            <a:r>
              <a:rPr lang="en-GB" dirty="0"/>
              <a:t>There are </a:t>
            </a:r>
            <a:r>
              <a:rPr lang="en-GB" i="1" dirty="0"/>
              <a:t>way more</a:t>
            </a:r>
            <a:r>
              <a:rPr lang="en-GB" dirty="0"/>
              <a:t> instances in the majority class than in the minority class.</a:t>
            </a:r>
          </a:p>
          <a:p>
            <a:r>
              <a:rPr lang="en-GB" dirty="0"/>
              <a:t>But the important class is the minority class.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B5CE3A-B832-D7A6-94B1-1BDA7F0D6E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0141616"/>
              </p:ext>
            </p:extLst>
          </p:nvPr>
        </p:nvGraphicFramePr>
        <p:xfrm>
          <a:off x="6960126" y="1459034"/>
          <a:ext cx="3787480" cy="4290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49131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D05B-FEB9-E6B7-44CB-0DF548D9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82826"/>
          </a:xfrm>
        </p:spPr>
        <p:txBody>
          <a:bodyPr/>
          <a:lstStyle/>
          <a:p>
            <a:r>
              <a:rPr lang="en-GB" dirty="0"/>
              <a:t>Oversampling (SMOTE)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7875-B27A-325E-4924-C9032E1AE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6916579" cy="3277158"/>
          </a:xfrm>
        </p:spPr>
        <p:txBody>
          <a:bodyPr/>
          <a:lstStyle/>
          <a:p>
            <a:r>
              <a:rPr lang="en-GB" dirty="0"/>
              <a:t>SMOTE combines both </a:t>
            </a:r>
            <a:r>
              <a:rPr lang="en-GB" dirty="0" err="1"/>
              <a:t>undersampling</a:t>
            </a:r>
            <a:r>
              <a:rPr lang="en-GB" dirty="0"/>
              <a:t> the majority class and oversampling the minority class.</a:t>
            </a:r>
          </a:p>
          <a:p>
            <a:r>
              <a:rPr lang="en-GB" dirty="0"/>
              <a:t>“The minority class is over-sampled by taking each minority class sample and introducing synthetic examples along the line segments joining any/all of the </a:t>
            </a:r>
            <a:r>
              <a:rPr lang="en-GB" i="1" dirty="0"/>
              <a:t>k </a:t>
            </a:r>
            <a:r>
              <a:rPr lang="en-GB" dirty="0"/>
              <a:t>minority class nearest </a:t>
            </a:r>
            <a:r>
              <a:rPr lang="en-GB" dirty="0" err="1"/>
              <a:t>neighbors</a:t>
            </a:r>
            <a:r>
              <a:rPr lang="en-GB" dirty="0"/>
              <a:t>.”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4DA4C2-EC70-F74A-43DB-BE4D56EAE87B}"/>
              </a:ext>
            </a:extLst>
          </p:cNvPr>
          <p:cNvSpPr txBox="1"/>
          <p:nvPr/>
        </p:nvSpPr>
        <p:spPr>
          <a:xfrm>
            <a:off x="250031" y="5817870"/>
            <a:ext cx="8996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Chawla, Nitesh V., et al. "SMOTE: synthetic minority over-sampling technique."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Journal of artificial intelligence research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 16 (2002)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06D027-7DEB-3481-FE7F-790E94F68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799" y="1828801"/>
            <a:ext cx="3760298" cy="27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921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97B0F-96E5-1943-67F7-F1EC9CE1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the number of classes available in the majority class.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A597C-B8C7-B890-455B-A349C7CA7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5899309" cy="2984500"/>
          </a:xfrm>
        </p:spPr>
        <p:txBody>
          <a:bodyPr/>
          <a:lstStyle/>
          <a:p>
            <a:r>
              <a:rPr lang="en-GB" dirty="0"/>
              <a:t>Find within-class similarity in the dominant class</a:t>
            </a:r>
          </a:p>
          <a:p>
            <a:r>
              <a:rPr lang="en-GB" dirty="0"/>
              <a:t>Oversample minority-class instances </a:t>
            </a:r>
          </a:p>
          <a:p>
            <a:r>
              <a:rPr lang="en-GB" dirty="0"/>
              <a:t>Classify and compare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194F45-F32B-3097-6265-E337ABA5F316}"/>
              </a:ext>
            </a:extLst>
          </p:cNvPr>
          <p:cNvSpPr txBox="1"/>
          <p:nvPr/>
        </p:nvSpPr>
        <p:spPr>
          <a:xfrm>
            <a:off x="181451" y="5520067"/>
            <a:ext cx="95340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Elyan,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Eyad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, Carlos Francisco Moreno-Garcia,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Chrisina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 Jayne. "CDSMOTE: class decomposition and synthetic minority class oversampling technique for imbalanced-data classification."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Neural computing and applications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2"/>
              </a:rPr>
              <a:t> 33 (2021)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97A094-6FCA-C0A5-1994-76E8C43F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860" y="1914325"/>
            <a:ext cx="5116830" cy="298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177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7B009-244F-82A1-1C39-E976865EA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14246"/>
          </a:xfrm>
        </p:spPr>
        <p:txBody>
          <a:bodyPr/>
          <a:lstStyle/>
          <a:p>
            <a:r>
              <a:rPr lang="en-GB" dirty="0"/>
              <a:t>CDSMOTE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D322A-815B-E916-0CF3-A4A687026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1760221"/>
            <a:ext cx="11040094" cy="4151804"/>
          </a:xfrm>
        </p:spPr>
        <p:txBody>
          <a:bodyPr/>
          <a:lstStyle/>
          <a:p>
            <a:r>
              <a:rPr lang="en-GB" sz="2400" dirty="0"/>
              <a:t>Binary classification is dominant in many medical datasets, with the positive class denoting the existence of a particular disease in medical diagnosis applications</a:t>
            </a:r>
          </a:p>
          <a:p>
            <a:r>
              <a:rPr lang="en-GB" sz="2400" dirty="0"/>
              <a:t>Such labelling does not depict the reality of having </a:t>
            </a:r>
            <a:r>
              <a:rPr lang="en-GB" sz="2400" b="1" dirty="0"/>
              <a:t>different categories </a:t>
            </a:r>
            <a:r>
              <a:rPr lang="en-GB" sz="2400" dirty="0"/>
              <a:t>of the same disease </a:t>
            </a:r>
          </a:p>
          <a:p>
            <a:r>
              <a:rPr lang="en-GB" sz="2400" dirty="0"/>
              <a:t>What if </a:t>
            </a:r>
            <a:r>
              <a:rPr lang="en-GB" sz="2400" dirty="0" err="1"/>
              <a:t>datasests</a:t>
            </a:r>
            <a:r>
              <a:rPr lang="en-GB" sz="2400" dirty="0"/>
              <a:t> were </a:t>
            </a:r>
            <a:r>
              <a:rPr lang="en-GB" sz="2400" b="1" dirty="0"/>
              <a:t>decomposed using clustering </a:t>
            </a:r>
            <a:r>
              <a:rPr lang="en-GB" sz="2400" dirty="0"/>
              <a:t>of each class to reveal hidden categories? </a:t>
            </a:r>
          </a:p>
          <a:p>
            <a:r>
              <a:rPr lang="en-GB" sz="2400" dirty="0"/>
              <a:t>Such class decomposition has three (potential) advantages: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Diversification of the input that enhances the ensemble classification; 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Improving class separability, easing the follow-up classification process;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Finer-grained training.</a:t>
            </a:r>
          </a:p>
        </p:txBody>
      </p:sp>
    </p:spTree>
    <p:extLst>
      <p:ext uri="{BB962C8B-B14F-4D97-AF65-F5344CB8AC3E}">
        <p14:creationId xmlns:p14="http://schemas.microsoft.com/office/powerpoint/2010/main" val="128198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BE46-AB1E-29CC-6FB8-3AD74513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decomposition – example Iris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17E33-E70F-446E-C3FF-2A834E15F3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755129" y="2403552"/>
            <a:ext cx="4763595" cy="2984500"/>
          </a:xfrm>
        </p:spPr>
        <p:txBody>
          <a:bodyPr/>
          <a:lstStyle/>
          <a:p>
            <a:r>
              <a:rPr lang="en-GB" dirty="0"/>
              <a:t>Three classes: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Setosa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Virginica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Versicolor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475255A-DC53-E2A2-8EE5-8180A7371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284517"/>
              </p:ext>
            </p:extLst>
          </p:nvPr>
        </p:nvGraphicFramePr>
        <p:xfrm>
          <a:off x="288919" y="1981846"/>
          <a:ext cx="5981840" cy="3592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368">
                  <a:extLst>
                    <a:ext uri="{9D8B030D-6E8A-4147-A177-3AD203B41FA5}">
                      <a16:colId xmlns:a16="http://schemas.microsoft.com/office/drawing/2014/main" val="4027737085"/>
                    </a:ext>
                  </a:extLst>
                </a:gridCol>
                <a:gridCol w="1196368">
                  <a:extLst>
                    <a:ext uri="{9D8B030D-6E8A-4147-A177-3AD203B41FA5}">
                      <a16:colId xmlns:a16="http://schemas.microsoft.com/office/drawing/2014/main" val="246532086"/>
                    </a:ext>
                  </a:extLst>
                </a:gridCol>
                <a:gridCol w="1196368">
                  <a:extLst>
                    <a:ext uri="{9D8B030D-6E8A-4147-A177-3AD203B41FA5}">
                      <a16:colId xmlns:a16="http://schemas.microsoft.com/office/drawing/2014/main" val="1690933797"/>
                    </a:ext>
                  </a:extLst>
                </a:gridCol>
                <a:gridCol w="1196368">
                  <a:extLst>
                    <a:ext uri="{9D8B030D-6E8A-4147-A177-3AD203B41FA5}">
                      <a16:colId xmlns:a16="http://schemas.microsoft.com/office/drawing/2014/main" val="3404092036"/>
                    </a:ext>
                  </a:extLst>
                </a:gridCol>
                <a:gridCol w="1196368">
                  <a:extLst>
                    <a:ext uri="{9D8B030D-6E8A-4147-A177-3AD203B41FA5}">
                      <a16:colId xmlns:a16="http://schemas.microsoft.com/office/drawing/2014/main" val="525583362"/>
                    </a:ext>
                  </a:extLst>
                </a:gridCol>
              </a:tblGrid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Sepal </a:t>
                      </a:r>
                      <a:r>
                        <a:rPr lang="en-GB" dirty="0" err="1"/>
                        <a:t>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Sepal </a:t>
                      </a:r>
                      <a:r>
                        <a:rPr lang="en-GB" dirty="0" err="1"/>
                        <a:t>wid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Petal </a:t>
                      </a:r>
                      <a:r>
                        <a:rPr lang="en-GB" dirty="0" err="1"/>
                        <a:t>len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Petal </a:t>
                      </a:r>
                      <a:r>
                        <a:rPr lang="en-GB" dirty="0" err="1"/>
                        <a:t>wid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788887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5.1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957534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9462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4.7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308897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71818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332859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185416"/>
                  </a:ext>
                </a:extLst>
              </a:tr>
              <a:tr h="449116">
                <a:tc>
                  <a:txBody>
                    <a:bodyPr/>
                    <a:lstStyle/>
                    <a:p>
                      <a:r>
                        <a:rPr lang="en-GB" dirty="0"/>
                        <a:t>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Setosa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96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781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8B1AF-BDDB-1E06-E1E6-CD3772E5B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decomposition: Iris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B5532-8AE5-A9BA-BFC5-08F725F61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7853839" cy="671118"/>
          </a:xfrm>
        </p:spPr>
        <p:txBody>
          <a:bodyPr/>
          <a:lstStyle/>
          <a:p>
            <a:r>
              <a:rPr lang="en-GB" dirty="0"/>
              <a:t>Cluster instances within each class into 2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F6124-1129-EB5F-ACFE-3FCDF49D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478" y="3074670"/>
            <a:ext cx="8794400" cy="307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84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FD05B-FEB9-E6B7-44CB-0DF548D9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82826"/>
          </a:xfrm>
        </p:spPr>
        <p:txBody>
          <a:bodyPr/>
          <a:lstStyle/>
          <a:p>
            <a:r>
              <a:rPr lang="en-GB" dirty="0"/>
              <a:t>Oversampling (synthetic samples)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A7875-B27A-325E-4924-C9032E1AE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121031"/>
            <a:ext cx="10842960" cy="3412503"/>
          </a:xfrm>
        </p:spPr>
        <p:txBody>
          <a:bodyPr/>
          <a:lstStyle/>
          <a:p>
            <a:r>
              <a:rPr lang="en-GB" dirty="0"/>
              <a:t>Synthetic data samples are a growing research trend.</a:t>
            </a:r>
          </a:p>
          <a:p>
            <a:r>
              <a:rPr lang="en-GB" dirty="0"/>
              <a:t>Useful for classification</a:t>
            </a:r>
          </a:p>
          <a:p>
            <a:r>
              <a:rPr lang="en-GB" dirty="0"/>
              <a:t>Data samples can be used to supplement the minority class.</a:t>
            </a:r>
          </a:p>
          <a:p>
            <a:r>
              <a:rPr lang="en-GB" dirty="0"/>
              <a:t>Should also be present in the majority class or classifier could learn that </a:t>
            </a:r>
            <a:r>
              <a:rPr lang="en-GB" i="1" dirty="0"/>
              <a:t>synthetic == minority class</a:t>
            </a:r>
          </a:p>
          <a:p>
            <a:r>
              <a:rPr lang="en-GB" dirty="0"/>
              <a:t>Generative AI is aiding the generation of synthetic samples.</a:t>
            </a:r>
          </a:p>
        </p:txBody>
      </p:sp>
    </p:spTree>
    <p:extLst>
      <p:ext uri="{BB962C8B-B14F-4D97-AF65-F5344CB8AC3E}">
        <p14:creationId xmlns:p14="http://schemas.microsoft.com/office/powerpoint/2010/main" val="494223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F4E7-AA8C-7C05-A5FC-11BA4C89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4"/>
            <a:ext cx="5323858" cy="1210203"/>
          </a:xfrm>
        </p:spPr>
        <p:txBody>
          <a:bodyPr/>
          <a:lstStyle/>
          <a:p>
            <a:r>
              <a:rPr lang="en-GB" dirty="0"/>
              <a:t>Synthetic image examples from GANs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C027A-C43A-19DE-C019-89E8F3E90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4611843" cy="2984500"/>
          </a:xfrm>
        </p:spPr>
        <p:txBody>
          <a:bodyPr/>
          <a:lstStyle/>
          <a:p>
            <a:r>
              <a:rPr lang="en-GB" dirty="0"/>
              <a:t>Images do not have to look perfect to supplement the dataset.</a:t>
            </a:r>
          </a:p>
          <a:p>
            <a:endParaRPr lang="en-GB" dirty="0"/>
          </a:p>
          <a:p>
            <a:r>
              <a:rPr lang="en-GB" dirty="0"/>
              <a:t>Useful for imbalanced image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8C89C-3B44-09AF-DE34-72C5C3CA7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67" y="297027"/>
            <a:ext cx="5849166" cy="5849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16335F-F2B7-44D9-F110-E8808BF24AFB}"/>
              </a:ext>
            </a:extLst>
          </p:cNvPr>
          <p:cNvSpPr txBox="1"/>
          <p:nvPr/>
        </p:nvSpPr>
        <p:spPr>
          <a:xfrm>
            <a:off x="67153" y="6146193"/>
            <a:ext cx="9377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Ali-Gombe, Adamu, and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Eyad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 Elyan. "MFC-GAN: Class-imbalanced dataset classification using multiple fake class generative adversarial network."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Neurocomputing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 361 (2019)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446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112BF-7DA6-953A-D786-1A70125D5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45975"/>
            <a:ext cx="11723081" cy="803804"/>
          </a:xfrm>
        </p:spPr>
        <p:txBody>
          <a:bodyPr/>
          <a:lstStyle/>
          <a:p>
            <a:r>
              <a:rPr lang="en-GB" dirty="0"/>
              <a:t>Synthetic data: use caution if training generative AI.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DEAB69-24EE-0EDB-C7E0-076267F78826}"/>
              </a:ext>
            </a:extLst>
          </p:cNvPr>
          <p:cNvSpPr txBox="1"/>
          <p:nvPr/>
        </p:nvSpPr>
        <p:spPr>
          <a:xfrm>
            <a:off x="478631" y="6447934"/>
            <a:ext cx="1172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Alemohammad, Sina, et al. "Self-consuming generative models go mad." 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arXiv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 preprint arXiv:2307.01850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 (2023).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594D59-ACD0-E3C2-5325-91D642933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840" y="1560338"/>
            <a:ext cx="9380319" cy="40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7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CF09A-20EF-76C2-0383-F0692993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Attention project pickers!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6ED2D-AD1E-D587-E6C5-72AEE8CAA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Project involving dataset synthesis</a:t>
            </a:r>
          </a:p>
          <a:p>
            <a:r>
              <a:rPr lang="en-GB"/>
              <a:t>Flow Cytometry (with SPASPHS)</a:t>
            </a:r>
            <a:endParaRPr lang="en-GB" dirty="0"/>
          </a:p>
          <a:p>
            <a:r>
              <a:rPr lang="en-GB" dirty="0"/>
              <a:t>Graphs, clustering, oversampling, data cleaning, interactive data visualisation</a:t>
            </a:r>
          </a:p>
        </p:txBody>
      </p:sp>
    </p:spTree>
    <p:extLst>
      <p:ext uri="{BB962C8B-B14F-4D97-AF65-F5344CB8AC3E}">
        <p14:creationId xmlns:p14="http://schemas.microsoft.com/office/powerpoint/2010/main" val="426679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E373-996B-B997-D66B-224E10985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25676"/>
          </a:xfrm>
        </p:spPr>
        <p:txBody>
          <a:bodyPr/>
          <a:lstStyle/>
          <a:p>
            <a:r>
              <a:rPr lang="en-GB" dirty="0"/>
              <a:t>Why is class imbalance a problem?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85546-AC1C-56EC-B76F-B686C40AE6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2403552"/>
            <a:ext cx="7202329" cy="29845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Classifiers prioritise correct majority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Poor performance on minority class.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Insufficient data samples on minority class to compensate.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“Accuracy” on the whole dataset becomes a useless metric.</a:t>
            </a:r>
          </a:p>
        </p:txBody>
      </p:sp>
    </p:spTree>
    <p:extLst>
      <p:ext uri="{BB962C8B-B14F-4D97-AF65-F5344CB8AC3E}">
        <p14:creationId xmlns:p14="http://schemas.microsoft.com/office/powerpoint/2010/main" val="170985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912CAF1-A0F7-FF85-E078-30EE373D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000" y="730851"/>
            <a:ext cx="2856443" cy="49987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1B4496-0B08-E008-7575-7FAE7F3BF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666912"/>
          </a:xfrm>
        </p:spPr>
        <p:txBody>
          <a:bodyPr/>
          <a:lstStyle/>
          <a:p>
            <a:r>
              <a:rPr lang="en-GB" dirty="0"/>
              <a:t>Why is class imbalance a problem?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4F5E4A-D3CE-79BA-EED6-70E4444C6405}"/>
              </a:ext>
            </a:extLst>
          </p:cNvPr>
          <p:cNvSpPr txBox="1">
            <a:spLocks/>
          </p:cNvSpPr>
          <p:nvPr/>
        </p:nvSpPr>
        <p:spPr>
          <a:xfrm>
            <a:off x="240030" y="1803012"/>
            <a:ext cx="10515600" cy="75712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/>
              <a:t>Pam’s sweetie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2CB928-3E4E-35CC-2B9D-208AA6071270}"/>
              </a:ext>
            </a:extLst>
          </p:cNvPr>
          <p:cNvSpPr txBox="1">
            <a:spLocks/>
          </p:cNvSpPr>
          <p:nvPr/>
        </p:nvSpPr>
        <p:spPr>
          <a:xfrm>
            <a:off x="155118" y="2295798"/>
            <a:ext cx="4186222" cy="2381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Jar has 100 sweeties</a:t>
            </a:r>
          </a:p>
          <a:p>
            <a:r>
              <a:rPr lang="en-GB" dirty="0"/>
              <a:t>1 is “poisoned”</a:t>
            </a:r>
          </a:p>
          <a:p>
            <a:r>
              <a:rPr lang="en-GB" dirty="0"/>
              <a:t>99 are sweet</a:t>
            </a:r>
          </a:p>
          <a:p>
            <a:r>
              <a:rPr lang="en-GB" dirty="0"/>
              <a:t>Model is 99% accurate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F0951-A850-567A-B996-283EAC26A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1340" y="3429000"/>
            <a:ext cx="3509319" cy="28497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231CD7-E34E-6712-40F1-DE3297A3AA8C}"/>
              </a:ext>
            </a:extLst>
          </p:cNvPr>
          <p:cNvSpPr txBox="1"/>
          <p:nvPr/>
        </p:nvSpPr>
        <p:spPr>
          <a:xfrm>
            <a:off x="6289590" y="3816349"/>
            <a:ext cx="80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</a:t>
            </a:r>
          </a:p>
          <a:p>
            <a:r>
              <a:rPr lang="en-GB" dirty="0"/>
              <a:t>Poison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681E1A-AEA8-7754-F1A7-295B4AAC393F}"/>
              </a:ext>
            </a:extLst>
          </p:cNvPr>
          <p:cNvSpPr/>
          <p:nvPr/>
        </p:nvSpPr>
        <p:spPr>
          <a:xfrm>
            <a:off x="1944624" y="4409590"/>
            <a:ext cx="2396716" cy="12649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classifier</a:t>
            </a:r>
          </a:p>
        </p:txBody>
      </p:sp>
    </p:spTree>
    <p:extLst>
      <p:ext uri="{BB962C8B-B14F-4D97-AF65-F5344CB8AC3E}">
        <p14:creationId xmlns:p14="http://schemas.microsoft.com/office/powerpoint/2010/main" val="21785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1D43-46AE-92DC-F795-B99E494EE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02816"/>
          </a:xfrm>
        </p:spPr>
        <p:txBody>
          <a:bodyPr/>
          <a:lstStyle/>
          <a:p>
            <a:r>
              <a:rPr lang="en-GB" dirty="0"/>
              <a:t>Is my dataset imbalanced?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AF447-EE5E-3E24-6116-EA68C5743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50:50 split -&gt; </a:t>
            </a:r>
            <a:r>
              <a:rPr lang="en-GB" b="1" dirty="0"/>
              <a:t>not</a:t>
            </a:r>
            <a:r>
              <a:rPr lang="en-GB" dirty="0"/>
              <a:t> imbalanced at all (two classes)</a:t>
            </a:r>
          </a:p>
          <a:p>
            <a:r>
              <a:rPr lang="en-GB" dirty="0"/>
              <a:t>33:33:33 -&gt; </a:t>
            </a:r>
            <a:r>
              <a:rPr lang="en-GB" b="1" dirty="0"/>
              <a:t>not</a:t>
            </a:r>
            <a:r>
              <a:rPr lang="en-GB" dirty="0"/>
              <a:t> imbalanced at all (three classes)</a:t>
            </a:r>
          </a:p>
          <a:p>
            <a:r>
              <a:rPr lang="en-GB" dirty="0"/>
              <a:t>60:40 -&gt; not much imbalance (don’t worry about it)</a:t>
            </a:r>
          </a:p>
          <a:p>
            <a:r>
              <a:rPr lang="en-GB" dirty="0"/>
              <a:t>20:30:50 -&gt; not much imbalance (don’t worry about it)</a:t>
            </a:r>
          </a:p>
          <a:p>
            <a:r>
              <a:rPr lang="en-GB" dirty="0"/>
              <a:t>90:10 -&gt; consider balancing techniques</a:t>
            </a:r>
          </a:p>
          <a:p>
            <a:r>
              <a:rPr lang="en-GB" dirty="0"/>
              <a:t>45:45:10 -&gt; consider balancing techniques</a:t>
            </a:r>
          </a:p>
        </p:txBody>
      </p:sp>
    </p:spTree>
    <p:extLst>
      <p:ext uri="{BB962C8B-B14F-4D97-AF65-F5344CB8AC3E}">
        <p14:creationId xmlns:p14="http://schemas.microsoft.com/office/powerpoint/2010/main" val="2343169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5F33-C628-F3F4-7046-58A5879C5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02816"/>
          </a:xfrm>
        </p:spPr>
        <p:txBody>
          <a:bodyPr/>
          <a:lstStyle/>
          <a:p>
            <a:r>
              <a:rPr lang="en-GB" dirty="0"/>
              <a:t>Ambiguity in dataset imbalance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4195B-217A-032B-5153-E8A6685F00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If your dataset is more than ~60:40 imbalanced, then you might get a model improvement by balancing the data.</a:t>
            </a:r>
          </a:p>
        </p:txBody>
      </p:sp>
    </p:spTree>
    <p:extLst>
      <p:ext uri="{BB962C8B-B14F-4D97-AF65-F5344CB8AC3E}">
        <p14:creationId xmlns:p14="http://schemas.microsoft.com/office/powerpoint/2010/main" val="88932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0A8E-A1EA-CDBE-9987-6A4070E6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5"/>
            <a:ext cx="11040094" cy="894256"/>
          </a:xfrm>
        </p:spPr>
        <p:txBody>
          <a:bodyPr/>
          <a:lstStyle/>
          <a:p>
            <a:r>
              <a:rPr lang="en-GB" dirty="0"/>
              <a:t>Is imbalance a problem? (the </a:t>
            </a:r>
            <a:r>
              <a:rPr lang="en-GB" b="1" dirty="0"/>
              <a:t>real</a:t>
            </a:r>
            <a:r>
              <a:rPr lang="en-GB" dirty="0"/>
              <a:t> check)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6EB83-EE6F-9307-867B-3C174DEE45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9025" y="2008540"/>
            <a:ext cx="7341362" cy="4437980"/>
          </a:xfrm>
        </p:spPr>
        <p:txBody>
          <a:bodyPr/>
          <a:lstStyle/>
          <a:p>
            <a:r>
              <a:rPr lang="en-GB" dirty="0"/>
              <a:t>Once you’ve trained a classifier: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 the minority (important) class (almost) totally ignored?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does your confusion matrix look like?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What percentage of your minority class is predicted correctly (i.e. what is the True Positive Rate)?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C6A2BD-F188-EB89-3DCF-01C5B6951DC9}"/>
              </a:ext>
            </a:extLst>
          </p:cNvPr>
          <p:cNvSpPr/>
          <p:nvPr/>
        </p:nvSpPr>
        <p:spPr>
          <a:xfrm>
            <a:off x="8355615" y="2297430"/>
            <a:ext cx="1451610" cy="136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F9C2A8-C88B-EB7F-DB48-D447D4D45A74}"/>
              </a:ext>
            </a:extLst>
          </p:cNvPr>
          <p:cNvSpPr/>
          <p:nvPr/>
        </p:nvSpPr>
        <p:spPr>
          <a:xfrm>
            <a:off x="9807225" y="3661410"/>
            <a:ext cx="1451610" cy="13601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539834-BA3B-BBCE-669C-50A39FA34B16}"/>
              </a:ext>
            </a:extLst>
          </p:cNvPr>
          <p:cNvSpPr/>
          <p:nvPr/>
        </p:nvSpPr>
        <p:spPr>
          <a:xfrm>
            <a:off x="9804795" y="2297430"/>
            <a:ext cx="1451610" cy="1360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6B3C3A-C6B5-76FE-ECC4-B090F44D4422}"/>
              </a:ext>
            </a:extLst>
          </p:cNvPr>
          <p:cNvSpPr/>
          <p:nvPr/>
        </p:nvSpPr>
        <p:spPr>
          <a:xfrm>
            <a:off x="8350755" y="3661410"/>
            <a:ext cx="1451610" cy="1360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D71FF-278A-6C62-3F13-BC40FC02F0E0}"/>
              </a:ext>
            </a:extLst>
          </p:cNvPr>
          <p:cNvSpPr txBox="1"/>
          <p:nvPr/>
        </p:nvSpPr>
        <p:spPr>
          <a:xfrm>
            <a:off x="9267205" y="1699498"/>
            <a:ext cx="108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Predicted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A90304-FF29-FCCA-24E8-96708FF336F0}"/>
              </a:ext>
            </a:extLst>
          </p:cNvPr>
          <p:cNvSpPr txBox="1"/>
          <p:nvPr/>
        </p:nvSpPr>
        <p:spPr>
          <a:xfrm>
            <a:off x="10384617" y="1973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11D8F-2222-76EA-E65F-269B4C2C01D2}"/>
              </a:ext>
            </a:extLst>
          </p:cNvPr>
          <p:cNvSpPr txBox="1"/>
          <p:nvPr/>
        </p:nvSpPr>
        <p:spPr>
          <a:xfrm>
            <a:off x="8060961" y="41242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9F22C-095C-B672-D638-54D3E01ACA6C}"/>
              </a:ext>
            </a:extLst>
          </p:cNvPr>
          <p:cNvSpPr txBox="1"/>
          <p:nvPr/>
        </p:nvSpPr>
        <p:spPr>
          <a:xfrm>
            <a:off x="8925717" y="19738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FB8F0-AAEC-9FEA-E0E5-1117FE720745}"/>
              </a:ext>
            </a:extLst>
          </p:cNvPr>
          <p:cNvSpPr txBox="1"/>
          <p:nvPr/>
        </p:nvSpPr>
        <p:spPr>
          <a:xfrm>
            <a:off x="8114647" y="27052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D87BB-7A1A-0C44-9962-11A78E3BB5D9}"/>
              </a:ext>
            </a:extLst>
          </p:cNvPr>
          <p:cNvSpPr txBox="1"/>
          <p:nvPr/>
        </p:nvSpPr>
        <p:spPr>
          <a:xfrm rot="16200000">
            <a:off x="7541092" y="341967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EA1D7A-A621-A62B-14D0-28CD141E4558}"/>
              </a:ext>
            </a:extLst>
          </p:cNvPr>
          <p:cNvSpPr txBox="1"/>
          <p:nvPr/>
        </p:nvSpPr>
        <p:spPr>
          <a:xfrm>
            <a:off x="8249134" y="5440680"/>
            <a:ext cx="293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 alarming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87567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AE40-52E4-B9B8-2967-23A752B8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631" y="945974"/>
            <a:ext cx="11040094" cy="690915"/>
          </a:xfrm>
        </p:spPr>
        <p:txBody>
          <a:bodyPr/>
          <a:lstStyle/>
          <a:p>
            <a:r>
              <a:rPr lang="en-GB" dirty="0"/>
              <a:t>Class imbalance and classification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E6D9-10CD-D1B6-A25E-E17A780547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8631" y="1738489"/>
            <a:ext cx="11040094" cy="36495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Check confusion matrix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Which is the “important” class?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 the classifier accurate on the minority class or classes?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Is overall accuracy a good measure?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Which is the “better” classifier?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95CA8-A720-FC57-02FB-8F18C2111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imbalance and cross validation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D11E1-C95A-BE6C-BD3F-E1EED38367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Sometimes a dataset is so imbalanced that splitting it into parts for stratified cross fold validation means that some folds do not have any instances of a minority class.</a:t>
            </a:r>
          </a:p>
          <a:p>
            <a:endParaRPr lang="en-GB" dirty="0"/>
          </a:p>
          <a:p>
            <a:r>
              <a:rPr lang="en-GB" dirty="0"/>
              <a:t>This will cause a warning in R. You will see this in today’s lab.</a:t>
            </a:r>
          </a:p>
        </p:txBody>
      </p:sp>
    </p:spTree>
    <p:extLst>
      <p:ext uri="{BB962C8B-B14F-4D97-AF65-F5344CB8AC3E}">
        <p14:creationId xmlns:p14="http://schemas.microsoft.com/office/powerpoint/2010/main" val="34565217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3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NSC">
  <a:themeElements>
    <a:clrScheme name="Custom 1">
      <a:dk1>
        <a:srgbClr val="546676"/>
      </a:dk1>
      <a:lt1>
        <a:srgbClr val="FFFFFF"/>
      </a:lt1>
      <a:dk2>
        <a:srgbClr val="7E1973"/>
      </a:dk2>
      <a:lt2>
        <a:srgbClr val="41BAC1"/>
      </a:lt2>
      <a:accent1>
        <a:srgbClr val="7E1773"/>
      </a:accent1>
      <a:accent2>
        <a:srgbClr val="42B9C1"/>
      </a:accent2>
      <a:accent3>
        <a:srgbClr val="556576"/>
      </a:accent3>
      <a:accent4>
        <a:srgbClr val="FCFEFD"/>
      </a:accent4>
      <a:accent5>
        <a:srgbClr val="009DDB"/>
      </a:accent5>
      <a:accent6>
        <a:srgbClr val="FEDB31"/>
      </a:accent6>
      <a:hlink>
        <a:srgbClr val="A91C29"/>
      </a:hlink>
      <a:folHlink>
        <a:srgbClr val="FEDB3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Autofit/>
      </a:bodyPr>
      <a:lstStyle>
        <a:defPPr algn="ctr">
          <a:lnSpc>
            <a:spcPct val="90000"/>
          </a:lnSpc>
          <a:defRPr sz="1600" dirty="0" smtClean="0">
            <a:solidFill>
              <a:schemeClr val="accent6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SC" id="{E9ED6C61-DF86-0546-9E46-5C4D1669C768}" vid="{0AB8643D-E5DE-FF4B-BC56-77C3348E3A2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57118</TotalTime>
  <Words>1770</Words>
  <Application>Microsoft Office PowerPoint</Application>
  <PresentationFormat>Widescreen</PresentationFormat>
  <Paragraphs>288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1_Custom Design</vt:lpstr>
      <vt:lpstr>Custom Design</vt:lpstr>
      <vt:lpstr>NSC</vt:lpstr>
      <vt:lpstr>CMM500: Data Mining Week 10 – Imbalanced Datasets</vt:lpstr>
      <vt:lpstr>What is class imbalance?</vt:lpstr>
      <vt:lpstr>Why is class imbalance a problem?</vt:lpstr>
      <vt:lpstr>Why is class imbalance a problem?</vt:lpstr>
      <vt:lpstr>Is my dataset imbalanced?</vt:lpstr>
      <vt:lpstr>Ambiguity in dataset imbalance</vt:lpstr>
      <vt:lpstr>Is imbalance a problem? (the real check)</vt:lpstr>
      <vt:lpstr>Class imbalance and classification</vt:lpstr>
      <vt:lpstr>Class imbalance and cross validation</vt:lpstr>
      <vt:lpstr>“Class” imbalance and association rules</vt:lpstr>
      <vt:lpstr>Support</vt:lpstr>
      <vt:lpstr>Confidence</vt:lpstr>
      <vt:lpstr>Lift</vt:lpstr>
      <vt:lpstr>Attribute imbalance and clustering</vt:lpstr>
      <vt:lpstr>What can be done about class imbalance</vt:lpstr>
      <vt:lpstr>Undersampling (easy)</vt:lpstr>
      <vt:lpstr>Undersampling choices</vt:lpstr>
      <vt:lpstr>Undersampling (more complex)</vt:lpstr>
      <vt:lpstr>Oversampling (easy)</vt:lpstr>
      <vt:lpstr>Oversampling (SMOTE)</vt:lpstr>
      <vt:lpstr>Increasing the number of classes available in the majority class.</vt:lpstr>
      <vt:lpstr>CDSMOTE motivation</vt:lpstr>
      <vt:lpstr>Class decomposition – example Iris dataset</vt:lpstr>
      <vt:lpstr>Class decomposition: Iris</vt:lpstr>
      <vt:lpstr>Oversampling (synthetic samples)</vt:lpstr>
      <vt:lpstr>Synthetic image examples from GANs</vt:lpstr>
      <vt:lpstr>Synthetic data: use caution if training generative AI.</vt:lpstr>
      <vt:lpstr>Attention project pickers!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Pam Johnston (socet)</cp:lastModifiedBy>
  <cp:revision>852</cp:revision>
  <cp:lastPrinted>2019-07-05T12:26:37Z</cp:lastPrinted>
  <dcterms:created xsi:type="dcterms:W3CDTF">2019-06-17T11:08:50Z</dcterms:created>
  <dcterms:modified xsi:type="dcterms:W3CDTF">2024-11-25T10:52:15Z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F44822B9-918F-4210-9CF8-32382EE815EB</vt:lpwstr>
  </property>
  <property fmtid="{D5CDD505-2E9C-101B-9397-08002B2CF9AE}" pid="3" name="ArticulatePath">
    <vt:lpwstr>SGAI_2020-Developing_a_Cat_of_Exp</vt:lpwstr>
  </property>
</Properties>
</file>