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4080" r:id="rId1"/>
    <p:sldMasterId id="2147484109" r:id="rId2"/>
    <p:sldMasterId id="2147484092" r:id="rId3"/>
  </p:sldMasterIdLst>
  <p:notesMasterIdLst>
    <p:notesMasterId r:id="rId58"/>
  </p:notesMasterIdLst>
  <p:handoutMasterIdLst>
    <p:handoutMasterId r:id="rId59"/>
  </p:handoutMasterIdLst>
  <p:sldIdLst>
    <p:sldId id="256" r:id="rId4"/>
    <p:sldId id="367" r:id="rId5"/>
    <p:sldId id="368" r:id="rId6"/>
    <p:sldId id="369" r:id="rId7"/>
    <p:sldId id="370" r:id="rId8"/>
    <p:sldId id="371" r:id="rId9"/>
    <p:sldId id="372" r:id="rId10"/>
    <p:sldId id="373" r:id="rId11"/>
    <p:sldId id="258" r:id="rId12"/>
    <p:sldId id="351" r:id="rId13"/>
    <p:sldId id="363" r:id="rId14"/>
    <p:sldId id="364" r:id="rId15"/>
    <p:sldId id="352" r:id="rId16"/>
    <p:sldId id="353" r:id="rId17"/>
    <p:sldId id="354" r:id="rId18"/>
    <p:sldId id="259" r:id="rId19"/>
    <p:sldId id="291" r:id="rId20"/>
    <p:sldId id="274" r:id="rId21"/>
    <p:sldId id="365" r:id="rId22"/>
    <p:sldId id="260" r:id="rId23"/>
    <p:sldId id="366" r:id="rId24"/>
    <p:sldId id="279" r:id="rId25"/>
    <p:sldId id="261" r:id="rId26"/>
    <p:sldId id="361" r:id="rId27"/>
    <p:sldId id="362" r:id="rId28"/>
    <p:sldId id="262" r:id="rId29"/>
    <p:sldId id="263" r:id="rId30"/>
    <p:sldId id="290" r:id="rId31"/>
    <p:sldId id="288" r:id="rId32"/>
    <p:sldId id="376" r:id="rId33"/>
    <p:sldId id="374" r:id="rId34"/>
    <p:sldId id="343" r:id="rId35"/>
    <p:sldId id="346" r:id="rId36"/>
    <p:sldId id="358" r:id="rId37"/>
    <p:sldId id="347" r:id="rId38"/>
    <p:sldId id="348" r:id="rId39"/>
    <p:sldId id="349" r:id="rId40"/>
    <p:sldId id="375" r:id="rId41"/>
    <p:sldId id="270" r:id="rId42"/>
    <p:sldId id="359" r:id="rId43"/>
    <p:sldId id="360" r:id="rId44"/>
    <p:sldId id="276" r:id="rId45"/>
    <p:sldId id="264" r:id="rId46"/>
    <p:sldId id="272" r:id="rId47"/>
    <p:sldId id="265" r:id="rId48"/>
    <p:sldId id="266" r:id="rId49"/>
    <p:sldId id="267" r:id="rId50"/>
    <p:sldId id="282" r:id="rId51"/>
    <p:sldId id="268" r:id="rId52"/>
    <p:sldId id="287" r:id="rId53"/>
    <p:sldId id="284" r:id="rId54"/>
    <p:sldId id="285" r:id="rId55"/>
    <p:sldId id="286" r:id="rId56"/>
    <p:sldId id="271" r:id="rId57"/>
  </p:sldIdLst>
  <p:sldSz cx="12192000" cy="6858000"/>
  <p:notesSz cx="6858000" cy="9144000"/>
  <p:embeddedFontLst>
    <p:embeddedFont>
      <p:font typeface="Cambria Math" panose="02040503050406030204" pitchFamily="18" charset="0"/>
      <p:regular r:id="rId60"/>
    </p:embeddedFont>
    <p:embeddedFont>
      <p:font typeface="Tahoma" panose="020B0604030504040204" pitchFamily="34" charset="0"/>
      <p:regular r:id="rId61"/>
      <p:bold r:id="rId62"/>
    </p:embeddedFont>
  </p:embeddedFontLst>
  <p:custDataLst>
    <p:tags r:id="rId6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DD"/>
    <a:srgbClr val="642066"/>
    <a:srgbClr val="9D739E"/>
    <a:srgbClr val="FFFFCC"/>
    <a:srgbClr val="F9C853"/>
    <a:srgbClr val="F9C523"/>
    <a:srgbClr val="F2C570"/>
    <a:srgbClr val="00B8E1"/>
    <a:srgbClr val="F0E9EE"/>
    <a:srgbClr val="DEE2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825" autoAdjust="0"/>
    <p:restoredTop sz="86405"/>
  </p:normalViewPr>
  <p:slideViewPr>
    <p:cSldViewPr snapToGrid="0" snapToObjects="1">
      <p:cViewPr varScale="1">
        <p:scale>
          <a:sx n="72" d="100"/>
          <a:sy n="72" d="100"/>
        </p:scale>
        <p:origin x="86" y="2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8" d="100"/>
          <a:sy n="148" d="100"/>
        </p:scale>
        <p:origin x="4432" y="20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gs" Target="tags/tag1.xml"/><Relationship Id="rId68"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66"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font" Target="fonts/font2.fntdata"/><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handoutMaster" Target="handoutMasters/handoutMaster1.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font" Target="fonts/font1.fntdata"/><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es Arana (SOC)" userId="9b3a8699-963d-4344-b989-58c96c73b3b3" providerId="ADAL" clId="{55451F00-6955-43F1-953D-52DBD8CE0FD3}"/>
    <pc:docChg chg="modSld">
      <pc:chgData name="Ines Arana (SOC)" userId="9b3a8699-963d-4344-b989-58c96c73b3b3" providerId="ADAL" clId="{55451F00-6955-43F1-953D-52DBD8CE0FD3}" dt="2023-11-14T09:52:16.983" v="1" actId="20577"/>
      <pc:docMkLst>
        <pc:docMk/>
      </pc:docMkLst>
      <pc:sldChg chg="modSp">
        <pc:chgData name="Ines Arana (SOC)" userId="9b3a8699-963d-4344-b989-58c96c73b3b3" providerId="ADAL" clId="{55451F00-6955-43F1-953D-52DBD8CE0FD3}" dt="2023-11-14T09:52:16.983" v="1" actId="20577"/>
        <pc:sldMkLst>
          <pc:docMk/>
          <pc:sldMk cId="3000408768" sldId="358"/>
        </pc:sldMkLst>
        <pc:spChg chg="mod">
          <ac:chgData name="Ines Arana (SOC)" userId="9b3a8699-963d-4344-b989-58c96c73b3b3" providerId="ADAL" clId="{55451F00-6955-43F1-953D-52DBD8CE0FD3}" dt="2023-11-14T09:52:09.630" v="0" actId="20577"/>
          <ac:spMkLst>
            <pc:docMk/>
            <pc:sldMk cId="3000408768" sldId="358"/>
            <ac:spMk id="7" creationId="{5E7E8AE3-ECF4-499D-AE14-7DD38C5501EC}"/>
          </ac:spMkLst>
        </pc:spChg>
        <pc:spChg chg="mod">
          <ac:chgData name="Ines Arana (SOC)" userId="9b3a8699-963d-4344-b989-58c96c73b3b3" providerId="ADAL" clId="{55451F00-6955-43F1-953D-52DBD8CE0FD3}" dt="2023-11-14T09:52:16.983" v="1" actId="20577"/>
          <ac:spMkLst>
            <pc:docMk/>
            <pc:sldMk cId="3000408768" sldId="358"/>
            <ac:spMk id="54" creationId="{097A55E7-B784-4F1C-B6FF-7343F637AA6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1"/>
                </a:solidFill>
              </a:rPr>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9D739E"/>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FBB-47C8-8F05-9A0136607077}"/>
            </c:ext>
          </c:extLst>
        </c:ser>
        <c:ser>
          <c:idx val="1"/>
          <c:order val="1"/>
          <c:tx>
            <c:strRef>
              <c:f>Sheet1!$C$1</c:f>
              <c:strCache>
                <c:ptCount val="1"/>
                <c:pt idx="0">
                  <c:v>Series 2</c:v>
                </c:pt>
              </c:strCache>
            </c:strRef>
          </c:tx>
          <c:spPr>
            <a:solidFill>
              <a:srgbClr val="00B8E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FBB-47C8-8F05-9A0136607077}"/>
            </c:ext>
          </c:extLst>
        </c:ser>
        <c:ser>
          <c:idx val="2"/>
          <c:order val="2"/>
          <c:tx>
            <c:strRef>
              <c:f>Sheet1!$D$1</c:f>
              <c:strCache>
                <c:ptCount val="1"/>
                <c:pt idx="0">
                  <c:v>Series 3</c:v>
                </c:pt>
              </c:strCache>
            </c:strRef>
          </c:tx>
          <c:spPr>
            <a:solidFill>
              <a:srgbClr val="F9C85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FBB-47C8-8F05-9A0136607077}"/>
            </c:ext>
          </c:extLst>
        </c:ser>
        <c:dLbls>
          <c:showLegendKey val="0"/>
          <c:showVal val="0"/>
          <c:showCatName val="0"/>
          <c:showSerName val="0"/>
          <c:showPercent val="0"/>
          <c:showBubbleSize val="0"/>
        </c:dLbls>
        <c:gapWidth val="219"/>
        <c:overlap val="-27"/>
        <c:axId val="-2042759216"/>
        <c:axId val="-2042956128"/>
      </c:barChart>
      <c:catAx>
        <c:axId val="-204275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2956128"/>
        <c:crosses val="autoZero"/>
        <c:auto val="1"/>
        <c:lblAlgn val="ctr"/>
        <c:lblOffset val="100"/>
        <c:noMultiLvlLbl val="0"/>
      </c:catAx>
      <c:valAx>
        <c:axId val="-204295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275921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E007E4-EFDF-4614-971B-CFF597F6AF6E}"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GB"/>
        </a:p>
      </dgm:t>
    </dgm:pt>
    <dgm:pt modelId="{58D2E65F-1F2E-400B-991F-FE3DF2F80DA4}">
      <dgm:prSet phldrT="[Text]" custT="1"/>
      <dgm:spPr>
        <a:solidFill>
          <a:srgbClr val="69216A"/>
        </a:solidFill>
      </dgm:spPr>
      <dgm:t>
        <a:bodyPr/>
        <a:lstStyle/>
        <a:p>
          <a:r>
            <a:rPr lang="en-GB" sz="2400" b="0" i="0" dirty="0"/>
            <a:t>Business Understanding</a:t>
          </a:r>
          <a:endParaRPr lang="en-GB" sz="2400" dirty="0"/>
        </a:p>
      </dgm:t>
    </dgm:pt>
    <dgm:pt modelId="{9A113FAE-853F-4F95-90D9-256FFCFD5E34}" type="parTrans" cxnId="{D8F983D2-A38B-48DB-B23D-141F4FC5F4CF}">
      <dgm:prSet/>
      <dgm:spPr/>
      <dgm:t>
        <a:bodyPr/>
        <a:lstStyle/>
        <a:p>
          <a:endParaRPr lang="en-GB" sz="2800"/>
        </a:p>
      </dgm:t>
    </dgm:pt>
    <dgm:pt modelId="{0698A444-039B-4B6B-BEBB-5127DBFDCFBC}" type="sibTrans" cxnId="{D8F983D2-A38B-48DB-B23D-141F4FC5F4CF}">
      <dgm:prSet/>
      <dgm:spPr/>
      <dgm:t>
        <a:bodyPr/>
        <a:lstStyle/>
        <a:p>
          <a:endParaRPr lang="en-GB" sz="2800"/>
        </a:p>
      </dgm:t>
    </dgm:pt>
    <dgm:pt modelId="{E15C97D2-E96B-4C10-A0DE-21F45918A1EC}">
      <dgm:prSet custT="1"/>
      <dgm:spPr/>
      <dgm:t>
        <a:bodyPr/>
        <a:lstStyle/>
        <a:p>
          <a:pPr>
            <a:buFont typeface="Arial" panose="020B0604020202020204" pitchFamily="34" charset="0"/>
            <a:buChar char="•"/>
          </a:pPr>
          <a:r>
            <a:rPr lang="en-GB" sz="2400" b="0" i="0" dirty="0"/>
            <a:t>Data Understanding</a:t>
          </a:r>
        </a:p>
      </dgm:t>
    </dgm:pt>
    <dgm:pt modelId="{7486BDDD-86AB-4E2A-ABAD-1ABD0785C6AB}" type="parTrans" cxnId="{E75C09D3-3CA6-446E-8000-0D6B5857B44A}">
      <dgm:prSet/>
      <dgm:spPr/>
      <dgm:t>
        <a:bodyPr/>
        <a:lstStyle/>
        <a:p>
          <a:endParaRPr lang="en-GB" sz="2800"/>
        </a:p>
      </dgm:t>
    </dgm:pt>
    <dgm:pt modelId="{4D926546-4551-48AF-BC8C-E3AD7A753065}" type="sibTrans" cxnId="{E75C09D3-3CA6-446E-8000-0D6B5857B44A}">
      <dgm:prSet/>
      <dgm:spPr/>
      <dgm:t>
        <a:bodyPr/>
        <a:lstStyle/>
        <a:p>
          <a:endParaRPr lang="en-GB" sz="2800"/>
        </a:p>
      </dgm:t>
    </dgm:pt>
    <dgm:pt modelId="{D6A9FFAC-6781-496C-8093-0D322D253009}">
      <dgm:prSet custT="1"/>
      <dgm:spPr/>
      <dgm:t>
        <a:bodyPr/>
        <a:lstStyle/>
        <a:p>
          <a:pPr>
            <a:buFont typeface="Arial" panose="020B0604020202020204" pitchFamily="34" charset="0"/>
            <a:buChar char="•"/>
          </a:pPr>
          <a:r>
            <a:rPr lang="en-GB" sz="2400" b="0" i="0" dirty="0"/>
            <a:t>Data Preparation</a:t>
          </a:r>
        </a:p>
      </dgm:t>
    </dgm:pt>
    <dgm:pt modelId="{BB6CFCE1-E9A6-435E-957C-18B67D2933D1}" type="parTrans" cxnId="{74419F07-9E58-44F6-BC44-418677D16AEC}">
      <dgm:prSet/>
      <dgm:spPr/>
      <dgm:t>
        <a:bodyPr/>
        <a:lstStyle/>
        <a:p>
          <a:endParaRPr lang="en-GB" sz="2800"/>
        </a:p>
      </dgm:t>
    </dgm:pt>
    <dgm:pt modelId="{12B35CAD-8398-43B8-BEC1-8073ABD41117}" type="sibTrans" cxnId="{74419F07-9E58-44F6-BC44-418677D16AEC}">
      <dgm:prSet/>
      <dgm:spPr/>
      <dgm:t>
        <a:bodyPr/>
        <a:lstStyle/>
        <a:p>
          <a:endParaRPr lang="en-GB" sz="2800"/>
        </a:p>
      </dgm:t>
    </dgm:pt>
    <dgm:pt modelId="{4D9AE685-35D9-48F0-BA15-22C8A162EF83}">
      <dgm:prSet custT="1"/>
      <dgm:spPr/>
      <dgm:t>
        <a:bodyPr/>
        <a:lstStyle/>
        <a:p>
          <a:pPr>
            <a:buFont typeface="Arial" panose="020B0604020202020204" pitchFamily="34" charset="0"/>
            <a:buChar char="•"/>
          </a:pPr>
          <a:r>
            <a:rPr lang="en-GB" sz="2800" b="1" i="0" dirty="0">
              <a:solidFill>
                <a:srgbClr val="FFFF00"/>
              </a:solidFill>
            </a:rPr>
            <a:t>Modelling</a:t>
          </a:r>
        </a:p>
      </dgm:t>
    </dgm:pt>
    <dgm:pt modelId="{1EE7CEFB-020D-420C-A32E-D4F1E4C7DD38}" type="parTrans" cxnId="{B93AD249-555D-4C52-9D9F-D0358955B647}">
      <dgm:prSet/>
      <dgm:spPr/>
      <dgm:t>
        <a:bodyPr/>
        <a:lstStyle/>
        <a:p>
          <a:endParaRPr lang="en-GB" sz="2800"/>
        </a:p>
      </dgm:t>
    </dgm:pt>
    <dgm:pt modelId="{FAD18620-A5BC-4399-8BDE-4096D397F4F1}" type="sibTrans" cxnId="{B93AD249-555D-4C52-9D9F-D0358955B647}">
      <dgm:prSet/>
      <dgm:spPr/>
      <dgm:t>
        <a:bodyPr/>
        <a:lstStyle/>
        <a:p>
          <a:endParaRPr lang="en-GB" sz="2800"/>
        </a:p>
      </dgm:t>
    </dgm:pt>
    <dgm:pt modelId="{859BD330-F700-48E6-8D48-3BAD307004DF}">
      <dgm:prSet custT="1"/>
      <dgm:spPr/>
      <dgm:t>
        <a:bodyPr/>
        <a:lstStyle/>
        <a:p>
          <a:pPr>
            <a:buFont typeface="Arial" panose="020B0604020202020204" pitchFamily="34" charset="0"/>
            <a:buChar char="•"/>
          </a:pPr>
          <a:r>
            <a:rPr lang="en-GB" sz="2400" b="0" i="0"/>
            <a:t>Evaluation</a:t>
          </a:r>
        </a:p>
      </dgm:t>
    </dgm:pt>
    <dgm:pt modelId="{E13B00E2-A5F0-47D9-AEF2-427700AD59AC}" type="parTrans" cxnId="{D327E79E-31CB-45CB-ABC0-AAA8D4425AE0}">
      <dgm:prSet/>
      <dgm:spPr/>
      <dgm:t>
        <a:bodyPr/>
        <a:lstStyle/>
        <a:p>
          <a:endParaRPr lang="en-GB" sz="2800"/>
        </a:p>
      </dgm:t>
    </dgm:pt>
    <dgm:pt modelId="{DF971221-2722-492D-BD1A-5B89207F92CD}" type="sibTrans" cxnId="{D327E79E-31CB-45CB-ABC0-AAA8D4425AE0}">
      <dgm:prSet/>
      <dgm:spPr/>
      <dgm:t>
        <a:bodyPr/>
        <a:lstStyle/>
        <a:p>
          <a:endParaRPr lang="en-GB" sz="2800"/>
        </a:p>
      </dgm:t>
    </dgm:pt>
    <dgm:pt modelId="{59E8265F-546E-4A63-AAD5-1591DCF917BC}">
      <dgm:prSet custT="1"/>
      <dgm:spPr>
        <a:solidFill>
          <a:schemeClr val="bg1">
            <a:lumMod val="50000"/>
          </a:schemeClr>
        </a:solidFill>
      </dgm:spPr>
      <dgm:t>
        <a:bodyPr/>
        <a:lstStyle/>
        <a:p>
          <a:pPr>
            <a:buFont typeface="Arial" panose="020B0604020202020204" pitchFamily="34" charset="0"/>
            <a:buChar char="•"/>
          </a:pPr>
          <a:r>
            <a:rPr lang="en-GB" sz="2400" b="0" i="0" dirty="0"/>
            <a:t>Deployment</a:t>
          </a:r>
        </a:p>
      </dgm:t>
    </dgm:pt>
    <dgm:pt modelId="{42B92F1B-813B-4D48-A64F-E33CF6103923}" type="parTrans" cxnId="{80392B6C-5CD3-4249-ADEF-F02FD504FA7D}">
      <dgm:prSet/>
      <dgm:spPr/>
      <dgm:t>
        <a:bodyPr/>
        <a:lstStyle/>
        <a:p>
          <a:endParaRPr lang="en-GB" sz="2800"/>
        </a:p>
      </dgm:t>
    </dgm:pt>
    <dgm:pt modelId="{B9E25438-F7BA-4988-B6A1-B820C56AE275}" type="sibTrans" cxnId="{80392B6C-5CD3-4249-ADEF-F02FD504FA7D}">
      <dgm:prSet/>
      <dgm:spPr/>
      <dgm:t>
        <a:bodyPr/>
        <a:lstStyle/>
        <a:p>
          <a:endParaRPr lang="en-GB" sz="2800"/>
        </a:p>
      </dgm:t>
    </dgm:pt>
    <dgm:pt modelId="{400DFEE6-85F6-4078-87C8-B0E9F465832A}" type="pres">
      <dgm:prSet presAssocID="{CBE007E4-EFDF-4614-971B-CFF597F6AF6E}" presName="cycle" presStyleCnt="0">
        <dgm:presLayoutVars>
          <dgm:dir/>
          <dgm:resizeHandles val="exact"/>
        </dgm:presLayoutVars>
      </dgm:prSet>
      <dgm:spPr/>
    </dgm:pt>
    <dgm:pt modelId="{B8C03B26-937B-4C96-8316-740BC48770BD}" type="pres">
      <dgm:prSet presAssocID="{58D2E65F-1F2E-400B-991F-FE3DF2F80DA4}" presName="node" presStyleLbl="node1" presStyleIdx="0" presStyleCnt="6" custScaleX="164311">
        <dgm:presLayoutVars>
          <dgm:bulletEnabled val="1"/>
        </dgm:presLayoutVars>
      </dgm:prSet>
      <dgm:spPr/>
    </dgm:pt>
    <dgm:pt modelId="{39BEDAB3-C632-4A0B-A0F7-E910D3E3ECEC}" type="pres">
      <dgm:prSet presAssocID="{58D2E65F-1F2E-400B-991F-FE3DF2F80DA4}" presName="spNode" presStyleCnt="0"/>
      <dgm:spPr/>
    </dgm:pt>
    <dgm:pt modelId="{CEDF93EE-FB20-47E6-A206-2DFCAB7E7F01}" type="pres">
      <dgm:prSet presAssocID="{0698A444-039B-4B6B-BEBB-5127DBFDCFBC}" presName="sibTrans" presStyleLbl="sibTrans1D1" presStyleIdx="0" presStyleCnt="6"/>
      <dgm:spPr/>
    </dgm:pt>
    <dgm:pt modelId="{9E2337DE-6F08-44D1-A6EE-5ABB07B23BB7}" type="pres">
      <dgm:prSet presAssocID="{E15C97D2-E96B-4C10-A0DE-21F45918A1EC}" presName="node" presStyleLbl="node1" presStyleIdx="1" presStyleCnt="6" custScaleX="155062" custRadScaleRad="96920" custRadScaleInc="15116">
        <dgm:presLayoutVars>
          <dgm:bulletEnabled val="1"/>
        </dgm:presLayoutVars>
      </dgm:prSet>
      <dgm:spPr/>
    </dgm:pt>
    <dgm:pt modelId="{E8903441-CC88-4E1D-9994-E177083FA307}" type="pres">
      <dgm:prSet presAssocID="{E15C97D2-E96B-4C10-A0DE-21F45918A1EC}" presName="spNode" presStyleCnt="0"/>
      <dgm:spPr/>
    </dgm:pt>
    <dgm:pt modelId="{B0160D10-5FB8-47F6-979C-EBDBBA2459A6}" type="pres">
      <dgm:prSet presAssocID="{4D926546-4551-48AF-BC8C-E3AD7A753065}" presName="sibTrans" presStyleLbl="sibTrans1D1" presStyleIdx="1" presStyleCnt="6"/>
      <dgm:spPr/>
    </dgm:pt>
    <dgm:pt modelId="{0AC90319-0180-4CD7-AE3F-37E497CC730A}" type="pres">
      <dgm:prSet presAssocID="{D6A9FFAC-6781-496C-8093-0D322D253009}" presName="node" presStyleLbl="node1" presStyleIdx="2" presStyleCnt="6" custScaleX="141376" custRadScaleRad="106947" custRadScaleInc="-32480">
        <dgm:presLayoutVars>
          <dgm:bulletEnabled val="1"/>
        </dgm:presLayoutVars>
      </dgm:prSet>
      <dgm:spPr/>
    </dgm:pt>
    <dgm:pt modelId="{2680F3F3-F611-4548-9669-4BDA34DB3F3B}" type="pres">
      <dgm:prSet presAssocID="{D6A9FFAC-6781-496C-8093-0D322D253009}" presName="spNode" presStyleCnt="0"/>
      <dgm:spPr/>
    </dgm:pt>
    <dgm:pt modelId="{560D4013-FAAE-4701-BEAD-83F6A4368B65}" type="pres">
      <dgm:prSet presAssocID="{12B35CAD-8398-43B8-BEC1-8073ABD41117}" presName="sibTrans" presStyleLbl="sibTrans1D1" presStyleIdx="2" presStyleCnt="6"/>
      <dgm:spPr/>
    </dgm:pt>
    <dgm:pt modelId="{F62BBA6E-61D3-4145-A4E8-81D231DF5CA3}" type="pres">
      <dgm:prSet presAssocID="{4D9AE685-35D9-48F0-BA15-22C8A162EF83}" presName="node" presStyleLbl="node1" presStyleIdx="3" presStyleCnt="6" custScaleX="126891">
        <dgm:presLayoutVars>
          <dgm:bulletEnabled val="1"/>
        </dgm:presLayoutVars>
      </dgm:prSet>
      <dgm:spPr/>
    </dgm:pt>
    <dgm:pt modelId="{8B13DAE4-5011-4E60-9E47-0272EAA4029D}" type="pres">
      <dgm:prSet presAssocID="{4D9AE685-35D9-48F0-BA15-22C8A162EF83}" presName="spNode" presStyleCnt="0"/>
      <dgm:spPr/>
    </dgm:pt>
    <dgm:pt modelId="{71A3EC61-CE2D-4012-A552-CE0A547F605F}" type="pres">
      <dgm:prSet presAssocID="{FAD18620-A5BC-4399-8BDE-4096D397F4F1}" presName="sibTrans" presStyleLbl="sibTrans1D1" presStyleIdx="3" presStyleCnt="6"/>
      <dgm:spPr/>
    </dgm:pt>
    <dgm:pt modelId="{9FFA56D1-6F76-4918-BF0F-9527F7BC5543}" type="pres">
      <dgm:prSet presAssocID="{859BD330-F700-48E6-8D48-3BAD307004DF}" presName="node" presStyleLbl="node1" presStyleIdx="4" presStyleCnt="6" custScaleX="115313">
        <dgm:presLayoutVars>
          <dgm:bulletEnabled val="1"/>
        </dgm:presLayoutVars>
      </dgm:prSet>
      <dgm:spPr/>
    </dgm:pt>
    <dgm:pt modelId="{AB6DC20E-3CAA-41B1-B7FA-2E49ACDABFAB}" type="pres">
      <dgm:prSet presAssocID="{859BD330-F700-48E6-8D48-3BAD307004DF}" presName="spNode" presStyleCnt="0"/>
      <dgm:spPr/>
    </dgm:pt>
    <dgm:pt modelId="{268FED0C-94A0-40D9-BCED-8BACA0425B2A}" type="pres">
      <dgm:prSet presAssocID="{DF971221-2722-492D-BD1A-5B89207F92CD}" presName="sibTrans" presStyleLbl="sibTrans1D1" presStyleIdx="4" presStyleCnt="6"/>
      <dgm:spPr/>
    </dgm:pt>
    <dgm:pt modelId="{85C8C3CD-0CBD-43F6-996F-70465D07AF85}" type="pres">
      <dgm:prSet presAssocID="{59E8265F-546E-4A63-AAD5-1591DCF917BC}" presName="node" presStyleLbl="node1" presStyleIdx="5" presStyleCnt="6" custScaleX="138036">
        <dgm:presLayoutVars>
          <dgm:bulletEnabled val="1"/>
        </dgm:presLayoutVars>
      </dgm:prSet>
      <dgm:spPr/>
    </dgm:pt>
    <dgm:pt modelId="{B85D4F25-E305-4CC6-A37C-2C214E598F30}" type="pres">
      <dgm:prSet presAssocID="{59E8265F-546E-4A63-AAD5-1591DCF917BC}" presName="spNode" presStyleCnt="0"/>
      <dgm:spPr/>
    </dgm:pt>
    <dgm:pt modelId="{6A49B5F0-1880-48E6-8DCC-238C7E136280}" type="pres">
      <dgm:prSet presAssocID="{B9E25438-F7BA-4988-B6A1-B820C56AE275}" presName="sibTrans" presStyleLbl="sibTrans1D1" presStyleIdx="5" presStyleCnt="6"/>
      <dgm:spPr/>
    </dgm:pt>
  </dgm:ptLst>
  <dgm:cxnLst>
    <dgm:cxn modelId="{74419F07-9E58-44F6-BC44-418677D16AEC}" srcId="{CBE007E4-EFDF-4614-971B-CFF597F6AF6E}" destId="{D6A9FFAC-6781-496C-8093-0D322D253009}" srcOrd="2" destOrd="0" parTransId="{BB6CFCE1-E9A6-435E-957C-18B67D2933D1}" sibTransId="{12B35CAD-8398-43B8-BEC1-8073ABD41117}"/>
    <dgm:cxn modelId="{48A87E09-ADEE-4007-9F67-510B11C289D4}" type="presOf" srcId="{4D926546-4551-48AF-BC8C-E3AD7A753065}" destId="{B0160D10-5FB8-47F6-979C-EBDBBA2459A6}" srcOrd="0" destOrd="0" presId="urn:microsoft.com/office/officeart/2005/8/layout/cycle5"/>
    <dgm:cxn modelId="{389CE314-8A30-4477-9ED0-5E686C61D80F}" type="presOf" srcId="{D6A9FFAC-6781-496C-8093-0D322D253009}" destId="{0AC90319-0180-4CD7-AE3F-37E497CC730A}" srcOrd="0" destOrd="0" presId="urn:microsoft.com/office/officeart/2005/8/layout/cycle5"/>
    <dgm:cxn modelId="{ED6B7166-CEAA-49B2-AEDE-33D17E3E481A}" type="presOf" srcId="{B9E25438-F7BA-4988-B6A1-B820C56AE275}" destId="{6A49B5F0-1880-48E6-8DCC-238C7E136280}" srcOrd="0" destOrd="0" presId="urn:microsoft.com/office/officeart/2005/8/layout/cycle5"/>
    <dgm:cxn modelId="{B93AD249-555D-4C52-9D9F-D0358955B647}" srcId="{CBE007E4-EFDF-4614-971B-CFF597F6AF6E}" destId="{4D9AE685-35D9-48F0-BA15-22C8A162EF83}" srcOrd="3" destOrd="0" parTransId="{1EE7CEFB-020D-420C-A32E-D4F1E4C7DD38}" sibTransId="{FAD18620-A5BC-4399-8BDE-4096D397F4F1}"/>
    <dgm:cxn modelId="{80392B6C-5CD3-4249-ADEF-F02FD504FA7D}" srcId="{CBE007E4-EFDF-4614-971B-CFF597F6AF6E}" destId="{59E8265F-546E-4A63-AAD5-1591DCF917BC}" srcOrd="5" destOrd="0" parTransId="{42B92F1B-813B-4D48-A64F-E33CF6103923}" sibTransId="{B9E25438-F7BA-4988-B6A1-B820C56AE275}"/>
    <dgm:cxn modelId="{6498BC77-E4BC-4D8A-AD21-1878ECBFF74F}" type="presOf" srcId="{E15C97D2-E96B-4C10-A0DE-21F45918A1EC}" destId="{9E2337DE-6F08-44D1-A6EE-5ABB07B23BB7}" srcOrd="0" destOrd="0" presId="urn:microsoft.com/office/officeart/2005/8/layout/cycle5"/>
    <dgm:cxn modelId="{97044788-7CF6-49C8-A9D8-87D88E1C6DE2}" type="presOf" srcId="{12B35CAD-8398-43B8-BEC1-8073ABD41117}" destId="{560D4013-FAAE-4701-BEAD-83F6A4368B65}" srcOrd="0" destOrd="0" presId="urn:microsoft.com/office/officeart/2005/8/layout/cycle5"/>
    <dgm:cxn modelId="{D327E79E-31CB-45CB-ABC0-AAA8D4425AE0}" srcId="{CBE007E4-EFDF-4614-971B-CFF597F6AF6E}" destId="{859BD330-F700-48E6-8D48-3BAD307004DF}" srcOrd="4" destOrd="0" parTransId="{E13B00E2-A5F0-47D9-AEF2-427700AD59AC}" sibTransId="{DF971221-2722-492D-BD1A-5B89207F92CD}"/>
    <dgm:cxn modelId="{E16D50B7-7353-414A-8F79-C9A1E19162F4}" type="presOf" srcId="{4D9AE685-35D9-48F0-BA15-22C8A162EF83}" destId="{F62BBA6E-61D3-4145-A4E8-81D231DF5CA3}" srcOrd="0" destOrd="0" presId="urn:microsoft.com/office/officeart/2005/8/layout/cycle5"/>
    <dgm:cxn modelId="{19C8C1BD-0533-4DAB-A96B-01A9C86137EB}" type="presOf" srcId="{58D2E65F-1F2E-400B-991F-FE3DF2F80DA4}" destId="{B8C03B26-937B-4C96-8316-740BC48770BD}" srcOrd="0" destOrd="0" presId="urn:microsoft.com/office/officeart/2005/8/layout/cycle5"/>
    <dgm:cxn modelId="{3FF54AC2-861E-451E-BFB2-F649379F5770}" type="presOf" srcId="{59E8265F-546E-4A63-AAD5-1591DCF917BC}" destId="{85C8C3CD-0CBD-43F6-996F-70465D07AF85}" srcOrd="0" destOrd="0" presId="urn:microsoft.com/office/officeart/2005/8/layout/cycle5"/>
    <dgm:cxn modelId="{D8F983D2-A38B-48DB-B23D-141F4FC5F4CF}" srcId="{CBE007E4-EFDF-4614-971B-CFF597F6AF6E}" destId="{58D2E65F-1F2E-400B-991F-FE3DF2F80DA4}" srcOrd="0" destOrd="0" parTransId="{9A113FAE-853F-4F95-90D9-256FFCFD5E34}" sibTransId="{0698A444-039B-4B6B-BEBB-5127DBFDCFBC}"/>
    <dgm:cxn modelId="{E75C09D3-3CA6-446E-8000-0D6B5857B44A}" srcId="{CBE007E4-EFDF-4614-971B-CFF597F6AF6E}" destId="{E15C97D2-E96B-4C10-A0DE-21F45918A1EC}" srcOrd="1" destOrd="0" parTransId="{7486BDDD-86AB-4E2A-ABAD-1ABD0785C6AB}" sibTransId="{4D926546-4551-48AF-BC8C-E3AD7A753065}"/>
    <dgm:cxn modelId="{6D0061D5-5E6E-4E48-ADA8-CC212D1FEFC5}" type="presOf" srcId="{CBE007E4-EFDF-4614-971B-CFF597F6AF6E}" destId="{400DFEE6-85F6-4078-87C8-B0E9F465832A}" srcOrd="0" destOrd="0" presId="urn:microsoft.com/office/officeart/2005/8/layout/cycle5"/>
    <dgm:cxn modelId="{881F26DA-50CC-4521-A60C-95CF1D4E5FFB}" type="presOf" srcId="{DF971221-2722-492D-BD1A-5B89207F92CD}" destId="{268FED0C-94A0-40D9-BCED-8BACA0425B2A}" srcOrd="0" destOrd="0" presId="urn:microsoft.com/office/officeart/2005/8/layout/cycle5"/>
    <dgm:cxn modelId="{3CBC08DE-7EEF-45B8-BF60-935B8EEC6050}" type="presOf" srcId="{FAD18620-A5BC-4399-8BDE-4096D397F4F1}" destId="{71A3EC61-CE2D-4012-A552-CE0A547F605F}" srcOrd="0" destOrd="0" presId="urn:microsoft.com/office/officeart/2005/8/layout/cycle5"/>
    <dgm:cxn modelId="{9C638DE3-85DC-4BD0-A7A2-41AAD7549D59}" type="presOf" srcId="{0698A444-039B-4B6B-BEBB-5127DBFDCFBC}" destId="{CEDF93EE-FB20-47E6-A206-2DFCAB7E7F01}" srcOrd="0" destOrd="0" presId="urn:microsoft.com/office/officeart/2005/8/layout/cycle5"/>
    <dgm:cxn modelId="{FA58A6FA-38EA-42D7-B36E-F0CB054EEEA1}" type="presOf" srcId="{859BD330-F700-48E6-8D48-3BAD307004DF}" destId="{9FFA56D1-6F76-4918-BF0F-9527F7BC5543}" srcOrd="0" destOrd="0" presId="urn:microsoft.com/office/officeart/2005/8/layout/cycle5"/>
    <dgm:cxn modelId="{218854EA-A734-45A4-9D74-06A9D1F4B851}" type="presParOf" srcId="{400DFEE6-85F6-4078-87C8-B0E9F465832A}" destId="{B8C03B26-937B-4C96-8316-740BC48770BD}" srcOrd="0" destOrd="0" presId="urn:microsoft.com/office/officeart/2005/8/layout/cycle5"/>
    <dgm:cxn modelId="{7FEF5892-4AFD-408F-A28B-F736C027825C}" type="presParOf" srcId="{400DFEE6-85F6-4078-87C8-B0E9F465832A}" destId="{39BEDAB3-C632-4A0B-A0F7-E910D3E3ECEC}" srcOrd="1" destOrd="0" presId="urn:microsoft.com/office/officeart/2005/8/layout/cycle5"/>
    <dgm:cxn modelId="{D9E6A352-F563-4862-AE5B-FD7356502C3D}" type="presParOf" srcId="{400DFEE6-85F6-4078-87C8-B0E9F465832A}" destId="{CEDF93EE-FB20-47E6-A206-2DFCAB7E7F01}" srcOrd="2" destOrd="0" presId="urn:microsoft.com/office/officeart/2005/8/layout/cycle5"/>
    <dgm:cxn modelId="{2EA780FF-FF3F-4B71-9314-18D4B1700366}" type="presParOf" srcId="{400DFEE6-85F6-4078-87C8-B0E9F465832A}" destId="{9E2337DE-6F08-44D1-A6EE-5ABB07B23BB7}" srcOrd="3" destOrd="0" presId="urn:microsoft.com/office/officeart/2005/8/layout/cycle5"/>
    <dgm:cxn modelId="{A6207EEA-7417-43F9-8E79-B2F2C5F0940D}" type="presParOf" srcId="{400DFEE6-85F6-4078-87C8-B0E9F465832A}" destId="{E8903441-CC88-4E1D-9994-E177083FA307}" srcOrd="4" destOrd="0" presId="urn:microsoft.com/office/officeart/2005/8/layout/cycle5"/>
    <dgm:cxn modelId="{8A3AFCCC-52A2-41E5-ABEB-7219E1D467A7}" type="presParOf" srcId="{400DFEE6-85F6-4078-87C8-B0E9F465832A}" destId="{B0160D10-5FB8-47F6-979C-EBDBBA2459A6}" srcOrd="5" destOrd="0" presId="urn:microsoft.com/office/officeart/2005/8/layout/cycle5"/>
    <dgm:cxn modelId="{A78046DE-5469-4A03-ADF9-3DF7F0F87033}" type="presParOf" srcId="{400DFEE6-85F6-4078-87C8-B0E9F465832A}" destId="{0AC90319-0180-4CD7-AE3F-37E497CC730A}" srcOrd="6" destOrd="0" presId="urn:microsoft.com/office/officeart/2005/8/layout/cycle5"/>
    <dgm:cxn modelId="{CCE43902-BDDE-48A7-8595-7EF4A85444BA}" type="presParOf" srcId="{400DFEE6-85F6-4078-87C8-B0E9F465832A}" destId="{2680F3F3-F611-4548-9669-4BDA34DB3F3B}" srcOrd="7" destOrd="0" presId="urn:microsoft.com/office/officeart/2005/8/layout/cycle5"/>
    <dgm:cxn modelId="{6F8FB319-0459-4CD2-8BF6-B9EFDD85C0C0}" type="presParOf" srcId="{400DFEE6-85F6-4078-87C8-B0E9F465832A}" destId="{560D4013-FAAE-4701-BEAD-83F6A4368B65}" srcOrd="8" destOrd="0" presId="urn:microsoft.com/office/officeart/2005/8/layout/cycle5"/>
    <dgm:cxn modelId="{7802B364-043B-48A3-9539-F37875664264}" type="presParOf" srcId="{400DFEE6-85F6-4078-87C8-B0E9F465832A}" destId="{F62BBA6E-61D3-4145-A4E8-81D231DF5CA3}" srcOrd="9" destOrd="0" presId="urn:microsoft.com/office/officeart/2005/8/layout/cycle5"/>
    <dgm:cxn modelId="{AD9A8604-8B76-476A-932D-92134036F654}" type="presParOf" srcId="{400DFEE6-85F6-4078-87C8-B0E9F465832A}" destId="{8B13DAE4-5011-4E60-9E47-0272EAA4029D}" srcOrd="10" destOrd="0" presId="urn:microsoft.com/office/officeart/2005/8/layout/cycle5"/>
    <dgm:cxn modelId="{EC7A567C-3EB8-476A-ADC3-BC32253E113D}" type="presParOf" srcId="{400DFEE6-85F6-4078-87C8-B0E9F465832A}" destId="{71A3EC61-CE2D-4012-A552-CE0A547F605F}" srcOrd="11" destOrd="0" presId="urn:microsoft.com/office/officeart/2005/8/layout/cycle5"/>
    <dgm:cxn modelId="{7A247ED4-3FE4-41A1-AF2A-8728657C3CA8}" type="presParOf" srcId="{400DFEE6-85F6-4078-87C8-B0E9F465832A}" destId="{9FFA56D1-6F76-4918-BF0F-9527F7BC5543}" srcOrd="12" destOrd="0" presId="urn:microsoft.com/office/officeart/2005/8/layout/cycle5"/>
    <dgm:cxn modelId="{EC245CFD-773A-4B3D-BA7A-B9B066427943}" type="presParOf" srcId="{400DFEE6-85F6-4078-87C8-B0E9F465832A}" destId="{AB6DC20E-3CAA-41B1-B7FA-2E49ACDABFAB}" srcOrd="13" destOrd="0" presId="urn:microsoft.com/office/officeart/2005/8/layout/cycle5"/>
    <dgm:cxn modelId="{AEB4873B-0BE9-453C-B73E-E0F36DBA47CF}" type="presParOf" srcId="{400DFEE6-85F6-4078-87C8-B0E9F465832A}" destId="{268FED0C-94A0-40D9-BCED-8BACA0425B2A}" srcOrd="14" destOrd="0" presId="urn:microsoft.com/office/officeart/2005/8/layout/cycle5"/>
    <dgm:cxn modelId="{31777E26-D25A-4E45-B32C-9D19792D90FC}" type="presParOf" srcId="{400DFEE6-85F6-4078-87C8-B0E9F465832A}" destId="{85C8C3CD-0CBD-43F6-996F-70465D07AF85}" srcOrd="15" destOrd="0" presId="urn:microsoft.com/office/officeart/2005/8/layout/cycle5"/>
    <dgm:cxn modelId="{535598E6-909F-4D79-87F6-45630C34BE69}" type="presParOf" srcId="{400DFEE6-85F6-4078-87C8-B0E9F465832A}" destId="{B85D4F25-E305-4CC6-A37C-2C214E598F30}" srcOrd="16" destOrd="0" presId="urn:microsoft.com/office/officeart/2005/8/layout/cycle5"/>
    <dgm:cxn modelId="{2C64D393-3703-4742-AB42-9B97C45C4B3A}" type="presParOf" srcId="{400DFEE6-85F6-4078-87C8-B0E9F465832A}" destId="{6A49B5F0-1880-48E6-8DCC-238C7E136280}"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03B26-937B-4C96-8316-740BC48770BD}">
      <dsp:nvSpPr>
        <dsp:cNvPr id="0" name=""/>
        <dsp:cNvSpPr/>
      </dsp:nvSpPr>
      <dsp:spPr>
        <a:xfrm>
          <a:off x="2803667" y="2620"/>
          <a:ext cx="2396501" cy="948035"/>
        </a:xfrm>
        <a:prstGeom prst="roundRect">
          <a:avLst/>
        </a:prstGeom>
        <a:solidFill>
          <a:srgbClr val="69216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GB" sz="2400" b="0" i="0" kern="1200" dirty="0"/>
            <a:t>Business Understanding</a:t>
          </a:r>
          <a:endParaRPr lang="en-GB" sz="2400" kern="1200" dirty="0"/>
        </a:p>
      </dsp:txBody>
      <dsp:txXfrm>
        <a:off x="2849946" y="48899"/>
        <a:ext cx="2303943" cy="855477"/>
      </dsp:txXfrm>
    </dsp:sp>
    <dsp:sp modelId="{CEDF93EE-FB20-47E6-A206-2DFCAB7E7F01}">
      <dsp:nvSpPr>
        <dsp:cNvPr id="0" name=""/>
        <dsp:cNvSpPr/>
      </dsp:nvSpPr>
      <dsp:spPr>
        <a:xfrm>
          <a:off x="1556906" y="323399"/>
          <a:ext cx="4465390" cy="4465390"/>
        </a:xfrm>
        <a:custGeom>
          <a:avLst/>
          <a:gdLst/>
          <a:ahLst/>
          <a:cxnLst/>
          <a:rect l="0" t="0" r="0" b="0"/>
          <a:pathLst>
            <a:path>
              <a:moveTo>
                <a:pt x="3732422" y="578686"/>
              </a:moveTo>
              <a:arcTo wR="2232695" hR="2232695" stAng="18731958" swAng="545857"/>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E2337DE-6F08-44D1-A6EE-5ABB07B23BB7}">
      <dsp:nvSpPr>
        <dsp:cNvPr id="0" name=""/>
        <dsp:cNvSpPr/>
      </dsp:nvSpPr>
      <dsp:spPr>
        <a:xfrm>
          <a:off x="4799588" y="1253693"/>
          <a:ext cx="2261603" cy="948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GB" sz="2400" b="0" i="0" kern="1200" dirty="0"/>
            <a:t>Data Understanding</a:t>
          </a:r>
        </a:p>
      </dsp:txBody>
      <dsp:txXfrm>
        <a:off x="4845867" y="1299972"/>
        <a:ext cx="2169045" cy="855477"/>
      </dsp:txXfrm>
    </dsp:sp>
    <dsp:sp modelId="{B0160D10-5FB8-47F6-979C-EBDBBA2459A6}">
      <dsp:nvSpPr>
        <dsp:cNvPr id="0" name=""/>
        <dsp:cNvSpPr/>
      </dsp:nvSpPr>
      <dsp:spPr>
        <a:xfrm>
          <a:off x="1875978" y="967902"/>
          <a:ext cx="4465390" cy="4465390"/>
        </a:xfrm>
        <a:custGeom>
          <a:avLst/>
          <a:gdLst/>
          <a:ahLst/>
          <a:cxnLst/>
          <a:rect l="0" t="0" r="0" b="0"/>
          <a:pathLst>
            <a:path>
              <a:moveTo>
                <a:pt x="4311840" y="1419011"/>
              </a:moveTo>
              <a:arcTo wR="2232695" hR="2232695" stAng="20317612" swAng="950216"/>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0AC90319-0180-4CD7-AE3F-37E497CC730A}">
      <dsp:nvSpPr>
        <dsp:cNvPr id="0" name=""/>
        <dsp:cNvSpPr/>
      </dsp:nvSpPr>
      <dsp:spPr>
        <a:xfrm>
          <a:off x="5160612" y="3187601"/>
          <a:ext cx="2061991" cy="948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GB" sz="2400" b="0" i="0" kern="1200" dirty="0"/>
            <a:t>Data Preparation</a:t>
          </a:r>
        </a:p>
      </dsp:txBody>
      <dsp:txXfrm>
        <a:off x="5206891" y="3233880"/>
        <a:ext cx="1969433" cy="855477"/>
      </dsp:txXfrm>
    </dsp:sp>
    <dsp:sp modelId="{560D4013-FAAE-4701-BEAD-83F6A4368B65}">
      <dsp:nvSpPr>
        <dsp:cNvPr id="0" name=""/>
        <dsp:cNvSpPr/>
      </dsp:nvSpPr>
      <dsp:spPr>
        <a:xfrm>
          <a:off x="2064048" y="366731"/>
          <a:ext cx="4465390" cy="4465390"/>
        </a:xfrm>
        <a:custGeom>
          <a:avLst/>
          <a:gdLst/>
          <a:ahLst/>
          <a:cxnLst/>
          <a:rect l="0" t="0" r="0" b="0"/>
          <a:pathLst>
            <a:path>
              <a:moveTo>
                <a:pt x="3684760" y="3928700"/>
              </a:moveTo>
              <a:arcTo wR="2232695" hR="2232695" stAng="2965856" swAng="1092606"/>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F62BBA6E-61D3-4145-A4E8-81D231DF5CA3}">
      <dsp:nvSpPr>
        <dsp:cNvPr id="0" name=""/>
        <dsp:cNvSpPr/>
      </dsp:nvSpPr>
      <dsp:spPr>
        <a:xfrm>
          <a:off x="3076555" y="4468010"/>
          <a:ext cx="1850725" cy="948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Font typeface="Arial" panose="020B0604020202020204" pitchFamily="34" charset="0"/>
            <a:buNone/>
          </a:pPr>
          <a:r>
            <a:rPr lang="en-GB" sz="2800" b="1" i="0" kern="1200" dirty="0">
              <a:solidFill>
                <a:srgbClr val="FFFF00"/>
              </a:solidFill>
            </a:rPr>
            <a:t>Modelling</a:t>
          </a:r>
        </a:p>
      </dsp:txBody>
      <dsp:txXfrm>
        <a:off x="3122834" y="4514289"/>
        <a:ext cx="1758167" cy="855477"/>
      </dsp:txXfrm>
    </dsp:sp>
    <dsp:sp modelId="{71A3EC61-CE2D-4012-A552-CE0A547F605F}">
      <dsp:nvSpPr>
        <dsp:cNvPr id="0" name=""/>
        <dsp:cNvSpPr/>
      </dsp:nvSpPr>
      <dsp:spPr>
        <a:xfrm>
          <a:off x="1769223" y="476638"/>
          <a:ext cx="4465390" cy="4465390"/>
        </a:xfrm>
        <a:custGeom>
          <a:avLst/>
          <a:gdLst/>
          <a:ahLst/>
          <a:cxnLst/>
          <a:rect l="0" t="0" r="0" b="0"/>
          <a:pathLst>
            <a:path>
              <a:moveTo>
                <a:pt x="1167923" y="4195139"/>
              </a:moveTo>
              <a:arcTo wR="2232695" hR="2232695" stAng="7108986" swAng="725769"/>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9FFA56D1-6F76-4918-BF0F-9527F7BC5543}">
      <dsp:nvSpPr>
        <dsp:cNvPr id="0" name=""/>
        <dsp:cNvSpPr/>
      </dsp:nvSpPr>
      <dsp:spPr>
        <a:xfrm>
          <a:off x="1227418" y="3351663"/>
          <a:ext cx="1681858" cy="9480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GB" sz="2400" b="0" i="0" kern="1200"/>
            <a:t>Evaluation</a:t>
          </a:r>
        </a:p>
      </dsp:txBody>
      <dsp:txXfrm>
        <a:off x="1273697" y="3397942"/>
        <a:ext cx="1589300" cy="855477"/>
      </dsp:txXfrm>
    </dsp:sp>
    <dsp:sp modelId="{268FED0C-94A0-40D9-BCED-8BACA0425B2A}">
      <dsp:nvSpPr>
        <dsp:cNvPr id="0" name=""/>
        <dsp:cNvSpPr/>
      </dsp:nvSpPr>
      <dsp:spPr>
        <a:xfrm>
          <a:off x="1769223" y="476638"/>
          <a:ext cx="4465390" cy="4465390"/>
        </a:xfrm>
        <a:custGeom>
          <a:avLst/>
          <a:gdLst/>
          <a:ahLst/>
          <a:cxnLst/>
          <a:rect l="0" t="0" r="0" b="0"/>
          <a:pathLst>
            <a:path>
              <a:moveTo>
                <a:pt x="34780" y="2625249"/>
              </a:moveTo>
              <a:arcTo wR="2232695" hR="2232695" stAng="10192414" swAng="1215173"/>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 modelId="{85C8C3CD-0CBD-43F6-996F-70465D07AF85}">
      <dsp:nvSpPr>
        <dsp:cNvPr id="0" name=""/>
        <dsp:cNvSpPr/>
      </dsp:nvSpPr>
      <dsp:spPr>
        <a:xfrm>
          <a:off x="1061709" y="1118968"/>
          <a:ext cx="2013276" cy="948035"/>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GB" sz="2400" b="0" i="0" kern="1200" dirty="0"/>
            <a:t>Deployment</a:t>
          </a:r>
        </a:p>
      </dsp:txBody>
      <dsp:txXfrm>
        <a:off x="1107988" y="1165247"/>
        <a:ext cx="1920718" cy="855477"/>
      </dsp:txXfrm>
    </dsp:sp>
    <dsp:sp modelId="{6A49B5F0-1880-48E6-8DCC-238C7E136280}">
      <dsp:nvSpPr>
        <dsp:cNvPr id="0" name=""/>
        <dsp:cNvSpPr/>
      </dsp:nvSpPr>
      <dsp:spPr>
        <a:xfrm>
          <a:off x="1769223" y="476638"/>
          <a:ext cx="4465390" cy="4465390"/>
        </a:xfrm>
        <a:custGeom>
          <a:avLst/>
          <a:gdLst/>
          <a:ahLst/>
          <a:cxnLst/>
          <a:rect l="0" t="0" r="0" b="0"/>
          <a:pathLst>
            <a:path>
              <a:moveTo>
                <a:pt x="734167" y="577599"/>
              </a:moveTo>
              <a:arcTo wR="2232695" hR="2232695" stAng="13670533" swAng="436822"/>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6FE14B-3ACE-C14B-976F-D4DD09CFBFB4}" type="datetimeFigureOut">
              <a:rPr lang="en-US" smtClean="0"/>
              <a:t>11/11/2024</a:t>
            </a:fld>
            <a:endParaRPr lang="en-US"/>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0479B3-42F7-3944-841C-181ACE96E93A}" type="slidenum">
              <a:rPr lang="en-US" smtClean="0"/>
              <a:t>‹#›</a:t>
            </a:fld>
            <a:endParaRPr lang="en-US"/>
          </a:p>
        </p:txBody>
      </p:sp>
    </p:spTree>
    <p:extLst>
      <p:ext uri="{BB962C8B-B14F-4D97-AF65-F5344CB8AC3E}">
        <p14:creationId xmlns:p14="http://schemas.microsoft.com/office/powerpoint/2010/main" val="947383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FFB5D-C1F5-2842-8CAF-C81518F68F7E}" type="datetimeFigureOut">
              <a:rPr lang="en-US" smtClean="0"/>
              <a:t>11/11/2024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F6536-074C-7C47-ADA5-29478494173A}" type="slidenum">
              <a:rPr lang="en-US" smtClean="0"/>
              <a:t>‹#›</a:t>
            </a:fld>
            <a:endParaRPr lang="en-US"/>
          </a:p>
        </p:txBody>
      </p:sp>
    </p:spTree>
    <p:extLst>
      <p:ext uri="{BB962C8B-B14F-4D97-AF65-F5344CB8AC3E}">
        <p14:creationId xmlns:p14="http://schemas.microsoft.com/office/powerpoint/2010/main" val="204175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Support for the itemset</a:t>
            </a:r>
          </a:p>
        </p:txBody>
      </p:sp>
      <p:sp>
        <p:nvSpPr>
          <p:cNvPr id="4" name="Slide Number Placeholder 3"/>
          <p:cNvSpPr>
            <a:spLocks noGrp="1"/>
          </p:cNvSpPr>
          <p:nvPr>
            <p:ph type="sldNum" sz="quarter" idx="5"/>
          </p:nvPr>
        </p:nvSpPr>
        <p:spPr/>
        <p:txBody>
          <a:bodyPr/>
          <a:lstStyle/>
          <a:p>
            <a:fld id="{551F6536-074C-7C47-ADA5-29478494173A}" type="slidenum">
              <a:rPr lang="en-US" smtClean="0"/>
              <a:t>3</a:t>
            </a:fld>
            <a:endParaRPr lang="en-US"/>
          </a:p>
        </p:txBody>
      </p:sp>
    </p:spTree>
    <p:extLst>
      <p:ext uri="{BB962C8B-B14F-4D97-AF65-F5344CB8AC3E}">
        <p14:creationId xmlns:p14="http://schemas.microsoft.com/office/powerpoint/2010/main" val="3368405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2DF42B-2B13-4A8D-B92B-00A957D0E20D}" type="slidenum">
              <a:rPr lang="en-GB" altLang="en-US"/>
              <a:pPr/>
              <a:t>18</a:t>
            </a:fld>
            <a:endParaRPr lang="en-GB"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xfrm>
            <a:off x="912813" y="3257550"/>
            <a:ext cx="7318375" cy="3086100"/>
          </a:xfrm>
        </p:spPr>
        <p:txBody>
          <a:bodyPr/>
          <a:lstStyle/>
          <a:p>
            <a:endParaRPr lang="en-US" altLang="en-US"/>
          </a:p>
        </p:txBody>
      </p:sp>
    </p:spTree>
    <p:extLst>
      <p:ext uri="{BB962C8B-B14F-4D97-AF65-F5344CB8AC3E}">
        <p14:creationId xmlns:p14="http://schemas.microsoft.com/office/powerpoint/2010/main" val="2042955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8DAF90-4B18-442A-AB3C-A02D5A7F0E4C}" type="slidenum">
              <a:rPr lang="en-GB" altLang="en-US"/>
              <a:pPr/>
              <a:t>20</a:t>
            </a:fld>
            <a:endParaRPr lang="en-GB" alt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xfrm>
            <a:off x="912813" y="3257550"/>
            <a:ext cx="7318375" cy="3086100"/>
          </a:xfrm>
        </p:spPr>
        <p:txBody>
          <a:bodyPr/>
          <a:lstStyle/>
          <a:p>
            <a:endParaRPr lang="en-US" altLang="en-US"/>
          </a:p>
        </p:txBody>
      </p:sp>
    </p:spTree>
    <p:extLst>
      <p:ext uri="{BB962C8B-B14F-4D97-AF65-F5344CB8AC3E}">
        <p14:creationId xmlns:p14="http://schemas.microsoft.com/office/powerpoint/2010/main" val="3559349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Bagging is actually a nice dataset division for small datasets. But may amplify dataset imbalance. But you could weight instances so they’re more likely to get picked.</a:t>
            </a:r>
          </a:p>
        </p:txBody>
      </p:sp>
      <p:sp>
        <p:nvSpPr>
          <p:cNvPr id="4" name="Slide Number Placeholder 3"/>
          <p:cNvSpPr>
            <a:spLocks noGrp="1"/>
          </p:cNvSpPr>
          <p:nvPr>
            <p:ph type="sldNum" sz="quarter" idx="5"/>
          </p:nvPr>
        </p:nvSpPr>
        <p:spPr/>
        <p:txBody>
          <a:bodyPr/>
          <a:lstStyle/>
          <a:p>
            <a:fld id="{551F6536-074C-7C47-ADA5-29478494173A}" type="slidenum">
              <a:rPr lang="en-US" smtClean="0"/>
              <a:t>21</a:t>
            </a:fld>
            <a:endParaRPr lang="en-US"/>
          </a:p>
        </p:txBody>
      </p:sp>
    </p:spTree>
    <p:extLst>
      <p:ext uri="{BB962C8B-B14F-4D97-AF65-F5344CB8AC3E}">
        <p14:creationId xmlns:p14="http://schemas.microsoft.com/office/powerpoint/2010/main" val="3058689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D6267C-B081-4242-A501-F2C9747985F4}" type="slidenum">
              <a:rPr lang="en-GB" altLang="en-US"/>
              <a:pPr/>
              <a:t>22</a:t>
            </a:fld>
            <a:endParaRPr lang="en-GB" alt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a:xfrm>
            <a:off x="912813" y="3257550"/>
            <a:ext cx="7318375" cy="3086100"/>
          </a:xfrm>
        </p:spPr>
        <p:txBody>
          <a:bodyPr/>
          <a:lstStyle/>
          <a:p>
            <a:endParaRPr lang="en-US" altLang="en-US" dirty="0"/>
          </a:p>
        </p:txBody>
      </p:sp>
    </p:spTree>
    <p:extLst>
      <p:ext uri="{BB962C8B-B14F-4D97-AF65-F5344CB8AC3E}">
        <p14:creationId xmlns:p14="http://schemas.microsoft.com/office/powerpoint/2010/main" val="2652278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7B3696-378E-450B-975F-9EC7F0F1E407}" type="slidenum">
              <a:rPr lang="en-GB" altLang="en-US"/>
              <a:pPr/>
              <a:t>23</a:t>
            </a:fld>
            <a:endParaRPr lang="en-GB" alt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xfrm>
            <a:off x="912813" y="3257550"/>
            <a:ext cx="7318375" cy="3086100"/>
          </a:xfrm>
        </p:spPr>
        <p:txBody>
          <a:bodyPr/>
          <a:lstStyle/>
          <a:p>
            <a:endParaRPr lang="en-US" altLang="en-US" dirty="0"/>
          </a:p>
        </p:txBody>
      </p:sp>
    </p:spTree>
    <p:extLst>
      <p:ext uri="{BB962C8B-B14F-4D97-AF65-F5344CB8AC3E}">
        <p14:creationId xmlns:p14="http://schemas.microsoft.com/office/powerpoint/2010/main" val="2995456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n=10 (10 samples in the original dataset)</a:t>
            </a:r>
          </a:p>
          <a:p>
            <a:r>
              <a:rPr lang="en-GB" dirty="0"/>
              <a:t>10 samples in Sample 1</a:t>
            </a:r>
          </a:p>
          <a:p>
            <a:r>
              <a:rPr lang="en-GB" dirty="0"/>
              <a:t>10 samples in all of the subsampled datasets. But they have repeat samples.</a:t>
            </a:r>
          </a:p>
        </p:txBody>
      </p:sp>
      <p:sp>
        <p:nvSpPr>
          <p:cNvPr id="4" name="Slide Number Placeholder 3"/>
          <p:cNvSpPr>
            <a:spLocks noGrp="1"/>
          </p:cNvSpPr>
          <p:nvPr>
            <p:ph type="sldNum" sz="quarter" idx="5"/>
          </p:nvPr>
        </p:nvSpPr>
        <p:spPr/>
        <p:txBody>
          <a:bodyPr/>
          <a:lstStyle/>
          <a:p>
            <a:fld id="{551F6536-074C-7C47-ADA5-29478494173A}" type="slidenum">
              <a:rPr lang="en-US" smtClean="0"/>
              <a:t>25</a:t>
            </a:fld>
            <a:endParaRPr lang="en-US"/>
          </a:p>
        </p:txBody>
      </p:sp>
    </p:spTree>
    <p:extLst>
      <p:ext uri="{BB962C8B-B14F-4D97-AF65-F5344CB8AC3E}">
        <p14:creationId xmlns:p14="http://schemas.microsoft.com/office/powerpoint/2010/main" val="3658199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F42223-37C2-41FE-82EF-6B58E2673669}" type="slidenum">
              <a:rPr lang="en-GB" altLang="en-US"/>
              <a:pPr/>
              <a:t>26</a:t>
            </a:fld>
            <a:endParaRPr lang="en-GB"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xfrm>
            <a:off x="912813" y="3257550"/>
            <a:ext cx="7318375" cy="3086100"/>
          </a:xfrm>
        </p:spPr>
        <p:txBody>
          <a:bodyPr/>
          <a:lstStyle/>
          <a:p>
            <a:endParaRPr lang="en-US" altLang="en-US"/>
          </a:p>
        </p:txBody>
      </p:sp>
    </p:spTree>
    <p:extLst>
      <p:ext uri="{BB962C8B-B14F-4D97-AF65-F5344CB8AC3E}">
        <p14:creationId xmlns:p14="http://schemas.microsoft.com/office/powerpoint/2010/main" val="1927283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67ED3B-6881-4709-8A41-D7CAE28CDEEC}" type="slidenum">
              <a:rPr lang="en-GB" altLang="en-US"/>
              <a:pPr/>
              <a:t>27</a:t>
            </a:fld>
            <a:endParaRPr lang="en-GB" alt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xfrm>
            <a:off x="912813" y="3257550"/>
            <a:ext cx="7318375" cy="3086100"/>
          </a:xfrm>
        </p:spPr>
        <p:txBody>
          <a:bodyPr/>
          <a:lstStyle/>
          <a:p>
            <a:endParaRPr lang="en-US" altLang="en-US"/>
          </a:p>
        </p:txBody>
      </p:sp>
    </p:spTree>
    <p:extLst>
      <p:ext uri="{BB962C8B-B14F-4D97-AF65-F5344CB8AC3E}">
        <p14:creationId xmlns:p14="http://schemas.microsoft.com/office/powerpoint/2010/main" val="22909135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2DF42B-2B13-4A8D-B92B-00A957D0E20D}" type="slidenum">
              <a:rPr lang="en-GB" altLang="en-US"/>
              <a:pPr/>
              <a:t>28</a:t>
            </a:fld>
            <a:endParaRPr lang="en-GB"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xfrm>
            <a:off x="912813" y="3257550"/>
            <a:ext cx="7318375" cy="3086100"/>
          </a:xfrm>
        </p:spPr>
        <p:txBody>
          <a:bodyPr/>
          <a:lstStyle/>
          <a:p>
            <a:endParaRPr lang="en-US" altLang="en-US"/>
          </a:p>
        </p:txBody>
      </p:sp>
    </p:spTree>
    <p:extLst>
      <p:ext uri="{BB962C8B-B14F-4D97-AF65-F5344CB8AC3E}">
        <p14:creationId xmlns:p14="http://schemas.microsoft.com/office/powerpoint/2010/main" val="234361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Features, attributes, columns, whatever.</a:t>
            </a:r>
          </a:p>
          <a:p>
            <a:r>
              <a:rPr lang="en-GB" dirty="0"/>
              <a:t>Subset feature size m</a:t>
            </a:r>
          </a:p>
        </p:txBody>
      </p:sp>
      <p:sp>
        <p:nvSpPr>
          <p:cNvPr id="4" name="Slide Number Placeholder 3"/>
          <p:cNvSpPr>
            <a:spLocks noGrp="1"/>
          </p:cNvSpPr>
          <p:nvPr>
            <p:ph type="sldNum" sz="quarter" idx="5"/>
          </p:nvPr>
        </p:nvSpPr>
        <p:spPr/>
        <p:txBody>
          <a:bodyPr/>
          <a:lstStyle/>
          <a:p>
            <a:fld id="{551F6536-074C-7C47-ADA5-29478494173A}" type="slidenum">
              <a:rPr lang="en-US" smtClean="0"/>
              <a:t>33</a:t>
            </a:fld>
            <a:endParaRPr lang="en-US"/>
          </a:p>
        </p:txBody>
      </p:sp>
    </p:spTree>
    <p:extLst>
      <p:ext uri="{BB962C8B-B14F-4D97-AF65-F5344CB8AC3E}">
        <p14:creationId xmlns:p14="http://schemas.microsoft.com/office/powerpoint/2010/main" val="1157937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Confidence in the RULE</a:t>
            </a:r>
          </a:p>
        </p:txBody>
      </p:sp>
      <p:sp>
        <p:nvSpPr>
          <p:cNvPr id="4" name="Slide Number Placeholder 3"/>
          <p:cNvSpPr>
            <a:spLocks noGrp="1"/>
          </p:cNvSpPr>
          <p:nvPr>
            <p:ph type="sldNum" sz="quarter" idx="5"/>
          </p:nvPr>
        </p:nvSpPr>
        <p:spPr/>
        <p:txBody>
          <a:bodyPr/>
          <a:lstStyle/>
          <a:p>
            <a:fld id="{551F6536-074C-7C47-ADA5-29478494173A}" type="slidenum">
              <a:rPr lang="en-US" smtClean="0"/>
              <a:t>4</a:t>
            </a:fld>
            <a:endParaRPr lang="en-US"/>
          </a:p>
        </p:txBody>
      </p:sp>
    </p:spTree>
    <p:extLst>
      <p:ext uri="{BB962C8B-B14F-4D97-AF65-F5344CB8AC3E}">
        <p14:creationId xmlns:p14="http://schemas.microsoft.com/office/powerpoint/2010/main" val="29254858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massive table of data with 21 columns. But each node only sees 7 random columns.</a:t>
            </a:r>
          </a:p>
        </p:txBody>
      </p:sp>
      <p:sp>
        <p:nvSpPr>
          <p:cNvPr id="4" name="Slide Number Placeholder 3"/>
          <p:cNvSpPr>
            <a:spLocks noGrp="1"/>
          </p:cNvSpPr>
          <p:nvPr>
            <p:ph type="sldNum" sz="quarter" idx="5"/>
          </p:nvPr>
        </p:nvSpPr>
        <p:spPr/>
        <p:txBody>
          <a:bodyPr/>
          <a:lstStyle/>
          <a:p>
            <a:fld id="{551F6536-074C-7C47-ADA5-29478494173A}" type="slidenum">
              <a:rPr lang="en-US" smtClean="0"/>
              <a:t>34</a:t>
            </a:fld>
            <a:endParaRPr lang="en-US"/>
          </a:p>
        </p:txBody>
      </p:sp>
    </p:spTree>
    <p:extLst>
      <p:ext uri="{BB962C8B-B14F-4D97-AF65-F5344CB8AC3E}">
        <p14:creationId xmlns:p14="http://schemas.microsoft.com/office/powerpoint/2010/main" val="2532890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everything is the same as decision trees except the last two</a:t>
            </a:r>
          </a:p>
        </p:txBody>
      </p:sp>
      <p:sp>
        <p:nvSpPr>
          <p:cNvPr id="4" name="Slide Number Placeholder 3"/>
          <p:cNvSpPr>
            <a:spLocks noGrp="1"/>
          </p:cNvSpPr>
          <p:nvPr>
            <p:ph type="sldNum" sz="quarter" idx="5"/>
          </p:nvPr>
        </p:nvSpPr>
        <p:spPr/>
        <p:txBody>
          <a:bodyPr/>
          <a:lstStyle/>
          <a:p>
            <a:fld id="{551F6536-074C-7C47-ADA5-29478494173A}" type="slidenum">
              <a:rPr lang="en-US" smtClean="0"/>
              <a:t>40</a:t>
            </a:fld>
            <a:endParaRPr lang="en-US"/>
          </a:p>
        </p:txBody>
      </p:sp>
    </p:spTree>
    <p:extLst>
      <p:ext uri="{BB962C8B-B14F-4D97-AF65-F5344CB8AC3E}">
        <p14:creationId xmlns:p14="http://schemas.microsoft.com/office/powerpoint/2010/main" val="2443992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472A9-9FB1-4114-ACD3-26574C940FFD}" type="slidenum">
              <a:rPr lang="en-GB" altLang="en-US"/>
              <a:pPr/>
              <a:t>42</a:t>
            </a:fld>
            <a:endParaRPr lang="en-GB"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xfrm>
            <a:off x="912813" y="3257550"/>
            <a:ext cx="7318375" cy="3086100"/>
          </a:xfrm>
        </p:spPr>
        <p:txBody>
          <a:bodyPr/>
          <a:lstStyle/>
          <a:p>
            <a:endParaRPr lang="en-US" altLang="en-US"/>
          </a:p>
        </p:txBody>
      </p:sp>
    </p:spTree>
    <p:extLst>
      <p:ext uri="{BB962C8B-B14F-4D97-AF65-F5344CB8AC3E}">
        <p14:creationId xmlns:p14="http://schemas.microsoft.com/office/powerpoint/2010/main" val="3513970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7180F4-4072-4AE3-837D-81886E212829}" type="slidenum">
              <a:rPr lang="en-GB" altLang="en-US"/>
              <a:pPr/>
              <a:t>43</a:t>
            </a:fld>
            <a:endParaRPr lang="en-GB" alt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xfrm>
            <a:off x="912813" y="3257550"/>
            <a:ext cx="7318375" cy="3086100"/>
          </a:xfrm>
        </p:spPr>
        <p:txBody>
          <a:bodyPr/>
          <a:lstStyle/>
          <a:p>
            <a:endParaRPr lang="en-US" altLang="en-US"/>
          </a:p>
        </p:txBody>
      </p:sp>
    </p:spTree>
    <p:extLst>
      <p:ext uri="{BB962C8B-B14F-4D97-AF65-F5344CB8AC3E}">
        <p14:creationId xmlns:p14="http://schemas.microsoft.com/office/powerpoint/2010/main" val="3865494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E8809-13D9-456E-B69C-99454D3C7239}" type="slidenum">
              <a:rPr lang="en-GB" altLang="en-US"/>
              <a:pPr/>
              <a:t>45</a:t>
            </a:fld>
            <a:endParaRPr lang="en-GB" alt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xfrm>
            <a:off x="912813" y="3257550"/>
            <a:ext cx="7318375" cy="3086100"/>
          </a:xfrm>
        </p:spPr>
        <p:txBody>
          <a:bodyPr/>
          <a:lstStyle/>
          <a:p>
            <a:r>
              <a:rPr lang="en-US" altLang="en-US" dirty="0"/>
              <a:t>Training instance = dataset row.</a:t>
            </a:r>
          </a:p>
          <a:p>
            <a:r>
              <a:rPr lang="en-US" altLang="en-US" dirty="0"/>
              <a:t>e/ (1-e) will be smaller than 1 if e is smaller than 1</a:t>
            </a:r>
          </a:p>
          <a:p>
            <a:r>
              <a:rPr lang="en-US" altLang="en-US" dirty="0"/>
              <a:t>Error rate is total weight of incorrect samples divided by total weight of all samples… or could just be the proportion of samples that are incorrectly classified.</a:t>
            </a:r>
          </a:p>
          <a:p>
            <a:r>
              <a:rPr lang="en-US" altLang="en-US" dirty="0"/>
              <a:t>Error too big or too small! Too big is more than half the samples are still incorrect after a specific model.</a:t>
            </a:r>
          </a:p>
        </p:txBody>
      </p:sp>
    </p:spTree>
    <p:extLst>
      <p:ext uri="{BB962C8B-B14F-4D97-AF65-F5344CB8AC3E}">
        <p14:creationId xmlns:p14="http://schemas.microsoft.com/office/powerpoint/2010/main" val="1069892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24E221-E940-4EE6-B82C-F939EBFC7D4B}" type="slidenum">
              <a:rPr lang="en-GB" altLang="en-US"/>
              <a:pPr/>
              <a:t>46</a:t>
            </a:fld>
            <a:endParaRPr lang="en-GB" alt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xfrm>
            <a:off x="912813" y="3257550"/>
            <a:ext cx="7318375" cy="3086100"/>
          </a:xfrm>
        </p:spPr>
        <p:txBody>
          <a:bodyPr/>
          <a:lstStyle/>
          <a:p>
            <a:r>
              <a:rPr lang="en-US" altLang="en-US" dirty="0"/>
              <a:t>Each model gets weighted vote on the output class.</a:t>
            </a:r>
          </a:p>
          <a:p>
            <a:r>
              <a:rPr lang="en-US" altLang="en-US" dirty="0"/>
              <a:t>Models votes are then combined.</a:t>
            </a:r>
          </a:p>
        </p:txBody>
      </p:sp>
    </p:spTree>
    <p:extLst>
      <p:ext uri="{BB962C8B-B14F-4D97-AF65-F5344CB8AC3E}">
        <p14:creationId xmlns:p14="http://schemas.microsoft.com/office/powerpoint/2010/main" val="2801070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CDA67E-CEE6-438B-9D08-8C0ABDA85503}" type="slidenum">
              <a:rPr lang="en-GB" altLang="en-US"/>
              <a:pPr/>
              <a:t>47</a:t>
            </a:fld>
            <a:endParaRPr lang="en-GB" alt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xfrm>
            <a:off x="912813" y="3257550"/>
            <a:ext cx="7318375" cy="3086100"/>
          </a:xfrm>
        </p:spPr>
        <p:txBody>
          <a:bodyPr/>
          <a:lstStyle/>
          <a:p>
            <a:endParaRPr lang="en-US" altLang="en-US"/>
          </a:p>
        </p:txBody>
      </p:sp>
    </p:spTree>
    <p:extLst>
      <p:ext uri="{BB962C8B-B14F-4D97-AF65-F5344CB8AC3E}">
        <p14:creationId xmlns:p14="http://schemas.microsoft.com/office/powerpoint/2010/main" val="20844074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C65697-1C5C-46AA-8AAD-42A10C85BFE8}" type="slidenum">
              <a:rPr lang="en-GB" altLang="en-US"/>
              <a:pPr/>
              <a:t>48</a:t>
            </a:fld>
            <a:endParaRPr lang="en-GB"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912813" y="3257550"/>
            <a:ext cx="7318375" cy="3086100"/>
          </a:xfrm>
        </p:spPr>
        <p:txBody>
          <a:bodyPr/>
          <a:lstStyle/>
          <a:p>
            <a:r>
              <a:rPr lang="en-US" altLang="en-US" dirty="0"/>
              <a:t>Can’t train all of the models simultaneously like in bagging.</a:t>
            </a:r>
          </a:p>
        </p:txBody>
      </p:sp>
    </p:spTree>
    <p:extLst>
      <p:ext uri="{BB962C8B-B14F-4D97-AF65-F5344CB8AC3E}">
        <p14:creationId xmlns:p14="http://schemas.microsoft.com/office/powerpoint/2010/main" val="20749593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07701B-EC29-42BF-B130-7AA01EA61493}" type="slidenum">
              <a:rPr lang="en-GB" altLang="en-US"/>
              <a:pPr/>
              <a:t>49</a:t>
            </a:fld>
            <a:endParaRPr lang="en-GB" alt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912813" y="3257550"/>
            <a:ext cx="7318375" cy="3086100"/>
          </a:xfrm>
        </p:spPr>
        <p:txBody>
          <a:bodyPr/>
          <a:lstStyle/>
          <a:p>
            <a:endParaRPr lang="en-US" altLang="en-US"/>
          </a:p>
        </p:txBody>
      </p:sp>
    </p:spTree>
    <p:extLst>
      <p:ext uri="{BB962C8B-B14F-4D97-AF65-F5344CB8AC3E}">
        <p14:creationId xmlns:p14="http://schemas.microsoft.com/office/powerpoint/2010/main" val="1789057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Base learners are your models.</a:t>
            </a:r>
          </a:p>
          <a:p>
            <a:r>
              <a:rPr lang="en-GB" dirty="0"/>
              <a:t>Learning to combine predictions.</a:t>
            </a:r>
          </a:p>
        </p:txBody>
      </p:sp>
      <p:sp>
        <p:nvSpPr>
          <p:cNvPr id="4" name="Slide Number Placeholder 3"/>
          <p:cNvSpPr>
            <a:spLocks noGrp="1"/>
          </p:cNvSpPr>
          <p:nvPr>
            <p:ph type="sldNum" sz="quarter" idx="5"/>
          </p:nvPr>
        </p:nvSpPr>
        <p:spPr/>
        <p:txBody>
          <a:bodyPr/>
          <a:lstStyle/>
          <a:p>
            <a:fld id="{551F6536-074C-7C47-ADA5-29478494173A}" type="slidenum">
              <a:rPr lang="en-US" smtClean="0"/>
              <a:t>51</a:t>
            </a:fld>
            <a:endParaRPr lang="en-US"/>
          </a:p>
        </p:txBody>
      </p:sp>
    </p:spTree>
    <p:extLst>
      <p:ext uri="{BB962C8B-B14F-4D97-AF65-F5344CB8AC3E}">
        <p14:creationId xmlns:p14="http://schemas.microsoft.com/office/powerpoint/2010/main" val="1831073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190C9-92C4-4708-A32C-057FE92DCCE6}" type="slidenum">
              <a:rPr lang="en-GB" altLang="en-US"/>
              <a:pPr/>
              <a:t>9</a:t>
            </a:fld>
            <a:endParaRPr lang="en-GB" alt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xfrm>
            <a:off x="912813" y="3257550"/>
            <a:ext cx="7318375" cy="3086100"/>
          </a:xfrm>
        </p:spPr>
        <p:txBody>
          <a:bodyPr/>
          <a:lstStyle/>
          <a:p>
            <a:endParaRPr lang="en-US" altLang="en-US"/>
          </a:p>
        </p:txBody>
      </p:sp>
    </p:spTree>
    <p:extLst>
      <p:ext uri="{BB962C8B-B14F-4D97-AF65-F5344CB8AC3E}">
        <p14:creationId xmlns:p14="http://schemas.microsoft.com/office/powerpoint/2010/main" val="4275647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Split your dataset in to training and Testing, but then split the training set further into Training for the level-0 models and training for the level 1 models.</a:t>
            </a:r>
          </a:p>
        </p:txBody>
      </p:sp>
      <p:sp>
        <p:nvSpPr>
          <p:cNvPr id="4" name="Slide Number Placeholder 3"/>
          <p:cNvSpPr>
            <a:spLocks noGrp="1"/>
          </p:cNvSpPr>
          <p:nvPr>
            <p:ph type="sldNum" sz="quarter" idx="5"/>
          </p:nvPr>
        </p:nvSpPr>
        <p:spPr/>
        <p:txBody>
          <a:bodyPr/>
          <a:lstStyle/>
          <a:p>
            <a:fld id="{551F6536-074C-7C47-ADA5-29478494173A}" type="slidenum">
              <a:rPr lang="en-US" smtClean="0"/>
              <a:t>52</a:t>
            </a:fld>
            <a:endParaRPr lang="en-US"/>
          </a:p>
        </p:txBody>
      </p:sp>
    </p:spTree>
    <p:extLst>
      <p:ext uri="{BB962C8B-B14F-4D97-AF65-F5344CB8AC3E}">
        <p14:creationId xmlns:p14="http://schemas.microsoft.com/office/powerpoint/2010/main" val="2619523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Models can be trained in parallel. Models evolve new features. Deep learning ensembles sometimes re-use these features and train a new model on features discovered by other models.</a:t>
            </a:r>
          </a:p>
        </p:txBody>
      </p:sp>
      <p:sp>
        <p:nvSpPr>
          <p:cNvPr id="4" name="Slide Number Placeholder 3"/>
          <p:cNvSpPr>
            <a:spLocks noGrp="1"/>
          </p:cNvSpPr>
          <p:nvPr>
            <p:ph type="sldNum" sz="quarter" idx="5"/>
          </p:nvPr>
        </p:nvSpPr>
        <p:spPr/>
        <p:txBody>
          <a:bodyPr/>
          <a:lstStyle/>
          <a:p>
            <a:fld id="{551F6536-074C-7C47-ADA5-29478494173A}" type="slidenum">
              <a:rPr lang="en-US" smtClean="0"/>
              <a:t>53</a:t>
            </a:fld>
            <a:endParaRPr lang="en-US"/>
          </a:p>
        </p:txBody>
      </p:sp>
    </p:spTree>
    <p:extLst>
      <p:ext uri="{BB962C8B-B14F-4D97-AF65-F5344CB8AC3E}">
        <p14:creationId xmlns:p14="http://schemas.microsoft.com/office/powerpoint/2010/main" val="2089955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0EEB5B-FEC4-4B12-8FEB-6331A8B86DF5}" type="slidenum">
              <a:rPr lang="en-GB" altLang="en-US"/>
              <a:pPr/>
              <a:t>54</a:t>
            </a:fld>
            <a:endParaRPr lang="en-GB"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xfrm>
            <a:off x="912813" y="3257550"/>
            <a:ext cx="7318375" cy="3086100"/>
          </a:xfrm>
        </p:spPr>
        <p:txBody>
          <a:bodyPr/>
          <a:lstStyle/>
          <a:p>
            <a:endParaRPr lang="en-US" altLang="en-US"/>
          </a:p>
        </p:txBody>
      </p:sp>
    </p:spTree>
    <p:extLst>
      <p:ext uri="{BB962C8B-B14F-4D97-AF65-F5344CB8AC3E}">
        <p14:creationId xmlns:p14="http://schemas.microsoft.com/office/powerpoint/2010/main" val="3904174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1F6536-074C-7C47-ADA5-29478494173A}" type="slidenum">
              <a:rPr lang="en-US" smtClean="0"/>
              <a:t>10</a:t>
            </a:fld>
            <a:endParaRPr lang="en-US"/>
          </a:p>
        </p:txBody>
      </p:sp>
    </p:spTree>
    <p:extLst>
      <p:ext uri="{BB962C8B-B14F-4D97-AF65-F5344CB8AC3E}">
        <p14:creationId xmlns:p14="http://schemas.microsoft.com/office/powerpoint/2010/main" val="269242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these little toilet icons are all very different from each other.</a:t>
            </a:r>
          </a:p>
          <a:p>
            <a:r>
              <a:rPr lang="en-GB" dirty="0"/>
              <a:t>Bull is right in front of them and they can see it. Weight is related.</a:t>
            </a:r>
          </a:p>
          <a:p>
            <a:r>
              <a:rPr lang="en-GB" dirty="0"/>
              <a:t>Galton 1822-1911. Bit racist so don’t believe everything he writes.</a:t>
            </a:r>
          </a:p>
        </p:txBody>
      </p:sp>
      <p:sp>
        <p:nvSpPr>
          <p:cNvPr id="4" name="Slide Number Placeholder 3"/>
          <p:cNvSpPr>
            <a:spLocks noGrp="1"/>
          </p:cNvSpPr>
          <p:nvPr>
            <p:ph type="sldNum" sz="quarter" idx="5"/>
          </p:nvPr>
        </p:nvSpPr>
        <p:spPr/>
        <p:txBody>
          <a:bodyPr/>
          <a:lstStyle/>
          <a:p>
            <a:fld id="{551F6536-074C-7C47-ADA5-29478494173A}" type="slidenum">
              <a:rPr lang="en-US" smtClean="0"/>
              <a:t>11</a:t>
            </a:fld>
            <a:endParaRPr lang="en-US"/>
          </a:p>
        </p:txBody>
      </p:sp>
    </p:spTree>
    <p:extLst>
      <p:ext uri="{BB962C8B-B14F-4D97-AF65-F5344CB8AC3E}">
        <p14:creationId xmlns:p14="http://schemas.microsoft.com/office/powerpoint/2010/main" val="1820403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000" dirty="0"/>
              <a:t>Labelled data</a:t>
            </a:r>
          </a:p>
          <a:p>
            <a:r>
              <a:rPr lang="en-GB" sz="2000" dirty="0"/>
              <a:t>Model architecture? Maybe hyper parameter, but C5.0, </a:t>
            </a:r>
            <a:r>
              <a:rPr lang="en-GB" sz="2000" dirty="0" err="1"/>
              <a:t>rpart</a:t>
            </a:r>
            <a:r>
              <a:rPr lang="en-GB" sz="2000" dirty="0"/>
              <a:t>, ID3 etc.</a:t>
            </a:r>
          </a:p>
          <a:p>
            <a:r>
              <a:rPr lang="en-GB" sz="2000" dirty="0"/>
              <a:t>Predictions are classes</a:t>
            </a:r>
          </a:p>
          <a:p>
            <a:r>
              <a:rPr lang="en-GB" sz="2000" dirty="0"/>
              <a:t>Performance Metrics are Lecture 4 (Accuracy, ROC curves, AUC, Precision, Recall, Confusion Matrix)</a:t>
            </a:r>
          </a:p>
          <a:p>
            <a:r>
              <a:rPr lang="en-GB" sz="2000" dirty="0"/>
              <a:t>Hyperparameters? Depth of decision tree, </a:t>
            </a:r>
          </a:p>
        </p:txBody>
      </p:sp>
      <p:sp>
        <p:nvSpPr>
          <p:cNvPr id="4" name="Slide Number Placeholder 3"/>
          <p:cNvSpPr>
            <a:spLocks noGrp="1"/>
          </p:cNvSpPr>
          <p:nvPr>
            <p:ph type="sldNum" sz="quarter" idx="5"/>
          </p:nvPr>
        </p:nvSpPr>
        <p:spPr/>
        <p:txBody>
          <a:bodyPr/>
          <a:lstStyle/>
          <a:p>
            <a:fld id="{551F6536-074C-7C47-ADA5-29478494173A}" type="slidenum">
              <a:rPr lang="en-US" smtClean="0"/>
              <a:t>13</a:t>
            </a:fld>
            <a:endParaRPr lang="en-US"/>
          </a:p>
        </p:txBody>
      </p:sp>
    </p:spTree>
    <p:extLst>
      <p:ext uri="{BB962C8B-B14F-4D97-AF65-F5344CB8AC3E}">
        <p14:creationId xmlns:p14="http://schemas.microsoft.com/office/powerpoint/2010/main" val="1839751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individual models can have problems expressed in </a:t>
            </a:r>
            <a:r>
              <a:rPr lang="en-GB"/>
              <a:t>different ways.</a:t>
            </a:r>
          </a:p>
          <a:p>
            <a:r>
              <a:rPr lang="en-GB" dirty="0"/>
              <a:t>Pruning or stopping training early or limiting the model somehow gets rid of overfitting.</a:t>
            </a:r>
          </a:p>
          <a:p>
            <a:r>
              <a:rPr lang="en-GB" dirty="0"/>
              <a:t>More training helps underfitting.</a:t>
            </a:r>
          </a:p>
        </p:txBody>
      </p:sp>
      <p:sp>
        <p:nvSpPr>
          <p:cNvPr id="4" name="Slide Number Placeholder 3"/>
          <p:cNvSpPr>
            <a:spLocks noGrp="1"/>
          </p:cNvSpPr>
          <p:nvPr>
            <p:ph type="sldNum" sz="quarter" idx="5"/>
          </p:nvPr>
        </p:nvSpPr>
        <p:spPr/>
        <p:txBody>
          <a:bodyPr/>
          <a:lstStyle/>
          <a:p>
            <a:fld id="{551F6536-074C-7C47-ADA5-29478494173A}" type="slidenum">
              <a:rPr lang="en-US" smtClean="0"/>
              <a:t>14</a:t>
            </a:fld>
            <a:endParaRPr lang="en-US"/>
          </a:p>
        </p:txBody>
      </p:sp>
    </p:spTree>
    <p:extLst>
      <p:ext uri="{BB962C8B-B14F-4D97-AF65-F5344CB8AC3E}">
        <p14:creationId xmlns:p14="http://schemas.microsoft.com/office/powerpoint/2010/main" val="4112233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81ED6A-E721-44A1-9E1A-35BB0CD16338}" type="slidenum">
              <a:rPr lang="en-GB" altLang="en-US"/>
              <a:pPr/>
              <a:t>16</a:t>
            </a:fld>
            <a:endParaRPr lang="en-GB" alt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xfrm>
            <a:off x="912813" y="3257550"/>
            <a:ext cx="7318375" cy="3086100"/>
          </a:xfrm>
        </p:spPr>
        <p:txBody>
          <a:bodyPr/>
          <a:lstStyle/>
          <a:p>
            <a:endParaRPr lang="en-US" altLang="en-US"/>
          </a:p>
        </p:txBody>
      </p:sp>
    </p:spTree>
    <p:extLst>
      <p:ext uri="{BB962C8B-B14F-4D97-AF65-F5344CB8AC3E}">
        <p14:creationId xmlns:p14="http://schemas.microsoft.com/office/powerpoint/2010/main" val="3471956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1F6536-074C-7C47-ADA5-29478494173A}" type="slidenum">
              <a:rPr lang="en-US" smtClean="0"/>
              <a:t>17</a:t>
            </a:fld>
            <a:endParaRPr lang="en-US"/>
          </a:p>
        </p:txBody>
      </p:sp>
    </p:spTree>
    <p:extLst>
      <p:ext uri="{BB962C8B-B14F-4D97-AF65-F5344CB8AC3E}">
        <p14:creationId xmlns:p14="http://schemas.microsoft.com/office/powerpoint/2010/main" val="1763150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6895" y="1866495"/>
            <a:ext cx="9144000" cy="1042336"/>
          </a:xfrm>
          <a:prstGeom prst="rect">
            <a:avLst/>
          </a:prstGeom>
        </p:spPr>
        <p:txBody>
          <a:bodyPr anchor="t">
            <a:normAutofit/>
          </a:bodyPr>
          <a:lstStyle>
            <a:lvl1pPr algn="l">
              <a:defRPr sz="5500" b="1">
                <a:solidFill>
                  <a:schemeClr val="accent1"/>
                </a:solidFill>
                <a:latin typeface="+mn-lt"/>
              </a:defRPr>
            </a:lvl1pPr>
          </a:lstStyle>
          <a:p>
            <a:r>
              <a:rPr lang="en-US" dirty="0"/>
              <a:t>Click to edit Master title style</a:t>
            </a:r>
          </a:p>
        </p:txBody>
      </p:sp>
      <p:sp>
        <p:nvSpPr>
          <p:cNvPr id="3" name="Subtitle 2"/>
          <p:cNvSpPr>
            <a:spLocks noGrp="1"/>
          </p:cNvSpPr>
          <p:nvPr>
            <p:ph type="subTitle" idx="1"/>
          </p:nvPr>
        </p:nvSpPr>
        <p:spPr>
          <a:xfrm>
            <a:off x="609595" y="3085042"/>
            <a:ext cx="9144000" cy="1571625"/>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11 November 2024</a:t>
            </a:fld>
            <a:endParaRPr lang="en-US" dirty="0"/>
          </a:p>
        </p:txBody>
      </p:sp>
      <p:sp>
        <p:nvSpPr>
          <p:cNvPr id="11"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2"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69868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4891086" y="1096432"/>
            <a:ext cx="6172200" cy="4620683"/>
          </a:xfrm>
          <a:prstGeom prst="rect">
            <a:avLst/>
          </a:prstGeo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8" name="Title 1"/>
          <p:cNvSpPr>
            <a:spLocks noGrp="1"/>
          </p:cNvSpPr>
          <p:nvPr>
            <p:ph type="title"/>
          </p:nvPr>
        </p:nvSpPr>
        <p:spPr>
          <a:xfrm>
            <a:off x="546098" y="1096432"/>
            <a:ext cx="3933825"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9" name="Text Placeholder 3"/>
          <p:cNvSpPr>
            <a:spLocks noGrp="1"/>
          </p:cNvSpPr>
          <p:nvPr>
            <p:ph type="body" sz="half" idx="2"/>
          </p:nvPr>
        </p:nvSpPr>
        <p:spPr>
          <a:xfrm>
            <a:off x="547686" y="2167466"/>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6"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11 November 2024</a:t>
            </a:fld>
            <a:endParaRPr lang="en-US" dirty="0"/>
          </a:p>
        </p:txBody>
      </p:sp>
      <p:sp>
        <p:nvSpPr>
          <p:cNvPr id="17"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8"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25629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5" name="Rectangle 14"/>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11" name="Rectangle 10"/>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19" name="Freeform 18"/>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2" name="Title 1">
            <a:extLst>
              <a:ext uri="{FF2B5EF4-FFF2-40B4-BE49-F238E27FC236}">
                <a16:creationId xmlns:a16="http://schemas.microsoft.com/office/drawing/2014/main" id="{E1B0CC3A-8493-1606-2C8C-EB99BBCD9E60}"/>
              </a:ext>
            </a:extLst>
          </p:cNvPr>
          <p:cNvSpPr>
            <a:spLocks noGrp="1"/>
          </p:cNvSpPr>
          <p:nvPr>
            <p:ph type="title"/>
          </p:nvPr>
        </p:nvSpPr>
        <p:spPr>
          <a:xfrm>
            <a:off x="478631" y="945974"/>
            <a:ext cx="11040094" cy="1325563"/>
          </a:xfrm>
          <a:prstGeom prst="rect">
            <a:avLst/>
          </a:prstGeom>
        </p:spPr>
        <p:txBody>
          <a:bodyPr/>
          <a:lstStyle/>
          <a:p>
            <a:r>
              <a:rPr lang="en-US"/>
              <a:t>Click to edit Master title style</a:t>
            </a:r>
            <a:endParaRPr lang="en-GB"/>
          </a:p>
        </p:txBody>
      </p:sp>
      <p:sp>
        <p:nvSpPr>
          <p:cNvPr id="4" name="Text Placeholder 3">
            <a:extLst>
              <a:ext uri="{FF2B5EF4-FFF2-40B4-BE49-F238E27FC236}">
                <a16:creationId xmlns:a16="http://schemas.microsoft.com/office/drawing/2014/main" id="{59EEFDC6-CA3E-7CEE-65DD-52381B33F2F4}"/>
              </a:ext>
            </a:extLst>
          </p:cNvPr>
          <p:cNvSpPr>
            <a:spLocks noGrp="1"/>
          </p:cNvSpPr>
          <p:nvPr>
            <p:ph type="body" sz="quarter" idx="10" hasCustomPrompt="1"/>
          </p:nvPr>
        </p:nvSpPr>
        <p:spPr>
          <a:xfrm>
            <a:off x="478631" y="2403552"/>
            <a:ext cx="11040094" cy="298450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1"/>
            <a:r>
              <a:rPr lang="en-US" dirty="0"/>
              <a:t>Second level</a:t>
            </a:r>
          </a:p>
        </p:txBody>
      </p:sp>
    </p:spTree>
    <p:extLst>
      <p:ext uri="{BB962C8B-B14F-4D97-AF65-F5344CB8AC3E}">
        <p14:creationId xmlns:p14="http://schemas.microsoft.com/office/powerpoint/2010/main" val="398874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5700" cy="6871786"/>
          </a:xfrm>
          <a:prstGeom prst="rect">
            <a:avLst/>
          </a:prstGeom>
        </p:spPr>
      </p:pic>
      <p:sp>
        <p:nvSpPr>
          <p:cNvPr id="15" name="Rectangle 14"/>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11" name="Rectangle 10"/>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19" name="Freeform 18"/>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233930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9D739E"/>
          </a:solidFill>
          <a:ln>
            <a:noFill/>
          </a:ln>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390630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 y="-17621"/>
            <a:ext cx="12192000" cy="6858000"/>
          </a:xfrm>
          <a:prstGeom prst="rect">
            <a:avLst/>
          </a:prstGeom>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762585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79300" cy="6850856"/>
          </a:xfrm>
          <a:prstGeom prst="rect">
            <a:avLst/>
          </a:prstGeom>
        </p:spPr>
      </p:pic>
    </p:spTree>
    <p:extLst>
      <p:ext uri="{BB962C8B-B14F-4D97-AF65-F5344CB8AC3E}">
        <p14:creationId xmlns:p14="http://schemas.microsoft.com/office/powerpoint/2010/main" val="788840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9195" y="390846"/>
            <a:ext cx="1111170" cy="5811838"/>
          </a:xfrm>
          <a:prstGeom prst="rect">
            <a:avLst/>
          </a:prstGeom>
        </p:spPr>
        <p:txBody>
          <a:bodyPr vert="eaVert"/>
          <a:lstStyle>
            <a:lvl1pPr>
              <a:defRPr sz="3400" b="1">
                <a:solidFill>
                  <a:srgbClr val="69216A"/>
                </a:solidFill>
              </a:defRPr>
            </a:lvl1pPr>
          </a:lstStyle>
          <a:p>
            <a:r>
              <a:rPr lang="en-US" dirty="0"/>
              <a:t>Click to edit Master title style</a:t>
            </a:r>
          </a:p>
        </p:txBody>
      </p:sp>
      <p:sp>
        <p:nvSpPr>
          <p:cNvPr id="3" name="Vertical Text Placeholder 2"/>
          <p:cNvSpPr>
            <a:spLocks noGrp="1"/>
          </p:cNvSpPr>
          <p:nvPr>
            <p:ph type="body" orient="vert" idx="1"/>
          </p:nvPr>
        </p:nvSpPr>
        <p:spPr>
          <a:xfrm>
            <a:off x="1053189" y="403546"/>
            <a:ext cx="9324372" cy="5811838"/>
          </a:xfrm>
          <a:prstGeom prst="rect">
            <a:avLst/>
          </a:prstGeom>
        </p:spPr>
        <p:txBody>
          <a:bodyPr vert="eaVert"/>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rot="5400000">
            <a:off x="8465" y="563036"/>
            <a:ext cx="1253069" cy="347134"/>
          </a:xfrm>
          <a:prstGeom prst="rect">
            <a:avLst/>
          </a:prstGeom>
        </p:spPr>
        <p:txBody>
          <a:bodyPr anchor="ctr"/>
          <a:lstStyle>
            <a:lvl1pPr>
              <a:defRPr sz="1000">
                <a:solidFill>
                  <a:srgbClr val="69216A"/>
                </a:solidFill>
              </a:defRPr>
            </a:lvl1pPr>
          </a:lstStyle>
          <a:p>
            <a:fld id="{7F3777FD-75A6-B146-A4D0-80CAC805A384}" type="datetime4">
              <a:rPr lang="en-GB" smtClean="0"/>
              <a:pPr/>
              <a:t>11 November 2024</a:t>
            </a:fld>
            <a:endParaRPr lang="en-US" dirty="0"/>
          </a:p>
        </p:txBody>
      </p:sp>
      <p:sp>
        <p:nvSpPr>
          <p:cNvPr id="5" name="Footer Placeholder 4"/>
          <p:cNvSpPr>
            <a:spLocks noGrp="1"/>
          </p:cNvSpPr>
          <p:nvPr>
            <p:ph type="ftr" sz="quarter" idx="11"/>
          </p:nvPr>
        </p:nvSpPr>
        <p:spPr>
          <a:xfrm rot="5400000">
            <a:off x="-2475593" y="3053073"/>
            <a:ext cx="5380697" cy="358285"/>
          </a:xfrm>
          <a:prstGeom prst="rect">
            <a:avLst/>
          </a:prstGeom>
        </p:spPr>
        <p:txBody>
          <a:bodyPr anchor="ctr"/>
          <a:lstStyle>
            <a:lvl1pPr algn="l">
              <a:defRPr sz="1000">
                <a:solidFill>
                  <a:schemeClr val="bg1"/>
                </a:solidFill>
              </a:defRPr>
            </a:lvl1pPr>
          </a:lstStyle>
          <a:p>
            <a:endParaRPr lang="en-US" dirty="0"/>
          </a:p>
        </p:txBody>
      </p:sp>
      <p:sp>
        <p:nvSpPr>
          <p:cNvPr id="6" name="Slide Number Placeholder 5"/>
          <p:cNvSpPr>
            <a:spLocks noGrp="1"/>
          </p:cNvSpPr>
          <p:nvPr>
            <p:ph type="sldNum" sz="quarter" idx="12"/>
          </p:nvPr>
        </p:nvSpPr>
        <p:spPr>
          <a:xfrm rot="5400000">
            <a:off x="-1142" y="146825"/>
            <a:ext cx="431799" cy="358286"/>
          </a:xfrm>
          <a:prstGeom prst="rect">
            <a:avLst/>
          </a:prstGeom>
        </p:spPr>
        <p:txBody>
          <a:bodyPr anchor="ctr"/>
          <a:lstStyle>
            <a:lvl1pPr>
              <a:defRPr sz="1200">
                <a:solidFill>
                  <a:schemeClr val="bg1"/>
                </a:solidFill>
              </a:defRPr>
            </a:lvl1pPr>
          </a:lstStyle>
          <a:p>
            <a:fld id="{7ED9267D-069E-5F46-80B9-B3F4B7546357}" type="slidenum">
              <a:rPr lang="en-US" smtClean="0"/>
              <a:pPr/>
              <a:t>‹#›</a:t>
            </a:fld>
            <a:endParaRPr lang="en-US" dirty="0"/>
          </a:p>
        </p:txBody>
      </p:sp>
    </p:spTree>
    <p:extLst>
      <p:ext uri="{BB962C8B-B14F-4D97-AF65-F5344CB8AC3E}">
        <p14:creationId xmlns:p14="http://schemas.microsoft.com/office/powerpoint/2010/main" val="58990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9018" y="1873797"/>
            <a:ext cx="10515600" cy="1307109"/>
          </a:xfrm>
          <a:prstGeom prst="rect">
            <a:avLst/>
          </a:prstGeom>
        </p:spPr>
        <p:txBody>
          <a:bodyPr anchor="t"/>
          <a:lstStyle>
            <a:lvl1pPr>
              <a:defRPr sz="6000" b="1">
                <a:solidFill>
                  <a:srgbClr val="69216A"/>
                </a:solidFill>
                <a:latin typeface="+mn-lt"/>
              </a:defRPr>
            </a:lvl1pPr>
          </a:lstStyle>
          <a:p>
            <a:r>
              <a:rPr lang="en-US" dirty="0"/>
              <a:t>Click to edit Master title style</a:t>
            </a:r>
          </a:p>
        </p:txBody>
      </p:sp>
      <p:sp>
        <p:nvSpPr>
          <p:cNvPr id="3" name="Text Placeholder 2"/>
          <p:cNvSpPr>
            <a:spLocks noGrp="1"/>
          </p:cNvSpPr>
          <p:nvPr>
            <p:ph type="body" idx="1"/>
          </p:nvPr>
        </p:nvSpPr>
        <p:spPr>
          <a:xfrm>
            <a:off x="599018" y="3180907"/>
            <a:ext cx="10528300" cy="667193"/>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flipV="1">
            <a:off x="709017" y="2920050"/>
            <a:ext cx="10494000" cy="1"/>
          </a:xfrm>
          <a:prstGeom prst="line">
            <a:avLst/>
          </a:prstGeom>
          <a:ln w="25400">
            <a:solidFill>
              <a:srgbClr val="69216A"/>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11 November 2024</a:t>
            </a:fld>
            <a:endParaRPr lang="en-US" dirty="0"/>
          </a:p>
        </p:txBody>
      </p:sp>
      <p:sp>
        <p:nvSpPr>
          <p:cNvPr id="9"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0"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57357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5843" y="1026199"/>
            <a:ext cx="10515600" cy="757129"/>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595843" y="1757928"/>
            <a:ext cx="10515600" cy="4057777"/>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11 November 2024</a:t>
            </a:fld>
            <a:endParaRPr lang="en-US" dirty="0"/>
          </a:p>
        </p:txBody>
      </p:sp>
      <p:sp>
        <p:nvSpPr>
          <p:cNvPr id="8" name="Footer Placeholder 4"/>
          <p:cNvSpPr>
            <a:spLocks noGrp="1"/>
          </p:cNvSpPr>
          <p:nvPr>
            <p:ph type="ftr" sz="quarter" idx="11"/>
          </p:nvPr>
        </p:nvSpPr>
        <p:spPr>
          <a:xfrm>
            <a:off x="1736202" y="6453450"/>
            <a:ext cx="7179198" cy="365125"/>
          </a:xfrm>
          <a:prstGeom prst="rect">
            <a:avLst/>
          </a:prstGeom>
        </p:spPr>
        <p:txBody>
          <a:bodyPr anchor="ctr"/>
          <a:lstStyle>
            <a:lvl1pPr algn="l">
              <a:defRPr sz="1200">
                <a:solidFill>
                  <a:schemeClr val="bg1"/>
                </a:solidFill>
              </a:defRPr>
            </a:lvl1pPr>
          </a:lstStyle>
          <a:p>
            <a:endParaRPr lang="en-US" dirty="0"/>
          </a:p>
        </p:txBody>
      </p:sp>
      <p:sp>
        <p:nvSpPr>
          <p:cNvPr id="9" name="Slide Number Placeholder 5"/>
          <p:cNvSpPr>
            <a:spLocks noGrp="1"/>
          </p:cNvSpPr>
          <p:nvPr>
            <p:ph type="sldNum" sz="quarter" idx="12"/>
          </p:nvPr>
        </p:nvSpPr>
        <p:spPr>
          <a:xfrm>
            <a:off x="10553700" y="6453449"/>
            <a:ext cx="1346200"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15791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3364" y="1027646"/>
            <a:ext cx="10515600"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sz="half" idx="1"/>
          </p:nvPr>
        </p:nvSpPr>
        <p:spPr>
          <a:xfrm>
            <a:off x="593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27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11 November 2024</a:t>
            </a:fld>
            <a:endParaRPr lang="en-US" dirty="0"/>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209379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24" y="1870148"/>
            <a:ext cx="5157787"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91324" y="2468592"/>
            <a:ext cx="5157787"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69001" y="1870148"/>
            <a:ext cx="5183188"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960534" y="2477059"/>
            <a:ext cx="5183188"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591323" y="1028230"/>
            <a:ext cx="10509173"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1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11 November 2024</a:t>
            </a:fld>
            <a:endParaRPr lang="en-US" dirty="0"/>
          </a:p>
        </p:txBody>
      </p:sp>
      <p:sp>
        <p:nvSpPr>
          <p:cNvPr id="18"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9"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73181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593363" y="1028700"/>
            <a:ext cx="10515600" cy="1257300"/>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13"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11 November 2024</a:t>
            </a:fld>
            <a:endParaRPr lang="en-US" dirty="0"/>
          </a:p>
        </p:txBody>
      </p:sp>
      <p:sp>
        <p:nvSpPr>
          <p:cNvPr id="14"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5"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69734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11 November 2024</a:t>
            </a:fld>
            <a:endParaRPr lang="en-US" dirty="0"/>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graphicFrame>
        <p:nvGraphicFramePr>
          <p:cNvPr id="5" name="Chart 4"/>
          <p:cNvGraphicFramePr/>
          <p:nvPr userDrawn="1">
            <p:extLst>
              <p:ext uri="{D42A27DB-BD31-4B8C-83A1-F6EECF244321}">
                <p14:modId xmlns:p14="http://schemas.microsoft.com/office/powerpoint/2010/main" val="2047482558"/>
              </p:ext>
            </p:extLst>
          </p:nvPr>
        </p:nvGraphicFramePr>
        <p:xfrm>
          <a:off x="656863" y="901699"/>
          <a:ext cx="10515600" cy="5029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9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84200" y="1028700"/>
            <a:ext cx="10871200" cy="706470"/>
          </a:xfrm>
          <a:prstGeom prst="rect">
            <a:avLst/>
          </a:prstGeom>
        </p:spPr>
        <p:txBody>
          <a:bodyPr/>
          <a:lstStyle>
            <a:lvl1pPr>
              <a:defRPr b="0">
                <a:solidFill>
                  <a:srgbClr val="69216A"/>
                </a:solidFill>
                <a:latin typeface="+mn-lt"/>
              </a:defRPr>
            </a:lvl1pPr>
          </a:lstStyle>
          <a:p>
            <a:r>
              <a:rPr lang="en-US" dirty="0"/>
              <a:t>Click to edit Master title style</a:t>
            </a:r>
          </a:p>
        </p:txBody>
      </p:sp>
      <p:graphicFrame>
        <p:nvGraphicFramePr>
          <p:cNvPr id="3" name="Table 2"/>
          <p:cNvGraphicFramePr>
            <a:graphicFrameLocks noGrp="1"/>
          </p:cNvGraphicFramePr>
          <p:nvPr userDrawn="1">
            <p:extLst>
              <p:ext uri="{D42A27DB-BD31-4B8C-83A1-F6EECF244321}">
                <p14:modId xmlns:p14="http://schemas.microsoft.com/office/powerpoint/2010/main" val="1951304287"/>
              </p:ext>
            </p:extLst>
          </p:nvPr>
        </p:nvGraphicFramePr>
        <p:xfrm>
          <a:off x="584200" y="1755840"/>
          <a:ext cx="10871200" cy="3971864"/>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3589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gridCol w="1358900">
                  <a:extLst>
                    <a:ext uri="{9D8B030D-6E8A-4147-A177-3AD203B41FA5}">
                      <a16:colId xmlns:a16="http://schemas.microsoft.com/office/drawing/2014/main" val="20006"/>
                    </a:ext>
                  </a:extLst>
                </a:gridCol>
                <a:gridCol w="1358900">
                  <a:extLst>
                    <a:ext uri="{9D8B030D-6E8A-4147-A177-3AD203B41FA5}">
                      <a16:colId xmlns:a16="http://schemas.microsoft.com/office/drawing/2014/main" val="20007"/>
                    </a:ext>
                  </a:extLst>
                </a:gridCol>
              </a:tblGrid>
              <a:tr h="450128">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extLst>
                  <a:ext uri="{0D108BD9-81ED-4DB2-BD59-A6C34878D82A}">
                    <a16:rowId xmlns:a16="http://schemas.microsoft.com/office/drawing/2014/main" val="10000"/>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1"/>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2"/>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3"/>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4"/>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5"/>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6"/>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7"/>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8"/>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9"/>
                  </a:ext>
                </a:extLst>
              </a:tr>
            </a:tbl>
          </a:graphicData>
        </a:graphic>
      </p:graphicFrame>
      <p:sp>
        <p:nvSpPr>
          <p:cNvPr id="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11 November 2024</a:t>
            </a:fld>
            <a:endParaRPr lang="en-US" dirty="0"/>
          </a:p>
        </p:txBody>
      </p:sp>
      <p:sp>
        <p:nvSpPr>
          <p:cNvPr id="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84764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00" y="1096431"/>
            <a:ext cx="4051300"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4891087" y="1096431"/>
            <a:ext cx="6356519" cy="4629150"/>
          </a:xfrm>
          <a:prstGeom prst="rect">
            <a:avLst/>
          </a:prstGeom>
        </p:spPr>
        <p:txBody>
          <a:bodyPr/>
          <a:lstStyle>
            <a:lvl1pPr>
              <a:defRPr sz="3200">
                <a:solidFill>
                  <a:srgbClr val="69216A"/>
                </a:solidFill>
              </a:defRPr>
            </a:lvl1pPr>
            <a:lvl2pPr>
              <a:defRPr sz="2800"/>
            </a:lvl2pPr>
            <a:lvl3pPr>
              <a:defRPr sz="2400">
                <a:solidFill>
                  <a:srgbClr val="69216A"/>
                </a:solidFill>
              </a:defRPr>
            </a:lvl3pPr>
            <a:lvl4pPr>
              <a:defRPr sz="2000"/>
            </a:lvl4pPr>
            <a:lvl5pPr>
              <a:defRPr sz="2000">
                <a:solidFill>
                  <a:srgbClr val="69216A"/>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47688" y="2167465"/>
            <a:ext cx="404966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11 November 2024</a:t>
            </a:fld>
            <a:endParaRPr lang="en-US" dirty="0"/>
          </a:p>
        </p:txBody>
      </p:sp>
      <p:sp>
        <p:nvSpPr>
          <p:cNvPr id="13"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4"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52933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theme" Target="../theme/theme3.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ustDataLst>
      <p:tags r:id="rId13"/>
    </p:custDataLst>
    <p:extLst>
      <p:ext uri="{BB962C8B-B14F-4D97-AF65-F5344CB8AC3E}">
        <p14:creationId xmlns:p14="http://schemas.microsoft.com/office/powerpoint/2010/main" val="13645026"/>
      </p:ext>
    </p:extLst>
  </p:cSld>
  <p:clrMap bg1="lt1" tx1="dk1" bg2="lt2" tx2="dk2" accent1="accent1" accent2="accent2" accent3="accent3" accent4="accent4" accent5="accent5" accent6="accent6" hlink="hlink" folHlink="folHlink"/>
  <p:sldLayoutIdLst>
    <p:sldLayoutId id="2147484081" r:id="rId1"/>
    <p:sldLayoutId id="2147484083" r:id="rId2"/>
    <p:sldLayoutId id="2147484082" r:id="rId3"/>
    <p:sldLayoutId id="2147484084" r:id="rId4"/>
    <p:sldLayoutId id="2147484085" r:id="rId5"/>
    <p:sldLayoutId id="2147484086" r:id="rId6"/>
    <p:sldLayoutId id="2147484087" r:id="rId7"/>
    <p:sldLayoutId id="2147484108" r:id="rId8"/>
    <p:sldLayoutId id="2147484088" r:id="rId9"/>
    <p:sldLayoutId id="2147484089" r:id="rId10"/>
    <p:sldLayoutId id="214748411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827505"/>
      </p:ext>
    </p:extLst>
  </p:cSld>
  <p:clrMap bg1="lt1" tx1="dk1" bg2="lt2" tx2="dk2" accent1="accent1" accent2="accent2" accent3="accent3" accent4="accent4" accent5="accent5" accent6="accent6" hlink="hlink" folHlink="folHlink"/>
  <p:sldLayoutIdLst>
    <p:sldLayoutId id="2147484110" r:id="rId1"/>
    <p:sldLayoutId id="2147484112" r:id="rId2"/>
    <p:sldLayoutId id="2147484113" r:id="rId3"/>
    <p:sldLayoutId id="21474841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217400" cy="6872287"/>
          </a:xfrm>
          <a:prstGeom prst="rect">
            <a:avLst/>
          </a:prstGeom>
        </p:spPr>
      </p:pic>
    </p:spTree>
    <p:extLst>
      <p:ext uri="{BB962C8B-B14F-4D97-AF65-F5344CB8AC3E}">
        <p14:creationId xmlns:p14="http://schemas.microsoft.com/office/powerpoint/2010/main" val="584570216"/>
      </p:ext>
    </p:extLst>
  </p:cSld>
  <p:clrMap bg1="lt1" tx1="dk1" bg2="lt2" tx2="dk2" accent1="accent1" accent2="accent2" accent3="accent3" accent4="accent4" accent5="accent5" accent6="accent6" hlink="hlink" folHlink="folHlink"/>
  <p:sldLayoutIdLst>
    <p:sldLayoutId id="214748410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sv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6.png"/><Relationship Id="rId2" Type="http://schemas.openxmlformats.org/officeDocument/2006/relationships/notesSlide" Target="../notesSlides/notesSlide5.xml"/><Relationship Id="rId16" Type="http://schemas.openxmlformats.org/officeDocument/2006/relationships/image" Target="../media/image25.svg"/><Relationship Id="rId20" Type="http://schemas.openxmlformats.org/officeDocument/2006/relationships/image" Target="../media/image29.svg"/><Relationship Id="rId1" Type="http://schemas.openxmlformats.org/officeDocument/2006/relationships/slideLayout" Target="../slideLayouts/slideLayout11.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hyperlink" Target="https://www.youtube.com/watch?v=d68mcH2veCU" TargetMode="External"/><Relationship Id="rId10" Type="http://schemas.openxmlformats.org/officeDocument/2006/relationships/image" Target="../media/image19.svg"/><Relationship Id="rId19" Type="http://schemas.openxmlformats.org/officeDocument/2006/relationships/image" Target="../media/image28.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 Id="rId22" Type="http://schemas.openxmlformats.org/officeDocument/2006/relationships/image" Target="../media/image31.sv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21.svg"/><Relationship Id="rId7" Type="http://schemas.openxmlformats.org/officeDocument/2006/relationships/image" Target="../media/image35.svg"/><Relationship Id="rId2" Type="http://schemas.openxmlformats.org/officeDocument/2006/relationships/image" Target="../media/image20.png"/><Relationship Id="rId1" Type="http://schemas.openxmlformats.org/officeDocument/2006/relationships/slideLayout" Target="../slideLayouts/slideLayout11.xml"/><Relationship Id="rId6" Type="http://schemas.openxmlformats.org/officeDocument/2006/relationships/image" Target="../media/image34.png"/><Relationship Id="rId5" Type="http://schemas.openxmlformats.org/officeDocument/2006/relationships/image" Target="../media/image33.svg"/><Relationship Id="rId4" Type="http://schemas.openxmlformats.org/officeDocument/2006/relationships/image" Target="../media/image32.png"/><Relationship Id="rId9" Type="http://schemas.openxmlformats.org/officeDocument/2006/relationships/image" Target="../media/image37.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www.pxfuel.com/en/free-photo-jjwya" TargetMode="External"/><Relationship Id="rId2" Type="http://schemas.openxmlformats.org/officeDocument/2006/relationships/image" Target="../media/image40.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596895" y="1866495"/>
            <a:ext cx="10985510" cy="1042336"/>
          </a:xfrm>
        </p:spPr>
        <p:txBody>
          <a:bodyPr>
            <a:normAutofit fontScale="90000"/>
          </a:bodyPr>
          <a:lstStyle/>
          <a:p>
            <a:r>
              <a:rPr lang="en-GB" altLang="en-US" dirty="0"/>
              <a:t>Ensembles: Combining Multiple Models</a:t>
            </a:r>
          </a:p>
        </p:txBody>
      </p:sp>
      <p:sp>
        <p:nvSpPr>
          <p:cNvPr id="2051" name="Rectangle 3"/>
          <p:cNvSpPr>
            <a:spLocks noGrp="1" noChangeArrowheads="1"/>
          </p:cNvSpPr>
          <p:nvPr>
            <p:ph type="subTitle" idx="1"/>
          </p:nvPr>
        </p:nvSpPr>
        <p:spPr>
          <a:xfrm>
            <a:off x="609595" y="2780242"/>
            <a:ext cx="11582405" cy="1571625"/>
          </a:xfrm>
        </p:spPr>
        <p:txBody>
          <a:bodyPr/>
          <a:lstStyle/>
          <a:p>
            <a:r>
              <a:rPr lang="en-GB" b="1" dirty="0"/>
              <a:t>Statement for Audio and Video Learning Resources</a:t>
            </a:r>
          </a:p>
          <a:p>
            <a:r>
              <a:rPr lang="en-GB" b="1" i="1" dirty="0"/>
              <a:t>Video and audio content at the University uses closed captions generated by automatic speech recognition (ASR). The ASR process is based on machine learning algorithms which automatically transcribe voice to text. According to our technology providers, this process is approximately 70-90% accurate depending on the quality of the audio, and consequently video and audio closed captions may include some transcription errors. It is therefore important to recognise that the original recording is the most accurate reflection of the content, and not the captions.</a:t>
            </a:r>
            <a:endParaRPr lang="en-GB" b="1" dirty="0"/>
          </a:p>
          <a:p>
            <a:r>
              <a:rPr lang="en-GB" b="1" i="1" dirty="0"/>
              <a:t>If you require accurate captions as part of your reasonable adjustments, please contact the Inclusion Centre to discuss your requirements. </a:t>
            </a:r>
            <a:endParaRPr lang="en-GB" b="1" dirty="0"/>
          </a:p>
          <a:p>
            <a:pPr algn="l"/>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descr="The CRISP-DM lifecycle">
            <a:extLst>
              <a:ext uri="{FF2B5EF4-FFF2-40B4-BE49-F238E27FC236}">
                <a16:creationId xmlns:a16="http://schemas.microsoft.com/office/drawing/2014/main" id="{BCB76F4C-64CB-4A81-B1C3-81E6DC7BAA34}"/>
              </a:ext>
            </a:extLst>
          </p:cNvPr>
          <p:cNvGrpSpPr/>
          <p:nvPr/>
        </p:nvGrpSpPr>
        <p:grpSpPr>
          <a:xfrm>
            <a:off x="4560990" y="642239"/>
            <a:ext cx="8128000" cy="5418667"/>
            <a:chOff x="4560990" y="642239"/>
            <a:chExt cx="8128000" cy="5418667"/>
          </a:xfrm>
        </p:grpSpPr>
        <p:graphicFrame>
          <p:nvGraphicFramePr>
            <p:cNvPr id="19" name="Diagram 18" descr="The CRISP-DM lifecycle">
              <a:extLst>
                <a:ext uri="{FF2B5EF4-FFF2-40B4-BE49-F238E27FC236}">
                  <a16:creationId xmlns:a16="http://schemas.microsoft.com/office/drawing/2014/main" id="{3ECE4508-91DF-404C-85BF-1A27AABDF520}"/>
                </a:ext>
              </a:extLst>
            </p:cNvPr>
            <p:cNvGraphicFramePr/>
            <p:nvPr/>
          </p:nvGraphicFramePr>
          <p:xfrm>
            <a:off x="4560990" y="642239"/>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0" name="Group 19">
              <a:extLst>
                <a:ext uri="{FF2B5EF4-FFF2-40B4-BE49-F238E27FC236}">
                  <a16:creationId xmlns:a16="http://schemas.microsoft.com/office/drawing/2014/main" id="{45401F9F-1C28-44ED-B9FC-5AECDFDE4873}"/>
                </a:ext>
              </a:extLst>
            </p:cNvPr>
            <p:cNvGrpSpPr/>
            <p:nvPr/>
          </p:nvGrpSpPr>
          <p:grpSpPr>
            <a:xfrm>
              <a:off x="5858073" y="1316068"/>
              <a:ext cx="5323202" cy="4233019"/>
              <a:chOff x="5858073" y="1316068"/>
              <a:chExt cx="5323202" cy="4233019"/>
            </a:xfrm>
          </p:grpSpPr>
          <p:sp>
            <p:nvSpPr>
              <p:cNvPr id="21" name="Flowchart: Magnetic Disk 20">
                <a:extLst>
                  <a:ext uri="{FF2B5EF4-FFF2-40B4-BE49-F238E27FC236}">
                    <a16:creationId xmlns:a16="http://schemas.microsoft.com/office/drawing/2014/main" id="{AC30FA34-A04E-4CD0-90A5-01969A252F0F}"/>
                  </a:ext>
                </a:extLst>
              </p:cNvPr>
              <p:cNvSpPr/>
              <p:nvPr/>
            </p:nvSpPr>
            <p:spPr>
              <a:xfrm>
                <a:off x="8068344" y="2929171"/>
                <a:ext cx="1020062" cy="992945"/>
              </a:xfrm>
              <a:prstGeom prst="flowChartMagneticDisk">
                <a:avLst/>
              </a:prstGeom>
              <a:solidFill>
                <a:srgbClr val="69216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Data</a:t>
                </a:r>
              </a:p>
            </p:txBody>
          </p:sp>
          <p:sp>
            <p:nvSpPr>
              <p:cNvPr id="22" name="Arrow: Curved Left 21">
                <a:extLst>
                  <a:ext uri="{FF2B5EF4-FFF2-40B4-BE49-F238E27FC236}">
                    <a16:creationId xmlns:a16="http://schemas.microsoft.com/office/drawing/2014/main" id="{DA5AEFC9-ACF0-4EEB-BB58-0491AF151ECD}"/>
                  </a:ext>
                </a:extLst>
              </p:cNvPr>
              <p:cNvSpPr/>
              <p:nvPr/>
            </p:nvSpPr>
            <p:spPr>
              <a:xfrm rot="18772782">
                <a:off x="9960250" y="1189962"/>
                <a:ext cx="316131" cy="568343"/>
              </a:xfrm>
              <a:prstGeom prst="curvedLeftArrow">
                <a:avLst>
                  <a:gd name="adj1" fmla="val 25000"/>
                  <a:gd name="adj2" fmla="val 4810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3" name="Arrow: Curved Left 22">
                <a:extLst>
                  <a:ext uri="{FF2B5EF4-FFF2-40B4-BE49-F238E27FC236}">
                    <a16:creationId xmlns:a16="http://schemas.microsoft.com/office/drawing/2014/main" id="{DCB78D36-92F7-47CF-9E49-60F6E810A6D1}"/>
                  </a:ext>
                </a:extLst>
              </p:cNvPr>
              <p:cNvSpPr/>
              <p:nvPr/>
            </p:nvSpPr>
            <p:spPr>
              <a:xfrm rot="21163957">
                <a:off x="10879768" y="3001342"/>
                <a:ext cx="301507" cy="738914"/>
              </a:xfrm>
              <a:prstGeom prst="curvedLeftArrow">
                <a:avLst>
                  <a:gd name="adj1" fmla="val 25000"/>
                  <a:gd name="adj2" fmla="val 4810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Arrow: Curved Left 23">
                <a:extLst>
                  <a:ext uri="{FF2B5EF4-FFF2-40B4-BE49-F238E27FC236}">
                    <a16:creationId xmlns:a16="http://schemas.microsoft.com/office/drawing/2014/main" id="{C420C9AA-A929-4F5D-8D04-A81F8F62DD67}"/>
                  </a:ext>
                </a:extLst>
              </p:cNvPr>
              <p:cNvSpPr/>
              <p:nvPr/>
            </p:nvSpPr>
            <p:spPr>
              <a:xfrm rot="3102951">
                <a:off x="9950578" y="5082923"/>
                <a:ext cx="356661" cy="550100"/>
              </a:xfrm>
              <a:prstGeom prst="curvedLeftArrow">
                <a:avLst>
                  <a:gd name="adj1" fmla="val 25000"/>
                  <a:gd name="adj2" fmla="val 4810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 name="Arrow: Curved Left 24">
                <a:extLst>
                  <a:ext uri="{FF2B5EF4-FFF2-40B4-BE49-F238E27FC236}">
                    <a16:creationId xmlns:a16="http://schemas.microsoft.com/office/drawing/2014/main" id="{EAEF4AA5-6BFB-4D8D-87D6-7DA6073F215E}"/>
                  </a:ext>
                </a:extLst>
              </p:cNvPr>
              <p:cNvSpPr/>
              <p:nvPr/>
            </p:nvSpPr>
            <p:spPr>
              <a:xfrm rot="7400284">
                <a:off x="6979769" y="4999991"/>
                <a:ext cx="383174" cy="715018"/>
              </a:xfrm>
              <a:prstGeom prst="curvedLeftArrow">
                <a:avLst>
                  <a:gd name="adj1" fmla="val 25000"/>
                  <a:gd name="adj2" fmla="val 4810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Arrow: Curved Left 25">
                <a:extLst>
                  <a:ext uri="{FF2B5EF4-FFF2-40B4-BE49-F238E27FC236}">
                    <a16:creationId xmlns:a16="http://schemas.microsoft.com/office/drawing/2014/main" id="{C57A1151-DF34-40E6-A7FB-5DAED476F87E}"/>
                  </a:ext>
                </a:extLst>
              </p:cNvPr>
              <p:cNvSpPr/>
              <p:nvPr/>
            </p:nvSpPr>
            <p:spPr>
              <a:xfrm rot="10977925">
                <a:off x="5858073" y="2734105"/>
                <a:ext cx="416320" cy="1051885"/>
              </a:xfrm>
              <a:prstGeom prst="curvedLeftArrow">
                <a:avLst>
                  <a:gd name="adj1" fmla="val 25000"/>
                  <a:gd name="adj2" fmla="val 4810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7" name="Arrow: Curved Left 26">
                <a:extLst>
                  <a:ext uri="{FF2B5EF4-FFF2-40B4-BE49-F238E27FC236}">
                    <a16:creationId xmlns:a16="http://schemas.microsoft.com/office/drawing/2014/main" id="{9FCE72B6-0DB9-4843-8327-8AA92D91CF3F}"/>
                  </a:ext>
                </a:extLst>
              </p:cNvPr>
              <p:cNvSpPr/>
              <p:nvPr/>
            </p:nvSpPr>
            <p:spPr>
              <a:xfrm rot="19227396" flipH="1" flipV="1">
                <a:off x="9662818" y="1462943"/>
                <a:ext cx="279409" cy="454426"/>
              </a:xfrm>
              <a:prstGeom prst="curvedLeftArrow">
                <a:avLst>
                  <a:gd name="adj1" fmla="val 25000"/>
                  <a:gd name="adj2" fmla="val 4810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8" name="Arrow: Curved Left 27">
                <a:extLst>
                  <a:ext uri="{FF2B5EF4-FFF2-40B4-BE49-F238E27FC236}">
                    <a16:creationId xmlns:a16="http://schemas.microsoft.com/office/drawing/2014/main" id="{E212C979-6212-4E6E-93BB-E1054B16D3F3}"/>
                  </a:ext>
                </a:extLst>
              </p:cNvPr>
              <p:cNvSpPr/>
              <p:nvPr/>
            </p:nvSpPr>
            <p:spPr>
              <a:xfrm rot="13902951">
                <a:off x="9613598" y="4691384"/>
                <a:ext cx="356661" cy="550101"/>
              </a:xfrm>
              <a:prstGeom prst="curvedLeftArrow">
                <a:avLst>
                  <a:gd name="adj1" fmla="val 25000"/>
                  <a:gd name="adj2" fmla="val 4810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9" name="Arrow: Curved Left 28">
                <a:extLst>
                  <a:ext uri="{FF2B5EF4-FFF2-40B4-BE49-F238E27FC236}">
                    <a16:creationId xmlns:a16="http://schemas.microsoft.com/office/drawing/2014/main" id="{77FC6EA8-B50B-45CB-93AB-641785F22AB8}"/>
                  </a:ext>
                </a:extLst>
              </p:cNvPr>
              <p:cNvSpPr/>
              <p:nvPr/>
            </p:nvSpPr>
            <p:spPr>
              <a:xfrm rot="966076" flipV="1">
                <a:off x="7695552" y="1497479"/>
                <a:ext cx="372325" cy="2558493"/>
              </a:xfrm>
              <a:prstGeom prst="curvedLeftArrow">
                <a:avLst>
                  <a:gd name="adj1" fmla="val 25000"/>
                  <a:gd name="adj2" fmla="val 48109"/>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grpSp>
      <p:sp>
        <p:nvSpPr>
          <p:cNvPr id="3" name="Content Placeholder 2">
            <a:extLst>
              <a:ext uri="{FF2B5EF4-FFF2-40B4-BE49-F238E27FC236}">
                <a16:creationId xmlns:a16="http://schemas.microsoft.com/office/drawing/2014/main" id="{8D94CF4D-BF35-49D6-B9D5-099452696635}"/>
              </a:ext>
            </a:extLst>
          </p:cNvPr>
          <p:cNvSpPr>
            <a:spLocks noGrp="1"/>
          </p:cNvSpPr>
          <p:nvPr>
            <p:ph idx="1"/>
          </p:nvPr>
        </p:nvSpPr>
        <p:spPr>
          <a:xfrm>
            <a:off x="595843" y="1757928"/>
            <a:ext cx="4557967" cy="4057777"/>
          </a:xfrm>
        </p:spPr>
        <p:txBody>
          <a:bodyPr/>
          <a:lstStyle/>
          <a:p>
            <a:r>
              <a:rPr lang="en-GB" dirty="0"/>
              <a:t>Wide range of algorithms for prediction</a:t>
            </a:r>
          </a:p>
          <a:p>
            <a:pPr lvl="1"/>
            <a:r>
              <a:rPr lang="en-GB" dirty="0"/>
              <a:t>Classification</a:t>
            </a:r>
          </a:p>
          <a:p>
            <a:pPr lvl="1"/>
            <a:r>
              <a:rPr lang="en-GB" dirty="0"/>
              <a:t>Numeric prediction</a:t>
            </a:r>
          </a:p>
        </p:txBody>
      </p:sp>
      <p:sp>
        <p:nvSpPr>
          <p:cNvPr id="2" name="Title 1">
            <a:extLst>
              <a:ext uri="{FF2B5EF4-FFF2-40B4-BE49-F238E27FC236}">
                <a16:creationId xmlns:a16="http://schemas.microsoft.com/office/drawing/2014/main" id="{238C7D91-9D67-4DB9-B60C-818AF9221AA4}"/>
              </a:ext>
            </a:extLst>
          </p:cNvPr>
          <p:cNvSpPr>
            <a:spLocks noGrp="1"/>
          </p:cNvSpPr>
          <p:nvPr>
            <p:ph type="title"/>
          </p:nvPr>
        </p:nvSpPr>
        <p:spPr/>
        <p:txBody>
          <a:bodyPr/>
          <a:lstStyle/>
          <a:p>
            <a:r>
              <a:rPr lang="en-GB" dirty="0"/>
              <a:t>Modelling algorithms</a:t>
            </a:r>
          </a:p>
        </p:txBody>
      </p:sp>
    </p:spTree>
    <p:extLst>
      <p:ext uri="{BB962C8B-B14F-4D97-AF65-F5344CB8AC3E}">
        <p14:creationId xmlns:p14="http://schemas.microsoft.com/office/powerpoint/2010/main" val="1010358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Graphic 24" descr="Woman with solid fill">
            <a:extLst>
              <a:ext uri="{FF2B5EF4-FFF2-40B4-BE49-F238E27FC236}">
                <a16:creationId xmlns:a16="http://schemas.microsoft.com/office/drawing/2014/main" id="{D32CAC9C-9DEB-37FD-A6C7-8483D37B35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32848" y="4206555"/>
            <a:ext cx="914400" cy="914400"/>
          </a:xfrm>
          <a:prstGeom prst="rect">
            <a:avLst/>
          </a:prstGeom>
        </p:spPr>
      </p:pic>
      <p:pic>
        <p:nvPicPr>
          <p:cNvPr id="24" name="Graphic 23" descr="Woman with solid fill">
            <a:extLst>
              <a:ext uri="{FF2B5EF4-FFF2-40B4-BE49-F238E27FC236}">
                <a16:creationId xmlns:a16="http://schemas.microsoft.com/office/drawing/2014/main" id="{085D9682-CDDF-2AEB-28B6-6A89997669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06620" y="4029182"/>
            <a:ext cx="914400" cy="914400"/>
          </a:xfrm>
          <a:prstGeom prst="rect">
            <a:avLst/>
          </a:prstGeom>
        </p:spPr>
      </p:pic>
      <p:sp>
        <p:nvSpPr>
          <p:cNvPr id="2" name="Title 1">
            <a:extLst>
              <a:ext uri="{FF2B5EF4-FFF2-40B4-BE49-F238E27FC236}">
                <a16:creationId xmlns:a16="http://schemas.microsoft.com/office/drawing/2014/main" id="{9D273C4D-8F47-D281-0F0A-5BBF990A8C1F}"/>
              </a:ext>
            </a:extLst>
          </p:cNvPr>
          <p:cNvSpPr>
            <a:spLocks noGrp="1"/>
          </p:cNvSpPr>
          <p:nvPr>
            <p:ph type="title"/>
          </p:nvPr>
        </p:nvSpPr>
        <p:spPr/>
        <p:txBody>
          <a:bodyPr/>
          <a:lstStyle/>
          <a:p>
            <a:r>
              <a:rPr lang="en-GB" dirty="0"/>
              <a:t>The bull at the country fayre</a:t>
            </a:r>
          </a:p>
        </p:txBody>
      </p:sp>
      <p:sp>
        <p:nvSpPr>
          <p:cNvPr id="3" name="Text Placeholder 2">
            <a:extLst>
              <a:ext uri="{FF2B5EF4-FFF2-40B4-BE49-F238E27FC236}">
                <a16:creationId xmlns:a16="http://schemas.microsoft.com/office/drawing/2014/main" id="{DB21848B-8A6E-E8D1-2B81-1CFDC6095199}"/>
              </a:ext>
            </a:extLst>
          </p:cNvPr>
          <p:cNvSpPr>
            <a:spLocks noGrp="1"/>
          </p:cNvSpPr>
          <p:nvPr>
            <p:ph type="body" sz="quarter" idx="10"/>
          </p:nvPr>
        </p:nvSpPr>
        <p:spPr>
          <a:xfrm>
            <a:off x="534901" y="2009046"/>
            <a:ext cx="4649550" cy="3902980"/>
          </a:xfrm>
        </p:spPr>
        <p:txBody>
          <a:bodyPr/>
          <a:lstStyle/>
          <a:p>
            <a:pPr marL="457200" indent="-457200">
              <a:buFont typeface="Arial" panose="020B0604020202020204" pitchFamily="34" charset="0"/>
              <a:buChar char="•"/>
            </a:pPr>
            <a:r>
              <a:rPr lang="en-GB" dirty="0"/>
              <a:t>Francis Galton (statistician)</a:t>
            </a:r>
          </a:p>
          <a:p>
            <a:pPr marL="457200" indent="-457200">
              <a:buFont typeface="Arial" panose="020B0604020202020204" pitchFamily="34" charset="0"/>
              <a:buChar char="•"/>
            </a:pPr>
            <a:r>
              <a:rPr lang="en-GB" dirty="0"/>
              <a:t>Lots of people guess</a:t>
            </a:r>
          </a:p>
          <a:p>
            <a:pPr marL="457200" indent="-457200">
              <a:buFont typeface="Arial" panose="020B0604020202020204" pitchFamily="34" charset="0"/>
              <a:buChar char="•"/>
            </a:pPr>
            <a:r>
              <a:rPr lang="en-GB" dirty="0"/>
              <a:t>Actual weight within 1% of the </a:t>
            </a:r>
            <a:r>
              <a:rPr lang="en-GB" b="1" dirty="0"/>
              <a:t>median </a:t>
            </a:r>
            <a:r>
              <a:rPr lang="en-GB" dirty="0"/>
              <a:t>of all the guesses.</a:t>
            </a:r>
          </a:p>
          <a:p>
            <a:pPr marL="457200" indent="-457200">
              <a:buFont typeface="Arial" panose="020B0604020202020204" pitchFamily="34" charset="0"/>
              <a:buChar char="•"/>
            </a:pPr>
            <a:r>
              <a:rPr lang="en-GB" dirty="0"/>
              <a:t>“Wisdom of crowds”</a:t>
            </a:r>
          </a:p>
          <a:p>
            <a:pPr marL="457200" indent="-457200">
              <a:buFont typeface="Arial" panose="020B0604020202020204" pitchFamily="34" charset="0"/>
              <a:buChar char="•"/>
            </a:pPr>
            <a:r>
              <a:rPr lang="en-GB" dirty="0"/>
              <a:t>Lots of votes better than single decision</a:t>
            </a:r>
          </a:p>
        </p:txBody>
      </p:sp>
      <p:pic>
        <p:nvPicPr>
          <p:cNvPr id="5" name="Graphic 4" descr="Document outline">
            <a:extLst>
              <a:ext uri="{FF2B5EF4-FFF2-40B4-BE49-F238E27FC236}">
                <a16:creationId xmlns:a16="http://schemas.microsoft.com/office/drawing/2014/main" id="{D17794D3-DA7C-D414-60A8-657682894E4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67500" y="1459242"/>
            <a:ext cx="914400" cy="914400"/>
          </a:xfrm>
          <a:prstGeom prst="rect">
            <a:avLst/>
          </a:prstGeom>
        </p:spPr>
      </p:pic>
      <p:pic>
        <p:nvPicPr>
          <p:cNvPr id="7" name="Graphic 6" descr="Group of men with solid fill">
            <a:extLst>
              <a:ext uri="{FF2B5EF4-FFF2-40B4-BE49-F238E27FC236}">
                <a16:creationId xmlns:a16="http://schemas.microsoft.com/office/drawing/2014/main" id="{C08D107B-24F8-EF98-E4F0-95A074D0CF5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39085" y="4203106"/>
            <a:ext cx="1179689" cy="1179689"/>
          </a:xfrm>
          <a:prstGeom prst="rect">
            <a:avLst/>
          </a:prstGeom>
        </p:spPr>
      </p:pic>
      <p:pic>
        <p:nvPicPr>
          <p:cNvPr id="9" name="Graphic 8" descr="Cow with solid fill">
            <a:extLst>
              <a:ext uri="{FF2B5EF4-FFF2-40B4-BE49-F238E27FC236}">
                <a16:creationId xmlns:a16="http://schemas.microsoft.com/office/drawing/2014/main" id="{93FD5F1A-9D58-E9A6-877A-88A8F46B755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52367" y="1742814"/>
            <a:ext cx="1647333" cy="1647333"/>
          </a:xfrm>
          <a:prstGeom prst="rect">
            <a:avLst/>
          </a:prstGeom>
        </p:spPr>
      </p:pic>
      <p:pic>
        <p:nvPicPr>
          <p:cNvPr id="10" name="Graphic 9" descr="Group of men with solid fill">
            <a:extLst>
              <a:ext uri="{FF2B5EF4-FFF2-40B4-BE49-F238E27FC236}">
                <a16:creationId xmlns:a16="http://schemas.microsoft.com/office/drawing/2014/main" id="{E3D9A713-B964-7516-4FBF-1A805E66A90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063820" y="4950598"/>
            <a:ext cx="1179689" cy="1179689"/>
          </a:xfrm>
          <a:prstGeom prst="rect">
            <a:avLst/>
          </a:prstGeom>
        </p:spPr>
      </p:pic>
      <p:pic>
        <p:nvPicPr>
          <p:cNvPr id="11" name="Graphic 10" descr="Group of men with solid fill">
            <a:extLst>
              <a:ext uri="{FF2B5EF4-FFF2-40B4-BE49-F238E27FC236}">
                <a16:creationId xmlns:a16="http://schemas.microsoft.com/office/drawing/2014/main" id="{06199B56-92FE-A1DF-72EF-5E2E6297612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872860" y="3996619"/>
            <a:ext cx="1179689" cy="1179689"/>
          </a:xfrm>
          <a:prstGeom prst="rect">
            <a:avLst/>
          </a:prstGeom>
        </p:spPr>
      </p:pic>
      <p:pic>
        <p:nvPicPr>
          <p:cNvPr id="12" name="Graphic 11" descr="Group of men with solid fill">
            <a:extLst>
              <a:ext uri="{FF2B5EF4-FFF2-40B4-BE49-F238E27FC236}">
                <a16:creationId xmlns:a16="http://schemas.microsoft.com/office/drawing/2014/main" id="{878A8880-DEF6-2C72-0BF0-FF83FB8E03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96748" y="4798207"/>
            <a:ext cx="1179689" cy="1179689"/>
          </a:xfrm>
          <a:prstGeom prst="rect">
            <a:avLst/>
          </a:prstGeom>
        </p:spPr>
      </p:pic>
      <p:sp>
        <p:nvSpPr>
          <p:cNvPr id="15" name="Isosceles Triangle 14">
            <a:extLst>
              <a:ext uri="{FF2B5EF4-FFF2-40B4-BE49-F238E27FC236}">
                <a16:creationId xmlns:a16="http://schemas.microsoft.com/office/drawing/2014/main" id="{2E901F97-B646-6979-3EA3-46AA51E0051B}"/>
              </a:ext>
            </a:extLst>
          </p:cNvPr>
          <p:cNvSpPr/>
          <p:nvPr/>
        </p:nvSpPr>
        <p:spPr>
          <a:xfrm>
            <a:off x="8579556" y="3036711"/>
            <a:ext cx="696881" cy="613582"/>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E98CA858-4E94-B8F0-77F3-ECD579AAC637}"/>
              </a:ext>
            </a:extLst>
          </p:cNvPr>
          <p:cNvSpPr/>
          <p:nvPr/>
        </p:nvSpPr>
        <p:spPr>
          <a:xfrm rot="20708006">
            <a:off x="6603221" y="2812291"/>
            <a:ext cx="4649550" cy="22442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Graphic 17" descr="Man with solid fill">
            <a:extLst>
              <a:ext uri="{FF2B5EF4-FFF2-40B4-BE49-F238E27FC236}">
                <a16:creationId xmlns:a16="http://schemas.microsoft.com/office/drawing/2014/main" id="{750C4F2C-9387-CA85-D379-0E7D091843C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44253" y="5299341"/>
            <a:ext cx="914400" cy="914400"/>
          </a:xfrm>
          <a:prstGeom prst="rect">
            <a:avLst/>
          </a:prstGeom>
        </p:spPr>
      </p:pic>
      <p:pic>
        <p:nvPicPr>
          <p:cNvPr id="20" name="Graphic 19" descr="Woman with solid fill">
            <a:extLst>
              <a:ext uri="{FF2B5EF4-FFF2-40B4-BE49-F238E27FC236}">
                <a16:creationId xmlns:a16="http://schemas.microsoft.com/office/drawing/2014/main" id="{7FA8CCDB-4190-FE14-044C-131FA4C708B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129676" y="5001791"/>
            <a:ext cx="914400" cy="914400"/>
          </a:xfrm>
          <a:prstGeom prst="rect">
            <a:avLst/>
          </a:prstGeom>
        </p:spPr>
      </p:pic>
      <p:pic>
        <p:nvPicPr>
          <p:cNvPr id="22" name="Graphic 21" descr="Confused person with solid fill">
            <a:extLst>
              <a:ext uri="{FF2B5EF4-FFF2-40B4-BE49-F238E27FC236}">
                <a16:creationId xmlns:a16="http://schemas.microsoft.com/office/drawing/2014/main" id="{B81C4362-4B71-D5E2-879C-C393E07C6A6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639548" y="4087391"/>
            <a:ext cx="914400" cy="914400"/>
          </a:xfrm>
          <a:prstGeom prst="rect">
            <a:avLst/>
          </a:prstGeom>
        </p:spPr>
      </p:pic>
      <p:pic>
        <p:nvPicPr>
          <p:cNvPr id="23" name="Graphic 22" descr="Woman with solid fill">
            <a:extLst>
              <a:ext uri="{FF2B5EF4-FFF2-40B4-BE49-F238E27FC236}">
                <a16:creationId xmlns:a16="http://schemas.microsoft.com/office/drawing/2014/main" id="{5C63A665-C77F-9313-349D-BB73B0DBB593}"/>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888265" y="4020522"/>
            <a:ext cx="914400" cy="914400"/>
          </a:xfrm>
          <a:prstGeom prst="rect">
            <a:avLst/>
          </a:prstGeom>
        </p:spPr>
      </p:pic>
      <p:pic>
        <p:nvPicPr>
          <p:cNvPr id="26" name="Graphic 25" descr="Man with solid fill">
            <a:extLst>
              <a:ext uri="{FF2B5EF4-FFF2-40B4-BE49-F238E27FC236}">
                <a16:creationId xmlns:a16="http://schemas.microsoft.com/office/drawing/2014/main" id="{DD2855E5-A604-AA06-D67F-5184A35AEDB0}"/>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978952" y="4958825"/>
            <a:ext cx="914400" cy="914400"/>
          </a:xfrm>
          <a:prstGeom prst="rect">
            <a:avLst/>
          </a:prstGeom>
        </p:spPr>
      </p:pic>
      <p:sp>
        <p:nvSpPr>
          <p:cNvPr id="27" name="TextBox 26">
            <a:extLst>
              <a:ext uri="{FF2B5EF4-FFF2-40B4-BE49-F238E27FC236}">
                <a16:creationId xmlns:a16="http://schemas.microsoft.com/office/drawing/2014/main" id="{BF7F0544-8D73-00F3-8783-96FD0646228E}"/>
              </a:ext>
            </a:extLst>
          </p:cNvPr>
          <p:cNvSpPr txBox="1"/>
          <p:nvPr/>
        </p:nvSpPr>
        <p:spPr>
          <a:xfrm>
            <a:off x="320040" y="6454378"/>
            <a:ext cx="8857297" cy="369332"/>
          </a:xfrm>
          <a:prstGeom prst="rect">
            <a:avLst/>
          </a:prstGeom>
          <a:noFill/>
        </p:spPr>
        <p:txBody>
          <a:bodyPr wrap="none" rtlCol="0">
            <a:spAutoFit/>
          </a:bodyPr>
          <a:lstStyle/>
          <a:p>
            <a:r>
              <a:rPr lang="en-GB" dirty="0" err="1">
                <a:hlinkClick r:id="rId23"/>
              </a:rPr>
              <a:t>TEDxLiverpool</a:t>
            </a:r>
            <a:r>
              <a:rPr lang="en-GB" dirty="0">
                <a:hlinkClick r:id="rId23"/>
              </a:rPr>
              <a:t> - Tom Scott - A Mobile Future</a:t>
            </a:r>
            <a:r>
              <a:rPr lang="en-GB" dirty="0"/>
              <a:t> – live demonstration of the “wisdom” of crowds</a:t>
            </a:r>
          </a:p>
        </p:txBody>
      </p:sp>
    </p:spTree>
    <p:extLst>
      <p:ext uri="{BB962C8B-B14F-4D97-AF65-F5344CB8AC3E}">
        <p14:creationId xmlns:p14="http://schemas.microsoft.com/office/powerpoint/2010/main" val="4276539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73C4D-8F47-D281-0F0A-5BBF990A8C1F}"/>
              </a:ext>
            </a:extLst>
          </p:cNvPr>
          <p:cNvSpPr>
            <a:spLocks noGrp="1"/>
          </p:cNvSpPr>
          <p:nvPr>
            <p:ph type="title"/>
          </p:nvPr>
        </p:nvSpPr>
        <p:spPr/>
        <p:txBody>
          <a:bodyPr/>
          <a:lstStyle/>
          <a:p>
            <a:r>
              <a:rPr lang="en-GB" dirty="0"/>
              <a:t>Ensemble methods</a:t>
            </a:r>
          </a:p>
        </p:txBody>
      </p:sp>
      <p:sp>
        <p:nvSpPr>
          <p:cNvPr id="3" name="Text Placeholder 2">
            <a:extLst>
              <a:ext uri="{FF2B5EF4-FFF2-40B4-BE49-F238E27FC236}">
                <a16:creationId xmlns:a16="http://schemas.microsoft.com/office/drawing/2014/main" id="{DB21848B-8A6E-E8D1-2B81-1CFDC6095199}"/>
              </a:ext>
            </a:extLst>
          </p:cNvPr>
          <p:cNvSpPr>
            <a:spLocks noGrp="1"/>
          </p:cNvSpPr>
          <p:nvPr>
            <p:ph type="body" sz="quarter" idx="10"/>
          </p:nvPr>
        </p:nvSpPr>
        <p:spPr>
          <a:xfrm>
            <a:off x="534901" y="2009046"/>
            <a:ext cx="4649550" cy="3902980"/>
          </a:xfrm>
        </p:spPr>
        <p:txBody>
          <a:bodyPr/>
          <a:lstStyle/>
          <a:p>
            <a:pPr marL="457200" indent="-457200">
              <a:buFont typeface="Arial" panose="020B0604020202020204" pitchFamily="34" charset="0"/>
              <a:buChar char="•"/>
            </a:pPr>
            <a:r>
              <a:rPr lang="en-GB" dirty="0"/>
              <a:t>Lots of individual models</a:t>
            </a:r>
          </a:p>
          <a:p>
            <a:pPr marL="457200" indent="-457200">
              <a:buFont typeface="Arial" panose="020B0604020202020204" pitchFamily="34" charset="0"/>
              <a:buChar char="•"/>
            </a:pPr>
            <a:r>
              <a:rPr lang="en-GB" dirty="0"/>
              <a:t>All make (different?) predictions (different dataset? Different model?)</a:t>
            </a:r>
          </a:p>
          <a:p>
            <a:pPr marL="457200" indent="-457200">
              <a:buFont typeface="Arial" panose="020B0604020202020204" pitchFamily="34" charset="0"/>
              <a:buChar char="•"/>
            </a:pPr>
            <a:r>
              <a:rPr lang="en-GB" dirty="0"/>
              <a:t>Predictions combined (somehow (e.g. voting)</a:t>
            </a:r>
          </a:p>
          <a:p>
            <a:pPr marL="457200" indent="-457200">
              <a:buFont typeface="Arial" panose="020B0604020202020204" pitchFamily="34" charset="0"/>
              <a:buChar char="•"/>
            </a:pPr>
            <a:r>
              <a:rPr lang="en-GB" dirty="0"/>
              <a:t>Better than single models (sometimes).</a:t>
            </a:r>
          </a:p>
        </p:txBody>
      </p:sp>
      <p:pic>
        <p:nvPicPr>
          <p:cNvPr id="9" name="Graphic 8" descr="Cow with solid fill">
            <a:extLst>
              <a:ext uri="{FF2B5EF4-FFF2-40B4-BE49-F238E27FC236}">
                <a16:creationId xmlns:a16="http://schemas.microsoft.com/office/drawing/2014/main" id="{93FD5F1A-9D58-E9A6-877A-88A8F46B75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16802" y="1309903"/>
            <a:ext cx="1647333" cy="1647333"/>
          </a:xfrm>
          <a:prstGeom prst="rect">
            <a:avLst/>
          </a:prstGeom>
        </p:spPr>
      </p:pic>
      <p:pic>
        <p:nvPicPr>
          <p:cNvPr id="6" name="Graphic 5" descr="Computer outline">
            <a:extLst>
              <a:ext uri="{FF2B5EF4-FFF2-40B4-BE49-F238E27FC236}">
                <a16:creationId xmlns:a16="http://schemas.microsoft.com/office/drawing/2014/main" id="{050E3FA4-316E-B54F-1A00-2D944C4B9E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57734" y="3245204"/>
            <a:ext cx="1647332" cy="1647332"/>
          </a:xfrm>
          <a:prstGeom prst="rect">
            <a:avLst/>
          </a:prstGeom>
        </p:spPr>
      </p:pic>
      <p:pic>
        <p:nvPicPr>
          <p:cNvPr id="17" name="Graphic 16" descr="Question mark with solid fill">
            <a:extLst>
              <a:ext uri="{FF2B5EF4-FFF2-40B4-BE49-F238E27FC236}">
                <a16:creationId xmlns:a16="http://schemas.microsoft.com/office/drawing/2014/main" id="{33285CFD-C92B-1748-FFA8-ACEE56662AA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64135" y="1336475"/>
            <a:ext cx="1647332" cy="1647332"/>
          </a:xfrm>
          <a:prstGeom prst="rect">
            <a:avLst/>
          </a:prstGeom>
        </p:spPr>
      </p:pic>
      <p:grpSp>
        <p:nvGrpSpPr>
          <p:cNvPr id="19" name="Group 18">
            <a:extLst>
              <a:ext uri="{FF2B5EF4-FFF2-40B4-BE49-F238E27FC236}">
                <a16:creationId xmlns:a16="http://schemas.microsoft.com/office/drawing/2014/main" id="{648DF4D1-73C3-D7BD-0FA1-ABC2B77A9124}"/>
              </a:ext>
            </a:extLst>
          </p:cNvPr>
          <p:cNvGrpSpPr/>
          <p:nvPr/>
        </p:nvGrpSpPr>
        <p:grpSpPr>
          <a:xfrm>
            <a:off x="7088399" y="2945877"/>
            <a:ext cx="1647333" cy="1647333"/>
            <a:chOff x="6872533" y="3960535"/>
            <a:chExt cx="1647333" cy="1647333"/>
          </a:xfrm>
        </p:grpSpPr>
        <p:pic>
          <p:nvPicPr>
            <p:cNvPr id="13" name="Graphic 12" descr="Computer with solid fill">
              <a:extLst>
                <a:ext uri="{FF2B5EF4-FFF2-40B4-BE49-F238E27FC236}">
                  <a16:creationId xmlns:a16="http://schemas.microsoft.com/office/drawing/2014/main" id="{910056B4-489F-58B2-A83F-2C7D295BE6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72533" y="3960535"/>
              <a:ext cx="1647333" cy="1647333"/>
            </a:xfrm>
            <a:prstGeom prst="rect">
              <a:avLst/>
            </a:prstGeom>
          </p:spPr>
        </p:pic>
        <p:sp>
          <p:nvSpPr>
            <p:cNvPr id="18" name="TextBox 17">
              <a:extLst>
                <a:ext uri="{FF2B5EF4-FFF2-40B4-BE49-F238E27FC236}">
                  <a16:creationId xmlns:a16="http://schemas.microsoft.com/office/drawing/2014/main" id="{9192CE11-4CC9-746E-23EE-77F153DC52F9}"/>
                </a:ext>
              </a:extLst>
            </p:cNvPr>
            <p:cNvSpPr txBox="1"/>
            <p:nvPr/>
          </p:nvSpPr>
          <p:spPr>
            <a:xfrm>
              <a:off x="7089422" y="4470400"/>
              <a:ext cx="537327" cy="369332"/>
            </a:xfrm>
            <a:prstGeom prst="rect">
              <a:avLst/>
            </a:prstGeom>
            <a:noFill/>
          </p:spPr>
          <p:txBody>
            <a:bodyPr wrap="none" rtlCol="0">
              <a:spAutoFit/>
            </a:bodyPr>
            <a:lstStyle/>
            <a:p>
              <a:r>
                <a:rPr lang="en-GB" dirty="0"/>
                <a:t>Bull</a:t>
              </a:r>
            </a:p>
          </p:txBody>
        </p:sp>
      </p:grpSp>
      <p:grpSp>
        <p:nvGrpSpPr>
          <p:cNvPr id="20" name="Group 19">
            <a:extLst>
              <a:ext uri="{FF2B5EF4-FFF2-40B4-BE49-F238E27FC236}">
                <a16:creationId xmlns:a16="http://schemas.microsoft.com/office/drawing/2014/main" id="{10D6C1D6-BBF6-8750-7754-C07797933FF1}"/>
              </a:ext>
            </a:extLst>
          </p:cNvPr>
          <p:cNvGrpSpPr/>
          <p:nvPr/>
        </p:nvGrpSpPr>
        <p:grpSpPr>
          <a:xfrm>
            <a:off x="6375734" y="4607989"/>
            <a:ext cx="1647333" cy="1647333"/>
            <a:chOff x="6872533" y="3960535"/>
            <a:chExt cx="1647333" cy="1647333"/>
          </a:xfrm>
        </p:grpSpPr>
        <p:pic>
          <p:nvPicPr>
            <p:cNvPr id="21" name="Graphic 20" descr="Computer with solid fill">
              <a:extLst>
                <a:ext uri="{FF2B5EF4-FFF2-40B4-BE49-F238E27FC236}">
                  <a16:creationId xmlns:a16="http://schemas.microsoft.com/office/drawing/2014/main" id="{C31C173D-34B0-0E53-21B0-1CFFABA1E7C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72533" y="3960535"/>
              <a:ext cx="1647333" cy="1647333"/>
            </a:xfrm>
            <a:prstGeom prst="rect">
              <a:avLst/>
            </a:prstGeom>
          </p:spPr>
        </p:pic>
        <p:sp>
          <p:nvSpPr>
            <p:cNvPr id="22" name="TextBox 21">
              <a:extLst>
                <a:ext uri="{FF2B5EF4-FFF2-40B4-BE49-F238E27FC236}">
                  <a16:creationId xmlns:a16="http://schemas.microsoft.com/office/drawing/2014/main" id="{F913BCEE-9091-7F67-4414-67EE28C06CB4}"/>
                </a:ext>
              </a:extLst>
            </p:cNvPr>
            <p:cNvSpPr txBox="1"/>
            <p:nvPr/>
          </p:nvSpPr>
          <p:spPr>
            <a:xfrm>
              <a:off x="7089422" y="4470400"/>
              <a:ext cx="537327" cy="369332"/>
            </a:xfrm>
            <a:prstGeom prst="rect">
              <a:avLst/>
            </a:prstGeom>
            <a:noFill/>
          </p:spPr>
          <p:txBody>
            <a:bodyPr wrap="none" rtlCol="0">
              <a:spAutoFit/>
            </a:bodyPr>
            <a:lstStyle/>
            <a:p>
              <a:r>
                <a:rPr lang="en-GB" dirty="0"/>
                <a:t>Bull</a:t>
              </a:r>
            </a:p>
          </p:txBody>
        </p:sp>
      </p:grpSp>
      <p:grpSp>
        <p:nvGrpSpPr>
          <p:cNvPr id="23" name="Group 22">
            <a:extLst>
              <a:ext uri="{FF2B5EF4-FFF2-40B4-BE49-F238E27FC236}">
                <a16:creationId xmlns:a16="http://schemas.microsoft.com/office/drawing/2014/main" id="{8B94A648-3E29-A850-6372-80F072185748}"/>
              </a:ext>
            </a:extLst>
          </p:cNvPr>
          <p:cNvGrpSpPr/>
          <p:nvPr/>
        </p:nvGrpSpPr>
        <p:grpSpPr>
          <a:xfrm>
            <a:off x="8385039" y="4552459"/>
            <a:ext cx="1647333" cy="1647333"/>
            <a:chOff x="6872533" y="3960535"/>
            <a:chExt cx="1647333" cy="1647333"/>
          </a:xfrm>
        </p:grpSpPr>
        <p:pic>
          <p:nvPicPr>
            <p:cNvPr id="24" name="Graphic 23" descr="Computer with solid fill">
              <a:extLst>
                <a:ext uri="{FF2B5EF4-FFF2-40B4-BE49-F238E27FC236}">
                  <a16:creationId xmlns:a16="http://schemas.microsoft.com/office/drawing/2014/main" id="{7906B12C-DD63-F425-5B60-F021C0B0FC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72533" y="3960535"/>
              <a:ext cx="1647333" cy="1647333"/>
            </a:xfrm>
            <a:prstGeom prst="rect">
              <a:avLst/>
            </a:prstGeom>
          </p:spPr>
        </p:pic>
        <p:sp>
          <p:nvSpPr>
            <p:cNvPr id="25" name="TextBox 24">
              <a:extLst>
                <a:ext uri="{FF2B5EF4-FFF2-40B4-BE49-F238E27FC236}">
                  <a16:creationId xmlns:a16="http://schemas.microsoft.com/office/drawing/2014/main" id="{E84F131E-351A-867E-8CA4-FD684C740580}"/>
                </a:ext>
              </a:extLst>
            </p:cNvPr>
            <p:cNvSpPr txBox="1"/>
            <p:nvPr/>
          </p:nvSpPr>
          <p:spPr>
            <a:xfrm>
              <a:off x="7089422" y="4470400"/>
              <a:ext cx="537327" cy="369332"/>
            </a:xfrm>
            <a:prstGeom prst="rect">
              <a:avLst/>
            </a:prstGeom>
            <a:noFill/>
          </p:spPr>
          <p:txBody>
            <a:bodyPr wrap="none" rtlCol="0">
              <a:spAutoFit/>
            </a:bodyPr>
            <a:lstStyle/>
            <a:p>
              <a:r>
                <a:rPr lang="en-GB" dirty="0"/>
                <a:t>Bull</a:t>
              </a:r>
            </a:p>
          </p:txBody>
        </p:sp>
      </p:grpSp>
      <p:sp>
        <p:nvSpPr>
          <p:cNvPr id="26" name="TextBox 25">
            <a:extLst>
              <a:ext uri="{FF2B5EF4-FFF2-40B4-BE49-F238E27FC236}">
                <a16:creationId xmlns:a16="http://schemas.microsoft.com/office/drawing/2014/main" id="{683F76E2-F128-649A-1CE4-13B257DF3A9C}"/>
              </a:ext>
            </a:extLst>
          </p:cNvPr>
          <p:cNvSpPr txBox="1"/>
          <p:nvPr/>
        </p:nvSpPr>
        <p:spPr>
          <a:xfrm>
            <a:off x="9145318" y="3743529"/>
            <a:ext cx="686535" cy="369332"/>
          </a:xfrm>
          <a:prstGeom prst="rect">
            <a:avLst/>
          </a:prstGeom>
          <a:noFill/>
        </p:spPr>
        <p:txBody>
          <a:bodyPr wrap="none" rtlCol="0">
            <a:spAutoFit/>
          </a:bodyPr>
          <a:lstStyle/>
          <a:p>
            <a:r>
              <a:rPr lang="en-GB" dirty="0"/>
              <a:t>Truck</a:t>
            </a:r>
          </a:p>
        </p:txBody>
      </p:sp>
    </p:spTree>
    <p:extLst>
      <p:ext uri="{BB962C8B-B14F-4D97-AF65-F5344CB8AC3E}">
        <p14:creationId xmlns:p14="http://schemas.microsoft.com/office/powerpoint/2010/main" val="3858772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9AB5-C2EA-4057-9CB8-C8FF0FE5CB57}"/>
              </a:ext>
            </a:extLst>
          </p:cNvPr>
          <p:cNvSpPr>
            <a:spLocks noGrp="1"/>
          </p:cNvSpPr>
          <p:nvPr>
            <p:ph type="title"/>
          </p:nvPr>
        </p:nvSpPr>
        <p:spPr/>
        <p:txBody>
          <a:bodyPr/>
          <a:lstStyle/>
          <a:p>
            <a:r>
              <a:rPr lang="en-GB" dirty="0"/>
              <a:t>Algorithms</a:t>
            </a:r>
          </a:p>
        </p:txBody>
      </p:sp>
      <p:sp>
        <p:nvSpPr>
          <p:cNvPr id="4" name="Rectangle 3">
            <a:extLst>
              <a:ext uri="{FF2B5EF4-FFF2-40B4-BE49-F238E27FC236}">
                <a16:creationId xmlns:a16="http://schemas.microsoft.com/office/drawing/2014/main" id="{CC7CBCC4-3E73-D990-56A7-A0BB1EF7A2B4}"/>
              </a:ext>
            </a:extLst>
          </p:cNvPr>
          <p:cNvSpPr/>
          <p:nvPr/>
        </p:nvSpPr>
        <p:spPr>
          <a:xfrm>
            <a:off x="4334539" y="3229639"/>
            <a:ext cx="2424223" cy="12333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Model</a:t>
            </a:r>
          </a:p>
          <a:p>
            <a:pPr algn="ctr"/>
            <a:r>
              <a:rPr lang="en-GB" dirty="0"/>
              <a:t>(architecture)</a:t>
            </a:r>
          </a:p>
        </p:txBody>
      </p:sp>
      <p:sp>
        <p:nvSpPr>
          <p:cNvPr id="5" name="Oval 4">
            <a:extLst>
              <a:ext uri="{FF2B5EF4-FFF2-40B4-BE49-F238E27FC236}">
                <a16:creationId xmlns:a16="http://schemas.microsoft.com/office/drawing/2014/main" id="{78AAE0CA-BFBD-B605-9345-92E822444630}"/>
              </a:ext>
            </a:extLst>
          </p:cNvPr>
          <p:cNvSpPr/>
          <p:nvPr/>
        </p:nvSpPr>
        <p:spPr>
          <a:xfrm>
            <a:off x="414670" y="2886739"/>
            <a:ext cx="3189767" cy="19191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a:t>
            </a:r>
          </a:p>
          <a:p>
            <a:pPr algn="ctr"/>
            <a:r>
              <a:rPr lang="en-GB" dirty="0"/>
              <a:t>(Train/Test/Validate)</a:t>
            </a:r>
          </a:p>
        </p:txBody>
      </p:sp>
      <p:sp>
        <p:nvSpPr>
          <p:cNvPr id="6" name="Oval 5">
            <a:extLst>
              <a:ext uri="{FF2B5EF4-FFF2-40B4-BE49-F238E27FC236}">
                <a16:creationId xmlns:a16="http://schemas.microsoft.com/office/drawing/2014/main" id="{6F0A50DD-AFA9-AAAD-59BE-31824433A68E}"/>
              </a:ext>
            </a:extLst>
          </p:cNvPr>
          <p:cNvSpPr/>
          <p:nvPr/>
        </p:nvSpPr>
        <p:spPr>
          <a:xfrm>
            <a:off x="4472763" y="1443988"/>
            <a:ext cx="1913860" cy="9705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Hyper parameters</a:t>
            </a:r>
          </a:p>
        </p:txBody>
      </p:sp>
      <p:sp>
        <p:nvSpPr>
          <p:cNvPr id="7" name="Oval 6">
            <a:extLst>
              <a:ext uri="{FF2B5EF4-FFF2-40B4-BE49-F238E27FC236}">
                <a16:creationId xmlns:a16="http://schemas.microsoft.com/office/drawing/2014/main" id="{0CCF85BE-4918-B6CF-524C-1CAB7297F413}"/>
              </a:ext>
            </a:extLst>
          </p:cNvPr>
          <p:cNvSpPr/>
          <p:nvPr/>
        </p:nvSpPr>
        <p:spPr>
          <a:xfrm>
            <a:off x="8155173" y="3062176"/>
            <a:ext cx="2562446" cy="150982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GB" dirty="0"/>
              <a:t>Predictions</a:t>
            </a:r>
          </a:p>
          <a:p>
            <a:pPr marL="285750" indent="-285750" algn="ctr">
              <a:buFont typeface="Arial" panose="020B0604020202020204" pitchFamily="34" charset="0"/>
              <a:buChar char="•"/>
            </a:pPr>
            <a:r>
              <a:rPr lang="en-GB" dirty="0"/>
              <a:t>Performance Metrics</a:t>
            </a:r>
          </a:p>
        </p:txBody>
      </p:sp>
      <p:sp>
        <p:nvSpPr>
          <p:cNvPr id="12" name="Arrow: Right 11">
            <a:extLst>
              <a:ext uri="{FF2B5EF4-FFF2-40B4-BE49-F238E27FC236}">
                <a16:creationId xmlns:a16="http://schemas.microsoft.com/office/drawing/2014/main" id="{5B41CC14-5AE0-CF7E-6181-CC8D325A8810}"/>
              </a:ext>
            </a:extLst>
          </p:cNvPr>
          <p:cNvSpPr/>
          <p:nvPr/>
        </p:nvSpPr>
        <p:spPr>
          <a:xfrm>
            <a:off x="3657601" y="3588487"/>
            <a:ext cx="613145" cy="457200"/>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3" name="Arrow: Right 12">
            <a:extLst>
              <a:ext uri="{FF2B5EF4-FFF2-40B4-BE49-F238E27FC236}">
                <a16:creationId xmlns:a16="http://schemas.microsoft.com/office/drawing/2014/main" id="{C320D1E6-F460-76B6-0F0C-CBFF62B623B0}"/>
              </a:ext>
            </a:extLst>
          </p:cNvPr>
          <p:cNvSpPr/>
          <p:nvPr/>
        </p:nvSpPr>
        <p:spPr>
          <a:xfrm>
            <a:off x="6822555" y="3429000"/>
            <a:ext cx="1194392" cy="757129"/>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4" name="Arrow: Right 13">
            <a:extLst>
              <a:ext uri="{FF2B5EF4-FFF2-40B4-BE49-F238E27FC236}">
                <a16:creationId xmlns:a16="http://schemas.microsoft.com/office/drawing/2014/main" id="{C26E414F-1C03-FE26-97F2-D8676E9F2350}"/>
              </a:ext>
            </a:extLst>
          </p:cNvPr>
          <p:cNvSpPr/>
          <p:nvPr/>
        </p:nvSpPr>
        <p:spPr>
          <a:xfrm rot="5400000">
            <a:off x="5116032" y="2593466"/>
            <a:ext cx="613145" cy="457200"/>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4656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550E-99F0-4139-9BB1-CB23D065F642}"/>
              </a:ext>
            </a:extLst>
          </p:cNvPr>
          <p:cNvSpPr>
            <a:spLocks noGrp="1"/>
          </p:cNvSpPr>
          <p:nvPr>
            <p:ph type="title"/>
          </p:nvPr>
        </p:nvSpPr>
        <p:spPr/>
        <p:txBody>
          <a:bodyPr/>
          <a:lstStyle/>
          <a:p>
            <a:r>
              <a:rPr lang="en-GB" dirty="0"/>
              <a:t>Overfitting</a:t>
            </a:r>
          </a:p>
        </p:txBody>
      </p:sp>
      <p:sp>
        <p:nvSpPr>
          <p:cNvPr id="3" name="Content Placeholder 2">
            <a:extLst>
              <a:ext uri="{FF2B5EF4-FFF2-40B4-BE49-F238E27FC236}">
                <a16:creationId xmlns:a16="http://schemas.microsoft.com/office/drawing/2014/main" id="{5F1BCEA5-C047-4ED5-BDFC-0EC7F60B92E2}"/>
              </a:ext>
            </a:extLst>
          </p:cNvPr>
          <p:cNvSpPr>
            <a:spLocks noGrp="1"/>
          </p:cNvSpPr>
          <p:nvPr>
            <p:ph idx="1"/>
          </p:nvPr>
        </p:nvSpPr>
        <p:spPr>
          <a:xfrm>
            <a:off x="595843" y="1757929"/>
            <a:ext cx="10515600" cy="1671072"/>
          </a:xfrm>
        </p:spPr>
        <p:txBody>
          <a:bodyPr/>
          <a:lstStyle/>
          <a:p>
            <a:r>
              <a:rPr lang="en-GB" dirty="0"/>
              <a:t>Good on training set, poor on </a:t>
            </a:r>
            <a:r>
              <a:rPr lang="en-GB" b="1" dirty="0"/>
              <a:t>unseen </a:t>
            </a:r>
            <a:r>
              <a:rPr lang="en-GB" dirty="0"/>
              <a:t>data</a:t>
            </a:r>
          </a:p>
          <a:p>
            <a:r>
              <a:rPr lang="en-GB" dirty="0"/>
              <a:t>Model fits to noise</a:t>
            </a:r>
          </a:p>
          <a:p>
            <a:r>
              <a:rPr lang="en-GB" dirty="0"/>
              <a:t>High variance in the model</a:t>
            </a:r>
          </a:p>
        </p:txBody>
      </p:sp>
      <p:sp>
        <p:nvSpPr>
          <p:cNvPr id="4" name="Title 1">
            <a:extLst>
              <a:ext uri="{FF2B5EF4-FFF2-40B4-BE49-F238E27FC236}">
                <a16:creationId xmlns:a16="http://schemas.microsoft.com/office/drawing/2014/main" id="{5D87DABC-A520-1A96-89F2-AEE7B5F9D0AF}"/>
              </a:ext>
            </a:extLst>
          </p:cNvPr>
          <p:cNvSpPr txBox="1">
            <a:spLocks/>
          </p:cNvSpPr>
          <p:nvPr/>
        </p:nvSpPr>
        <p:spPr>
          <a:xfrm>
            <a:off x="595843" y="3429001"/>
            <a:ext cx="10515600" cy="757129"/>
          </a:xfrm>
          <a:prstGeom prst="rect">
            <a:avLst/>
          </a:prstGeom>
        </p:spPr>
        <p:txBody>
          <a:bodyPr anchor="t"/>
          <a:lstStyle>
            <a:lvl1pPr algn="l" defTabSz="914400" rtl="0" eaLnBrk="1" latinLnBrk="0" hangingPunct="1">
              <a:lnSpc>
                <a:spcPct val="90000"/>
              </a:lnSpc>
              <a:spcBef>
                <a:spcPct val="0"/>
              </a:spcBef>
              <a:buNone/>
              <a:defRPr sz="4400" b="1" kern="1200">
                <a:solidFill>
                  <a:srgbClr val="69216A"/>
                </a:solidFill>
                <a:latin typeface="+mn-lt"/>
                <a:ea typeface="+mj-ea"/>
                <a:cs typeface="+mj-cs"/>
              </a:defRPr>
            </a:lvl1pPr>
          </a:lstStyle>
          <a:p>
            <a:r>
              <a:rPr lang="en-GB" dirty="0"/>
              <a:t>Underfitting</a:t>
            </a:r>
          </a:p>
        </p:txBody>
      </p:sp>
      <p:sp>
        <p:nvSpPr>
          <p:cNvPr id="5" name="Content Placeholder 2">
            <a:extLst>
              <a:ext uri="{FF2B5EF4-FFF2-40B4-BE49-F238E27FC236}">
                <a16:creationId xmlns:a16="http://schemas.microsoft.com/office/drawing/2014/main" id="{92D145ED-07E4-840D-BB75-960EF615976C}"/>
              </a:ext>
            </a:extLst>
          </p:cNvPr>
          <p:cNvSpPr txBox="1">
            <a:spLocks/>
          </p:cNvSpPr>
          <p:nvPr/>
        </p:nvSpPr>
        <p:spPr>
          <a:xfrm>
            <a:off x="595843" y="4186130"/>
            <a:ext cx="10515600" cy="16710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69216A"/>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69216A"/>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Not good on either training data or test data</a:t>
            </a:r>
          </a:p>
          <a:p>
            <a:r>
              <a:rPr lang="en-GB" dirty="0"/>
              <a:t>Model has not converged enough</a:t>
            </a:r>
          </a:p>
          <a:p>
            <a:r>
              <a:rPr lang="en-GB" dirty="0"/>
              <a:t>High bias in the model</a:t>
            </a:r>
          </a:p>
        </p:txBody>
      </p:sp>
    </p:spTree>
    <p:extLst>
      <p:ext uri="{BB962C8B-B14F-4D97-AF65-F5344CB8AC3E}">
        <p14:creationId xmlns:p14="http://schemas.microsoft.com/office/powerpoint/2010/main" val="3143233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DFFB-980F-42F3-8192-475C4CD0CC47}"/>
              </a:ext>
            </a:extLst>
          </p:cNvPr>
          <p:cNvSpPr>
            <a:spLocks noGrp="1"/>
          </p:cNvSpPr>
          <p:nvPr>
            <p:ph type="title"/>
          </p:nvPr>
        </p:nvSpPr>
        <p:spPr/>
        <p:txBody>
          <a:bodyPr/>
          <a:lstStyle/>
          <a:p>
            <a:r>
              <a:rPr lang="en-GB" dirty="0"/>
              <a:t>Ensemble algorithms</a:t>
            </a:r>
          </a:p>
        </p:txBody>
      </p:sp>
      <p:sp>
        <p:nvSpPr>
          <p:cNvPr id="3" name="Content Placeholder 2">
            <a:extLst>
              <a:ext uri="{FF2B5EF4-FFF2-40B4-BE49-F238E27FC236}">
                <a16:creationId xmlns:a16="http://schemas.microsoft.com/office/drawing/2014/main" id="{AEBD38FE-6AC7-4955-B5D4-5330ACB4A954}"/>
              </a:ext>
            </a:extLst>
          </p:cNvPr>
          <p:cNvSpPr>
            <a:spLocks noGrp="1"/>
          </p:cNvSpPr>
          <p:nvPr>
            <p:ph idx="1"/>
          </p:nvPr>
        </p:nvSpPr>
        <p:spPr/>
        <p:txBody>
          <a:bodyPr/>
          <a:lstStyle/>
          <a:p>
            <a:r>
              <a:rPr lang="en-GB" dirty="0"/>
              <a:t>Technique which resolves the problem of overfitting by building a committee of experts (models), which vote on the solution to each problem.</a:t>
            </a:r>
          </a:p>
          <a:p>
            <a:pPr lvl="1"/>
            <a:r>
              <a:rPr lang="en-GB" dirty="0"/>
              <a:t>The most frequent vote is returned in classification problems.</a:t>
            </a:r>
          </a:p>
          <a:p>
            <a:pPr lvl="1"/>
            <a:r>
              <a:rPr lang="en-GB" dirty="0"/>
              <a:t>For regression problems (i.e. numeric prediction), the mean of all predictions is returned.</a:t>
            </a:r>
          </a:p>
        </p:txBody>
      </p:sp>
    </p:spTree>
    <p:extLst>
      <p:ext uri="{BB962C8B-B14F-4D97-AF65-F5344CB8AC3E}">
        <p14:creationId xmlns:p14="http://schemas.microsoft.com/office/powerpoint/2010/main" val="1721635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5166" y="857387"/>
            <a:ext cx="10515600" cy="757129"/>
          </a:xfrm>
        </p:spPr>
        <p:txBody>
          <a:bodyPr/>
          <a:lstStyle/>
          <a:p>
            <a:r>
              <a:rPr lang="en-GB" altLang="en-US" dirty="0"/>
              <a:t>Ensembles of Multiple Models</a:t>
            </a:r>
          </a:p>
        </p:txBody>
      </p:sp>
      <p:sp>
        <p:nvSpPr>
          <p:cNvPr id="48131" name="Rectangle 3"/>
          <p:cNvSpPr>
            <a:spLocks noGrp="1" noChangeArrowheads="1"/>
          </p:cNvSpPr>
          <p:nvPr>
            <p:ph type="body" idx="1"/>
          </p:nvPr>
        </p:nvSpPr>
        <p:spPr>
          <a:xfrm>
            <a:off x="455166" y="1420303"/>
            <a:ext cx="11952849" cy="4769481"/>
          </a:xfrm>
        </p:spPr>
        <p:txBody>
          <a:bodyPr/>
          <a:lstStyle/>
          <a:p>
            <a:pPr>
              <a:spcBef>
                <a:spcPts val="500"/>
              </a:spcBef>
            </a:pPr>
            <a:r>
              <a:rPr lang="en-GB" altLang="en-US" sz="3200" dirty="0"/>
              <a:t>Basic idea of </a:t>
            </a:r>
            <a:r>
              <a:rPr lang="en-GB" altLang="en-US" sz="3200" i="1" dirty="0">
                <a:solidFill>
                  <a:schemeClr val="tx2"/>
                </a:solidFill>
              </a:rPr>
              <a:t>meta</a:t>
            </a:r>
            <a:r>
              <a:rPr lang="en-GB" altLang="en-US" sz="3200" dirty="0"/>
              <a:t> learning schemes</a:t>
            </a:r>
          </a:p>
          <a:p>
            <a:pPr lvl="1"/>
            <a:r>
              <a:rPr lang="en-GB" altLang="en-US" sz="2800" dirty="0"/>
              <a:t>build different “</a:t>
            </a:r>
            <a:r>
              <a:rPr lang="en-GB" altLang="en-US" sz="2800" i="1" dirty="0">
                <a:solidFill>
                  <a:schemeClr val="tx2"/>
                </a:solidFill>
              </a:rPr>
              <a:t>experts” (predictive model)</a:t>
            </a:r>
            <a:r>
              <a:rPr lang="en-GB" altLang="en-US" sz="2800" dirty="0"/>
              <a:t> and let them “vote”</a:t>
            </a:r>
          </a:p>
          <a:p>
            <a:pPr lvl="1"/>
            <a:r>
              <a:rPr lang="en-GB" altLang="en-US" sz="2800" i="1" dirty="0">
                <a:solidFill>
                  <a:schemeClr val="tx2"/>
                </a:solidFill>
              </a:rPr>
              <a:t>committee</a:t>
            </a:r>
            <a:r>
              <a:rPr lang="en-GB" altLang="en-US" sz="2800" dirty="0"/>
              <a:t> or </a:t>
            </a:r>
            <a:r>
              <a:rPr lang="en-GB" altLang="en-US" sz="2800" i="1" dirty="0">
                <a:solidFill>
                  <a:schemeClr val="tx2"/>
                </a:solidFill>
              </a:rPr>
              <a:t>ensemble</a:t>
            </a:r>
            <a:r>
              <a:rPr lang="en-GB" altLang="en-US" sz="2800" dirty="0"/>
              <a:t> of experts</a:t>
            </a:r>
          </a:p>
          <a:p>
            <a:pPr>
              <a:spcBef>
                <a:spcPts val="500"/>
              </a:spcBef>
            </a:pPr>
            <a:r>
              <a:rPr lang="en-GB" altLang="en-US" sz="3200" dirty="0"/>
              <a:t>Advantage</a:t>
            </a:r>
          </a:p>
          <a:p>
            <a:pPr lvl="1"/>
            <a:r>
              <a:rPr lang="en-GB" altLang="en-US" sz="2800" dirty="0"/>
              <a:t>often improves predictive performance</a:t>
            </a:r>
          </a:p>
          <a:p>
            <a:pPr>
              <a:spcBef>
                <a:spcPts val="500"/>
              </a:spcBef>
            </a:pPr>
            <a:r>
              <a:rPr lang="en-GB" altLang="en-US" sz="3200" dirty="0"/>
              <a:t>Disadvantage</a:t>
            </a:r>
          </a:p>
          <a:p>
            <a:pPr lvl="1"/>
            <a:r>
              <a:rPr lang="en-GB" altLang="en-US" sz="2800" dirty="0"/>
              <a:t>produces output that is very hard to </a:t>
            </a:r>
            <a:r>
              <a:rPr lang="en-GB" altLang="en-US" sz="2800" i="1" dirty="0">
                <a:solidFill>
                  <a:schemeClr val="tx2"/>
                </a:solidFill>
              </a:rPr>
              <a:t>interpret</a:t>
            </a:r>
          </a:p>
          <a:p>
            <a:pPr>
              <a:spcBef>
                <a:spcPts val="500"/>
              </a:spcBef>
            </a:pPr>
            <a:r>
              <a:rPr lang="en-GB" altLang="en-US" sz="3200" dirty="0"/>
              <a:t>C</a:t>
            </a:r>
            <a:r>
              <a:rPr lang="en-GB" altLang="en-US" sz="2800" dirty="0"/>
              <a:t>an be applied to both classification and numeric prediction problems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024" y="843319"/>
            <a:ext cx="10515600" cy="757129"/>
          </a:xfrm>
        </p:spPr>
        <p:txBody>
          <a:bodyPr/>
          <a:lstStyle/>
          <a:p>
            <a:r>
              <a:rPr lang="en-GB" dirty="0"/>
              <a:t>Basic Ideas</a:t>
            </a:r>
          </a:p>
        </p:txBody>
      </p:sp>
      <p:sp>
        <p:nvSpPr>
          <p:cNvPr id="3" name="Content Placeholder 2"/>
          <p:cNvSpPr>
            <a:spLocks noGrp="1"/>
          </p:cNvSpPr>
          <p:nvPr>
            <p:ph idx="1"/>
          </p:nvPr>
        </p:nvSpPr>
        <p:spPr>
          <a:xfrm>
            <a:off x="575536" y="1371600"/>
            <a:ext cx="10605151" cy="5103628"/>
          </a:xfrm>
        </p:spPr>
        <p:txBody>
          <a:bodyPr/>
          <a:lstStyle/>
          <a:p>
            <a:r>
              <a:rPr lang="en-GB" b="1" dirty="0"/>
              <a:t>Bagging</a:t>
            </a:r>
            <a:r>
              <a:rPr lang="en-GB" dirty="0"/>
              <a:t>. Building multiple models </a:t>
            </a:r>
          </a:p>
          <a:p>
            <a:pPr lvl="1"/>
            <a:r>
              <a:rPr lang="en-GB" dirty="0"/>
              <a:t>(normally) of the same type</a:t>
            </a:r>
          </a:p>
          <a:p>
            <a:pPr lvl="1"/>
            <a:r>
              <a:rPr lang="en-GB" dirty="0"/>
              <a:t>different subsamples of the training dataset.</a:t>
            </a:r>
          </a:p>
          <a:p>
            <a:r>
              <a:rPr lang="en-GB" b="1" dirty="0"/>
              <a:t>Randomisation. Build multiple models</a:t>
            </a:r>
          </a:p>
          <a:p>
            <a:pPr lvl="1"/>
            <a:r>
              <a:rPr lang="en-GB" dirty="0"/>
              <a:t>Use different random options.</a:t>
            </a:r>
          </a:p>
          <a:p>
            <a:r>
              <a:rPr lang="en-GB" b="1" dirty="0"/>
              <a:t>Boosting</a:t>
            </a:r>
            <a:r>
              <a:rPr lang="en-GB" dirty="0"/>
              <a:t>. Building multiple models </a:t>
            </a:r>
          </a:p>
          <a:p>
            <a:pPr lvl="1"/>
            <a:r>
              <a:rPr lang="en-GB" dirty="0"/>
              <a:t>(normally) of the same type</a:t>
            </a:r>
          </a:p>
          <a:p>
            <a:pPr lvl="1"/>
            <a:r>
              <a:rPr lang="en-GB" dirty="0"/>
              <a:t>subsequent model learns to fix the prediction errors of an earlier model.</a:t>
            </a:r>
          </a:p>
          <a:p>
            <a:r>
              <a:rPr lang="en-GB" b="1" dirty="0"/>
              <a:t>Stacking</a:t>
            </a:r>
            <a:r>
              <a:rPr lang="en-GB" dirty="0"/>
              <a:t>. Building multiple models</a:t>
            </a:r>
          </a:p>
          <a:p>
            <a:pPr lvl="1"/>
            <a:r>
              <a:rPr lang="en-GB" i="1" dirty="0">
                <a:solidFill>
                  <a:srgbClr val="002060"/>
                </a:solidFill>
              </a:rPr>
              <a:t>Base models</a:t>
            </a:r>
            <a:r>
              <a:rPr lang="en-GB" i="1" dirty="0"/>
              <a:t> </a:t>
            </a:r>
            <a:r>
              <a:rPr lang="en-GB" dirty="0"/>
              <a:t>(normally) of differing types</a:t>
            </a:r>
          </a:p>
          <a:p>
            <a:pPr lvl="1"/>
            <a:r>
              <a:rPr lang="en-GB" i="1" dirty="0">
                <a:solidFill>
                  <a:srgbClr val="002060"/>
                </a:solidFill>
              </a:rPr>
              <a:t>Meta model: </a:t>
            </a:r>
            <a:r>
              <a:rPr lang="en-GB" dirty="0"/>
              <a:t>learns how to best combine the predictions of the base models.</a:t>
            </a:r>
          </a:p>
          <a:p>
            <a:endParaRPr lang="en-GB" dirty="0"/>
          </a:p>
        </p:txBody>
      </p:sp>
    </p:spTree>
    <p:extLst>
      <p:ext uri="{BB962C8B-B14F-4D97-AF65-F5344CB8AC3E}">
        <p14:creationId xmlns:p14="http://schemas.microsoft.com/office/powerpoint/2010/main" val="271813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type="body" idx="1"/>
          </p:nvPr>
        </p:nvSpPr>
        <p:spPr/>
        <p:txBody>
          <a:bodyPr/>
          <a:lstStyle/>
          <a:p>
            <a:r>
              <a:rPr lang="en-GB" altLang="en-US" dirty="0">
                <a:solidFill>
                  <a:srgbClr val="C0C0C0"/>
                </a:solidFill>
              </a:rPr>
              <a:t>A committee of “experts”</a:t>
            </a:r>
          </a:p>
          <a:p>
            <a:r>
              <a:rPr lang="en-GB" altLang="en-US" dirty="0"/>
              <a:t>Bagging</a:t>
            </a:r>
          </a:p>
          <a:p>
            <a:r>
              <a:rPr lang="en-GB" altLang="en-US" dirty="0">
                <a:solidFill>
                  <a:srgbClr val="C0C0C0"/>
                </a:solidFill>
              </a:rPr>
              <a:t>Randomisation</a:t>
            </a:r>
          </a:p>
          <a:p>
            <a:r>
              <a:rPr lang="en-GB" altLang="en-US" dirty="0">
                <a:solidFill>
                  <a:srgbClr val="C0C0C0"/>
                </a:solidFill>
              </a:rPr>
              <a:t>Boosting</a:t>
            </a:r>
          </a:p>
          <a:p>
            <a:r>
              <a:rPr lang="en-GB" altLang="en-US" dirty="0">
                <a:solidFill>
                  <a:srgbClr val="C0C0C0"/>
                </a:solidFill>
              </a:rPr>
              <a:t>Stacking</a:t>
            </a:r>
          </a:p>
          <a:p>
            <a:r>
              <a:rPr lang="en-GB" altLang="en-US" dirty="0">
                <a:solidFill>
                  <a:srgbClr val="C0C0C0"/>
                </a:solidFill>
              </a:rPr>
              <a:t>Discussion</a:t>
            </a:r>
          </a:p>
        </p:txBody>
      </p:sp>
      <p:sp>
        <p:nvSpPr>
          <p:cNvPr id="78850" name="Rectangle 2"/>
          <p:cNvSpPr>
            <a:spLocks noGrp="1" noChangeArrowheads="1"/>
          </p:cNvSpPr>
          <p:nvPr>
            <p:ph type="title"/>
          </p:nvPr>
        </p:nvSpPr>
        <p:spPr/>
        <p:txBody>
          <a:bodyPr/>
          <a:lstStyle/>
          <a:p>
            <a:r>
              <a:rPr lang="en-GB" altLang="en-US" dirty="0"/>
              <a:t>Contents (2)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1259-2002-8C65-BEED-95FF96FE65BA}"/>
              </a:ext>
            </a:extLst>
          </p:cNvPr>
          <p:cNvSpPr>
            <a:spLocks noGrp="1"/>
          </p:cNvSpPr>
          <p:nvPr>
            <p:ph type="title"/>
          </p:nvPr>
        </p:nvSpPr>
        <p:spPr>
          <a:xfrm>
            <a:off x="0" y="949268"/>
            <a:ext cx="11040094" cy="731997"/>
          </a:xfrm>
        </p:spPr>
        <p:txBody>
          <a:bodyPr/>
          <a:lstStyle/>
          <a:p>
            <a:r>
              <a:rPr lang="en-GB" dirty="0"/>
              <a:t>How to split the dataset - Bagging</a:t>
            </a:r>
          </a:p>
        </p:txBody>
      </p:sp>
      <p:sp>
        <p:nvSpPr>
          <p:cNvPr id="3" name="Text Placeholder 2">
            <a:extLst>
              <a:ext uri="{FF2B5EF4-FFF2-40B4-BE49-F238E27FC236}">
                <a16:creationId xmlns:a16="http://schemas.microsoft.com/office/drawing/2014/main" id="{AB8D22F8-876C-723F-484A-5E7F22A52011}"/>
              </a:ext>
            </a:extLst>
          </p:cNvPr>
          <p:cNvSpPr>
            <a:spLocks noGrp="1"/>
          </p:cNvSpPr>
          <p:nvPr>
            <p:ph type="body" sz="quarter" idx="10"/>
          </p:nvPr>
        </p:nvSpPr>
        <p:spPr>
          <a:xfrm>
            <a:off x="478631" y="1828800"/>
            <a:ext cx="6666887" cy="4383464"/>
          </a:xfrm>
        </p:spPr>
        <p:txBody>
          <a:bodyPr/>
          <a:lstStyle/>
          <a:p>
            <a:pPr marL="457200" indent="-457200">
              <a:buFont typeface="Arial" panose="020B0604020202020204" pitchFamily="34" charset="0"/>
              <a:buChar char="•"/>
            </a:pPr>
            <a:r>
              <a:rPr lang="en-GB" b="1" dirty="0"/>
              <a:t>B</a:t>
            </a:r>
            <a:r>
              <a:rPr lang="en-GB" dirty="0"/>
              <a:t>ootstrap </a:t>
            </a:r>
            <a:r>
              <a:rPr lang="en-GB" b="1" dirty="0"/>
              <a:t>agg</a:t>
            </a:r>
            <a:r>
              <a:rPr lang="en-GB" dirty="0"/>
              <a:t>regat</a:t>
            </a:r>
            <a:r>
              <a:rPr lang="en-GB" b="1" dirty="0"/>
              <a:t>ing</a:t>
            </a:r>
            <a:r>
              <a:rPr lang="en-GB" dirty="0"/>
              <a:t> (</a:t>
            </a:r>
            <a:r>
              <a:rPr lang="en-GB" b="1" dirty="0"/>
              <a:t>Bagging</a:t>
            </a:r>
            <a:r>
              <a:rPr lang="en-GB" dirty="0"/>
              <a:t>) is sampling data from the training set </a:t>
            </a:r>
            <a:r>
              <a:rPr lang="en-GB" i="1" dirty="0"/>
              <a:t>with replacement</a:t>
            </a:r>
          </a:p>
          <a:p>
            <a:pPr marL="457200" indent="-457200">
              <a:buFont typeface="Arial" panose="020B0604020202020204" pitchFamily="34" charset="0"/>
              <a:buChar char="•"/>
            </a:pPr>
            <a:r>
              <a:rPr lang="en-GB" dirty="0"/>
              <a:t>With Bagging an instance can be sampled more than one time for the same model/ predictor </a:t>
            </a:r>
          </a:p>
          <a:p>
            <a:pPr marL="457200" indent="-457200">
              <a:buFont typeface="Arial" panose="020B0604020202020204" pitchFamily="34" charset="0"/>
              <a:buChar char="•"/>
            </a:pPr>
            <a:r>
              <a:rPr lang="en-GB" dirty="0"/>
              <a:t>Once all models are trained, the ensemble can make a prediction for a new instance by aggregating the predictions from all models</a:t>
            </a:r>
          </a:p>
        </p:txBody>
      </p:sp>
      <p:pic>
        <p:nvPicPr>
          <p:cNvPr id="5" name="Picture 4">
            <a:extLst>
              <a:ext uri="{FF2B5EF4-FFF2-40B4-BE49-F238E27FC236}">
                <a16:creationId xmlns:a16="http://schemas.microsoft.com/office/drawing/2014/main" id="{2A9DAF80-B4AC-D06C-5784-03BDCA7321D9}"/>
              </a:ext>
            </a:extLst>
          </p:cNvPr>
          <p:cNvPicPr>
            <a:picLocks noChangeAspect="1"/>
          </p:cNvPicPr>
          <p:nvPr/>
        </p:nvPicPr>
        <p:blipFill>
          <a:blip r:embed="rId2"/>
          <a:stretch>
            <a:fillRect/>
          </a:stretch>
        </p:blipFill>
        <p:spPr>
          <a:xfrm>
            <a:off x="7752730" y="945974"/>
            <a:ext cx="4439270" cy="5268060"/>
          </a:xfrm>
          <a:prstGeom prst="rect">
            <a:avLst/>
          </a:prstGeom>
        </p:spPr>
      </p:pic>
    </p:spTree>
    <p:extLst>
      <p:ext uri="{BB962C8B-B14F-4D97-AF65-F5344CB8AC3E}">
        <p14:creationId xmlns:p14="http://schemas.microsoft.com/office/powerpoint/2010/main" val="4029355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DDD6-CE5B-F5B2-F462-18770FDBAD3F}"/>
              </a:ext>
            </a:extLst>
          </p:cNvPr>
          <p:cNvSpPr>
            <a:spLocks noGrp="1"/>
          </p:cNvSpPr>
          <p:nvPr>
            <p:ph type="title"/>
          </p:nvPr>
        </p:nvSpPr>
        <p:spPr/>
        <p:txBody>
          <a:bodyPr/>
          <a:lstStyle/>
          <a:p>
            <a:r>
              <a:rPr lang="en-GB" dirty="0"/>
              <a:t>Lab Postmortem</a:t>
            </a:r>
          </a:p>
        </p:txBody>
      </p:sp>
      <p:sp>
        <p:nvSpPr>
          <p:cNvPr id="3" name="Content Placeholder 2">
            <a:extLst>
              <a:ext uri="{FF2B5EF4-FFF2-40B4-BE49-F238E27FC236}">
                <a16:creationId xmlns:a16="http://schemas.microsoft.com/office/drawing/2014/main" id="{9225F009-E70D-3220-2F59-9E61128F1ADE}"/>
              </a:ext>
            </a:extLst>
          </p:cNvPr>
          <p:cNvSpPr>
            <a:spLocks noGrp="1"/>
          </p:cNvSpPr>
          <p:nvPr>
            <p:ph idx="1"/>
          </p:nvPr>
        </p:nvSpPr>
        <p:spPr/>
        <p:txBody>
          <a:bodyPr/>
          <a:lstStyle/>
          <a:p>
            <a:r>
              <a:rPr lang="en-GB" dirty="0"/>
              <a:t>What is Lift?</a:t>
            </a:r>
          </a:p>
          <a:p>
            <a:r>
              <a:rPr lang="en-GB" dirty="0"/>
              <a:t>How is lift calculated?</a:t>
            </a:r>
          </a:p>
          <a:p>
            <a:r>
              <a:rPr lang="en-GB" dirty="0"/>
              <a:t>Why is lift different from confidence?</a:t>
            </a:r>
          </a:p>
          <a:p>
            <a:r>
              <a:rPr lang="en-GB" dirty="0"/>
              <a:t>What is support?</a:t>
            </a:r>
          </a:p>
          <a:p>
            <a:r>
              <a:rPr lang="en-GB" dirty="0"/>
              <a:t>What on earth is this graph with all the arrows? How is that useful?</a:t>
            </a:r>
          </a:p>
        </p:txBody>
      </p:sp>
      <p:sp>
        <p:nvSpPr>
          <p:cNvPr id="4" name="Date Placeholder 3">
            <a:extLst>
              <a:ext uri="{FF2B5EF4-FFF2-40B4-BE49-F238E27FC236}">
                <a16:creationId xmlns:a16="http://schemas.microsoft.com/office/drawing/2014/main" id="{9BC29148-3597-2EEF-9DFD-86725F0702B7}"/>
              </a:ext>
            </a:extLst>
          </p:cNvPr>
          <p:cNvSpPr>
            <a:spLocks noGrp="1"/>
          </p:cNvSpPr>
          <p:nvPr>
            <p:ph type="dt" sz="half" idx="10"/>
          </p:nvPr>
        </p:nvSpPr>
        <p:spPr/>
        <p:txBody>
          <a:bodyPr/>
          <a:lstStyle/>
          <a:p>
            <a:fld id="{CD071B8E-0DD7-5842-950E-3289D9FBABB1}" type="datetime4">
              <a:rPr lang="en-GB" smtClean="0"/>
              <a:pPr/>
              <a:t>11 November 2024</a:t>
            </a:fld>
            <a:endParaRPr lang="en-US" dirty="0"/>
          </a:p>
        </p:txBody>
      </p:sp>
      <p:sp>
        <p:nvSpPr>
          <p:cNvPr id="5" name="Footer Placeholder 4">
            <a:extLst>
              <a:ext uri="{FF2B5EF4-FFF2-40B4-BE49-F238E27FC236}">
                <a16:creationId xmlns:a16="http://schemas.microsoft.com/office/drawing/2014/main" id="{A80FDF9A-7583-8A29-E384-C6A89B2245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BCA8C6-1EB2-2533-B3CE-FD0A632C53CC}"/>
              </a:ext>
            </a:extLst>
          </p:cNvPr>
          <p:cNvSpPr>
            <a:spLocks noGrp="1"/>
          </p:cNvSpPr>
          <p:nvPr>
            <p:ph type="sldNum" sz="quarter" idx="12"/>
          </p:nvPr>
        </p:nvSpPr>
        <p:spPr/>
        <p:txBody>
          <a:bodyPr/>
          <a:lstStyle/>
          <a:p>
            <a:fld id="{437794D7-DC86-9A4E-9C9F-0B324FE8876A}" type="slidenum">
              <a:rPr lang="en-US" smtClean="0"/>
              <a:pPr/>
              <a:t>2</a:t>
            </a:fld>
            <a:endParaRPr lang="en-US" dirty="0"/>
          </a:p>
        </p:txBody>
      </p:sp>
    </p:spTree>
    <p:extLst>
      <p:ext uri="{BB962C8B-B14F-4D97-AF65-F5344CB8AC3E}">
        <p14:creationId xmlns:p14="http://schemas.microsoft.com/office/powerpoint/2010/main" val="4216769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altLang="en-US"/>
              <a:t>Bagging Approach</a:t>
            </a:r>
          </a:p>
        </p:txBody>
      </p:sp>
      <p:sp>
        <p:nvSpPr>
          <p:cNvPr id="50179" name="Rectangle 3"/>
          <p:cNvSpPr>
            <a:spLocks noGrp="1" noChangeArrowheads="1"/>
          </p:cNvSpPr>
          <p:nvPr>
            <p:ph type="body" idx="1"/>
          </p:nvPr>
        </p:nvSpPr>
        <p:spPr>
          <a:xfrm>
            <a:off x="723983" y="2016622"/>
            <a:ext cx="11683722" cy="4840287"/>
          </a:xfrm>
        </p:spPr>
        <p:txBody>
          <a:bodyPr/>
          <a:lstStyle/>
          <a:p>
            <a:r>
              <a:rPr lang="en-GB" altLang="en-US" sz="3200" dirty="0"/>
              <a:t>Simplest way of combining predictions </a:t>
            </a:r>
          </a:p>
          <a:p>
            <a:pPr lvl="1">
              <a:spcBef>
                <a:spcPct val="10000"/>
              </a:spcBef>
            </a:pPr>
            <a:r>
              <a:rPr lang="en-GB" altLang="en-US" sz="2800" dirty="0"/>
              <a:t>Classification: vote</a:t>
            </a:r>
          </a:p>
          <a:p>
            <a:pPr lvl="1">
              <a:spcBef>
                <a:spcPct val="10000"/>
              </a:spcBef>
            </a:pPr>
            <a:r>
              <a:rPr lang="en-GB" altLang="en-US" sz="2800" dirty="0"/>
              <a:t>Numeric prediction: average</a:t>
            </a:r>
          </a:p>
          <a:p>
            <a:pPr lvl="1">
              <a:spcBef>
                <a:spcPct val="10000"/>
              </a:spcBef>
            </a:pPr>
            <a:r>
              <a:rPr lang="en-GB" altLang="en-US" sz="2800" dirty="0"/>
              <a:t>Each model (</a:t>
            </a:r>
            <a:r>
              <a:rPr lang="en-GB" altLang="en-US" sz="2800" i="1" u="sng" dirty="0">
                <a:solidFill>
                  <a:schemeClr val="tx2"/>
                </a:solidFill>
              </a:rPr>
              <a:t>expert</a:t>
            </a:r>
            <a:r>
              <a:rPr lang="en-GB" altLang="en-US" sz="2800" dirty="0"/>
              <a:t>) receives equal weight</a:t>
            </a:r>
          </a:p>
          <a:p>
            <a:r>
              <a:rPr lang="en-GB" altLang="en-US" sz="3200" i="1" u="sng" dirty="0">
                <a:solidFill>
                  <a:schemeClr val="tx2"/>
                </a:solidFill>
              </a:rPr>
              <a:t>Idealised</a:t>
            </a:r>
            <a:r>
              <a:rPr lang="en-GB" altLang="en-US" sz="3200" dirty="0"/>
              <a:t> version of bagging:</a:t>
            </a:r>
          </a:p>
          <a:p>
            <a:pPr lvl="1">
              <a:spcBef>
                <a:spcPct val="10000"/>
              </a:spcBef>
            </a:pPr>
            <a:r>
              <a:rPr lang="en-GB" altLang="en-US" sz="2800" dirty="0"/>
              <a:t>Use several training sets of size </a:t>
            </a:r>
            <a:r>
              <a:rPr lang="en-GB" altLang="en-US" sz="2800" i="1" dirty="0"/>
              <a:t>n</a:t>
            </a:r>
          </a:p>
          <a:p>
            <a:pPr lvl="2"/>
            <a:r>
              <a:rPr lang="en-GB" altLang="en-US" sz="2400" dirty="0"/>
              <a:t>instead of just having one training set of size </a:t>
            </a:r>
            <a:r>
              <a:rPr lang="en-GB" altLang="en-US" sz="2400" i="1" dirty="0"/>
              <a:t>n</a:t>
            </a:r>
          </a:p>
          <a:p>
            <a:pPr lvl="1">
              <a:spcBef>
                <a:spcPct val="10000"/>
              </a:spcBef>
            </a:pPr>
            <a:r>
              <a:rPr lang="en-GB" altLang="en-US" sz="2800" dirty="0"/>
              <a:t>Build a model for each training set</a:t>
            </a:r>
          </a:p>
          <a:p>
            <a:pPr lvl="1">
              <a:spcBef>
                <a:spcPct val="10000"/>
              </a:spcBef>
            </a:pPr>
            <a:r>
              <a:rPr lang="en-GB" altLang="en-US" sz="2800" dirty="0"/>
              <a:t>Combine the classifiers’ predictions using voting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AA46-29E9-7DD9-0932-7CB855A6C722}"/>
              </a:ext>
            </a:extLst>
          </p:cNvPr>
          <p:cNvSpPr>
            <a:spLocks noGrp="1"/>
          </p:cNvSpPr>
          <p:nvPr>
            <p:ph type="title"/>
          </p:nvPr>
        </p:nvSpPr>
        <p:spPr/>
        <p:txBody>
          <a:bodyPr/>
          <a:lstStyle/>
          <a:p>
            <a:r>
              <a:rPr lang="en-GB" dirty="0"/>
              <a:t>Bagging</a:t>
            </a:r>
          </a:p>
        </p:txBody>
      </p:sp>
      <p:sp>
        <p:nvSpPr>
          <p:cNvPr id="3" name="Text Placeholder 2">
            <a:extLst>
              <a:ext uri="{FF2B5EF4-FFF2-40B4-BE49-F238E27FC236}">
                <a16:creationId xmlns:a16="http://schemas.microsoft.com/office/drawing/2014/main" id="{D7F7CA73-87F8-4AD9-F0A3-DB3D2364F608}"/>
              </a:ext>
            </a:extLst>
          </p:cNvPr>
          <p:cNvSpPr>
            <a:spLocks noGrp="1"/>
          </p:cNvSpPr>
          <p:nvPr>
            <p:ph type="body" sz="quarter" idx="10"/>
          </p:nvPr>
        </p:nvSpPr>
        <p:spPr>
          <a:xfrm>
            <a:off x="478631" y="1734532"/>
            <a:ext cx="5352875" cy="1440845"/>
          </a:xfrm>
        </p:spPr>
        <p:txBody>
          <a:bodyPr/>
          <a:lstStyle/>
          <a:p>
            <a:r>
              <a:rPr lang="en-GB" dirty="0"/>
              <a:t>For each data sub-set, take k samples from the dataset, one at a time, repeat instances are allowed.</a:t>
            </a:r>
          </a:p>
        </p:txBody>
      </p:sp>
      <p:grpSp>
        <p:nvGrpSpPr>
          <p:cNvPr id="4" name="Group 3">
            <a:extLst>
              <a:ext uri="{FF2B5EF4-FFF2-40B4-BE49-F238E27FC236}">
                <a16:creationId xmlns:a16="http://schemas.microsoft.com/office/drawing/2014/main" id="{A7E1C9F7-DBD2-1EB9-524F-B6BB292FA3BD}"/>
              </a:ext>
            </a:extLst>
          </p:cNvPr>
          <p:cNvGrpSpPr/>
          <p:nvPr/>
        </p:nvGrpSpPr>
        <p:grpSpPr>
          <a:xfrm>
            <a:off x="108725" y="3823078"/>
            <a:ext cx="2099489" cy="2503190"/>
            <a:chOff x="1558925" y="3716339"/>
            <a:chExt cx="2099489" cy="2503190"/>
          </a:xfrm>
        </p:grpSpPr>
        <p:sp>
          <p:nvSpPr>
            <p:cNvPr id="5" name="AutoShape 4">
              <a:extLst>
                <a:ext uri="{FF2B5EF4-FFF2-40B4-BE49-F238E27FC236}">
                  <a16:creationId xmlns:a16="http://schemas.microsoft.com/office/drawing/2014/main" id="{B9B1B591-8A88-153B-3AFB-C64C8D3C9C93}"/>
                </a:ext>
              </a:extLst>
            </p:cNvPr>
            <p:cNvSpPr>
              <a:spLocks noChangeArrowheads="1"/>
            </p:cNvSpPr>
            <p:nvPr/>
          </p:nvSpPr>
          <p:spPr bwMode="auto">
            <a:xfrm>
              <a:off x="1774826" y="4102100"/>
              <a:ext cx="900113" cy="503238"/>
            </a:xfrm>
            <a:prstGeom prst="can">
              <a:avLst>
                <a:gd name="adj" fmla="val 25000"/>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dirty="0">
                  <a:solidFill>
                    <a:schemeClr val="bg1"/>
                  </a:solidFill>
                </a:rPr>
                <a:t>n</a:t>
              </a:r>
            </a:p>
          </p:txBody>
        </p:sp>
        <p:sp>
          <p:nvSpPr>
            <p:cNvPr id="6" name="AutoShape 5">
              <a:extLst>
                <a:ext uri="{FF2B5EF4-FFF2-40B4-BE49-F238E27FC236}">
                  <a16:creationId xmlns:a16="http://schemas.microsoft.com/office/drawing/2014/main" id="{6A708C6F-71CD-5BF9-61E3-F64831D5B5AB}"/>
                </a:ext>
              </a:extLst>
            </p:cNvPr>
            <p:cNvSpPr>
              <a:spLocks noChangeArrowheads="1"/>
            </p:cNvSpPr>
            <p:nvPr/>
          </p:nvSpPr>
          <p:spPr bwMode="auto">
            <a:xfrm>
              <a:off x="2674938" y="4894263"/>
              <a:ext cx="900112" cy="431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chemeClr val="accent1">
                <a:lumMod val="75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a:solidFill>
                    <a:schemeClr val="bg1"/>
                  </a:solidFill>
                </a:rPr>
                <a:t>k</a:t>
              </a:r>
            </a:p>
          </p:txBody>
        </p:sp>
        <p:sp>
          <p:nvSpPr>
            <p:cNvPr id="7" name="Arc 6">
              <a:extLst>
                <a:ext uri="{FF2B5EF4-FFF2-40B4-BE49-F238E27FC236}">
                  <a16:creationId xmlns:a16="http://schemas.microsoft.com/office/drawing/2014/main" id="{A54BF2C7-25A6-4340-557E-5327424008EE}"/>
                </a:ext>
              </a:extLst>
            </p:cNvPr>
            <p:cNvSpPr>
              <a:spLocks/>
            </p:cNvSpPr>
            <p:nvPr/>
          </p:nvSpPr>
          <p:spPr bwMode="auto">
            <a:xfrm>
              <a:off x="2674939" y="4318001"/>
              <a:ext cx="541337" cy="57626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 name="Arc 7">
              <a:extLst>
                <a:ext uri="{FF2B5EF4-FFF2-40B4-BE49-F238E27FC236}">
                  <a16:creationId xmlns:a16="http://schemas.microsoft.com/office/drawing/2014/main" id="{7C9EC03D-9F41-BF66-B58F-09E1BC511D6E}"/>
                </a:ext>
              </a:extLst>
            </p:cNvPr>
            <p:cNvSpPr>
              <a:spLocks/>
            </p:cNvSpPr>
            <p:nvPr/>
          </p:nvSpPr>
          <p:spPr bwMode="auto">
            <a:xfrm flipH="1" flipV="1">
              <a:off x="2674938" y="4318000"/>
              <a:ext cx="468312" cy="28733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381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9" name="Text Box 8">
              <a:extLst>
                <a:ext uri="{FF2B5EF4-FFF2-40B4-BE49-F238E27FC236}">
                  <a16:creationId xmlns:a16="http://schemas.microsoft.com/office/drawing/2014/main" id="{DDD1B28C-26DC-98BE-4D73-51635AF85E6A}"/>
                </a:ext>
              </a:extLst>
            </p:cNvPr>
            <p:cNvSpPr txBox="1">
              <a:spLocks noChangeArrowheads="1"/>
            </p:cNvSpPr>
            <p:nvPr/>
          </p:nvSpPr>
          <p:spPr bwMode="auto">
            <a:xfrm>
              <a:off x="2711450" y="3886201"/>
              <a:ext cx="38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800"/>
                <a:t>n</a:t>
              </a:r>
            </a:p>
          </p:txBody>
        </p:sp>
        <p:sp>
          <p:nvSpPr>
            <p:cNvPr id="10" name="Text Box 9">
              <a:extLst>
                <a:ext uri="{FF2B5EF4-FFF2-40B4-BE49-F238E27FC236}">
                  <a16:creationId xmlns:a16="http://schemas.microsoft.com/office/drawing/2014/main" id="{4D3BEB5E-892C-D094-B60B-C4957301693D}"/>
                </a:ext>
              </a:extLst>
            </p:cNvPr>
            <p:cNvSpPr txBox="1">
              <a:spLocks noChangeArrowheads="1"/>
            </p:cNvSpPr>
            <p:nvPr/>
          </p:nvSpPr>
          <p:spPr bwMode="auto">
            <a:xfrm>
              <a:off x="1631950" y="3716339"/>
              <a:ext cx="11397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Dataset</a:t>
              </a:r>
            </a:p>
          </p:txBody>
        </p:sp>
        <p:sp>
          <p:nvSpPr>
            <p:cNvPr id="11" name="Text Box 10">
              <a:extLst>
                <a:ext uri="{FF2B5EF4-FFF2-40B4-BE49-F238E27FC236}">
                  <a16:creationId xmlns:a16="http://schemas.microsoft.com/office/drawing/2014/main" id="{3ADBFBE0-F2D7-2370-183C-BE0A725EEDD5}"/>
                </a:ext>
              </a:extLst>
            </p:cNvPr>
            <p:cNvSpPr txBox="1">
              <a:spLocks noChangeArrowheads="1"/>
            </p:cNvSpPr>
            <p:nvPr/>
          </p:nvSpPr>
          <p:spPr bwMode="auto">
            <a:xfrm>
              <a:off x="2484438" y="5253039"/>
              <a:ext cx="11739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Training</a:t>
              </a:r>
            </a:p>
          </p:txBody>
        </p:sp>
        <p:sp>
          <p:nvSpPr>
            <p:cNvPr id="12" name="Text Box 11">
              <a:extLst>
                <a:ext uri="{FF2B5EF4-FFF2-40B4-BE49-F238E27FC236}">
                  <a16:creationId xmlns:a16="http://schemas.microsoft.com/office/drawing/2014/main" id="{8B4CEAC3-3F0E-1F41-0DC9-1B1790076AFA}"/>
                </a:ext>
              </a:extLst>
            </p:cNvPr>
            <p:cNvSpPr txBox="1">
              <a:spLocks noChangeArrowheads="1"/>
            </p:cNvSpPr>
            <p:nvPr/>
          </p:nvSpPr>
          <p:spPr bwMode="auto">
            <a:xfrm>
              <a:off x="1558925" y="5757864"/>
              <a:ext cx="10579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sz="2400"/>
                <a:t>Testing</a:t>
              </a:r>
            </a:p>
          </p:txBody>
        </p:sp>
        <p:sp>
          <p:nvSpPr>
            <p:cNvPr id="13" name="AutoShape 12">
              <a:extLst>
                <a:ext uri="{FF2B5EF4-FFF2-40B4-BE49-F238E27FC236}">
                  <a16:creationId xmlns:a16="http://schemas.microsoft.com/office/drawing/2014/main" id="{5274EB13-B0E7-315B-390D-A23AB2AD667C}"/>
                </a:ext>
              </a:extLst>
            </p:cNvPr>
            <p:cNvSpPr>
              <a:spLocks noChangeArrowheads="1"/>
            </p:cNvSpPr>
            <p:nvPr/>
          </p:nvSpPr>
          <p:spPr bwMode="auto">
            <a:xfrm>
              <a:off x="1714500" y="5351464"/>
              <a:ext cx="852488" cy="477837"/>
            </a:xfrm>
            <a:prstGeom prst="hexagon">
              <a:avLst>
                <a:gd name="adj" fmla="val 44601"/>
                <a:gd name="vf" fmla="val 115470"/>
              </a:avLst>
            </a:prstGeom>
            <a:solidFill>
              <a:schemeClr val="accent1">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800" dirty="0">
                  <a:solidFill>
                    <a:schemeClr val="bg1"/>
                  </a:solidFill>
                </a:rPr>
                <a:t>n-k</a:t>
              </a:r>
            </a:p>
          </p:txBody>
        </p:sp>
        <p:sp>
          <p:nvSpPr>
            <p:cNvPr id="14" name="Line 13">
              <a:extLst>
                <a:ext uri="{FF2B5EF4-FFF2-40B4-BE49-F238E27FC236}">
                  <a16:creationId xmlns:a16="http://schemas.microsoft.com/office/drawing/2014/main" id="{766F049A-0C7C-0F9D-E138-744C99E9A5E9}"/>
                </a:ext>
              </a:extLst>
            </p:cNvPr>
            <p:cNvSpPr>
              <a:spLocks noChangeShapeType="1"/>
            </p:cNvSpPr>
            <p:nvPr/>
          </p:nvSpPr>
          <p:spPr bwMode="auto">
            <a:xfrm flipH="1">
              <a:off x="2135189" y="4605339"/>
              <a:ext cx="73025" cy="746125"/>
            </a:xfrm>
            <a:prstGeom prst="line">
              <a:avLst/>
            </a:prstGeom>
            <a:noFill/>
            <a:ln w="3810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pic>
        <p:nvPicPr>
          <p:cNvPr id="16" name="Picture 15">
            <a:extLst>
              <a:ext uri="{FF2B5EF4-FFF2-40B4-BE49-F238E27FC236}">
                <a16:creationId xmlns:a16="http://schemas.microsoft.com/office/drawing/2014/main" id="{5B6BA14A-71A3-5CB4-A7AB-D5CCBED9D674}"/>
              </a:ext>
            </a:extLst>
          </p:cNvPr>
          <p:cNvPicPr>
            <a:picLocks noChangeAspect="1"/>
          </p:cNvPicPr>
          <p:nvPr/>
        </p:nvPicPr>
        <p:blipFill>
          <a:blip r:embed="rId3"/>
          <a:stretch>
            <a:fillRect/>
          </a:stretch>
        </p:blipFill>
        <p:spPr>
          <a:xfrm>
            <a:off x="6180155" y="1602398"/>
            <a:ext cx="5687219" cy="4067743"/>
          </a:xfrm>
          <a:prstGeom prst="rect">
            <a:avLst/>
          </a:prstGeom>
        </p:spPr>
      </p:pic>
      <p:sp>
        <p:nvSpPr>
          <p:cNvPr id="18" name="TextBox 17">
            <a:extLst>
              <a:ext uri="{FF2B5EF4-FFF2-40B4-BE49-F238E27FC236}">
                <a16:creationId xmlns:a16="http://schemas.microsoft.com/office/drawing/2014/main" id="{61C23EF9-9D59-9AEB-0243-C826306BF359}"/>
              </a:ext>
            </a:extLst>
          </p:cNvPr>
          <p:cNvSpPr txBox="1"/>
          <p:nvPr/>
        </p:nvSpPr>
        <p:spPr>
          <a:xfrm>
            <a:off x="2546428" y="3161358"/>
            <a:ext cx="3394093" cy="3108543"/>
          </a:xfrm>
          <a:prstGeom prst="rect">
            <a:avLst/>
          </a:prstGeom>
          <a:noFill/>
        </p:spPr>
        <p:txBody>
          <a:bodyPr wrap="square">
            <a:spAutoFit/>
          </a:bodyPr>
          <a:lstStyle/>
          <a:p>
            <a:r>
              <a:rPr lang="en-GB" sz="2800" dirty="0"/>
              <a:t>Each model in the ensemble will be trained on almost 63% of the training set. ~37% left for testing (out of bag evaluation)</a:t>
            </a:r>
          </a:p>
        </p:txBody>
      </p:sp>
    </p:spTree>
    <p:extLst>
      <p:ext uri="{BB962C8B-B14F-4D97-AF65-F5344CB8AC3E}">
        <p14:creationId xmlns:p14="http://schemas.microsoft.com/office/powerpoint/2010/main" val="1738331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altLang="en-US" dirty="0"/>
              <a:t>Bagging Performance</a:t>
            </a:r>
          </a:p>
        </p:txBody>
      </p:sp>
      <p:sp>
        <p:nvSpPr>
          <p:cNvPr id="89091" name="Rectangle 3"/>
          <p:cNvSpPr>
            <a:spLocks noGrp="1" noChangeArrowheads="1"/>
          </p:cNvSpPr>
          <p:nvPr>
            <p:ph type="body" idx="1"/>
          </p:nvPr>
        </p:nvSpPr>
        <p:spPr>
          <a:xfrm>
            <a:off x="771484" y="1805987"/>
            <a:ext cx="11115716" cy="4651375"/>
          </a:xfrm>
        </p:spPr>
        <p:txBody>
          <a:bodyPr/>
          <a:lstStyle/>
          <a:p>
            <a:r>
              <a:rPr lang="en-GB" altLang="en-US" dirty="0"/>
              <a:t>Reduces </a:t>
            </a:r>
            <a:r>
              <a:rPr lang="en-GB" altLang="en-US" i="1" u="sng" dirty="0">
                <a:solidFill>
                  <a:schemeClr val="tx2"/>
                </a:solidFill>
              </a:rPr>
              <a:t>expected error</a:t>
            </a:r>
            <a:r>
              <a:rPr lang="en-GB" altLang="en-US" dirty="0"/>
              <a:t> due to </a:t>
            </a:r>
            <a:r>
              <a:rPr lang="en-GB" altLang="en-US" i="1" u="sng" dirty="0">
                <a:solidFill>
                  <a:schemeClr val="tx2"/>
                </a:solidFill>
              </a:rPr>
              <a:t>variance</a:t>
            </a:r>
          </a:p>
          <a:p>
            <a:r>
              <a:rPr lang="en-GB" altLang="en-US" dirty="0"/>
              <a:t>Improves performance in almost all cases</a:t>
            </a:r>
          </a:p>
          <a:p>
            <a:pPr lvl="1"/>
            <a:r>
              <a:rPr lang="en-GB" altLang="en-US" i="1" u="sng" dirty="0">
                <a:solidFill>
                  <a:schemeClr val="tx2"/>
                </a:solidFill>
              </a:rPr>
              <a:t>unstable</a:t>
            </a:r>
            <a:r>
              <a:rPr lang="en-GB" altLang="en-US" dirty="0"/>
              <a:t> learners provide diversity of models from different datasets (e.g. decision trees made even more unstable by removing pruning)</a:t>
            </a:r>
          </a:p>
          <a:p>
            <a:pPr lvl="1"/>
            <a:r>
              <a:rPr lang="en-GB" altLang="en-US" i="1" u="sng" dirty="0">
                <a:solidFill>
                  <a:schemeClr val="tx2"/>
                </a:solidFill>
              </a:rPr>
              <a:t>stable</a:t>
            </a:r>
            <a:r>
              <a:rPr lang="en-GB" altLang="en-US" dirty="0"/>
              <a:t> learners do not provide diversity (e.g. </a:t>
            </a:r>
            <a:r>
              <a:rPr lang="en-GB" altLang="en-US" i="1" dirty="0"/>
              <a:t>k</a:t>
            </a:r>
            <a:r>
              <a:rPr lang="en-GB" altLang="en-US" dirty="0"/>
              <a:t>-NN)</a:t>
            </a:r>
          </a:p>
          <a:p>
            <a:r>
              <a:rPr lang="en-GB" altLang="en-US" dirty="0"/>
              <a:t>Usually, the more classifiers the better</a:t>
            </a:r>
          </a:p>
          <a:p>
            <a:pPr lvl="1"/>
            <a:r>
              <a:rPr lang="en-GB" altLang="en-US" dirty="0"/>
              <a:t>more classifiers, greater reduction of variance</a:t>
            </a:r>
          </a:p>
          <a:p>
            <a:pPr lvl="1"/>
            <a:r>
              <a:rPr lang="en-GB" altLang="en-US" dirty="0"/>
              <a:t>voted predictions are more reliable with more votes</a:t>
            </a:r>
          </a:p>
          <a:p>
            <a:r>
              <a:rPr lang="en-GB" altLang="en-US" dirty="0"/>
              <a:t>Can help a lot if data is noisy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altLang="en-US"/>
              <a:t>Datasets for Bagging</a:t>
            </a:r>
          </a:p>
        </p:txBody>
      </p:sp>
      <p:sp>
        <p:nvSpPr>
          <p:cNvPr id="52227" name="Rectangle 3"/>
          <p:cNvSpPr>
            <a:spLocks noGrp="1" noChangeArrowheads="1"/>
          </p:cNvSpPr>
          <p:nvPr>
            <p:ph type="body" idx="1"/>
          </p:nvPr>
        </p:nvSpPr>
        <p:spPr>
          <a:xfrm>
            <a:off x="759607" y="2040371"/>
            <a:ext cx="11329473" cy="4114800"/>
          </a:xfrm>
        </p:spPr>
        <p:txBody>
          <a:bodyPr/>
          <a:lstStyle/>
          <a:p>
            <a:pPr>
              <a:spcBef>
                <a:spcPct val="10000"/>
              </a:spcBef>
            </a:pPr>
            <a:r>
              <a:rPr lang="en-GB" altLang="en-US" dirty="0"/>
              <a:t>But the training set is </a:t>
            </a:r>
            <a:r>
              <a:rPr lang="en-GB" altLang="en-US" i="1" u="sng" dirty="0">
                <a:solidFill>
                  <a:schemeClr val="tx2"/>
                </a:solidFill>
              </a:rPr>
              <a:t>finite</a:t>
            </a:r>
            <a:r>
              <a:rPr lang="en-GB" altLang="en-US" dirty="0">
                <a:solidFill>
                  <a:schemeClr val="tx2"/>
                </a:solidFill>
              </a:rPr>
              <a:t>!</a:t>
            </a:r>
            <a:r>
              <a:rPr lang="en-GB" altLang="en-US" dirty="0">
                <a:solidFill>
                  <a:schemeClr val="folHlink"/>
                </a:solidFill>
              </a:rPr>
              <a:t> </a:t>
            </a:r>
          </a:p>
          <a:p>
            <a:pPr>
              <a:spcBef>
                <a:spcPct val="10000"/>
              </a:spcBef>
            </a:pPr>
            <a:r>
              <a:rPr lang="en-GB" altLang="en-US" dirty="0"/>
              <a:t>Generate new datasets of size </a:t>
            </a:r>
            <a:r>
              <a:rPr lang="en-GB" altLang="en-US" i="1" dirty="0"/>
              <a:t>n</a:t>
            </a:r>
            <a:r>
              <a:rPr lang="en-GB" altLang="en-US" dirty="0"/>
              <a:t> by sampling </a:t>
            </a:r>
            <a:r>
              <a:rPr lang="en-GB" altLang="en-US" i="1" dirty="0">
                <a:solidFill>
                  <a:schemeClr val="tx2"/>
                </a:solidFill>
              </a:rPr>
              <a:t>with replacement</a:t>
            </a:r>
            <a:r>
              <a:rPr lang="en-GB" altLang="en-US" dirty="0"/>
              <a:t> from original dataset</a:t>
            </a:r>
          </a:p>
          <a:p>
            <a:r>
              <a:rPr lang="en-GB" altLang="en-US" dirty="0"/>
              <a:t>Bagging = </a:t>
            </a:r>
            <a:r>
              <a:rPr lang="en-GB" altLang="en-US" dirty="0">
                <a:solidFill>
                  <a:schemeClr val="hlink"/>
                </a:solidFill>
              </a:rPr>
              <a:t>b</a:t>
            </a:r>
            <a:r>
              <a:rPr lang="en-GB" altLang="en-US" dirty="0"/>
              <a:t>ootstrap </a:t>
            </a:r>
            <a:r>
              <a:rPr lang="en-GB" altLang="en-US" dirty="0">
                <a:solidFill>
                  <a:schemeClr val="hlink"/>
                </a:solidFill>
              </a:rPr>
              <a:t>agg</a:t>
            </a:r>
            <a:r>
              <a:rPr lang="en-GB" altLang="en-US" dirty="0"/>
              <a:t>regat</a:t>
            </a:r>
            <a:r>
              <a:rPr lang="en-GB" altLang="en-US" dirty="0">
                <a:solidFill>
                  <a:schemeClr val="hlink"/>
                </a:solidFill>
              </a:rPr>
              <a:t>ing</a:t>
            </a:r>
          </a:p>
          <a:p>
            <a:pPr lvl="1"/>
            <a:r>
              <a:rPr lang="en-GB" altLang="en-US" dirty="0"/>
              <a:t>bootstrap by selecting with replacement</a:t>
            </a:r>
          </a:p>
          <a:p>
            <a:pPr lvl="1"/>
            <a:r>
              <a:rPr lang="en-GB" altLang="en-US" dirty="0"/>
              <a:t>aggregate by combining results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C1BB-F102-4239-A464-DCF44BD9F127}"/>
              </a:ext>
            </a:extLst>
          </p:cNvPr>
          <p:cNvSpPr>
            <a:spLocks noGrp="1"/>
          </p:cNvSpPr>
          <p:nvPr>
            <p:ph type="title"/>
          </p:nvPr>
        </p:nvSpPr>
        <p:spPr/>
        <p:txBody>
          <a:bodyPr/>
          <a:lstStyle/>
          <a:p>
            <a:r>
              <a:rPr lang="en-GB" dirty="0"/>
              <a:t>Bootstrap</a:t>
            </a:r>
          </a:p>
        </p:txBody>
      </p:sp>
      <p:sp>
        <p:nvSpPr>
          <p:cNvPr id="3" name="Content Placeholder 2">
            <a:extLst>
              <a:ext uri="{FF2B5EF4-FFF2-40B4-BE49-F238E27FC236}">
                <a16:creationId xmlns:a16="http://schemas.microsoft.com/office/drawing/2014/main" id="{3D395D26-B922-4C92-BEA9-88BD1CFC1818}"/>
              </a:ext>
            </a:extLst>
          </p:cNvPr>
          <p:cNvSpPr>
            <a:spLocks noGrp="1"/>
          </p:cNvSpPr>
          <p:nvPr>
            <p:ph idx="1"/>
          </p:nvPr>
        </p:nvSpPr>
        <p:spPr>
          <a:xfrm>
            <a:off x="595843" y="1757928"/>
            <a:ext cx="10770362" cy="4057777"/>
          </a:xfrm>
        </p:spPr>
        <p:txBody>
          <a:bodyPr/>
          <a:lstStyle/>
          <a:p>
            <a:r>
              <a:rPr lang="en-GB" dirty="0"/>
              <a:t>Dataset </a:t>
            </a:r>
            <a:r>
              <a:rPr lang="en-GB" b="1" dirty="0"/>
              <a:t>D</a:t>
            </a:r>
            <a:r>
              <a:rPr lang="en-GB" dirty="0"/>
              <a:t> contains </a:t>
            </a:r>
            <a:r>
              <a:rPr lang="en-GB" b="1" dirty="0"/>
              <a:t>n</a:t>
            </a:r>
            <a:r>
              <a:rPr lang="en-GB" dirty="0"/>
              <a:t> samples</a:t>
            </a:r>
          </a:p>
          <a:p>
            <a:r>
              <a:rPr lang="en-GB" dirty="0"/>
              <a:t>Sample D </a:t>
            </a:r>
            <a:r>
              <a:rPr lang="en-GB" i="1" dirty="0"/>
              <a:t>n</a:t>
            </a:r>
            <a:r>
              <a:rPr lang="en-GB" dirty="0"/>
              <a:t> times (</a:t>
            </a:r>
            <a:r>
              <a:rPr lang="en-GB" b="1" dirty="0"/>
              <a:t>with replacement</a:t>
            </a:r>
            <a:r>
              <a:rPr lang="en-GB" dirty="0"/>
              <a:t>) to obtain a training set </a:t>
            </a:r>
            <a:r>
              <a:rPr lang="en-GB" b="1" dirty="0"/>
              <a:t>Tr</a:t>
            </a:r>
          </a:p>
          <a:p>
            <a:pPr lvl="1"/>
            <a:r>
              <a:rPr lang="en-GB" dirty="0"/>
              <a:t>Duplicates are allowed</a:t>
            </a:r>
          </a:p>
          <a:p>
            <a:pPr lvl="1"/>
            <a:r>
              <a:rPr lang="en-GB" dirty="0"/>
              <a:t>On average each  </a:t>
            </a:r>
            <a:r>
              <a:rPr lang="en-GB" b="1" dirty="0"/>
              <a:t>bootstrap sample </a:t>
            </a:r>
            <a:r>
              <a:rPr lang="en-GB" dirty="0"/>
              <a:t>Tr will contain 63.2% of the instances in D.</a:t>
            </a:r>
          </a:p>
          <a:p>
            <a:r>
              <a:rPr lang="en-GB" dirty="0"/>
              <a:t>Instances </a:t>
            </a:r>
            <a:r>
              <a:rPr lang="en-GB" b="1" dirty="0"/>
              <a:t>not</a:t>
            </a:r>
            <a:r>
              <a:rPr lang="en-GB" dirty="0"/>
              <a:t> in the training set </a:t>
            </a:r>
            <a:r>
              <a:rPr lang="en-GB" b="1" dirty="0"/>
              <a:t>Tr</a:t>
            </a:r>
            <a:r>
              <a:rPr lang="en-GB" dirty="0"/>
              <a:t>, become part of the test set </a:t>
            </a:r>
            <a:r>
              <a:rPr lang="en-GB" b="1" dirty="0" err="1"/>
              <a:t>Te</a:t>
            </a:r>
            <a:r>
              <a:rPr lang="en-GB" dirty="0"/>
              <a:t>. This is also called the </a:t>
            </a:r>
            <a:r>
              <a:rPr lang="en-GB" b="1" dirty="0"/>
              <a:t>out of bag sample</a:t>
            </a:r>
            <a:r>
              <a:rPr lang="en-GB" dirty="0"/>
              <a:t>.</a:t>
            </a:r>
          </a:p>
          <a:p>
            <a:pPr lvl="1"/>
            <a:endParaRPr lang="en-GB" dirty="0"/>
          </a:p>
        </p:txBody>
      </p:sp>
    </p:spTree>
    <p:extLst>
      <p:ext uri="{BB962C8B-B14F-4D97-AF65-F5344CB8AC3E}">
        <p14:creationId xmlns:p14="http://schemas.microsoft.com/office/powerpoint/2010/main" val="2190595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69" descr="Bootstrap sample B">
            <a:extLst>
              <a:ext uri="{FF2B5EF4-FFF2-40B4-BE49-F238E27FC236}">
                <a16:creationId xmlns:a16="http://schemas.microsoft.com/office/drawing/2014/main" id="{3F3D8330-B3DC-4B0F-A05D-D8F113260C7E}"/>
              </a:ext>
            </a:extLst>
          </p:cNvPr>
          <p:cNvGrpSpPr/>
          <p:nvPr/>
        </p:nvGrpSpPr>
        <p:grpSpPr>
          <a:xfrm>
            <a:off x="7460790" y="2442175"/>
            <a:ext cx="4677489" cy="3924053"/>
            <a:chOff x="7460790" y="2442175"/>
            <a:chExt cx="4677489" cy="3924053"/>
          </a:xfrm>
        </p:grpSpPr>
        <p:sp>
          <p:nvSpPr>
            <p:cNvPr id="58" name="Rectangle 57">
              <a:extLst>
                <a:ext uri="{FF2B5EF4-FFF2-40B4-BE49-F238E27FC236}">
                  <a16:creationId xmlns:a16="http://schemas.microsoft.com/office/drawing/2014/main" id="{73ED7653-83D1-4B9C-AE3E-6F773AC40FF7}"/>
                </a:ext>
              </a:extLst>
            </p:cNvPr>
            <p:cNvSpPr/>
            <p:nvPr/>
          </p:nvSpPr>
          <p:spPr>
            <a:xfrm>
              <a:off x="7460790" y="2458855"/>
              <a:ext cx="4677489" cy="3907373"/>
            </a:xfrm>
            <a:prstGeom prst="rect">
              <a:avLst/>
            </a:prstGeom>
            <a:solidFill>
              <a:srgbClr val="E5F5FF"/>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8" name="Group 67">
              <a:extLst>
                <a:ext uri="{FF2B5EF4-FFF2-40B4-BE49-F238E27FC236}">
                  <a16:creationId xmlns:a16="http://schemas.microsoft.com/office/drawing/2014/main" id="{45637BFB-E1CE-4EE2-806C-ACE0B2BC6C28}"/>
                </a:ext>
              </a:extLst>
            </p:cNvPr>
            <p:cNvGrpSpPr/>
            <p:nvPr/>
          </p:nvGrpSpPr>
          <p:grpSpPr>
            <a:xfrm>
              <a:off x="7786686" y="2442175"/>
              <a:ext cx="2457309" cy="3924053"/>
              <a:chOff x="7786686" y="2442175"/>
              <a:chExt cx="2457309" cy="3924053"/>
            </a:xfrm>
          </p:grpSpPr>
          <p:sp>
            <p:nvSpPr>
              <p:cNvPr id="40" name="Oval 39">
                <a:extLst>
                  <a:ext uri="{FF2B5EF4-FFF2-40B4-BE49-F238E27FC236}">
                    <a16:creationId xmlns:a16="http://schemas.microsoft.com/office/drawing/2014/main" id="{3E5D376F-0F91-4394-ABB2-A361353B72E1}"/>
                  </a:ext>
                </a:extLst>
              </p:cNvPr>
              <p:cNvSpPr/>
              <p:nvPr/>
            </p:nvSpPr>
            <p:spPr>
              <a:xfrm>
                <a:off x="8094835" y="3516299"/>
                <a:ext cx="504497" cy="44143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B</a:t>
                </a:r>
              </a:p>
            </p:txBody>
          </p:sp>
          <p:sp>
            <p:nvSpPr>
              <p:cNvPr id="41" name="Oval 40">
                <a:extLst>
                  <a:ext uri="{FF2B5EF4-FFF2-40B4-BE49-F238E27FC236}">
                    <a16:creationId xmlns:a16="http://schemas.microsoft.com/office/drawing/2014/main" id="{5439F7B6-D6AD-4EB1-9125-CEB3B639D702}"/>
                  </a:ext>
                </a:extLst>
              </p:cNvPr>
              <p:cNvSpPr/>
              <p:nvPr/>
            </p:nvSpPr>
            <p:spPr>
              <a:xfrm>
                <a:off x="8094835" y="3035450"/>
                <a:ext cx="504497" cy="441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A</a:t>
                </a:r>
              </a:p>
            </p:txBody>
          </p:sp>
          <p:sp>
            <p:nvSpPr>
              <p:cNvPr id="42" name="Oval 41">
                <a:extLst>
                  <a:ext uri="{FF2B5EF4-FFF2-40B4-BE49-F238E27FC236}">
                    <a16:creationId xmlns:a16="http://schemas.microsoft.com/office/drawing/2014/main" id="{E853532E-0618-4456-844B-4B3CC087DF30}"/>
                  </a:ext>
                </a:extLst>
              </p:cNvPr>
              <p:cNvSpPr/>
              <p:nvPr/>
            </p:nvSpPr>
            <p:spPr>
              <a:xfrm>
                <a:off x="8094835" y="4020796"/>
                <a:ext cx="504497" cy="44143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C</a:t>
                </a:r>
              </a:p>
            </p:txBody>
          </p:sp>
          <p:sp>
            <p:nvSpPr>
              <p:cNvPr id="43" name="Oval 42">
                <a:extLst>
                  <a:ext uri="{FF2B5EF4-FFF2-40B4-BE49-F238E27FC236}">
                    <a16:creationId xmlns:a16="http://schemas.microsoft.com/office/drawing/2014/main" id="{980942A1-6636-4C84-999D-AA67339F101D}"/>
                  </a:ext>
                </a:extLst>
              </p:cNvPr>
              <p:cNvSpPr/>
              <p:nvPr/>
            </p:nvSpPr>
            <p:spPr>
              <a:xfrm>
                <a:off x="8094835" y="4532262"/>
                <a:ext cx="504497" cy="441435"/>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E</a:t>
                </a:r>
              </a:p>
            </p:txBody>
          </p:sp>
          <p:sp>
            <p:nvSpPr>
              <p:cNvPr id="45" name="Oval 44">
                <a:extLst>
                  <a:ext uri="{FF2B5EF4-FFF2-40B4-BE49-F238E27FC236}">
                    <a16:creationId xmlns:a16="http://schemas.microsoft.com/office/drawing/2014/main" id="{2EBF9A21-A125-48C5-9079-671D63930B97}"/>
                  </a:ext>
                </a:extLst>
              </p:cNvPr>
              <p:cNvSpPr/>
              <p:nvPr/>
            </p:nvSpPr>
            <p:spPr>
              <a:xfrm>
                <a:off x="8094835" y="5043728"/>
                <a:ext cx="504497" cy="44143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H</a:t>
                </a:r>
              </a:p>
            </p:txBody>
          </p:sp>
          <p:sp>
            <p:nvSpPr>
              <p:cNvPr id="47" name="Oval 46">
                <a:extLst>
                  <a:ext uri="{FF2B5EF4-FFF2-40B4-BE49-F238E27FC236}">
                    <a16:creationId xmlns:a16="http://schemas.microsoft.com/office/drawing/2014/main" id="{3BA207A3-0F22-4B6C-B912-8CC27C463EF2}"/>
                  </a:ext>
                </a:extLst>
              </p:cNvPr>
              <p:cNvSpPr/>
              <p:nvPr/>
            </p:nvSpPr>
            <p:spPr>
              <a:xfrm>
                <a:off x="8094835" y="5627050"/>
                <a:ext cx="504497" cy="44143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J</a:t>
                </a:r>
              </a:p>
            </p:txBody>
          </p:sp>
          <p:sp>
            <p:nvSpPr>
              <p:cNvPr id="50" name="Oval 49">
                <a:extLst>
                  <a:ext uri="{FF2B5EF4-FFF2-40B4-BE49-F238E27FC236}">
                    <a16:creationId xmlns:a16="http://schemas.microsoft.com/office/drawing/2014/main" id="{AE61B4F4-C1FE-48D0-9720-03F7255093EF}"/>
                  </a:ext>
                </a:extLst>
              </p:cNvPr>
              <p:cNvSpPr/>
              <p:nvPr/>
            </p:nvSpPr>
            <p:spPr>
              <a:xfrm>
                <a:off x="8664107" y="3035449"/>
                <a:ext cx="504497" cy="441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A</a:t>
                </a:r>
              </a:p>
            </p:txBody>
          </p:sp>
          <p:sp>
            <p:nvSpPr>
              <p:cNvPr id="51" name="Oval 50">
                <a:extLst>
                  <a:ext uri="{FF2B5EF4-FFF2-40B4-BE49-F238E27FC236}">
                    <a16:creationId xmlns:a16="http://schemas.microsoft.com/office/drawing/2014/main" id="{4899706B-24CE-4643-8542-06C3D520759E}"/>
                  </a:ext>
                </a:extLst>
              </p:cNvPr>
              <p:cNvSpPr/>
              <p:nvPr/>
            </p:nvSpPr>
            <p:spPr>
              <a:xfrm>
                <a:off x="9261337" y="3035450"/>
                <a:ext cx="504497" cy="441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A</a:t>
                </a:r>
              </a:p>
            </p:txBody>
          </p:sp>
          <p:sp>
            <p:nvSpPr>
              <p:cNvPr id="52" name="Oval 51">
                <a:extLst>
                  <a:ext uri="{FF2B5EF4-FFF2-40B4-BE49-F238E27FC236}">
                    <a16:creationId xmlns:a16="http://schemas.microsoft.com/office/drawing/2014/main" id="{3892614C-6261-40A9-AB77-6B30D36221B7}"/>
                  </a:ext>
                </a:extLst>
              </p:cNvPr>
              <p:cNvSpPr/>
              <p:nvPr/>
            </p:nvSpPr>
            <p:spPr>
              <a:xfrm>
                <a:off x="8664107" y="4020795"/>
                <a:ext cx="504497" cy="44143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C</a:t>
                </a:r>
              </a:p>
            </p:txBody>
          </p:sp>
          <p:sp>
            <p:nvSpPr>
              <p:cNvPr id="53" name="Oval 52">
                <a:extLst>
                  <a:ext uri="{FF2B5EF4-FFF2-40B4-BE49-F238E27FC236}">
                    <a16:creationId xmlns:a16="http://schemas.microsoft.com/office/drawing/2014/main" id="{7A810633-7770-4000-9BD6-6BECA3E880CF}"/>
                  </a:ext>
                </a:extLst>
              </p:cNvPr>
              <p:cNvSpPr/>
              <p:nvPr/>
            </p:nvSpPr>
            <p:spPr>
              <a:xfrm>
                <a:off x="8664107" y="5627049"/>
                <a:ext cx="504497" cy="44143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J</a:t>
                </a:r>
              </a:p>
            </p:txBody>
          </p:sp>
          <p:sp>
            <p:nvSpPr>
              <p:cNvPr id="54" name="Rectangle 53">
                <a:extLst>
                  <a:ext uri="{FF2B5EF4-FFF2-40B4-BE49-F238E27FC236}">
                    <a16:creationId xmlns:a16="http://schemas.microsoft.com/office/drawing/2014/main" id="{04DA7BFB-0E26-4277-BE1C-1F82D594CED5}"/>
                  </a:ext>
                </a:extLst>
              </p:cNvPr>
              <p:cNvSpPr/>
              <p:nvPr/>
            </p:nvSpPr>
            <p:spPr>
              <a:xfrm>
                <a:off x="7864781" y="3071235"/>
                <a:ext cx="2085088" cy="3294993"/>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b="1"/>
              </a:p>
            </p:txBody>
          </p:sp>
          <p:sp>
            <p:nvSpPr>
              <p:cNvPr id="56" name="TextBox 55">
                <a:extLst>
                  <a:ext uri="{FF2B5EF4-FFF2-40B4-BE49-F238E27FC236}">
                    <a16:creationId xmlns:a16="http://schemas.microsoft.com/office/drawing/2014/main" id="{08A34394-C84D-49FC-BEDF-E212F3518EEF}"/>
                  </a:ext>
                </a:extLst>
              </p:cNvPr>
              <p:cNvSpPr txBox="1"/>
              <p:nvPr/>
            </p:nvSpPr>
            <p:spPr>
              <a:xfrm flipH="1">
                <a:off x="7786686" y="2442175"/>
                <a:ext cx="2457309" cy="707886"/>
              </a:xfrm>
              <a:prstGeom prst="rect">
                <a:avLst/>
              </a:prstGeom>
              <a:noFill/>
            </p:spPr>
            <p:txBody>
              <a:bodyPr wrap="square" rtlCol="0">
                <a:spAutoFit/>
              </a:bodyPr>
              <a:lstStyle/>
              <a:p>
                <a:r>
                  <a:rPr lang="en-GB" sz="2000" b="1" dirty="0"/>
                  <a:t>Bootstrap training sample B</a:t>
                </a:r>
              </a:p>
            </p:txBody>
          </p:sp>
        </p:grpSp>
        <p:grpSp>
          <p:nvGrpSpPr>
            <p:cNvPr id="69" name="Group 68">
              <a:extLst>
                <a:ext uri="{FF2B5EF4-FFF2-40B4-BE49-F238E27FC236}">
                  <a16:creationId xmlns:a16="http://schemas.microsoft.com/office/drawing/2014/main" id="{012060FB-F7CD-4EF4-9457-2516092DADE2}"/>
                </a:ext>
              </a:extLst>
            </p:cNvPr>
            <p:cNvGrpSpPr/>
            <p:nvPr/>
          </p:nvGrpSpPr>
          <p:grpSpPr>
            <a:xfrm>
              <a:off x="10043591" y="2458855"/>
              <a:ext cx="1921216" cy="3763656"/>
              <a:chOff x="10043591" y="2458855"/>
              <a:chExt cx="1921216" cy="3763656"/>
            </a:xfrm>
          </p:grpSpPr>
          <p:sp>
            <p:nvSpPr>
              <p:cNvPr id="44" name="Oval 43">
                <a:extLst>
                  <a:ext uri="{FF2B5EF4-FFF2-40B4-BE49-F238E27FC236}">
                    <a16:creationId xmlns:a16="http://schemas.microsoft.com/office/drawing/2014/main" id="{3344FE9A-6DEF-4C25-B0E4-588FDAB40B91}"/>
                  </a:ext>
                </a:extLst>
              </p:cNvPr>
              <p:cNvSpPr/>
              <p:nvPr/>
            </p:nvSpPr>
            <p:spPr>
              <a:xfrm>
                <a:off x="10334708" y="4686287"/>
                <a:ext cx="504497" cy="441435"/>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I</a:t>
                </a:r>
              </a:p>
            </p:txBody>
          </p:sp>
          <p:sp>
            <p:nvSpPr>
              <p:cNvPr id="46" name="Oval 45">
                <a:extLst>
                  <a:ext uri="{FF2B5EF4-FFF2-40B4-BE49-F238E27FC236}">
                    <a16:creationId xmlns:a16="http://schemas.microsoft.com/office/drawing/2014/main" id="{1F2EAD66-63F7-4333-ACAB-29151A075704}"/>
                  </a:ext>
                </a:extLst>
              </p:cNvPr>
              <p:cNvSpPr/>
              <p:nvPr/>
            </p:nvSpPr>
            <p:spPr>
              <a:xfrm>
                <a:off x="10334708" y="4174822"/>
                <a:ext cx="504497" cy="441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G</a:t>
                </a:r>
              </a:p>
            </p:txBody>
          </p:sp>
          <p:sp>
            <p:nvSpPr>
              <p:cNvPr id="48" name="Oval 47">
                <a:extLst>
                  <a:ext uri="{FF2B5EF4-FFF2-40B4-BE49-F238E27FC236}">
                    <a16:creationId xmlns:a16="http://schemas.microsoft.com/office/drawing/2014/main" id="{48099C26-7FE5-48F3-9623-0BAD91E6382A}"/>
                  </a:ext>
                </a:extLst>
              </p:cNvPr>
              <p:cNvSpPr/>
              <p:nvPr/>
            </p:nvSpPr>
            <p:spPr>
              <a:xfrm>
                <a:off x="10334708" y="3189476"/>
                <a:ext cx="504497" cy="441435"/>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D</a:t>
                </a:r>
              </a:p>
            </p:txBody>
          </p:sp>
          <p:sp>
            <p:nvSpPr>
              <p:cNvPr id="49" name="Oval 48">
                <a:extLst>
                  <a:ext uri="{FF2B5EF4-FFF2-40B4-BE49-F238E27FC236}">
                    <a16:creationId xmlns:a16="http://schemas.microsoft.com/office/drawing/2014/main" id="{4DC592FF-F3AF-4317-A3B5-7AF7EB8173E3}"/>
                  </a:ext>
                </a:extLst>
              </p:cNvPr>
              <p:cNvSpPr/>
              <p:nvPr/>
            </p:nvSpPr>
            <p:spPr>
              <a:xfrm>
                <a:off x="10334708" y="3670324"/>
                <a:ext cx="504497" cy="441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F</a:t>
                </a:r>
              </a:p>
            </p:txBody>
          </p:sp>
          <p:sp>
            <p:nvSpPr>
              <p:cNvPr id="55" name="Rectangle 54">
                <a:extLst>
                  <a:ext uri="{FF2B5EF4-FFF2-40B4-BE49-F238E27FC236}">
                    <a16:creationId xmlns:a16="http://schemas.microsoft.com/office/drawing/2014/main" id="{497B1534-9507-4A94-A746-208DD340A363}"/>
                  </a:ext>
                </a:extLst>
              </p:cNvPr>
              <p:cNvSpPr/>
              <p:nvPr/>
            </p:nvSpPr>
            <p:spPr>
              <a:xfrm>
                <a:off x="10209040" y="3071235"/>
                <a:ext cx="916069" cy="3151276"/>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b="1"/>
              </a:p>
            </p:txBody>
          </p:sp>
          <p:sp>
            <p:nvSpPr>
              <p:cNvPr id="57" name="TextBox 56">
                <a:extLst>
                  <a:ext uri="{FF2B5EF4-FFF2-40B4-BE49-F238E27FC236}">
                    <a16:creationId xmlns:a16="http://schemas.microsoft.com/office/drawing/2014/main" id="{96136E18-8B9A-4F19-B25D-4C00333CE075}"/>
                  </a:ext>
                </a:extLst>
              </p:cNvPr>
              <p:cNvSpPr txBox="1"/>
              <p:nvPr/>
            </p:nvSpPr>
            <p:spPr>
              <a:xfrm flipH="1">
                <a:off x="10043591" y="2458855"/>
                <a:ext cx="1921216" cy="707886"/>
              </a:xfrm>
              <a:prstGeom prst="rect">
                <a:avLst/>
              </a:prstGeom>
              <a:noFill/>
            </p:spPr>
            <p:txBody>
              <a:bodyPr wrap="square" rtlCol="0">
                <a:spAutoFit/>
              </a:bodyPr>
              <a:lstStyle/>
              <a:p>
                <a:r>
                  <a:rPr lang="en-GB" sz="2000" b="1" dirty="0"/>
                  <a:t>Out of bag (test) sample B</a:t>
                </a:r>
              </a:p>
            </p:txBody>
          </p:sp>
        </p:grpSp>
      </p:grpSp>
      <p:sp>
        <p:nvSpPr>
          <p:cNvPr id="62" name="TextBox 61">
            <a:extLst>
              <a:ext uri="{FF2B5EF4-FFF2-40B4-BE49-F238E27FC236}">
                <a16:creationId xmlns:a16="http://schemas.microsoft.com/office/drawing/2014/main" id="{1F809818-7047-450E-9805-E54C06D5184E}"/>
              </a:ext>
            </a:extLst>
          </p:cNvPr>
          <p:cNvSpPr txBox="1"/>
          <p:nvPr/>
        </p:nvSpPr>
        <p:spPr>
          <a:xfrm flipH="1">
            <a:off x="5655778" y="4462231"/>
            <a:ext cx="663820" cy="707886"/>
          </a:xfrm>
          <a:prstGeom prst="rect">
            <a:avLst/>
          </a:prstGeom>
          <a:noFill/>
        </p:spPr>
        <p:txBody>
          <a:bodyPr wrap="square" rtlCol="0">
            <a:spAutoFit/>
          </a:bodyPr>
          <a:lstStyle/>
          <a:p>
            <a:r>
              <a:rPr lang="en-GB" sz="4000" b="1" dirty="0"/>
              <a:t>…</a:t>
            </a:r>
          </a:p>
        </p:txBody>
      </p:sp>
      <p:grpSp>
        <p:nvGrpSpPr>
          <p:cNvPr id="67" name="Group 66" descr="Bootstrap sample 1">
            <a:extLst>
              <a:ext uri="{FF2B5EF4-FFF2-40B4-BE49-F238E27FC236}">
                <a16:creationId xmlns:a16="http://schemas.microsoft.com/office/drawing/2014/main" id="{1BC25466-2E30-4A59-BA26-E33F9DD22459}"/>
              </a:ext>
            </a:extLst>
          </p:cNvPr>
          <p:cNvGrpSpPr/>
          <p:nvPr/>
        </p:nvGrpSpPr>
        <p:grpSpPr>
          <a:xfrm>
            <a:off x="212721" y="2358618"/>
            <a:ext cx="4396718" cy="4009736"/>
            <a:chOff x="212721" y="2358618"/>
            <a:chExt cx="4396718" cy="4009736"/>
          </a:xfrm>
        </p:grpSpPr>
        <p:grpSp>
          <p:nvGrpSpPr>
            <p:cNvPr id="65" name="Group 64">
              <a:extLst>
                <a:ext uri="{FF2B5EF4-FFF2-40B4-BE49-F238E27FC236}">
                  <a16:creationId xmlns:a16="http://schemas.microsoft.com/office/drawing/2014/main" id="{96DEB216-AB15-4B81-B457-5913E114080A}"/>
                </a:ext>
              </a:extLst>
            </p:cNvPr>
            <p:cNvGrpSpPr/>
            <p:nvPr/>
          </p:nvGrpSpPr>
          <p:grpSpPr>
            <a:xfrm>
              <a:off x="489458" y="2358618"/>
              <a:ext cx="2457309" cy="3939505"/>
              <a:chOff x="489458" y="2358618"/>
              <a:chExt cx="2457309" cy="3939505"/>
            </a:xfrm>
          </p:grpSpPr>
          <p:sp>
            <p:nvSpPr>
              <p:cNvPr id="21" name="Oval 20">
                <a:extLst>
                  <a:ext uri="{FF2B5EF4-FFF2-40B4-BE49-F238E27FC236}">
                    <a16:creationId xmlns:a16="http://schemas.microsoft.com/office/drawing/2014/main" id="{2DD7CC10-8A5C-44A7-B129-EF1C2E8E51BB}"/>
                  </a:ext>
                </a:extLst>
              </p:cNvPr>
              <p:cNvSpPr/>
              <p:nvPr/>
            </p:nvSpPr>
            <p:spPr>
              <a:xfrm>
                <a:off x="782365" y="3483405"/>
                <a:ext cx="504497" cy="44143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B</a:t>
                </a:r>
              </a:p>
            </p:txBody>
          </p:sp>
          <p:sp>
            <p:nvSpPr>
              <p:cNvPr id="22" name="Oval 21">
                <a:extLst>
                  <a:ext uri="{FF2B5EF4-FFF2-40B4-BE49-F238E27FC236}">
                    <a16:creationId xmlns:a16="http://schemas.microsoft.com/office/drawing/2014/main" id="{F972F305-AEFA-4A16-9682-0A2ADABCBC8D}"/>
                  </a:ext>
                </a:extLst>
              </p:cNvPr>
              <p:cNvSpPr/>
              <p:nvPr/>
            </p:nvSpPr>
            <p:spPr>
              <a:xfrm>
                <a:off x="782365" y="3035688"/>
                <a:ext cx="504497" cy="441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A</a:t>
                </a:r>
              </a:p>
            </p:txBody>
          </p:sp>
          <p:sp>
            <p:nvSpPr>
              <p:cNvPr id="23" name="Oval 22">
                <a:extLst>
                  <a:ext uri="{FF2B5EF4-FFF2-40B4-BE49-F238E27FC236}">
                    <a16:creationId xmlns:a16="http://schemas.microsoft.com/office/drawing/2014/main" id="{523C0B1E-2C39-482D-9768-68F98D6EAE58}"/>
                  </a:ext>
                </a:extLst>
              </p:cNvPr>
              <p:cNvSpPr/>
              <p:nvPr/>
            </p:nvSpPr>
            <p:spPr>
              <a:xfrm>
                <a:off x="782365" y="3976022"/>
                <a:ext cx="504497" cy="44143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C</a:t>
                </a:r>
              </a:p>
            </p:txBody>
          </p:sp>
          <p:sp>
            <p:nvSpPr>
              <p:cNvPr id="24" name="Oval 23">
                <a:extLst>
                  <a:ext uri="{FF2B5EF4-FFF2-40B4-BE49-F238E27FC236}">
                    <a16:creationId xmlns:a16="http://schemas.microsoft.com/office/drawing/2014/main" id="{0FC573BB-7C90-431B-A103-56A0E44C5129}"/>
                  </a:ext>
                </a:extLst>
              </p:cNvPr>
              <p:cNvSpPr/>
              <p:nvPr/>
            </p:nvSpPr>
            <p:spPr>
              <a:xfrm>
                <a:off x="782365" y="4446189"/>
                <a:ext cx="504497" cy="441435"/>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E</a:t>
                </a:r>
              </a:p>
            </p:txBody>
          </p:sp>
          <p:sp>
            <p:nvSpPr>
              <p:cNvPr id="25" name="Oval 24">
                <a:extLst>
                  <a:ext uri="{FF2B5EF4-FFF2-40B4-BE49-F238E27FC236}">
                    <a16:creationId xmlns:a16="http://schemas.microsoft.com/office/drawing/2014/main" id="{D66FFD3C-BA1C-495B-A501-9B8D5FD81FA1}"/>
                  </a:ext>
                </a:extLst>
              </p:cNvPr>
              <p:cNvSpPr/>
              <p:nvPr/>
            </p:nvSpPr>
            <p:spPr>
              <a:xfrm>
                <a:off x="782365" y="5386523"/>
                <a:ext cx="504497" cy="441435"/>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I</a:t>
                </a:r>
              </a:p>
            </p:txBody>
          </p:sp>
          <p:sp>
            <p:nvSpPr>
              <p:cNvPr id="28" name="Oval 27">
                <a:extLst>
                  <a:ext uri="{FF2B5EF4-FFF2-40B4-BE49-F238E27FC236}">
                    <a16:creationId xmlns:a16="http://schemas.microsoft.com/office/drawing/2014/main" id="{1CE4A695-0A56-4AB9-AC77-9FEDA41C445E}"/>
                  </a:ext>
                </a:extLst>
              </p:cNvPr>
              <p:cNvSpPr/>
              <p:nvPr/>
            </p:nvSpPr>
            <p:spPr>
              <a:xfrm>
                <a:off x="782365" y="5856688"/>
                <a:ext cx="504497" cy="44143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J</a:t>
                </a:r>
              </a:p>
            </p:txBody>
          </p:sp>
          <p:sp>
            <p:nvSpPr>
              <p:cNvPr id="30" name="Oval 29">
                <a:extLst>
                  <a:ext uri="{FF2B5EF4-FFF2-40B4-BE49-F238E27FC236}">
                    <a16:creationId xmlns:a16="http://schemas.microsoft.com/office/drawing/2014/main" id="{023203D8-4FA5-4BCB-9BAE-F20F4114204B}"/>
                  </a:ext>
                </a:extLst>
              </p:cNvPr>
              <p:cNvSpPr/>
              <p:nvPr/>
            </p:nvSpPr>
            <p:spPr>
              <a:xfrm>
                <a:off x="782365" y="4916356"/>
                <a:ext cx="504497" cy="441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F</a:t>
                </a:r>
              </a:p>
            </p:txBody>
          </p:sp>
          <p:sp>
            <p:nvSpPr>
              <p:cNvPr id="31" name="Oval 30">
                <a:extLst>
                  <a:ext uri="{FF2B5EF4-FFF2-40B4-BE49-F238E27FC236}">
                    <a16:creationId xmlns:a16="http://schemas.microsoft.com/office/drawing/2014/main" id="{4B2EE657-3FD2-4F26-AF5C-104081EE5459}"/>
                  </a:ext>
                </a:extLst>
              </p:cNvPr>
              <p:cNvSpPr/>
              <p:nvPr/>
            </p:nvSpPr>
            <p:spPr>
              <a:xfrm>
                <a:off x="1348415" y="3035687"/>
                <a:ext cx="504497" cy="441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A</a:t>
                </a:r>
              </a:p>
            </p:txBody>
          </p:sp>
          <p:sp>
            <p:nvSpPr>
              <p:cNvPr id="32" name="Oval 31">
                <a:extLst>
                  <a:ext uri="{FF2B5EF4-FFF2-40B4-BE49-F238E27FC236}">
                    <a16:creationId xmlns:a16="http://schemas.microsoft.com/office/drawing/2014/main" id="{E0963F51-01F1-4433-8FFE-49E4442B9014}"/>
                  </a:ext>
                </a:extLst>
              </p:cNvPr>
              <p:cNvSpPr/>
              <p:nvPr/>
            </p:nvSpPr>
            <p:spPr>
              <a:xfrm>
                <a:off x="1348415" y="4887624"/>
                <a:ext cx="504497" cy="441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F</a:t>
                </a:r>
              </a:p>
            </p:txBody>
          </p:sp>
          <p:sp>
            <p:nvSpPr>
              <p:cNvPr id="34" name="Oval 33">
                <a:extLst>
                  <a:ext uri="{FF2B5EF4-FFF2-40B4-BE49-F238E27FC236}">
                    <a16:creationId xmlns:a16="http://schemas.microsoft.com/office/drawing/2014/main" id="{C3D7C72B-2847-4BE0-AE7B-11D0B836C896}"/>
                  </a:ext>
                </a:extLst>
              </p:cNvPr>
              <p:cNvSpPr/>
              <p:nvPr/>
            </p:nvSpPr>
            <p:spPr>
              <a:xfrm>
                <a:off x="1348415" y="3483405"/>
                <a:ext cx="504497" cy="44143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B</a:t>
                </a:r>
              </a:p>
            </p:txBody>
          </p:sp>
          <p:sp>
            <p:nvSpPr>
              <p:cNvPr id="35" name="Rectangle 34" descr="training sample 1">
                <a:extLst>
                  <a:ext uri="{FF2B5EF4-FFF2-40B4-BE49-F238E27FC236}">
                    <a16:creationId xmlns:a16="http://schemas.microsoft.com/office/drawing/2014/main" id="{71008825-A132-40E9-8111-1455A9D49FFA}"/>
                  </a:ext>
                </a:extLst>
              </p:cNvPr>
              <p:cNvSpPr/>
              <p:nvPr/>
            </p:nvSpPr>
            <p:spPr>
              <a:xfrm>
                <a:off x="646423" y="2987678"/>
                <a:ext cx="2085088" cy="3294993"/>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b="1"/>
              </a:p>
            </p:txBody>
          </p:sp>
          <p:sp>
            <p:nvSpPr>
              <p:cNvPr id="37" name="TextBox 36">
                <a:extLst>
                  <a:ext uri="{FF2B5EF4-FFF2-40B4-BE49-F238E27FC236}">
                    <a16:creationId xmlns:a16="http://schemas.microsoft.com/office/drawing/2014/main" id="{77E4E957-80E5-4B5D-8690-2BAA84A01A97}"/>
                  </a:ext>
                </a:extLst>
              </p:cNvPr>
              <p:cNvSpPr txBox="1"/>
              <p:nvPr/>
            </p:nvSpPr>
            <p:spPr>
              <a:xfrm flipH="1">
                <a:off x="489458" y="2358618"/>
                <a:ext cx="2457309" cy="707886"/>
              </a:xfrm>
              <a:prstGeom prst="rect">
                <a:avLst/>
              </a:prstGeom>
              <a:noFill/>
            </p:spPr>
            <p:txBody>
              <a:bodyPr wrap="square" rtlCol="0">
                <a:spAutoFit/>
              </a:bodyPr>
              <a:lstStyle/>
              <a:p>
                <a:r>
                  <a:rPr lang="en-GB" sz="2000" b="1" dirty="0"/>
                  <a:t>Bootstrap (training) sample 1</a:t>
                </a:r>
              </a:p>
            </p:txBody>
          </p:sp>
        </p:grpSp>
        <p:grpSp>
          <p:nvGrpSpPr>
            <p:cNvPr id="66" name="Group 65">
              <a:extLst>
                <a:ext uri="{FF2B5EF4-FFF2-40B4-BE49-F238E27FC236}">
                  <a16:creationId xmlns:a16="http://schemas.microsoft.com/office/drawing/2014/main" id="{7AF080F9-8D32-4077-A0E0-EF093AE1253B}"/>
                </a:ext>
              </a:extLst>
            </p:cNvPr>
            <p:cNvGrpSpPr/>
            <p:nvPr/>
          </p:nvGrpSpPr>
          <p:grpSpPr>
            <a:xfrm>
              <a:off x="2825233" y="2375298"/>
              <a:ext cx="1784206" cy="3763656"/>
              <a:chOff x="2825233" y="2375298"/>
              <a:chExt cx="1784206" cy="3763656"/>
            </a:xfrm>
          </p:grpSpPr>
          <p:sp>
            <p:nvSpPr>
              <p:cNvPr id="26" name="Oval 25">
                <a:extLst>
                  <a:ext uri="{FF2B5EF4-FFF2-40B4-BE49-F238E27FC236}">
                    <a16:creationId xmlns:a16="http://schemas.microsoft.com/office/drawing/2014/main" id="{DB1C6909-FABA-4746-A1C4-14A7A4E591B2}"/>
                  </a:ext>
                </a:extLst>
              </p:cNvPr>
              <p:cNvSpPr/>
              <p:nvPr/>
            </p:nvSpPr>
            <p:spPr>
              <a:xfrm>
                <a:off x="3116350" y="4127662"/>
                <a:ext cx="504497" cy="44143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H</a:t>
                </a:r>
              </a:p>
            </p:txBody>
          </p:sp>
          <p:sp>
            <p:nvSpPr>
              <p:cNvPr id="27" name="Oval 26">
                <a:extLst>
                  <a:ext uri="{FF2B5EF4-FFF2-40B4-BE49-F238E27FC236}">
                    <a16:creationId xmlns:a16="http://schemas.microsoft.com/office/drawing/2014/main" id="{DF94B230-8DB1-4A34-9378-06A3A4A65752}"/>
                  </a:ext>
                </a:extLst>
              </p:cNvPr>
              <p:cNvSpPr/>
              <p:nvPr/>
            </p:nvSpPr>
            <p:spPr>
              <a:xfrm>
                <a:off x="3116350" y="3616790"/>
                <a:ext cx="504497" cy="441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G</a:t>
                </a:r>
              </a:p>
            </p:txBody>
          </p:sp>
          <p:sp>
            <p:nvSpPr>
              <p:cNvPr id="29" name="Oval 28">
                <a:extLst>
                  <a:ext uri="{FF2B5EF4-FFF2-40B4-BE49-F238E27FC236}">
                    <a16:creationId xmlns:a16="http://schemas.microsoft.com/office/drawing/2014/main" id="{1A9933B3-5FEC-4DE8-987F-C17E02E81153}"/>
                  </a:ext>
                </a:extLst>
              </p:cNvPr>
              <p:cNvSpPr/>
              <p:nvPr/>
            </p:nvSpPr>
            <p:spPr>
              <a:xfrm>
                <a:off x="3116350" y="3105919"/>
                <a:ext cx="504497" cy="441435"/>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D</a:t>
                </a:r>
              </a:p>
            </p:txBody>
          </p:sp>
          <p:sp>
            <p:nvSpPr>
              <p:cNvPr id="36" name="Rectangle 35" descr="out of bag sample 1">
                <a:extLst>
                  <a:ext uri="{FF2B5EF4-FFF2-40B4-BE49-F238E27FC236}">
                    <a16:creationId xmlns:a16="http://schemas.microsoft.com/office/drawing/2014/main" id="{11B8A815-51BB-4BE6-A004-919AB073B9D0}"/>
                  </a:ext>
                </a:extLst>
              </p:cNvPr>
              <p:cNvSpPr/>
              <p:nvPr/>
            </p:nvSpPr>
            <p:spPr>
              <a:xfrm>
                <a:off x="2990682" y="2987678"/>
                <a:ext cx="916069" cy="3151276"/>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b="1"/>
              </a:p>
            </p:txBody>
          </p:sp>
          <p:sp>
            <p:nvSpPr>
              <p:cNvPr id="38" name="TextBox 37">
                <a:extLst>
                  <a:ext uri="{FF2B5EF4-FFF2-40B4-BE49-F238E27FC236}">
                    <a16:creationId xmlns:a16="http://schemas.microsoft.com/office/drawing/2014/main" id="{05014081-FF2F-4742-AC79-588F5330BC5D}"/>
                  </a:ext>
                </a:extLst>
              </p:cNvPr>
              <p:cNvSpPr txBox="1"/>
              <p:nvPr/>
            </p:nvSpPr>
            <p:spPr>
              <a:xfrm flipH="1">
                <a:off x="2825233" y="2375298"/>
                <a:ext cx="1784206" cy="707886"/>
              </a:xfrm>
              <a:prstGeom prst="rect">
                <a:avLst/>
              </a:prstGeom>
              <a:noFill/>
            </p:spPr>
            <p:txBody>
              <a:bodyPr wrap="square" rtlCol="0">
                <a:spAutoFit/>
              </a:bodyPr>
              <a:lstStyle/>
              <a:p>
                <a:r>
                  <a:rPr lang="en-GB" sz="2000" b="1" dirty="0"/>
                  <a:t>Out of bag (test) sample 1</a:t>
                </a:r>
              </a:p>
            </p:txBody>
          </p:sp>
        </p:grpSp>
        <p:sp>
          <p:nvSpPr>
            <p:cNvPr id="39" name="Rectangle 38">
              <a:extLst>
                <a:ext uri="{FF2B5EF4-FFF2-40B4-BE49-F238E27FC236}">
                  <a16:creationId xmlns:a16="http://schemas.microsoft.com/office/drawing/2014/main" id="{6C58EE0E-AD38-4FF1-8783-585D7F166E33}"/>
                </a:ext>
                <a:ext uri="{C183D7F6-B498-43B3-948B-1728B52AA6E4}">
                  <adec:decorative xmlns:adec="http://schemas.microsoft.com/office/drawing/2017/decorative" val="1"/>
                </a:ext>
              </a:extLst>
            </p:cNvPr>
            <p:cNvSpPr/>
            <p:nvPr/>
          </p:nvSpPr>
          <p:spPr>
            <a:xfrm>
              <a:off x="212721" y="2460981"/>
              <a:ext cx="4313920" cy="390737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3" name="Group 62">
            <a:extLst>
              <a:ext uri="{FF2B5EF4-FFF2-40B4-BE49-F238E27FC236}">
                <a16:creationId xmlns:a16="http://schemas.microsoft.com/office/drawing/2014/main" id="{BB3B1A2A-3733-4D1D-AD28-36A1C07BD7D4}"/>
              </a:ext>
              <a:ext uri="{C183D7F6-B498-43B3-948B-1728B52AA6E4}">
                <adec:decorative xmlns:adec="http://schemas.microsoft.com/office/drawing/2017/decorative" val="1"/>
              </a:ext>
            </a:extLst>
          </p:cNvPr>
          <p:cNvGrpSpPr/>
          <p:nvPr/>
        </p:nvGrpSpPr>
        <p:grpSpPr>
          <a:xfrm>
            <a:off x="195114" y="1496071"/>
            <a:ext cx="9570720" cy="759644"/>
            <a:chOff x="2438400" y="1391556"/>
            <a:chExt cx="9570720" cy="759644"/>
          </a:xfrm>
        </p:grpSpPr>
        <p:sp>
          <p:nvSpPr>
            <p:cNvPr id="60" name="Rectangle 59">
              <a:extLst>
                <a:ext uri="{FF2B5EF4-FFF2-40B4-BE49-F238E27FC236}">
                  <a16:creationId xmlns:a16="http://schemas.microsoft.com/office/drawing/2014/main" id="{41325E98-A41E-458E-A6FF-FE76C211392B}"/>
                </a:ext>
              </a:extLst>
            </p:cNvPr>
            <p:cNvSpPr/>
            <p:nvPr/>
          </p:nvSpPr>
          <p:spPr>
            <a:xfrm>
              <a:off x="2438400" y="1391556"/>
              <a:ext cx="9570720" cy="759644"/>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63E49465-8E77-40A6-B2F4-513A545FCE12}"/>
                </a:ext>
              </a:extLst>
            </p:cNvPr>
            <p:cNvSpPr/>
            <p:nvPr/>
          </p:nvSpPr>
          <p:spPr>
            <a:xfrm>
              <a:off x="11125663" y="1518469"/>
              <a:ext cx="504497" cy="44143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J</a:t>
              </a:r>
            </a:p>
          </p:txBody>
        </p:sp>
        <p:sp>
          <p:nvSpPr>
            <p:cNvPr id="8" name="Oval 7">
              <a:extLst>
                <a:ext uri="{FF2B5EF4-FFF2-40B4-BE49-F238E27FC236}">
                  <a16:creationId xmlns:a16="http://schemas.microsoft.com/office/drawing/2014/main" id="{73E8C163-4C45-4C9B-8B7A-71D38370C861}"/>
                </a:ext>
              </a:extLst>
            </p:cNvPr>
            <p:cNvSpPr/>
            <p:nvPr/>
          </p:nvSpPr>
          <p:spPr>
            <a:xfrm>
              <a:off x="10461841" y="1518469"/>
              <a:ext cx="504497" cy="441435"/>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I</a:t>
              </a:r>
            </a:p>
          </p:txBody>
        </p:sp>
        <p:sp>
          <p:nvSpPr>
            <p:cNvPr id="10" name="Oval 9">
              <a:extLst>
                <a:ext uri="{FF2B5EF4-FFF2-40B4-BE49-F238E27FC236}">
                  <a16:creationId xmlns:a16="http://schemas.microsoft.com/office/drawing/2014/main" id="{E67F08A6-05F0-4255-92C9-D5B2D25B1438}"/>
                </a:ext>
              </a:extLst>
            </p:cNvPr>
            <p:cNvSpPr/>
            <p:nvPr/>
          </p:nvSpPr>
          <p:spPr>
            <a:xfrm>
              <a:off x="9798021" y="1518469"/>
              <a:ext cx="504497" cy="44143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H</a:t>
              </a:r>
            </a:p>
          </p:txBody>
        </p:sp>
        <p:sp>
          <p:nvSpPr>
            <p:cNvPr id="11" name="Oval 10">
              <a:extLst>
                <a:ext uri="{FF2B5EF4-FFF2-40B4-BE49-F238E27FC236}">
                  <a16:creationId xmlns:a16="http://schemas.microsoft.com/office/drawing/2014/main" id="{8110B647-A6F2-41E4-AFA3-CF3CB84F7C08}"/>
                </a:ext>
              </a:extLst>
            </p:cNvPr>
            <p:cNvSpPr/>
            <p:nvPr/>
          </p:nvSpPr>
          <p:spPr>
            <a:xfrm>
              <a:off x="9134201" y="1518469"/>
              <a:ext cx="504497" cy="441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G</a:t>
              </a:r>
            </a:p>
          </p:txBody>
        </p:sp>
        <p:sp>
          <p:nvSpPr>
            <p:cNvPr id="20" name="Oval 19">
              <a:extLst>
                <a:ext uri="{FF2B5EF4-FFF2-40B4-BE49-F238E27FC236}">
                  <a16:creationId xmlns:a16="http://schemas.microsoft.com/office/drawing/2014/main" id="{65A5D90B-EB48-4AAD-A11D-DF672C319BAD}"/>
                </a:ext>
              </a:extLst>
            </p:cNvPr>
            <p:cNvSpPr/>
            <p:nvPr/>
          </p:nvSpPr>
          <p:spPr>
            <a:xfrm>
              <a:off x="8470381" y="1518469"/>
              <a:ext cx="504497" cy="441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F</a:t>
              </a:r>
            </a:p>
          </p:txBody>
        </p:sp>
        <p:sp>
          <p:nvSpPr>
            <p:cNvPr id="19" name="Oval 18">
              <a:extLst>
                <a:ext uri="{FF2B5EF4-FFF2-40B4-BE49-F238E27FC236}">
                  <a16:creationId xmlns:a16="http://schemas.microsoft.com/office/drawing/2014/main" id="{E0666136-F2C5-4E97-9E0D-E86378E72843}"/>
                </a:ext>
              </a:extLst>
            </p:cNvPr>
            <p:cNvSpPr/>
            <p:nvPr/>
          </p:nvSpPr>
          <p:spPr>
            <a:xfrm>
              <a:off x="7142741" y="1518469"/>
              <a:ext cx="504497" cy="441435"/>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D</a:t>
              </a:r>
            </a:p>
          </p:txBody>
        </p:sp>
        <p:sp>
          <p:nvSpPr>
            <p:cNvPr id="7" name="Oval 6">
              <a:extLst>
                <a:ext uri="{FF2B5EF4-FFF2-40B4-BE49-F238E27FC236}">
                  <a16:creationId xmlns:a16="http://schemas.microsoft.com/office/drawing/2014/main" id="{FB66BFF0-42EA-4C00-9F16-1566224236FF}"/>
                </a:ext>
              </a:extLst>
            </p:cNvPr>
            <p:cNvSpPr/>
            <p:nvPr/>
          </p:nvSpPr>
          <p:spPr>
            <a:xfrm>
              <a:off x="7806561" y="1518469"/>
              <a:ext cx="504497" cy="441435"/>
            </a:xfrm>
            <a:prstGeom prst="ellipse">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E</a:t>
              </a:r>
            </a:p>
          </p:txBody>
        </p:sp>
        <p:sp>
          <p:nvSpPr>
            <p:cNvPr id="6" name="Oval 5">
              <a:extLst>
                <a:ext uri="{FF2B5EF4-FFF2-40B4-BE49-F238E27FC236}">
                  <a16:creationId xmlns:a16="http://schemas.microsoft.com/office/drawing/2014/main" id="{DCAA13C7-A3DE-45A0-A2F4-0F693584F029}"/>
                </a:ext>
              </a:extLst>
            </p:cNvPr>
            <p:cNvSpPr/>
            <p:nvPr/>
          </p:nvSpPr>
          <p:spPr>
            <a:xfrm>
              <a:off x="6478921" y="1518469"/>
              <a:ext cx="504497" cy="44143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C</a:t>
              </a:r>
            </a:p>
          </p:txBody>
        </p:sp>
        <p:sp>
          <p:nvSpPr>
            <p:cNvPr id="4" name="Oval 3">
              <a:extLst>
                <a:ext uri="{FF2B5EF4-FFF2-40B4-BE49-F238E27FC236}">
                  <a16:creationId xmlns:a16="http://schemas.microsoft.com/office/drawing/2014/main" id="{22A28066-63AA-4FA2-B9C9-DC53EC6C27D2}"/>
                </a:ext>
              </a:extLst>
            </p:cNvPr>
            <p:cNvSpPr/>
            <p:nvPr/>
          </p:nvSpPr>
          <p:spPr>
            <a:xfrm>
              <a:off x="5815101" y="1518469"/>
              <a:ext cx="504497" cy="44143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B</a:t>
              </a:r>
            </a:p>
          </p:txBody>
        </p:sp>
        <p:sp>
          <p:nvSpPr>
            <p:cNvPr id="5" name="Oval 4">
              <a:extLst>
                <a:ext uri="{FF2B5EF4-FFF2-40B4-BE49-F238E27FC236}">
                  <a16:creationId xmlns:a16="http://schemas.microsoft.com/office/drawing/2014/main" id="{A7151DF5-BB62-4FA4-AC30-1C7AA64BB7E3}"/>
                </a:ext>
              </a:extLst>
            </p:cNvPr>
            <p:cNvSpPr/>
            <p:nvPr/>
          </p:nvSpPr>
          <p:spPr>
            <a:xfrm>
              <a:off x="5151281" y="1518469"/>
              <a:ext cx="504497" cy="441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A</a:t>
              </a:r>
            </a:p>
          </p:txBody>
        </p:sp>
        <p:sp>
          <p:nvSpPr>
            <p:cNvPr id="59" name="TextBox 58">
              <a:extLst>
                <a:ext uri="{FF2B5EF4-FFF2-40B4-BE49-F238E27FC236}">
                  <a16:creationId xmlns:a16="http://schemas.microsoft.com/office/drawing/2014/main" id="{29BAF894-9178-4C13-AD94-CDEB76E28CC7}"/>
                </a:ext>
              </a:extLst>
            </p:cNvPr>
            <p:cNvSpPr txBox="1"/>
            <p:nvPr/>
          </p:nvSpPr>
          <p:spPr>
            <a:xfrm flipH="1">
              <a:off x="2657629" y="1523527"/>
              <a:ext cx="2334327" cy="461665"/>
            </a:xfrm>
            <a:prstGeom prst="rect">
              <a:avLst/>
            </a:prstGeom>
            <a:noFill/>
          </p:spPr>
          <p:txBody>
            <a:bodyPr wrap="square" rtlCol="0">
              <a:spAutoFit/>
            </a:bodyPr>
            <a:lstStyle/>
            <a:p>
              <a:r>
                <a:rPr lang="en-GB" sz="2400" dirty="0"/>
                <a:t>Original dataset </a:t>
              </a:r>
            </a:p>
          </p:txBody>
        </p:sp>
      </p:grpSp>
      <p:sp>
        <p:nvSpPr>
          <p:cNvPr id="2" name="Title 1">
            <a:extLst>
              <a:ext uri="{FF2B5EF4-FFF2-40B4-BE49-F238E27FC236}">
                <a16:creationId xmlns:a16="http://schemas.microsoft.com/office/drawing/2014/main" id="{2F6B8CA7-5769-468C-80AF-9C84DDCAD5C2}"/>
              </a:ext>
            </a:extLst>
          </p:cNvPr>
          <p:cNvSpPr>
            <a:spLocks noGrp="1"/>
          </p:cNvSpPr>
          <p:nvPr>
            <p:ph type="title"/>
          </p:nvPr>
        </p:nvSpPr>
        <p:spPr>
          <a:xfrm>
            <a:off x="270058" y="807753"/>
            <a:ext cx="11586661" cy="757129"/>
          </a:xfrm>
        </p:spPr>
        <p:txBody>
          <a:bodyPr/>
          <a:lstStyle/>
          <a:p>
            <a:r>
              <a:rPr lang="en-GB" dirty="0"/>
              <a:t>Bootstrap illustration – B samples selected</a:t>
            </a:r>
          </a:p>
        </p:txBody>
      </p:sp>
    </p:spTree>
    <p:extLst>
      <p:ext uri="{BB962C8B-B14F-4D97-AF65-F5344CB8AC3E}">
        <p14:creationId xmlns:p14="http://schemas.microsoft.com/office/powerpoint/2010/main" val="3703730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63C6BE9-71AF-4D7F-87D3-A677C005CAAB}"/>
              </a:ext>
              <a:ext uri="{C183D7F6-B498-43B3-948B-1728B52AA6E4}">
                <adec:decorative xmlns:adec="http://schemas.microsoft.com/office/drawing/2017/decorative" val="1"/>
              </a:ext>
            </a:extLst>
          </p:cNvPr>
          <p:cNvGrpSpPr/>
          <p:nvPr/>
        </p:nvGrpSpPr>
        <p:grpSpPr>
          <a:xfrm>
            <a:off x="7054643" y="3160713"/>
            <a:ext cx="4776786" cy="2582862"/>
            <a:chOff x="7054643" y="3160713"/>
            <a:chExt cx="4776786" cy="2582862"/>
          </a:xfrm>
        </p:grpSpPr>
        <p:grpSp>
          <p:nvGrpSpPr>
            <p:cNvPr id="54276" name="Group 4"/>
            <p:cNvGrpSpPr>
              <a:grpSpLocks/>
            </p:cNvGrpSpPr>
            <p:nvPr/>
          </p:nvGrpSpPr>
          <p:grpSpPr bwMode="auto">
            <a:xfrm>
              <a:off x="8435767" y="3305175"/>
              <a:ext cx="3395662" cy="2438400"/>
              <a:chOff x="2759" y="2710"/>
              <a:chExt cx="1311" cy="1536"/>
            </a:xfrm>
          </p:grpSpPr>
          <p:sp>
            <p:nvSpPr>
              <p:cNvPr id="54277" name="Rectangle 5"/>
              <p:cNvSpPr>
                <a:spLocks noChangeArrowheads="1"/>
              </p:cNvSpPr>
              <p:nvPr/>
            </p:nvSpPr>
            <p:spPr bwMode="auto">
              <a:xfrm>
                <a:off x="2882" y="2710"/>
                <a:ext cx="240"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78" name="Rectangle 6"/>
              <p:cNvSpPr>
                <a:spLocks noChangeArrowheads="1"/>
              </p:cNvSpPr>
              <p:nvPr/>
            </p:nvSpPr>
            <p:spPr bwMode="auto">
              <a:xfrm>
                <a:off x="2759" y="2950"/>
                <a:ext cx="240"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79" name="Rectangle 7"/>
              <p:cNvSpPr>
                <a:spLocks noChangeArrowheads="1"/>
              </p:cNvSpPr>
              <p:nvPr/>
            </p:nvSpPr>
            <p:spPr bwMode="auto">
              <a:xfrm>
                <a:off x="2918" y="3046"/>
                <a:ext cx="240"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80" name="Rectangle 8"/>
              <p:cNvSpPr>
                <a:spLocks noChangeArrowheads="1"/>
              </p:cNvSpPr>
              <p:nvPr/>
            </p:nvSpPr>
            <p:spPr bwMode="auto">
              <a:xfrm>
                <a:off x="3050" y="3142"/>
                <a:ext cx="240"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81" name="Rectangle 9"/>
              <p:cNvSpPr>
                <a:spLocks noChangeArrowheads="1"/>
              </p:cNvSpPr>
              <p:nvPr/>
            </p:nvSpPr>
            <p:spPr bwMode="auto">
              <a:xfrm>
                <a:off x="3182" y="3238"/>
                <a:ext cx="240"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82" name="Rectangle 10"/>
              <p:cNvSpPr>
                <a:spLocks noChangeArrowheads="1"/>
              </p:cNvSpPr>
              <p:nvPr/>
            </p:nvSpPr>
            <p:spPr bwMode="auto">
              <a:xfrm>
                <a:off x="3341" y="3347"/>
                <a:ext cx="240" cy="144"/>
              </a:xfrm>
              <a:prstGeom prst="rect">
                <a:avLst/>
              </a:prstGeom>
              <a:solidFill>
                <a:srgbClr val="00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83" name="Text Box 11"/>
              <p:cNvSpPr txBox="1">
                <a:spLocks noChangeArrowheads="1"/>
              </p:cNvSpPr>
              <p:nvPr/>
            </p:nvSpPr>
            <p:spPr bwMode="auto">
              <a:xfrm>
                <a:off x="3625" y="2936"/>
                <a:ext cx="44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a:latin typeface="Tahoma" pitchFamily="34" charset="0"/>
                  </a:rPr>
                  <a:t>Bootstrap</a:t>
                </a:r>
              </a:p>
              <a:p>
                <a:pPr algn="ctr"/>
                <a:r>
                  <a:rPr lang="en-GB" altLang="en-US">
                    <a:latin typeface="Tahoma" pitchFamily="34" charset="0"/>
                  </a:rPr>
                  <a:t>Samples</a:t>
                </a:r>
              </a:p>
            </p:txBody>
          </p:sp>
          <p:sp>
            <p:nvSpPr>
              <p:cNvPr id="54284" name="Line 12"/>
              <p:cNvSpPr>
                <a:spLocks noChangeShapeType="1"/>
              </p:cNvSpPr>
              <p:nvPr/>
            </p:nvSpPr>
            <p:spPr bwMode="auto">
              <a:xfrm flipH="1">
                <a:off x="2930" y="2854"/>
                <a:ext cx="4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4285" name="Arc 13"/>
              <p:cNvSpPr>
                <a:spLocks/>
              </p:cNvSpPr>
              <p:nvPr/>
            </p:nvSpPr>
            <p:spPr bwMode="auto">
              <a:xfrm>
                <a:off x="2978" y="2854"/>
                <a:ext cx="96"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86" name="Arc 14"/>
              <p:cNvSpPr>
                <a:spLocks/>
              </p:cNvSpPr>
              <p:nvPr/>
            </p:nvSpPr>
            <p:spPr bwMode="auto">
              <a:xfrm>
                <a:off x="3026" y="2854"/>
                <a:ext cx="144" cy="28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87" name="Arc 15"/>
              <p:cNvSpPr>
                <a:spLocks/>
              </p:cNvSpPr>
              <p:nvPr/>
            </p:nvSpPr>
            <p:spPr bwMode="auto">
              <a:xfrm>
                <a:off x="3026" y="2854"/>
                <a:ext cx="288" cy="3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288" name="Arc 16"/>
              <p:cNvSpPr>
                <a:spLocks/>
              </p:cNvSpPr>
              <p:nvPr/>
            </p:nvSpPr>
            <p:spPr bwMode="auto">
              <a:xfrm>
                <a:off x="3026" y="2854"/>
                <a:ext cx="432"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4289" name="Group 17"/>
              <p:cNvGrpSpPr>
                <a:grpSpLocks/>
              </p:cNvGrpSpPr>
              <p:nvPr/>
            </p:nvGrpSpPr>
            <p:grpSpPr bwMode="auto">
              <a:xfrm>
                <a:off x="2786" y="3587"/>
                <a:ext cx="379" cy="275"/>
                <a:chOff x="0" y="1968"/>
                <a:chExt cx="379" cy="275"/>
              </a:xfrm>
            </p:grpSpPr>
            <p:sp>
              <p:nvSpPr>
                <p:cNvPr id="54290" name="AutoShape 18"/>
                <p:cNvSpPr>
                  <a:spLocks noChangeAspect="1" noChangeArrowheads="1"/>
                </p:cNvSpPr>
                <p:nvPr/>
              </p:nvSpPr>
              <p:spPr bwMode="auto">
                <a:xfrm>
                  <a:off x="91" y="2024"/>
                  <a:ext cx="196" cy="169"/>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54291" name="Oval 19"/>
                <p:cNvSpPr>
                  <a:spLocks noChangeAspect="1" noChangeArrowheads="1"/>
                </p:cNvSpPr>
                <p:nvPr/>
              </p:nvSpPr>
              <p:spPr bwMode="auto">
                <a:xfrm>
                  <a:off x="0" y="2187"/>
                  <a:ext cx="112" cy="56"/>
                </a:xfrm>
                <a:prstGeom prst="ellipse">
                  <a:avLst/>
                </a:prstGeom>
                <a:solidFill>
                  <a:schemeClr val="hlink"/>
                </a:solidFill>
                <a:ln w="9525">
                  <a:solidFill>
                    <a:srgbClr val="000000"/>
                  </a:solidFill>
                  <a:round/>
                  <a:headEnd/>
                  <a:tailEnd/>
                </a:ln>
              </p:spPr>
              <p:txBody>
                <a:bodyPr/>
                <a:lstStyle/>
                <a:p>
                  <a:endParaRPr lang="en-GB"/>
                </a:p>
              </p:txBody>
            </p:sp>
            <p:sp>
              <p:nvSpPr>
                <p:cNvPr id="54292" name="Oval 20"/>
                <p:cNvSpPr>
                  <a:spLocks noChangeAspect="1" noChangeArrowheads="1"/>
                </p:cNvSpPr>
                <p:nvPr/>
              </p:nvSpPr>
              <p:spPr bwMode="auto">
                <a:xfrm>
                  <a:off x="133" y="1968"/>
                  <a:ext cx="113" cy="56"/>
                </a:xfrm>
                <a:prstGeom prst="ellipse">
                  <a:avLst/>
                </a:prstGeom>
                <a:solidFill>
                  <a:schemeClr val="accent2"/>
                </a:solidFill>
                <a:ln w="9525">
                  <a:solidFill>
                    <a:srgbClr val="000000"/>
                  </a:solidFill>
                  <a:round/>
                  <a:headEnd/>
                  <a:tailEnd/>
                </a:ln>
              </p:spPr>
              <p:txBody>
                <a:bodyPr/>
                <a:lstStyle/>
                <a:p>
                  <a:endParaRPr lang="en-GB"/>
                </a:p>
              </p:txBody>
            </p:sp>
            <p:sp>
              <p:nvSpPr>
                <p:cNvPr id="54293" name="Oval 21"/>
                <p:cNvSpPr>
                  <a:spLocks noChangeAspect="1" noChangeArrowheads="1"/>
                </p:cNvSpPr>
                <p:nvPr/>
              </p:nvSpPr>
              <p:spPr bwMode="auto">
                <a:xfrm>
                  <a:off x="267" y="2187"/>
                  <a:ext cx="112" cy="56"/>
                </a:xfrm>
                <a:prstGeom prst="ellipse">
                  <a:avLst/>
                </a:prstGeom>
                <a:solidFill>
                  <a:schemeClr val="folHlink"/>
                </a:solidFill>
                <a:ln w="9525">
                  <a:solidFill>
                    <a:srgbClr val="000000"/>
                  </a:solidFill>
                  <a:round/>
                  <a:headEnd/>
                  <a:tailEnd/>
                </a:ln>
              </p:spPr>
              <p:txBody>
                <a:bodyPr/>
                <a:lstStyle/>
                <a:p>
                  <a:endParaRPr lang="en-GB"/>
                </a:p>
              </p:txBody>
            </p:sp>
          </p:grpSp>
          <p:grpSp>
            <p:nvGrpSpPr>
              <p:cNvPr id="54294" name="Group 22"/>
              <p:cNvGrpSpPr>
                <a:grpSpLocks/>
              </p:cNvGrpSpPr>
              <p:nvPr/>
            </p:nvGrpSpPr>
            <p:grpSpPr bwMode="auto">
              <a:xfrm>
                <a:off x="2932" y="3683"/>
                <a:ext cx="379" cy="275"/>
                <a:chOff x="0" y="1968"/>
                <a:chExt cx="379" cy="275"/>
              </a:xfrm>
            </p:grpSpPr>
            <p:sp>
              <p:nvSpPr>
                <p:cNvPr id="54295" name="AutoShape 23"/>
                <p:cNvSpPr>
                  <a:spLocks noChangeAspect="1" noChangeArrowheads="1"/>
                </p:cNvSpPr>
                <p:nvPr/>
              </p:nvSpPr>
              <p:spPr bwMode="auto">
                <a:xfrm>
                  <a:off x="91" y="2024"/>
                  <a:ext cx="196" cy="169"/>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54296" name="Oval 24"/>
                <p:cNvSpPr>
                  <a:spLocks noChangeAspect="1" noChangeArrowheads="1"/>
                </p:cNvSpPr>
                <p:nvPr/>
              </p:nvSpPr>
              <p:spPr bwMode="auto">
                <a:xfrm>
                  <a:off x="0" y="2187"/>
                  <a:ext cx="112" cy="56"/>
                </a:xfrm>
                <a:prstGeom prst="ellipse">
                  <a:avLst/>
                </a:prstGeom>
                <a:solidFill>
                  <a:schemeClr val="hlink"/>
                </a:solidFill>
                <a:ln w="9525">
                  <a:solidFill>
                    <a:srgbClr val="000000"/>
                  </a:solidFill>
                  <a:round/>
                  <a:headEnd/>
                  <a:tailEnd/>
                </a:ln>
              </p:spPr>
              <p:txBody>
                <a:bodyPr/>
                <a:lstStyle/>
                <a:p>
                  <a:endParaRPr lang="en-GB"/>
                </a:p>
              </p:txBody>
            </p:sp>
            <p:sp>
              <p:nvSpPr>
                <p:cNvPr id="54297" name="Oval 25"/>
                <p:cNvSpPr>
                  <a:spLocks noChangeAspect="1" noChangeArrowheads="1"/>
                </p:cNvSpPr>
                <p:nvPr/>
              </p:nvSpPr>
              <p:spPr bwMode="auto">
                <a:xfrm>
                  <a:off x="133" y="1968"/>
                  <a:ext cx="113" cy="56"/>
                </a:xfrm>
                <a:prstGeom prst="ellipse">
                  <a:avLst/>
                </a:prstGeom>
                <a:solidFill>
                  <a:schemeClr val="accent2"/>
                </a:solidFill>
                <a:ln w="9525">
                  <a:solidFill>
                    <a:srgbClr val="000000"/>
                  </a:solidFill>
                  <a:round/>
                  <a:headEnd/>
                  <a:tailEnd/>
                </a:ln>
              </p:spPr>
              <p:txBody>
                <a:bodyPr/>
                <a:lstStyle/>
                <a:p>
                  <a:endParaRPr lang="en-GB"/>
                </a:p>
              </p:txBody>
            </p:sp>
            <p:sp>
              <p:nvSpPr>
                <p:cNvPr id="54298" name="Oval 26"/>
                <p:cNvSpPr>
                  <a:spLocks noChangeAspect="1" noChangeArrowheads="1"/>
                </p:cNvSpPr>
                <p:nvPr/>
              </p:nvSpPr>
              <p:spPr bwMode="auto">
                <a:xfrm>
                  <a:off x="267" y="2187"/>
                  <a:ext cx="112" cy="56"/>
                </a:xfrm>
                <a:prstGeom prst="ellipse">
                  <a:avLst/>
                </a:prstGeom>
                <a:solidFill>
                  <a:schemeClr val="folHlink"/>
                </a:solidFill>
                <a:ln w="9525">
                  <a:solidFill>
                    <a:srgbClr val="000000"/>
                  </a:solidFill>
                  <a:round/>
                  <a:headEnd/>
                  <a:tailEnd/>
                </a:ln>
              </p:spPr>
              <p:txBody>
                <a:bodyPr/>
                <a:lstStyle/>
                <a:p>
                  <a:endParaRPr lang="en-GB"/>
                </a:p>
              </p:txBody>
            </p:sp>
          </p:grpSp>
          <p:grpSp>
            <p:nvGrpSpPr>
              <p:cNvPr id="54299" name="Group 27"/>
              <p:cNvGrpSpPr>
                <a:grpSpLocks/>
              </p:cNvGrpSpPr>
              <p:nvPr/>
            </p:nvGrpSpPr>
            <p:grpSpPr bwMode="auto">
              <a:xfrm>
                <a:off x="3077" y="3779"/>
                <a:ext cx="379" cy="275"/>
                <a:chOff x="0" y="1968"/>
                <a:chExt cx="379" cy="275"/>
              </a:xfrm>
            </p:grpSpPr>
            <p:sp>
              <p:nvSpPr>
                <p:cNvPr id="54300" name="AutoShape 28"/>
                <p:cNvSpPr>
                  <a:spLocks noChangeAspect="1" noChangeArrowheads="1"/>
                </p:cNvSpPr>
                <p:nvPr/>
              </p:nvSpPr>
              <p:spPr bwMode="auto">
                <a:xfrm>
                  <a:off x="91" y="2024"/>
                  <a:ext cx="196" cy="169"/>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54301" name="Oval 29"/>
                <p:cNvSpPr>
                  <a:spLocks noChangeAspect="1" noChangeArrowheads="1"/>
                </p:cNvSpPr>
                <p:nvPr/>
              </p:nvSpPr>
              <p:spPr bwMode="auto">
                <a:xfrm>
                  <a:off x="0" y="2187"/>
                  <a:ext cx="112" cy="56"/>
                </a:xfrm>
                <a:prstGeom prst="ellipse">
                  <a:avLst/>
                </a:prstGeom>
                <a:solidFill>
                  <a:schemeClr val="hlink"/>
                </a:solidFill>
                <a:ln w="9525">
                  <a:solidFill>
                    <a:srgbClr val="000000"/>
                  </a:solidFill>
                  <a:round/>
                  <a:headEnd/>
                  <a:tailEnd/>
                </a:ln>
              </p:spPr>
              <p:txBody>
                <a:bodyPr/>
                <a:lstStyle/>
                <a:p>
                  <a:endParaRPr lang="en-GB"/>
                </a:p>
              </p:txBody>
            </p:sp>
            <p:sp>
              <p:nvSpPr>
                <p:cNvPr id="54302" name="Oval 30"/>
                <p:cNvSpPr>
                  <a:spLocks noChangeAspect="1" noChangeArrowheads="1"/>
                </p:cNvSpPr>
                <p:nvPr/>
              </p:nvSpPr>
              <p:spPr bwMode="auto">
                <a:xfrm>
                  <a:off x="133" y="1968"/>
                  <a:ext cx="113" cy="56"/>
                </a:xfrm>
                <a:prstGeom prst="ellipse">
                  <a:avLst/>
                </a:prstGeom>
                <a:solidFill>
                  <a:schemeClr val="accent2"/>
                </a:solidFill>
                <a:ln w="9525">
                  <a:solidFill>
                    <a:srgbClr val="000000"/>
                  </a:solidFill>
                  <a:round/>
                  <a:headEnd/>
                  <a:tailEnd/>
                </a:ln>
              </p:spPr>
              <p:txBody>
                <a:bodyPr/>
                <a:lstStyle/>
                <a:p>
                  <a:endParaRPr lang="en-GB"/>
                </a:p>
              </p:txBody>
            </p:sp>
            <p:sp>
              <p:nvSpPr>
                <p:cNvPr id="54303" name="Oval 31"/>
                <p:cNvSpPr>
                  <a:spLocks noChangeAspect="1" noChangeArrowheads="1"/>
                </p:cNvSpPr>
                <p:nvPr/>
              </p:nvSpPr>
              <p:spPr bwMode="auto">
                <a:xfrm>
                  <a:off x="267" y="2187"/>
                  <a:ext cx="112" cy="56"/>
                </a:xfrm>
                <a:prstGeom prst="ellipse">
                  <a:avLst/>
                </a:prstGeom>
                <a:solidFill>
                  <a:schemeClr val="folHlink"/>
                </a:solidFill>
                <a:ln w="9525">
                  <a:solidFill>
                    <a:srgbClr val="000000"/>
                  </a:solidFill>
                  <a:round/>
                  <a:headEnd/>
                  <a:tailEnd/>
                </a:ln>
              </p:spPr>
              <p:txBody>
                <a:bodyPr/>
                <a:lstStyle/>
                <a:p>
                  <a:endParaRPr lang="en-GB"/>
                </a:p>
              </p:txBody>
            </p:sp>
          </p:grpSp>
          <p:grpSp>
            <p:nvGrpSpPr>
              <p:cNvPr id="54304" name="Group 32"/>
              <p:cNvGrpSpPr>
                <a:grpSpLocks/>
              </p:cNvGrpSpPr>
              <p:nvPr/>
            </p:nvGrpSpPr>
            <p:grpSpPr bwMode="auto">
              <a:xfrm>
                <a:off x="3222" y="3875"/>
                <a:ext cx="379" cy="275"/>
                <a:chOff x="0" y="1968"/>
                <a:chExt cx="379" cy="275"/>
              </a:xfrm>
            </p:grpSpPr>
            <p:sp>
              <p:nvSpPr>
                <p:cNvPr id="54305" name="AutoShape 33"/>
                <p:cNvSpPr>
                  <a:spLocks noChangeAspect="1" noChangeArrowheads="1"/>
                </p:cNvSpPr>
                <p:nvPr/>
              </p:nvSpPr>
              <p:spPr bwMode="auto">
                <a:xfrm>
                  <a:off x="91" y="2024"/>
                  <a:ext cx="196" cy="169"/>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54306" name="Oval 34"/>
                <p:cNvSpPr>
                  <a:spLocks noChangeAspect="1" noChangeArrowheads="1"/>
                </p:cNvSpPr>
                <p:nvPr/>
              </p:nvSpPr>
              <p:spPr bwMode="auto">
                <a:xfrm>
                  <a:off x="0" y="2187"/>
                  <a:ext cx="112" cy="56"/>
                </a:xfrm>
                <a:prstGeom prst="ellipse">
                  <a:avLst/>
                </a:prstGeom>
                <a:solidFill>
                  <a:schemeClr val="hlink"/>
                </a:solidFill>
                <a:ln w="9525">
                  <a:solidFill>
                    <a:srgbClr val="000000"/>
                  </a:solidFill>
                  <a:round/>
                  <a:headEnd/>
                  <a:tailEnd/>
                </a:ln>
              </p:spPr>
              <p:txBody>
                <a:bodyPr/>
                <a:lstStyle/>
                <a:p>
                  <a:endParaRPr lang="en-GB"/>
                </a:p>
              </p:txBody>
            </p:sp>
            <p:sp>
              <p:nvSpPr>
                <p:cNvPr id="54307" name="Oval 35"/>
                <p:cNvSpPr>
                  <a:spLocks noChangeAspect="1" noChangeArrowheads="1"/>
                </p:cNvSpPr>
                <p:nvPr/>
              </p:nvSpPr>
              <p:spPr bwMode="auto">
                <a:xfrm>
                  <a:off x="133" y="1968"/>
                  <a:ext cx="113" cy="56"/>
                </a:xfrm>
                <a:prstGeom prst="ellipse">
                  <a:avLst/>
                </a:prstGeom>
                <a:solidFill>
                  <a:schemeClr val="accent2"/>
                </a:solidFill>
                <a:ln w="9525">
                  <a:solidFill>
                    <a:srgbClr val="000000"/>
                  </a:solidFill>
                  <a:round/>
                  <a:headEnd/>
                  <a:tailEnd/>
                </a:ln>
              </p:spPr>
              <p:txBody>
                <a:bodyPr/>
                <a:lstStyle/>
                <a:p>
                  <a:endParaRPr lang="en-GB"/>
                </a:p>
              </p:txBody>
            </p:sp>
            <p:sp>
              <p:nvSpPr>
                <p:cNvPr id="54308" name="Oval 36"/>
                <p:cNvSpPr>
                  <a:spLocks noChangeAspect="1" noChangeArrowheads="1"/>
                </p:cNvSpPr>
                <p:nvPr/>
              </p:nvSpPr>
              <p:spPr bwMode="auto">
                <a:xfrm>
                  <a:off x="267" y="2187"/>
                  <a:ext cx="112" cy="56"/>
                </a:xfrm>
                <a:prstGeom prst="ellipse">
                  <a:avLst/>
                </a:prstGeom>
                <a:solidFill>
                  <a:schemeClr val="folHlink"/>
                </a:solidFill>
                <a:ln w="9525">
                  <a:solidFill>
                    <a:srgbClr val="000000"/>
                  </a:solidFill>
                  <a:round/>
                  <a:headEnd/>
                  <a:tailEnd/>
                </a:ln>
              </p:spPr>
              <p:txBody>
                <a:bodyPr/>
                <a:lstStyle/>
                <a:p>
                  <a:endParaRPr lang="en-GB"/>
                </a:p>
              </p:txBody>
            </p:sp>
          </p:grpSp>
          <p:grpSp>
            <p:nvGrpSpPr>
              <p:cNvPr id="54309" name="Group 37"/>
              <p:cNvGrpSpPr>
                <a:grpSpLocks/>
              </p:cNvGrpSpPr>
              <p:nvPr/>
            </p:nvGrpSpPr>
            <p:grpSpPr bwMode="auto">
              <a:xfrm>
                <a:off x="3367" y="3971"/>
                <a:ext cx="379" cy="275"/>
                <a:chOff x="0" y="1968"/>
                <a:chExt cx="379" cy="275"/>
              </a:xfrm>
            </p:grpSpPr>
            <p:sp>
              <p:nvSpPr>
                <p:cNvPr id="54310" name="AutoShape 38"/>
                <p:cNvSpPr>
                  <a:spLocks noChangeAspect="1" noChangeArrowheads="1"/>
                </p:cNvSpPr>
                <p:nvPr/>
              </p:nvSpPr>
              <p:spPr bwMode="auto">
                <a:xfrm>
                  <a:off x="91" y="2024"/>
                  <a:ext cx="196" cy="169"/>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54311" name="Oval 39"/>
                <p:cNvSpPr>
                  <a:spLocks noChangeAspect="1" noChangeArrowheads="1"/>
                </p:cNvSpPr>
                <p:nvPr/>
              </p:nvSpPr>
              <p:spPr bwMode="auto">
                <a:xfrm>
                  <a:off x="0" y="2187"/>
                  <a:ext cx="112" cy="56"/>
                </a:xfrm>
                <a:prstGeom prst="ellipse">
                  <a:avLst/>
                </a:prstGeom>
                <a:solidFill>
                  <a:schemeClr val="hlink"/>
                </a:solidFill>
                <a:ln w="9525">
                  <a:solidFill>
                    <a:srgbClr val="000000"/>
                  </a:solidFill>
                  <a:round/>
                  <a:headEnd/>
                  <a:tailEnd/>
                </a:ln>
              </p:spPr>
              <p:txBody>
                <a:bodyPr/>
                <a:lstStyle/>
                <a:p>
                  <a:endParaRPr lang="en-GB"/>
                </a:p>
              </p:txBody>
            </p:sp>
            <p:sp>
              <p:nvSpPr>
                <p:cNvPr id="54312" name="Oval 40"/>
                <p:cNvSpPr>
                  <a:spLocks noChangeAspect="1" noChangeArrowheads="1"/>
                </p:cNvSpPr>
                <p:nvPr/>
              </p:nvSpPr>
              <p:spPr bwMode="auto">
                <a:xfrm>
                  <a:off x="133" y="1968"/>
                  <a:ext cx="113" cy="56"/>
                </a:xfrm>
                <a:prstGeom prst="ellipse">
                  <a:avLst/>
                </a:prstGeom>
                <a:solidFill>
                  <a:schemeClr val="accent2"/>
                </a:solidFill>
                <a:ln w="9525">
                  <a:solidFill>
                    <a:srgbClr val="000000"/>
                  </a:solidFill>
                  <a:round/>
                  <a:headEnd/>
                  <a:tailEnd/>
                </a:ln>
              </p:spPr>
              <p:txBody>
                <a:bodyPr/>
                <a:lstStyle/>
                <a:p>
                  <a:endParaRPr lang="en-GB"/>
                </a:p>
              </p:txBody>
            </p:sp>
            <p:sp>
              <p:nvSpPr>
                <p:cNvPr id="54313" name="Oval 41"/>
                <p:cNvSpPr>
                  <a:spLocks noChangeAspect="1" noChangeArrowheads="1"/>
                </p:cNvSpPr>
                <p:nvPr/>
              </p:nvSpPr>
              <p:spPr bwMode="auto">
                <a:xfrm>
                  <a:off x="267" y="2187"/>
                  <a:ext cx="112" cy="56"/>
                </a:xfrm>
                <a:prstGeom prst="ellipse">
                  <a:avLst/>
                </a:prstGeom>
                <a:solidFill>
                  <a:schemeClr val="folHlink"/>
                </a:solidFill>
                <a:ln w="9525">
                  <a:solidFill>
                    <a:srgbClr val="000000"/>
                  </a:solidFill>
                  <a:round/>
                  <a:headEnd/>
                  <a:tailEnd/>
                </a:ln>
              </p:spPr>
              <p:txBody>
                <a:bodyPr/>
                <a:lstStyle/>
                <a:p>
                  <a:endParaRPr lang="en-GB"/>
                </a:p>
              </p:txBody>
            </p:sp>
          </p:grpSp>
          <p:sp>
            <p:nvSpPr>
              <p:cNvPr id="54314" name="Arc 42"/>
              <p:cNvSpPr>
                <a:spLocks/>
              </p:cNvSpPr>
              <p:nvPr/>
            </p:nvSpPr>
            <p:spPr bwMode="auto">
              <a:xfrm>
                <a:off x="3458" y="3478"/>
                <a:ext cx="96"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315" name="Arc 43"/>
              <p:cNvSpPr>
                <a:spLocks/>
              </p:cNvSpPr>
              <p:nvPr/>
            </p:nvSpPr>
            <p:spPr bwMode="auto">
              <a:xfrm>
                <a:off x="2882" y="3094"/>
                <a:ext cx="96"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316" name="Arc 44"/>
              <p:cNvSpPr>
                <a:spLocks/>
              </p:cNvSpPr>
              <p:nvPr/>
            </p:nvSpPr>
            <p:spPr bwMode="auto">
              <a:xfrm>
                <a:off x="3026" y="3190"/>
                <a:ext cx="96"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317" name="Arc 45"/>
              <p:cNvSpPr>
                <a:spLocks/>
              </p:cNvSpPr>
              <p:nvPr/>
            </p:nvSpPr>
            <p:spPr bwMode="auto">
              <a:xfrm>
                <a:off x="3170" y="3286"/>
                <a:ext cx="96"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318" name="Arc 46"/>
              <p:cNvSpPr>
                <a:spLocks/>
              </p:cNvSpPr>
              <p:nvPr/>
            </p:nvSpPr>
            <p:spPr bwMode="auto">
              <a:xfrm>
                <a:off x="3314" y="3382"/>
                <a:ext cx="96" cy="48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4319" name="Text Box 47"/>
              <p:cNvSpPr txBox="1">
                <a:spLocks noChangeArrowheads="1"/>
              </p:cNvSpPr>
              <p:nvPr/>
            </p:nvSpPr>
            <p:spPr bwMode="auto">
              <a:xfrm>
                <a:off x="3589" y="3481"/>
                <a:ext cx="32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dirty="0">
                    <a:latin typeface="Tahoma" pitchFamily="34" charset="0"/>
                  </a:rPr>
                  <a:t>Apply</a:t>
                </a:r>
              </a:p>
              <a:p>
                <a:pPr algn="ctr"/>
                <a:r>
                  <a:rPr lang="en-GB" altLang="en-US" dirty="0">
                    <a:latin typeface="Tahoma" pitchFamily="34" charset="0"/>
                  </a:rPr>
                  <a:t>“C5.0”</a:t>
                </a:r>
              </a:p>
            </p:txBody>
          </p:sp>
        </p:grpSp>
        <p:sp>
          <p:nvSpPr>
            <p:cNvPr id="54320" name="Text Box 48"/>
            <p:cNvSpPr txBox="1">
              <a:spLocks noChangeArrowheads="1"/>
            </p:cNvSpPr>
            <p:nvPr/>
          </p:nvSpPr>
          <p:spPr bwMode="auto">
            <a:xfrm>
              <a:off x="7054643" y="3160713"/>
              <a:ext cx="15652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dirty="0">
                  <a:latin typeface="Tahoma" pitchFamily="34" charset="0"/>
                </a:rPr>
                <a:t>Initial dataset</a:t>
              </a:r>
            </a:p>
          </p:txBody>
        </p:sp>
        <p:sp>
          <p:nvSpPr>
            <p:cNvPr id="54321" name="Text Box 49"/>
            <p:cNvSpPr txBox="1">
              <a:spLocks noChangeArrowheads="1"/>
            </p:cNvSpPr>
            <p:nvPr/>
          </p:nvSpPr>
          <p:spPr bwMode="auto">
            <a:xfrm>
              <a:off x="7630905" y="5032376"/>
              <a:ext cx="8858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Tahoma" pitchFamily="34" charset="0"/>
                </a:rPr>
                <a:t>Models</a:t>
              </a:r>
            </a:p>
          </p:txBody>
        </p:sp>
      </p:grpSp>
      <p:sp>
        <p:nvSpPr>
          <p:cNvPr id="54275" name="Rectangle 3"/>
          <p:cNvSpPr>
            <a:spLocks noGrp="1" noChangeArrowheads="1"/>
          </p:cNvSpPr>
          <p:nvPr>
            <p:ph type="body" idx="1"/>
          </p:nvPr>
        </p:nvSpPr>
        <p:spPr>
          <a:xfrm>
            <a:off x="595843" y="1965437"/>
            <a:ext cx="6352605" cy="2863738"/>
          </a:xfrm>
          <a:solidFill>
            <a:srgbClr val="FFFFCC"/>
          </a:solidFill>
          <a:ln/>
          <a:extLst>
            <a:ext uri="{91240B29-F687-4F45-9708-019B960494DF}">
              <a14:hiddenLine xmlns:a14="http://schemas.microsoft.com/office/drawing/2010/main" w="12700" cmpd="sng">
                <a:solidFill>
                  <a:schemeClr val="tx1"/>
                </a:solidFill>
                <a:miter lim="800000"/>
                <a:headEnd/>
                <a:tailEnd/>
              </a14:hiddenLine>
            </a:ext>
          </a:extLst>
        </p:spPr>
        <p:txBody>
          <a:bodyPr/>
          <a:lstStyle/>
          <a:p>
            <a:pPr>
              <a:spcBef>
                <a:spcPct val="10000"/>
              </a:spcBef>
              <a:buFont typeface="Wingdings" pitchFamily="2" charset="2"/>
              <a:buNone/>
            </a:pPr>
            <a:r>
              <a:rPr lang="en-GB" altLang="en-US" sz="2400" dirty="0"/>
              <a:t>Let</a:t>
            </a:r>
            <a:r>
              <a:rPr lang="en-GB" altLang="en-US" sz="2400" dirty="0">
                <a:solidFill>
                  <a:schemeClr val="hlink"/>
                </a:solidFill>
              </a:rPr>
              <a:t> n</a:t>
            </a:r>
            <a:r>
              <a:rPr lang="en-GB" altLang="en-US" sz="2400" dirty="0"/>
              <a:t> be the number of instances in the training data</a:t>
            </a:r>
          </a:p>
          <a:p>
            <a:pPr>
              <a:spcBef>
                <a:spcPct val="10000"/>
              </a:spcBef>
              <a:buFont typeface="Wingdings" pitchFamily="2" charset="2"/>
              <a:buNone/>
            </a:pPr>
            <a:r>
              <a:rPr lang="en-GB" altLang="en-US" sz="2400" dirty="0"/>
              <a:t>For each of </a:t>
            </a:r>
            <a:r>
              <a:rPr lang="en-GB" altLang="en-US" sz="2400" dirty="0">
                <a:solidFill>
                  <a:srgbClr val="0070C0"/>
                </a:solidFill>
              </a:rPr>
              <a:t>t</a:t>
            </a:r>
            <a:r>
              <a:rPr lang="en-GB" altLang="en-US" sz="2400" dirty="0"/>
              <a:t> iterations</a:t>
            </a:r>
          </a:p>
          <a:p>
            <a:pPr>
              <a:spcBef>
                <a:spcPct val="10000"/>
              </a:spcBef>
              <a:buFont typeface="Wingdings" pitchFamily="2" charset="2"/>
              <a:buNone/>
            </a:pPr>
            <a:r>
              <a:rPr lang="en-GB" altLang="en-US" sz="2400" dirty="0"/>
              <a:t>	Sample </a:t>
            </a:r>
            <a:r>
              <a:rPr lang="en-GB" altLang="en-US" sz="2400" dirty="0">
                <a:solidFill>
                  <a:schemeClr val="hlink"/>
                </a:solidFill>
              </a:rPr>
              <a:t>n</a:t>
            </a:r>
            <a:r>
              <a:rPr lang="en-GB" altLang="en-US" sz="2400" dirty="0"/>
              <a:t> instances </a:t>
            </a:r>
            <a:r>
              <a:rPr lang="en-GB" altLang="en-US" sz="2400" dirty="0">
                <a:solidFill>
                  <a:schemeClr val="hlink"/>
                </a:solidFill>
              </a:rPr>
              <a:t>with replacement</a:t>
            </a:r>
            <a:r>
              <a:rPr lang="en-GB" altLang="en-US" sz="2400" dirty="0"/>
              <a:t> from training set</a:t>
            </a:r>
          </a:p>
          <a:p>
            <a:pPr>
              <a:spcBef>
                <a:spcPct val="10000"/>
              </a:spcBef>
              <a:buFont typeface="Wingdings" pitchFamily="2" charset="2"/>
              <a:buNone/>
            </a:pPr>
            <a:r>
              <a:rPr lang="en-GB" altLang="en-US" sz="2400" dirty="0"/>
              <a:t>	Apply learning algorithm (e.g. C5.0) to sample</a:t>
            </a:r>
          </a:p>
          <a:p>
            <a:pPr>
              <a:spcBef>
                <a:spcPct val="10000"/>
              </a:spcBef>
              <a:buFont typeface="Wingdings" pitchFamily="2" charset="2"/>
              <a:buNone/>
            </a:pPr>
            <a:r>
              <a:rPr lang="en-GB" altLang="en-US" sz="2400" dirty="0"/>
              <a:t>	Store the resulting model (e.g. decision tree)</a:t>
            </a:r>
          </a:p>
        </p:txBody>
      </p:sp>
      <p:sp>
        <p:nvSpPr>
          <p:cNvPr id="54274" name="Rectangle 2"/>
          <p:cNvSpPr>
            <a:spLocks noGrp="1" noChangeArrowheads="1"/>
          </p:cNvSpPr>
          <p:nvPr>
            <p:ph type="title"/>
          </p:nvPr>
        </p:nvSpPr>
        <p:spPr/>
        <p:txBody>
          <a:bodyPr/>
          <a:lstStyle/>
          <a:p>
            <a:r>
              <a:rPr lang="en-GB" altLang="en-US"/>
              <a:t>Bagging Model Generation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08F003-2FA7-4023-964C-E5CD66C02E66}"/>
              </a:ext>
              <a:ext uri="{C183D7F6-B498-43B3-948B-1728B52AA6E4}">
                <adec:decorative xmlns:adec="http://schemas.microsoft.com/office/drawing/2017/decorative" val="1"/>
              </a:ext>
            </a:extLst>
          </p:cNvPr>
          <p:cNvGrpSpPr/>
          <p:nvPr/>
        </p:nvGrpSpPr>
        <p:grpSpPr>
          <a:xfrm>
            <a:off x="1084542" y="2211389"/>
            <a:ext cx="1619250" cy="3233738"/>
            <a:chOff x="1084542" y="2211389"/>
            <a:chExt cx="1619250" cy="3233738"/>
          </a:xfrm>
        </p:grpSpPr>
        <p:grpSp>
          <p:nvGrpSpPr>
            <p:cNvPr id="56324" name="Group 4"/>
            <p:cNvGrpSpPr>
              <a:grpSpLocks/>
            </p:cNvGrpSpPr>
            <p:nvPr/>
          </p:nvGrpSpPr>
          <p:grpSpPr bwMode="auto">
            <a:xfrm>
              <a:off x="1084542" y="3041651"/>
              <a:ext cx="601662" cy="436562"/>
              <a:chOff x="0" y="1968"/>
              <a:chExt cx="379" cy="275"/>
            </a:xfrm>
          </p:grpSpPr>
          <p:sp>
            <p:nvSpPr>
              <p:cNvPr id="56325" name="AutoShape 5"/>
              <p:cNvSpPr>
                <a:spLocks noChangeAspect="1" noChangeArrowheads="1"/>
              </p:cNvSpPr>
              <p:nvPr/>
            </p:nvSpPr>
            <p:spPr bwMode="auto">
              <a:xfrm>
                <a:off x="91" y="2024"/>
                <a:ext cx="196" cy="169"/>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56326" name="Oval 6"/>
              <p:cNvSpPr>
                <a:spLocks noChangeAspect="1" noChangeArrowheads="1"/>
              </p:cNvSpPr>
              <p:nvPr/>
            </p:nvSpPr>
            <p:spPr bwMode="auto">
              <a:xfrm>
                <a:off x="0" y="2187"/>
                <a:ext cx="112" cy="56"/>
              </a:xfrm>
              <a:prstGeom prst="ellipse">
                <a:avLst/>
              </a:prstGeom>
              <a:solidFill>
                <a:schemeClr val="hlink"/>
              </a:solidFill>
              <a:ln w="9525">
                <a:solidFill>
                  <a:srgbClr val="000000"/>
                </a:solidFill>
                <a:round/>
                <a:headEnd/>
                <a:tailEnd/>
              </a:ln>
            </p:spPr>
            <p:txBody>
              <a:bodyPr/>
              <a:lstStyle/>
              <a:p>
                <a:endParaRPr lang="en-GB"/>
              </a:p>
            </p:txBody>
          </p:sp>
          <p:sp>
            <p:nvSpPr>
              <p:cNvPr id="56327" name="Oval 7"/>
              <p:cNvSpPr>
                <a:spLocks noChangeAspect="1" noChangeArrowheads="1"/>
              </p:cNvSpPr>
              <p:nvPr/>
            </p:nvSpPr>
            <p:spPr bwMode="auto">
              <a:xfrm>
                <a:off x="133" y="1968"/>
                <a:ext cx="113" cy="56"/>
              </a:xfrm>
              <a:prstGeom prst="ellipse">
                <a:avLst/>
              </a:prstGeom>
              <a:solidFill>
                <a:schemeClr val="accent2"/>
              </a:solidFill>
              <a:ln w="9525">
                <a:solidFill>
                  <a:srgbClr val="000000"/>
                </a:solidFill>
                <a:round/>
                <a:headEnd/>
                <a:tailEnd/>
              </a:ln>
            </p:spPr>
            <p:txBody>
              <a:bodyPr/>
              <a:lstStyle/>
              <a:p>
                <a:endParaRPr lang="en-GB"/>
              </a:p>
            </p:txBody>
          </p:sp>
          <p:sp>
            <p:nvSpPr>
              <p:cNvPr id="56328" name="Oval 8"/>
              <p:cNvSpPr>
                <a:spLocks noChangeAspect="1" noChangeArrowheads="1"/>
              </p:cNvSpPr>
              <p:nvPr/>
            </p:nvSpPr>
            <p:spPr bwMode="auto">
              <a:xfrm>
                <a:off x="267" y="2187"/>
                <a:ext cx="112" cy="56"/>
              </a:xfrm>
              <a:prstGeom prst="ellipse">
                <a:avLst/>
              </a:prstGeom>
              <a:solidFill>
                <a:schemeClr val="folHlink"/>
              </a:solidFill>
              <a:ln w="9525">
                <a:solidFill>
                  <a:srgbClr val="000000"/>
                </a:solidFill>
                <a:round/>
                <a:headEnd/>
                <a:tailEnd/>
              </a:ln>
            </p:spPr>
            <p:txBody>
              <a:bodyPr/>
              <a:lstStyle/>
              <a:p>
                <a:endParaRPr lang="en-GB"/>
              </a:p>
            </p:txBody>
          </p:sp>
        </p:grpSp>
        <p:grpSp>
          <p:nvGrpSpPr>
            <p:cNvPr id="56329" name="Group 9"/>
            <p:cNvGrpSpPr>
              <a:grpSpLocks/>
            </p:cNvGrpSpPr>
            <p:nvPr/>
          </p:nvGrpSpPr>
          <p:grpSpPr bwMode="auto">
            <a:xfrm>
              <a:off x="1316317" y="3194051"/>
              <a:ext cx="601662" cy="436562"/>
              <a:chOff x="0" y="1968"/>
              <a:chExt cx="379" cy="275"/>
            </a:xfrm>
          </p:grpSpPr>
          <p:sp>
            <p:nvSpPr>
              <p:cNvPr id="56330" name="AutoShape 10"/>
              <p:cNvSpPr>
                <a:spLocks noChangeAspect="1" noChangeArrowheads="1"/>
              </p:cNvSpPr>
              <p:nvPr/>
            </p:nvSpPr>
            <p:spPr bwMode="auto">
              <a:xfrm>
                <a:off x="91" y="2024"/>
                <a:ext cx="196" cy="169"/>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56331" name="Oval 11"/>
              <p:cNvSpPr>
                <a:spLocks noChangeAspect="1" noChangeArrowheads="1"/>
              </p:cNvSpPr>
              <p:nvPr/>
            </p:nvSpPr>
            <p:spPr bwMode="auto">
              <a:xfrm>
                <a:off x="0" y="2187"/>
                <a:ext cx="112" cy="56"/>
              </a:xfrm>
              <a:prstGeom prst="ellipse">
                <a:avLst/>
              </a:prstGeom>
              <a:solidFill>
                <a:schemeClr val="hlink"/>
              </a:solidFill>
              <a:ln w="9525">
                <a:solidFill>
                  <a:srgbClr val="000000"/>
                </a:solidFill>
                <a:round/>
                <a:headEnd/>
                <a:tailEnd/>
              </a:ln>
            </p:spPr>
            <p:txBody>
              <a:bodyPr/>
              <a:lstStyle/>
              <a:p>
                <a:endParaRPr lang="en-GB"/>
              </a:p>
            </p:txBody>
          </p:sp>
          <p:sp>
            <p:nvSpPr>
              <p:cNvPr id="56332" name="Oval 12"/>
              <p:cNvSpPr>
                <a:spLocks noChangeAspect="1" noChangeArrowheads="1"/>
              </p:cNvSpPr>
              <p:nvPr/>
            </p:nvSpPr>
            <p:spPr bwMode="auto">
              <a:xfrm>
                <a:off x="133" y="1968"/>
                <a:ext cx="113" cy="56"/>
              </a:xfrm>
              <a:prstGeom prst="ellipse">
                <a:avLst/>
              </a:prstGeom>
              <a:solidFill>
                <a:schemeClr val="accent2"/>
              </a:solidFill>
              <a:ln w="9525">
                <a:solidFill>
                  <a:srgbClr val="000000"/>
                </a:solidFill>
                <a:round/>
                <a:headEnd/>
                <a:tailEnd/>
              </a:ln>
            </p:spPr>
            <p:txBody>
              <a:bodyPr/>
              <a:lstStyle/>
              <a:p>
                <a:endParaRPr lang="en-GB"/>
              </a:p>
            </p:txBody>
          </p:sp>
          <p:sp>
            <p:nvSpPr>
              <p:cNvPr id="56333" name="Oval 13"/>
              <p:cNvSpPr>
                <a:spLocks noChangeAspect="1" noChangeArrowheads="1"/>
              </p:cNvSpPr>
              <p:nvPr/>
            </p:nvSpPr>
            <p:spPr bwMode="auto">
              <a:xfrm>
                <a:off x="267" y="2187"/>
                <a:ext cx="112" cy="56"/>
              </a:xfrm>
              <a:prstGeom prst="ellipse">
                <a:avLst/>
              </a:prstGeom>
              <a:solidFill>
                <a:schemeClr val="folHlink"/>
              </a:solidFill>
              <a:ln w="9525">
                <a:solidFill>
                  <a:srgbClr val="000000"/>
                </a:solidFill>
                <a:round/>
                <a:headEnd/>
                <a:tailEnd/>
              </a:ln>
            </p:spPr>
            <p:txBody>
              <a:bodyPr/>
              <a:lstStyle/>
              <a:p>
                <a:endParaRPr lang="en-GB"/>
              </a:p>
            </p:txBody>
          </p:sp>
        </p:grpSp>
        <p:grpSp>
          <p:nvGrpSpPr>
            <p:cNvPr id="56334" name="Group 14"/>
            <p:cNvGrpSpPr>
              <a:grpSpLocks/>
            </p:cNvGrpSpPr>
            <p:nvPr/>
          </p:nvGrpSpPr>
          <p:grpSpPr bwMode="auto">
            <a:xfrm>
              <a:off x="1546505" y="3346451"/>
              <a:ext cx="601663" cy="436562"/>
              <a:chOff x="0" y="1968"/>
              <a:chExt cx="379" cy="275"/>
            </a:xfrm>
          </p:grpSpPr>
          <p:sp>
            <p:nvSpPr>
              <p:cNvPr id="56335" name="AutoShape 15"/>
              <p:cNvSpPr>
                <a:spLocks noChangeAspect="1" noChangeArrowheads="1"/>
              </p:cNvSpPr>
              <p:nvPr/>
            </p:nvSpPr>
            <p:spPr bwMode="auto">
              <a:xfrm>
                <a:off x="91" y="2024"/>
                <a:ext cx="196" cy="169"/>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56336" name="Oval 16"/>
              <p:cNvSpPr>
                <a:spLocks noChangeAspect="1" noChangeArrowheads="1"/>
              </p:cNvSpPr>
              <p:nvPr/>
            </p:nvSpPr>
            <p:spPr bwMode="auto">
              <a:xfrm>
                <a:off x="0" y="2187"/>
                <a:ext cx="112" cy="56"/>
              </a:xfrm>
              <a:prstGeom prst="ellipse">
                <a:avLst/>
              </a:prstGeom>
              <a:solidFill>
                <a:schemeClr val="hlink"/>
              </a:solidFill>
              <a:ln w="9525">
                <a:solidFill>
                  <a:srgbClr val="000000"/>
                </a:solidFill>
                <a:round/>
                <a:headEnd/>
                <a:tailEnd/>
              </a:ln>
            </p:spPr>
            <p:txBody>
              <a:bodyPr/>
              <a:lstStyle/>
              <a:p>
                <a:endParaRPr lang="en-GB"/>
              </a:p>
            </p:txBody>
          </p:sp>
          <p:sp>
            <p:nvSpPr>
              <p:cNvPr id="56337" name="Oval 17"/>
              <p:cNvSpPr>
                <a:spLocks noChangeAspect="1" noChangeArrowheads="1"/>
              </p:cNvSpPr>
              <p:nvPr/>
            </p:nvSpPr>
            <p:spPr bwMode="auto">
              <a:xfrm>
                <a:off x="133" y="1968"/>
                <a:ext cx="113" cy="56"/>
              </a:xfrm>
              <a:prstGeom prst="ellipse">
                <a:avLst/>
              </a:prstGeom>
              <a:solidFill>
                <a:schemeClr val="accent2"/>
              </a:solidFill>
              <a:ln w="9525">
                <a:solidFill>
                  <a:srgbClr val="000000"/>
                </a:solidFill>
                <a:round/>
                <a:headEnd/>
                <a:tailEnd/>
              </a:ln>
            </p:spPr>
            <p:txBody>
              <a:bodyPr/>
              <a:lstStyle/>
              <a:p>
                <a:endParaRPr lang="en-GB"/>
              </a:p>
            </p:txBody>
          </p:sp>
          <p:sp>
            <p:nvSpPr>
              <p:cNvPr id="56338" name="Oval 18"/>
              <p:cNvSpPr>
                <a:spLocks noChangeAspect="1" noChangeArrowheads="1"/>
              </p:cNvSpPr>
              <p:nvPr/>
            </p:nvSpPr>
            <p:spPr bwMode="auto">
              <a:xfrm>
                <a:off x="267" y="2187"/>
                <a:ext cx="112" cy="56"/>
              </a:xfrm>
              <a:prstGeom prst="ellipse">
                <a:avLst/>
              </a:prstGeom>
              <a:solidFill>
                <a:schemeClr val="folHlink"/>
              </a:solidFill>
              <a:ln w="9525">
                <a:solidFill>
                  <a:srgbClr val="000000"/>
                </a:solidFill>
                <a:round/>
                <a:headEnd/>
                <a:tailEnd/>
              </a:ln>
            </p:spPr>
            <p:txBody>
              <a:bodyPr/>
              <a:lstStyle/>
              <a:p>
                <a:endParaRPr lang="en-GB"/>
              </a:p>
            </p:txBody>
          </p:sp>
        </p:grpSp>
        <p:grpSp>
          <p:nvGrpSpPr>
            <p:cNvPr id="56339" name="Group 19"/>
            <p:cNvGrpSpPr>
              <a:grpSpLocks/>
            </p:cNvGrpSpPr>
            <p:nvPr/>
          </p:nvGrpSpPr>
          <p:grpSpPr bwMode="auto">
            <a:xfrm>
              <a:off x="1776692" y="3498851"/>
              <a:ext cx="601662" cy="436562"/>
              <a:chOff x="0" y="1968"/>
              <a:chExt cx="379" cy="275"/>
            </a:xfrm>
          </p:grpSpPr>
          <p:sp>
            <p:nvSpPr>
              <p:cNvPr id="56340" name="AutoShape 20"/>
              <p:cNvSpPr>
                <a:spLocks noChangeAspect="1" noChangeArrowheads="1"/>
              </p:cNvSpPr>
              <p:nvPr/>
            </p:nvSpPr>
            <p:spPr bwMode="auto">
              <a:xfrm>
                <a:off x="91" y="2024"/>
                <a:ext cx="196" cy="169"/>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56341" name="Oval 21"/>
              <p:cNvSpPr>
                <a:spLocks noChangeAspect="1" noChangeArrowheads="1"/>
              </p:cNvSpPr>
              <p:nvPr/>
            </p:nvSpPr>
            <p:spPr bwMode="auto">
              <a:xfrm>
                <a:off x="0" y="2187"/>
                <a:ext cx="112" cy="56"/>
              </a:xfrm>
              <a:prstGeom prst="ellipse">
                <a:avLst/>
              </a:prstGeom>
              <a:solidFill>
                <a:schemeClr val="hlink"/>
              </a:solidFill>
              <a:ln w="9525">
                <a:solidFill>
                  <a:srgbClr val="000000"/>
                </a:solidFill>
                <a:round/>
                <a:headEnd/>
                <a:tailEnd/>
              </a:ln>
            </p:spPr>
            <p:txBody>
              <a:bodyPr/>
              <a:lstStyle/>
              <a:p>
                <a:endParaRPr lang="en-GB"/>
              </a:p>
            </p:txBody>
          </p:sp>
          <p:sp>
            <p:nvSpPr>
              <p:cNvPr id="56342" name="Oval 22"/>
              <p:cNvSpPr>
                <a:spLocks noChangeAspect="1" noChangeArrowheads="1"/>
              </p:cNvSpPr>
              <p:nvPr/>
            </p:nvSpPr>
            <p:spPr bwMode="auto">
              <a:xfrm>
                <a:off x="133" y="1968"/>
                <a:ext cx="113" cy="56"/>
              </a:xfrm>
              <a:prstGeom prst="ellipse">
                <a:avLst/>
              </a:prstGeom>
              <a:solidFill>
                <a:schemeClr val="accent2"/>
              </a:solidFill>
              <a:ln w="9525">
                <a:solidFill>
                  <a:srgbClr val="000000"/>
                </a:solidFill>
                <a:round/>
                <a:headEnd/>
                <a:tailEnd/>
              </a:ln>
            </p:spPr>
            <p:txBody>
              <a:bodyPr/>
              <a:lstStyle/>
              <a:p>
                <a:endParaRPr lang="en-GB"/>
              </a:p>
            </p:txBody>
          </p:sp>
          <p:sp>
            <p:nvSpPr>
              <p:cNvPr id="56343" name="Oval 23"/>
              <p:cNvSpPr>
                <a:spLocks noChangeAspect="1" noChangeArrowheads="1"/>
              </p:cNvSpPr>
              <p:nvPr/>
            </p:nvSpPr>
            <p:spPr bwMode="auto">
              <a:xfrm>
                <a:off x="267" y="2187"/>
                <a:ext cx="112" cy="56"/>
              </a:xfrm>
              <a:prstGeom prst="ellipse">
                <a:avLst/>
              </a:prstGeom>
              <a:solidFill>
                <a:schemeClr val="folHlink"/>
              </a:solidFill>
              <a:ln w="9525">
                <a:solidFill>
                  <a:srgbClr val="000000"/>
                </a:solidFill>
                <a:round/>
                <a:headEnd/>
                <a:tailEnd/>
              </a:ln>
            </p:spPr>
            <p:txBody>
              <a:bodyPr/>
              <a:lstStyle/>
              <a:p>
                <a:endParaRPr lang="en-GB"/>
              </a:p>
            </p:txBody>
          </p:sp>
        </p:grpSp>
        <p:grpSp>
          <p:nvGrpSpPr>
            <p:cNvPr id="56344" name="Group 24"/>
            <p:cNvGrpSpPr>
              <a:grpSpLocks/>
            </p:cNvGrpSpPr>
            <p:nvPr/>
          </p:nvGrpSpPr>
          <p:grpSpPr bwMode="auto">
            <a:xfrm>
              <a:off x="2006880" y="3651251"/>
              <a:ext cx="601663" cy="436562"/>
              <a:chOff x="0" y="1968"/>
              <a:chExt cx="379" cy="275"/>
            </a:xfrm>
          </p:grpSpPr>
          <p:sp>
            <p:nvSpPr>
              <p:cNvPr id="56345" name="AutoShape 25"/>
              <p:cNvSpPr>
                <a:spLocks noChangeAspect="1" noChangeArrowheads="1"/>
              </p:cNvSpPr>
              <p:nvPr/>
            </p:nvSpPr>
            <p:spPr bwMode="auto">
              <a:xfrm>
                <a:off x="91" y="2024"/>
                <a:ext cx="196" cy="169"/>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56346" name="Oval 26"/>
              <p:cNvSpPr>
                <a:spLocks noChangeAspect="1" noChangeArrowheads="1"/>
              </p:cNvSpPr>
              <p:nvPr/>
            </p:nvSpPr>
            <p:spPr bwMode="auto">
              <a:xfrm>
                <a:off x="0" y="2187"/>
                <a:ext cx="112" cy="56"/>
              </a:xfrm>
              <a:prstGeom prst="ellipse">
                <a:avLst/>
              </a:prstGeom>
              <a:solidFill>
                <a:schemeClr val="hlink"/>
              </a:solidFill>
              <a:ln w="9525">
                <a:solidFill>
                  <a:srgbClr val="000000"/>
                </a:solidFill>
                <a:round/>
                <a:headEnd/>
                <a:tailEnd/>
              </a:ln>
            </p:spPr>
            <p:txBody>
              <a:bodyPr/>
              <a:lstStyle/>
              <a:p>
                <a:endParaRPr lang="en-GB"/>
              </a:p>
            </p:txBody>
          </p:sp>
          <p:sp>
            <p:nvSpPr>
              <p:cNvPr id="56347" name="Oval 27"/>
              <p:cNvSpPr>
                <a:spLocks noChangeAspect="1" noChangeArrowheads="1"/>
              </p:cNvSpPr>
              <p:nvPr/>
            </p:nvSpPr>
            <p:spPr bwMode="auto">
              <a:xfrm>
                <a:off x="133" y="1968"/>
                <a:ext cx="113" cy="56"/>
              </a:xfrm>
              <a:prstGeom prst="ellipse">
                <a:avLst/>
              </a:prstGeom>
              <a:solidFill>
                <a:schemeClr val="accent2"/>
              </a:solidFill>
              <a:ln w="9525">
                <a:solidFill>
                  <a:srgbClr val="000000"/>
                </a:solidFill>
                <a:round/>
                <a:headEnd/>
                <a:tailEnd/>
              </a:ln>
            </p:spPr>
            <p:txBody>
              <a:bodyPr/>
              <a:lstStyle/>
              <a:p>
                <a:endParaRPr lang="en-GB"/>
              </a:p>
            </p:txBody>
          </p:sp>
          <p:sp>
            <p:nvSpPr>
              <p:cNvPr id="56348" name="Oval 28"/>
              <p:cNvSpPr>
                <a:spLocks noChangeAspect="1" noChangeArrowheads="1"/>
              </p:cNvSpPr>
              <p:nvPr/>
            </p:nvSpPr>
            <p:spPr bwMode="auto">
              <a:xfrm>
                <a:off x="267" y="2187"/>
                <a:ext cx="112" cy="56"/>
              </a:xfrm>
              <a:prstGeom prst="ellipse">
                <a:avLst/>
              </a:prstGeom>
              <a:solidFill>
                <a:schemeClr val="folHlink"/>
              </a:solidFill>
              <a:ln w="9525">
                <a:solidFill>
                  <a:srgbClr val="000000"/>
                </a:solidFill>
                <a:round/>
                <a:headEnd/>
                <a:tailEnd/>
              </a:ln>
            </p:spPr>
            <p:txBody>
              <a:bodyPr/>
              <a:lstStyle/>
              <a:p>
                <a:endParaRPr lang="en-GB"/>
              </a:p>
            </p:txBody>
          </p:sp>
        </p:grpSp>
        <p:sp>
          <p:nvSpPr>
            <p:cNvPr id="56349" name="Arc 29"/>
            <p:cNvSpPr>
              <a:spLocks/>
            </p:cNvSpPr>
            <p:nvPr/>
          </p:nvSpPr>
          <p:spPr bwMode="auto">
            <a:xfrm>
              <a:off x="2151342" y="2868613"/>
              <a:ext cx="152400" cy="762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6350" name="Arc 30"/>
            <p:cNvSpPr>
              <a:spLocks/>
            </p:cNvSpPr>
            <p:nvPr/>
          </p:nvSpPr>
          <p:spPr bwMode="auto">
            <a:xfrm>
              <a:off x="1236942" y="2259013"/>
              <a:ext cx="152400" cy="762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6351" name="Arc 31"/>
            <p:cNvSpPr>
              <a:spLocks/>
            </p:cNvSpPr>
            <p:nvPr/>
          </p:nvSpPr>
          <p:spPr bwMode="auto">
            <a:xfrm>
              <a:off x="1465542" y="2411413"/>
              <a:ext cx="152400" cy="762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6352" name="Arc 32"/>
            <p:cNvSpPr>
              <a:spLocks/>
            </p:cNvSpPr>
            <p:nvPr/>
          </p:nvSpPr>
          <p:spPr bwMode="auto">
            <a:xfrm>
              <a:off x="1694142" y="2563813"/>
              <a:ext cx="152400" cy="762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56353" name="Arc 33"/>
            <p:cNvSpPr>
              <a:spLocks/>
            </p:cNvSpPr>
            <p:nvPr/>
          </p:nvSpPr>
          <p:spPr bwMode="auto">
            <a:xfrm>
              <a:off x="1922742" y="2716213"/>
              <a:ext cx="152400" cy="762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56354" name="Group 34"/>
            <p:cNvGrpSpPr>
              <a:grpSpLocks/>
            </p:cNvGrpSpPr>
            <p:nvPr/>
          </p:nvGrpSpPr>
          <p:grpSpPr bwMode="auto">
            <a:xfrm>
              <a:off x="1160742" y="3478213"/>
              <a:ext cx="1066800" cy="1371600"/>
              <a:chOff x="192" y="2640"/>
              <a:chExt cx="672" cy="864"/>
            </a:xfrm>
          </p:grpSpPr>
          <p:sp>
            <p:nvSpPr>
              <p:cNvPr id="56355" name="Line 35"/>
              <p:cNvSpPr>
                <a:spLocks noChangeShapeType="1"/>
              </p:cNvSpPr>
              <p:nvPr/>
            </p:nvSpPr>
            <p:spPr bwMode="auto">
              <a:xfrm>
                <a:off x="192" y="2640"/>
                <a:ext cx="96"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6356" name="Line 36"/>
              <p:cNvSpPr>
                <a:spLocks noChangeShapeType="1"/>
              </p:cNvSpPr>
              <p:nvPr/>
            </p:nvSpPr>
            <p:spPr bwMode="auto">
              <a:xfrm>
                <a:off x="768" y="3024"/>
                <a:ext cx="96"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6357" name="Line 37"/>
              <p:cNvSpPr>
                <a:spLocks noChangeShapeType="1"/>
              </p:cNvSpPr>
              <p:nvPr/>
            </p:nvSpPr>
            <p:spPr bwMode="auto">
              <a:xfrm>
                <a:off x="336" y="2736"/>
                <a:ext cx="96"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6358" name="Line 38"/>
              <p:cNvSpPr>
                <a:spLocks noChangeShapeType="1"/>
              </p:cNvSpPr>
              <p:nvPr/>
            </p:nvSpPr>
            <p:spPr bwMode="auto">
              <a:xfrm>
                <a:off x="480" y="2832"/>
                <a:ext cx="96"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6359" name="Line 39"/>
              <p:cNvSpPr>
                <a:spLocks noChangeShapeType="1"/>
              </p:cNvSpPr>
              <p:nvPr/>
            </p:nvSpPr>
            <p:spPr bwMode="auto">
              <a:xfrm>
                <a:off x="624" y="2928"/>
                <a:ext cx="96"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56360" name="Line 40"/>
            <p:cNvSpPr>
              <a:spLocks noChangeShapeType="1"/>
            </p:cNvSpPr>
            <p:nvPr/>
          </p:nvSpPr>
          <p:spPr bwMode="auto">
            <a:xfrm>
              <a:off x="1770342" y="4545013"/>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6361" name="Line 41"/>
            <p:cNvSpPr>
              <a:spLocks noChangeShapeType="1"/>
            </p:cNvSpPr>
            <p:nvPr/>
          </p:nvSpPr>
          <p:spPr bwMode="auto">
            <a:xfrm flipH="1">
              <a:off x="1770342" y="4697413"/>
              <a:ext cx="2286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6362" name="Line 42"/>
            <p:cNvSpPr>
              <a:spLocks noChangeShapeType="1"/>
            </p:cNvSpPr>
            <p:nvPr/>
          </p:nvSpPr>
          <p:spPr bwMode="auto">
            <a:xfrm flipH="1">
              <a:off x="1770342" y="4849813"/>
              <a:ext cx="457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6363" name="Line 43"/>
            <p:cNvSpPr>
              <a:spLocks noChangeShapeType="1"/>
            </p:cNvSpPr>
            <p:nvPr/>
          </p:nvSpPr>
          <p:spPr bwMode="auto">
            <a:xfrm>
              <a:off x="1541742" y="4392613"/>
              <a:ext cx="228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6364" name="Line 44"/>
            <p:cNvSpPr>
              <a:spLocks noChangeShapeType="1"/>
            </p:cNvSpPr>
            <p:nvPr/>
          </p:nvSpPr>
          <p:spPr bwMode="auto">
            <a:xfrm>
              <a:off x="1313142" y="4240213"/>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56365" name="Text Box 45"/>
            <p:cNvSpPr txBox="1">
              <a:spLocks noChangeArrowheads="1"/>
            </p:cNvSpPr>
            <p:nvPr/>
          </p:nvSpPr>
          <p:spPr bwMode="auto">
            <a:xfrm>
              <a:off x="1465542" y="5078414"/>
              <a:ext cx="665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Tahoma" pitchFamily="34" charset="0"/>
                </a:rPr>
                <a:t>class</a:t>
              </a:r>
            </a:p>
          </p:txBody>
        </p:sp>
        <p:sp>
          <p:nvSpPr>
            <p:cNvPr id="56366" name="Text Box 46"/>
            <p:cNvSpPr txBox="1">
              <a:spLocks noChangeArrowheads="1"/>
            </p:cNvSpPr>
            <p:nvPr/>
          </p:nvSpPr>
          <p:spPr bwMode="auto">
            <a:xfrm rot="1567357">
              <a:off x="1179792" y="2211389"/>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Tahoma" pitchFamily="34" charset="0"/>
                </a:rPr>
                <a:t>New problem</a:t>
              </a:r>
            </a:p>
          </p:txBody>
        </p:sp>
      </p:grpSp>
      <p:sp>
        <p:nvSpPr>
          <p:cNvPr id="56323" name="Rectangle 3"/>
          <p:cNvSpPr>
            <a:spLocks noGrp="1" noChangeArrowheads="1"/>
          </p:cNvSpPr>
          <p:nvPr>
            <p:ph type="body" idx="1"/>
          </p:nvPr>
        </p:nvSpPr>
        <p:spPr>
          <a:xfrm>
            <a:off x="4256618" y="2192337"/>
            <a:ext cx="6854825" cy="2809875"/>
          </a:xfrm>
          <a:solidFill>
            <a:srgbClr val="FFFFCC"/>
          </a:solidFill>
          <a:ln/>
          <a:extLst>
            <a:ext uri="{91240B29-F687-4F45-9708-019B960494DF}">
              <a14:hiddenLine xmlns:a14="http://schemas.microsoft.com/office/drawing/2010/main" w="12700" cmpd="sng">
                <a:solidFill>
                  <a:schemeClr val="tx1"/>
                </a:solidFill>
                <a:miter lim="800000"/>
                <a:headEnd/>
                <a:tailEnd/>
              </a14:hiddenLine>
            </a:ext>
          </a:extLst>
        </p:spPr>
        <p:txBody>
          <a:bodyPr/>
          <a:lstStyle/>
          <a:p>
            <a:pPr>
              <a:lnSpc>
                <a:spcPct val="90000"/>
              </a:lnSpc>
              <a:spcBef>
                <a:spcPct val="10000"/>
              </a:spcBef>
              <a:buFont typeface="Wingdings" pitchFamily="2" charset="2"/>
              <a:buNone/>
            </a:pPr>
            <a:r>
              <a:rPr lang="en-GB" altLang="en-US" sz="2400" dirty="0"/>
              <a:t>For each of the </a:t>
            </a:r>
            <a:r>
              <a:rPr lang="en-GB" altLang="en-US" sz="2400" dirty="0">
                <a:solidFill>
                  <a:srgbClr val="0070C0"/>
                </a:solidFill>
              </a:rPr>
              <a:t>t</a:t>
            </a:r>
            <a:r>
              <a:rPr lang="en-GB" altLang="en-US" sz="2400" dirty="0"/>
              <a:t> models (e.g. decision trees)</a:t>
            </a:r>
          </a:p>
          <a:p>
            <a:pPr>
              <a:lnSpc>
                <a:spcPct val="90000"/>
              </a:lnSpc>
              <a:spcBef>
                <a:spcPct val="10000"/>
              </a:spcBef>
              <a:buFont typeface="Wingdings" pitchFamily="2" charset="2"/>
              <a:buNone/>
            </a:pPr>
            <a:r>
              <a:rPr lang="en-GB" altLang="en-US" sz="2400" dirty="0"/>
              <a:t>		Predict </a:t>
            </a:r>
            <a:r>
              <a:rPr lang="en-GB" altLang="en-US" sz="2400" dirty="0">
                <a:solidFill>
                  <a:schemeClr val="tx2"/>
                </a:solidFill>
              </a:rPr>
              <a:t>class</a:t>
            </a:r>
            <a:r>
              <a:rPr lang="en-GB" altLang="en-US" sz="2400" dirty="0"/>
              <a:t> of instance using </a:t>
            </a:r>
            <a:r>
              <a:rPr lang="en-GB" altLang="en-US" sz="2400" dirty="0">
                <a:solidFill>
                  <a:schemeClr val="tx2"/>
                </a:solidFill>
              </a:rPr>
              <a:t>model</a:t>
            </a:r>
          </a:p>
          <a:p>
            <a:pPr>
              <a:lnSpc>
                <a:spcPct val="90000"/>
              </a:lnSpc>
              <a:spcBef>
                <a:spcPct val="10000"/>
              </a:spcBef>
              <a:buFont typeface="Wingdings" pitchFamily="2" charset="2"/>
              <a:buNone/>
            </a:pPr>
            <a:r>
              <a:rPr lang="en-GB" altLang="en-US" sz="2400" dirty="0"/>
              <a:t>If task = </a:t>
            </a:r>
            <a:r>
              <a:rPr lang="en-GB" altLang="en-US" sz="2400" dirty="0">
                <a:solidFill>
                  <a:schemeClr val="hlink"/>
                </a:solidFill>
              </a:rPr>
              <a:t>classification</a:t>
            </a:r>
          </a:p>
          <a:p>
            <a:pPr>
              <a:lnSpc>
                <a:spcPct val="90000"/>
              </a:lnSpc>
              <a:spcBef>
                <a:spcPct val="10000"/>
              </a:spcBef>
              <a:buFont typeface="Wingdings" pitchFamily="2" charset="2"/>
              <a:buNone/>
            </a:pPr>
            <a:r>
              <a:rPr lang="en-GB" altLang="en-US" sz="2400" dirty="0"/>
              <a:t>then</a:t>
            </a:r>
          </a:p>
          <a:p>
            <a:pPr>
              <a:lnSpc>
                <a:spcPct val="90000"/>
              </a:lnSpc>
              <a:spcBef>
                <a:spcPct val="10000"/>
              </a:spcBef>
              <a:buFont typeface="Wingdings" pitchFamily="2" charset="2"/>
              <a:buNone/>
            </a:pPr>
            <a:r>
              <a:rPr lang="en-GB" altLang="en-US" sz="2400" dirty="0"/>
              <a:t>		Return </a:t>
            </a:r>
            <a:r>
              <a:rPr lang="en-GB" altLang="en-US" sz="2400" dirty="0">
                <a:solidFill>
                  <a:schemeClr val="hlink"/>
                </a:solidFill>
              </a:rPr>
              <a:t>class</a:t>
            </a:r>
            <a:r>
              <a:rPr lang="en-GB" altLang="en-US" sz="2400" dirty="0"/>
              <a:t> predicted </a:t>
            </a:r>
            <a:r>
              <a:rPr lang="en-GB" altLang="en-US" sz="2400" dirty="0">
                <a:solidFill>
                  <a:schemeClr val="hlink"/>
                </a:solidFill>
              </a:rPr>
              <a:t>most often</a:t>
            </a:r>
          </a:p>
          <a:p>
            <a:pPr>
              <a:lnSpc>
                <a:spcPct val="90000"/>
              </a:lnSpc>
              <a:spcBef>
                <a:spcPct val="10000"/>
              </a:spcBef>
              <a:buFont typeface="Wingdings" pitchFamily="2" charset="2"/>
              <a:buNone/>
            </a:pPr>
            <a:r>
              <a:rPr lang="en-GB" altLang="en-US" sz="2400" dirty="0"/>
              <a:t>else (task =</a:t>
            </a:r>
            <a:r>
              <a:rPr lang="en-GB" altLang="en-US" sz="2400" dirty="0">
                <a:solidFill>
                  <a:schemeClr val="hlink"/>
                </a:solidFill>
              </a:rPr>
              <a:t> numeric prediction)</a:t>
            </a:r>
          </a:p>
          <a:p>
            <a:pPr>
              <a:lnSpc>
                <a:spcPct val="90000"/>
              </a:lnSpc>
              <a:spcBef>
                <a:spcPct val="10000"/>
              </a:spcBef>
              <a:buFont typeface="Wingdings" pitchFamily="2" charset="2"/>
              <a:buNone/>
            </a:pPr>
            <a:r>
              <a:rPr lang="en-GB" altLang="en-US" sz="2400" dirty="0">
                <a:solidFill>
                  <a:schemeClr val="hlink"/>
                </a:solidFill>
              </a:rPr>
              <a:t>		</a:t>
            </a:r>
            <a:r>
              <a:rPr lang="en-GB" altLang="en-US" sz="2400" dirty="0"/>
              <a:t>Return </a:t>
            </a:r>
            <a:r>
              <a:rPr lang="en-GB" altLang="en-US" sz="2400" dirty="0">
                <a:solidFill>
                  <a:schemeClr val="hlink"/>
                </a:solidFill>
              </a:rPr>
              <a:t>average(results)</a:t>
            </a:r>
            <a:endParaRPr lang="en-GB" altLang="en-US" sz="2400" dirty="0"/>
          </a:p>
          <a:p>
            <a:pPr>
              <a:lnSpc>
                <a:spcPct val="90000"/>
              </a:lnSpc>
            </a:pPr>
            <a:endParaRPr lang="en-GB" altLang="en-US" sz="2400" dirty="0"/>
          </a:p>
        </p:txBody>
      </p:sp>
      <p:sp>
        <p:nvSpPr>
          <p:cNvPr id="56322" name="Rectangle 2"/>
          <p:cNvSpPr>
            <a:spLocks noGrp="1" noChangeArrowheads="1"/>
          </p:cNvSpPr>
          <p:nvPr>
            <p:ph type="title"/>
          </p:nvPr>
        </p:nvSpPr>
        <p:spPr/>
        <p:txBody>
          <a:bodyPr/>
          <a:lstStyle/>
          <a:p>
            <a:r>
              <a:rPr lang="en-GB" altLang="en-US"/>
              <a:t>Bagging classification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GB" altLang="en-US" dirty="0"/>
              <a:t>Contents (3)</a:t>
            </a:r>
          </a:p>
        </p:txBody>
      </p:sp>
      <p:sp>
        <p:nvSpPr>
          <p:cNvPr id="78851" name="Rectangle 3"/>
          <p:cNvSpPr>
            <a:spLocks noGrp="1" noChangeArrowheads="1"/>
          </p:cNvSpPr>
          <p:nvPr>
            <p:ph type="body" idx="1"/>
          </p:nvPr>
        </p:nvSpPr>
        <p:spPr/>
        <p:txBody>
          <a:bodyPr/>
          <a:lstStyle/>
          <a:p>
            <a:r>
              <a:rPr lang="en-GB" altLang="en-US" dirty="0">
                <a:solidFill>
                  <a:srgbClr val="C0C0C0"/>
                </a:solidFill>
              </a:rPr>
              <a:t>A committee of “experts”</a:t>
            </a:r>
          </a:p>
          <a:p>
            <a:r>
              <a:rPr lang="en-GB" altLang="en-US" dirty="0">
                <a:solidFill>
                  <a:srgbClr val="C0C0C0"/>
                </a:solidFill>
              </a:rPr>
              <a:t>Bagging</a:t>
            </a:r>
          </a:p>
          <a:p>
            <a:r>
              <a:rPr lang="en-GB" altLang="en-US" dirty="0"/>
              <a:t>Randomisation</a:t>
            </a:r>
          </a:p>
          <a:p>
            <a:r>
              <a:rPr lang="en-GB" altLang="en-US" dirty="0">
                <a:solidFill>
                  <a:srgbClr val="C0C0C0"/>
                </a:solidFill>
              </a:rPr>
              <a:t>Boosting</a:t>
            </a:r>
          </a:p>
          <a:p>
            <a:r>
              <a:rPr lang="en-GB" altLang="en-US" dirty="0">
                <a:solidFill>
                  <a:srgbClr val="C0C0C0"/>
                </a:solidFill>
              </a:rPr>
              <a:t>Stacking</a:t>
            </a:r>
          </a:p>
          <a:p>
            <a:r>
              <a:rPr lang="en-GB" altLang="en-US" dirty="0">
                <a:solidFill>
                  <a:srgbClr val="C0C0C0"/>
                </a:solidFill>
              </a:rPr>
              <a:t>Discussion</a:t>
            </a:r>
          </a:p>
        </p:txBody>
      </p:sp>
    </p:spTree>
    <p:extLst>
      <p:ext uri="{BB962C8B-B14F-4D97-AF65-F5344CB8AC3E}">
        <p14:creationId xmlns:p14="http://schemas.microsoft.com/office/powerpoint/2010/main" val="32165792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321B7F5-4906-4224-A467-06913C076B86}"/>
              </a:ext>
              <a:ext uri="{C183D7F6-B498-43B3-948B-1728B52AA6E4}">
                <adec:decorative xmlns:adec="http://schemas.microsoft.com/office/drawing/2017/decorative" val="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162365" y="2449237"/>
            <a:ext cx="2625436" cy="2625436"/>
          </a:xfrm>
          <a:prstGeom prst="rect">
            <a:avLst/>
          </a:prstGeom>
        </p:spPr>
      </p:pic>
      <p:sp>
        <p:nvSpPr>
          <p:cNvPr id="3" name="Content Placeholder 2"/>
          <p:cNvSpPr>
            <a:spLocks noGrp="1"/>
          </p:cNvSpPr>
          <p:nvPr>
            <p:ph idx="1"/>
          </p:nvPr>
        </p:nvSpPr>
        <p:spPr>
          <a:xfrm>
            <a:off x="746147" y="1783328"/>
            <a:ext cx="8163938" cy="4114800"/>
          </a:xfrm>
        </p:spPr>
        <p:txBody>
          <a:bodyPr/>
          <a:lstStyle/>
          <a:p>
            <a:r>
              <a:rPr lang="en-GB" dirty="0"/>
              <a:t>Some algorithms already have a random component</a:t>
            </a:r>
          </a:p>
          <a:p>
            <a:r>
              <a:rPr lang="en-GB" dirty="0"/>
              <a:t>Randomise learning algorithm to construct a committee of classifiers</a:t>
            </a:r>
          </a:p>
          <a:p>
            <a:pPr lvl="1"/>
            <a:r>
              <a:rPr lang="en-GB" dirty="0"/>
              <a:t>e.g. change the seed</a:t>
            </a:r>
          </a:p>
          <a:p>
            <a:r>
              <a:rPr lang="en-GB" dirty="0"/>
              <a:t>Most algorithms can be randomised somehow</a:t>
            </a:r>
          </a:p>
          <a:p>
            <a:pPr lvl="1"/>
            <a:r>
              <a:rPr lang="en-GB" dirty="0"/>
              <a:t>e.g. attribute selection in decision trees (see below)</a:t>
            </a:r>
          </a:p>
          <a:p>
            <a:endParaRPr lang="en-GB" dirty="0"/>
          </a:p>
        </p:txBody>
      </p:sp>
      <p:sp>
        <p:nvSpPr>
          <p:cNvPr id="2" name="Title 1"/>
          <p:cNvSpPr>
            <a:spLocks noGrp="1"/>
          </p:cNvSpPr>
          <p:nvPr>
            <p:ph type="title"/>
          </p:nvPr>
        </p:nvSpPr>
        <p:spPr/>
        <p:txBody>
          <a:bodyPr/>
          <a:lstStyle/>
          <a:p>
            <a:r>
              <a:rPr lang="en-GB" dirty="0"/>
              <a:t>Randomisation</a:t>
            </a:r>
          </a:p>
        </p:txBody>
      </p:sp>
    </p:spTree>
    <p:extLst>
      <p:ext uri="{BB962C8B-B14F-4D97-AF65-F5344CB8AC3E}">
        <p14:creationId xmlns:p14="http://schemas.microsoft.com/office/powerpoint/2010/main" val="478390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DED8-65A1-A613-A26B-089A27710009}"/>
              </a:ext>
            </a:extLst>
          </p:cNvPr>
          <p:cNvSpPr>
            <a:spLocks noGrp="1"/>
          </p:cNvSpPr>
          <p:nvPr>
            <p:ph type="title"/>
          </p:nvPr>
        </p:nvSpPr>
        <p:spPr/>
        <p:txBody>
          <a:bodyPr/>
          <a:lstStyle/>
          <a:p>
            <a:r>
              <a:rPr lang="en-GB" dirty="0"/>
              <a:t>Support</a:t>
            </a:r>
          </a:p>
        </p:txBody>
      </p:sp>
      <p:sp>
        <p:nvSpPr>
          <p:cNvPr id="3" name="Content Placeholder 2">
            <a:extLst>
              <a:ext uri="{FF2B5EF4-FFF2-40B4-BE49-F238E27FC236}">
                <a16:creationId xmlns:a16="http://schemas.microsoft.com/office/drawing/2014/main" id="{9F8CF049-5FCB-CB50-9632-79BB0BFA6D8C}"/>
              </a:ext>
            </a:extLst>
          </p:cNvPr>
          <p:cNvSpPr>
            <a:spLocks noGrp="1"/>
          </p:cNvSpPr>
          <p:nvPr>
            <p:ph idx="1"/>
          </p:nvPr>
        </p:nvSpPr>
        <p:spPr/>
        <p:txBody>
          <a:bodyPr/>
          <a:lstStyle/>
          <a:p>
            <a:pPr marL="0" indent="0">
              <a:buNone/>
            </a:pPr>
            <a:r>
              <a:rPr lang="en-GB" dirty="0"/>
              <a:t>Support is the proportion of the dataset that contains the itemset.</a:t>
            </a:r>
          </a:p>
          <a:p>
            <a:pPr marL="0" indent="0">
              <a:buNone/>
            </a:pPr>
            <a:endParaRPr lang="en-GB" dirty="0"/>
          </a:p>
          <a:p>
            <a:pPr marL="0" indent="0">
              <a:buNone/>
            </a:pPr>
            <a:r>
              <a:rPr lang="en-GB" dirty="0"/>
              <a:t>If EVERY basket contains milk, then support for {milk} = 1</a:t>
            </a:r>
          </a:p>
          <a:p>
            <a:pPr marL="0" indent="0">
              <a:buNone/>
            </a:pPr>
            <a:endParaRPr lang="en-GB" dirty="0"/>
          </a:p>
          <a:p>
            <a:pPr marL="0" indent="0">
              <a:buNone/>
            </a:pPr>
            <a:r>
              <a:rPr lang="en-GB" dirty="0"/>
              <a:t>If half of the baskets contain milk, then support for {milk} = 0.5</a:t>
            </a:r>
          </a:p>
        </p:txBody>
      </p:sp>
      <p:sp>
        <p:nvSpPr>
          <p:cNvPr id="4" name="Date Placeholder 3">
            <a:extLst>
              <a:ext uri="{FF2B5EF4-FFF2-40B4-BE49-F238E27FC236}">
                <a16:creationId xmlns:a16="http://schemas.microsoft.com/office/drawing/2014/main" id="{133E59DF-9FD8-F222-58ED-4E58088E5A1C}"/>
              </a:ext>
            </a:extLst>
          </p:cNvPr>
          <p:cNvSpPr>
            <a:spLocks noGrp="1"/>
          </p:cNvSpPr>
          <p:nvPr>
            <p:ph type="dt" sz="half" idx="10"/>
          </p:nvPr>
        </p:nvSpPr>
        <p:spPr/>
        <p:txBody>
          <a:bodyPr/>
          <a:lstStyle/>
          <a:p>
            <a:fld id="{CD071B8E-0DD7-5842-950E-3289D9FBABB1}" type="datetime4">
              <a:rPr lang="en-GB" smtClean="0"/>
              <a:pPr/>
              <a:t>11 November 2024</a:t>
            </a:fld>
            <a:endParaRPr lang="en-US" dirty="0"/>
          </a:p>
        </p:txBody>
      </p:sp>
      <p:sp>
        <p:nvSpPr>
          <p:cNvPr id="5" name="Footer Placeholder 4">
            <a:extLst>
              <a:ext uri="{FF2B5EF4-FFF2-40B4-BE49-F238E27FC236}">
                <a16:creationId xmlns:a16="http://schemas.microsoft.com/office/drawing/2014/main" id="{67B5B580-58EA-5453-905A-45E37E44F8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0E092C-9246-4575-7D63-907B51ACC76B}"/>
              </a:ext>
            </a:extLst>
          </p:cNvPr>
          <p:cNvSpPr>
            <a:spLocks noGrp="1"/>
          </p:cNvSpPr>
          <p:nvPr>
            <p:ph type="sldNum" sz="quarter" idx="12"/>
          </p:nvPr>
        </p:nvSpPr>
        <p:spPr/>
        <p:txBody>
          <a:bodyPr/>
          <a:lstStyle/>
          <a:p>
            <a:fld id="{437794D7-DC86-9A4E-9C9F-0B324FE8876A}" type="slidenum">
              <a:rPr lang="en-US" smtClean="0"/>
              <a:pPr/>
              <a:t>3</a:t>
            </a:fld>
            <a:endParaRPr lang="en-US" dirty="0"/>
          </a:p>
        </p:txBody>
      </p:sp>
      <p:pic>
        <p:nvPicPr>
          <p:cNvPr id="8" name="Graphic 7" descr="Dairy outline">
            <a:extLst>
              <a:ext uri="{FF2B5EF4-FFF2-40B4-BE49-F238E27FC236}">
                <a16:creationId xmlns:a16="http://schemas.microsoft.com/office/drawing/2014/main" id="{F88726BF-D224-CBF9-20BC-12C6192AEA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9843" y="4849661"/>
            <a:ext cx="914400" cy="914400"/>
          </a:xfrm>
          <a:prstGeom prst="rect">
            <a:avLst/>
          </a:prstGeom>
        </p:spPr>
      </p:pic>
      <p:pic>
        <p:nvPicPr>
          <p:cNvPr id="10" name="Graphic 9" descr="Dairy with solid fill">
            <a:extLst>
              <a:ext uri="{FF2B5EF4-FFF2-40B4-BE49-F238E27FC236}">
                <a16:creationId xmlns:a16="http://schemas.microsoft.com/office/drawing/2014/main" id="{8A5184FE-A952-F6BC-3121-1FBBC1904A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08095" y="5220177"/>
            <a:ext cx="914400" cy="914400"/>
          </a:xfrm>
          <a:prstGeom prst="rect">
            <a:avLst/>
          </a:prstGeom>
        </p:spPr>
      </p:pic>
      <p:pic>
        <p:nvPicPr>
          <p:cNvPr id="11" name="Graphic 10" descr="Dairy with solid fill">
            <a:extLst>
              <a:ext uri="{FF2B5EF4-FFF2-40B4-BE49-F238E27FC236}">
                <a16:creationId xmlns:a16="http://schemas.microsoft.com/office/drawing/2014/main" id="{7F9325C4-F0DF-D7AB-2187-74E739EBB9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49346" y="4765763"/>
            <a:ext cx="914400" cy="914400"/>
          </a:xfrm>
          <a:prstGeom prst="rect">
            <a:avLst/>
          </a:prstGeom>
        </p:spPr>
      </p:pic>
      <p:pic>
        <p:nvPicPr>
          <p:cNvPr id="12" name="Graphic 11" descr="Dairy with solid fill">
            <a:extLst>
              <a:ext uri="{FF2B5EF4-FFF2-40B4-BE49-F238E27FC236}">
                <a16:creationId xmlns:a16="http://schemas.microsoft.com/office/drawing/2014/main" id="{F73E10CD-13E0-2052-C5AA-B5011C5D08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75508" y="5194527"/>
            <a:ext cx="914400" cy="914400"/>
          </a:xfrm>
          <a:prstGeom prst="rect">
            <a:avLst/>
          </a:prstGeom>
        </p:spPr>
      </p:pic>
      <p:pic>
        <p:nvPicPr>
          <p:cNvPr id="13" name="Graphic 12" descr="Dairy outline">
            <a:extLst>
              <a:ext uri="{FF2B5EF4-FFF2-40B4-BE49-F238E27FC236}">
                <a16:creationId xmlns:a16="http://schemas.microsoft.com/office/drawing/2014/main" id="{992EAD2C-232E-180A-06FF-79E6CAA6F9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66331" y="5152406"/>
            <a:ext cx="914400" cy="914400"/>
          </a:xfrm>
          <a:prstGeom prst="rect">
            <a:avLst/>
          </a:prstGeom>
        </p:spPr>
      </p:pic>
      <p:pic>
        <p:nvPicPr>
          <p:cNvPr id="14" name="Graphic 13" descr="Dairy outline">
            <a:extLst>
              <a:ext uri="{FF2B5EF4-FFF2-40B4-BE49-F238E27FC236}">
                <a16:creationId xmlns:a16="http://schemas.microsoft.com/office/drawing/2014/main" id="{25EE5560-B022-96F6-B8A1-0128BD2193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75358" y="4849661"/>
            <a:ext cx="914400" cy="914400"/>
          </a:xfrm>
          <a:prstGeom prst="rect">
            <a:avLst/>
          </a:prstGeom>
        </p:spPr>
      </p:pic>
    </p:spTree>
    <p:extLst>
      <p:ext uri="{BB962C8B-B14F-4D97-AF65-F5344CB8AC3E}">
        <p14:creationId xmlns:p14="http://schemas.microsoft.com/office/powerpoint/2010/main" val="3177727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96ECF-4AB4-5E32-9390-B7E516BEA0F9}"/>
              </a:ext>
            </a:extLst>
          </p:cNvPr>
          <p:cNvSpPr>
            <a:spLocks noGrp="1"/>
          </p:cNvSpPr>
          <p:nvPr>
            <p:ph type="title"/>
          </p:nvPr>
        </p:nvSpPr>
        <p:spPr/>
        <p:txBody>
          <a:bodyPr/>
          <a:lstStyle/>
          <a:p>
            <a:r>
              <a:rPr lang="en-GB" dirty="0"/>
              <a:t>But my decision tree always looks like this...</a:t>
            </a:r>
          </a:p>
        </p:txBody>
      </p:sp>
      <p:sp>
        <p:nvSpPr>
          <p:cNvPr id="3" name="Content Placeholder 2">
            <a:extLst>
              <a:ext uri="{FF2B5EF4-FFF2-40B4-BE49-F238E27FC236}">
                <a16:creationId xmlns:a16="http://schemas.microsoft.com/office/drawing/2014/main" id="{8A3600EE-11C8-5774-FA5C-9A14D35F7BCB}"/>
              </a:ext>
            </a:extLst>
          </p:cNvPr>
          <p:cNvSpPr>
            <a:spLocks noGrp="1"/>
          </p:cNvSpPr>
          <p:nvPr>
            <p:ph idx="1"/>
          </p:nvPr>
        </p:nvSpPr>
        <p:spPr>
          <a:xfrm>
            <a:off x="595843" y="2200940"/>
            <a:ext cx="10515600" cy="3614765"/>
          </a:xfrm>
        </p:spPr>
        <p:txBody>
          <a:bodyPr/>
          <a:lstStyle/>
          <a:p>
            <a:pPr marL="0" indent="0">
              <a:buNone/>
            </a:pPr>
            <a:r>
              <a:rPr lang="en-GB" dirty="0"/>
              <a:t>Same seed, same dataset, same decision tree, right?</a:t>
            </a:r>
          </a:p>
          <a:p>
            <a:pPr marL="0" indent="0">
              <a:buNone/>
            </a:pPr>
            <a:endParaRPr lang="en-GB" dirty="0"/>
          </a:p>
          <a:p>
            <a:pPr marL="0" indent="0">
              <a:buNone/>
            </a:pPr>
            <a:r>
              <a:rPr lang="en-GB" dirty="0"/>
              <a:t>What about same dataset, </a:t>
            </a:r>
            <a:r>
              <a:rPr lang="en-GB" i="1" dirty="0"/>
              <a:t>different attributes</a:t>
            </a:r>
            <a:r>
              <a:rPr lang="en-GB" dirty="0"/>
              <a:t>?</a:t>
            </a:r>
          </a:p>
        </p:txBody>
      </p:sp>
      <p:sp>
        <p:nvSpPr>
          <p:cNvPr id="4" name="Date Placeholder 3">
            <a:extLst>
              <a:ext uri="{FF2B5EF4-FFF2-40B4-BE49-F238E27FC236}">
                <a16:creationId xmlns:a16="http://schemas.microsoft.com/office/drawing/2014/main" id="{9312C763-18B9-4DF1-9FD3-574E9DFD4BCB}"/>
              </a:ext>
            </a:extLst>
          </p:cNvPr>
          <p:cNvSpPr>
            <a:spLocks noGrp="1"/>
          </p:cNvSpPr>
          <p:nvPr>
            <p:ph type="dt" sz="half" idx="10"/>
          </p:nvPr>
        </p:nvSpPr>
        <p:spPr/>
        <p:txBody>
          <a:bodyPr/>
          <a:lstStyle/>
          <a:p>
            <a:fld id="{CD071B8E-0DD7-5842-950E-3289D9FBABB1}" type="datetime4">
              <a:rPr lang="en-GB" smtClean="0"/>
              <a:pPr/>
              <a:t>11 November 2024</a:t>
            </a:fld>
            <a:endParaRPr lang="en-US" dirty="0"/>
          </a:p>
        </p:txBody>
      </p:sp>
      <p:sp>
        <p:nvSpPr>
          <p:cNvPr id="5" name="Footer Placeholder 4">
            <a:extLst>
              <a:ext uri="{FF2B5EF4-FFF2-40B4-BE49-F238E27FC236}">
                <a16:creationId xmlns:a16="http://schemas.microsoft.com/office/drawing/2014/main" id="{553999C1-3F9E-2B54-851A-984D4B5F6A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131E1B-F06F-6260-3AB4-F292884FF769}"/>
              </a:ext>
            </a:extLst>
          </p:cNvPr>
          <p:cNvSpPr>
            <a:spLocks noGrp="1"/>
          </p:cNvSpPr>
          <p:nvPr>
            <p:ph type="sldNum" sz="quarter" idx="12"/>
          </p:nvPr>
        </p:nvSpPr>
        <p:spPr/>
        <p:txBody>
          <a:bodyPr/>
          <a:lstStyle/>
          <a:p>
            <a:fld id="{437794D7-DC86-9A4E-9C9F-0B324FE8876A}" type="slidenum">
              <a:rPr lang="en-US" smtClean="0"/>
              <a:pPr/>
              <a:t>30</a:t>
            </a:fld>
            <a:endParaRPr lang="en-US" dirty="0"/>
          </a:p>
        </p:txBody>
      </p:sp>
      <p:pic>
        <p:nvPicPr>
          <p:cNvPr id="8" name="Picture 7">
            <a:extLst>
              <a:ext uri="{FF2B5EF4-FFF2-40B4-BE49-F238E27FC236}">
                <a16:creationId xmlns:a16="http://schemas.microsoft.com/office/drawing/2014/main" id="{73414B31-7C38-7277-DB1B-6F9451591ACC}"/>
              </a:ext>
            </a:extLst>
          </p:cNvPr>
          <p:cNvPicPr>
            <a:picLocks noChangeAspect="1"/>
          </p:cNvPicPr>
          <p:nvPr/>
        </p:nvPicPr>
        <p:blipFill>
          <a:blip r:embed="rId2"/>
          <a:stretch>
            <a:fillRect/>
          </a:stretch>
        </p:blipFill>
        <p:spPr>
          <a:xfrm>
            <a:off x="7869617" y="3052482"/>
            <a:ext cx="3843551" cy="2414342"/>
          </a:xfrm>
          <a:prstGeom prst="rect">
            <a:avLst/>
          </a:prstGeom>
        </p:spPr>
      </p:pic>
      <p:sp>
        <p:nvSpPr>
          <p:cNvPr id="9" name="TextBox 8">
            <a:extLst>
              <a:ext uri="{FF2B5EF4-FFF2-40B4-BE49-F238E27FC236}">
                <a16:creationId xmlns:a16="http://schemas.microsoft.com/office/drawing/2014/main" id="{782C4160-A74B-DA68-924E-DE644068D8EC}"/>
              </a:ext>
            </a:extLst>
          </p:cNvPr>
          <p:cNvSpPr txBox="1"/>
          <p:nvPr/>
        </p:nvSpPr>
        <p:spPr>
          <a:xfrm>
            <a:off x="8041341" y="5466824"/>
            <a:ext cx="2820067" cy="369332"/>
          </a:xfrm>
          <a:prstGeom prst="rect">
            <a:avLst/>
          </a:prstGeom>
          <a:noFill/>
        </p:spPr>
        <p:txBody>
          <a:bodyPr wrap="none" rtlCol="0">
            <a:spAutoFit/>
          </a:bodyPr>
          <a:lstStyle/>
          <a:p>
            <a:r>
              <a:rPr lang="en-GB" dirty="0"/>
              <a:t>Week 4’s Lab – </a:t>
            </a:r>
            <a:r>
              <a:rPr lang="en-GB" dirty="0" err="1"/>
              <a:t>Ctree</a:t>
            </a:r>
            <a:r>
              <a:rPr lang="en-GB" dirty="0"/>
              <a:t> on Iris.</a:t>
            </a:r>
          </a:p>
        </p:txBody>
      </p:sp>
    </p:spTree>
    <p:extLst>
      <p:ext uri="{BB962C8B-B14F-4D97-AF65-F5344CB8AC3E}">
        <p14:creationId xmlns:p14="http://schemas.microsoft.com/office/powerpoint/2010/main" val="2303082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29E4-184A-FE2B-751C-4B7EF420217E}"/>
              </a:ext>
            </a:extLst>
          </p:cNvPr>
          <p:cNvSpPr>
            <a:spLocks noGrp="1"/>
          </p:cNvSpPr>
          <p:nvPr>
            <p:ph type="title"/>
          </p:nvPr>
        </p:nvSpPr>
        <p:spPr/>
        <p:txBody>
          <a:bodyPr/>
          <a:lstStyle/>
          <a:p>
            <a:r>
              <a:rPr lang="en-GB" dirty="0"/>
              <a:t>Your dataset is a table</a:t>
            </a:r>
          </a:p>
        </p:txBody>
      </p:sp>
      <p:sp>
        <p:nvSpPr>
          <p:cNvPr id="3" name="Content Placeholder 2">
            <a:extLst>
              <a:ext uri="{FF2B5EF4-FFF2-40B4-BE49-F238E27FC236}">
                <a16:creationId xmlns:a16="http://schemas.microsoft.com/office/drawing/2014/main" id="{794E5F8B-B320-8DB0-8A42-CA0BC82CC99C}"/>
              </a:ext>
            </a:extLst>
          </p:cNvPr>
          <p:cNvSpPr>
            <a:spLocks noGrp="1"/>
          </p:cNvSpPr>
          <p:nvPr>
            <p:ph idx="1"/>
          </p:nvPr>
        </p:nvSpPr>
        <p:spPr>
          <a:xfrm>
            <a:off x="595843" y="1757928"/>
            <a:ext cx="10515600" cy="4440853"/>
          </a:xfrm>
        </p:spPr>
        <p:txBody>
          <a:bodyPr/>
          <a:lstStyle/>
          <a:p>
            <a:pPr marL="0" indent="0">
              <a:buNone/>
            </a:pPr>
            <a:r>
              <a:rPr lang="en-GB" dirty="0"/>
              <a:t>Bagging randomises rows (allowing repeats).</a:t>
            </a:r>
          </a:p>
          <a:p>
            <a:pPr marL="0" indent="0">
              <a:buNone/>
            </a:pPr>
            <a:endParaRPr lang="en-GB" dirty="0"/>
          </a:p>
          <a:p>
            <a:pPr marL="0" indent="0">
              <a:buNone/>
            </a:pPr>
            <a:r>
              <a:rPr lang="en-GB" dirty="0"/>
              <a:t>You can also randomise columns (attributes).</a:t>
            </a:r>
          </a:p>
          <a:p>
            <a:pPr marL="0" indent="0">
              <a:buNone/>
            </a:pPr>
            <a:endParaRPr lang="en-GB" dirty="0"/>
          </a:p>
          <a:p>
            <a:pPr marL="0" indent="0">
              <a:buNone/>
            </a:pPr>
            <a:r>
              <a:rPr lang="en-GB" dirty="0"/>
              <a:t>Random Forest does both.</a:t>
            </a:r>
          </a:p>
          <a:p>
            <a:pPr marL="0" indent="0">
              <a:buNone/>
            </a:pPr>
            <a:r>
              <a:rPr lang="en-GB" b="1" dirty="0">
                <a:solidFill>
                  <a:srgbClr val="002060"/>
                </a:solidFill>
              </a:rPr>
              <a:t>Random tree: </a:t>
            </a:r>
          </a:p>
          <a:p>
            <a:pPr marL="457200" lvl="1" indent="0">
              <a:buNone/>
            </a:pPr>
            <a:r>
              <a:rPr lang="en-GB" dirty="0"/>
              <a:t>construct a tree. At each level (node) consider only </a:t>
            </a:r>
            <a:r>
              <a:rPr lang="en-GB" i="1" dirty="0"/>
              <a:t>k</a:t>
            </a:r>
            <a:r>
              <a:rPr lang="en-GB" dirty="0"/>
              <a:t> attributes at random.</a:t>
            </a:r>
          </a:p>
          <a:p>
            <a:pPr marL="457200" lvl="1" indent="0">
              <a:buNone/>
            </a:pPr>
            <a:r>
              <a:rPr lang="en-GB" i="1" dirty="0"/>
              <a:t>k</a:t>
            </a:r>
            <a:r>
              <a:rPr lang="en-GB" dirty="0"/>
              <a:t> can be selected</a:t>
            </a:r>
          </a:p>
          <a:p>
            <a:pPr marL="0" indent="0">
              <a:buNone/>
            </a:pPr>
            <a:r>
              <a:rPr lang="en-GB" b="1" dirty="0">
                <a:solidFill>
                  <a:srgbClr val="002060"/>
                </a:solidFill>
              </a:rPr>
              <a:t>Random forest </a:t>
            </a:r>
            <a:r>
              <a:rPr lang="en-GB" dirty="0"/>
              <a:t>– bagging with random tree</a:t>
            </a:r>
          </a:p>
          <a:p>
            <a:pPr marL="0" indent="0">
              <a:buNone/>
            </a:pPr>
            <a:endParaRPr lang="en-GB" dirty="0"/>
          </a:p>
        </p:txBody>
      </p:sp>
      <p:sp>
        <p:nvSpPr>
          <p:cNvPr id="4" name="Date Placeholder 3">
            <a:extLst>
              <a:ext uri="{FF2B5EF4-FFF2-40B4-BE49-F238E27FC236}">
                <a16:creationId xmlns:a16="http://schemas.microsoft.com/office/drawing/2014/main" id="{1EDEFDA8-C077-65F2-2AFC-4839DE01BDEF}"/>
              </a:ext>
            </a:extLst>
          </p:cNvPr>
          <p:cNvSpPr>
            <a:spLocks noGrp="1"/>
          </p:cNvSpPr>
          <p:nvPr>
            <p:ph type="dt" sz="half" idx="10"/>
          </p:nvPr>
        </p:nvSpPr>
        <p:spPr/>
        <p:txBody>
          <a:bodyPr/>
          <a:lstStyle/>
          <a:p>
            <a:fld id="{CD071B8E-0DD7-5842-950E-3289D9FBABB1}" type="datetime4">
              <a:rPr lang="en-GB" smtClean="0"/>
              <a:pPr/>
              <a:t>11 November 2024</a:t>
            </a:fld>
            <a:endParaRPr lang="en-US" dirty="0"/>
          </a:p>
        </p:txBody>
      </p:sp>
      <p:sp>
        <p:nvSpPr>
          <p:cNvPr id="5" name="Footer Placeholder 4">
            <a:extLst>
              <a:ext uri="{FF2B5EF4-FFF2-40B4-BE49-F238E27FC236}">
                <a16:creationId xmlns:a16="http://schemas.microsoft.com/office/drawing/2014/main" id="{80B293F0-81CF-5C22-0C46-35FABF1FCB1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D69650-FCD8-1D90-8F38-6FA19A76C2F4}"/>
              </a:ext>
            </a:extLst>
          </p:cNvPr>
          <p:cNvSpPr>
            <a:spLocks noGrp="1"/>
          </p:cNvSpPr>
          <p:nvPr>
            <p:ph type="sldNum" sz="quarter" idx="12"/>
          </p:nvPr>
        </p:nvSpPr>
        <p:spPr/>
        <p:txBody>
          <a:bodyPr/>
          <a:lstStyle/>
          <a:p>
            <a:fld id="{437794D7-DC86-9A4E-9C9F-0B324FE8876A}" type="slidenum">
              <a:rPr lang="en-US" smtClean="0"/>
              <a:pPr/>
              <a:t>31</a:t>
            </a:fld>
            <a:endParaRPr lang="en-US" dirty="0"/>
          </a:p>
        </p:txBody>
      </p:sp>
      <p:graphicFrame>
        <p:nvGraphicFramePr>
          <p:cNvPr id="7" name="Table 6">
            <a:extLst>
              <a:ext uri="{FF2B5EF4-FFF2-40B4-BE49-F238E27FC236}">
                <a16:creationId xmlns:a16="http://schemas.microsoft.com/office/drawing/2014/main" id="{B1FA5A99-A57B-36D8-F102-E4888C69FA14}"/>
              </a:ext>
            </a:extLst>
          </p:cNvPr>
          <p:cNvGraphicFramePr>
            <a:graphicFrameLocks noGrp="1"/>
          </p:cNvGraphicFramePr>
          <p:nvPr>
            <p:extLst>
              <p:ext uri="{D42A27DB-BD31-4B8C-83A1-F6EECF244321}">
                <p14:modId xmlns:p14="http://schemas.microsoft.com/office/powerpoint/2010/main" val="1997472511"/>
              </p:ext>
            </p:extLst>
          </p:nvPr>
        </p:nvGraphicFramePr>
        <p:xfrm>
          <a:off x="8144541" y="867643"/>
          <a:ext cx="3451618" cy="1831370"/>
        </p:xfrm>
        <a:graphic>
          <a:graphicData uri="http://schemas.openxmlformats.org/drawingml/2006/table">
            <a:tbl>
              <a:tblPr firstRow="1" bandRow="1">
                <a:tableStyleId>{5C22544A-7EE6-4342-B048-85BDC9FD1C3A}</a:tableStyleId>
              </a:tblPr>
              <a:tblGrid>
                <a:gridCol w="595422">
                  <a:extLst>
                    <a:ext uri="{9D8B030D-6E8A-4147-A177-3AD203B41FA5}">
                      <a16:colId xmlns:a16="http://schemas.microsoft.com/office/drawing/2014/main" val="992853610"/>
                    </a:ext>
                  </a:extLst>
                </a:gridCol>
                <a:gridCol w="779232">
                  <a:extLst>
                    <a:ext uri="{9D8B030D-6E8A-4147-A177-3AD203B41FA5}">
                      <a16:colId xmlns:a16="http://schemas.microsoft.com/office/drawing/2014/main" val="817995480"/>
                    </a:ext>
                  </a:extLst>
                </a:gridCol>
                <a:gridCol w="1038482">
                  <a:extLst>
                    <a:ext uri="{9D8B030D-6E8A-4147-A177-3AD203B41FA5}">
                      <a16:colId xmlns:a16="http://schemas.microsoft.com/office/drawing/2014/main" val="3009227995"/>
                    </a:ext>
                  </a:extLst>
                </a:gridCol>
                <a:gridCol w="1038482">
                  <a:extLst>
                    <a:ext uri="{9D8B030D-6E8A-4147-A177-3AD203B41FA5}">
                      <a16:colId xmlns:a16="http://schemas.microsoft.com/office/drawing/2014/main" val="3987492764"/>
                    </a:ext>
                  </a:extLst>
                </a:gridCol>
              </a:tblGrid>
              <a:tr h="366274">
                <a:tc>
                  <a:txBody>
                    <a:bodyPr/>
                    <a:lstStyle/>
                    <a:p>
                      <a:r>
                        <a:rPr lang="en-GB" sz="1100" dirty="0"/>
                        <a:t>Roll</a:t>
                      </a:r>
                    </a:p>
                  </a:txBody>
                  <a:tcPr/>
                </a:tc>
                <a:tc>
                  <a:txBody>
                    <a:bodyPr/>
                    <a:lstStyle/>
                    <a:p>
                      <a:r>
                        <a:rPr lang="en-GB" sz="1100" dirty="0"/>
                        <a:t>Dice 1</a:t>
                      </a:r>
                    </a:p>
                  </a:txBody>
                  <a:tcPr/>
                </a:tc>
                <a:tc>
                  <a:txBody>
                    <a:bodyPr/>
                    <a:lstStyle/>
                    <a:p>
                      <a:r>
                        <a:rPr lang="en-GB" sz="1100" dirty="0"/>
                        <a:t>…</a:t>
                      </a:r>
                    </a:p>
                  </a:txBody>
                  <a:tcPr/>
                </a:tc>
                <a:tc>
                  <a:txBody>
                    <a:bodyPr/>
                    <a:lstStyle/>
                    <a:p>
                      <a:r>
                        <a:rPr lang="en-GB" sz="1100" dirty="0"/>
                        <a:t>Dice 2</a:t>
                      </a:r>
                    </a:p>
                  </a:txBody>
                  <a:tcPr/>
                </a:tc>
                <a:extLst>
                  <a:ext uri="{0D108BD9-81ED-4DB2-BD59-A6C34878D82A}">
                    <a16:rowId xmlns:a16="http://schemas.microsoft.com/office/drawing/2014/main" val="517503748"/>
                  </a:ext>
                </a:extLst>
              </a:tr>
              <a:tr h="366274">
                <a:tc>
                  <a:txBody>
                    <a:bodyPr/>
                    <a:lstStyle/>
                    <a:p>
                      <a:r>
                        <a:rPr lang="en-GB" sz="1100" dirty="0"/>
                        <a:t>0</a:t>
                      </a:r>
                    </a:p>
                  </a:txBody>
                  <a:tcPr/>
                </a:tc>
                <a:tc>
                  <a:txBody>
                    <a:bodyPr/>
                    <a:lstStyle/>
                    <a:p>
                      <a:r>
                        <a:rPr lang="en-GB" sz="1100" dirty="0"/>
                        <a:t>1</a:t>
                      </a:r>
                    </a:p>
                  </a:txBody>
                  <a:tcPr/>
                </a:tc>
                <a:tc>
                  <a:txBody>
                    <a:bodyPr/>
                    <a:lstStyle/>
                    <a:p>
                      <a:r>
                        <a:rPr lang="en-GB" sz="1100" dirty="0"/>
                        <a:t>…</a:t>
                      </a:r>
                    </a:p>
                  </a:txBody>
                  <a:tcPr/>
                </a:tc>
                <a:tc>
                  <a:txBody>
                    <a:bodyPr/>
                    <a:lstStyle/>
                    <a:p>
                      <a:r>
                        <a:rPr lang="en-GB" sz="1100" dirty="0"/>
                        <a:t>6</a:t>
                      </a:r>
                    </a:p>
                  </a:txBody>
                  <a:tcPr/>
                </a:tc>
                <a:extLst>
                  <a:ext uri="{0D108BD9-81ED-4DB2-BD59-A6C34878D82A}">
                    <a16:rowId xmlns:a16="http://schemas.microsoft.com/office/drawing/2014/main" val="4251508448"/>
                  </a:ext>
                </a:extLst>
              </a:tr>
              <a:tr h="366274">
                <a:tc>
                  <a:txBody>
                    <a:bodyPr/>
                    <a:lstStyle/>
                    <a:p>
                      <a:r>
                        <a:rPr lang="en-GB" sz="1100" dirty="0"/>
                        <a:t>1</a:t>
                      </a:r>
                    </a:p>
                  </a:txBody>
                  <a:tcPr/>
                </a:tc>
                <a:tc>
                  <a:txBody>
                    <a:bodyPr/>
                    <a:lstStyle/>
                    <a:p>
                      <a:r>
                        <a:rPr lang="en-GB" sz="1100" dirty="0"/>
                        <a:t>2</a:t>
                      </a:r>
                    </a:p>
                  </a:txBody>
                  <a:tcPr/>
                </a:tc>
                <a:tc>
                  <a:txBody>
                    <a:bodyPr/>
                    <a:lstStyle/>
                    <a:p>
                      <a:r>
                        <a:rPr lang="en-GB" sz="1100" dirty="0"/>
                        <a:t>…</a:t>
                      </a:r>
                    </a:p>
                  </a:txBody>
                  <a:tcPr/>
                </a:tc>
                <a:tc>
                  <a:txBody>
                    <a:bodyPr/>
                    <a:lstStyle/>
                    <a:p>
                      <a:r>
                        <a:rPr lang="en-GB" sz="1100" dirty="0"/>
                        <a:t>2</a:t>
                      </a:r>
                    </a:p>
                  </a:txBody>
                  <a:tcPr/>
                </a:tc>
                <a:extLst>
                  <a:ext uri="{0D108BD9-81ED-4DB2-BD59-A6C34878D82A}">
                    <a16:rowId xmlns:a16="http://schemas.microsoft.com/office/drawing/2014/main" val="2096656641"/>
                  </a:ext>
                </a:extLst>
              </a:tr>
              <a:tr h="366274">
                <a:tc>
                  <a:txBody>
                    <a:bodyPr/>
                    <a:lstStyle/>
                    <a:p>
                      <a:r>
                        <a:rPr lang="en-GB" sz="1100" dirty="0"/>
                        <a:t>…</a:t>
                      </a:r>
                    </a:p>
                  </a:txBody>
                  <a:tcPr/>
                </a:tc>
                <a:tc>
                  <a:txBody>
                    <a:bodyPr/>
                    <a:lstStyle/>
                    <a:p>
                      <a:r>
                        <a:rPr lang="en-GB" sz="1100" dirty="0"/>
                        <a:t>…</a:t>
                      </a:r>
                    </a:p>
                  </a:txBody>
                  <a:tcPr/>
                </a:tc>
                <a:tc>
                  <a:txBody>
                    <a:bodyPr/>
                    <a:lstStyle/>
                    <a:p>
                      <a:r>
                        <a:rPr lang="en-GB" sz="1100" dirty="0"/>
                        <a:t>…</a:t>
                      </a:r>
                    </a:p>
                  </a:txBody>
                  <a:tcPr/>
                </a:tc>
                <a:tc>
                  <a:txBody>
                    <a:bodyPr/>
                    <a:lstStyle/>
                    <a:p>
                      <a:r>
                        <a:rPr lang="en-GB" sz="1100" dirty="0"/>
                        <a:t>…</a:t>
                      </a:r>
                    </a:p>
                  </a:txBody>
                  <a:tcPr/>
                </a:tc>
                <a:extLst>
                  <a:ext uri="{0D108BD9-81ED-4DB2-BD59-A6C34878D82A}">
                    <a16:rowId xmlns:a16="http://schemas.microsoft.com/office/drawing/2014/main" val="3742242596"/>
                  </a:ext>
                </a:extLst>
              </a:tr>
              <a:tr h="366274">
                <a:tc>
                  <a:txBody>
                    <a:bodyPr/>
                    <a:lstStyle/>
                    <a:p>
                      <a:r>
                        <a:rPr lang="en-GB" sz="1100" dirty="0"/>
                        <a:t>n</a:t>
                      </a:r>
                    </a:p>
                  </a:txBody>
                  <a:tcPr/>
                </a:tc>
                <a:tc>
                  <a:txBody>
                    <a:bodyPr/>
                    <a:lstStyle/>
                    <a:p>
                      <a:r>
                        <a:rPr lang="en-GB" sz="1100" dirty="0"/>
                        <a:t>3</a:t>
                      </a:r>
                    </a:p>
                  </a:txBody>
                  <a:tcPr/>
                </a:tc>
                <a:tc>
                  <a:txBody>
                    <a:bodyPr/>
                    <a:lstStyle/>
                    <a:p>
                      <a:r>
                        <a:rPr lang="en-GB" sz="1100" dirty="0"/>
                        <a:t>…</a:t>
                      </a:r>
                    </a:p>
                  </a:txBody>
                  <a:tcPr/>
                </a:tc>
                <a:tc>
                  <a:txBody>
                    <a:bodyPr/>
                    <a:lstStyle/>
                    <a:p>
                      <a:r>
                        <a:rPr lang="en-GB" sz="1100" dirty="0"/>
                        <a:t>5</a:t>
                      </a:r>
                    </a:p>
                  </a:txBody>
                  <a:tcPr/>
                </a:tc>
                <a:extLst>
                  <a:ext uri="{0D108BD9-81ED-4DB2-BD59-A6C34878D82A}">
                    <a16:rowId xmlns:a16="http://schemas.microsoft.com/office/drawing/2014/main" val="14779026"/>
                  </a:ext>
                </a:extLst>
              </a:tr>
            </a:tbl>
          </a:graphicData>
        </a:graphic>
      </p:graphicFrame>
    </p:spTree>
    <p:extLst>
      <p:ext uri="{BB962C8B-B14F-4D97-AF65-F5344CB8AC3E}">
        <p14:creationId xmlns:p14="http://schemas.microsoft.com/office/powerpoint/2010/main" val="3801911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9530-748B-42BF-8661-405011D9DAB6}"/>
              </a:ext>
            </a:extLst>
          </p:cNvPr>
          <p:cNvSpPr>
            <a:spLocks noGrp="1"/>
          </p:cNvSpPr>
          <p:nvPr>
            <p:ph type="title"/>
          </p:nvPr>
        </p:nvSpPr>
        <p:spPr/>
        <p:txBody>
          <a:bodyPr/>
          <a:lstStyle/>
          <a:p>
            <a:r>
              <a:rPr lang="en-GB" dirty="0"/>
              <a:t>Random forest</a:t>
            </a:r>
          </a:p>
        </p:txBody>
      </p:sp>
      <p:sp>
        <p:nvSpPr>
          <p:cNvPr id="3" name="Content Placeholder 2">
            <a:extLst>
              <a:ext uri="{FF2B5EF4-FFF2-40B4-BE49-F238E27FC236}">
                <a16:creationId xmlns:a16="http://schemas.microsoft.com/office/drawing/2014/main" id="{5E70B39F-24F7-4610-B87E-B5A0E1FEC04E}"/>
              </a:ext>
            </a:extLst>
          </p:cNvPr>
          <p:cNvSpPr>
            <a:spLocks noGrp="1"/>
          </p:cNvSpPr>
          <p:nvPr>
            <p:ph idx="1"/>
          </p:nvPr>
        </p:nvSpPr>
        <p:spPr/>
        <p:txBody>
          <a:bodyPr/>
          <a:lstStyle/>
          <a:p>
            <a:r>
              <a:rPr lang="en-GB" dirty="0"/>
              <a:t>Given ONE dataset, how can more than one decision tree be obtained?</a:t>
            </a:r>
          </a:p>
          <a:p>
            <a:pPr lvl="1"/>
            <a:r>
              <a:rPr lang="en-GB" dirty="0"/>
              <a:t>Randomisation</a:t>
            </a:r>
          </a:p>
          <a:p>
            <a:r>
              <a:rPr lang="en-GB" dirty="0"/>
              <a:t>Random forests – what is randomised</a:t>
            </a:r>
          </a:p>
          <a:p>
            <a:pPr lvl="1"/>
            <a:r>
              <a:rPr lang="en-GB" dirty="0"/>
              <a:t>ROWS: The partitioning of  the dataset with </a:t>
            </a:r>
            <a:r>
              <a:rPr lang="en-GB" b="1" dirty="0"/>
              <a:t>Bootstrap</a:t>
            </a:r>
            <a:r>
              <a:rPr lang="en-GB" dirty="0"/>
              <a:t> to obtain</a:t>
            </a:r>
          </a:p>
          <a:p>
            <a:pPr lvl="2"/>
            <a:r>
              <a:rPr lang="en-GB" dirty="0"/>
              <a:t>Training Set</a:t>
            </a:r>
          </a:p>
          <a:p>
            <a:pPr lvl="2"/>
            <a:r>
              <a:rPr lang="en-GB" dirty="0"/>
              <a:t>Test set</a:t>
            </a:r>
          </a:p>
          <a:p>
            <a:pPr lvl="1"/>
            <a:r>
              <a:rPr lang="en-GB" dirty="0"/>
              <a:t>COLUMNS: Randomisation of the attribute (feature) set  for candidate split selection – </a:t>
            </a:r>
            <a:r>
              <a:rPr lang="en-GB" b="1" dirty="0"/>
              <a:t>Feature bagging</a:t>
            </a:r>
          </a:p>
        </p:txBody>
      </p:sp>
    </p:spTree>
    <p:extLst>
      <p:ext uri="{BB962C8B-B14F-4D97-AF65-F5344CB8AC3E}">
        <p14:creationId xmlns:p14="http://schemas.microsoft.com/office/powerpoint/2010/main" val="9544760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3129-3428-4FBE-89AD-A26104C10D3F}"/>
              </a:ext>
            </a:extLst>
          </p:cNvPr>
          <p:cNvSpPr>
            <a:spLocks noGrp="1"/>
          </p:cNvSpPr>
          <p:nvPr>
            <p:ph type="title"/>
          </p:nvPr>
        </p:nvSpPr>
        <p:spPr>
          <a:xfrm>
            <a:off x="595843" y="762574"/>
            <a:ext cx="10515600" cy="757129"/>
          </a:xfrm>
        </p:spPr>
        <p:txBody>
          <a:bodyPr/>
          <a:lstStyle/>
          <a:p>
            <a:r>
              <a:rPr lang="en-GB" dirty="0"/>
              <a:t>Feature bagging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BCB02D-029E-4F1C-BBA8-4013CD50500F}"/>
                  </a:ext>
                </a:extLst>
              </p:cNvPr>
              <p:cNvSpPr>
                <a:spLocks noGrp="1"/>
              </p:cNvSpPr>
              <p:nvPr>
                <p:ph idx="1"/>
              </p:nvPr>
            </p:nvSpPr>
            <p:spPr>
              <a:xfrm>
                <a:off x="457200" y="1315681"/>
                <a:ext cx="11521440" cy="4688592"/>
              </a:xfrm>
            </p:spPr>
            <p:txBody>
              <a:bodyPr/>
              <a:lstStyle/>
              <a:p>
                <a:pPr marL="0" indent="0">
                  <a:spcBef>
                    <a:spcPts val="600"/>
                  </a:spcBef>
                  <a:buNone/>
                </a:pPr>
                <a:r>
                  <a:rPr lang="en-GB" dirty="0"/>
                  <a:t>In decision tree building, at each node split the candidate feature set contains</a:t>
                </a:r>
              </a:p>
              <a:p>
                <a:pPr lvl="1">
                  <a:spcBef>
                    <a:spcPts val="400"/>
                  </a:spcBef>
                </a:pPr>
                <a:r>
                  <a:rPr lang="en-GB" dirty="0"/>
                  <a:t>All numeric features.</a:t>
                </a:r>
              </a:p>
              <a:p>
                <a:pPr lvl="1">
                  <a:spcBef>
                    <a:spcPts val="400"/>
                  </a:spcBef>
                </a:pPr>
                <a:r>
                  <a:rPr lang="en-GB" dirty="0"/>
                  <a:t>All nominal features not considered in predecessor nodes.</a:t>
                </a:r>
              </a:p>
              <a:p>
                <a:pPr marL="0" indent="0">
                  <a:spcBef>
                    <a:spcPts val="600"/>
                  </a:spcBef>
                  <a:buNone/>
                </a:pPr>
                <a:r>
                  <a:rPr lang="en-GB" dirty="0"/>
                  <a:t>In random forest, not all the features are available in the candidate feature set – avoids using the same strong predictors (decorrelates trees)</a:t>
                </a:r>
              </a:p>
              <a:p>
                <a:pPr lvl="1">
                  <a:spcBef>
                    <a:spcPts val="400"/>
                  </a:spcBef>
                </a:pPr>
                <a:r>
                  <a:rPr lang="en-GB" dirty="0"/>
                  <a:t>A subset of features is obtained at random.</a:t>
                </a:r>
              </a:p>
              <a:p>
                <a:pPr marL="0" indent="0">
                  <a:spcBef>
                    <a:spcPts val="600"/>
                  </a:spcBef>
                  <a:buNone/>
                </a:pPr>
                <a:r>
                  <a:rPr lang="en-GB" dirty="0"/>
                  <a:t>Recommended number of features </a:t>
                </a:r>
                <a:r>
                  <a:rPr lang="en-GB" i="1" dirty="0"/>
                  <a:t>f</a:t>
                </a:r>
                <a:r>
                  <a:rPr lang="en-GB" dirty="0"/>
                  <a:t> selected at random at each split point from the original dataset with </a:t>
                </a:r>
                <a:r>
                  <a:rPr lang="en-GB" i="1" dirty="0"/>
                  <a:t>p</a:t>
                </a:r>
                <a:r>
                  <a:rPr lang="en-GB" dirty="0"/>
                  <a:t> features </a:t>
                </a:r>
              </a:p>
              <a:p>
                <a:pPr lvl="1">
                  <a:spcBef>
                    <a:spcPts val="400"/>
                  </a:spcBef>
                </a:pPr>
                <a:r>
                  <a:rPr lang="en-GB" dirty="0"/>
                  <a:t>Classification problem: </a:t>
                </a:r>
                <a14:m>
                  <m:oMath xmlns:m="http://schemas.openxmlformats.org/officeDocument/2006/math">
                    <m:r>
                      <m:rPr>
                        <m:sty m:val="p"/>
                      </m:rPr>
                      <a:rPr lang="en-GB">
                        <a:latin typeface="Cambria Math" panose="02040503050406030204" pitchFamily="18" charset="0"/>
                      </a:rPr>
                      <m:t>m</m:t>
                    </m:r>
                    <m:r>
                      <a:rPr lang="en-GB" b="0" i="0" smtClean="0">
                        <a:latin typeface="Cambria Math" panose="02040503050406030204" pitchFamily="18" charset="0"/>
                      </a:rPr>
                      <m:t>=</m:t>
                    </m:r>
                    <m:rad>
                      <m:radPr>
                        <m:degHide m:val="on"/>
                        <m:ctrlPr>
                          <a:rPr lang="en-GB" i="1" smtClean="0">
                            <a:latin typeface="Cambria Math" panose="02040503050406030204" pitchFamily="18" charset="0"/>
                          </a:rPr>
                        </m:ctrlPr>
                      </m:radPr>
                      <m:deg/>
                      <m:e>
                        <m:r>
                          <a:rPr lang="en-GB" b="0" i="1" smtClean="0">
                            <a:latin typeface="Cambria Math" panose="02040503050406030204" pitchFamily="18" charset="0"/>
                          </a:rPr>
                          <m:t>𝑝</m:t>
                        </m:r>
                      </m:e>
                    </m:rad>
                  </m:oMath>
                </a14:m>
                <a:endParaRPr lang="en-GB" dirty="0"/>
              </a:p>
              <a:p>
                <a:pPr lvl="1">
                  <a:spcBef>
                    <a:spcPts val="400"/>
                  </a:spcBef>
                </a:pPr>
                <a:r>
                  <a:rPr lang="en-GB" dirty="0"/>
                  <a:t>Regression problem: m is the larger of 5 or </a:t>
                </a:r>
                <a14:m>
                  <m:oMath xmlns:m="http://schemas.openxmlformats.org/officeDocument/2006/math">
                    <m:d>
                      <m:dPr>
                        <m:begChr m:val="⌊"/>
                        <m:endChr m:val="⌋"/>
                        <m:ctrlPr>
                          <a:rPr lang="en-GB" i="1" smtClean="0">
                            <a:latin typeface="Cambria Math" panose="02040503050406030204" pitchFamily="18" charset="0"/>
                          </a:rPr>
                        </m:ctrlPr>
                      </m:dPr>
                      <m:e>
                        <m:f>
                          <m:fPr>
                            <m:ctrlPr>
                              <a:rPr lang="en-GB" i="1" smtClean="0">
                                <a:latin typeface="Cambria Math" panose="02040503050406030204" pitchFamily="18" charset="0"/>
                              </a:rPr>
                            </m:ctrlPr>
                          </m:fPr>
                          <m:num>
                            <m:r>
                              <a:rPr lang="en-GB" b="0" i="1" smtClean="0">
                                <a:latin typeface="Cambria Math" panose="02040503050406030204" pitchFamily="18" charset="0"/>
                              </a:rPr>
                              <m:t>𝑝</m:t>
                            </m:r>
                          </m:num>
                          <m:den>
                            <m:r>
                              <a:rPr lang="en-GB" b="0" i="1" smtClean="0">
                                <a:latin typeface="Cambria Math" panose="02040503050406030204" pitchFamily="18" charset="0"/>
                              </a:rPr>
                              <m:t>3</m:t>
                            </m:r>
                          </m:den>
                        </m:f>
                      </m:e>
                    </m:d>
                  </m:oMath>
                </a14:m>
                <a:r>
                  <a:rPr lang="en-GB" dirty="0"/>
                  <a:t>  </a:t>
                </a:r>
              </a:p>
              <a:p>
                <a:pPr lvl="1">
                  <a:spcBef>
                    <a:spcPts val="400"/>
                  </a:spcBef>
                </a:pPr>
                <a:r>
                  <a:rPr lang="en-GB" dirty="0"/>
                  <a:t>But best to use </a:t>
                </a:r>
                <a:r>
                  <a:rPr lang="en-GB" i="1" dirty="0"/>
                  <a:t>f</a:t>
                </a:r>
                <a:r>
                  <a:rPr lang="en-GB" dirty="0"/>
                  <a:t> tuning parameter to obtain optimal number. </a:t>
                </a:r>
              </a:p>
            </p:txBody>
          </p:sp>
        </mc:Choice>
        <mc:Fallback xmlns="">
          <p:sp>
            <p:nvSpPr>
              <p:cNvPr id="3" name="Content Placeholder 2">
                <a:extLst>
                  <a:ext uri="{FF2B5EF4-FFF2-40B4-BE49-F238E27FC236}">
                    <a16:creationId xmlns:a16="http://schemas.microsoft.com/office/drawing/2014/main" id="{D9BCB02D-029E-4F1C-BBA8-4013CD50500F}"/>
                  </a:ext>
                </a:extLst>
              </p:cNvPr>
              <p:cNvSpPr>
                <a:spLocks noGrp="1" noRot="1" noChangeAspect="1" noMove="1" noResize="1" noEditPoints="1" noAdjustHandles="1" noChangeArrowheads="1" noChangeShapeType="1" noTextEdit="1"/>
              </p:cNvSpPr>
              <p:nvPr>
                <p:ph idx="1"/>
              </p:nvPr>
            </p:nvSpPr>
            <p:spPr>
              <a:xfrm>
                <a:off x="457200" y="1315681"/>
                <a:ext cx="11521440" cy="4688592"/>
              </a:xfrm>
              <a:blipFill>
                <a:blip r:embed="rId3"/>
                <a:stretch>
                  <a:fillRect l="-1058" t="-2211" r="-1058" b="-1430"/>
                </a:stretch>
              </a:blipFill>
            </p:spPr>
            <p:txBody>
              <a:bodyPr/>
              <a:lstStyle/>
              <a:p>
                <a:r>
                  <a:rPr lang="en-GB">
                    <a:noFill/>
                  </a:rPr>
                  <a:t> </a:t>
                </a:r>
              </a:p>
            </p:txBody>
          </p:sp>
        </mc:Fallback>
      </mc:AlternateContent>
    </p:spTree>
    <p:extLst>
      <p:ext uri="{BB962C8B-B14F-4D97-AF65-F5344CB8AC3E}">
        <p14:creationId xmlns:p14="http://schemas.microsoft.com/office/powerpoint/2010/main" val="7745798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descr="Example of candidate features">
            <a:extLst>
              <a:ext uri="{FF2B5EF4-FFF2-40B4-BE49-F238E27FC236}">
                <a16:creationId xmlns:a16="http://schemas.microsoft.com/office/drawing/2014/main" id="{C2D593D5-A765-457F-B25F-943514245DC0}"/>
              </a:ext>
            </a:extLst>
          </p:cNvPr>
          <p:cNvGrpSpPr/>
          <p:nvPr/>
        </p:nvGrpSpPr>
        <p:grpSpPr>
          <a:xfrm>
            <a:off x="298193" y="3361337"/>
            <a:ext cx="11253241" cy="2792545"/>
            <a:chOff x="298193" y="3361337"/>
            <a:chExt cx="11253241" cy="2792545"/>
          </a:xfrm>
        </p:grpSpPr>
        <p:sp>
          <p:nvSpPr>
            <p:cNvPr id="6" name="TextBox 5">
              <a:extLst>
                <a:ext uri="{FF2B5EF4-FFF2-40B4-BE49-F238E27FC236}">
                  <a16:creationId xmlns:a16="http://schemas.microsoft.com/office/drawing/2014/main" id="{E6292452-0E88-4F2C-944A-927E88956BB3}"/>
                </a:ext>
              </a:extLst>
            </p:cNvPr>
            <p:cNvSpPr txBox="1"/>
            <p:nvPr/>
          </p:nvSpPr>
          <p:spPr>
            <a:xfrm>
              <a:off x="6299215" y="3361337"/>
              <a:ext cx="2765501" cy="830997"/>
            </a:xfrm>
            <a:prstGeom prst="rect">
              <a:avLst/>
            </a:prstGeom>
            <a:solidFill>
              <a:srgbClr val="FFFFE7"/>
            </a:solidFill>
          </p:spPr>
          <p:txBody>
            <a:bodyPr wrap="none" rtlCol="0">
              <a:spAutoFit/>
            </a:bodyPr>
            <a:lstStyle/>
            <a:p>
              <a:r>
                <a:rPr lang="en-GB" sz="2400" dirty="0"/>
                <a:t> Candidate features: </a:t>
              </a:r>
            </a:p>
            <a:p>
              <a:r>
                <a:rPr lang="en-GB" sz="2400" dirty="0"/>
                <a:t>f</a:t>
              </a:r>
              <a:r>
                <a:rPr lang="en-GB" sz="2400" baseline="-25000" dirty="0"/>
                <a:t>4</a:t>
              </a:r>
              <a:r>
                <a:rPr lang="en-GB" sz="2400" dirty="0"/>
                <a:t>, f</a:t>
              </a:r>
              <a:r>
                <a:rPr lang="en-GB" sz="2400" baseline="-25000" dirty="0"/>
                <a:t>7</a:t>
              </a:r>
              <a:r>
                <a:rPr lang="en-GB" sz="2400" dirty="0"/>
                <a:t>, f</a:t>
              </a:r>
              <a:r>
                <a:rPr lang="en-GB" sz="2400" baseline="-25000" dirty="0"/>
                <a:t>8</a:t>
              </a:r>
              <a:r>
                <a:rPr lang="en-GB" sz="2400" dirty="0"/>
                <a:t>, f</a:t>
              </a:r>
              <a:r>
                <a:rPr lang="en-GB" sz="2400" baseline="-25000" dirty="0"/>
                <a:t>9</a:t>
              </a:r>
              <a:r>
                <a:rPr lang="en-GB" sz="2400" dirty="0"/>
                <a:t>, f</a:t>
              </a:r>
              <a:r>
                <a:rPr lang="en-GB" sz="2400" baseline="-25000" dirty="0"/>
                <a:t>12</a:t>
              </a:r>
              <a:r>
                <a:rPr lang="en-GB" sz="2400" dirty="0"/>
                <a:t>, f</a:t>
              </a:r>
              <a:r>
                <a:rPr lang="en-GB" sz="2400" baseline="-25000" dirty="0"/>
                <a:t>13</a:t>
              </a:r>
              <a:r>
                <a:rPr lang="en-GB" sz="2400" dirty="0"/>
                <a:t>, f</a:t>
              </a:r>
              <a:r>
                <a:rPr lang="en-GB" sz="2400" baseline="-25000" dirty="0"/>
                <a:t>21</a:t>
              </a:r>
            </a:p>
          </p:txBody>
        </p:sp>
        <p:sp>
          <p:nvSpPr>
            <p:cNvPr id="7" name="TextBox 6">
              <a:extLst>
                <a:ext uri="{FF2B5EF4-FFF2-40B4-BE49-F238E27FC236}">
                  <a16:creationId xmlns:a16="http://schemas.microsoft.com/office/drawing/2014/main" id="{5E7E8AE3-ECF4-499D-AE14-7DD38C5501EC}"/>
                </a:ext>
              </a:extLst>
            </p:cNvPr>
            <p:cNvSpPr txBox="1"/>
            <p:nvPr/>
          </p:nvSpPr>
          <p:spPr>
            <a:xfrm>
              <a:off x="298193" y="3998088"/>
              <a:ext cx="2696572" cy="830997"/>
            </a:xfrm>
            <a:prstGeom prst="rect">
              <a:avLst/>
            </a:prstGeom>
            <a:solidFill>
              <a:srgbClr val="FFFFE7"/>
            </a:solidFill>
          </p:spPr>
          <p:txBody>
            <a:bodyPr wrap="none" rtlCol="0">
              <a:spAutoFit/>
            </a:bodyPr>
            <a:lstStyle/>
            <a:p>
              <a:r>
                <a:rPr lang="en-GB" sz="2400" dirty="0"/>
                <a:t>Candidate features: </a:t>
              </a:r>
            </a:p>
            <a:p>
              <a:r>
                <a:rPr lang="en-GB" sz="2400" dirty="0"/>
                <a:t>f</a:t>
              </a:r>
              <a:r>
                <a:rPr lang="en-GB" sz="2400" baseline="-25000" dirty="0"/>
                <a:t>2</a:t>
              </a:r>
              <a:r>
                <a:rPr lang="en-GB" sz="2400" dirty="0"/>
                <a:t>, f</a:t>
              </a:r>
              <a:r>
                <a:rPr lang="en-GB" sz="2400" baseline="-25000" dirty="0"/>
                <a:t>4</a:t>
              </a:r>
              <a:r>
                <a:rPr lang="en-GB" sz="2400" dirty="0"/>
                <a:t>, f</a:t>
              </a:r>
              <a:r>
                <a:rPr lang="en-GB" sz="2400" baseline="-25000" dirty="0"/>
                <a:t>5</a:t>
              </a:r>
              <a:r>
                <a:rPr lang="en-GB" sz="2400" dirty="0"/>
                <a:t>,f</a:t>
              </a:r>
              <a:r>
                <a:rPr lang="en-GB" sz="2400" baseline="-25000" dirty="0"/>
                <a:t>7</a:t>
              </a:r>
              <a:r>
                <a:rPr lang="en-GB" sz="2400" dirty="0"/>
                <a:t>, f</a:t>
              </a:r>
              <a:r>
                <a:rPr lang="en-GB" sz="2400" baseline="-25000" dirty="0"/>
                <a:t>11</a:t>
              </a:r>
              <a:r>
                <a:rPr lang="en-GB" sz="2400" dirty="0"/>
                <a:t>, f</a:t>
              </a:r>
              <a:r>
                <a:rPr lang="en-GB" sz="2400" baseline="-25000" dirty="0"/>
                <a:t>12</a:t>
              </a:r>
              <a:r>
                <a:rPr lang="en-GB" sz="2400" dirty="0"/>
                <a:t>f</a:t>
              </a:r>
              <a:r>
                <a:rPr lang="en-GB" sz="2400" baseline="-25000" dirty="0"/>
                <a:t>19</a:t>
              </a:r>
            </a:p>
          </p:txBody>
        </p:sp>
        <p:sp>
          <p:nvSpPr>
            <p:cNvPr id="8" name="Oval 3">
              <a:extLst>
                <a:ext uri="{FF2B5EF4-FFF2-40B4-BE49-F238E27FC236}">
                  <a16:creationId xmlns:a16="http://schemas.microsoft.com/office/drawing/2014/main" id="{ECE61361-CECD-49F7-920B-2BA62285962B}"/>
                </a:ext>
              </a:extLst>
            </p:cNvPr>
            <p:cNvSpPr>
              <a:spLocks noChangeArrowheads="1"/>
            </p:cNvSpPr>
            <p:nvPr/>
          </p:nvSpPr>
          <p:spPr bwMode="auto">
            <a:xfrm>
              <a:off x="4540962" y="3710187"/>
              <a:ext cx="1650419" cy="431800"/>
            </a:xfrm>
            <a:prstGeom prst="ellipse">
              <a:avLst/>
            </a:prstGeom>
            <a:solidFill>
              <a:srgbClr val="783E82"/>
            </a:solidFill>
            <a:ln w="9525">
              <a:solidFill>
                <a:schemeClr val="tx1"/>
              </a:solidFill>
              <a:round/>
              <a:headEnd/>
              <a:tailEnd/>
            </a:ln>
          </p:spPr>
          <p:txBody>
            <a:bodyPr wrap="none" anchor="ctr"/>
            <a:lstStyle/>
            <a:p>
              <a:endParaRPr lang="en-US" b="1">
                <a:solidFill>
                  <a:schemeClr val="bg1"/>
                </a:solidFill>
              </a:endParaRPr>
            </a:p>
          </p:txBody>
        </p:sp>
        <p:sp>
          <p:nvSpPr>
            <p:cNvPr id="9" name="Text Box 4">
              <a:extLst>
                <a:ext uri="{FF2B5EF4-FFF2-40B4-BE49-F238E27FC236}">
                  <a16:creationId xmlns:a16="http://schemas.microsoft.com/office/drawing/2014/main" id="{29C79F8A-4694-4A6D-8063-629D951EE2E6}"/>
                </a:ext>
              </a:extLst>
            </p:cNvPr>
            <p:cNvSpPr txBox="1">
              <a:spLocks noChangeArrowheads="1"/>
            </p:cNvSpPr>
            <p:nvPr/>
          </p:nvSpPr>
          <p:spPr bwMode="auto">
            <a:xfrm>
              <a:off x="4541968" y="3705051"/>
              <a:ext cx="16494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GB" sz="2000" b="1" dirty="0">
                  <a:solidFill>
                    <a:schemeClr val="bg1"/>
                  </a:solidFill>
                </a:rPr>
                <a:t>f9</a:t>
              </a:r>
            </a:p>
          </p:txBody>
        </p:sp>
        <p:sp>
          <p:nvSpPr>
            <p:cNvPr id="12" name="Line 7">
              <a:extLst>
                <a:ext uri="{FF2B5EF4-FFF2-40B4-BE49-F238E27FC236}">
                  <a16:creationId xmlns:a16="http://schemas.microsoft.com/office/drawing/2014/main" id="{47569B7A-B954-4CA4-B605-E36B8853ABBD}"/>
                </a:ext>
              </a:extLst>
            </p:cNvPr>
            <p:cNvSpPr>
              <a:spLocks noChangeShapeType="1"/>
            </p:cNvSpPr>
            <p:nvPr/>
          </p:nvSpPr>
          <p:spPr bwMode="auto">
            <a:xfrm flipH="1">
              <a:off x="3350047" y="4184165"/>
              <a:ext cx="2016125" cy="5762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3" name="Line 8">
              <a:extLst>
                <a:ext uri="{FF2B5EF4-FFF2-40B4-BE49-F238E27FC236}">
                  <a16:creationId xmlns:a16="http://schemas.microsoft.com/office/drawing/2014/main" id="{C3C40199-3851-46E3-9F9E-369C23738654}"/>
                </a:ext>
              </a:extLst>
            </p:cNvPr>
            <p:cNvSpPr>
              <a:spLocks noChangeShapeType="1"/>
            </p:cNvSpPr>
            <p:nvPr/>
          </p:nvSpPr>
          <p:spPr bwMode="auto">
            <a:xfrm>
              <a:off x="5437609" y="4184165"/>
              <a:ext cx="3025775" cy="6477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4" name="Text Box 9">
              <a:extLst>
                <a:ext uri="{FF2B5EF4-FFF2-40B4-BE49-F238E27FC236}">
                  <a16:creationId xmlns:a16="http://schemas.microsoft.com/office/drawing/2014/main" id="{013E3965-6124-4148-A9D7-F49D64292525}"/>
                </a:ext>
              </a:extLst>
            </p:cNvPr>
            <p:cNvSpPr txBox="1">
              <a:spLocks noChangeArrowheads="1"/>
            </p:cNvSpPr>
            <p:nvPr/>
          </p:nvSpPr>
          <p:spPr bwMode="auto">
            <a:xfrm>
              <a:off x="3494509" y="4184166"/>
              <a:ext cx="1350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GB" sz="2000" dirty="0"/>
                <a:t>&lt;= 0</a:t>
              </a:r>
            </a:p>
          </p:txBody>
        </p:sp>
        <p:sp>
          <p:nvSpPr>
            <p:cNvPr id="15" name="Text Box 10">
              <a:extLst>
                <a:ext uri="{FF2B5EF4-FFF2-40B4-BE49-F238E27FC236}">
                  <a16:creationId xmlns:a16="http://schemas.microsoft.com/office/drawing/2014/main" id="{91E77A11-789A-4135-9C07-21FA4D6171B2}"/>
                </a:ext>
              </a:extLst>
            </p:cNvPr>
            <p:cNvSpPr txBox="1">
              <a:spLocks noChangeArrowheads="1"/>
            </p:cNvSpPr>
            <p:nvPr/>
          </p:nvSpPr>
          <p:spPr bwMode="auto">
            <a:xfrm>
              <a:off x="6590134" y="4184166"/>
              <a:ext cx="1350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GB" sz="2000" dirty="0"/>
                <a:t>&gt; 0</a:t>
              </a:r>
            </a:p>
          </p:txBody>
        </p:sp>
        <p:sp>
          <p:nvSpPr>
            <p:cNvPr id="30" name="Text Box 25">
              <a:extLst>
                <a:ext uri="{FF2B5EF4-FFF2-40B4-BE49-F238E27FC236}">
                  <a16:creationId xmlns:a16="http://schemas.microsoft.com/office/drawing/2014/main" id="{3EE87661-C7FD-43E8-94D3-3EAE4056FB85}"/>
                </a:ext>
              </a:extLst>
            </p:cNvPr>
            <p:cNvSpPr txBox="1">
              <a:spLocks noChangeArrowheads="1"/>
            </p:cNvSpPr>
            <p:nvPr/>
          </p:nvSpPr>
          <p:spPr bwMode="auto">
            <a:xfrm>
              <a:off x="6648727" y="5138615"/>
              <a:ext cx="13509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GB" sz="2000" dirty="0"/>
                <a:t>&lt;=12.5</a:t>
              </a:r>
            </a:p>
          </p:txBody>
        </p:sp>
        <p:sp>
          <p:nvSpPr>
            <p:cNvPr id="31" name="Text Box 26">
              <a:extLst>
                <a:ext uri="{FF2B5EF4-FFF2-40B4-BE49-F238E27FC236}">
                  <a16:creationId xmlns:a16="http://schemas.microsoft.com/office/drawing/2014/main" id="{B09AD169-1F89-4188-B34F-BD6E97F55E3E}"/>
                </a:ext>
              </a:extLst>
            </p:cNvPr>
            <p:cNvSpPr txBox="1">
              <a:spLocks noChangeArrowheads="1"/>
            </p:cNvSpPr>
            <p:nvPr/>
          </p:nvSpPr>
          <p:spPr bwMode="auto">
            <a:xfrm>
              <a:off x="9194481" y="5282714"/>
              <a:ext cx="1350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GB" sz="2000" dirty="0"/>
                <a:t>&gt; 12.5</a:t>
              </a:r>
            </a:p>
          </p:txBody>
        </p:sp>
        <p:sp>
          <p:nvSpPr>
            <p:cNvPr id="34" name="Oval 29">
              <a:extLst>
                <a:ext uri="{FF2B5EF4-FFF2-40B4-BE49-F238E27FC236}">
                  <a16:creationId xmlns:a16="http://schemas.microsoft.com/office/drawing/2014/main" id="{021A03D3-6194-4021-9253-711E9DA4A9B3}"/>
                </a:ext>
              </a:extLst>
            </p:cNvPr>
            <p:cNvSpPr>
              <a:spLocks noChangeArrowheads="1"/>
            </p:cNvSpPr>
            <p:nvPr/>
          </p:nvSpPr>
          <p:spPr bwMode="auto">
            <a:xfrm>
              <a:off x="2769950" y="4792115"/>
              <a:ext cx="867433" cy="400111"/>
            </a:xfrm>
            <a:prstGeom prst="ellipse">
              <a:avLst/>
            </a:prstGeom>
            <a:solidFill>
              <a:srgbClr val="783E82"/>
            </a:solidFill>
            <a:ln w="9525">
              <a:solidFill>
                <a:schemeClr val="tx1"/>
              </a:solidFill>
              <a:round/>
              <a:headEnd/>
              <a:tailEnd/>
            </a:ln>
          </p:spPr>
          <p:txBody>
            <a:bodyPr wrap="none" anchor="ctr"/>
            <a:lstStyle/>
            <a:p>
              <a:endParaRPr lang="en-US" b="1">
                <a:solidFill>
                  <a:schemeClr val="bg1"/>
                </a:solidFill>
              </a:endParaRPr>
            </a:p>
          </p:txBody>
        </p:sp>
        <p:sp>
          <p:nvSpPr>
            <p:cNvPr id="35" name="Text Box 30">
              <a:extLst>
                <a:ext uri="{FF2B5EF4-FFF2-40B4-BE49-F238E27FC236}">
                  <a16:creationId xmlns:a16="http://schemas.microsoft.com/office/drawing/2014/main" id="{8538221B-A72B-48CA-B2CB-581BE6294E4F}"/>
                </a:ext>
              </a:extLst>
            </p:cNvPr>
            <p:cNvSpPr txBox="1">
              <a:spLocks noChangeArrowheads="1"/>
            </p:cNvSpPr>
            <p:nvPr/>
          </p:nvSpPr>
          <p:spPr bwMode="auto">
            <a:xfrm>
              <a:off x="2719876" y="4790499"/>
              <a:ext cx="9350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GB" sz="2000" b="1" dirty="0">
                  <a:solidFill>
                    <a:schemeClr val="bg1"/>
                  </a:solidFill>
                </a:rPr>
                <a:t>f4</a:t>
              </a:r>
            </a:p>
          </p:txBody>
        </p:sp>
        <p:sp>
          <p:nvSpPr>
            <p:cNvPr id="37" name="Text Box 32">
              <a:extLst>
                <a:ext uri="{FF2B5EF4-FFF2-40B4-BE49-F238E27FC236}">
                  <a16:creationId xmlns:a16="http://schemas.microsoft.com/office/drawing/2014/main" id="{E153D0C7-3853-4D20-A6A7-73E5E4D86018}"/>
                </a:ext>
              </a:extLst>
            </p:cNvPr>
            <p:cNvSpPr txBox="1">
              <a:spLocks noChangeArrowheads="1"/>
            </p:cNvSpPr>
            <p:nvPr/>
          </p:nvSpPr>
          <p:spPr bwMode="auto">
            <a:xfrm>
              <a:off x="3710408" y="5757007"/>
              <a:ext cx="1728788" cy="396875"/>
            </a:xfrm>
            <a:prstGeom prst="rect">
              <a:avLst/>
            </a:prstGeom>
            <a:noFill/>
            <a:ln>
              <a:noFill/>
            </a:ln>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GB" sz="2000" b="1" dirty="0">
                  <a:solidFill>
                    <a:schemeClr val="bg1"/>
                  </a:solidFill>
                </a:rPr>
                <a:t>Health plan</a:t>
              </a:r>
            </a:p>
          </p:txBody>
        </p:sp>
        <p:sp>
          <p:nvSpPr>
            <p:cNvPr id="38" name="Line 33">
              <a:extLst>
                <a:ext uri="{FF2B5EF4-FFF2-40B4-BE49-F238E27FC236}">
                  <a16:creationId xmlns:a16="http://schemas.microsoft.com/office/drawing/2014/main" id="{8C88D922-914C-432D-BCB1-5DCC60EE50B5}"/>
                </a:ext>
              </a:extLst>
            </p:cNvPr>
            <p:cNvSpPr>
              <a:spLocks noChangeShapeType="1"/>
            </p:cNvSpPr>
            <p:nvPr/>
          </p:nvSpPr>
          <p:spPr bwMode="auto">
            <a:xfrm flipH="1">
              <a:off x="2126084" y="5192228"/>
              <a:ext cx="1008063"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39" name="Line 34">
              <a:extLst>
                <a:ext uri="{FF2B5EF4-FFF2-40B4-BE49-F238E27FC236}">
                  <a16:creationId xmlns:a16="http://schemas.microsoft.com/office/drawing/2014/main" id="{B6ABCC02-41A3-4CB8-A76A-98B994097CEE}"/>
                </a:ext>
              </a:extLst>
            </p:cNvPr>
            <p:cNvSpPr>
              <a:spLocks noChangeShapeType="1"/>
            </p:cNvSpPr>
            <p:nvPr/>
          </p:nvSpPr>
          <p:spPr bwMode="auto">
            <a:xfrm>
              <a:off x="3134147" y="5192228"/>
              <a:ext cx="968825" cy="396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2" name="Text Box 47">
              <a:extLst>
                <a:ext uri="{FF2B5EF4-FFF2-40B4-BE49-F238E27FC236}">
                  <a16:creationId xmlns:a16="http://schemas.microsoft.com/office/drawing/2014/main" id="{65029DFE-7D81-4F03-AEEA-C09CE1B670D3}"/>
                </a:ext>
              </a:extLst>
            </p:cNvPr>
            <p:cNvSpPr txBox="1">
              <a:spLocks noChangeArrowheads="1"/>
            </p:cNvSpPr>
            <p:nvPr/>
          </p:nvSpPr>
          <p:spPr bwMode="auto">
            <a:xfrm>
              <a:off x="1586333" y="5120791"/>
              <a:ext cx="992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GB" sz="2000" dirty="0"/>
                <a:t>&lt;=20</a:t>
              </a:r>
            </a:p>
          </p:txBody>
        </p:sp>
        <p:sp>
          <p:nvSpPr>
            <p:cNvPr id="54" name="TextBox 53">
              <a:extLst>
                <a:ext uri="{FF2B5EF4-FFF2-40B4-BE49-F238E27FC236}">
                  <a16:creationId xmlns:a16="http://schemas.microsoft.com/office/drawing/2014/main" id="{097A55E7-B784-4F1C-B6FF-7343F637AA6C}"/>
                </a:ext>
              </a:extLst>
            </p:cNvPr>
            <p:cNvSpPr txBox="1"/>
            <p:nvPr/>
          </p:nvSpPr>
          <p:spPr>
            <a:xfrm>
              <a:off x="8752270" y="4323665"/>
              <a:ext cx="2799164" cy="830997"/>
            </a:xfrm>
            <a:prstGeom prst="rect">
              <a:avLst/>
            </a:prstGeom>
            <a:solidFill>
              <a:srgbClr val="FFFFE7"/>
            </a:solidFill>
          </p:spPr>
          <p:txBody>
            <a:bodyPr wrap="none" rtlCol="0">
              <a:spAutoFit/>
            </a:bodyPr>
            <a:lstStyle/>
            <a:p>
              <a:r>
                <a:rPr lang="en-GB" sz="2400" dirty="0"/>
                <a:t>Candidate features: </a:t>
              </a:r>
            </a:p>
            <a:p>
              <a:r>
                <a:rPr lang="en-GB" sz="2400" dirty="0"/>
                <a:t>f</a:t>
              </a:r>
              <a:r>
                <a:rPr lang="en-GB" sz="2400" baseline="-25000" dirty="0"/>
                <a:t>1</a:t>
              </a:r>
              <a:r>
                <a:rPr lang="en-GB" sz="2400" dirty="0"/>
                <a:t>, f</a:t>
              </a:r>
              <a:r>
                <a:rPr lang="en-GB" sz="2400" baseline="-25000" dirty="0"/>
                <a:t>6</a:t>
              </a:r>
              <a:r>
                <a:rPr lang="en-GB" sz="2400" dirty="0"/>
                <a:t>, f</a:t>
              </a:r>
              <a:r>
                <a:rPr lang="en-GB" sz="2400" baseline="-25000" dirty="0"/>
                <a:t>7</a:t>
              </a:r>
              <a:r>
                <a:rPr lang="en-GB" sz="2400" dirty="0"/>
                <a:t>,f</a:t>
              </a:r>
              <a:r>
                <a:rPr lang="en-GB" sz="2400" baseline="-25000" dirty="0"/>
                <a:t>10</a:t>
              </a:r>
              <a:r>
                <a:rPr lang="en-GB" sz="2400" dirty="0"/>
                <a:t>, f</a:t>
              </a:r>
              <a:r>
                <a:rPr lang="en-GB" sz="2400" baseline="-25000" dirty="0"/>
                <a:t>11</a:t>
              </a:r>
              <a:r>
                <a:rPr lang="en-GB" sz="2400"/>
                <a:t>, f</a:t>
              </a:r>
              <a:r>
                <a:rPr lang="en-GB" sz="2400" baseline="-25000"/>
                <a:t>14</a:t>
              </a:r>
              <a:r>
                <a:rPr lang="en-GB" sz="2400"/>
                <a:t>, </a:t>
              </a:r>
              <a:r>
                <a:rPr lang="en-GB" sz="2400" dirty="0"/>
                <a:t>f</a:t>
              </a:r>
              <a:r>
                <a:rPr lang="en-GB" sz="2400" baseline="-25000" dirty="0"/>
                <a:t>19</a:t>
              </a:r>
            </a:p>
          </p:txBody>
        </p:sp>
        <p:sp>
          <p:nvSpPr>
            <p:cNvPr id="53" name="Text Box 48">
              <a:extLst>
                <a:ext uri="{FF2B5EF4-FFF2-40B4-BE49-F238E27FC236}">
                  <a16:creationId xmlns:a16="http://schemas.microsoft.com/office/drawing/2014/main" id="{ADD6B904-C4C1-42CD-9AEB-E4F45C778947}"/>
                </a:ext>
              </a:extLst>
            </p:cNvPr>
            <p:cNvSpPr txBox="1">
              <a:spLocks noChangeArrowheads="1"/>
            </p:cNvSpPr>
            <p:nvPr/>
          </p:nvSpPr>
          <p:spPr bwMode="auto">
            <a:xfrm>
              <a:off x="4070772" y="5192228"/>
              <a:ext cx="992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50000"/>
                </a:spcBef>
              </a:pPr>
              <a:r>
                <a:rPr lang="en-GB" sz="2000" dirty="0"/>
                <a:t>&gt;20</a:t>
              </a:r>
            </a:p>
          </p:txBody>
        </p:sp>
        <p:sp>
          <p:nvSpPr>
            <p:cNvPr id="55" name="Oval 29">
              <a:extLst>
                <a:ext uri="{FF2B5EF4-FFF2-40B4-BE49-F238E27FC236}">
                  <a16:creationId xmlns:a16="http://schemas.microsoft.com/office/drawing/2014/main" id="{D5CEDA0E-42E3-47A0-991E-69C99F8E3750}"/>
                </a:ext>
              </a:extLst>
            </p:cNvPr>
            <p:cNvSpPr>
              <a:spLocks noChangeArrowheads="1"/>
            </p:cNvSpPr>
            <p:nvPr/>
          </p:nvSpPr>
          <p:spPr bwMode="auto">
            <a:xfrm>
              <a:off x="7924059" y="4855951"/>
              <a:ext cx="867433" cy="400111"/>
            </a:xfrm>
            <a:prstGeom prst="ellipse">
              <a:avLst/>
            </a:prstGeom>
            <a:solidFill>
              <a:srgbClr val="783E82"/>
            </a:solidFill>
            <a:ln w="9525">
              <a:solidFill>
                <a:schemeClr val="tx1"/>
              </a:solidFill>
              <a:round/>
              <a:headEnd/>
              <a:tailEnd/>
            </a:ln>
          </p:spPr>
          <p:txBody>
            <a:bodyPr wrap="none" anchor="ctr"/>
            <a:lstStyle/>
            <a:p>
              <a:endParaRPr lang="en-US" b="1">
                <a:solidFill>
                  <a:schemeClr val="bg1"/>
                </a:solidFill>
              </a:endParaRPr>
            </a:p>
          </p:txBody>
        </p:sp>
        <p:sp>
          <p:nvSpPr>
            <p:cNvPr id="56" name="Text Box 30">
              <a:extLst>
                <a:ext uri="{FF2B5EF4-FFF2-40B4-BE49-F238E27FC236}">
                  <a16:creationId xmlns:a16="http://schemas.microsoft.com/office/drawing/2014/main" id="{4DECF17D-B8CC-46D7-88C7-E4631C9C5B1D}"/>
                </a:ext>
              </a:extLst>
            </p:cNvPr>
            <p:cNvSpPr txBox="1">
              <a:spLocks noChangeArrowheads="1"/>
            </p:cNvSpPr>
            <p:nvPr/>
          </p:nvSpPr>
          <p:spPr bwMode="auto">
            <a:xfrm>
              <a:off x="7888670" y="4855951"/>
              <a:ext cx="93503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cs typeface="Arial" charset="0"/>
                </a:defRPr>
              </a:lvl1pPr>
              <a:lvl2pPr marL="742950" indent="-285750" eaLnBrk="0" hangingPunct="0">
                <a:defRPr sz="2400">
                  <a:solidFill>
                    <a:schemeClr val="tx1"/>
                  </a:solidFill>
                  <a:latin typeface="Arial" charset="0"/>
                  <a:cs typeface="Arial" charset="0"/>
                </a:defRPr>
              </a:lvl2pPr>
              <a:lvl3pPr marL="1143000" indent="-228600" eaLnBrk="0" hangingPunct="0">
                <a:defRPr sz="2400">
                  <a:solidFill>
                    <a:schemeClr val="tx1"/>
                  </a:solidFill>
                  <a:latin typeface="Arial" charset="0"/>
                  <a:cs typeface="Arial" charset="0"/>
                </a:defRPr>
              </a:lvl3pPr>
              <a:lvl4pPr marL="1600200" indent="-228600" eaLnBrk="0" hangingPunct="0">
                <a:defRPr sz="2400">
                  <a:solidFill>
                    <a:schemeClr val="tx1"/>
                  </a:solidFill>
                  <a:latin typeface="Arial" charset="0"/>
                  <a:cs typeface="Arial" charset="0"/>
                </a:defRPr>
              </a:lvl4pPr>
              <a:lvl5pPr marL="2057400" indent="-228600" eaLnBrk="0" hangingPunct="0">
                <a:defRPr sz="2400">
                  <a:solidFill>
                    <a:schemeClr val="tx1"/>
                  </a:solidFill>
                  <a:latin typeface="Arial" charset="0"/>
                  <a:cs typeface="Arial" charset="0"/>
                </a:defRPr>
              </a:lvl5pPr>
              <a:lvl6pPr marL="2514600" indent="-228600" eaLnBrk="0" fontAlgn="base" hangingPunct="0">
                <a:spcBef>
                  <a:spcPct val="0"/>
                </a:spcBef>
                <a:spcAft>
                  <a:spcPct val="0"/>
                </a:spcAft>
                <a:defRPr sz="2400">
                  <a:solidFill>
                    <a:schemeClr val="tx1"/>
                  </a:solidFill>
                  <a:latin typeface="Arial" charset="0"/>
                  <a:cs typeface="Arial" charset="0"/>
                </a:defRPr>
              </a:lvl6pPr>
              <a:lvl7pPr marL="2971800" indent="-228600" eaLnBrk="0" fontAlgn="base" hangingPunct="0">
                <a:spcBef>
                  <a:spcPct val="0"/>
                </a:spcBef>
                <a:spcAft>
                  <a:spcPct val="0"/>
                </a:spcAft>
                <a:defRPr sz="2400">
                  <a:solidFill>
                    <a:schemeClr val="tx1"/>
                  </a:solidFill>
                  <a:latin typeface="Arial" charset="0"/>
                  <a:cs typeface="Arial" charset="0"/>
                </a:defRPr>
              </a:lvl7pPr>
              <a:lvl8pPr marL="3429000" indent="-228600" eaLnBrk="0" fontAlgn="base" hangingPunct="0">
                <a:spcBef>
                  <a:spcPct val="0"/>
                </a:spcBef>
                <a:spcAft>
                  <a:spcPct val="0"/>
                </a:spcAft>
                <a:defRPr sz="2400">
                  <a:solidFill>
                    <a:schemeClr val="tx1"/>
                  </a:solidFill>
                  <a:latin typeface="Arial" charset="0"/>
                  <a:cs typeface="Arial" charset="0"/>
                </a:defRPr>
              </a:lvl8pPr>
              <a:lvl9pPr marL="3886200" indent="-228600" eaLnBrk="0" fontAlgn="base" hangingPunct="0">
                <a:spcBef>
                  <a:spcPct val="0"/>
                </a:spcBef>
                <a:spcAft>
                  <a:spcPct val="0"/>
                </a:spcAft>
                <a:defRPr sz="2400">
                  <a:solidFill>
                    <a:schemeClr val="tx1"/>
                  </a:solidFill>
                  <a:latin typeface="Arial" charset="0"/>
                  <a:cs typeface="Arial" charset="0"/>
                </a:defRPr>
              </a:lvl9pPr>
            </a:lstStyle>
            <a:p>
              <a:pPr algn="ctr" eaLnBrk="1" hangingPunct="1">
                <a:spcBef>
                  <a:spcPct val="50000"/>
                </a:spcBef>
              </a:pPr>
              <a:r>
                <a:rPr lang="en-GB" sz="2000" b="1" dirty="0">
                  <a:solidFill>
                    <a:schemeClr val="bg1"/>
                  </a:solidFill>
                </a:rPr>
                <a:t>f19</a:t>
              </a:r>
            </a:p>
          </p:txBody>
        </p:sp>
        <p:sp>
          <p:nvSpPr>
            <p:cNvPr id="58" name="Line 33">
              <a:extLst>
                <a:ext uri="{FF2B5EF4-FFF2-40B4-BE49-F238E27FC236}">
                  <a16:creationId xmlns:a16="http://schemas.microsoft.com/office/drawing/2014/main" id="{62BD9865-F6DF-4C4D-96D0-B8B0DC65B369}"/>
                </a:ext>
              </a:extLst>
            </p:cNvPr>
            <p:cNvSpPr>
              <a:spLocks noChangeShapeType="1"/>
            </p:cNvSpPr>
            <p:nvPr/>
          </p:nvSpPr>
          <p:spPr bwMode="auto">
            <a:xfrm flipH="1">
              <a:off x="7448122" y="5282715"/>
              <a:ext cx="1008063" cy="288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59" name="Line 34">
              <a:extLst>
                <a:ext uri="{FF2B5EF4-FFF2-40B4-BE49-F238E27FC236}">
                  <a16:creationId xmlns:a16="http://schemas.microsoft.com/office/drawing/2014/main" id="{A07E14F0-2593-4173-B27D-5CB82749F1FE}"/>
                </a:ext>
              </a:extLst>
            </p:cNvPr>
            <p:cNvSpPr>
              <a:spLocks noChangeShapeType="1"/>
            </p:cNvSpPr>
            <p:nvPr/>
          </p:nvSpPr>
          <p:spPr bwMode="auto">
            <a:xfrm>
              <a:off x="8456185" y="5282715"/>
              <a:ext cx="968825" cy="396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60" name="TextBox 59">
              <a:extLst>
                <a:ext uri="{FF2B5EF4-FFF2-40B4-BE49-F238E27FC236}">
                  <a16:creationId xmlns:a16="http://schemas.microsoft.com/office/drawing/2014/main" id="{B647F7C3-CA8A-4D7D-BC4B-43931F40CA00}"/>
                </a:ext>
              </a:extLst>
            </p:cNvPr>
            <p:cNvSpPr txBox="1"/>
            <p:nvPr/>
          </p:nvSpPr>
          <p:spPr>
            <a:xfrm>
              <a:off x="1939961" y="5569107"/>
              <a:ext cx="468398" cy="584775"/>
            </a:xfrm>
            <a:prstGeom prst="rect">
              <a:avLst/>
            </a:prstGeom>
            <a:noFill/>
          </p:spPr>
          <p:txBody>
            <a:bodyPr wrap="none" rtlCol="0">
              <a:spAutoFit/>
            </a:bodyPr>
            <a:lstStyle/>
            <a:p>
              <a:r>
                <a:rPr lang="en-GB" sz="3200" dirty="0"/>
                <a:t>…</a:t>
              </a:r>
            </a:p>
          </p:txBody>
        </p:sp>
        <p:sp>
          <p:nvSpPr>
            <p:cNvPr id="63" name="TextBox 62">
              <a:extLst>
                <a:ext uri="{FF2B5EF4-FFF2-40B4-BE49-F238E27FC236}">
                  <a16:creationId xmlns:a16="http://schemas.microsoft.com/office/drawing/2014/main" id="{0C9A0DB1-9D37-4978-99AE-714D00A04740}"/>
                </a:ext>
              </a:extLst>
            </p:cNvPr>
            <p:cNvSpPr txBox="1"/>
            <p:nvPr/>
          </p:nvSpPr>
          <p:spPr>
            <a:xfrm>
              <a:off x="3717002" y="5569107"/>
              <a:ext cx="468398" cy="584775"/>
            </a:xfrm>
            <a:prstGeom prst="rect">
              <a:avLst/>
            </a:prstGeom>
            <a:noFill/>
          </p:spPr>
          <p:txBody>
            <a:bodyPr wrap="none" rtlCol="0">
              <a:spAutoFit/>
            </a:bodyPr>
            <a:lstStyle/>
            <a:p>
              <a:r>
                <a:rPr lang="en-GB" sz="3200" dirty="0"/>
                <a:t>…</a:t>
              </a:r>
            </a:p>
          </p:txBody>
        </p:sp>
        <p:sp>
          <p:nvSpPr>
            <p:cNvPr id="64" name="TextBox 63">
              <a:extLst>
                <a:ext uri="{FF2B5EF4-FFF2-40B4-BE49-F238E27FC236}">
                  <a16:creationId xmlns:a16="http://schemas.microsoft.com/office/drawing/2014/main" id="{D6603040-0910-4E10-AF00-6270E3466F0D}"/>
                </a:ext>
              </a:extLst>
            </p:cNvPr>
            <p:cNvSpPr txBox="1"/>
            <p:nvPr/>
          </p:nvSpPr>
          <p:spPr>
            <a:xfrm>
              <a:off x="7231582" y="5569107"/>
              <a:ext cx="468398" cy="584775"/>
            </a:xfrm>
            <a:prstGeom prst="rect">
              <a:avLst/>
            </a:prstGeom>
            <a:noFill/>
          </p:spPr>
          <p:txBody>
            <a:bodyPr wrap="none" rtlCol="0">
              <a:spAutoFit/>
            </a:bodyPr>
            <a:lstStyle/>
            <a:p>
              <a:r>
                <a:rPr lang="en-GB" sz="3200" dirty="0"/>
                <a:t>…</a:t>
              </a:r>
            </a:p>
          </p:txBody>
        </p:sp>
        <p:sp>
          <p:nvSpPr>
            <p:cNvPr id="65" name="TextBox 64">
              <a:extLst>
                <a:ext uri="{FF2B5EF4-FFF2-40B4-BE49-F238E27FC236}">
                  <a16:creationId xmlns:a16="http://schemas.microsoft.com/office/drawing/2014/main" id="{0FCDDD1D-5AFC-419A-88D4-3FF416514BE5}"/>
                </a:ext>
              </a:extLst>
            </p:cNvPr>
            <p:cNvSpPr txBox="1"/>
            <p:nvPr/>
          </p:nvSpPr>
          <p:spPr>
            <a:xfrm>
              <a:off x="9271598" y="5569107"/>
              <a:ext cx="468398" cy="584775"/>
            </a:xfrm>
            <a:prstGeom prst="rect">
              <a:avLst/>
            </a:prstGeom>
            <a:noFill/>
          </p:spPr>
          <p:txBody>
            <a:bodyPr wrap="none" rtlCol="0">
              <a:spAutoFit/>
            </a:bodyPr>
            <a:lstStyle/>
            <a:p>
              <a:r>
                <a:rPr lang="en-GB" sz="3200" dirty="0"/>
                <a:t>…</a:t>
              </a:r>
            </a:p>
          </p:txBody>
        </p:sp>
      </p:grpSp>
      <p:sp>
        <p:nvSpPr>
          <p:cNvPr id="4" name="TextBox 3">
            <a:extLst>
              <a:ext uri="{FF2B5EF4-FFF2-40B4-BE49-F238E27FC236}">
                <a16:creationId xmlns:a16="http://schemas.microsoft.com/office/drawing/2014/main" id="{5833651D-D128-4E06-A172-4A51EC8EDF0B}"/>
              </a:ext>
            </a:extLst>
          </p:cNvPr>
          <p:cNvSpPr txBox="1"/>
          <p:nvPr/>
        </p:nvSpPr>
        <p:spPr>
          <a:xfrm>
            <a:off x="298193" y="1718783"/>
            <a:ext cx="11891589" cy="1538883"/>
          </a:xfrm>
          <a:prstGeom prst="rect">
            <a:avLst/>
          </a:prstGeom>
          <a:noFill/>
        </p:spPr>
        <p:txBody>
          <a:bodyPr wrap="none" rtlCol="0">
            <a:spAutoFit/>
          </a:bodyPr>
          <a:lstStyle/>
          <a:p>
            <a:r>
              <a:rPr lang="en-GB" sz="2800" dirty="0"/>
              <a:t>One target feature (assumed numeric) so 21 predictive features.</a:t>
            </a:r>
          </a:p>
          <a:p>
            <a:pPr>
              <a:spcBef>
                <a:spcPts val="600"/>
              </a:spcBef>
            </a:pPr>
            <a:r>
              <a:rPr lang="en-GB" sz="2800" dirty="0"/>
              <a:t>Predictive Features</a:t>
            </a:r>
            <a:r>
              <a:rPr lang="en-GB" sz="2400" dirty="0"/>
              <a:t>: f</a:t>
            </a:r>
            <a:r>
              <a:rPr lang="en-GB" sz="2400" baseline="-25000" dirty="0"/>
              <a:t>1</a:t>
            </a:r>
            <a:r>
              <a:rPr lang="en-GB" sz="2400" dirty="0"/>
              <a:t>, f</a:t>
            </a:r>
            <a:r>
              <a:rPr lang="en-GB" sz="2400" baseline="-25000" dirty="0"/>
              <a:t>2</a:t>
            </a:r>
            <a:r>
              <a:rPr lang="en-GB" sz="2400" dirty="0"/>
              <a:t>, f</a:t>
            </a:r>
            <a:r>
              <a:rPr lang="en-GB" sz="2400" baseline="-25000" dirty="0"/>
              <a:t>3</a:t>
            </a:r>
            <a:r>
              <a:rPr lang="en-GB" sz="2400" dirty="0"/>
              <a:t>, f</a:t>
            </a:r>
            <a:r>
              <a:rPr lang="en-GB" sz="2400" baseline="-25000" dirty="0"/>
              <a:t>4</a:t>
            </a:r>
            <a:r>
              <a:rPr lang="en-GB" sz="2400" dirty="0"/>
              <a:t>, f</a:t>
            </a:r>
            <a:r>
              <a:rPr lang="en-GB" sz="2400" baseline="-25000" dirty="0"/>
              <a:t>5</a:t>
            </a:r>
            <a:r>
              <a:rPr lang="en-GB" sz="2400" dirty="0"/>
              <a:t>, f</a:t>
            </a:r>
            <a:r>
              <a:rPr lang="en-GB" sz="2400" baseline="-25000" dirty="0"/>
              <a:t>6</a:t>
            </a:r>
            <a:r>
              <a:rPr lang="en-GB" sz="2400" dirty="0"/>
              <a:t>, f</a:t>
            </a:r>
            <a:r>
              <a:rPr lang="en-GB" sz="2400" baseline="-25000" dirty="0"/>
              <a:t>7</a:t>
            </a:r>
            <a:r>
              <a:rPr lang="en-GB" sz="2400" dirty="0"/>
              <a:t>, f</a:t>
            </a:r>
            <a:r>
              <a:rPr lang="en-GB" sz="2400" baseline="-25000" dirty="0"/>
              <a:t>8</a:t>
            </a:r>
            <a:r>
              <a:rPr lang="en-GB" sz="2400" dirty="0"/>
              <a:t>, f</a:t>
            </a:r>
            <a:r>
              <a:rPr lang="en-GB" sz="2400" baseline="-25000" dirty="0"/>
              <a:t>9</a:t>
            </a:r>
            <a:r>
              <a:rPr lang="en-GB" sz="2400" dirty="0"/>
              <a:t>, f</a:t>
            </a:r>
            <a:r>
              <a:rPr lang="en-GB" sz="2400" baseline="-25000" dirty="0"/>
              <a:t>10</a:t>
            </a:r>
            <a:r>
              <a:rPr lang="en-GB" sz="2400" dirty="0"/>
              <a:t>, f</a:t>
            </a:r>
            <a:r>
              <a:rPr lang="en-GB" sz="2400" baseline="-25000" dirty="0"/>
              <a:t>11</a:t>
            </a:r>
            <a:r>
              <a:rPr lang="en-GB" sz="2400" dirty="0"/>
              <a:t>, f</a:t>
            </a:r>
            <a:r>
              <a:rPr lang="en-GB" sz="2400" baseline="-25000" dirty="0"/>
              <a:t>12</a:t>
            </a:r>
            <a:r>
              <a:rPr lang="en-GB" sz="2400" dirty="0"/>
              <a:t>, f</a:t>
            </a:r>
            <a:r>
              <a:rPr lang="en-GB" sz="2400" baseline="-25000" dirty="0"/>
              <a:t>13</a:t>
            </a:r>
            <a:r>
              <a:rPr lang="en-GB" sz="2400" dirty="0"/>
              <a:t>, f</a:t>
            </a:r>
            <a:r>
              <a:rPr lang="en-GB" sz="2400" baseline="-25000" dirty="0"/>
              <a:t>14</a:t>
            </a:r>
            <a:r>
              <a:rPr lang="en-GB" sz="2400" dirty="0"/>
              <a:t>, f</a:t>
            </a:r>
            <a:r>
              <a:rPr lang="en-GB" sz="2400" baseline="-25000" dirty="0"/>
              <a:t>15</a:t>
            </a:r>
            <a:r>
              <a:rPr lang="en-GB" sz="2400" dirty="0"/>
              <a:t>, f</a:t>
            </a:r>
            <a:r>
              <a:rPr lang="en-GB" sz="2400" baseline="-25000" dirty="0"/>
              <a:t>16</a:t>
            </a:r>
            <a:r>
              <a:rPr lang="en-GB" sz="2400" dirty="0"/>
              <a:t>, f</a:t>
            </a:r>
            <a:r>
              <a:rPr lang="en-GB" sz="2400" baseline="-25000" dirty="0"/>
              <a:t>17</a:t>
            </a:r>
            <a:r>
              <a:rPr lang="en-GB" sz="2400" dirty="0"/>
              <a:t>, f</a:t>
            </a:r>
            <a:r>
              <a:rPr lang="en-GB" sz="2400" baseline="-25000" dirty="0"/>
              <a:t>18</a:t>
            </a:r>
            <a:r>
              <a:rPr lang="en-GB" sz="2400" dirty="0"/>
              <a:t>, f</a:t>
            </a:r>
            <a:r>
              <a:rPr lang="en-GB" sz="2400" baseline="-25000" dirty="0"/>
              <a:t>19</a:t>
            </a:r>
            <a:r>
              <a:rPr lang="en-GB" sz="2400" dirty="0"/>
              <a:t>, f</a:t>
            </a:r>
            <a:r>
              <a:rPr lang="en-GB" sz="2400" baseline="-25000" dirty="0"/>
              <a:t>20</a:t>
            </a:r>
            <a:r>
              <a:rPr lang="en-GB" sz="2400" dirty="0"/>
              <a:t> ,f</a:t>
            </a:r>
            <a:r>
              <a:rPr lang="en-GB" sz="2400" baseline="-25000" dirty="0"/>
              <a:t>21</a:t>
            </a:r>
          </a:p>
          <a:p>
            <a:pPr>
              <a:spcBef>
                <a:spcPts val="600"/>
              </a:spcBef>
            </a:pPr>
            <a:r>
              <a:rPr lang="en-GB" sz="2800" dirty="0"/>
              <a:t>Assume m = 21/3 = 7 features randomly selected to candidate feature sets</a:t>
            </a:r>
          </a:p>
        </p:txBody>
      </p:sp>
      <p:sp>
        <p:nvSpPr>
          <p:cNvPr id="2" name="Title 1">
            <a:extLst>
              <a:ext uri="{FF2B5EF4-FFF2-40B4-BE49-F238E27FC236}">
                <a16:creationId xmlns:a16="http://schemas.microsoft.com/office/drawing/2014/main" id="{EACDEA50-716F-4681-A32E-F56CEA8AEAD2}"/>
              </a:ext>
            </a:extLst>
          </p:cNvPr>
          <p:cNvSpPr>
            <a:spLocks noGrp="1"/>
          </p:cNvSpPr>
          <p:nvPr>
            <p:ph type="title"/>
          </p:nvPr>
        </p:nvSpPr>
        <p:spPr>
          <a:xfrm>
            <a:off x="339962" y="928805"/>
            <a:ext cx="11702838" cy="757129"/>
          </a:xfrm>
        </p:spPr>
        <p:txBody>
          <a:bodyPr/>
          <a:lstStyle/>
          <a:p>
            <a:r>
              <a:rPr lang="en-GB" dirty="0"/>
              <a:t>Feature bagging illustration – assume 22 features</a:t>
            </a:r>
          </a:p>
        </p:txBody>
      </p:sp>
    </p:spTree>
    <p:extLst>
      <p:ext uri="{BB962C8B-B14F-4D97-AF65-F5344CB8AC3E}">
        <p14:creationId xmlns:p14="http://schemas.microsoft.com/office/powerpoint/2010/main" val="3000408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A8922-58AD-409C-B8CD-7C8499162B49}"/>
              </a:ext>
            </a:extLst>
          </p:cNvPr>
          <p:cNvSpPr>
            <a:spLocks noGrp="1"/>
          </p:cNvSpPr>
          <p:nvPr>
            <p:ph type="title"/>
          </p:nvPr>
        </p:nvSpPr>
        <p:spPr/>
        <p:txBody>
          <a:bodyPr/>
          <a:lstStyle/>
          <a:p>
            <a:r>
              <a:rPr lang="en-GB" dirty="0"/>
              <a:t>Random forest – number of trees</a:t>
            </a:r>
          </a:p>
        </p:txBody>
      </p:sp>
      <p:sp>
        <p:nvSpPr>
          <p:cNvPr id="3" name="Content Placeholder 2">
            <a:extLst>
              <a:ext uri="{FF2B5EF4-FFF2-40B4-BE49-F238E27FC236}">
                <a16:creationId xmlns:a16="http://schemas.microsoft.com/office/drawing/2014/main" id="{0FFC2B33-4293-4BFF-9856-FC79D0ED2A40}"/>
              </a:ext>
            </a:extLst>
          </p:cNvPr>
          <p:cNvSpPr>
            <a:spLocks noGrp="1"/>
          </p:cNvSpPr>
          <p:nvPr>
            <p:ph idx="1"/>
          </p:nvPr>
        </p:nvSpPr>
        <p:spPr>
          <a:xfrm>
            <a:off x="595843" y="2291328"/>
            <a:ext cx="10515600" cy="4057777"/>
          </a:xfrm>
        </p:spPr>
        <p:txBody>
          <a:bodyPr/>
          <a:lstStyle/>
          <a:p>
            <a:r>
              <a:rPr lang="en-GB" dirty="0"/>
              <a:t>Random forests generally perform better than classification trees.</a:t>
            </a:r>
          </a:p>
          <a:p>
            <a:r>
              <a:rPr lang="en-GB" dirty="0"/>
              <a:t>Single tree can suffer from overfitting but a team of single trees does not have this disadvantage provided the trees are unrelated.</a:t>
            </a:r>
          </a:p>
          <a:p>
            <a:r>
              <a:rPr lang="en-GB" dirty="0"/>
              <a:t>But bootstrap sampling  and feature bagging should lead to trees are not highly correlated as they are built from different training sets and features.</a:t>
            </a:r>
          </a:p>
          <a:p>
            <a:r>
              <a:rPr lang="en-GB" dirty="0"/>
              <a:t>Normally lots of trees generated - a few hundred or more.</a:t>
            </a:r>
          </a:p>
          <a:p>
            <a:endParaRPr lang="en-GB" dirty="0"/>
          </a:p>
        </p:txBody>
      </p:sp>
    </p:spTree>
    <p:extLst>
      <p:ext uri="{BB962C8B-B14F-4D97-AF65-F5344CB8AC3E}">
        <p14:creationId xmlns:p14="http://schemas.microsoft.com/office/powerpoint/2010/main" val="307895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F057-78E2-4756-97A6-705EF40B1B99}"/>
              </a:ext>
            </a:extLst>
          </p:cNvPr>
          <p:cNvSpPr>
            <a:spLocks noGrp="1"/>
          </p:cNvSpPr>
          <p:nvPr>
            <p:ph type="title"/>
          </p:nvPr>
        </p:nvSpPr>
        <p:spPr>
          <a:xfrm>
            <a:off x="595842" y="833159"/>
            <a:ext cx="10515600" cy="757129"/>
          </a:xfrm>
        </p:spPr>
        <p:txBody>
          <a:bodyPr/>
          <a:lstStyle/>
          <a:p>
            <a:r>
              <a:rPr lang="en-GB" dirty="0"/>
              <a:t>Random forest evaluation – out of bag error</a:t>
            </a:r>
          </a:p>
        </p:txBody>
      </p:sp>
      <p:sp>
        <p:nvSpPr>
          <p:cNvPr id="3" name="Content Placeholder 2">
            <a:extLst>
              <a:ext uri="{FF2B5EF4-FFF2-40B4-BE49-F238E27FC236}">
                <a16:creationId xmlns:a16="http://schemas.microsoft.com/office/drawing/2014/main" id="{16A69B3E-6884-4E3A-B709-C567D696A84F}"/>
              </a:ext>
            </a:extLst>
          </p:cNvPr>
          <p:cNvSpPr>
            <a:spLocks noGrp="1"/>
          </p:cNvSpPr>
          <p:nvPr>
            <p:ph idx="1"/>
          </p:nvPr>
        </p:nvSpPr>
        <p:spPr>
          <a:xfrm>
            <a:off x="595842" y="1437888"/>
            <a:ext cx="11245637" cy="4901952"/>
          </a:xfrm>
        </p:spPr>
        <p:txBody>
          <a:bodyPr/>
          <a:lstStyle/>
          <a:p>
            <a:r>
              <a:rPr lang="en-GB" dirty="0"/>
              <a:t>B models in the random forest</a:t>
            </a:r>
          </a:p>
          <a:p>
            <a:pPr lvl="1"/>
            <a:r>
              <a:rPr lang="en-GB" dirty="0"/>
              <a:t>For each instance in dataset D</a:t>
            </a:r>
          </a:p>
          <a:p>
            <a:pPr lvl="2"/>
            <a:r>
              <a:rPr lang="en-GB" dirty="0"/>
              <a:t>Find all models which do not have that instance in the training set.</a:t>
            </a:r>
          </a:p>
          <a:p>
            <a:pPr lvl="2"/>
            <a:r>
              <a:rPr lang="en-GB" dirty="0"/>
              <a:t>Solve the instance with each of those models and obtain a combined answered (e.g. majority vote).</a:t>
            </a:r>
          </a:p>
          <a:p>
            <a:pPr lvl="2"/>
            <a:r>
              <a:rPr lang="en-GB" dirty="0"/>
              <a:t>Calculate the error.</a:t>
            </a:r>
          </a:p>
          <a:p>
            <a:pPr lvl="1"/>
            <a:r>
              <a:rPr lang="en-GB" dirty="0"/>
              <a:t>Return average error over all instances.</a:t>
            </a:r>
          </a:p>
          <a:p>
            <a:r>
              <a:rPr lang="en-GB" dirty="0"/>
              <a:t>The out of bag error stabilises once enough models are considered.</a:t>
            </a:r>
          </a:p>
          <a:p>
            <a:r>
              <a:rPr lang="en-GB" dirty="0"/>
              <a:t>Advantage over cross validation: </a:t>
            </a:r>
          </a:p>
          <a:p>
            <a:pPr lvl="1"/>
            <a:r>
              <a:rPr lang="en-GB" dirty="0"/>
              <a:t>Computationally less expensive</a:t>
            </a:r>
          </a:p>
          <a:p>
            <a:pPr lvl="1"/>
            <a:r>
              <a:rPr lang="en-GB" dirty="0"/>
              <a:t>Models can be tested as they are trained.</a:t>
            </a:r>
          </a:p>
        </p:txBody>
      </p:sp>
    </p:spTree>
    <p:extLst>
      <p:ext uri="{BB962C8B-B14F-4D97-AF65-F5344CB8AC3E}">
        <p14:creationId xmlns:p14="http://schemas.microsoft.com/office/powerpoint/2010/main" val="744695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E4B9-2377-4BEF-8D4C-DBE8AB3FD0AE}"/>
              </a:ext>
            </a:extLst>
          </p:cNvPr>
          <p:cNvSpPr>
            <a:spLocks noGrp="1"/>
          </p:cNvSpPr>
          <p:nvPr>
            <p:ph type="title"/>
          </p:nvPr>
        </p:nvSpPr>
        <p:spPr/>
        <p:txBody>
          <a:bodyPr/>
          <a:lstStyle/>
          <a:p>
            <a:r>
              <a:rPr lang="en-GB" dirty="0"/>
              <a:t>… out of bag error</a:t>
            </a:r>
          </a:p>
        </p:txBody>
      </p:sp>
      <p:sp>
        <p:nvSpPr>
          <p:cNvPr id="3" name="Content Placeholder 2">
            <a:extLst>
              <a:ext uri="{FF2B5EF4-FFF2-40B4-BE49-F238E27FC236}">
                <a16:creationId xmlns:a16="http://schemas.microsoft.com/office/drawing/2014/main" id="{1E63A2F7-10E3-4CD9-B8CB-FDDF511B8CC3}"/>
              </a:ext>
            </a:extLst>
          </p:cNvPr>
          <p:cNvSpPr>
            <a:spLocks noGrp="1"/>
          </p:cNvSpPr>
          <p:nvPr>
            <p:ph idx="1"/>
          </p:nvPr>
        </p:nvSpPr>
        <p:spPr/>
        <p:txBody>
          <a:bodyPr/>
          <a:lstStyle/>
          <a:p>
            <a:r>
              <a:rPr lang="en-GB" dirty="0"/>
              <a:t>Out of bag error overestimates in datasets with</a:t>
            </a:r>
          </a:p>
          <a:p>
            <a:pPr lvl="1"/>
            <a:r>
              <a:rPr lang="en-GB" dirty="0"/>
              <a:t>Few instances.</a:t>
            </a:r>
          </a:p>
          <a:p>
            <a:pPr lvl="1"/>
            <a:r>
              <a:rPr lang="en-GB" dirty="0"/>
              <a:t>Lots of features.</a:t>
            </a:r>
          </a:p>
          <a:p>
            <a:pPr lvl="1"/>
            <a:r>
              <a:rPr lang="en-GB" dirty="0"/>
              <a:t>Instances of each class equally represented.</a:t>
            </a:r>
          </a:p>
          <a:p>
            <a:endParaRPr lang="en-GB" dirty="0"/>
          </a:p>
        </p:txBody>
      </p:sp>
    </p:spTree>
    <p:extLst>
      <p:ext uri="{BB962C8B-B14F-4D97-AF65-F5344CB8AC3E}">
        <p14:creationId xmlns:p14="http://schemas.microsoft.com/office/powerpoint/2010/main" val="2796557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6445-232B-6ED8-15FF-6A7C895AEB27}"/>
              </a:ext>
            </a:extLst>
          </p:cNvPr>
          <p:cNvSpPr>
            <a:spLocks noGrp="1"/>
          </p:cNvSpPr>
          <p:nvPr>
            <p:ph type="title"/>
          </p:nvPr>
        </p:nvSpPr>
        <p:spPr/>
        <p:txBody>
          <a:bodyPr/>
          <a:lstStyle/>
          <a:p>
            <a:r>
              <a:rPr lang="en-GB" dirty="0"/>
              <a:t>Random Forest</a:t>
            </a:r>
          </a:p>
        </p:txBody>
      </p:sp>
      <p:sp>
        <p:nvSpPr>
          <p:cNvPr id="3" name="Text Placeholder 2">
            <a:extLst>
              <a:ext uri="{FF2B5EF4-FFF2-40B4-BE49-F238E27FC236}">
                <a16:creationId xmlns:a16="http://schemas.microsoft.com/office/drawing/2014/main" id="{40563486-FF1E-7FBC-5234-40A010E03359}"/>
              </a:ext>
            </a:extLst>
          </p:cNvPr>
          <p:cNvSpPr>
            <a:spLocks noGrp="1"/>
          </p:cNvSpPr>
          <p:nvPr>
            <p:ph type="body" sz="quarter" idx="10"/>
          </p:nvPr>
        </p:nvSpPr>
        <p:spPr>
          <a:xfrm>
            <a:off x="478631" y="1857080"/>
            <a:ext cx="11040094" cy="4242062"/>
          </a:xfrm>
        </p:spPr>
        <p:txBody>
          <a:bodyPr/>
          <a:lstStyle/>
          <a:p>
            <a:r>
              <a:rPr lang="en-GB" sz="2400" dirty="0"/>
              <a:t>An ensemble classification (and regression) technique introduced by Leo </a:t>
            </a:r>
            <a:r>
              <a:rPr lang="en-GB" sz="2400" dirty="0" err="1"/>
              <a:t>Breiman</a:t>
            </a:r>
            <a:r>
              <a:rPr lang="en-GB" sz="2400" dirty="0"/>
              <a:t> </a:t>
            </a:r>
          </a:p>
          <a:p>
            <a:r>
              <a:rPr lang="en-GB" sz="2400" dirty="0"/>
              <a:t>Generates a diversified ensemble of </a:t>
            </a:r>
            <a:r>
              <a:rPr lang="en-GB" sz="2400" b="1" dirty="0"/>
              <a:t>decision trees </a:t>
            </a:r>
            <a:r>
              <a:rPr lang="en-GB" sz="2400" dirty="0"/>
              <a:t>adopting two methods: </a:t>
            </a:r>
          </a:p>
          <a:p>
            <a:pPr marL="800100" lvl="1" indent="-342900">
              <a:buFont typeface="Arial" panose="020B0604020202020204" pitchFamily="34" charset="0"/>
              <a:buChar char="•"/>
            </a:pPr>
            <a:r>
              <a:rPr lang="en-GB" sz="2000" dirty="0"/>
              <a:t>A bootstrap sample is used for the construction of each tree (</a:t>
            </a:r>
            <a:r>
              <a:rPr lang="en-GB" sz="2000" b="1" dirty="0"/>
              <a:t>bagging</a:t>
            </a:r>
            <a:r>
              <a:rPr lang="en-GB" sz="2000" dirty="0"/>
              <a:t>), resulting in approximately 63.2% unique samples, and the rest are repeated </a:t>
            </a:r>
          </a:p>
          <a:p>
            <a:pPr marL="800100" lvl="1" indent="-342900">
              <a:buFont typeface="Arial" panose="020B0604020202020204" pitchFamily="34" charset="0"/>
              <a:buChar char="•"/>
            </a:pPr>
            <a:r>
              <a:rPr lang="en-GB" sz="2000" dirty="0"/>
              <a:t>At each node split, only a </a:t>
            </a:r>
            <a:r>
              <a:rPr lang="en-GB" sz="2000" b="1" dirty="0"/>
              <a:t>subset of features </a:t>
            </a:r>
            <a:r>
              <a:rPr lang="en-GB" sz="2000" dirty="0"/>
              <a:t>are drawn randomly to assess the goodness of each feature/attribute (√F or log</a:t>
            </a:r>
            <a:r>
              <a:rPr lang="en-GB" sz="2000" baseline="-25000" dirty="0"/>
              <a:t>2</a:t>
            </a:r>
            <a:r>
              <a:rPr lang="en-GB" sz="2000" dirty="0"/>
              <a:t>F is used, where F is the total number of features) </a:t>
            </a:r>
          </a:p>
          <a:p>
            <a:r>
              <a:rPr lang="en-GB" sz="2400" dirty="0"/>
              <a:t>Trees allowed to grow without pruning </a:t>
            </a:r>
          </a:p>
          <a:p>
            <a:r>
              <a:rPr lang="en-GB" sz="2400" dirty="0"/>
              <a:t>Typically, 100 to 500 trees are used to form the ensemble </a:t>
            </a:r>
          </a:p>
          <a:p>
            <a:r>
              <a:rPr lang="en-GB" sz="2400" dirty="0"/>
              <a:t>It is now considered among the best performing classifiers</a:t>
            </a:r>
          </a:p>
        </p:txBody>
      </p:sp>
      <p:sp>
        <p:nvSpPr>
          <p:cNvPr id="4" name="TextBox 3">
            <a:extLst>
              <a:ext uri="{FF2B5EF4-FFF2-40B4-BE49-F238E27FC236}">
                <a16:creationId xmlns:a16="http://schemas.microsoft.com/office/drawing/2014/main" id="{42C46A0F-EE55-D729-0C37-81E8F833D75C}"/>
              </a:ext>
            </a:extLst>
          </p:cNvPr>
          <p:cNvSpPr txBox="1"/>
          <p:nvPr/>
        </p:nvSpPr>
        <p:spPr>
          <a:xfrm>
            <a:off x="245097" y="6488668"/>
            <a:ext cx="6413935" cy="369332"/>
          </a:xfrm>
          <a:prstGeom prst="rect">
            <a:avLst/>
          </a:prstGeom>
          <a:noFill/>
        </p:spPr>
        <p:txBody>
          <a:bodyPr wrap="none" rtlCol="0">
            <a:spAutoFit/>
          </a:bodyPr>
          <a:lstStyle/>
          <a:p>
            <a:r>
              <a:rPr lang="en-GB" b="0" i="0" dirty="0" err="1">
                <a:solidFill>
                  <a:srgbClr val="222222"/>
                </a:solidFill>
                <a:effectLst/>
                <a:latin typeface="Arial" panose="020B0604020202020204" pitchFamily="34" charset="0"/>
              </a:rPr>
              <a:t>Breiman</a:t>
            </a:r>
            <a:r>
              <a:rPr lang="en-GB" b="0" i="0" dirty="0">
                <a:solidFill>
                  <a:srgbClr val="222222"/>
                </a:solidFill>
                <a:effectLst/>
                <a:latin typeface="Arial" panose="020B0604020202020204" pitchFamily="34" charset="0"/>
              </a:rPr>
              <a:t>, Leo. "Random forests." </a:t>
            </a:r>
            <a:r>
              <a:rPr lang="en-GB" b="0" i="1" dirty="0">
                <a:solidFill>
                  <a:srgbClr val="222222"/>
                </a:solidFill>
                <a:effectLst/>
                <a:latin typeface="Arial" panose="020B0604020202020204" pitchFamily="34" charset="0"/>
              </a:rPr>
              <a:t>Machine learning</a:t>
            </a:r>
            <a:r>
              <a:rPr lang="en-GB" b="0" i="0" dirty="0">
                <a:solidFill>
                  <a:srgbClr val="222222"/>
                </a:solidFill>
                <a:effectLst/>
                <a:latin typeface="Arial" panose="020B0604020202020204" pitchFamily="34" charset="0"/>
              </a:rPr>
              <a:t> 45 (2001)</a:t>
            </a:r>
            <a:endParaRPr lang="en-GB" dirty="0"/>
          </a:p>
        </p:txBody>
      </p:sp>
    </p:spTree>
    <p:extLst>
      <p:ext uri="{BB962C8B-B14F-4D97-AF65-F5344CB8AC3E}">
        <p14:creationId xmlns:p14="http://schemas.microsoft.com/office/powerpoint/2010/main" val="2375908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6D12-28AE-3E07-61AF-5E620A8269BE}"/>
              </a:ext>
            </a:extLst>
          </p:cNvPr>
          <p:cNvSpPr>
            <a:spLocks noGrp="1"/>
          </p:cNvSpPr>
          <p:nvPr>
            <p:ph type="title"/>
          </p:nvPr>
        </p:nvSpPr>
        <p:spPr/>
        <p:txBody>
          <a:bodyPr/>
          <a:lstStyle/>
          <a:p>
            <a:r>
              <a:rPr lang="en-GB" dirty="0"/>
              <a:t>Random forest wins!</a:t>
            </a:r>
          </a:p>
        </p:txBody>
      </p:sp>
      <p:sp>
        <p:nvSpPr>
          <p:cNvPr id="3" name="Text Placeholder 2">
            <a:extLst>
              <a:ext uri="{FF2B5EF4-FFF2-40B4-BE49-F238E27FC236}">
                <a16:creationId xmlns:a16="http://schemas.microsoft.com/office/drawing/2014/main" id="{EE4C0F3B-C784-23BD-B654-25D8B756474D}"/>
              </a:ext>
            </a:extLst>
          </p:cNvPr>
          <p:cNvSpPr>
            <a:spLocks noGrp="1"/>
          </p:cNvSpPr>
          <p:nvPr>
            <p:ph type="body" sz="quarter" idx="10"/>
          </p:nvPr>
        </p:nvSpPr>
        <p:spPr/>
        <p:txBody>
          <a:bodyPr/>
          <a:lstStyle/>
          <a:p>
            <a:r>
              <a:rPr lang="en-GB" dirty="0"/>
              <a:t>In one of the largest experiments that have been carried out in 2014, researchers used: </a:t>
            </a:r>
          </a:p>
          <a:p>
            <a:pPr marL="457200" indent="-457200">
              <a:buFont typeface="Arial" panose="020B0604020202020204" pitchFamily="34" charset="0"/>
              <a:buChar char="•"/>
            </a:pPr>
            <a:r>
              <a:rPr lang="en-GB" dirty="0"/>
              <a:t>179 classifiers </a:t>
            </a:r>
          </a:p>
          <a:p>
            <a:pPr marL="457200" indent="-457200">
              <a:buFont typeface="Arial" panose="020B0604020202020204" pitchFamily="34" charset="0"/>
              <a:buChar char="•"/>
            </a:pPr>
            <a:r>
              <a:rPr lang="en-GB" dirty="0"/>
              <a:t>121 datasets (the whole UCI repository at the time of the experiment) </a:t>
            </a:r>
          </a:p>
          <a:p>
            <a:r>
              <a:rPr lang="en-GB" dirty="0"/>
              <a:t>Random Forest was the first ranked, followed by SVM with Gaussian kernel. </a:t>
            </a:r>
          </a:p>
        </p:txBody>
      </p:sp>
      <p:sp>
        <p:nvSpPr>
          <p:cNvPr id="4" name="TextBox 3">
            <a:extLst>
              <a:ext uri="{FF2B5EF4-FFF2-40B4-BE49-F238E27FC236}">
                <a16:creationId xmlns:a16="http://schemas.microsoft.com/office/drawing/2014/main" id="{E8E38912-0C08-FEBB-21F7-2C67F171E4FD}"/>
              </a:ext>
            </a:extLst>
          </p:cNvPr>
          <p:cNvSpPr txBox="1"/>
          <p:nvPr/>
        </p:nvSpPr>
        <p:spPr>
          <a:xfrm>
            <a:off x="95828" y="5796250"/>
            <a:ext cx="8906769" cy="646331"/>
          </a:xfrm>
          <a:prstGeom prst="rect">
            <a:avLst/>
          </a:prstGeom>
          <a:noFill/>
        </p:spPr>
        <p:txBody>
          <a:bodyPr wrap="square" rtlCol="0">
            <a:spAutoFit/>
          </a:bodyPr>
          <a:lstStyle/>
          <a:p>
            <a:r>
              <a:rPr lang="en-GB" b="0" i="0" dirty="0">
                <a:solidFill>
                  <a:srgbClr val="222222"/>
                </a:solidFill>
                <a:effectLst/>
                <a:latin typeface="Arial" panose="020B0604020202020204" pitchFamily="34" charset="0"/>
              </a:rPr>
              <a:t>Fernández-Delgado, Manuel, et al. "Do we need hundreds of classifiers to solve real world classification problems?." </a:t>
            </a:r>
            <a:r>
              <a:rPr lang="en-GB" b="0" i="1" dirty="0">
                <a:solidFill>
                  <a:srgbClr val="222222"/>
                </a:solidFill>
                <a:effectLst/>
                <a:latin typeface="Arial" panose="020B0604020202020204" pitchFamily="34" charset="0"/>
              </a:rPr>
              <a:t>The journal of machine learning research</a:t>
            </a:r>
            <a:r>
              <a:rPr lang="en-GB" b="0" i="0" dirty="0">
                <a:solidFill>
                  <a:srgbClr val="222222"/>
                </a:solidFill>
                <a:effectLst/>
                <a:latin typeface="Arial" panose="020B0604020202020204" pitchFamily="34" charset="0"/>
              </a:rPr>
              <a:t> 15.1 (2014)</a:t>
            </a:r>
            <a:endParaRPr lang="en-GB" dirty="0"/>
          </a:p>
        </p:txBody>
      </p:sp>
    </p:spTree>
    <p:extLst>
      <p:ext uri="{BB962C8B-B14F-4D97-AF65-F5344CB8AC3E}">
        <p14:creationId xmlns:p14="http://schemas.microsoft.com/office/powerpoint/2010/main" val="138294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FA35-2CA0-B3E4-5DDE-2A2E2D326574}"/>
              </a:ext>
            </a:extLst>
          </p:cNvPr>
          <p:cNvSpPr>
            <a:spLocks noGrp="1"/>
          </p:cNvSpPr>
          <p:nvPr>
            <p:ph type="title"/>
          </p:nvPr>
        </p:nvSpPr>
        <p:spPr/>
        <p:txBody>
          <a:bodyPr/>
          <a:lstStyle/>
          <a:p>
            <a:r>
              <a:rPr lang="en-GB" dirty="0"/>
              <a:t>Confidence</a:t>
            </a:r>
          </a:p>
        </p:txBody>
      </p:sp>
      <p:sp>
        <p:nvSpPr>
          <p:cNvPr id="3" name="Content Placeholder 2">
            <a:extLst>
              <a:ext uri="{FF2B5EF4-FFF2-40B4-BE49-F238E27FC236}">
                <a16:creationId xmlns:a16="http://schemas.microsoft.com/office/drawing/2014/main" id="{63041366-0656-01A9-5C3F-8BA467FFE375}"/>
              </a:ext>
            </a:extLst>
          </p:cNvPr>
          <p:cNvSpPr>
            <a:spLocks noGrp="1"/>
          </p:cNvSpPr>
          <p:nvPr>
            <p:ph idx="1"/>
          </p:nvPr>
        </p:nvSpPr>
        <p:spPr>
          <a:xfrm>
            <a:off x="595843" y="1757928"/>
            <a:ext cx="7527431" cy="4568444"/>
          </a:xfrm>
        </p:spPr>
        <p:txBody>
          <a:bodyPr/>
          <a:lstStyle/>
          <a:p>
            <a:pPr marL="0" indent="0">
              <a:buNone/>
            </a:pPr>
            <a:r>
              <a:rPr lang="en-GB" sz="2400" dirty="0"/>
              <a:t>The proportion of the instances in the dataset which have the antecedent which </a:t>
            </a:r>
            <a:r>
              <a:rPr lang="en-GB" sz="2400" b="1" dirty="0"/>
              <a:t>also</a:t>
            </a:r>
            <a:r>
              <a:rPr lang="en-GB" sz="2400" dirty="0"/>
              <a:t> contain the consequent.</a:t>
            </a:r>
          </a:p>
          <a:p>
            <a:pPr marL="0" indent="0">
              <a:buNone/>
            </a:pPr>
            <a:endParaRPr lang="en-GB" sz="2400" dirty="0"/>
          </a:p>
          <a:p>
            <a:pPr marL="0" indent="0">
              <a:buNone/>
            </a:pPr>
            <a:r>
              <a:rPr lang="en-GB" sz="2400" dirty="0"/>
              <a:t>Think of filtering the dataset so that we only have the instances where the antecedent is true. Now it’s the proportion of those instances that </a:t>
            </a:r>
            <a:r>
              <a:rPr lang="en-GB" sz="2400" b="1" dirty="0"/>
              <a:t>also</a:t>
            </a:r>
            <a:r>
              <a:rPr lang="en-GB" sz="2400" dirty="0"/>
              <a:t> contain the consequent.</a:t>
            </a:r>
          </a:p>
          <a:p>
            <a:pPr marL="0" indent="0">
              <a:buNone/>
            </a:pPr>
            <a:endParaRPr lang="en-GB" sz="2400" dirty="0"/>
          </a:p>
          <a:p>
            <a:pPr marL="0" indent="0">
              <a:buNone/>
            </a:pPr>
            <a:r>
              <a:rPr lang="en-GB" sz="2400" dirty="0"/>
              <a:t>If the antecedent is {milk} and it’s in half of the dataset (i.e. </a:t>
            </a:r>
            <a:r>
              <a:rPr lang="en-GB" sz="2400" dirty="0" err="1"/>
              <a:t>millk_support</a:t>
            </a:r>
            <a:r>
              <a:rPr lang="en-GB" sz="2400" dirty="0"/>
              <a:t>=0.5), and in the half of the dataset that contains milk, one quarter of those baskets also contain cheese, then confidence is one quarter.</a:t>
            </a:r>
          </a:p>
        </p:txBody>
      </p:sp>
      <p:sp>
        <p:nvSpPr>
          <p:cNvPr id="4" name="Date Placeholder 3">
            <a:extLst>
              <a:ext uri="{FF2B5EF4-FFF2-40B4-BE49-F238E27FC236}">
                <a16:creationId xmlns:a16="http://schemas.microsoft.com/office/drawing/2014/main" id="{31E72D99-E7BA-AD43-5D02-C7CDD743EE5A}"/>
              </a:ext>
            </a:extLst>
          </p:cNvPr>
          <p:cNvSpPr>
            <a:spLocks noGrp="1"/>
          </p:cNvSpPr>
          <p:nvPr>
            <p:ph type="dt" sz="half" idx="10"/>
          </p:nvPr>
        </p:nvSpPr>
        <p:spPr/>
        <p:txBody>
          <a:bodyPr/>
          <a:lstStyle/>
          <a:p>
            <a:fld id="{CD071B8E-0DD7-5842-950E-3289D9FBABB1}" type="datetime4">
              <a:rPr lang="en-GB" smtClean="0"/>
              <a:pPr/>
              <a:t>11 November 2024</a:t>
            </a:fld>
            <a:endParaRPr lang="en-US" dirty="0"/>
          </a:p>
        </p:txBody>
      </p:sp>
      <p:sp>
        <p:nvSpPr>
          <p:cNvPr id="5" name="Footer Placeholder 4">
            <a:extLst>
              <a:ext uri="{FF2B5EF4-FFF2-40B4-BE49-F238E27FC236}">
                <a16:creationId xmlns:a16="http://schemas.microsoft.com/office/drawing/2014/main" id="{7ACA0419-7105-335E-E288-0A894A12AA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EA9CF4F-3DD4-5971-8570-D9D55E4172B5}"/>
              </a:ext>
            </a:extLst>
          </p:cNvPr>
          <p:cNvSpPr>
            <a:spLocks noGrp="1"/>
          </p:cNvSpPr>
          <p:nvPr>
            <p:ph type="sldNum" sz="quarter" idx="12"/>
          </p:nvPr>
        </p:nvSpPr>
        <p:spPr/>
        <p:txBody>
          <a:bodyPr/>
          <a:lstStyle/>
          <a:p>
            <a:fld id="{437794D7-DC86-9A4E-9C9F-0B324FE8876A}" type="slidenum">
              <a:rPr lang="en-US" smtClean="0"/>
              <a:pPr/>
              <a:t>4</a:t>
            </a:fld>
            <a:endParaRPr lang="en-US" dirty="0"/>
          </a:p>
        </p:txBody>
      </p:sp>
      <p:graphicFrame>
        <p:nvGraphicFramePr>
          <p:cNvPr id="7" name="Table 6">
            <a:extLst>
              <a:ext uri="{FF2B5EF4-FFF2-40B4-BE49-F238E27FC236}">
                <a16:creationId xmlns:a16="http://schemas.microsoft.com/office/drawing/2014/main" id="{5FB08B47-5CBB-F09A-AD83-E080336F7F79}"/>
              </a:ext>
            </a:extLst>
          </p:cNvPr>
          <p:cNvGraphicFramePr>
            <a:graphicFrameLocks noGrp="1"/>
          </p:cNvGraphicFramePr>
          <p:nvPr>
            <p:extLst>
              <p:ext uri="{D42A27DB-BD31-4B8C-83A1-F6EECF244321}">
                <p14:modId xmlns:p14="http://schemas.microsoft.com/office/powerpoint/2010/main" val="3580253154"/>
              </p:ext>
            </p:extLst>
          </p:nvPr>
        </p:nvGraphicFramePr>
        <p:xfrm>
          <a:off x="8681918" y="1262706"/>
          <a:ext cx="2429525" cy="1295400"/>
        </p:xfrm>
        <a:graphic>
          <a:graphicData uri="http://schemas.openxmlformats.org/drawingml/2006/table">
            <a:tbl>
              <a:tblPr firstRow="1" bandRow="1">
                <a:tableStyleId>{5C22544A-7EE6-4342-B048-85BDC9FD1C3A}</a:tableStyleId>
              </a:tblPr>
              <a:tblGrid>
                <a:gridCol w="338455">
                  <a:extLst>
                    <a:ext uri="{9D8B030D-6E8A-4147-A177-3AD203B41FA5}">
                      <a16:colId xmlns:a16="http://schemas.microsoft.com/office/drawing/2014/main" val="992853610"/>
                    </a:ext>
                  </a:extLst>
                </a:gridCol>
                <a:gridCol w="1045535">
                  <a:extLst>
                    <a:ext uri="{9D8B030D-6E8A-4147-A177-3AD203B41FA5}">
                      <a16:colId xmlns:a16="http://schemas.microsoft.com/office/drawing/2014/main" val="817995480"/>
                    </a:ext>
                  </a:extLst>
                </a:gridCol>
                <a:gridCol w="1045535">
                  <a:extLst>
                    <a:ext uri="{9D8B030D-6E8A-4147-A177-3AD203B41FA5}">
                      <a16:colId xmlns:a16="http://schemas.microsoft.com/office/drawing/2014/main" val="3987492764"/>
                    </a:ext>
                  </a:extLst>
                </a:gridCol>
              </a:tblGrid>
              <a:tr h="232773">
                <a:tc>
                  <a:txBody>
                    <a:bodyPr/>
                    <a:lstStyle/>
                    <a:p>
                      <a:r>
                        <a:rPr lang="en-GB" sz="1100" dirty="0"/>
                        <a:t>ID</a:t>
                      </a:r>
                    </a:p>
                  </a:txBody>
                  <a:tcPr/>
                </a:tc>
                <a:tc>
                  <a:txBody>
                    <a:bodyPr/>
                    <a:lstStyle/>
                    <a:p>
                      <a:r>
                        <a:rPr lang="en-GB" sz="1100" dirty="0"/>
                        <a:t>Milk?</a:t>
                      </a:r>
                    </a:p>
                  </a:txBody>
                  <a:tcPr/>
                </a:tc>
                <a:tc>
                  <a:txBody>
                    <a:bodyPr/>
                    <a:lstStyle/>
                    <a:p>
                      <a:r>
                        <a:rPr lang="en-GB" sz="1100" dirty="0"/>
                        <a:t>Cheese</a:t>
                      </a:r>
                    </a:p>
                  </a:txBody>
                  <a:tcPr/>
                </a:tc>
                <a:extLst>
                  <a:ext uri="{0D108BD9-81ED-4DB2-BD59-A6C34878D82A}">
                    <a16:rowId xmlns:a16="http://schemas.microsoft.com/office/drawing/2014/main" val="517503748"/>
                  </a:ext>
                </a:extLst>
              </a:tr>
              <a:tr h="197096">
                <a:tc>
                  <a:txBody>
                    <a:bodyPr/>
                    <a:lstStyle/>
                    <a:p>
                      <a:r>
                        <a:rPr lang="en-GB" sz="1100" dirty="0"/>
                        <a:t>0</a:t>
                      </a:r>
                    </a:p>
                  </a:txBody>
                  <a:tcPr/>
                </a:tc>
                <a:tc>
                  <a:txBody>
                    <a:bodyPr/>
                    <a:lstStyle/>
                    <a:p>
                      <a:r>
                        <a:rPr lang="en-GB" sz="1100" dirty="0"/>
                        <a:t>Y</a:t>
                      </a:r>
                    </a:p>
                  </a:txBody>
                  <a:tcPr/>
                </a:tc>
                <a:tc>
                  <a:txBody>
                    <a:bodyPr/>
                    <a:lstStyle/>
                    <a:p>
                      <a:r>
                        <a:rPr lang="en-GB" sz="1100" dirty="0"/>
                        <a:t>N</a:t>
                      </a:r>
                    </a:p>
                  </a:txBody>
                  <a:tcPr/>
                </a:tc>
                <a:extLst>
                  <a:ext uri="{0D108BD9-81ED-4DB2-BD59-A6C34878D82A}">
                    <a16:rowId xmlns:a16="http://schemas.microsoft.com/office/drawing/2014/main" val="4251508448"/>
                  </a:ext>
                </a:extLst>
              </a:tr>
              <a:tr h="197096">
                <a:tc>
                  <a:txBody>
                    <a:bodyPr/>
                    <a:lstStyle/>
                    <a:p>
                      <a:r>
                        <a:rPr lang="en-GB" sz="1100" dirty="0"/>
                        <a:t>1</a:t>
                      </a:r>
                    </a:p>
                  </a:txBody>
                  <a:tcPr/>
                </a:tc>
                <a:tc>
                  <a:txBody>
                    <a:bodyPr/>
                    <a:lstStyle/>
                    <a:p>
                      <a:r>
                        <a:rPr lang="en-GB" sz="1100" dirty="0"/>
                        <a:t>N</a:t>
                      </a:r>
                    </a:p>
                  </a:txBody>
                  <a:tcPr/>
                </a:tc>
                <a:tc>
                  <a:txBody>
                    <a:bodyPr/>
                    <a:lstStyle/>
                    <a:p>
                      <a:r>
                        <a:rPr lang="en-GB" sz="1100" dirty="0"/>
                        <a:t>Y</a:t>
                      </a:r>
                    </a:p>
                  </a:txBody>
                  <a:tcPr/>
                </a:tc>
                <a:extLst>
                  <a:ext uri="{0D108BD9-81ED-4DB2-BD59-A6C34878D82A}">
                    <a16:rowId xmlns:a16="http://schemas.microsoft.com/office/drawing/2014/main" val="2096656641"/>
                  </a:ext>
                </a:extLst>
              </a:tr>
              <a:tr h="197096">
                <a:tc>
                  <a:txBody>
                    <a:bodyPr/>
                    <a:lstStyle/>
                    <a:p>
                      <a:r>
                        <a:rPr lang="en-GB" sz="1100" dirty="0"/>
                        <a:t>…</a:t>
                      </a:r>
                    </a:p>
                  </a:txBody>
                  <a:tcPr/>
                </a:tc>
                <a:tc>
                  <a:txBody>
                    <a:bodyPr/>
                    <a:lstStyle/>
                    <a:p>
                      <a:r>
                        <a:rPr lang="en-GB" sz="1100" dirty="0"/>
                        <a:t>…</a:t>
                      </a:r>
                    </a:p>
                  </a:txBody>
                  <a:tcPr/>
                </a:tc>
                <a:tc>
                  <a:txBody>
                    <a:bodyPr/>
                    <a:lstStyle/>
                    <a:p>
                      <a:r>
                        <a:rPr lang="en-GB" sz="1100" dirty="0"/>
                        <a:t>…</a:t>
                      </a:r>
                    </a:p>
                  </a:txBody>
                  <a:tcPr/>
                </a:tc>
                <a:extLst>
                  <a:ext uri="{0D108BD9-81ED-4DB2-BD59-A6C34878D82A}">
                    <a16:rowId xmlns:a16="http://schemas.microsoft.com/office/drawing/2014/main" val="3742242596"/>
                  </a:ext>
                </a:extLst>
              </a:tr>
              <a:tr h="197096">
                <a:tc>
                  <a:txBody>
                    <a:bodyPr/>
                    <a:lstStyle/>
                    <a:p>
                      <a:r>
                        <a:rPr lang="en-GB" sz="1100" dirty="0"/>
                        <a:t>n</a:t>
                      </a:r>
                    </a:p>
                  </a:txBody>
                  <a:tcPr/>
                </a:tc>
                <a:tc>
                  <a:txBody>
                    <a:bodyPr/>
                    <a:lstStyle/>
                    <a:p>
                      <a:r>
                        <a:rPr lang="en-GB" sz="1100" dirty="0"/>
                        <a:t>Y</a:t>
                      </a:r>
                    </a:p>
                  </a:txBody>
                  <a:tcPr/>
                </a:tc>
                <a:tc>
                  <a:txBody>
                    <a:bodyPr/>
                    <a:lstStyle/>
                    <a:p>
                      <a:r>
                        <a:rPr lang="en-GB" sz="1100" dirty="0"/>
                        <a:t>Y</a:t>
                      </a:r>
                    </a:p>
                  </a:txBody>
                  <a:tcPr/>
                </a:tc>
                <a:extLst>
                  <a:ext uri="{0D108BD9-81ED-4DB2-BD59-A6C34878D82A}">
                    <a16:rowId xmlns:a16="http://schemas.microsoft.com/office/drawing/2014/main" val="14779026"/>
                  </a:ext>
                </a:extLst>
              </a:tr>
            </a:tbl>
          </a:graphicData>
        </a:graphic>
      </p:graphicFrame>
      <p:sp>
        <p:nvSpPr>
          <p:cNvPr id="8" name="TextBox 7">
            <a:extLst>
              <a:ext uri="{FF2B5EF4-FFF2-40B4-BE49-F238E27FC236}">
                <a16:creationId xmlns:a16="http://schemas.microsoft.com/office/drawing/2014/main" id="{F57EBB91-E832-2DFE-9D65-1A1C2ECF7828}"/>
              </a:ext>
            </a:extLst>
          </p:cNvPr>
          <p:cNvSpPr txBox="1"/>
          <p:nvPr/>
        </p:nvSpPr>
        <p:spPr>
          <a:xfrm>
            <a:off x="8643131" y="841533"/>
            <a:ext cx="2507097" cy="369332"/>
          </a:xfrm>
          <a:prstGeom prst="rect">
            <a:avLst/>
          </a:prstGeom>
          <a:noFill/>
        </p:spPr>
        <p:txBody>
          <a:bodyPr wrap="none" rtlCol="0">
            <a:spAutoFit/>
          </a:bodyPr>
          <a:lstStyle/>
          <a:p>
            <a:r>
              <a:rPr lang="en-GB" dirty="0"/>
              <a:t>Full dataset (n instances)</a:t>
            </a:r>
          </a:p>
        </p:txBody>
      </p:sp>
      <p:graphicFrame>
        <p:nvGraphicFramePr>
          <p:cNvPr id="9" name="Table 8">
            <a:extLst>
              <a:ext uri="{FF2B5EF4-FFF2-40B4-BE49-F238E27FC236}">
                <a16:creationId xmlns:a16="http://schemas.microsoft.com/office/drawing/2014/main" id="{820AAA04-8EF7-15C4-3C35-4ECDEB92168F}"/>
              </a:ext>
            </a:extLst>
          </p:cNvPr>
          <p:cNvGraphicFramePr>
            <a:graphicFrameLocks noGrp="1"/>
          </p:cNvGraphicFramePr>
          <p:nvPr>
            <p:extLst>
              <p:ext uri="{D42A27DB-BD31-4B8C-83A1-F6EECF244321}">
                <p14:modId xmlns:p14="http://schemas.microsoft.com/office/powerpoint/2010/main" val="289586314"/>
              </p:ext>
            </p:extLst>
          </p:nvPr>
        </p:nvGraphicFramePr>
        <p:xfrm>
          <a:off x="8681918" y="3179225"/>
          <a:ext cx="2429525" cy="1295400"/>
        </p:xfrm>
        <a:graphic>
          <a:graphicData uri="http://schemas.openxmlformats.org/drawingml/2006/table">
            <a:tbl>
              <a:tblPr firstRow="1" bandRow="1">
                <a:tableStyleId>{5C22544A-7EE6-4342-B048-85BDC9FD1C3A}</a:tableStyleId>
              </a:tblPr>
              <a:tblGrid>
                <a:gridCol w="338455">
                  <a:extLst>
                    <a:ext uri="{9D8B030D-6E8A-4147-A177-3AD203B41FA5}">
                      <a16:colId xmlns:a16="http://schemas.microsoft.com/office/drawing/2014/main" val="992853610"/>
                    </a:ext>
                  </a:extLst>
                </a:gridCol>
                <a:gridCol w="1045535">
                  <a:extLst>
                    <a:ext uri="{9D8B030D-6E8A-4147-A177-3AD203B41FA5}">
                      <a16:colId xmlns:a16="http://schemas.microsoft.com/office/drawing/2014/main" val="817995480"/>
                    </a:ext>
                  </a:extLst>
                </a:gridCol>
                <a:gridCol w="1045535">
                  <a:extLst>
                    <a:ext uri="{9D8B030D-6E8A-4147-A177-3AD203B41FA5}">
                      <a16:colId xmlns:a16="http://schemas.microsoft.com/office/drawing/2014/main" val="3987492764"/>
                    </a:ext>
                  </a:extLst>
                </a:gridCol>
              </a:tblGrid>
              <a:tr h="232773">
                <a:tc>
                  <a:txBody>
                    <a:bodyPr/>
                    <a:lstStyle/>
                    <a:p>
                      <a:r>
                        <a:rPr lang="en-GB" sz="1100" dirty="0"/>
                        <a:t>ID</a:t>
                      </a:r>
                    </a:p>
                  </a:txBody>
                  <a:tcPr/>
                </a:tc>
                <a:tc>
                  <a:txBody>
                    <a:bodyPr/>
                    <a:lstStyle/>
                    <a:p>
                      <a:r>
                        <a:rPr lang="en-GB" sz="1100" dirty="0"/>
                        <a:t>Milk?</a:t>
                      </a:r>
                    </a:p>
                  </a:txBody>
                  <a:tcPr/>
                </a:tc>
                <a:tc>
                  <a:txBody>
                    <a:bodyPr/>
                    <a:lstStyle/>
                    <a:p>
                      <a:r>
                        <a:rPr lang="en-GB" sz="1100" dirty="0"/>
                        <a:t>Cheese</a:t>
                      </a:r>
                    </a:p>
                  </a:txBody>
                  <a:tcPr/>
                </a:tc>
                <a:extLst>
                  <a:ext uri="{0D108BD9-81ED-4DB2-BD59-A6C34878D82A}">
                    <a16:rowId xmlns:a16="http://schemas.microsoft.com/office/drawing/2014/main" val="517503748"/>
                  </a:ext>
                </a:extLst>
              </a:tr>
              <a:tr h="197096">
                <a:tc>
                  <a:txBody>
                    <a:bodyPr/>
                    <a:lstStyle/>
                    <a:p>
                      <a:r>
                        <a:rPr lang="en-GB" sz="1100" dirty="0"/>
                        <a:t>0</a:t>
                      </a:r>
                    </a:p>
                  </a:txBody>
                  <a:tcPr/>
                </a:tc>
                <a:tc>
                  <a:txBody>
                    <a:bodyPr/>
                    <a:lstStyle/>
                    <a:p>
                      <a:r>
                        <a:rPr lang="en-GB" sz="1100" dirty="0"/>
                        <a:t>Y</a:t>
                      </a:r>
                    </a:p>
                  </a:txBody>
                  <a:tcPr/>
                </a:tc>
                <a:tc>
                  <a:txBody>
                    <a:bodyPr/>
                    <a:lstStyle/>
                    <a:p>
                      <a:r>
                        <a:rPr lang="en-GB" sz="1100" dirty="0"/>
                        <a:t>N</a:t>
                      </a:r>
                    </a:p>
                  </a:txBody>
                  <a:tcPr/>
                </a:tc>
                <a:extLst>
                  <a:ext uri="{0D108BD9-81ED-4DB2-BD59-A6C34878D82A}">
                    <a16:rowId xmlns:a16="http://schemas.microsoft.com/office/drawing/2014/main" val="4251508448"/>
                  </a:ext>
                </a:extLst>
              </a:tr>
              <a:tr h="197096">
                <a:tc>
                  <a:txBody>
                    <a:bodyPr/>
                    <a:lstStyle/>
                    <a:p>
                      <a:r>
                        <a:rPr lang="en-GB" sz="1100" dirty="0"/>
                        <a:t>2</a:t>
                      </a:r>
                    </a:p>
                  </a:txBody>
                  <a:tcPr/>
                </a:tc>
                <a:tc>
                  <a:txBody>
                    <a:bodyPr/>
                    <a:lstStyle/>
                    <a:p>
                      <a:r>
                        <a:rPr lang="en-GB" sz="1100" dirty="0"/>
                        <a:t>Y</a:t>
                      </a:r>
                    </a:p>
                  </a:txBody>
                  <a:tcPr/>
                </a:tc>
                <a:tc>
                  <a:txBody>
                    <a:bodyPr/>
                    <a:lstStyle/>
                    <a:p>
                      <a:r>
                        <a:rPr lang="en-GB" sz="1100" dirty="0"/>
                        <a:t>Y</a:t>
                      </a:r>
                    </a:p>
                  </a:txBody>
                  <a:tcPr/>
                </a:tc>
                <a:extLst>
                  <a:ext uri="{0D108BD9-81ED-4DB2-BD59-A6C34878D82A}">
                    <a16:rowId xmlns:a16="http://schemas.microsoft.com/office/drawing/2014/main" val="2096656641"/>
                  </a:ext>
                </a:extLst>
              </a:tr>
              <a:tr h="197096">
                <a:tc>
                  <a:txBody>
                    <a:bodyPr/>
                    <a:lstStyle/>
                    <a:p>
                      <a:r>
                        <a:rPr lang="en-GB" sz="1100" dirty="0"/>
                        <a:t>…</a:t>
                      </a:r>
                    </a:p>
                  </a:txBody>
                  <a:tcPr/>
                </a:tc>
                <a:tc>
                  <a:txBody>
                    <a:bodyPr/>
                    <a:lstStyle/>
                    <a:p>
                      <a:r>
                        <a:rPr lang="en-GB" sz="1100" dirty="0"/>
                        <a:t>…</a:t>
                      </a:r>
                    </a:p>
                  </a:txBody>
                  <a:tcPr/>
                </a:tc>
                <a:tc>
                  <a:txBody>
                    <a:bodyPr/>
                    <a:lstStyle/>
                    <a:p>
                      <a:r>
                        <a:rPr lang="en-GB" sz="1100" dirty="0"/>
                        <a:t>…</a:t>
                      </a:r>
                    </a:p>
                  </a:txBody>
                  <a:tcPr/>
                </a:tc>
                <a:extLst>
                  <a:ext uri="{0D108BD9-81ED-4DB2-BD59-A6C34878D82A}">
                    <a16:rowId xmlns:a16="http://schemas.microsoft.com/office/drawing/2014/main" val="3742242596"/>
                  </a:ext>
                </a:extLst>
              </a:tr>
              <a:tr h="197096">
                <a:tc>
                  <a:txBody>
                    <a:bodyPr/>
                    <a:lstStyle/>
                    <a:p>
                      <a:r>
                        <a:rPr lang="en-GB" sz="1100" dirty="0"/>
                        <a:t>&lt;n</a:t>
                      </a:r>
                    </a:p>
                  </a:txBody>
                  <a:tcPr/>
                </a:tc>
                <a:tc>
                  <a:txBody>
                    <a:bodyPr/>
                    <a:lstStyle/>
                    <a:p>
                      <a:r>
                        <a:rPr lang="en-GB" sz="1100" dirty="0"/>
                        <a:t>Y</a:t>
                      </a:r>
                    </a:p>
                  </a:txBody>
                  <a:tcPr/>
                </a:tc>
                <a:tc>
                  <a:txBody>
                    <a:bodyPr/>
                    <a:lstStyle/>
                    <a:p>
                      <a:r>
                        <a:rPr lang="en-GB" sz="1100" dirty="0"/>
                        <a:t>Y</a:t>
                      </a:r>
                    </a:p>
                  </a:txBody>
                  <a:tcPr/>
                </a:tc>
                <a:extLst>
                  <a:ext uri="{0D108BD9-81ED-4DB2-BD59-A6C34878D82A}">
                    <a16:rowId xmlns:a16="http://schemas.microsoft.com/office/drawing/2014/main" val="14779026"/>
                  </a:ext>
                </a:extLst>
              </a:tr>
            </a:tbl>
          </a:graphicData>
        </a:graphic>
      </p:graphicFrame>
      <p:sp>
        <p:nvSpPr>
          <p:cNvPr id="10" name="TextBox 9">
            <a:extLst>
              <a:ext uri="{FF2B5EF4-FFF2-40B4-BE49-F238E27FC236}">
                <a16:creationId xmlns:a16="http://schemas.microsoft.com/office/drawing/2014/main" id="{C8286585-6AE6-60DE-ED15-AFE08CFE8E23}"/>
              </a:ext>
            </a:extLst>
          </p:cNvPr>
          <p:cNvSpPr txBox="1"/>
          <p:nvPr/>
        </p:nvSpPr>
        <p:spPr>
          <a:xfrm>
            <a:off x="8643131" y="2809893"/>
            <a:ext cx="3174523" cy="369332"/>
          </a:xfrm>
          <a:prstGeom prst="rect">
            <a:avLst/>
          </a:prstGeom>
          <a:noFill/>
        </p:spPr>
        <p:txBody>
          <a:bodyPr wrap="none" rtlCol="0">
            <a:spAutoFit/>
          </a:bodyPr>
          <a:lstStyle/>
          <a:p>
            <a:r>
              <a:rPr lang="en-GB" dirty="0"/>
              <a:t>Milk dataset (n *  </a:t>
            </a:r>
            <a:r>
              <a:rPr lang="en-GB" dirty="0" err="1"/>
              <a:t>milk_support</a:t>
            </a:r>
            <a:r>
              <a:rPr lang="en-GB" dirty="0"/>
              <a:t>)</a:t>
            </a:r>
          </a:p>
        </p:txBody>
      </p:sp>
    </p:spTree>
    <p:extLst>
      <p:ext uri="{BB962C8B-B14F-4D97-AF65-F5344CB8AC3E}">
        <p14:creationId xmlns:p14="http://schemas.microsoft.com/office/powerpoint/2010/main" val="2543033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1A2B-21B4-4EF7-BDFE-DACFD1CB03A1}"/>
              </a:ext>
            </a:extLst>
          </p:cNvPr>
          <p:cNvSpPr>
            <a:spLocks noGrp="1"/>
          </p:cNvSpPr>
          <p:nvPr>
            <p:ph type="title"/>
          </p:nvPr>
        </p:nvSpPr>
        <p:spPr/>
        <p:txBody>
          <a:bodyPr/>
          <a:lstStyle/>
          <a:p>
            <a:r>
              <a:rPr lang="en-GB" dirty="0"/>
              <a:t>Random forest – what can be changed</a:t>
            </a:r>
          </a:p>
        </p:txBody>
      </p:sp>
      <p:sp>
        <p:nvSpPr>
          <p:cNvPr id="3" name="Content Placeholder 2">
            <a:extLst>
              <a:ext uri="{FF2B5EF4-FFF2-40B4-BE49-F238E27FC236}">
                <a16:creationId xmlns:a16="http://schemas.microsoft.com/office/drawing/2014/main" id="{D84E4620-6376-43CA-9DEB-2F03E7334D5A}"/>
              </a:ext>
            </a:extLst>
          </p:cNvPr>
          <p:cNvSpPr>
            <a:spLocks noGrp="1"/>
          </p:cNvSpPr>
          <p:nvPr>
            <p:ph idx="1"/>
          </p:nvPr>
        </p:nvSpPr>
        <p:spPr/>
        <p:txBody>
          <a:bodyPr/>
          <a:lstStyle/>
          <a:p>
            <a:r>
              <a:rPr lang="en-GB" dirty="0"/>
              <a:t>Criteria for choosing best node</a:t>
            </a:r>
          </a:p>
          <a:p>
            <a:pPr lvl="1"/>
            <a:r>
              <a:rPr lang="en-GB" dirty="0"/>
              <a:t>e.g. information gain or </a:t>
            </a:r>
            <a:r>
              <a:rPr lang="en-GB" dirty="0" err="1"/>
              <a:t>gini</a:t>
            </a:r>
            <a:r>
              <a:rPr lang="en-GB" dirty="0"/>
              <a:t> index</a:t>
            </a:r>
          </a:p>
          <a:p>
            <a:r>
              <a:rPr lang="en-GB" dirty="0"/>
              <a:t>Maximum number of features to be selected for each candidate feature bag.</a:t>
            </a:r>
          </a:p>
          <a:p>
            <a:r>
              <a:rPr lang="en-GB" dirty="0"/>
              <a:t>Maximum depth of each tree, i.e. maximum number of levels.</a:t>
            </a:r>
          </a:p>
          <a:p>
            <a:r>
              <a:rPr lang="en-GB" b="1" dirty="0"/>
              <a:t>Number of trees generated.</a:t>
            </a:r>
          </a:p>
          <a:p>
            <a:r>
              <a:rPr lang="en-GB" b="1" dirty="0"/>
              <a:t>Number of instances in a node to consider splitting.</a:t>
            </a:r>
          </a:p>
        </p:txBody>
      </p:sp>
    </p:spTree>
    <p:extLst>
      <p:ext uri="{BB962C8B-B14F-4D97-AF65-F5344CB8AC3E}">
        <p14:creationId xmlns:p14="http://schemas.microsoft.com/office/powerpoint/2010/main" val="11181756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E2A1-509D-417A-90F6-483BA2EBA206}"/>
              </a:ext>
            </a:extLst>
          </p:cNvPr>
          <p:cNvSpPr>
            <a:spLocks noGrp="1"/>
          </p:cNvSpPr>
          <p:nvPr>
            <p:ph type="title"/>
          </p:nvPr>
        </p:nvSpPr>
        <p:spPr/>
        <p:txBody>
          <a:bodyPr/>
          <a:lstStyle/>
          <a:p>
            <a:r>
              <a:rPr lang="en-GB" dirty="0"/>
              <a:t>Advantages and disadvantages of RF</a:t>
            </a:r>
          </a:p>
        </p:txBody>
      </p:sp>
      <p:sp>
        <p:nvSpPr>
          <p:cNvPr id="3" name="Content Placeholder 2">
            <a:extLst>
              <a:ext uri="{FF2B5EF4-FFF2-40B4-BE49-F238E27FC236}">
                <a16:creationId xmlns:a16="http://schemas.microsoft.com/office/drawing/2014/main" id="{3617EC2A-68EA-4502-BC6A-1B8A2C206F85}"/>
              </a:ext>
            </a:extLst>
          </p:cNvPr>
          <p:cNvSpPr>
            <a:spLocks noGrp="1"/>
          </p:cNvSpPr>
          <p:nvPr>
            <p:ph idx="1"/>
          </p:nvPr>
        </p:nvSpPr>
        <p:spPr/>
        <p:txBody>
          <a:bodyPr/>
          <a:lstStyle/>
          <a:p>
            <a:r>
              <a:rPr lang="en-GB" dirty="0"/>
              <a:t>Advantages:</a:t>
            </a:r>
          </a:p>
          <a:p>
            <a:pPr lvl="1"/>
            <a:r>
              <a:rPr lang="en-GB" dirty="0"/>
              <a:t>Performance generally better than trees</a:t>
            </a:r>
          </a:p>
          <a:p>
            <a:pPr lvl="1"/>
            <a:r>
              <a:rPr lang="en-GB" dirty="0"/>
              <a:t>Reduced variance compared to decision trees.</a:t>
            </a:r>
          </a:p>
          <a:p>
            <a:pPr lvl="1"/>
            <a:r>
              <a:rPr lang="en-GB" dirty="0"/>
              <a:t>No overfitting</a:t>
            </a:r>
          </a:p>
          <a:p>
            <a:pPr lvl="1"/>
            <a:r>
              <a:rPr lang="en-GB" dirty="0"/>
              <a:t>Variable importance can be assessed (outside the scope of this module).</a:t>
            </a:r>
          </a:p>
          <a:p>
            <a:pPr lvl="1"/>
            <a:r>
              <a:rPr lang="en-GB" dirty="0"/>
              <a:t>Used for classification and regression</a:t>
            </a:r>
          </a:p>
          <a:p>
            <a:r>
              <a:rPr lang="en-GB" dirty="0"/>
              <a:t>Disadvantages</a:t>
            </a:r>
          </a:p>
          <a:p>
            <a:pPr lvl="1"/>
            <a:r>
              <a:rPr lang="en-GB" dirty="0"/>
              <a:t>Very difficult to interpret models.</a:t>
            </a:r>
          </a:p>
          <a:p>
            <a:pPr lvl="1"/>
            <a:r>
              <a:rPr lang="en-GB" dirty="0"/>
              <a:t>Computationally expensive.</a:t>
            </a:r>
          </a:p>
        </p:txBody>
      </p:sp>
    </p:spTree>
    <p:extLst>
      <p:ext uri="{BB962C8B-B14F-4D97-AF65-F5344CB8AC3E}">
        <p14:creationId xmlns:p14="http://schemas.microsoft.com/office/powerpoint/2010/main" val="11998807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2"/>
          </p:nvPr>
        </p:nvSpPr>
        <p:spPr/>
        <p:txBody>
          <a:bodyPr/>
          <a:lstStyle/>
          <a:p>
            <a:endParaRPr lang="en-GB" altLang="en-US" dirty="0"/>
          </a:p>
        </p:txBody>
      </p:sp>
      <p:sp>
        <p:nvSpPr>
          <p:cNvPr id="82946" name="Rectangle 2"/>
          <p:cNvSpPr>
            <a:spLocks noGrp="1" noChangeArrowheads="1"/>
          </p:cNvSpPr>
          <p:nvPr>
            <p:ph type="title"/>
          </p:nvPr>
        </p:nvSpPr>
        <p:spPr/>
        <p:txBody>
          <a:bodyPr/>
          <a:lstStyle/>
          <a:p>
            <a:r>
              <a:rPr lang="en-GB" altLang="en-US" dirty="0"/>
              <a:t>Contents (4)</a:t>
            </a:r>
          </a:p>
        </p:txBody>
      </p:sp>
      <p:sp>
        <p:nvSpPr>
          <p:cNvPr id="82947" name="Rectangle 3"/>
          <p:cNvSpPr>
            <a:spLocks noGrp="1" noChangeArrowheads="1"/>
          </p:cNvSpPr>
          <p:nvPr>
            <p:ph type="body" idx="1"/>
          </p:nvPr>
        </p:nvSpPr>
        <p:spPr/>
        <p:txBody>
          <a:bodyPr/>
          <a:lstStyle/>
          <a:p>
            <a:r>
              <a:rPr lang="en-GB" altLang="en-US" dirty="0">
                <a:solidFill>
                  <a:srgbClr val="C0C0C0"/>
                </a:solidFill>
              </a:rPr>
              <a:t>A committee of “experts”</a:t>
            </a:r>
          </a:p>
          <a:p>
            <a:r>
              <a:rPr lang="en-GB" altLang="en-US" dirty="0">
                <a:solidFill>
                  <a:srgbClr val="C0C0C0"/>
                </a:solidFill>
              </a:rPr>
              <a:t>Bagging</a:t>
            </a:r>
          </a:p>
          <a:p>
            <a:r>
              <a:rPr lang="en-GB" altLang="en-US" dirty="0">
                <a:solidFill>
                  <a:srgbClr val="C0C0C0"/>
                </a:solidFill>
              </a:rPr>
              <a:t>Randomisation</a:t>
            </a:r>
          </a:p>
          <a:p>
            <a:r>
              <a:rPr lang="en-GB" altLang="en-US" dirty="0"/>
              <a:t>Boosting</a:t>
            </a:r>
            <a:endParaRPr lang="en-GB" altLang="en-US" dirty="0">
              <a:solidFill>
                <a:srgbClr val="C0C0C0"/>
              </a:solidFill>
            </a:endParaRPr>
          </a:p>
          <a:p>
            <a:r>
              <a:rPr lang="en-GB" altLang="en-US" dirty="0">
                <a:solidFill>
                  <a:srgbClr val="C0C0C0"/>
                </a:solidFill>
              </a:rPr>
              <a:t>Stacking</a:t>
            </a:r>
          </a:p>
          <a:p>
            <a:r>
              <a:rPr lang="en-GB" altLang="en-US" dirty="0">
                <a:solidFill>
                  <a:srgbClr val="C0C0C0"/>
                </a:solidFill>
              </a:rPr>
              <a:t>Discussion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64206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EB19D82-D251-437F-9FFA-77ADBF055C63}"/>
              </a:ext>
              <a:ext uri="{C183D7F6-B498-43B3-948B-1728B52AA6E4}">
                <adec:decorative xmlns:adec="http://schemas.microsoft.com/office/drawing/2017/decorative" val="1"/>
              </a:ext>
            </a:extLst>
          </p:cNvPr>
          <p:cNvGrpSpPr/>
          <p:nvPr/>
        </p:nvGrpSpPr>
        <p:grpSpPr>
          <a:xfrm>
            <a:off x="7768450" y="1066318"/>
            <a:ext cx="3166469" cy="787042"/>
            <a:chOff x="7768450" y="1066318"/>
            <a:chExt cx="3166469" cy="787042"/>
          </a:xfrm>
        </p:grpSpPr>
        <p:sp>
          <p:nvSpPr>
            <p:cNvPr id="8" name="TextBox 7">
              <a:extLst>
                <a:ext uri="{FF2B5EF4-FFF2-40B4-BE49-F238E27FC236}">
                  <a16:creationId xmlns:a16="http://schemas.microsoft.com/office/drawing/2014/main" id="{BD5AED56-8E6A-427C-97F9-C626BC9D9F5A}"/>
                </a:ext>
              </a:extLst>
            </p:cNvPr>
            <p:cNvSpPr txBox="1"/>
            <p:nvPr/>
          </p:nvSpPr>
          <p:spPr>
            <a:xfrm rot="20341417">
              <a:off x="9644526" y="1107941"/>
              <a:ext cx="787791" cy="646331"/>
            </a:xfrm>
            <a:prstGeom prst="rect">
              <a:avLst/>
            </a:prstGeom>
            <a:noFill/>
            <a:ln w="38100">
              <a:solidFill>
                <a:schemeClr val="tx1"/>
              </a:solidFill>
            </a:ln>
          </p:spPr>
          <p:txBody>
            <a:bodyPr wrap="square" rtlCol="0">
              <a:spAutoFit/>
            </a:bodyPr>
            <a:lstStyle/>
            <a:p>
              <a:pPr marL="285750" indent="-285750">
                <a:buFont typeface="Wingdings" panose="05000000000000000000" pitchFamily="2" charset="2"/>
                <a:buChar char="¨"/>
              </a:pPr>
              <a:r>
                <a:rPr lang="en-GB" sz="1200" dirty="0">
                  <a:sym typeface="Wingdings" panose="05000000000000000000" pitchFamily="2" charset="2"/>
                </a:rPr>
                <a:t>~~~~</a:t>
              </a:r>
            </a:p>
            <a:p>
              <a:pPr marL="285750" indent="-285750">
                <a:buFont typeface="Wingdings" panose="05000000000000000000" pitchFamily="2" charset="2"/>
                <a:buChar char="¨"/>
              </a:pPr>
              <a:r>
                <a:rPr lang="en-GB" sz="1200" dirty="0">
                  <a:sym typeface="Wingdings" panose="05000000000000000000" pitchFamily="2" charset="2"/>
                </a:rPr>
                <a:t>~~~~</a:t>
              </a:r>
            </a:p>
            <a:p>
              <a:r>
                <a:rPr lang="en-GB" sz="1200" dirty="0">
                  <a:sym typeface="Wingdings" panose="05000000000000000000" pitchFamily="2" charset="2"/>
                </a:rPr>
                <a:t>    ~~~~</a:t>
              </a:r>
              <a:endParaRPr lang="en-GB" sz="1200" dirty="0"/>
            </a:p>
          </p:txBody>
        </p:sp>
        <p:sp>
          <p:nvSpPr>
            <p:cNvPr id="11" name="TextBox 10">
              <a:extLst>
                <a:ext uri="{FF2B5EF4-FFF2-40B4-BE49-F238E27FC236}">
                  <a16:creationId xmlns:a16="http://schemas.microsoft.com/office/drawing/2014/main" id="{78BA79CF-615E-4ECE-80CE-668EF6766ABE}"/>
                </a:ext>
              </a:extLst>
            </p:cNvPr>
            <p:cNvSpPr txBox="1"/>
            <p:nvPr/>
          </p:nvSpPr>
          <p:spPr>
            <a:xfrm rot="21001183">
              <a:off x="7768450" y="1207029"/>
              <a:ext cx="787791" cy="646331"/>
            </a:xfrm>
            <a:prstGeom prst="rect">
              <a:avLst/>
            </a:prstGeom>
            <a:noFill/>
            <a:ln w="38100">
              <a:solidFill>
                <a:schemeClr val="tx1"/>
              </a:solidFill>
            </a:ln>
          </p:spPr>
          <p:txBody>
            <a:bodyPr wrap="square" rtlCol="0">
              <a:spAutoFit/>
            </a:bodyPr>
            <a:lstStyle/>
            <a:p>
              <a:pPr marL="285750" indent="-285750">
                <a:buFont typeface="Wingdings" panose="05000000000000000000" pitchFamily="2" charset="2"/>
                <a:buChar char="¨"/>
              </a:pPr>
              <a:r>
                <a:rPr lang="en-GB" sz="1200" dirty="0">
                  <a:sym typeface="Wingdings" panose="05000000000000000000" pitchFamily="2" charset="2"/>
                </a:rPr>
                <a:t>~~~~</a:t>
              </a:r>
            </a:p>
            <a:p>
              <a:r>
                <a:rPr lang="en-GB" sz="1200" dirty="0">
                  <a:sym typeface="Wingdings" panose="05000000000000000000" pitchFamily="2" charset="2"/>
                </a:rPr>
                <a:t>    ~~~~</a:t>
              </a:r>
              <a:endParaRPr lang="en-GB" sz="1200" dirty="0"/>
            </a:p>
            <a:p>
              <a:pPr marL="285750" indent="-285750">
                <a:buFont typeface="Wingdings" panose="05000000000000000000" pitchFamily="2" charset="2"/>
                <a:buChar char="¨"/>
              </a:pPr>
              <a:r>
                <a:rPr lang="en-GB" sz="1200" dirty="0">
                  <a:sym typeface="Wingdings" panose="05000000000000000000" pitchFamily="2" charset="2"/>
                </a:rPr>
                <a:t>~~~~</a:t>
              </a:r>
            </a:p>
          </p:txBody>
        </p:sp>
        <p:sp>
          <p:nvSpPr>
            <p:cNvPr id="15" name="TextBox 14">
              <a:extLst>
                <a:ext uri="{FF2B5EF4-FFF2-40B4-BE49-F238E27FC236}">
                  <a16:creationId xmlns:a16="http://schemas.microsoft.com/office/drawing/2014/main" id="{D19A7056-50F0-40E2-B47B-B2B196ACCEB5}"/>
                </a:ext>
              </a:extLst>
            </p:cNvPr>
            <p:cNvSpPr txBox="1"/>
            <p:nvPr/>
          </p:nvSpPr>
          <p:spPr>
            <a:xfrm rot="20341417">
              <a:off x="9939297" y="1066318"/>
              <a:ext cx="787791" cy="646331"/>
            </a:xfrm>
            <a:prstGeom prst="rect">
              <a:avLst/>
            </a:prstGeom>
            <a:solidFill>
              <a:schemeClr val="bg1"/>
            </a:solidFill>
            <a:ln w="38100">
              <a:solidFill>
                <a:schemeClr val="tx1"/>
              </a:solidFill>
            </a:ln>
          </p:spPr>
          <p:txBody>
            <a:bodyPr wrap="square" rtlCol="0">
              <a:spAutoFit/>
            </a:bodyPr>
            <a:lstStyle/>
            <a:p>
              <a:pPr marL="285750" indent="-285750">
                <a:buFont typeface="Wingdings" panose="05000000000000000000" pitchFamily="2" charset="2"/>
                <a:buChar char="¨"/>
              </a:pPr>
              <a:r>
                <a:rPr lang="en-GB" sz="1200" dirty="0">
                  <a:sym typeface="Wingdings" panose="05000000000000000000" pitchFamily="2" charset="2"/>
                </a:rPr>
                <a:t>~~~~</a:t>
              </a:r>
            </a:p>
            <a:p>
              <a:pPr marL="285750" indent="-285750">
                <a:buFont typeface="Wingdings" panose="05000000000000000000" pitchFamily="2" charset="2"/>
                <a:buChar char="¨"/>
              </a:pPr>
              <a:r>
                <a:rPr lang="en-GB" sz="1200" dirty="0">
                  <a:sym typeface="Wingdings" panose="05000000000000000000" pitchFamily="2" charset="2"/>
                </a:rPr>
                <a:t>~~~~</a:t>
              </a:r>
            </a:p>
            <a:p>
              <a:r>
                <a:rPr lang="en-GB" sz="1200" dirty="0">
                  <a:sym typeface="Wingdings" panose="05000000000000000000" pitchFamily="2" charset="2"/>
                </a:rPr>
                <a:t>    ~~~~</a:t>
              </a:r>
              <a:endParaRPr lang="en-GB" sz="1200" dirty="0"/>
            </a:p>
          </p:txBody>
        </p:sp>
        <p:sp>
          <p:nvSpPr>
            <p:cNvPr id="16" name="TextBox 15">
              <a:extLst>
                <a:ext uri="{FF2B5EF4-FFF2-40B4-BE49-F238E27FC236}">
                  <a16:creationId xmlns:a16="http://schemas.microsoft.com/office/drawing/2014/main" id="{5A5A728A-BC31-4088-BA67-ACB3532CB827}"/>
                </a:ext>
              </a:extLst>
            </p:cNvPr>
            <p:cNvSpPr txBox="1"/>
            <p:nvPr/>
          </p:nvSpPr>
          <p:spPr>
            <a:xfrm rot="20341417">
              <a:off x="10147128" y="1095250"/>
              <a:ext cx="787791" cy="646331"/>
            </a:xfrm>
            <a:prstGeom prst="rect">
              <a:avLst/>
            </a:prstGeom>
            <a:solidFill>
              <a:schemeClr val="bg1"/>
            </a:solidFill>
            <a:ln w="38100">
              <a:solidFill>
                <a:schemeClr val="tx1"/>
              </a:solidFill>
            </a:ln>
          </p:spPr>
          <p:txBody>
            <a:bodyPr wrap="square" rtlCol="0">
              <a:spAutoFit/>
            </a:bodyPr>
            <a:lstStyle/>
            <a:p>
              <a:pPr marL="285750" indent="-285750">
                <a:buFont typeface="Wingdings" panose="05000000000000000000" pitchFamily="2" charset="2"/>
                <a:buChar char="¨"/>
              </a:pPr>
              <a:r>
                <a:rPr lang="en-GB" sz="1200" dirty="0">
                  <a:sym typeface="Wingdings" panose="05000000000000000000" pitchFamily="2" charset="2"/>
                </a:rPr>
                <a:t>~~~~</a:t>
              </a:r>
            </a:p>
            <a:p>
              <a:pPr marL="285750" indent="-285750">
                <a:buFont typeface="Wingdings" panose="05000000000000000000" pitchFamily="2" charset="2"/>
                <a:buChar char="¨"/>
              </a:pPr>
              <a:r>
                <a:rPr lang="en-GB" sz="1200" dirty="0">
                  <a:sym typeface="Wingdings" panose="05000000000000000000" pitchFamily="2" charset="2"/>
                </a:rPr>
                <a:t>~~~~</a:t>
              </a:r>
            </a:p>
            <a:p>
              <a:r>
                <a:rPr lang="en-GB" sz="1200" dirty="0">
                  <a:sym typeface="Wingdings" panose="05000000000000000000" pitchFamily="2" charset="2"/>
                </a:rPr>
                <a:t>    ~~~~</a:t>
              </a:r>
              <a:endParaRPr lang="en-GB" sz="1200" dirty="0"/>
            </a:p>
          </p:txBody>
        </p:sp>
      </p:grpSp>
      <p:sp>
        <p:nvSpPr>
          <p:cNvPr id="58371" name="Rectangle 3"/>
          <p:cNvSpPr>
            <a:spLocks noGrp="1" noChangeArrowheads="1"/>
          </p:cNvSpPr>
          <p:nvPr>
            <p:ph type="body" idx="1"/>
          </p:nvPr>
        </p:nvSpPr>
        <p:spPr>
          <a:xfrm>
            <a:off x="771010" y="1905001"/>
            <a:ext cx="10724304" cy="4400106"/>
          </a:xfrm>
        </p:spPr>
        <p:txBody>
          <a:bodyPr/>
          <a:lstStyle/>
          <a:p>
            <a:pPr marL="0" indent="0">
              <a:buNone/>
            </a:pPr>
            <a:r>
              <a:rPr lang="en-GB" altLang="en-US" dirty="0"/>
              <a:t>Iterative procedure</a:t>
            </a:r>
          </a:p>
          <a:p>
            <a:pPr lvl="1"/>
            <a:r>
              <a:rPr lang="en-GB" altLang="en-US" dirty="0"/>
              <a:t>New models influenced by </a:t>
            </a:r>
            <a:r>
              <a:rPr lang="en-GB" altLang="en-US" i="1" u="sng" dirty="0">
                <a:solidFill>
                  <a:schemeClr val="tx2"/>
                </a:solidFill>
              </a:rPr>
              <a:t>performance of previous </a:t>
            </a:r>
            <a:r>
              <a:rPr lang="en-GB" altLang="en-US" dirty="0">
                <a:solidFill>
                  <a:schemeClr val="folHlink"/>
                </a:solidFill>
              </a:rPr>
              <a:t> </a:t>
            </a:r>
          </a:p>
          <a:p>
            <a:pPr marL="0" indent="0">
              <a:buNone/>
            </a:pPr>
            <a:r>
              <a:rPr lang="en-GB" altLang="en-US" dirty="0"/>
              <a:t>Combining predictions</a:t>
            </a:r>
          </a:p>
          <a:p>
            <a:pPr lvl="1"/>
            <a:r>
              <a:rPr lang="en-GB" altLang="en-US" dirty="0"/>
              <a:t>Classification: weighted vote </a:t>
            </a:r>
          </a:p>
          <a:p>
            <a:pPr lvl="1"/>
            <a:r>
              <a:rPr lang="en-GB" altLang="en-US" dirty="0"/>
              <a:t>Numerical prediction: weighted average </a:t>
            </a:r>
          </a:p>
          <a:p>
            <a:pPr lvl="1"/>
            <a:r>
              <a:rPr lang="en-GB" altLang="en-US" dirty="0"/>
              <a:t>Models weighted: according to performance</a:t>
            </a:r>
          </a:p>
          <a:p>
            <a:pPr marL="0" indent="0">
              <a:buNone/>
            </a:pPr>
            <a:r>
              <a:rPr lang="en-GB" altLang="en-US" dirty="0"/>
              <a:t>New model encouraged to be expert for instances classified incorrectly by earlier ones </a:t>
            </a:r>
          </a:p>
          <a:p>
            <a:pPr lvl="1"/>
            <a:r>
              <a:rPr lang="en-GB" altLang="en-US" dirty="0"/>
              <a:t>intuitive justification: models should be experts that </a:t>
            </a:r>
            <a:r>
              <a:rPr lang="en-GB" altLang="en-US" i="1" u="sng" dirty="0">
                <a:solidFill>
                  <a:schemeClr val="tx2"/>
                </a:solidFill>
              </a:rPr>
              <a:t>complement</a:t>
            </a:r>
            <a:r>
              <a:rPr lang="en-GB" altLang="en-US" dirty="0">
                <a:solidFill>
                  <a:schemeClr val="folHlink"/>
                </a:solidFill>
              </a:rPr>
              <a:t> </a:t>
            </a:r>
            <a:r>
              <a:rPr lang="en-GB" altLang="en-US" dirty="0"/>
              <a:t>each other</a:t>
            </a:r>
          </a:p>
          <a:p>
            <a:pPr marL="0" indent="0">
              <a:buNone/>
            </a:pPr>
            <a:r>
              <a:rPr lang="en-GB" altLang="en-US" dirty="0"/>
              <a:t>E.g. AdaBoost.M1 for classification</a:t>
            </a:r>
          </a:p>
        </p:txBody>
      </p:sp>
      <p:sp>
        <p:nvSpPr>
          <p:cNvPr id="58370" name="Rectangle 2"/>
          <p:cNvSpPr>
            <a:spLocks noGrp="1" noChangeArrowheads="1"/>
          </p:cNvSpPr>
          <p:nvPr>
            <p:ph type="title"/>
          </p:nvPr>
        </p:nvSpPr>
        <p:spPr/>
        <p:txBody>
          <a:bodyPr/>
          <a:lstStyle/>
          <a:p>
            <a:r>
              <a:rPr lang="en-GB" altLang="en-US" dirty="0"/>
              <a:t>Boosting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DC9F-37F3-73A3-8168-1D2C2FB26A21}"/>
              </a:ext>
            </a:extLst>
          </p:cNvPr>
          <p:cNvSpPr>
            <a:spLocks noGrp="1"/>
          </p:cNvSpPr>
          <p:nvPr>
            <p:ph type="title"/>
          </p:nvPr>
        </p:nvSpPr>
        <p:spPr/>
        <p:txBody>
          <a:bodyPr/>
          <a:lstStyle/>
          <a:p>
            <a:r>
              <a:rPr lang="en-GB" dirty="0"/>
              <a:t>AdaBoost</a:t>
            </a:r>
          </a:p>
        </p:txBody>
      </p:sp>
      <p:sp>
        <p:nvSpPr>
          <p:cNvPr id="3" name="Text Placeholder 2">
            <a:extLst>
              <a:ext uri="{FF2B5EF4-FFF2-40B4-BE49-F238E27FC236}">
                <a16:creationId xmlns:a16="http://schemas.microsoft.com/office/drawing/2014/main" id="{3ADF5078-07D1-274F-C632-5316538C0A17}"/>
              </a:ext>
            </a:extLst>
          </p:cNvPr>
          <p:cNvSpPr>
            <a:spLocks noGrp="1"/>
          </p:cNvSpPr>
          <p:nvPr>
            <p:ph type="body" sz="quarter" idx="10"/>
          </p:nvPr>
        </p:nvSpPr>
        <p:spPr>
          <a:xfrm>
            <a:off x="478631" y="1690577"/>
            <a:ext cx="6680284" cy="4221449"/>
          </a:xfrm>
        </p:spPr>
        <p:txBody>
          <a:bodyPr/>
          <a:lstStyle/>
          <a:p>
            <a:r>
              <a:rPr lang="en-GB" dirty="0"/>
              <a:t>Build a classifier on some base features</a:t>
            </a:r>
          </a:p>
          <a:p>
            <a:r>
              <a:rPr lang="en-GB" dirty="0"/>
              <a:t>Make predictions</a:t>
            </a:r>
          </a:p>
          <a:p>
            <a:r>
              <a:rPr lang="en-GB" dirty="0"/>
              <a:t>Look at misclassified instances</a:t>
            </a:r>
          </a:p>
          <a:p>
            <a:r>
              <a:rPr lang="en-GB" dirty="0"/>
              <a:t>Reweight dataset to make misclassified instances </a:t>
            </a:r>
            <a:r>
              <a:rPr lang="en-GB" i="1" dirty="0"/>
              <a:t>more important</a:t>
            </a:r>
          </a:p>
          <a:p>
            <a:r>
              <a:rPr lang="en-GB" dirty="0"/>
              <a:t>Train another classifier or reweighted dataset</a:t>
            </a:r>
          </a:p>
          <a:p>
            <a:r>
              <a:rPr lang="en-GB" dirty="0"/>
              <a:t>Models vote but votes weighted by error rate on own dataset.</a:t>
            </a:r>
          </a:p>
          <a:p>
            <a:endParaRPr lang="en-GB" dirty="0"/>
          </a:p>
        </p:txBody>
      </p:sp>
      <p:pic>
        <p:nvPicPr>
          <p:cNvPr id="5" name="Picture 4">
            <a:extLst>
              <a:ext uri="{FF2B5EF4-FFF2-40B4-BE49-F238E27FC236}">
                <a16:creationId xmlns:a16="http://schemas.microsoft.com/office/drawing/2014/main" id="{E70DA068-3BD7-8156-B0CB-61096BD5BEF8}"/>
              </a:ext>
            </a:extLst>
          </p:cNvPr>
          <p:cNvPicPr>
            <a:picLocks noChangeAspect="1"/>
          </p:cNvPicPr>
          <p:nvPr/>
        </p:nvPicPr>
        <p:blipFill>
          <a:blip r:embed="rId2"/>
          <a:stretch>
            <a:fillRect/>
          </a:stretch>
        </p:blipFill>
        <p:spPr>
          <a:xfrm>
            <a:off x="7752686" y="2271537"/>
            <a:ext cx="3172268" cy="2067213"/>
          </a:xfrm>
          <a:prstGeom prst="rect">
            <a:avLst/>
          </a:prstGeom>
        </p:spPr>
      </p:pic>
      <p:sp>
        <p:nvSpPr>
          <p:cNvPr id="6" name="TextBox 5">
            <a:extLst>
              <a:ext uri="{FF2B5EF4-FFF2-40B4-BE49-F238E27FC236}">
                <a16:creationId xmlns:a16="http://schemas.microsoft.com/office/drawing/2014/main" id="{17FEF4FA-1F5D-EB21-F1EC-F95D0B39B4F7}"/>
              </a:ext>
            </a:extLst>
          </p:cNvPr>
          <p:cNvSpPr txBox="1"/>
          <p:nvPr/>
        </p:nvSpPr>
        <p:spPr>
          <a:xfrm>
            <a:off x="7930806" y="4283639"/>
            <a:ext cx="2816027" cy="369332"/>
          </a:xfrm>
          <a:prstGeom prst="rect">
            <a:avLst/>
          </a:prstGeom>
          <a:noFill/>
        </p:spPr>
        <p:txBody>
          <a:bodyPr wrap="none" rtlCol="0">
            <a:spAutoFit/>
          </a:bodyPr>
          <a:lstStyle/>
          <a:p>
            <a:r>
              <a:rPr lang="en-GB" dirty="0"/>
              <a:t>Features for face detection. </a:t>
            </a:r>
          </a:p>
        </p:txBody>
      </p:sp>
      <p:sp>
        <p:nvSpPr>
          <p:cNvPr id="7" name="TextBox 6">
            <a:extLst>
              <a:ext uri="{FF2B5EF4-FFF2-40B4-BE49-F238E27FC236}">
                <a16:creationId xmlns:a16="http://schemas.microsoft.com/office/drawing/2014/main" id="{4A4CD5D3-2671-68B4-E6CF-EECCD76D5733}"/>
              </a:ext>
            </a:extLst>
          </p:cNvPr>
          <p:cNvSpPr txBox="1"/>
          <p:nvPr/>
        </p:nvSpPr>
        <p:spPr>
          <a:xfrm>
            <a:off x="122547" y="5817644"/>
            <a:ext cx="8936611" cy="646331"/>
          </a:xfrm>
          <a:prstGeom prst="rect">
            <a:avLst/>
          </a:prstGeom>
          <a:noFill/>
        </p:spPr>
        <p:txBody>
          <a:bodyPr wrap="square" rtlCol="0">
            <a:spAutoFit/>
          </a:bodyPr>
          <a:lstStyle/>
          <a:p>
            <a:r>
              <a:rPr lang="en-GB" b="0" i="0" dirty="0">
                <a:solidFill>
                  <a:srgbClr val="222222"/>
                </a:solidFill>
                <a:effectLst/>
                <a:latin typeface="Arial" panose="020B0604020202020204" pitchFamily="34" charset="0"/>
              </a:rPr>
              <a:t>Viola, Paul, and Michael J. Jones. "Robust real-time face detection." </a:t>
            </a:r>
            <a:r>
              <a:rPr lang="en-GB" b="0" i="1" dirty="0">
                <a:solidFill>
                  <a:srgbClr val="222222"/>
                </a:solidFill>
                <a:effectLst/>
                <a:latin typeface="Arial" panose="020B0604020202020204" pitchFamily="34" charset="0"/>
              </a:rPr>
              <a:t>International journal of computer vision</a:t>
            </a:r>
            <a:r>
              <a:rPr lang="en-GB" b="0" i="0" dirty="0">
                <a:solidFill>
                  <a:srgbClr val="222222"/>
                </a:solidFill>
                <a:effectLst/>
                <a:latin typeface="Arial" panose="020B0604020202020204" pitchFamily="34" charset="0"/>
              </a:rPr>
              <a:t> 57 (2004)</a:t>
            </a:r>
            <a:endParaRPr lang="en-GB" dirty="0"/>
          </a:p>
        </p:txBody>
      </p:sp>
    </p:spTree>
    <p:extLst>
      <p:ext uri="{BB962C8B-B14F-4D97-AF65-F5344CB8AC3E}">
        <p14:creationId xmlns:p14="http://schemas.microsoft.com/office/powerpoint/2010/main" val="3822353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B7E7EC7-7DC6-49CA-83E3-BD45D086756B}"/>
              </a:ext>
              <a:ext uri="{C183D7F6-B498-43B3-948B-1728B52AA6E4}">
                <adec:decorative xmlns:adec="http://schemas.microsoft.com/office/drawing/2017/decorative" val="1"/>
              </a:ext>
            </a:extLst>
          </p:cNvPr>
          <p:cNvGrpSpPr/>
          <p:nvPr/>
        </p:nvGrpSpPr>
        <p:grpSpPr>
          <a:xfrm>
            <a:off x="149366" y="2262663"/>
            <a:ext cx="2441433" cy="2006600"/>
            <a:chOff x="149366" y="2262663"/>
            <a:chExt cx="2441433" cy="2006600"/>
          </a:xfrm>
        </p:grpSpPr>
        <p:sp>
          <p:nvSpPr>
            <p:cNvPr id="60420" name="Rectangle 4"/>
            <p:cNvSpPr>
              <a:spLocks noChangeArrowheads="1"/>
            </p:cNvSpPr>
            <p:nvPr/>
          </p:nvSpPr>
          <p:spPr bwMode="auto">
            <a:xfrm>
              <a:off x="838199" y="2537301"/>
              <a:ext cx="381000" cy="228600"/>
            </a:xfrm>
            <a:prstGeom prst="rect">
              <a:avLst/>
            </a:prstGeom>
            <a:solidFill>
              <a:srgbClr val="0000FF"/>
            </a:solidFill>
            <a:ln w="9525">
              <a:solidFill>
                <a:schemeClr val="tx1"/>
              </a:solidFill>
              <a:miter lim="800000"/>
              <a:headEnd/>
              <a:tailEnd/>
            </a:ln>
            <a:effectLst/>
          </p:spPr>
          <p:txBody>
            <a:bodyPr wrap="none" anchor="ctr"/>
            <a:lstStyle/>
            <a:p>
              <a:endParaRPr lang="en-GB"/>
            </a:p>
          </p:txBody>
        </p:sp>
        <p:grpSp>
          <p:nvGrpSpPr>
            <p:cNvPr id="60421" name="Group 5"/>
            <p:cNvGrpSpPr>
              <a:grpSpLocks/>
            </p:cNvGrpSpPr>
            <p:nvPr/>
          </p:nvGrpSpPr>
          <p:grpSpPr bwMode="auto">
            <a:xfrm>
              <a:off x="609600" y="3548539"/>
              <a:ext cx="601663" cy="436563"/>
              <a:chOff x="0" y="1968"/>
              <a:chExt cx="379" cy="275"/>
            </a:xfrm>
          </p:grpSpPr>
          <p:sp>
            <p:nvSpPr>
              <p:cNvPr id="60422" name="AutoShape 6"/>
              <p:cNvSpPr>
                <a:spLocks noChangeAspect="1" noChangeArrowheads="1"/>
              </p:cNvSpPr>
              <p:nvPr/>
            </p:nvSpPr>
            <p:spPr bwMode="auto">
              <a:xfrm>
                <a:off x="91" y="2024"/>
                <a:ext cx="196" cy="169"/>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60423" name="Oval 7"/>
              <p:cNvSpPr>
                <a:spLocks noChangeAspect="1" noChangeArrowheads="1"/>
              </p:cNvSpPr>
              <p:nvPr/>
            </p:nvSpPr>
            <p:spPr bwMode="auto">
              <a:xfrm>
                <a:off x="0" y="2187"/>
                <a:ext cx="112" cy="56"/>
              </a:xfrm>
              <a:prstGeom prst="ellipse">
                <a:avLst/>
              </a:prstGeom>
              <a:solidFill>
                <a:schemeClr val="hlink"/>
              </a:solidFill>
              <a:ln w="9525">
                <a:solidFill>
                  <a:srgbClr val="000000"/>
                </a:solidFill>
                <a:round/>
                <a:headEnd/>
                <a:tailEnd/>
              </a:ln>
            </p:spPr>
            <p:txBody>
              <a:bodyPr/>
              <a:lstStyle/>
              <a:p>
                <a:endParaRPr lang="en-GB"/>
              </a:p>
            </p:txBody>
          </p:sp>
          <p:sp>
            <p:nvSpPr>
              <p:cNvPr id="60424" name="Oval 8"/>
              <p:cNvSpPr>
                <a:spLocks noChangeAspect="1" noChangeArrowheads="1"/>
              </p:cNvSpPr>
              <p:nvPr/>
            </p:nvSpPr>
            <p:spPr bwMode="auto">
              <a:xfrm>
                <a:off x="133" y="1968"/>
                <a:ext cx="113" cy="56"/>
              </a:xfrm>
              <a:prstGeom prst="ellipse">
                <a:avLst/>
              </a:prstGeom>
              <a:solidFill>
                <a:schemeClr val="accent2"/>
              </a:solidFill>
              <a:ln w="9525">
                <a:solidFill>
                  <a:srgbClr val="000000"/>
                </a:solidFill>
                <a:round/>
                <a:headEnd/>
                <a:tailEnd/>
              </a:ln>
            </p:spPr>
            <p:txBody>
              <a:bodyPr/>
              <a:lstStyle/>
              <a:p>
                <a:endParaRPr lang="en-GB"/>
              </a:p>
            </p:txBody>
          </p:sp>
          <p:sp>
            <p:nvSpPr>
              <p:cNvPr id="60425" name="Oval 9"/>
              <p:cNvSpPr>
                <a:spLocks noChangeAspect="1" noChangeArrowheads="1"/>
              </p:cNvSpPr>
              <p:nvPr/>
            </p:nvSpPr>
            <p:spPr bwMode="auto">
              <a:xfrm>
                <a:off x="267" y="2187"/>
                <a:ext cx="112" cy="56"/>
              </a:xfrm>
              <a:prstGeom prst="ellipse">
                <a:avLst/>
              </a:prstGeom>
              <a:solidFill>
                <a:schemeClr val="folHlink"/>
              </a:solidFill>
              <a:ln w="9525">
                <a:solidFill>
                  <a:srgbClr val="000000"/>
                </a:solidFill>
                <a:round/>
                <a:headEnd/>
                <a:tailEnd/>
              </a:ln>
            </p:spPr>
            <p:txBody>
              <a:bodyPr/>
              <a:lstStyle/>
              <a:p>
                <a:endParaRPr lang="en-GB"/>
              </a:p>
            </p:txBody>
          </p:sp>
        </p:grpSp>
        <p:sp>
          <p:nvSpPr>
            <p:cNvPr id="60426" name="Arc 10"/>
            <p:cNvSpPr>
              <a:spLocks/>
            </p:cNvSpPr>
            <p:nvPr/>
          </p:nvSpPr>
          <p:spPr bwMode="auto">
            <a:xfrm flipH="1">
              <a:off x="914399" y="2765901"/>
              <a:ext cx="152400" cy="762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0427" name="AutoShape 11"/>
            <p:cNvSpPr>
              <a:spLocks noChangeArrowheads="1"/>
            </p:cNvSpPr>
            <p:nvPr/>
          </p:nvSpPr>
          <p:spPr bwMode="auto">
            <a:xfrm>
              <a:off x="1523999" y="2689701"/>
              <a:ext cx="457200" cy="228600"/>
            </a:xfrm>
            <a:prstGeom prst="parallelogram">
              <a:avLst>
                <a:gd name="adj" fmla="val 50000"/>
              </a:avLst>
            </a:prstGeom>
            <a:solidFill>
              <a:srgbClr val="0000FF"/>
            </a:solidFill>
            <a:ln w="9525">
              <a:solidFill>
                <a:schemeClr val="tx1"/>
              </a:solidFill>
              <a:miter lim="800000"/>
              <a:headEnd/>
              <a:tailEnd/>
            </a:ln>
            <a:effectLst/>
          </p:spPr>
          <p:txBody>
            <a:bodyPr wrap="none" anchor="ctr"/>
            <a:lstStyle/>
            <a:p>
              <a:endParaRPr lang="en-GB"/>
            </a:p>
          </p:txBody>
        </p:sp>
        <p:sp>
          <p:nvSpPr>
            <p:cNvPr id="60428" name="Arc 12"/>
            <p:cNvSpPr>
              <a:spLocks/>
            </p:cNvSpPr>
            <p:nvPr/>
          </p:nvSpPr>
          <p:spPr bwMode="auto">
            <a:xfrm flipH="1">
              <a:off x="1523999" y="2918301"/>
              <a:ext cx="152400" cy="762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0429" name="Group 13"/>
            <p:cNvGrpSpPr>
              <a:grpSpLocks/>
            </p:cNvGrpSpPr>
            <p:nvPr/>
          </p:nvGrpSpPr>
          <p:grpSpPr bwMode="auto">
            <a:xfrm>
              <a:off x="1219200" y="3680301"/>
              <a:ext cx="601663" cy="436562"/>
              <a:chOff x="0" y="1968"/>
              <a:chExt cx="379" cy="275"/>
            </a:xfrm>
          </p:grpSpPr>
          <p:sp>
            <p:nvSpPr>
              <p:cNvPr id="60430" name="AutoShape 14"/>
              <p:cNvSpPr>
                <a:spLocks noChangeAspect="1" noChangeArrowheads="1"/>
              </p:cNvSpPr>
              <p:nvPr/>
            </p:nvSpPr>
            <p:spPr bwMode="auto">
              <a:xfrm>
                <a:off x="91" y="2024"/>
                <a:ext cx="196" cy="169"/>
              </a:xfrm>
              <a:prstGeom prst="triangle">
                <a:avLst>
                  <a:gd name="adj" fmla="val 50000"/>
                </a:avLst>
              </a:prstGeom>
              <a:solidFill>
                <a:srgbClr val="CCCCFF"/>
              </a:solidFill>
              <a:ln w="28575">
                <a:solidFill>
                  <a:srgbClr val="000000"/>
                </a:solidFill>
                <a:miter lim="800000"/>
                <a:headEnd/>
                <a:tailEnd/>
              </a:ln>
            </p:spPr>
            <p:txBody>
              <a:bodyPr/>
              <a:lstStyle/>
              <a:p>
                <a:endParaRPr lang="en-GB"/>
              </a:p>
            </p:txBody>
          </p:sp>
          <p:sp>
            <p:nvSpPr>
              <p:cNvPr id="60431" name="Oval 15"/>
              <p:cNvSpPr>
                <a:spLocks noChangeAspect="1" noChangeArrowheads="1"/>
              </p:cNvSpPr>
              <p:nvPr/>
            </p:nvSpPr>
            <p:spPr bwMode="auto">
              <a:xfrm>
                <a:off x="0" y="2187"/>
                <a:ext cx="112" cy="56"/>
              </a:xfrm>
              <a:prstGeom prst="ellipse">
                <a:avLst/>
              </a:prstGeom>
              <a:solidFill>
                <a:schemeClr val="hlink"/>
              </a:solidFill>
              <a:ln w="28575">
                <a:solidFill>
                  <a:srgbClr val="000000"/>
                </a:solidFill>
                <a:round/>
                <a:headEnd/>
                <a:tailEnd/>
              </a:ln>
            </p:spPr>
            <p:txBody>
              <a:bodyPr/>
              <a:lstStyle/>
              <a:p>
                <a:endParaRPr lang="en-GB"/>
              </a:p>
            </p:txBody>
          </p:sp>
          <p:sp>
            <p:nvSpPr>
              <p:cNvPr id="60432" name="Oval 16"/>
              <p:cNvSpPr>
                <a:spLocks noChangeAspect="1" noChangeArrowheads="1"/>
              </p:cNvSpPr>
              <p:nvPr/>
            </p:nvSpPr>
            <p:spPr bwMode="auto">
              <a:xfrm>
                <a:off x="133" y="1968"/>
                <a:ext cx="113" cy="56"/>
              </a:xfrm>
              <a:prstGeom prst="ellipse">
                <a:avLst/>
              </a:prstGeom>
              <a:solidFill>
                <a:schemeClr val="accent2"/>
              </a:solidFill>
              <a:ln w="28575">
                <a:solidFill>
                  <a:srgbClr val="000000"/>
                </a:solidFill>
                <a:round/>
                <a:headEnd/>
                <a:tailEnd/>
              </a:ln>
            </p:spPr>
            <p:txBody>
              <a:bodyPr/>
              <a:lstStyle/>
              <a:p>
                <a:endParaRPr lang="en-GB"/>
              </a:p>
            </p:txBody>
          </p:sp>
          <p:sp>
            <p:nvSpPr>
              <p:cNvPr id="60433" name="Oval 17"/>
              <p:cNvSpPr>
                <a:spLocks noChangeAspect="1" noChangeArrowheads="1"/>
              </p:cNvSpPr>
              <p:nvPr/>
            </p:nvSpPr>
            <p:spPr bwMode="auto">
              <a:xfrm>
                <a:off x="267" y="2187"/>
                <a:ext cx="112" cy="56"/>
              </a:xfrm>
              <a:prstGeom prst="ellipse">
                <a:avLst/>
              </a:prstGeom>
              <a:solidFill>
                <a:schemeClr val="folHlink"/>
              </a:solidFill>
              <a:ln w="28575">
                <a:solidFill>
                  <a:srgbClr val="000000"/>
                </a:solidFill>
                <a:round/>
                <a:headEnd/>
                <a:tailEnd/>
              </a:ln>
            </p:spPr>
            <p:txBody>
              <a:bodyPr/>
              <a:lstStyle/>
              <a:p>
                <a:endParaRPr lang="en-GB"/>
              </a:p>
            </p:txBody>
          </p:sp>
        </p:grpSp>
        <p:sp>
          <p:nvSpPr>
            <p:cNvPr id="60434" name="AutoShape 18"/>
            <p:cNvSpPr>
              <a:spLocks noChangeArrowheads="1"/>
            </p:cNvSpPr>
            <p:nvPr/>
          </p:nvSpPr>
          <p:spPr bwMode="auto">
            <a:xfrm>
              <a:off x="2133599" y="2842101"/>
              <a:ext cx="457200" cy="228600"/>
            </a:xfrm>
            <a:prstGeom prst="flowChartCollate">
              <a:avLst/>
            </a:prstGeom>
            <a:solidFill>
              <a:srgbClr val="0000FF"/>
            </a:solidFill>
            <a:ln w="9525">
              <a:solidFill>
                <a:schemeClr val="tx1"/>
              </a:solidFill>
              <a:miter lim="800000"/>
              <a:headEnd/>
              <a:tailEnd/>
            </a:ln>
            <a:effectLst/>
          </p:spPr>
          <p:txBody>
            <a:bodyPr wrap="none" anchor="ctr"/>
            <a:lstStyle/>
            <a:p>
              <a:endParaRPr lang="en-GB"/>
            </a:p>
          </p:txBody>
        </p:sp>
        <p:sp>
          <p:nvSpPr>
            <p:cNvPr id="60435" name="Arc 19"/>
            <p:cNvSpPr>
              <a:spLocks/>
            </p:cNvSpPr>
            <p:nvPr/>
          </p:nvSpPr>
          <p:spPr bwMode="auto">
            <a:xfrm flipH="1">
              <a:off x="1523999" y="2918301"/>
              <a:ext cx="838200" cy="1066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hlink"/>
              </a:solidFill>
              <a:prstDash val="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0436" name="Arc 20"/>
            <p:cNvSpPr>
              <a:spLocks/>
            </p:cNvSpPr>
            <p:nvPr/>
          </p:nvSpPr>
          <p:spPr bwMode="auto">
            <a:xfrm flipH="1">
              <a:off x="2217737" y="3070701"/>
              <a:ext cx="152400" cy="762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0437" name="Group 21"/>
            <p:cNvGrpSpPr>
              <a:grpSpLocks/>
            </p:cNvGrpSpPr>
            <p:nvPr/>
          </p:nvGrpSpPr>
          <p:grpSpPr bwMode="auto">
            <a:xfrm>
              <a:off x="1912937" y="3832701"/>
              <a:ext cx="601662" cy="436562"/>
              <a:chOff x="0" y="1968"/>
              <a:chExt cx="379" cy="275"/>
            </a:xfrm>
          </p:grpSpPr>
          <p:sp>
            <p:nvSpPr>
              <p:cNvPr id="60438" name="AutoShape 22"/>
              <p:cNvSpPr>
                <a:spLocks noChangeAspect="1" noChangeArrowheads="1"/>
              </p:cNvSpPr>
              <p:nvPr/>
            </p:nvSpPr>
            <p:spPr bwMode="auto">
              <a:xfrm>
                <a:off x="91" y="2024"/>
                <a:ext cx="196" cy="169"/>
              </a:xfrm>
              <a:prstGeom prst="triangle">
                <a:avLst>
                  <a:gd name="adj" fmla="val 50000"/>
                </a:avLst>
              </a:prstGeom>
              <a:solidFill>
                <a:srgbClr val="CCCCFF"/>
              </a:solidFill>
              <a:ln w="19050">
                <a:solidFill>
                  <a:srgbClr val="000000"/>
                </a:solidFill>
                <a:miter lim="800000"/>
                <a:headEnd/>
                <a:tailEnd/>
              </a:ln>
            </p:spPr>
            <p:txBody>
              <a:bodyPr/>
              <a:lstStyle/>
              <a:p>
                <a:endParaRPr lang="en-GB"/>
              </a:p>
            </p:txBody>
          </p:sp>
          <p:sp>
            <p:nvSpPr>
              <p:cNvPr id="60439" name="Oval 23"/>
              <p:cNvSpPr>
                <a:spLocks noChangeAspect="1" noChangeArrowheads="1"/>
              </p:cNvSpPr>
              <p:nvPr/>
            </p:nvSpPr>
            <p:spPr bwMode="auto">
              <a:xfrm>
                <a:off x="0" y="2187"/>
                <a:ext cx="112" cy="56"/>
              </a:xfrm>
              <a:prstGeom prst="ellipse">
                <a:avLst/>
              </a:prstGeom>
              <a:solidFill>
                <a:schemeClr val="hlink"/>
              </a:solidFill>
              <a:ln w="19050">
                <a:solidFill>
                  <a:srgbClr val="000000"/>
                </a:solidFill>
                <a:round/>
                <a:headEnd/>
                <a:tailEnd/>
              </a:ln>
            </p:spPr>
            <p:txBody>
              <a:bodyPr/>
              <a:lstStyle/>
              <a:p>
                <a:endParaRPr lang="en-GB"/>
              </a:p>
            </p:txBody>
          </p:sp>
          <p:sp>
            <p:nvSpPr>
              <p:cNvPr id="60440" name="Oval 24"/>
              <p:cNvSpPr>
                <a:spLocks noChangeAspect="1" noChangeArrowheads="1"/>
              </p:cNvSpPr>
              <p:nvPr/>
            </p:nvSpPr>
            <p:spPr bwMode="auto">
              <a:xfrm>
                <a:off x="133" y="1968"/>
                <a:ext cx="113" cy="56"/>
              </a:xfrm>
              <a:prstGeom prst="ellipse">
                <a:avLst/>
              </a:prstGeom>
              <a:solidFill>
                <a:schemeClr val="accent2"/>
              </a:solidFill>
              <a:ln w="19050">
                <a:solidFill>
                  <a:srgbClr val="000000"/>
                </a:solidFill>
                <a:round/>
                <a:headEnd/>
                <a:tailEnd/>
              </a:ln>
            </p:spPr>
            <p:txBody>
              <a:bodyPr/>
              <a:lstStyle/>
              <a:p>
                <a:endParaRPr lang="en-GB"/>
              </a:p>
            </p:txBody>
          </p:sp>
          <p:sp>
            <p:nvSpPr>
              <p:cNvPr id="60441" name="Oval 25"/>
              <p:cNvSpPr>
                <a:spLocks noChangeAspect="1" noChangeArrowheads="1"/>
              </p:cNvSpPr>
              <p:nvPr/>
            </p:nvSpPr>
            <p:spPr bwMode="auto">
              <a:xfrm>
                <a:off x="267" y="2187"/>
                <a:ext cx="112" cy="56"/>
              </a:xfrm>
              <a:prstGeom prst="ellipse">
                <a:avLst/>
              </a:prstGeom>
              <a:solidFill>
                <a:schemeClr val="folHlink"/>
              </a:solidFill>
              <a:ln w="19050">
                <a:solidFill>
                  <a:srgbClr val="000000"/>
                </a:solidFill>
                <a:round/>
                <a:headEnd/>
                <a:tailEnd/>
              </a:ln>
            </p:spPr>
            <p:txBody>
              <a:bodyPr/>
              <a:lstStyle/>
              <a:p>
                <a:endParaRPr lang="en-GB"/>
              </a:p>
            </p:txBody>
          </p:sp>
        </p:grpSp>
        <p:sp>
          <p:nvSpPr>
            <p:cNvPr id="60442" name="Text Box 26"/>
            <p:cNvSpPr txBox="1">
              <a:spLocks noChangeArrowheads="1"/>
            </p:cNvSpPr>
            <p:nvPr/>
          </p:nvSpPr>
          <p:spPr bwMode="auto">
            <a:xfrm>
              <a:off x="149366" y="2751614"/>
              <a:ext cx="75854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600" dirty="0">
                  <a:latin typeface="Tahoma" pitchFamily="34" charset="0"/>
                </a:rPr>
                <a:t>Apply</a:t>
              </a:r>
            </a:p>
            <a:p>
              <a:pPr algn="ctr"/>
              <a:r>
                <a:rPr lang="en-GB" altLang="en-US" sz="1600" dirty="0">
                  <a:latin typeface="Tahoma" pitchFamily="34" charset="0"/>
                </a:rPr>
                <a:t>“C5,0”</a:t>
              </a:r>
            </a:p>
          </p:txBody>
        </p:sp>
        <p:sp>
          <p:nvSpPr>
            <p:cNvPr id="60443" name="Text Box 27"/>
            <p:cNvSpPr txBox="1">
              <a:spLocks noChangeArrowheads="1"/>
            </p:cNvSpPr>
            <p:nvPr/>
          </p:nvSpPr>
          <p:spPr bwMode="auto">
            <a:xfrm>
              <a:off x="914399" y="2262663"/>
              <a:ext cx="1087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600">
                  <a:solidFill>
                    <a:schemeClr val="hlink"/>
                  </a:solidFill>
                  <a:latin typeface="Tahoma" pitchFamily="34" charset="0"/>
                </a:rPr>
                <a:t>Re-weight</a:t>
              </a:r>
            </a:p>
          </p:txBody>
        </p:sp>
        <p:sp>
          <p:nvSpPr>
            <p:cNvPr id="60444" name="Text Box 28"/>
            <p:cNvSpPr txBox="1">
              <a:spLocks noChangeArrowheads="1"/>
            </p:cNvSpPr>
            <p:nvPr/>
          </p:nvSpPr>
          <p:spPr bwMode="auto">
            <a:xfrm>
              <a:off x="2057400" y="3894613"/>
              <a:ext cx="303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1600">
                  <a:latin typeface="Tahoma" pitchFamily="34" charset="0"/>
                </a:rPr>
                <a:t>e</a:t>
              </a:r>
            </a:p>
          </p:txBody>
        </p:sp>
        <p:sp>
          <p:nvSpPr>
            <p:cNvPr id="60445" name="Text Box 29"/>
            <p:cNvSpPr txBox="1">
              <a:spLocks noChangeArrowheads="1"/>
            </p:cNvSpPr>
            <p:nvPr/>
          </p:nvSpPr>
          <p:spPr bwMode="auto">
            <a:xfrm>
              <a:off x="1371600" y="3742213"/>
              <a:ext cx="303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1600" b="1" dirty="0">
                  <a:latin typeface="Tahoma" pitchFamily="34" charset="0"/>
                </a:rPr>
                <a:t>e</a:t>
              </a:r>
            </a:p>
          </p:txBody>
        </p:sp>
        <p:sp>
          <p:nvSpPr>
            <p:cNvPr id="60446" name="Arc 30"/>
            <p:cNvSpPr>
              <a:spLocks/>
            </p:cNvSpPr>
            <p:nvPr/>
          </p:nvSpPr>
          <p:spPr bwMode="auto">
            <a:xfrm flipH="1">
              <a:off x="914399" y="2745263"/>
              <a:ext cx="838200" cy="1066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hlink"/>
              </a:solidFill>
              <a:prstDash val="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0447" name="Text Box 31"/>
            <p:cNvSpPr txBox="1">
              <a:spLocks noChangeArrowheads="1"/>
            </p:cNvSpPr>
            <p:nvPr/>
          </p:nvSpPr>
          <p:spPr bwMode="auto">
            <a:xfrm>
              <a:off x="762000" y="3634263"/>
              <a:ext cx="3032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1600" i="1">
                  <a:latin typeface="Tahoma" pitchFamily="34" charset="0"/>
                </a:rPr>
                <a:t>e</a:t>
              </a:r>
            </a:p>
          </p:txBody>
        </p:sp>
      </p:grpSp>
      <p:sp>
        <p:nvSpPr>
          <p:cNvPr id="60419" name="Rectangle 3"/>
          <p:cNvSpPr>
            <a:spLocks noGrp="1" noChangeArrowheads="1"/>
          </p:cNvSpPr>
          <p:nvPr>
            <p:ph type="body" idx="1"/>
          </p:nvPr>
        </p:nvSpPr>
        <p:spPr>
          <a:xfrm>
            <a:off x="3529014" y="1843087"/>
            <a:ext cx="7138987" cy="3696475"/>
          </a:xfrm>
          <a:solidFill>
            <a:srgbClr val="FFFFCC"/>
          </a:solidFill>
        </p:spPr>
        <p:txBody>
          <a:bodyPr/>
          <a:lstStyle/>
          <a:p>
            <a:pPr>
              <a:lnSpc>
                <a:spcPct val="90000"/>
              </a:lnSpc>
              <a:buFont typeface="Wingdings" pitchFamily="2" charset="2"/>
              <a:buNone/>
            </a:pPr>
            <a:r>
              <a:rPr lang="en-GB" altLang="en-US" sz="2200" dirty="0"/>
              <a:t>Assign </a:t>
            </a:r>
            <a:r>
              <a:rPr lang="en-GB" altLang="en-US" sz="2200" dirty="0">
                <a:solidFill>
                  <a:schemeClr val="hlink"/>
                </a:solidFill>
              </a:rPr>
              <a:t>equal</a:t>
            </a:r>
            <a:r>
              <a:rPr lang="en-GB" altLang="en-US" sz="2200" dirty="0"/>
              <a:t> weight (1/n) to each training instance</a:t>
            </a:r>
          </a:p>
          <a:p>
            <a:pPr>
              <a:lnSpc>
                <a:spcPct val="90000"/>
              </a:lnSpc>
              <a:spcBef>
                <a:spcPct val="10000"/>
              </a:spcBef>
              <a:buFont typeface="Wingdings" pitchFamily="2" charset="2"/>
              <a:buNone/>
            </a:pPr>
            <a:r>
              <a:rPr lang="en-GB" altLang="en-US" sz="2200" dirty="0"/>
              <a:t>for each of </a:t>
            </a:r>
            <a:r>
              <a:rPr lang="en-GB" altLang="en-US" sz="2200" dirty="0">
                <a:solidFill>
                  <a:schemeClr val="tx2"/>
                </a:solidFill>
              </a:rPr>
              <a:t>t</a:t>
            </a:r>
            <a:r>
              <a:rPr lang="en-GB" altLang="en-US" sz="2200" dirty="0"/>
              <a:t> iterations:</a:t>
            </a:r>
          </a:p>
          <a:p>
            <a:pPr>
              <a:lnSpc>
                <a:spcPct val="90000"/>
              </a:lnSpc>
              <a:spcBef>
                <a:spcPct val="10000"/>
              </a:spcBef>
              <a:buFont typeface="Wingdings" pitchFamily="2" charset="2"/>
              <a:buNone/>
            </a:pPr>
            <a:r>
              <a:rPr lang="en-GB" altLang="en-US" sz="2200" dirty="0"/>
              <a:t>	Apply </a:t>
            </a:r>
            <a:r>
              <a:rPr lang="en-GB" altLang="en-US" sz="2200" dirty="0">
                <a:solidFill>
                  <a:schemeClr val="tx2"/>
                </a:solidFill>
              </a:rPr>
              <a:t>algorithm</a:t>
            </a:r>
            <a:r>
              <a:rPr lang="en-GB" altLang="en-US" sz="2200" dirty="0"/>
              <a:t> to weighted dataset and </a:t>
            </a:r>
            <a:r>
              <a:rPr lang="en-GB" altLang="en-US" sz="2200" dirty="0">
                <a:solidFill>
                  <a:schemeClr val="tx2"/>
                </a:solidFill>
              </a:rPr>
              <a:t>store</a:t>
            </a:r>
            <a:r>
              <a:rPr lang="en-GB" altLang="en-US" sz="2200" dirty="0"/>
              <a:t> model</a:t>
            </a:r>
          </a:p>
          <a:p>
            <a:pPr>
              <a:lnSpc>
                <a:spcPct val="90000"/>
              </a:lnSpc>
              <a:spcBef>
                <a:spcPct val="10000"/>
              </a:spcBef>
              <a:buFont typeface="Wingdings" pitchFamily="2" charset="2"/>
              <a:buNone/>
            </a:pPr>
            <a:r>
              <a:rPr lang="en-GB" altLang="en-US" sz="2200" dirty="0"/>
              <a:t>	Compute error </a:t>
            </a:r>
            <a:r>
              <a:rPr lang="en-GB" altLang="en-US" sz="2200" dirty="0">
                <a:solidFill>
                  <a:schemeClr val="tx2"/>
                </a:solidFill>
              </a:rPr>
              <a:t>e</a:t>
            </a:r>
            <a:r>
              <a:rPr lang="en-GB" altLang="en-US" sz="2200" dirty="0"/>
              <a:t> on weighted dataset and store error</a:t>
            </a:r>
          </a:p>
          <a:p>
            <a:pPr>
              <a:lnSpc>
                <a:spcPct val="90000"/>
              </a:lnSpc>
              <a:spcBef>
                <a:spcPct val="10000"/>
              </a:spcBef>
              <a:buFont typeface="Wingdings" pitchFamily="2" charset="2"/>
              <a:buNone/>
            </a:pPr>
            <a:r>
              <a:rPr lang="en-GB" altLang="en-US" sz="2200" dirty="0"/>
              <a:t>	if e = 0 or e &gt;= 0.5</a:t>
            </a:r>
          </a:p>
          <a:p>
            <a:pPr>
              <a:lnSpc>
                <a:spcPct val="90000"/>
              </a:lnSpc>
              <a:spcBef>
                <a:spcPct val="10000"/>
              </a:spcBef>
              <a:buFont typeface="Wingdings" pitchFamily="2" charset="2"/>
              <a:buNone/>
            </a:pPr>
            <a:r>
              <a:rPr lang="en-GB" altLang="en-US" sz="2200" dirty="0"/>
              <a:t>		Terminate model generation</a:t>
            </a:r>
          </a:p>
          <a:p>
            <a:pPr>
              <a:lnSpc>
                <a:spcPct val="90000"/>
              </a:lnSpc>
              <a:spcBef>
                <a:spcPct val="10000"/>
              </a:spcBef>
              <a:buFont typeface="Wingdings" pitchFamily="2" charset="2"/>
              <a:buNone/>
            </a:pPr>
            <a:r>
              <a:rPr lang="en-GB" altLang="en-US" sz="2200" dirty="0"/>
              <a:t>	for each </a:t>
            </a:r>
            <a:r>
              <a:rPr lang="en-GB" altLang="en-US" sz="2200" dirty="0">
                <a:solidFill>
                  <a:schemeClr val="hlink"/>
                </a:solidFill>
              </a:rPr>
              <a:t>instance</a:t>
            </a:r>
            <a:r>
              <a:rPr lang="en-GB" altLang="en-US" sz="2200" dirty="0"/>
              <a:t> in dataset</a:t>
            </a:r>
          </a:p>
          <a:p>
            <a:pPr>
              <a:lnSpc>
                <a:spcPct val="90000"/>
              </a:lnSpc>
              <a:spcBef>
                <a:spcPct val="10000"/>
              </a:spcBef>
              <a:buFont typeface="Wingdings" pitchFamily="2" charset="2"/>
              <a:buNone/>
            </a:pPr>
            <a:r>
              <a:rPr lang="en-GB" altLang="en-US" sz="2200" dirty="0"/>
              <a:t>		if instance classified </a:t>
            </a:r>
            <a:r>
              <a:rPr lang="en-GB" altLang="en-US" sz="2200" dirty="0">
                <a:solidFill>
                  <a:schemeClr val="hlink"/>
                </a:solidFill>
              </a:rPr>
              <a:t>correctly</a:t>
            </a:r>
            <a:r>
              <a:rPr lang="en-GB" altLang="en-US" sz="2200" dirty="0"/>
              <a:t> by model</a:t>
            </a:r>
          </a:p>
          <a:p>
            <a:pPr>
              <a:lnSpc>
                <a:spcPct val="90000"/>
              </a:lnSpc>
              <a:spcBef>
                <a:spcPct val="10000"/>
              </a:spcBef>
              <a:buFont typeface="Wingdings" pitchFamily="2" charset="2"/>
              <a:buNone/>
            </a:pPr>
            <a:r>
              <a:rPr lang="en-GB" altLang="en-US" sz="2200" dirty="0"/>
              <a:t>		     Multiply instance weight by </a:t>
            </a:r>
            <a:r>
              <a:rPr lang="en-GB" altLang="en-US" sz="2200" dirty="0">
                <a:solidFill>
                  <a:schemeClr val="hlink"/>
                </a:solidFill>
              </a:rPr>
              <a:t>e / (1 - e)</a:t>
            </a:r>
            <a:endParaRPr lang="en-GB" altLang="en-US" sz="2200" dirty="0"/>
          </a:p>
          <a:p>
            <a:pPr>
              <a:lnSpc>
                <a:spcPct val="90000"/>
              </a:lnSpc>
              <a:spcBef>
                <a:spcPct val="10000"/>
              </a:spcBef>
              <a:buFont typeface="Wingdings" pitchFamily="2" charset="2"/>
              <a:buNone/>
            </a:pPr>
            <a:r>
              <a:rPr lang="en-GB" altLang="en-US" sz="2200" dirty="0"/>
              <a:t>		Normalize weight of all instances (sums to 1)</a:t>
            </a:r>
          </a:p>
        </p:txBody>
      </p:sp>
      <p:sp>
        <p:nvSpPr>
          <p:cNvPr id="60418" name="Rectangle 2"/>
          <p:cNvSpPr>
            <a:spLocks noGrp="1" noChangeArrowheads="1"/>
          </p:cNvSpPr>
          <p:nvPr>
            <p:ph type="title"/>
          </p:nvPr>
        </p:nvSpPr>
        <p:spPr>
          <a:xfrm>
            <a:off x="277577" y="822008"/>
            <a:ext cx="8389938" cy="1462087"/>
          </a:xfrm>
        </p:spPr>
        <p:txBody>
          <a:bodyPr/>
          <a:lstStyle/>
          <a:p>
            <a:r>
              <a:rPr lang="en-GB" altLang="en-US" dirty="0"/>
              <a:t>AdaBoost.M1 Model Generation</a:t>
            </a:r>
          </a:p>
        </p:txBody>
      </p:sp>
      <p:sp>
        <p:nvSpPr>
          <p:cNvPr id="60448" name="AutoShape 32"/>
          <p:cNvSpPr>
            <a:spLocks/>
          </p:cNvSpPr>
          <p:nvPr/>
        </p:nvSpPr>
        <p:spPr bwMode="auto">
          <a:xfrm>
            <a:off x="6816984" y="5457013"/>
            <a:ext cx="2324100" cy="609600"/>
          </a:xfrm>
          <a:prstGeom prst="borderCallout3">
            <a:avLst>
              <a:gd name="adj1" fmla="val 18750"/>
              <a:gd name="adj2" fmla="val 103278"/>
              <a:gd name="adj3" fmla="val 18750"/>
              <a:gd name="adj4" fmla="val 139889"/>
              <a:gd name="adj5" fmla="val -123440"/>
              <a:gd name="adj6" fmla="val 139889"/>
              <a:gd name="adj7" fmla="val -126042"/>
              <a:gd name="adj8" fmla="val 89412"/>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GB" altLang="en-US" dirty="0">
                <a:solidFill>
                  <a:schemeClr val="tx2"/>
                </a:solidFill>
              </a:rPr>
              <a:t>i.e. reduce weight if correct</a:t>
            </a:r>
          </a:p>
          <a:p>
            <a:pPr algn="ctr"/>
            <a:endParaRPr lang="en-US" altLang="en-US" dirty="0">
              <a:solidFill>
                <a:schemeClr val="tx2"/>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556935F-F38A-4E3D-9014-301FBD57CE95}"/>
              </a:ext>
              <a:ext uri="{C183D7F6-B498-43B3-948B-1728B52AA6E4}">
                <adec:decorative xmlns:adec="http://schemas.microsoft.com/office/drawing/2017/decorative" val="1"/>
              </a:ext>
            </a:extLst>
          </p:cNvPr>
          <p:cNvGrpSpPr/>
          <p:nvPr/>
        </p:nvGrpSpPr>
        <p:grpSpPr>
          <a:xfrm>
            <a:off x="7696200" y="2286000"/>
            <a:ext cx="2133600" cy="3490914"/>
            <a:chOff x="7696200" y="2286000"/>
            <a:chExt cx="2133600" cy="3490914"/>
          </a:xfrm>
        </p:grpSpPr>
        <p:sp>
          <p:nvSpPr>
            <p:cNvPr id="62468" name="Rectangle 4"/>
            <p:cNvSpPr>
              <a:spLocks noChangeArrowheads="1"/>
            </p:cNvSpPr>
            <p:nvPr/>
          </p:nvSpPr>
          <p:spPr bwMode="auto">
            <a:xfrm>
              <a:off x="7924800" y="2438400"/>
              <a:ext cx="381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2469" name="Group 5"/>
            <p:cNvGrpSpPr>
              <a:grpSpLocks/>
            </p:cNvGrpSpPr>
            <p:nvPr/>
          </p:nvGrpSpPr>
          <p:grpSpPr bwMode="auto">
            <a:xfrm>
              <a:off x="7696201" y="3449638"/>
              <a:ext cx="601663" cy="436562"/>
              <a:chOff x="0" y="1968"/>
              <a:chExt cx="379" cy="275"/>
            </a:xfrm>
          </p:grpSpPr>
          <p:sp>
            <p:nvSpPr>
              <p:cNvPr id="62470" name="AutoShape 6"/>
              <p:cNvSpPr>
                <a:spLocks noChangeAspect="1" noChangeArrowheads="1"/>
              </p:cNvSpPr>
              <p:nvPr/>
            </p:nvSpPr>
            <p:spPr bwMode="auto">
              <a:xfrm>
                <a:off x="91" y="2024"/>
                <a:ext cx="196" cy="169"/>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62471" name="Oval 7"/>
              <p:cNvSpPr>
                <a:spLocks noChangeAspect="1" noChangeArrowheads="1"/>
              </p:cNvSpPr>
              <p:nvPr/>
            </p:nvSpPr>
            <p:spPr bwMode="auto">
              <a:xfrm>
                <a:off x="0" y="2187"/>
                <a:ext cx="112" cy="56"/>
              </a:xfrm>
              <a:prstGeom prst="ellipse">
                <a:avLst/>
              </a:prstGeom>
              <a:solidFill>
                <a:schemeClr val="hlink"/>
              </a:solidFill>
              <a:ln w="9525">
                <a:solidFill>
                  <a:srgbClr val="000000"/>
                </a:solidFill>
                <a:round/>
                <a:headEnd/>
                <a:tailEnd/>
              </a:ln>
            </p:spPr>
            <p:txBody>
              <a:bodyPr/>
              <a:lstStyle/>
              <a:p>
                <a:endParaRPr lang="en-GB"/>
              </a:p>
            </p:txBody>
          </p:sp>
          <p:sp>
            <p:nvSpPr>
              <p:cNvPr id="62472" name="Oval 8"/>
              <p:cNvSpPr>
                <a:spLocks noChangeAspect="1" noChangeArrowheads="1"/>
              </p:cNvSpPr>
              <p:nvPr/>
            </p:nvSpPr>
            <p:spPr bwMode="auto">
              <a:xfrm>
                <a:off x="133" y="1968"/>
                <a:ext cx="113" cy="56"/>
              </a:xfrm>
              <a:prstGeom prst="ellipse">
                <a:avLst/>
              </a:prstGeom>
              <a:solidFill>
                <a:schemeClr val="accent2"/>
              </a:solidFill>
              <a:ln w="9525">
                <a:solidFill>
                  <a:srgbClr val="000000"/>
                </a:solidFill>
                <a:round/>
                <a:headEnd/>
                <a:tailEnd/>
              </a:ln>
            </p:spPr>
            <p:txBody>
              <a:bodyPr/>
              <a:lstStyle/>
              <a:p>
                <a:endParaRPr lang="en-GB"/>
              </a:p>
            </p:txBody>
          </p:sp>
          <p:sp>
            <p:nvSpPr>
              <p:cNvPr id="62473" name="Oval 9"/>
              <p:cNvSpPr>
                <a:spLocks noChangeAspect="1" noChangeArrowheads="1"/>
              </p:cNvSpPr>
              <p:nvPr/>
            </p:nvSpPr>
            <p:spPr bwMode="auto">
              <a:xfrm>
                <a:off x="267" y="2187"/>
                <a:ext cx="112" cy="56"/>
              </a:xfrm>
              <a:prstGeom prst="ellipse">
                <a:avLst/>
              </a:prstGeom>
              <a:solidFill>
                <a:schemeClr val="folHlink"/>
              </a:solidFill>
              <a:ln w="9525">
                <a:solidFill>
                  <a:srgbClr val="000000"/>
                </a:solidFill>
                <a:round/>
                <a:headEnd/>
                <a:tailEnd/>
              </a:ln>
            </p:spPr>
            <p:txBody>
              <a:bodyPr/>
              <a:lstStyle/>
              <a:p>
                <a:endParaRPr lang="en-GB"/>
              </a:p>
            </p:txBody>
          </p:sp>
        </p:grpSp>
        <p:sp>
          <p:nvSpPr>
            <p:cNvPr id="62474" name="Arc 10"/>
            <p:cNvSpPr>
              <a:spLocks/>
            </p:cNvSpPr>
            <p:nvPr/>
          </p:nvSpPr>
          <p:spPr bwMode="auto">
            <a:xfrm flipH="1">
              <a:off x="8001000" y="2667000"/>
              <a:ext cx="152400" cy="762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2475" name="AutoShape 11"/>
            <p:cNvSpPr>
              <a:spLocks noChangeArrowheads="1"/>
            </p:cNvSpPr>
            <p:nvPr/>
          </p:nvSpPr>
          <p:spPr bwMode="auto">
            <a:xfrm>
              <a:off x="8610600" y="2590800"/>
              <a:ext cx="457200" cy="228600"/>
            </a:xfrm>
            <a:prstGeom prst="parallelogram">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2476" name="Arc 12"/>
            <p:cNvSpPr>
              <a:spLocks/>
            </p:cNvSpPr>
            <p:nvPr/>
          </p:nvSpPr>
          <p:spPr bwMode="auto">
            <a:xfrm flipH="1">
              <a:off x="8001000" y="2667000"/>
              <a:ext cx="838200" cy="1066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hlink"/>
              </a:solidFill>
              <a:prstDash val="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2477" name="Arc 13"/>
            <p:cNvSpPr>
              <a:spLocks/>
            </p:cNvSpPr>
            <p:nvPr/>
          </p:nvSpPr>
          <p:spPr bwMode="auto">
            <a:xfrm flipH="1">
              <a:off x="8610600" y="2819400"/>
              <a:ext cx="152400" cy="762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2478" name="Group 14"/>
            <p:cNvGrpSpPr>
              <a:grpSpLocks/>
            </p:cNvGrpSpPr>
            <p:nvPr/>
          </p:nvGrpSpPr>
          <p:grpSpPr bwMode="auto">
            <a:xfrm>
              <a:off x="8305801" y="3581401"/>
              <a:ext cx="601663" cy="436563"/>
              <a:chOff x="0" y="1968"/>
              <a:chExt cx="379" cy="275"/>
            </a:xfrm>
          </p:grpSpPr>
          <p:sp>
            <p:nvSpPr>
              <p:cNvPr id="62479" name="AutoShape 15"/>
              <p:cNvSpPr>
                <a:spLocks noChangeAspect="1" noChangeArrowheads="1"/>
              </p:cNvSpPr>
              <p:nvPr/>
            </p:nvSpPr>
            <p:spPr bwMode="auto">
              <a:xfrm>
                <a:off x="91" y="2024"/>
                <a:ext cx="196" cy="169"/>
              </a:xfrm>
              <a:prstGeom prst="triangle">
                <a:avLst>
                  <a:gd name="adj" fmla="val 50000"/>
                </a:avLst>
              </a:prstGeom>
              <a:solidFill>
                <a:srgbClr val="CCCCFF"/>
              </a:solidFill>
              <a:ln w="28575">
                <a:solidFill>
                  <a:srgbClr val="000000"/>
                </a:solidFill>
                <a:miter lim="800000"/>
                <a:headEnd/>
                <a:tailEnd/>
              </a:ln>
            </p:spPr>
            <p:txBody>
              <a:bodyPr/>
              <a:lstStyle/>
              <a:p>
                <a:endParaRPr lang="en-GB"/>
              </a:p>
            </p:txBody>
          </p:sp>
          <p:sp>
            <p:nvSpPr>
              <p:cNvPr id="62480" name="Oval 16"/>
              <p:cNvSpPr>
                <a:spLocks noChangeAspect="1" noChangeArrowheads="1"/>
              </p:cNvSpPr>
              <p:nvPr/>
            </p:nvSpPr>
            <p:spPr bwMode="auto">
              <a:xfrm>
                <a:off x="0" y="2187"/>
                <a:ext cx="112" cy="56"/>
              </a:xfrm>
              <a:prstGeom prst="ellipse">
                <a:avLst/>
              </a:prstGeom>
              <a:solidFill>
                <a:schemeClr val="hlink"/>
              </a:solidFill>
              <a:ln w="28575">
                <a:solidFill>
                  <a:srgbClr val="000000"/>
                </a:solidFill>
                <a:round/>
                <a:headEnd/>
                <a:tailEnd/>
              </a:ln>
            </p:spPr>
            <p:txBody>
              <a:bodyPr/>
              <a:lstStyle/>
              <a:p>
                <a:endParaRPr lang="en-GB"/>
              </a:p>
            </p:txBody>
          </p:sp>
          <p:sp>
            <p:nvSpPr>
              <p:cNvPr id="62481" name="Oval 17"/>
              <p:cNvSpPr>
                <a:spLocks noChangeAspect="1" noChangeArrowheads="1"/>
              </p:cNvSpPr>
              <p:nvPr/>
            </p:nvSpPr>
            <p:spPr bwMode="auto">
              <a:xfrm>
                <a:off x="133" y="1968"/>
                <a:ext cx="113" cy="56"/>
              </a:xfrm>
              <a:prstGeom prst="ellipse">
                <a:avLst/>
              </a:prstGeom>
              <a:solidFill>
                <a:schemeClr val="accent2"/>
              </a:solidFill>
              <a:ln w="28575">
                <a:solidFill>
                  <a:srgbClr val="000000"/>
                </a:solidFill>
                <a:round/>
                <a:headEnd/>
                <a:tailEnd/>
              </a:ln>
            </p:spPr>
            <p:txBody>
              <a:bodyPr/>
              <a:lstStyle/>
              <a:p>
                <a:endParaRPr lang="en-GB"/>
              </a:p>
            </p:txBody>
          </p:sp>
          <p:sp>
            <p:nvSpPr>
              <p:cNvPr id="62482" name="Oval 18"/>
              <p:cNvSpPr>
                <a:spLocks noChangeAspect="1" noChangeArrowheads="1"/>
              </p:cNvSpPr>
              <p:nvPr/>
            </p:nvSpPr>
            <p:spPr bwMode="auto">
              <a:xfrm>
                <a:off x="267" y="2187"/>
                <a:ext cx="112" cy="56"/>
              </a:xfrm>
              <a:prstGeom prst="ellipse">
                <a:avLst/>
              </a:prstGeom>
              <a:solidFill>
                <a:schemeClr val="folHlink"/>
              </a:solidFill>
              <a:ln w="28575">
                <a:solidFill>
                  <a:srgbClr val="000000"/>
                </a:solidFill>
                <a:round/>
                <a:headEnd/>
                <a:tailEnd/>
              </a:ln>
            </p:spPr>
            <p:txBody>
              <a:bodyPr/>
              <a:lstStyle/>
              <a:p>
                <a:endParaRPr lang="en-GB"/>
              </a:p>
            </p:txBody>
          </p:sp>
        </p:grpSp>
        <p:sp>
          <p:nvSpPr>
            <p:cNvPr id="62483" name="AutoShape 19"/>
            <p:cNvSpPr>
              <a:spLocks noChangeArrowheads="1"/>
            </p:cNvSpPr>
            <p:nvPr/>
          </p:nvSpPr>
          <p:spPr bwMode="auto">
            <a:xfrm>
              <a:off x="9220200" y="2743200"/>
              <a:ext cx="457200" cy="228600"/>
            </a:xfrm>
            <a:prstGeom prst="flowChartCollat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2484" name="Arc 20"/>
            <p:cNvSpPr>
              <a:spLocks/>
            </p:cNvSpPr>
            <p:nvPr/>
          </p:nvSpPr>
          <p:spPr bwMode="auto">
            <a:xfrm flipH="1">
              <a:off x="8610600" y="2819400"/>
              <a:ext cx="838200" cy="1066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hlink"/>
              </a:solidFill>
              <a:prstDash val="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2485" name="Arc 21"/>
            <p:cNvSpPr>
              <a:spLocks/>
            </p:cNvSpPr>
            <p:nvPr/>
          </p:nvSpPr>
          <p:spPr bwMode="auto">
            <a:xfrm flipH="1">
              <a:off x="9304338" y="2971800"/>
              <a:ext cx="152400" cy="762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2486" name="Group 22"/>
            <p:cNvGrpSpPr>
              <a:grpSpLocks/>
            </p:cNvGrpSpPr>
            <p:nvPr/>
          </p:nvGrpSpPr>
          <p:grpSpPr bwMode="auto">
            <a:xfrm>
              <a:off x="8999538" y="3733801"/>
              <a:ext cx="601662" cy="436563"/>
              <a:chOff x="0" y="1968"/>
              <a:chExt cx="379" cy="275"/>
            </a:xfrm>
          </p:grpSpPr>
          <p:sp>
            <p:nvSpPr>
              <p:cNvPr id="62487" name="AutoShape 23"/>
              <p:cNvSpPr>
                <a:spLocks noChangeAspect="1" noChangeArrowheads="1"/>
              </p:cNvSpPr>
              <p:nvPr/>
            </p:nvSpPr>
            <p:spPr bwMode="auto">
              <a:xfrm>
                <a:off x="91" y="2024"/>
                <a:ext cx="196" cy="169"/>
              </a:xfrm>
              <a:prstGeom prst="triangle">
                <a:avLst>
                  <a:gd name="adj" fmla="val 50000"/>
                </a:avLst>
              </a:prstGeom>
              <a:solidFill>
                <a:srgbClr val="CCCCFF"/>
              </a:solidFill>
              <a:ln w="19050">
                <a:solidFill>
                  <a:srgbClr val="000000"/>
                </a:solidFill>
                <a:miter lim="800000"/>
                <a:headEnd/>
                <a:tailEnd/>
              </a:ln>
            </p:spPr>
            <p:txBody>
              <a:bodyPr/>
              <a:lstStyle/>
              <a:p>
                <a:endParaRPr lang="en-GB"/>
              </a:p>
            </p:txBody>
          </p:sp>
          <p:sp>
            <p:nvSpPr>
              <p:cNvPr id="62488" name="Oval 24"/>
              <p:cNvSpPr>
                <a:spLocks noChangeAspect="1" noChangeArrowheads="1"/>
              </p:cNvSpPr>
              <p:nvPr/>
            </p:nvSpPr>
            <p:spPr bwMode="auto">
              <a:xfrm>
                <a:off x="0" y="2187"/>
                <a:ext cx="112" cy="56"/>
              </a:xfrm>
              <a:prstGeom prst="ellipse">
                <a:avLst/>
              </a:prstGeom>
              <a:solidFill>
                <a:schemeClr val="hlink"/>
              </a:solidFill>
              <a:ln w="19050">
                <a:solidFill>
                  <a:srgbClr val="000000"/>
                </a:solidFill>
                <a:round/>
                <a:headEnd/>
                <a:tailEnd/>
              </a:ln>
            </p:spPr>
            <p:txBody>
              <a:bodyPr/>
              <a:lstStyle/>
              <a:p>
                <a:endParaRPr lang="en-GB"/>
              </a:p>
            </p:txBody>
          </p:sp>
          <p:sp>
            <p:nvSpPr>
              <p:cNvPr id="62489" name="Oval 25"/>
              <p:cNvSpPr>
                <a:spLocks noChangeAspect="1" noChangeArrowheads="1"/>
              </p:cNvSpPr>
              <p:nvPr/>
            </p:nvSpPr>
            <p:spPr bwMode="auto">
              <a:xfrm>
                <a:off x="133" y="1968"/>
                <a:ext cx="113" cy="56"/>
              </a:xfrm>
              <a:prstGeom prst="ellipse">
                <a:avLst/>
              </a:prstGeom>
              <a:solidFill>
                <a:schemeClr val="accent2"/>
              </a:solidFill>
              <a:ln w="19050">
                <a:solidFill>
                  <a:srgbClr val="000000"/>
                </a:solidFill>
                <a:round/>
                <a:headEnd/>
                <a:tailEnd/>
              </a:ln>
            </p:spPr>
            <p:txBody>
              <a:bodyPr/>
              <a:lstStyle/>
              <a:p>
                <a:endParaRPr lang="en-GB"/>
              </a:p>
            </p:txBody>
          </p:sp>
          <p:sp>
            <p:nvSpPr>
              <p:cNvPr id="62490" name="Oval 26"/>
              <p:cNvSpPr>
                <a:spLocks noChangeAspect="1" noChangeArrowheads="1"/>
              </p:cNvSpPr>
              <p:nvPr/>
            </p:nvSpPr>
            <p:spPr bwMode="auto">
              <a:xfrm>
                <a:off x="267" y="2187"/>
                <a:ext cx="112" cy="56"/>
              </a:xfrm>
              <a:prstGeom prst="ellipse">
                <a:avLst/>
              </a:prstGeom>
              <a:solidFill>
                <a:schemeClr val="folHlink"/>
              </a:solidFill>
              <a:ln w="19050">
                <a:solidFill>
                  <a:srgbClr val="000000"/>
                </a:solidFill>
                <a:round/>
                <a:headEnd/>
                <a:tailEnd/>
              </a:ln>
            </p:spPr>
            <p:txBody>
              <a:bodyPr/>
              <a:lstStyle/>
              <a:p>
                <a:endParaRPr lang="en-GB"/>
              </a:p>
            </p:txBody>
          </p:sp>
        </p:grpSp>
        <p:sp>
          <p:nvSpPr>
            <p:cNvPr id="62491" name="Text Box 27"/>
            <p:cNvSpPr txBox="1">
              <a:spLocks noChangeArrowheads="1"/>
            </p:cNvSpPr>
            <p:nvPr/>
          </p:nvSpPr>
          <p:spPr bwMode="auto">
            <a:xfrm>
              <a:off x="8458201" y="5410201"/>
              <a:ext cx="665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latin typeface="Tahoma" pitchFamily="34" charset="0"/>
                </a:rPr>
                <a:t>class</a:t>
              </a:r>
            </a:p>
          </p:txBody>
        </p:sp>
        <p:sp>
          <p:nvSpPr>
            <p:cNvPr id="62492" name="Line 28"/>
            <p:cNvSpPr>
              <a:spLocks noChangeShapeType="1"/>
            </p:cNvSpPr>
            <p:nvPr/>
          </p:nvSpPr>
          <p:spPr bwMode="auto">
            <a:xfrm>
              <a:off x="8001000" y="3810000"/>
              <a:ext cx="152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493" name="Line 29"/>
            <p:cNvSpPr>
              <a:spLocks noChangeShapeType="1"/>
            </p:cNvSpPr>
            <p:nvPr/>
          </p:nvSpPr>
          <p:spPr bwMode="auto">
            <a:xfrm>
              <a:off x="9296400" y="4114800"/>
              <a:ext cx="152400" cy="7620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494" name="Line 30"/>
            <p:cNvSpPr>
              <a:spLocks noChangeShapeType="1"/>
            </p:cNvSpPr>
            <p:nvPr/>
          </p:nvSpPr>
          <p:spPr bwMode="auto">
            <a:xfrm>
              <a:off x="8610600" y="3962400"/>
              <a:ext cx="15240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495" name="Line 31"/>
            <p:cNvSpPr>
              <a:spLocks noChangeShapeType="1"/>
            </p:cNvSpPr>
            <p:nvPr/>
          </p:nvSpPr>
          <p:spPr bwMode="auto">
            <a:xfrm flipH="1">
              <a:off x="8763000" y="4724400"/>
              <a:ext cx="0" cy="762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496" name="Line 32"/>
            <p:cNvSpPr>
              <a:spLocks noChangeShapeType="1"/>
            </p:cNvSpPr>
            <p:nvPr/>
          </p:nvSpPr>
          <p:spPr bwMode="auto">
            <a:xfrm flipH="1">
              <a:off x="8763000" y="4876800"/>
              <a:ext cx="68580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497" name="Line 33"/>
            <p:cNvSpPr>
              <a:spLocks noChangeShapeType="1"/>
            </p:cNvSpPr>
            <p:nvPr/>
          </p:nvSpPr>
          <p:spPr bwMode="auto">
            <a:xfrm>
              <a:off x="8153400" y="4572000"/>
              <a:ext cx="6096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62498" name="Text Box 34"/>
            <p:cNvSpPr txBox="1">
              <a:spLocks noChangeArrowheads="1"/>
            </p:cNvSpPr>
            <p:nvPr/>
          </p:nvSpPr>
          <p:spPr bwMode="auto">
            <a:xfrm>
              <a:off x="9145588" y="3778250"/>
              <a:ext cx="303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1600">
                  <a:latin typeface="Tahoma" pitchFamily="34" charset="0"/>
                </a:rPr>
                <a:t>e</a:t>
              </a:r>
            </a:p>
          </p:txBody>
        </p:sp>
        <p:sp>
          <p:nvSpPr>
            <p:cNvPr id="62499" name="Text Box 35"/>
            <p:cNvSpPr txBox="1">
              <a:spLocks noChangeArrowheads="1"/>
            </p:cNvSpPr>
            <p:nvPr/>
          </p:nvSpPr>
          <p:spPr bwMode="auto">
            <a:xfrm>
              <a:off x="8459788" y="3625850"/>
              <a:ext cx="303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1600" b="1">
                  <a:latin typeface="Tahoma" pitchFamily="34" charset="0"/>
                </a:rPr>
                <a:t>e</a:t>
              </a:r>
            </a:p>
          </p:txBody>
        </p:sp>
        <p:sp>
          <p:nvSpPr>
            <p:cNvPr id="62500" name="Text Box 36"/>
            <p:cNvSpPr txBox="1">
              <a:spLocks noChangeArrowheads="1"/>
            </p:cNvSpPr>
            <p:nvPr/>
          </p:nvSpPr>
          <p:spPr bwMode="auto">
            <a:xfrm>
              <a:off x="7850188" y="3517900"/>
              <a:ext cx="3032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GB" altLang="en-US" sz="1600" i="1">
                  <a:latin typeface="Tahoma" pitchFamily="34" charset="0"/>
                </a:rPr>
                <a:t>e</a:t>
              </a:r>
            </a:p>
          </p:txBody>
        </p:sp>
        <p:sp>
          <p:nvSpPr>
            <p:cNvPr id="62501" name="Freeform 37"/>
            <p:cNvSpPr>
              <a:spLocks/>
            </p:cNvSpPr>
            <p:nvPr/>
          </p:nvSpPr>
          <p:spPr bwMode="auto">
            <a:xfrm>
              <a:off x="7696200" y="2286000"/>
              <a:ext cx="2133600" cy="1524000"/>
            </a:xfrm>
            <a:custGeom>
              <a:avLst/>
              <a:gdLst>
                <a:gd name="T0" fmla="*/ 48 w 1344"/>
                <a:gd name="T1" fmla="*/ 0 h 960"/>
                <a:gd name="T2" fmla="*/ 1344 w 1344"/>
                <a:gd name="T3" fmla="*/ 0 h 960"/>
                <a:gd name="T4" fmla="*/ 1344 w 1344"/>
                <a:gd name="T5" fmla="*/ 960 h 960"/>
                <a:gd name="T6" fmla="*/ 0 w 1344"/>
                <a:gd name="T7" fmla="*/ 672 h 960"/>
                <a:gd name="T8" fmla="*/ 0 w 1344"/>
                <a:gd name="T9" fmla="*/ 0 h 960"/>
                <a:gd name="T10" fmla="*/ 48 w 1344"/>
                <a:gd name="T11" fmla="*/ 0 h 960"/>
              </a:gdLst>
              <a:ahLst/>
              <a:cxnLst>
                <a:cxn ang="0">
                  <a:pos x="T0" y="T1"/>
                </a:cxn>
                <a:cxn ang="0">
                  <a:pos x="T2" y="T3"/>
                </a:cxn>
                <a:cxn ang="0">
                  <a:pos x="T4" y="T5"/>
                </a:cxn>
                <a:cxn ang="0">
                  <a:pos x="T6" y="T7"/>
                </a:cxn>
                <a:cxn ang="0">
                  <a:pos x="T8" y="T9"/>
                </a:cxn>
                <a:cxn ang="0">
                  <a:pos x="T10" y="T11"/>
                </a:cxn>
              </a:cxnLst>
              <a:rect l="0" t="0" r="r" b="b"/>
              <a:pathLst>
                <a:path w="1344" h="960">
                  <a:moveTo>
                    <a:pt x="48" y="0"/>
                  </a:moveTo>
                  <a:lnTo>
                    <a:pt x="1344" y="0"/>
                  </a:lnTo>
                  <a:lnTo>
                    <a:pt x="1344" y="960"/>
                  </a:lnTo>
                  <a:lnTo>
                    <a:pt x="0" y="672"/>
                  </a:lnTo>
                  <a:lnTo>
                    <a:pt x="0" y="0"/>
                  </a:lnTo>
                  <a:lnTo>
                    <a:pt x="48" y="0"/>
                  </a:lnTo>
                  <a:close/>
                </a:path>
              </a:pathLst>
            </a:custGeom>
            <a:solidFill>
              <a:schemeClr val="bg1">
                <a:alpha val="5000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2467" name="Rectangle 3"/>
          <p:cNvSpPr>
            <a:spLocks noGrp="1" noChangeArrowheads="1"/>
          </p:cNvSpPr>
          <p:nvPr>
            <p:ph type="body" idx="1"/>
          </p:nvPr>
        </p:nvSpPr>
        <p:spPr>
          <a:xfrm>
            <a:off x="862807" y="2108200"/>
            <a:ext cx="5616575" cy="2387600"/>
          </a:xfrm>
          <a:solidFill>
            <a:srgbClr val="FFFFCC"/>
          </a:solidFill>
        </p:spPr>
        <p:txBody>
          <a:bodyPr/>
          <a:lstStyle/>
          <a:p>
            <a:pPr>
              <a:spcBef>
                <a:spcPct val="10000"/>
              </a:spcBef>
              <a:buFont typeface="Wingdings" pitchFamily="2" charset="2"/>
              <a:buNone/>
            </a:pPr>
            <a:r>
              <a:rPr lang="en-GB" altLang="en-US" sz="3200" dirty="0">
                <a:latin typeface="Calibri" panose="020F0502020204030204" pitchFamily="34" charset="0"/>
              </a:rPr>
              <a:t>	</a:t>
            </a:r>
            <a:r>
              <a:rPr lang="en-GB" altLang="en-US" sz="2400" dirty="0"/>
              <a:t>Assign weight of zero to all classes</a:t>
            </a:r>
          </a:p>
          <a:p>
            <a:pPr>
              <a:spcBef>
                <a:spcPct val="10000"/>
              </a:spcBef>
              <a:buFont typeface="Wingdings" pitchFamily="2" charset="2"/>
              <a:buNone/>
            </a:pPr>
            <a:r>
              <a:rPr lang="en-GB" altLang="en-US" sz="2400" dirty="0"/>
              <a:t>	For each of the </a:t>
            </a:r>
            <a:r>
              <a:rPr lang="en-GB" altLang="en-US" sz="2400" dirty="0">
                <a:solidFill>
                  <a:schemeClr val="tx2"/>
                </a:solidFill>
              </a:rPr>
              <a:t>t </a:t>
            </a:r>
            <a:r>
              <a:rPr lang="en-GB" altLang="en-US" sz="2400" dirty="0"/>
              <a:t>models</a:t>
            </a:r>
          </a:p>
          <a:p>
            <a:pPr>
              <a:spcBef>
                <a:spcPct val="10000"/>
              </a:spcBef>
              <a:buFont typeface="Wingdings" pitchFamily="2" charset="2"/>
              <a:buNone/>
            </a:pPr>
            <a:r>
              <a:rPr lang="en-GB" altLang="en-US" sz="2400" dirty="0"/>
              <a:t>		Add </a:t>
            </a:r>
            <a:r>
              <a:rPr lang="en-GB" altLang="en-US" sz="2400" dirty="0">
                <a:solidFill>
                  <a:schemeClr val="tx2"/>
                </a:solidFill>
              </a:rPr>
              <a:t>-log(e / (1 - e))</a:t>
            </a:r>
            <a:r>
              <a:rPr lang="en-GB" altLang="en-US" sz="2400" dirty="0"/>
              <a:t> to weight </a:t>
            </a:r>
          </a:p>
          <a:p>
            <a:pPr>
              <a:spcBef>
                <a:spcPct val="10000"/>
              </a:spcBef>
              <a:buFont typeface="Wingdings" pitchFamily="2" charset="2"/>
              <a:buNone/>
            </a:pPr>
            <a:r>
              <a:rPr lang="en-GB" altLang="en-US" sz="2400" dirty="0"/>
              <a:t>		of </a:t>
            </a:r>
            <a:r>
              <a:rPr lang="en-GB" altLang="en-US" sz="2400" dirty="0">
                <a:solidFill>
                  <a:schemeClr val="tx2"/>
                </a:solidFill>
              </a:rPr>
              <a:t>class</a:t>
            </a:r>
            <a:r>
              <a:rPr lang="en-GB" altLang="en-US" sz="2400" dirty="0"/>
              <a:t> predicted by model</a:t>
            </a:r>
          </a:p>
          <a:p>
            <a:pPr>
              <a:spcBef>
                <a:spcPct val="10000"/>
              </a:spcBef>
              <a:buFont typeface="Wingdings" pitchFamily="2" charset="2"/>
              <a:buNone/>
            </a:pPr>
            <a:r>
              <a:rPr lang="en-GB" altLang="en-US" sz="2400" dirty="0"/>
              <a:t>	Return </a:t>
            </a:r>
            <a:r>
              <a:rPr lang="en-GB" altLang="en-US" sz="2400" dirty="0">
                <a:solidFill>
                  <a:schemeClr val="hlink"/>
                </a:solidFill>
              </a:rPr>
              <a:t>class</a:t>
            </a:r>
            <a:r>
              <a:rPr lang="en-GB" altLang="en-US" sz="2400" dirty="0"/>
              <a:t> with highest weight.</a:t>
            </a:r>
          </a:p>
          <a:p>
            <a:endParaRPr lang="en-GB" altLang="en-US" sz="2400" dirty="0"/>
          </a:p>
        </p:txBody>
      </p:sp>
      <p:sp>
        <p:nvSpPr>
          <p:cNvPr id="62466" name="Rectangle 2"/>
          <p:cNvSpPr>
            <a:spLocks noGrp="1" noChangeArrowheads="1"/>
          </p:cNvSpPr>
          <p:nvPr>
            <p:ph type="title"/>
          </p:nvPr>
        </p:nvSpPr>
        <p:spPr/>
        <p:txBody>
          <a:bodyPr/>
          <a:lstStyle/>
          <a:p>
            <a:r>
              <a:rPr lang="en-GB" altLang="en-US"/>
              <a:t>AdaBoost.M1 Classification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984766" y="1026199"/>
            <a:ext cx="10515600" cy="757129"/>
          </a:xfrm>
        </p:spPr>
        <p:txBody>
          <a:bodyPr/>
          <a:lstStyle/>
          <a:p>
            <a:r>
              <a:rPr lang="en-GB" altLang="en-US" dirty="0"/>
              <a:t>Boosting (2)</a:t>
            </a:r>
          </a:p>
        </p:txBody>
      </p:sp>
      <p:sp>
        <p:nvSpPr>
          <p:cNvPr id="64515" name="Rectangle 3"/>
          <p:cNvSpPr>
            <a:spLocks noGrp="1" noChangeArrowheads="1"/>
          </p:cNvSpPr>
          <p:nvPr>
            <p:ph type="body" idx="1"/>
          </p:nvPr>
        </p:nvSpPr>
        <p:spPr>
          <a:xfrm>
            <a:off x="984766" y="1828802"/>
            <a:ext cx="7961312" cy="4003000"/>
          </a:xfrm>
        </p:spPr>
        <p:txBody>
          <a:bodyPr/>
          <a:lstStyle/>
          <a:p>
            <a:r>
              <a:rPr lang="en-GB" altLang="en-US" dirty="0"/>
              <a:t>Correctly classified instances</a:t>
            </a:r>
          </a:p>
          <a:p>
            <a:pPr lvl="1"/>
            <a:r>
              <a:rPr lang="en-GB" altLang="en-US" dirty="0"/>
              <a:t>weight is reduced</a:t>
            </a:r>
          </a:p>
          <a:p>
            <a:pPr lvl="1"/>
            <a:r>
              <a:rPr lang="en-GB" altLang="en-US" i="1" u="sng" dirty="0">
                <a:solidFill>
                  <a:schemeClr val="tx2"/>
                </a:solidFill>
              </a:rPr>
              <a:t>easy</a:t>
            </a:r>
            <a:r>
              <a:rPr lang="en-GB" altLang="en-US" dirty="0"/>
              <a:t> instances have low weight</a:t>
            </a:r>
          </a:p>
          <a:p>
            <a:pPr lvl="1"/>
            <a:r>
              <a:rPr lang="en-GB" altLang="en-US" dirty="0"/>
              <a:t>learning does not focus on these</a:t>
            </a:r>
          </a:p>
          <a:p>
            <a:r>
              <a:rPr lang="en-GB" altLang="en-US" dirty="0"/>
              <a:t>Incorrectly classified instances</a:t>
            </a:r>
          </a:p>
          <a:p>
            <a:pPr lvl="1"/>
            <a:r>
              <a:rPr lang="en-GB" altLang="en-US" dirty="0"/>
              <a:t>Relative weight is increased (normalisation)</a:t>
            </a:r>
          </a:p>
          <a:p>
            <a:pPr lvl="1"/>
            <a:r>
              <a:rPr lang="en-GB" altLang="en-US" i="1" u="sng" dirty="0">
                <a:solidFill>
                  <a:schemeClr val="tx2"/>
                </a:solidFill>
              </a:rPr>
              <a:t>difficult</a:t>
            </a:r>
            <a:r>
              <a:rPr lang="en-GB" altLang="en-US" dirty="0"/>
              <a:t> instances have high weight</a:t>
            </a:r>
          </a:p>
          <a:p>
            <a:pPr lvl="1"/>
            <a:r>
              <a:rPr lang="en-GB" altLang="en-US" dirty="0"/>
              <a:t>learning concentrates on these</a:t>
            </a:r>
          </a:p>
          <a:p>
            <a:r>
              <a:rPr lang="en-GB" altLang="en-US" dirty="0"/>
              <a:t>C5.0 can use weighted training examples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altLang="en-US"/>
              <a:t>Characteristics of Boosting</a:t>
            </a:r>
          </a:p>
        </p:txBody>
      </p:sp>
      <p:sp>
        <p:nvSpPr>
          <p:cNvPr id="98307" name="Rectangle 3"/>
          <p:cNvSpPr>
            <a:spLocks noGrp="1" noChangeArrowheads="1"/>
          </p:cNvSpPr>
          <p:nvPr>
            <p:ph type="body" idx="1"/>
          </p:nvPr>
        </p:nvSpPr>
        <p:spPr>
          <a:xfrm>
            <a:off x="795235" y="1828801"/>
            <a:ext cx="10316208" cy="4303713"/>
          </a:xfrm>
        </p:spPr>
        <p:txBody>
          <a:bodyPr/>
          <a:lstStyle/>
          <a:p>
            <a:pPr>
              <a:spcBef>
                <a:spcPct val="10000"/>
              </a:spcBef>
            </a:pPr>
            <a:r>
              <a:rPr lang="en-GB" altLang="en-US" dirty="0"/>
              <a:t>Boosting is often significantly more accurate than bagging</a:t>
            </a:r>
          </a:p>
          <a:p>
            <a:pPr lvl="1">
              <a:spcBef>
                <a:spcPct val="10000"/>
              </a:spcBef>
            </a:pPr>
            <a:r>
              <a:rPr lang="en-GB" altLang="en-US" dirty="0"/>
              <a:t>but tends to </a:t>
            </a:r>
            <a:r>
              <a:rPr lang="en-GB" altLang="en-US" dirty="0">
                <a:solidFill>
                  <a:schemeClr val="hlink"/>
                </a:solidFill>
              </a:rPr>
              <a:t>overfit noise</a:t>
            </a:r>
            <a:r>
              <a:rPr lang="en-GB" altLang="en-US" dirty="0"/>
              <a:t> </a:t>
            </a:r>
          </a:p>
          <a:p>
            <a:r>
              <a:rPr lang="en-GB" altLang="en-US" dirty="0"/>
              <a:t>Boosting works unless</a:t>
            </a:r>
          </a:p>
          <a:p>
            <a:pPr lvl="1">
              <a:spcBef>
                <a:spcPct val="10000"/>
              </a:spcBef>
            </a:pPr>
            <a:r>
              <a:rPr lang="en-GB" altLang="en-US" dirty="0"/>
              <a:t>base predictive models are too complex</a:t>
            </a:r>
          </a:p>
          <a:p>
            <a:pPr lvl="1">
              <a:spcBef>
                <a:spcPct val="10000"/>
              </a:spcBef>
            </a:pPr>
            <a:r>
              <a:rPr lang="en-GB" altLang="en-US" dirty="0"/>
              <a:t>error becomes too large too quickly</a:t>
            </a:r>
          </a:p>
          <a:p>
            <a:pPr>
              <a:spcBef>
                <a:spcPct val="10000"/>
              </a:spcBef>
            </a:pPr>
            <a:r>
              <a:rPr lang="en-GB" altLang="en-US" dirty="0"/>
              <a:t>Trade-off: complexity vs accuracy of predictive models</a:t>
            </a:r>
          </a:p>
          <a:p>
            <a:pPr>
              <a:spcBef>
                <a:spcPct val="10000"/>
              </a:spcBef>
            </a:pPr>
            <a:r>
              <a:rPr lang="en-GB" altLang="en-US" dirty="0"/>
              <a:t>Cannot be trained in parallel (like Bagging)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altLang="en-US" dirty="0"/>
              <a:t>Characteristics of Boosting (2)</a:t>
            </a:r>
          </a:p>
        </p:txBody>
      </p:sp>
      <p:sp>
        <p:nvSpPr>
          <p:cNvPr id="66563" name="Rectangle 3"/>
          <p:cNvSpPr>
            <a:spLocks noGrp="1" noChangeArrowheads="1"/>
          </p:cNvSpPr>
          <p:nvPr>
            <p:ph type="body" idx="1"/>
          </p:nvPr>
        </p:nvSpPr>
        <p:spPr>
          <a:xfrm>
            <a:off x="889322" y="1966532"/>
            <a:ext cx="7920038" cy="4303713"/>
          </a:xfrm>
        </p:spPr>
        <p:txBody>
          <a:bodyPr/>
          <a:lstStyle/>
          <a:p>
            <a:r>
              <a:rPr lang="en-GB" altLang="en-US" dirty="0"/>
              <a:t>Simple learning methods are called </a:t>
            </a:r>
            <a:r>
              <a:rPr lang="en-GB" altLang="en-US" i="1" u="sng" dirty="0">
                <a:solidFill>
                  <a:schemeClr val="tx2"/>
                </a:solidFill>
              </a:rPr>
              <a:t>weak learners</a:t>
            </a:r>
            <a:r>
              <a:rPr lang="en-GB" altLang="en-US" dirty="0"/>
              <a:t> </a:t>
            </a:r>
          </a:p>
          <a:p>
            <a:pPr lvl="1"/>
            <a:r>
              <a:rPr lang="en-GB" altLang="en-US" dirty="0"/>
              <a:t>e.g. decision “stumps”</a:t>
            </a:r>
          </a:p>
          <a:p>
            <a:r>
              <a:rPr lang="en-GB" altLang="en-US" dirty="0"/>
              <a:t>Boosting works well with weak learners </a:t>
            </a:r>
          </a:p>
          <a:p>
            <a:pPr lvl="2"/>
            <a:r>
              <a:rPr lang="en-GB" altLang="en-US" dirty="0"/>
              <a:t>provided error does not exceed 0.5</a:t>
            </a:r>
          </a:p>
          <a:p>
            <a:pPr lvl="3">
              <a:spcBef>
                <a:spcPct val="10000"/>
              </a:spcBef>
            </a:pPr>
            <a:r>
              <a:rPr lang="en-GB" altLang="en-US" dirty="0"/>
              <a:t>easy for binary class problems</a:t>
            </a:r>
          </a:p>
          <a:p>
            <a:pPr lvl="3">
              <a:spcBef>
                <a:spcPct val="10000"/>
              </a:spcBef>
            </a:pPr>
            <a:r>
              <a:rPr lang="en-GB" altLang="en-US" dirty="0"/>
              <a:t>often not OK for multi-class problems</a:t>
            </a:r>
          </a:p>
          <a:p>
            <a:r>
              <a:rPr lang="en-GB" altLang="en-US" dirty="0"/>
              <a:t>Converts them into a strong learner</a:t>
            </a:r>
          </a:p>
          <a:p>
            <a:r>
              <a:rPr lang="en-GB" altLang="en-US" dirty="0"/>
              <a:t>If boosting is successful, it is often spectacular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67B6-A213-8346-032A-081B22460ACE}"/>
              </a:ext>
            </a:extLst>
          </p:cNvPr>
          <p:cNvSpPr>
            <a:spLocks noGrp="1"/>
          </p:cNvSpPr>
          <p:nvPr>
            <p:ph type="title"/>
          </p:nvPr>
        </p:nvSpPr>
        <p:spPr/>
        <p:txBody>
          <a:bodyPr/>
          <a:lstStyle/>
          <a:p>
            <a:r>
              <a:rPr lang="en-GB" dirty="0"/>
              <a:t>Lift</a:t>
            </a:r>
          </a:p>
        </p:txBody>
      </p:sp>
      <p:sp>
        <p:nvSpPr>
          <p:cNvPr id="3" name="Content Placeholder 2">
            <a:extLst>
              <a:ext uri="{FF2B5EF4-FFF2-40B4-BE49-F238E27FC236}">
                <a16:creationId xmlns:a16="http://schemas.microsoft.com/office/drawing/2014/main" id="{F99880AC-D2EA-33CC-5F28-44F289DDDF4A}"/>
              </a:ext>
            </a:extLst>
          </p:cNvPr>
          <p:cNvSpPr>
            <a:spLocks noGrp="1"/>
          </p:cNvSpPr>
          <p:nvPr>
            <p:ph idx="1"/>
          </p:nvPr>
        </p:nvSpPr>
        <p:spPr>
          <a:xfrm>
            <a:off x="595843" y="1757928"/>
            <a:ext cx="6315320" cy="4600342"/>
          </a:xfrm>
        </p:spPr>
        <p:txBody>
          <a:bodyPr/>
          <a:lstStyle/>
          <a:p>
            <a:pPr marL="0" indent="0">
              <a:buNone/>
            </a:pPr>
            <a:r>
              <a:rPr lang="en-GB" dirty="0"/>
              <a:t>What is the ratio of this rule to “chance”?</a:t>
            </a:r>
          </a:p>
          <a:p>
            <a:pPr marL="0" indent="0">
              <a:buNone/>
            </a:pPr>
            <a:endParaRPr lang="en-GB" dirty="0"/>
          </a:p>
          <a:p>
            <a:pPr marL="0" indent="0">
              <a:buNone/>
            </a:pPr>
            <a:r>
              <a:rPr lang="en-GB" dirty="0"/>
              <a:t>Two dice. If I roll a 2 on one of them, what are the chances of me rolling a 2 on the second?</a:t>
            </a:r>
          </a:p>
          <a:p>
            <a:pPr marL="0" indent="0">
              <a:buNone/>
            </a:pPr>
            <a:endParaRPr lang="en-GB" dirty="0"/>
          </a:p>
          <a:p>
            <a:pPr marL="0" indent="0">
              <a:buNone/>
            </a:pPr>
            <a:r>
              <a:rPr lang="en-GB" dirty="0"/>
              <a:t>Normally they are independent. So, 1 in 6.</a:t>
            </a:r>
          </a:p>
          <a:p>
            <a:pPr marL="0" indent="0">
              <a:buNone/>
            </a:pPr>
            <a:endParaRPr lang="en-GB" dirty="0"/>
          </a:p>
          <a:p>
            <a:pPr marL="0" indent="0">
              <a:buNone/>
            </a:pPr>
            <a:r>
              <a:rPr lang="en-GB" dirty="0"/>
              <a:t>But if I have magic quantum-tangled dice, I might get a lift of 36.</a:t>
            </a:r>
          </a:p>
        </p:txBody>
      </p:sp>
      <p:sp>
        <p:nvSpPr>
          <p:cNvPr id="4" name="Date Placeholder 3">
            <a:extLst>
              <a:ext uri="{FF2B5EF4-FFF2-40B4-BE49-F238E27FC236}">
                <a16:creationId xmlns:a16="http://schemas.microsoft.com/office/drawing/2014/main" id="{25D9EEB5-BFA5-4833-8D46-271C8C776D92}"/>
              </a:ext>
            </a:extLst>
          </p:cNvPr>
          <p:cNvSpPr>
            <a:spLocks noGrp="1"/>
          </p:cNvSpPr>
          <p:nvPr>
            <p:ph type="dt" sz="half" idx="10"/>
          </p:nvPr>
        </p:nvSpPr>
        <p:spPr/>
        <p:txBody>
          <a:bodyPr/>
          <a:lstStyle/>
          <a:p>
            <a:fld id="{CD071B8E-0DD7-5842-950E-3289D9FBABB1}" type="datetime4">
              <a:rPr lang="en-GB" smtClean="0"/>
              <a:pPr/>
              <a:t>11 November 2024</a:t>
            </a:fld>
            <a:endParaRPr lang="en-US" dirty="0"/>
          </a:p>
        </p:txBody>
      </p:sp>
      <p:sp>
        <p:nvSpPr>
          <p:cNvPr id="5" name="Footer Placeholder 4">
            <a:extLst>
              <a:ext uri="{FF2B5EF4-FFF2-40B4-BE49-F238E27FC236}">
                <a16:creationId xmlns:a16="http://schemas.microsoft.com/office/drawing/2014/main" id="{6D6B83D0-7B27-12CC-CFFE-84C63D86F1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ACA35-5CE5-9507-B355-7D4E6F1BBA57}"/>
              </a:ext>
            </a:extLst>
          </p:cNvPr>
          <p:cNvSpPr>
            <a:spLocks noGrp="1"/>
          </p:cNvSpPr>
          <p:nvPr>
            <p:ph type="sldNum" sz="quarter" idx="12"/>
          </p:nvPr>
        </p:nvSpPr>
        <p:spPr/>
        <p:txBody>
          <a:bodyPr/>
          <a:lstStyle/>
          <a:p>
            <a:fld id="{437794D7-DC86-9A4E-9C9F-0B324FE8876A}" type="slidenum">
              <a:rPr lang="en-US" smtClean="0"/>
              <a:pPr/>
              <a:t>5</a:t>
            </a:fld>
            <a:endParaRPr lang="en-US" dirty="0"/>
          </a:p>
        </p:txBody>
      </p:sp>
      <p:graphicFrame>
        <p:nvGraphicFramePr>
          <p:cNvPr id="7" name="Table 6">
            <a:extLst>
              <a:ext uri="{FF2B5EF4-FFF2-40B4-BE49-F238E27FC236}">
                <a16:creationId xmlns:a16="http://schemas.microsoft.com/office/drawing/2014/main" id="{E500196A-0297-90DE-E3A6-B81D46A21A27}"/>
              </a:ext>
            </a:extLst>
          </p:cNvPr>
          <p:cNvGraphicFramePr>
            <a:graphicFrameLocks noGrp="1"/>
          </p:cNvGraphicFramePr>
          <p:nvPr>
            <p:extLst>
              <p:ext uri="{D42A27DB-BD31-4B8C-83A1-F6EECF244321}">
                <p14:modId xmlns:p14="http://schemas.microsoft.com/office/powerpoint/2010/main" val="2219807296"/>
              </p:ext>
            </p:extLst>
          </p:nvPr>
        </p:nvGraphicFramePr>
        <p:xfrm>
          <a:off x="7751136" y="1262706"/>
          <a:ext cx="3360308" cy="1831370"/>
        </p:xfrm>
        <a:graphic>
          <a:graphicData uri="http://schemas.openxmlformats.org/drawingml/2006/table">
            <a:tbl>
              <a:tblPr firstRow="1" bandRow="1">
                <a:tableStyleId>{5C22544A-7EE6-4342-B048-85BDC9FD1C3A}</a:tableStyleId>
              </a:tblPr>
              <a:tblGrid>
                <a:gridCol w="468122">
                  <a:extLst>
                    <a:ext uri="{9D8B030D-6E8A-4147-A177-3AD203B41FA5}">
                      <a16:colId xmlns:a16="http://schemas.microsoft.com/office/drawing/2014/main" val="992853610"/>
                    </a:ext>
                  </a:extLst>
                </a:gridCol>
                <a:gridCol w="1446093">
                  <a:extLst>
                    <a:ext uri="{9D8B030D-6E8A-4147-A177-3AD203B41FA5}">
                      <a16:colId xmlns:a16="http://schemas.microsoft.com/office/drawing/2014/main" val="817995480"/>
                    </a:ext>
                  </a:extLst>
                </a:gridCol>
                <a:gridCol w="1446093">
                  <a:extLst>
                    <a:ext uri="{9D8B030D-6E8A-4147-A177-3AD203B41FA5}">
                      <a16:colId xmlns:a16="http://schemas.microsoft.com/office/drawing/2014/main" val="3987492764"/>
                    </a:ext>
                  </a:extLst>
                </a:gridCol>
              </a:tblGrid>
              <a:tr h="366274">
                <a:tc>
                  <a:txBody>
                    <a:bodyPr/>
                    <a:lstStyle/>
                    <a:p>
                      <a:r>
                        <a:rPr lang="en-GB" sz="1100" dirty="0"/>
                        <a:t>Roll</a:t>
                      </a:r>
                    </a:p>
                  </a:txBody>
                  <a:tcPr/>
                </a:tc>
                <a:tc>
                  <a:txBody>
                    <a:bodyPr/>
                    <a:lstStyle/>
                    <a:p>
                      <a:r>
                        <a:rPr lang="en-GB" sz="1100" dirty="0"/>
                        <a:t>Dice 1</a:t>
                      </a:r>
                    </a:p>
                  </a:txBody>
                  <a:tcPr/>
                </a:tc>
                <a:tc>
                  <a:txBody>
                    <a:bodyPr/>
                    <a:lstStyle/>
                    <a:p>
                      <a:r>
                        <a:rPr lang="en-GB" sz="1100" dirty="0"/>
                        <a:t>Dice 2</a:t>
                      </a:r>
                    </a:p>
                  </a:txBody>
                  <a:tcPr/>
                </a:tc>
                <a:extLst>
                  <a:ext uri="{0D108BD9-81ED-4DB2-BD59-A6C34878D82A}">
                    <a16:rowId xmlns:a16="http://schemas.microsoft.com/office/drawing/2014/main" val="517503748"/>
                  </a:ext>
                </a:extLst>
              </a:tr>
              <a:tr h="366274">
                <a:tc>
                  <a:txBody>
                    <a:bodyPr/>
                    <a:lstStyle/>
                    <a:p>
                      <a:r>
                        <a:rPr lang="en-GB" sz="1100" dirty="0"/>
                        <a:t>0</a:t>
                      </a:r>
                    </a:p>
                  </a:txBody>
                  <a:tcPr/>
                </a:tc>
                <a:tc>
                  <a:txBody>
                    <a:bodyPr/>
                    <a:lstStyle/>
                    <a:p>
                      <a:r>
                        <a:rPr lang="en-GB" sz="1100" dirty="0"/>
                        <a:t>1</a:t>
                      </a:r>
                    </a:p>
                  </a:txBody>
                  <a:tcPr/>
                </a:tc>
                <a:tc>
                  <a:txBody>
                    <a:bodyPr/>
                    <a:lstStyle/>
                    <a:p>
                      <a:r>
                        <a:rPr lang="en-GB" sz="1100" dirty="0"/>
                        <a:t>6</a:t>
                      </a:r>
                    </a:p>
                  </a:txBody>
                  <a:tcPr/>
                </a:tc>
                <a:extLst>
                  <a:ext uri="{0D108BD9-81ED-4DB2-BD59-A6C34878D82A}">
                    <a16:rowId xmlns:a16="http://schemas.microsoft.com/office/drawing/2014/main" val="4251508448"/>
                  </a:ext>
                </a:extLst>
              </a:tr>
              <a:tr h="366274">
                <a:tc>
                  <a:txBody>
                    <a:bodyPr/>
                    <a:lstStyle/>
                    <a:p>
                      <a:r>
                        <a:rPr lang="en-GB" sz="1100" dirty="0"/>
                        <a:t>1</a:t>
                      </a:r>
                    </a:p>
                  </a:txBody>
                  <a:tcPr/>
                </a:tc>
                <a:tc>
                  <a:txBody>
                    <a:bodyPr/>
                    <a:lstStyle/>
                    <a:p>
                      <a:r>
                        <a:rPr lang="en-GB" sz="1100" dirty="0"/>
                        <a:t>2</a:t>
                      </a:r>
                    </a:p>
                  </a:txBody>
                  <a:tcPr/>
                </a:tc>
                <a:tc>
                  <a:txBody>
                    <a:bodyPr/>
                    <a:lstStyle/>
                    <a:p>
                      <a:r>
                        <a:rPr lang="en-GB" sz="1100" dirty="0"/>
                        <a:t>2</a:t>
                      </a:r>
                    </a:p>
                  </a:txBody>
                  <a:tcPr/>
                </a:tc>
                <a:extLst>
                  <a:ext uri="{0D108BD9-81ED-4DB2-BD59-A6C34878D82A}">
                    <a16:rowId xmlns:a16="http://schemas.microsoft.com/office/drawing/2014/main" val="2096656641"/>
                  </a:ext>
                </a:extLst>
              </a:tr>
              <a:tr h="366274">
                <a:tc>
                  <a:txBody>
                    <a:bodyPr/>
                    <a:lstStyle/>
                    <a:p>
                      <a:r>
                        <a:rPr lang="en-GB" sz="1100" dirty="0"/>
                        <a:t>…</a:t>
                      </a:r>
                    </a:p>
                  </a:txBody>
                  <a:tcPr/>
                </a:tc>
                <a:tc>
                  <a:txBody>
                    <a:bodyPr/>
                    <a:lstStyle/>
                    <a:p>
                      <a:r>
                        <a:rPr lang="en-GB" sz="1100" dirty="0"/>
                        <a:t>…</a:t>
                      </a:r>
                    </a:p>
                  </a:txBody>
                  <a:tcPr/>
                </a:tc>
                <a:tc>
                  <a:txBody>
                    <a:bodyPr/>
                    <a:lstStyle/>
                    <a:p>
                      <a:r>
                        <a:rPr lang="en-GB" sz="1100" dirty="0"/>
                        <a:t>…</a:t>
                      </a:r>
                    </a:p>
                  </a:txBody>
                  <a:tcPr/>
                </a:tc>
                <a:extLst>
                  <a:ext uri="{0D108BD9-81ED-4DB2-BD59-A6C34878D82A}">
                    <a16:rowId xmlns:a16="http://schemas.microsoft.com/office/drawing/2014/main" val="3742242596"/>
                  </a:ext>
                </a:extLst>
              </a:tr>
              <a:tr h="366274">
                <a:tc>
                  <a:txBody>
                    <a:bodyPr/>
                    <a:lstStyle/>
                    <a:p>
                      <a:r>
                        <a:rPr lang="en-GB" sz="1100" dirty="0"/>
                        <a:t>n</a:t>
                      </a:r>
                    </a:p>
                  </a:txBody>
                  <a:tcPr/>
                </a:tc>
                <a:tc>
                  <a:txBody>
                    <a:bodyPr/>
                    <a:lstStyle/>
                    <a:p>
                      <a:r>
                        <a:rPr lang="en-GB" sz="1100" dirty="0"/>
                        <a:t>3</a:t>
                      </a:r>
                    </a:p>
                  </a:txBody>
                  <a:tcPr/>
                </a:tc>
                <a:tc>
                  <a:txBody>
                    <a:bodyPr/>
                    <a:lstStyle/>
                    <a:p>
                      <a:r>
                        <a:rPr lang="en-GB" sz="1100" dirty="0"/>
                        <a:t>5</a:t>
                      </a:r>
                    </a:p>
                  </a:txBody>
                  <a:tcPr/>
                </a:tc>
                <a:extLst>
                  <a:ext uri="{0D108BD9-81ED-4DB2-BD59-A6C34878D82A}">
                    <a16:rowId xmlns:a16="http://schemas.microsoft.com/office/drawing/2014/main" val="14779026"/>
                  </a:ext>
                </a:extLst>
              </a:tr>
            </a:tbl>
          </a:graphicData>
        </a:graphic>
      </p:graphicFrame>
      <p:sp>
        <p:nvSpPr>
          <p:cNvPr id="8" name="TextBox 7">
            <a:extLst>
              <a:ext uri="{FF2B5EF4-FFF2-40B4-BE49-F238E27FC236}">
                <a16:creationId xmlns:a16="http://schemas.microsoft.com/office/drawing/2014/main" id="{17E838B6-9B46-D91E-F0CB-71DEFCEB1809}"/>
              </a:ext>
            </a:extLst>
          </p:cNvPr>
          <p:cNvSpPr txBox="1"/>
          <p:nvPr/>
        </p:nvSpPr>
        <p:spPr>
          <a:xfrm>
            <a:off x="7751136" y="744279"/>
            <a:ext cx="2497543" cy="369332"/>
          </a:xfrm>
          <a:prstGeom prst="rect">
            <a:avLst/>
          </a:prstGeom>
          <a:noFill/>
        </p:spPr>
        <p:txBody>
          <a:bodyPr wrap="none" rtlCol="0">
            <a:spAutoFit/>
          </a:bodyPr>
          <a:lstStyle/>
          <a:p>
            <a:r>
              <a:rPr lang="en-GB" dirty="0"/>
              <a:t>Dataset of quantum dice</a:t>
            </a:r>
          </a:p>
        </p:txBody>
      </p:sp>
    </p:spTree>
    <p:extLst>
      <p:ext uri="{BB962C8B-B14F-4D97-AF65-F5344CB8AC3E}">
        <p14:creationId xmlns:p14="http://schemas.microsoft.com/office/powerpoint/2010/main" val="15037983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36989" y="943333"/>
            <a:ext cx="7866062" cy="885468"/>
          </a:xfrm>
        </p:spPr>
        <p:txBody>
          <a:bodyPr/>
          <a:lstStyle/>
          <a:p>
            <a:r>
              <a:rPr lang="en-GB" altLang="en-US" dirty="0"/>
              <a:t>Contents (5)</a:t>
            </a:r>
          </a:p>
        </p:txBody>
      </p:sp>
      <p:sp>
        <p:nvSpPr>
          <p:cNvPr id="7" name="Rectangle 3"/>
          <p:cNvSpPr txBox="1">
            <a:spLocks noChangeArrowheads="1"/>
          </p:cNvSpPr>
          <p:nvPr/>
        </p:nvSpPr>
        <p:spPr bwMode="auto">
          <a:xfrm>
            <a:off x="672279" y="1888776"/>
            <a:ext cx="82613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rgbClr val="00CCFF"/>
              </a:buClr>
              <a:buSzPct val="55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000">
                <a:solidFill>
                  <a:schemeClr val="tx1"/>
                </a:solidFill>
                <a:latin typeface="+mn-lt"/>
              </a:defRPr>
            </a:lvl3pPr>
            <a:lvl4pPr marL="1600200" indent="-228600" algn="l" rtl="0" fontAlgn="base">
              <a:spcBef>
                <a:spcPct val="20000"/>
              </a:spcBef>
              <a:spcAft>
                <a:spcPct val="0"/>
              </a:spcAft>
              <a:buClr>
                <a:srgbClr val="00CCFF"/>
              </a:buClr>
              <a:buSzPct val="55000"/>
              <a:buFont typeface="Wingdings" pitchFamily="2" charset="2"/>
              <a:buChar char="n"/>
              <a:defRPr>
                <a:solidFill>
                  <a:schemeClr val="tx1"/>
                </a:solidFill>
                <a:latin typeface="+mn-lt"/>
              </a:defRPr>
            </a:lvl4pPr>
            <a:lvl5pPr marL="2057400" indent="-228600" algn="l" rtl="0" fontAlgn="base">
              <a:spcBef>
                <a:spcPct val="20000"/>
              </a:spcBef>
              <a:spcAft>
                <a:spcPct val="0"/>
              </a:spcAft>
              <a:buClr>
                <a:srgbClr val="B7FFEC"/>
              </a:buClr>
              <a:buSzPct val="50000"/>
              <a:buFont typeface="Wingdings" pitchFamily="2" charset="2"/>
              <a:buChar char="n"/>
              <a:defRPr>
                <a:solidFill>
                  <a:schemeClr val="tx1"/>
                </a:solidFill>
                <a:latin typeface="+mn-lt"/>
              </a:defRPr>
            </a:lvl5pPr>
            <a:lvl6pPr marL="2514600" indent="-228600" algn="l" rtl="0" fontAlgn="base">
              <a:spcBef>
                <a:spcPct val="20000"/>
              </a:spcBef>
              <a:spcAft>
                <a:spcPct val="0"/>
              </a:spcAft>
              <a:buClr>
                <a:srgbClr val="B7FFEC"/>
              </a:buClr>
              <a:buSzPct val="50000"/>
              <a:buFont typeface="Wingdings" pitchFamily="2" charset="2"/>
              <a:buChar char="n"/>
              <a:defRPr>
                <a:solidFill>
                  <a:schemeClr val="tx1"/>
                </a:solidFill>
                <a:latin typeface="+mn-lt"/>
              </a:defRPr>
            </a:lvl6pPr>
            <a:lvl7pPr marL="2971800" indent="-228600" algn="l" rtl="0" fontAlgn="base">
              <a:spcBef>
                <a:spcPct val="20000"/>
              </a:spcBef>
              <a:spcAft>
                <a:spcPct val="0"/>
              </a:spcAft>
              <a:buClr>
                <a:srgbClr val="B7FFEC"/>
              </a:buClr>
              <a:buSzPct val="50000"/>
              <a:buFont typeface="Wingdings" pitchFamily="2" charset="2"/>
              <a:buChar char="n"/>
              <a:defRPr>
                <a:solidFill>
                  <a:schemeClr val="tx1"/>
                </a:solidFill>
                <a:latin typeface="+mn-lt"/>
              </a:defRPr>
            </a:lvl7pPr>
            <a:lvl8pPr marL="3429000" indent="-228600" algn="l" rtl="0" fontAlgn="base">
              <a:spcBef>
                <a:spcPct val="20000"/>
              </a:spcBef>
              <a:spcAft>
                <a:spcPct val="0"/>
              </a:spcAft>
              <a:buClr>
                <a:srgbClr val="B7FFEC"/>
              </a:buClr>
              <a:buSzPct val="50000"/>
              <a:buFont typeface="Wingdings" pitchFamily="2" charset="2"/>
              <a:buChar char="n"/>
              <a:defRPr>
                <a:solidFill>
                  <a:schemeClr val="tx1"/>
                </a:solidFill>
                <a:latin typeface="+mn-lt"/>
              </a:defRPr>
            </a:lvl8pPr>
            <a:lvl9pPr marL="3886200" indent="-228600" algn="l" rtl="0" fontAlgn="base">
              <a:spcBef>
                <a:spcPct val="20000"/>
              </a:spcBef>
              <a:spcAft>
                <a:spcPct val="0"/>
              </a:spcAft>
              <a:buClr>
                <a:srgbClr val="B7FFEC"/>
              </a:buClr>
              <a:buSzPct val="50000"/>
              <a:buFont typeface="Wingdings" pitchFamily="2" charset="2"/>
              <a:buChar char="n"/>
              <a:defRPr>
                <a:solidFill>
                  <a:schemeClr val="tx1"/>
                </a:solidFill>
                <a:latin typeface="+mn-lt"/>
              </a:defRPr>
            </a:lvl9pPr>
          </a:lstStyle>
          <a:p>
            <a:r>
              <a:rPr lang="en-GB" altLang="en-US" kern="0" dirty="0">
                <a:solidFill>
                  <a:srgbClr val="C0C0C0"/>
                </a:solidFill>
              </a:rPr>
              <a:t>A committee of “experts”</a:t>
            </a:r>
          </a:p>
          <a:p>
            <a:r>
              <a:rPr lang="en-GB" altLang="en-US" kern="0" dirty="0">
                <a:solidFill>
                  <a:srgbClr val="C0C0C0"/>
                </a:solidFill>
              </a:rPr>
              <a:t>Bagging</a:t>
            </a:r>
          </a:p>
          <a:p>
            <a:r>
              <a:rPr lang="en-GB" altLang="en-US" dirty="0">
                <a:solidFill>
                  <a:srgbClr val="C0C0C0"/>
                </a:solidFill>
              </a:rPr>
              <a:t>Randomisation</a:t>
            </a:r>
            <a:endParaRPr lang="en-GB" altLang="en-US" kern="0" dirty="0">
              <a:solidFill>
                <a:srgbClr val="C0C0C0"/>
              </a:solidFill>
            </a:endParaRPr>
          </a:p>
          <a:p>
            <a:r>
              <a:rPr lang="en-GB" altLang="en-US" kern="0" dirty="0">
                <a:solidFill>
                  <a:srgbClr val="C0C0C0"/>
                </a:solidFill>
              </a:rPr>
              <a:t>Boosting</a:t>
            </a:r>
          </a:p>
          <a:p>
            <a:r>
              <a:rPr lang="en-GB" altLang="en-US" kern="0" dirty="0"/>
              <a:t>Stacking</a:t>
            </a:r>
          </a:p>
          <a:p>
            <a:r>
              <a:rPr lang="en-GB" altLang="en-US" kern="0" dirty="0">
                <a:solidFill>
                  <a:srgbClr val="C0C0C0"/>
                </a:solidFill>
              </a:rPr>
              <a:t>Discussion</a:t>
            </a:r>
          </a:p>
        </p:txBody>
      </p:sp>
    </p:spTree>
    <p:extLst>
      <p:ext uri="{BB962C8B-B14F-4D97-AF65-F5344CB8AC3E}">
        <p14:creationId xmlns:p14="http://schemas.microsoft.com/office/powerpoint/2010/main" val="39743646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title"/>
          </p:nvPr>
        </p:nvSpPr>
        <p:spPr>
          <a:xfrm>
            <a:off x="595843" y="945357"/>
            <a:ext cx="7993062" cy="1462087"/>
          </a:xfrm>
        </p:spPr>
        <p:txBody>
          <a:bodyPr/>
          <a:lstStyle/>
          <a:p>
            <a:r>
              <a:rPr lang="en-GB" altLang="en-US" dirty="0"/>
              <a:t>Stacking </a:t>
            </a:r>
            <a:r>
              <a:rPr lang="en-GB" altLang="en-US" sz="4000" dirty="0"/>
              <a:t>(Stacked Generalisation)</a:t>
            </a:r>
          </a:p>
        </p:txBody>
      </p:sp>
      <p:sp>
        <p:nvSpPr>
          <p:cNvPr id="74755" name="Rectangle 1027"/>
          <p:cNvSpPr>
            <a:spLocks noGrp="1" noChangeArrowheads="1"/>
          </p:cNvSpPr>
          <p:nvPr>
            <p:ph type="body" idx="1"/>
          </p:nvPr>
        </p:nvSpPr>
        <p:spPr/>
        <p:txBody>
          <a:bodyPr/>
          <a:lstStyle/>
          <a:p>
            <a:r>
              <a:rPr lang="en-GB" altLang="en-US" dirty="0">
                <a:latin typeface="Arial" charset="0"/>
              </a:rPr>
              <a:t>Base learners are usually different</a:t>
            </a:r>
          </a:p>
          <a:p>
            <a:pPr lvl="1"/>
            <a:r>
              <a:rPr lang="en-GB" altLang="en-US" dirty="0">
                <a:latin typeface="Arial" charset="0"/>
              </a:rPr>
              <a:t>unlike bagging and boosting  </a:t>
            </a:r>
          </a:p>
          <a:p>
            <a:r>
              <a:rPr lang="en-GB" altLang="en-US" dirty="0">
                <a:latin typeface="Arial" charset="0"/>
              </a:rPr>
              <a:t>Combining predictions</a:t>
            </a:r>
          </a:p>
          <a:p>
            <a:pPr lvl="1"/>
            <a:r>
              <a:rPr lang="en-GB" altLang="en-US" dirty="0">
                <a:latin typeface="Arial" charset="0"/>
              </a:rPr>
              <a:t>not simple weighted vote/average</a:t>
            </a:r>
          </a:p>
          <a:p>
            <a:pPr lvl="1"/>
            <a:r>
              <a:rPr lang="en-GB" altLang="en-US" dirty="0">
                <a:latin typeface="Arial" charset="0"/>
              </a:rPr>
              <a:t>stacking learns which models are reliable in different circumstances</a:t>
            </a:r>
          </a:p>
          <a:p>
            <a:r>
              <a:rPr lang="en-GB" altLang="en-US" dirty="0">
                <a:latin typeface="Arial" charset="0"/>
              </a:rPr>
              <a:t>Hard to analyse theoretically</a:t>
            </a:r>
          </a:p>
          <a:p>
            <a:pPr lvl="1"/>
            <a:r>
              <a:rPr lang="en-GB" altLang="en-US" dirty="0">
                <a:latin typeface="Arial" charset="0"/>
              </a:rPr>
              <a:t>used less than bagging or boosting</a:t>
            </a:r>
          </a:p>
        </p:txBody>
      </p:sp>
    </p:spTree>
    <p:extLst>
      <p:ext uri="{BB962C8B-B14F-4D97-AF65-F5344CB8AC3E}">
        <p14:creationId xmlns:p14="http://schemas.microsoft.com/office/powerpoint/2010/main" val="1415388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9BC3F5B-5D4F-496E-AA76-964AAC2EFE32}"/>
              </a:ext>
              <a:ext uri="{C183D7F6-B498-43B3-948B-1728B52AA6E4}">
                <adec:decorative xmlns:adec="http://schemas.microsoft.com/office/drawing/2017/decorative" val="1"/>
              </a:ext>
            </a:extLst>
          </p:cNvPr>
          <p:cNvGrpSpPr/>
          <p:nvPr/>
        </p:nvGrpSpPr>
        <p:grpSpPr>
          <a:xfrm>
            <a:off x="533588" y="2285603"/>
            <a:ext cx="2745832" cy="3154758"/>
            <a:chOff x="533588" y="2285603"/>
            <a:chExt cx="2745832" cy="3154758"/>
          </a:xfrm>
        </p:grpSpPr>
        <p:sp>
          <p:nvSpPr>
            <p:cNvPr id="84996" name="Rectangle 4"/>
            <p:cNvSpPr>
              <a:spLocks noChangeArrowheads="1"/>
            </p:cNvSpPr>
            <p:nvPr/>
          </p:nvSpPr>
          <p:spPr bwMode="auto">
            <a:xfrm>
              <a:off x="1222562" y="2677317"/>
              <a:ext cx="1379538" cy="32464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b="1" dirty="0">
                  <a:solidFill>
                    <a:schemeClr val="bg1"/>
                  </a:solidFill>
                </a:rPr>
                <a:t>0-training</a:t>
              </a:r>
            </a:p>
          </p:txBody>
        </p:sp>
        <p:grpSp>
          <p:nvGrpSpPr>
            <p:cNvPr id="84997" name="Group 5"/>
            <p:cNvGrpSpPr>
              <a:grpSpLocks/>
            </p:cNvGrpSpPr>
            <p:nvPr/>
          </p:nvGrpSpPr>
          <p:grpSpPr bwMode="auto">
            <a:xfrm>
              <a:off x="841563" y="3688555"/>
              <a:ext cx="601663" cy="436562"/>
              <a:chOff x="0" y="1968"/>
              <a:chExt cx="379" cy="275"/>
            </a:xfrm>
          </p:grpSpPr>
          <p:sp>
            <p:nvSpPr>
              <p:cNvPr id="84998" name="AutoShape 6"/>
              <p:cNvSpPr>
                <a:spLocks noChangeAspect="1" noChangeArrowheads="1"/>
              </p:cNvSpPr>
              <p:nvPr/>
            </p:nvSpPr>
            <p:spPr bwMode="auto">
              <a:xfrm>
                <a:off x="91" y="2024"/>
                <a:ext cx="196" cy="169"/>
              </a:xfrm>
              <a:prstGeom prst="triangle">
                <a:avLst>
                  <a:gd name="adj" fmla="val 50000"/>
                </a:avLst>
              </a:prstGeom>
              <a:solidFill>
                <a:srgbClr val="CCCCFF"/>
              </a:solidFill>
              <a:ln w="12700">
                <a:solidFill>
                  <a:srgbClr val="000000"/>
                </a:solidFill>
                <a:miter lim="800000"/>
                <a:headEnd/>
                <a:tailEnd/>
              </a:ln>
            </p:spPr>
            <p:txBody>
              <a:bodyPr/>
              <a:lstStyle/>
              <a:p>
                <a:endParaRPr lang="en-GB" sz="2000" b="1"/>
              </a:p>
            </p:txBody>
          </p:sp>
          <p:sp>
            <p:nvSpPr>
              <p:cNvPr id="84999" name="Oval 7"/>
              <p:cNvSpPr>
                <a:spLocks noChangeAspect="1" noChangeArrowheads="1"/>
              </p:cNvSpPr>
              <p:nvPr/>
            </p:nvSpPr>
            <p:spPr bwMode="auto">
              <a:xfrm>
                <a:off x="0" y="2187"/>
                <a:ext cx="112" cy="56"/>
              </a:xfrm>
              <a:prstGeom prst="ellipse">
                <a:avLst/>
              </a:prstGeom>
              <a:solidFill>
                <a:schemeClr val="hlink"/>
              </a:solidFill>
              <a:ln w="12700">
                <a:solidFill>
                  <a:srgbClr val="000000"/>
                </a:solidFill>
                <a:round/>
                <a:headEnd/>
                <a:tailEnd/>
              </a:ln>
            </p:spPr>
            <p:txBody>
              <a:bodyPr/>
              <a:lstStyle/>
              <a:p>
                <a:endParaRPr lang="en-GB" sz="2000" b="1"/>
              </a:p>
            </p:txBody>
          </p:sp>
          <p:sp>
            <p:nvSpPr>
              <p:cNvPr id="85000" name="Oval 8"/>
              <p:cNvSpPr>
                <a:spLocks noChangeAspect="1" noChangeArrowheads="1"/>
              </p:cNvSpPr>
              <p:nvPr/>
            </p:nvSpPr>
            <p:spPr bwMode="auto">
              <a:xfrm>
                <a:off x="133" y="1968"/>
                <a:ext cx="113" cy="56"/>
              </a:xfrm>
              <a:prstGeom prst="ellipse">
                <a:avLst/>
              </a:prstGeom>
              <a:solidFill>
                <a:schemeClr val="accent2"/>
              </a:solidFill>
              <a:ln w="12700">
                <a:solidFill>
                  <a:srgbClr val="000000"/>
                </a:solidFill>
                <a:round/>
                <a:headEnd/>
                <a:tailEnd/>
              </a:ln>
            </p:spPr>
            <p:txBody>
              <a:bodyPr/>
              <a:lstStyle/>
              <a:p>
                <a:endParaRPr lang="en-GB" sz="2000" b="1"/>
              </a:p>
            </p:txBody>
          </p:sp>
          <p:sp>
            <p:nvSpPr>
              <p:cNvPr id="85001" name="Oval 9"/>
              <p:cNvSpPr>
                <a:spLocks noChangeAspect="1" noChangeArrowheads="1"/>
              </p:cNvSpPr>
              <p:nvPr/>
            </p:nvSpPr>
            <p:spPr bwMode="auto">
              <a:xfrm>
                <a:off x="267" y="2187"/>
                <a:ext cx="112" cy="56"/>
              </a:xfrm>
              <a:prstGeom prst="ellipse">
                <a:avLst/>
              </a:prstGeom>
              <a:solidFill>
                <a:schemeClr val="folHlink"/>
              </a:solidFill>
              <a:ln w="12700">
                <a:solidFill>
                  <a:srgbClr val="000000"/>
                </a:solidFill>
                <a:round/>
                <a:headEnd/>
                <a:tailEnd/>
              </a:ln>
            </p:spPr>
            <p:txBody>
              <a:bodyPr/>
              <a:lstStyle/>
              <a:p>
                <a:endParaRPr lang="en-GB" sz="2000" b="1"/>
              </a:p>
            </p:txBody>
          </p:sp>
        </p:grpSp>
        <p:sp>
          <p:nvSpPr>
            <p:cNvPr id="85002" name="Arc 10"/>
            <p:cNvSpPr>
              <a:spLocks/>
            </p:cNvSpPr>
            <p:nvPr/>
          </p:nvSpPr>
          <p:spPr bwMode="auto">
            <a:xfrm flipH="1">
              <a:off x="1146362" y="2905917"/>
              <a:ext cx="609600" cy="7620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fo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85006" name="Group 14"/>
            <p:cNvGrpSpPr>
              <a:grpSpLocks/>
            </p:cNvGrpSpPr>
            <p:nvPr/>
          </p:nvGrpSpPr>
          <p:grpSpPr bwMode="auto">
            <a:xfrm>
              <a:off x="1451163" y="3820318"/>
              <a:ext cx="601663" cy="436563"/>
              <a:chOff x="0" y="1968"/>
              <a:chExt cx="379" cy="275"/>
            </a:xfrm>
          </p:grpSpPr>
          <p:sp>
            <p:nvSpPr>
              <p:cNvPr id="85007" name="AutoShape 15"/>
              <p:cNvSpPr>
                <a:spLocks noChangeAspect="1" noChangeArrowheads="1"/>
              </p:cNvSpPr>
              <p:nvPr/>
            </p:nvSpPr>
            <p:spPr bwMode="auto">
              <a:xfrm>
                <a:off x="91" y="2024"/>
                <a:ext cx="196" cy="169"/>
              </a:xfrm>
              <a:prstGeom prst="triangle">
                <a:avLst>
                  <a:gd name="adj" fmla="val 50000"/>
                </a:avLst>
              </a:prstGeom>
              <a:solidFill>
                <a:srgbClr val="CCCCFF"/>
              </a:solidFill>
              <a:ln w="12700">
                <a:solidFill>
                  <a:srgbClr val="000000"/>
                </a:solidFill>
                <a:miter lim="800000"/>
                <a:headEnd/>
                <a:tailEnd/>
              </a:ln>
            </p:spPr>
            <p:txBody>
              <a:bodyPr/>
              <a:lstStyle/>
              <a:p>
                <a:endParaRPr lang="en-GB" sz="2000" b="1"/>
              </a:p>
            </p:txBody>
          </p:sp>
          <p:sp>
            <p:nvSpPr>
              <p:cNvPr id="85008" name="Oval 16"/>
              <p:cNvSpPr>
                <a:spLocks noChangeAspect="1" noChangeArrowheads="1"/>
              </p:cNvSpPr>
              <p:nvPr/>
            </p:nvSpPr>
            <p:spPr bwMode="auto">
              <a:xfrm>
                <a:off x="0" y="2187"/>
                <a:ext cx="112" cy="56"/>
              </a:xfrm>
              <a:prstGeom prst="ellipse">
                <a:avLst/>
              </a:prstGeom>
              <a:solidFill>
                <a:schemeClr val="hlink"/>
              </a:solidFill>
              <a:ln w="12700">
                <a:solidFill>
                  <a:srgbClr val="000000"/>
                </a:solidFill>
                <a:round/>
                <a:headEnd/>
                <a:tailEnd/>
              </a:ln>
            </p:spPr>
            <p:txBody>
              <a:bodyPr/>
              <a:lstStyle/>
              <a:p>
                <a:endParaRPr lang="en-GB" sz="2000" b="1"/>
              </a:p>
            </p:txBody>
          </p:sp>
          <p:sp>
            <p:nvSpPr>
              <p:cNvPr id="85009" name="Oval 17"/>
              <p:cNvSpPr>
                <a:spLocks noChangeAspect="1" noChangeArrowheads="1"/>
              </p:cNvSpPr>
              <p:nvPr/>
            </p:nvSpPr>
            <p:spPr bwMode="auto">
              <a:xfrm>
                <a:off x="133" y="1968"/>
                <a:ext cx="113" cy="56"/>
              </a:xfrm>
              <a:prstGeom prst="ellipse">
                <a:avLst/>
              </a:prstGeom>
              <a:solidFill>
                <a:schemeClr val="accent2"/>
              </a:solidFill>
              <a:ln w="12700">
                <a:solidFill>
                  <a:srgbClr val="000000"/>
                </a:solidFill>
                <a:round/>
                <a:headEnd/>
                <a:tailEnd/>
              </a:ln>
            </p:spPr>
            <p:txBody>
              <a:bodyPr/>
              <a:lstStyle/>
              <a:p>
                <a:endParaRPr lang="en-GB" sz="2000" b="1"/>
              </a:p>
            </p:txBody>
          </p:sp>
          <p:sp>
            <p:nvSpPr>
              <p:cNvPr id="85010" name="Oval 18"/>
              <p:cNvSpPr>
                <a:spLocks noChangeAspect="1" noChangeArrowheads="1"/>
              </p:cNvSpPr>
              <p:nvPr/>
            </p:nvSpPr>
            <p:spPr bwMode="auto">
              <a:xfrm>
                <a:off x="267" y="2187"/>
                <a:ext cx="112" cy="56"/>
              </a:xfrm>
              <a:prstGeom prst="ellipse">
                <a:avLst/>
              </a:prstGeom>
              <a:solidFill>
                <a:schemeClr val="folHlink"/>
              </a:solidFill>
              <a:ln w="12700">
                <a:solidFill>
                  <a:srgbClr val="000000"/>
                </a:solidFill>
                <a:round/>
                <a:headEnd/>
                <a:tailEnd/>
              </a:ln>
            </p:spPr>
            <p:txBody>
              <a:bodyPr/>
              <a:lstStyle/>
              <a:p>
                <a:endParaRPr lang="en-GB" sz="2000" b="1"/>
              </a:p>
            </p:txBody>
          </p:sp>
        </p:grpSp>
        <p:sp>
          <p:nvSpPr>
            <p:cNvPr id="85013" name="Arc 21"/>
            <p:cNvSpPr>
              <a:spLocks/>
            </p:cNvSpPr>
            <p:nvPr/>
          </p:nvSpPr>
          <p:spPr bwMode="auto">
            <a:xfrm>
              <a:off x="1755962" y="2905917"/>
              <a:ext cx="693738" cy="1066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folHlink"/>
              </a:solidFill>
              <a:prstDash val="dash"/>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85014" name="Group 22"/>
            <p:cNvGrpSpPr>
              <a:grpSpLocks/>
            </p:cNvGrpSpPr>
            <p:nvPr/>
          </p:nvGrpSpPr>
          <p:grpSpPr bwMode="auto">
            <a:xfrm>
              <a:off x="2144900" y="3972718"/>
              <a:ext cx="601662" cy="436563"/>
              <a:chOff x="0" y="1968"/>
              <a:chExt cx="379" cy="275"/>
            </a:xfrm>
          </p:grpSpPr>
          <p:sp>
            <p:nvSpPr>
              <p:cNvPr id="85015" name="AutoShape 23"/>
              <p:cNvSpPr>
                <a:spLocks noChangeAspect="1" noChangeArrowheads="1"/>
              </p:cNvSpPr>
              <p:nvPr/>
            </p:nvSpPr>
            <p:spPr bwMode="auto">
              <a:xfrm>
                <a:off x="91" y="2024"/>
                <a:ext cx="196" cy="169"/>
              </a:xfrm>
              <a:prstGeom prst="triangle">
                <a:avLst>
                  <a:gd name="adj" fmla="val 50000"/>
                </a:avLst>
              </a:prstGeom>
              <a:solidFill>
                <a:srgbClr val="CCCCFF"/>
              </a:solidFill>
              <a:ln w="12700">
                <a:solidFill>
                  <a:srgbClr val="000000"/>
                </a:solidFill>
                <a:miter lim="800000"/>
                <a:headEnd/>
                <a:tailEnd/>
              </a:ln>
            </p:spPr>
            <p:txBody>
              <a:bodyPr/>
              <a:lstStyle/>
              <a:p>
                <a:endParaRPr lang="en-GB" sz="2000" b="1"/>
              </a:p>
            </p:txBody>
          </p:sp>
          <p:sp>
            <p:nvSpPr>
              <p:cNvPr id="85016" name="Oval 24"/>
              <p:cNvSpPr>
                <a:spLocks noChangeAspect="1" noChangeArrowheads="1"/>
              </p:cNvSpPr>
              <p:nvPr/>
            </p:nvSpPr>
            <p:spPr bwMode="auto">
              <a:xfrm>
                <a:off x="0" y="2187"/>
                <a:ext cx="112" cy="56"/>
              </a:xfrm>
              <a:prstGeom prst="ellipse">
                <a:avLst/>
              </a:prstGeom>
              <a:solidFill>
                <a:schemeClr val="hlink"/>
              </a:solidFill>
              <a:ln w="12700">
                <a:solidFill>
                  <a:srgbClr val="000000"/>
                </a:solidFill>
                <a:round/>
                <a:headEnd/>
                <a:tailEnd/>
              </a:ln>
            </p:spPr>
            <p:txBody>
              <a:bodyPr/>
              <a:lstStyle/>
              <a:p>
                <a:endParaRPr lang="en-GB" sz="2000" b="1"/>
              </a:p>
            </p:txBody>
          </p:sp>
          <p:sp>
            <p:nvSpPr>
              <p:cNvPr id="85017" name="Oval 25"/>
              <p:cNvSpPr>
                <a:spLocks noChangeAspect="1" noChangeArrowheads="1"/>
              </p:cNvSpPr>
              <p:nvPr/>
            </p:nvSpPr>
            <p:spPr bwMode="auto">
              <a:xfrm>
                <a:off x="133" y="1968"/>
                <a:ext cx="113" cy="56"/>
              </a:xfrm>
              <a:prstGeom prst="ellipse">
                <a:avLst/>
              </a:prstGeom>
              <a:solidFill>
                <a:schemeClr val="accent2"/>
              </a:solidFill>
              <a:ln w="12700">
                <a:solidFill>
                  <a:srgbClr val="000000"/>
                </a:solidFill>
                <a:round/>
                <a:headEnd/>
                <a:tailEnd/>
              </a:ln>
            </p:spPr>
            <p:txBody>
              <a:bodyPr/>
              <a:lstStyle/>
              <a:p>
                <a:endParaRPr lang="en-GB" sz="2000" b="1"/>
              </a:p>
            </p:txBody>
          </p:sp>
          <p:sp>
            <p:nvSpPr>
              <p:cNvPr id="85018" name="Oval 26"/>
              <p:cNvSpPr>
                <a:spLocks noChangeAspect="1" noChangeArrowheads="1"/>
              </p:cNvSpPr>
              <p:nvPr/>
            </p:nvSpPr>
            <p:spPr bwMode="auto">
              <a:xfrm>
                <a:off x="267" y="2187"/>
                <a:ext cx="112" cy="56"/>
              </a:xfrm>
              <a:prstGeom prst="ellipse">
                <a:avLst/>
              </a:prstGeom>
              <a:solidFill>
                <a:schemeClr val="folHlink"/>
              </a:solidFill>
              <a:ln w="12700">
                <a:solidFill>
                  <a:srgbClr val="000000"/>
                </a:solidFill>
                <a:round/>
                <a:headEnd/>
                <a:tailEnd/>
              </a:ln>
            </p:spPr>
            <p:txBody>
              <a:bodyPr/>
              <a:lstStyle/>
              <a:p>
                <a:endParaRPr lang="en-GB" sz="2000" b="1"/>
              </a:p>
            </p:txBody>
          </p:sp>
        </p:grpSp>
        <p:sp>
          <p:nvSpPr>
            <p:cNvPr id="85030" name="Line 38"/>
            <p:cNvSpPr>
              <a:spLocks noChangeShapeType="1"/>
            </p:cNvSpPr>
            <p:nvPr/>
          </p:nvSpPr>
          <p:spPr bwMode="auto">
            <a:xfrm>
              <a:off x="1755962" y="2905917"/>
              <a:ext cx="0" cy="914400"/>
            </a:xfrm>
            <a:prstGeom prst="line">
              <a:avLst/>
            </a:prstGeom>
            <a:noFill/>
            <a:ln w="12700">
              <a:solidFill>
                <a:schemeClr val="folHlink"/>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85031" name="Rectangle 39"/>
            <p:cNvSpPr>
              <a:spLocks noChangeArrowheads="1"/>
            </p:cNvSpPr>
            <p:nvPr/>
          </p:nvSpPr>
          <p:spPr bwMode="auto">
            <a:xfrm>
              <a:off x="533588" y="2296317"/>
              <a:ext cx="1379538" cy="32464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b="1" dirty="0">
                  <a:solidFill>
                    <a:schemeClr val="bg1"/>
                  </a:solidFill>
                </a:rPr>
                <a:t>Training</a:t>
              </a:r>
            </a:p>
          </p:txBody>
        </p:sp>
        <p:sp>
          <p:nvSpPr>
            <p:cNvPr id="85032" name="Rectangle 40"/>
            <p:cNvSpPr>
              <a:spLocks noChangeArrowheads="1"/>
            </p:cNvSpPr>
            <p:nvPr/>
          </p:nvSpPr>
          <p:spPr bwMode="auto">
            <a:xfrm>
              <a:off x="1899882" y="2285603"/>
              <a:ext cx="1379538" cy="3246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b="1" dirty="0">
                  <a:solidFill>
                    <a:schemeClr val="bg1"/>
                  </a:solidFill>
                </a:rPr>
                <a:t>Testing</a:t>
              </a:r>
            </a:p>
          </p:txBody>
        </p:sp>
        <p:sp>
          <p:nvSpPr>
            <p:cNvPr id="85033" name="Rectangle 41"/>
            <p:cNvSpPr>
              <a:spLocks noChangeArrowheads="1"/>
            </p:cNvSpPr>
            <p:nvPr/>
          </p:nvSpPr>
          <p:spPr bwMode="auto">
            <a:xfrm>
              <a:off x="765362" y="5115717"/>
              <a:ext cx="1379538" cy="324644"/>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US" sz="2000" b="1">
                  <a:solidFill>
                    <a:schemeClr val="bg1"/>
                  </a:solidFill>
                </a:rPr>
                <a:t>1-Training</a:t>
              </a:r>
            </a:p>
          </p:txBody>
        </p:sp>
        <p:grpSp>
          <p:nvGrpSpPr>
            <p:cNvPr id="85034" name="Group 42"/>
            <p:cNvGrpSpPr>
              <a:grpSpLocks/>
            </p:cNvGrpSpPr>
            <p:nvPr/>
          </p:nvGrpSpPr>
          <p:grpSpPr bwMode="auto">
            <a:xfrm>
              <a:off x="2297300" y="4658518"/>
              <a:ext cx="601662" cy="436563"/>
              <a:chOff x="0" y="1968"/>
              <a:chExt cx="379" cy="275"/>
            </a:xfrm>
          </p:grpSpPr>
          <p:sp>
            <p:nvSpPr>
              <p:cNvPr id="85035" name="AutoShape 43"/>
              <p:cNvSpPr>
                <a:spLocks noChangeAspect="1" noChangeArrowheads="1"/>
              </p:cNvSpPr>
              <p:nvPr/>
            </p:nvSpPr>
            <p:spPr bwMode="auto">
              <a:xfrm>
                <a:off x="91" y="2024"/>
                <a:ext cx="196" cy="169"/>
              </a:xfrm>
              <a:prstGeom prst="triangle">
                <a:avLst>
                  <a:gd name="adj" fmla="val 50000"/>
                </a:avLst>
              </a:prstGeom>
              <a:solidFill>
                <a:srgbClr val="CCCCFF"/>
              </a:solidFill>
              <a:ln w="12700">
                <a:solidFill>
                  <a:srgbClr val="000000"/>
                </a:solidFill>
                <a:miter lim="800000"/>
                <a:headEnd/>
                <a:tailEnd/>
              </a:ln>
            </p:spPr>
            <p:txBody>
              <a:bodyPr/>
              <a:lstStyle/>
              <a:p>
                <a:endParaRPr lang="en-GB" sz="2000" b="1"/>
              </a:p>
            </p:txBody>
          </p:sp>
          <p:sp>
            <p:nvSpPr>
              <p:cNvPr id="85036" name="Oval 44"/>
              <p:cNvSpPr>
                <a:spLocks noChangeAspect="1" noChangeArrowheads="1"/>
              </p:cNvSpPr>
              <p:nvPr/>
            </p:nvSpPr>
            <p:spPr bwMode="auto">
              <a:xfrm>
                <a:off x="0" y="2187"/>
                <a:ext cx="112" cy="56"/>
              </a:xfrm>
              <a:prstGeom prst="ellipse">
                <a:avLst/>
              </a:prstGeom>
              <a:solidFill>
                <a:schemeClr val="hlink"/>
              </a:solidFill>
              <a:ln w="12700">
                <a:solidFill>
                  <a:srgbClr val="000000"/>
                </a:solidFill>
                <a:round/>
                <a:headEnd/>
                <a:tailEnd/>
              </a:ln>
            </p:spPr>
            <p:txBody>
              <a:bodyPr/>
              <a:lstStyle/>
              <a:p>
                <a:endParaRPr lang="en-GB" sz="2000" b="1"/>
              </a:p>
            </p:txBody>
          </p:sp>
          <p:sp>
            <p:nvSpPr>
              <p:cNvPr id="85037" name="Oval 45"/>
              <p:cNvSpPr>
                <a:spLocks noChangeAspect="1" noChangeArrowheads="1"/>
              </p:cNvSpPr>
              <p:nvPr/>
            </p:nvSpPr>
            <p:spPr bwMode="auto">
              <a:xfrm>
                <a:off x="133" y="1968"/>
                <a:ext cx="113" cy="56"/>
              </a:xfrm>
              <a:prstGeom prst="ellipse">
                <a:avLst/>
              </a:prstGeom>
              <a:solidFill>
                <a:schemeClr val="accent2"/>
              </a:solidFill>
              <a:ln w="12700">
                <a:solidFill>
                  <a:srgbClr val="000000"/>
                </a:solidFill>
                <a:round/>
                <a:headEnd/>
                <a:tailEnd/>
              </a:ln>
            </p:spPr>
            <p:txBody>
              <a:bodyPr/>
              <a:lstStyle/>
              <a:p>
                <a:endParaRPr lang="en-GB" sz="2000" b="1"/>
              </a:p>
            </p:txBody>
          </p:sp>
          <p:sp>
            <p:nvSpPr>
              <p:cNvPr id="85038" name="Oval 46"/>
              <p:cNvSpPr>
                <a:spLocks noChangeAspect="1" noChangeArrowheads="1"/>
              </p:cNvSpPr>
              <p:nvPr/>
            </p:nvSpPr>
            <p:spPr bwMode="auto">
              <a:xfrm>
                <a:off x="267" y="2187"/>
                <a:ext cx="112" cy="56"/>
              </a:xfrm>
              <a:prstGeom prst="ellipse">
                <a:avLst/>
              </a:prstGeom>
              <a:solidFill>
                <a:schemeClr val="folHlink"/>
              </a:solidFill>
              <a:ln w="12700">
                <a:solidFill>
                  <a:srgbClr val="000000"/>
                </a:solidFill>
                <a:round/>
                <a:headEnd/>
                <a:tailEnd/>
              </a:ln>
            </p:spPr>
            <p:txBody>
              <a:bodyPr/>
              <a:lstStyle/>
              <a:p>
                <a:endParaRPr lang="en-GB" sz="2000" b="1"/>
              </a:p>
            </p:txBody>
          </p:sp>
        </p:grpSp>
        <p:sp>
          <p:nvSpPr>
            <p:cNvPr id="85046" name="Arc 54"/>
            <p:cNvSpPr>
              <a:spLocks/>
            </p:cNvSpPr>
            <p:nvPr/>
          </p:nvSpPr>
          <p:spPr bwMode="auto">
            <a:xfrm flipH="1">
              <a:off x="1070162" y="4201317"/>
              <a:ext cx="1295400" cy="914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hlink"/>
              </a:solidFill>
              <a:prstDash val="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2000" b="1"/>
            </a:p>
          </p:txBody>
        </p:sp>
        <p:sp>
          <p:nvSpPr>
            <p:cNvPr id="85047" name="Arc 55"/>
            <p:cNvSpPr>
              <a:spLocks/>
            </p:cNvSpPr>
            <p:nvPr/>
          </p:nvSpPr>
          <p:spPr bwMode="auto">
            <a:xfrm flipH="1">
              <a:off x="993962" y="4048917"/>
              <a:ext cx="685800" cy="1066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hlink"/>
              </a:solidFill>
              <a:prstDash val="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2000" b="1"/>
            </a:p>
          </p:txBody>
        </p:sp>
        <p:sp>
          <p:nvSpPr>
            <p:cNvPr id="85048" name="Arc 56"/>
            <p:cNvSpPr>
              <a:spLocks/>
            </p:cNvSpPr>
            <p:nvPr/>
          </p:nvSpPr>
          <p:spPr bwMode="auto">
            <a:xfrm flipH="1">
              <a:off x="917762" y="4048917"/>
              <a:ext cx="228600" cy="10668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chemeClr val="hlink"/>
              </a:solidFill>
              <a:prstDash val="dash"/>
              <a:round/>
              <a:headEnd type="triangle" w="med" len="me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2000" b="1"/>
            </a:p>
          </p:txBody>
        </p:sp>
        <p:sp>
          <p:nvSpPr>
            <p:cNvPr id="85049" name="Line 57"/>
            <p:cNvSpPr>
              <a:spLocks noChangeShapeType="1"/>
            </p:cNvSpPr>
            <p:nvPr/>
          </p:nvSpPr>
          <p:spPr bwMode="auto">
            <a:xfrm>
              <a:off x="1146362" y="4048917"/>
              <a:ext cx="1295400" cy="914400"/>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2000" b="1"/>
            </a:p>
          </p:txBody>
        </p:sp>
        <p:sp>
          <p:nvSpPr>
            <p:cNvPr id="85050" name="Line 58"/>
            <p:cNvSpPr>
              <a:spLocks noChangeShapeType="1"/>
            </p:cNvSpPr>
            <p:nvPr/>
          </p:nvSpPr>
          <p:spPr bwMode="auto">
            <a:xfrm>
              <a:off x="1755962" y="4201317"/>
              <a:ext cx="685800" cy="685800"/>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2000" b="1"/>
            </a:p>
          </p:txBody>
        </p:sp>
        <p:sp>
          <p:nvSpPr>
            <p:cNvPr id="85051" name="Line 59"/>
            <p:cNvSpPr>
              <a:spLocks noChangeShapeType="1"/>
            </p:cNvSpPr>
            <p:nvPr/>
          </p:nvSpPr>
          <p:spPr bwMode="auto">
            <a:xfrm>
              <a:off x="2441762" y="4353717"/>
              <a:ext cx="76200" cy="457200"/>
            </a:xfrm>
            <a:prstGeom prst="line">
              <a:avLst/>
            </a:prstGeom>
            <a:noFill/>
            <a:ln w="127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2000" b="1"/>
            </a:p>
          </p:txBody>
        </p:sp>
        <p:sp>
          <p:nvSpPr>
            <p:cNvPr id="85052" name="Text Box 60"/>
            <p:cNvSpPr txBox="1">
              <a:spLocks noChangeArrowheads="1"/>
            </p:cNvSpPr>
            <p:nvPr/>
          </p:nvSpPr>
          <p:spPr bwMode="auto">
            <a:xfrm>
              <a:off x="993963" y="3744118"/>
              <a:ext cx="314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b="1" dirty="0"/>
                <a:t>0</a:t>
              </a:r>
            </a:p>
          </p:txBody>
        </p:sp>
        <p:sp>
          <p:nvSpPr>
            <p:cNvPr id="85053" name="Text Box 61"/>
            <p:cNvSpPr txBox="1">
              <a:spLocks noChangeArrowheads="1"/>
            </p:cNvSpPr>
            <p:nvPr/>
          </p:nvSpPr>
          <p:spPr bwMode="auto">
            <a:xfrm>
              <a:off x="1603563" y="3896518"/>
              <a:ext cx="314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b="1"/>
                <a:t>0</a:t>
              </a:r>
            </a:p>
          </p:txBody>
        </p:sp>
        <p:sp>
          <p:nvSpPr>
            <p:cNvPr id="85054" name="Text Box 62"/>
            <p:cNvSpPr txBox="1">
              <a:spLocks noChangeArrowheads="1"/>
            </p:cNvSpPr>
            <p:nvPr/>
          </p:nvSpPr>
          <p:spPr bwMode="auto">
            <a:xfrm>
              <a:off x="2289363" y="4048918"/>
              <a:ext cx="314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b="1"/>
                <a:t>0</a:t>
              </a:r>
            </a:p>
          </p:txBody>
        </p:sp>
        <p:sp>
          <p:nvSpPr>
            <p:cNvPr id="85055" name="Text Box 63"/>
            <p:cNvSpPr txBox="1">
              <a:spLocks noChangeArrowheads="1"/>
            </p:cNvSpPr>
            <p:nvPr/>
          </p:nvSpPr>
          <p:spPr bwMode="auto">
            <a:xfrm>
              <a:off x="2441763" y="4734718"/>
              <a:ext cx="314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b="1"/>
                <a:t>1</a:t>
              </a:r>
            </a:p>
          </p:txBody>
        </p:sp>
      </p:grpSp>
      <p:sp>
        <p:nvSpPr>
          <p:cNvPr id="84995" name="Rectangle 3"/>
          <p:cNvSpPr>
            <a:spLocks noGrp="1" noChangeArrowheads="1"/>
          </p:cNvSpPr>
          <p:nvPr>
            <p:ph type="body" idx="1"/>
          </p:nvPr>
        </p:nvSpPr>
        <p:spPr>
          <a:xfrm>
            <a:off x="3812278" y="1978817"/>
            <a:ext cx="8180119" cy="4114800"/>
          </a:xfrm>
        </p:spPr>
        <p:txBody>
          <a:bodyPr/>
          <a:lstStyle/>
          <a:p>
            <a:r>
              <a:rPr lang="en-GB" altLang="en-US" dirty="0">
                <a:latin typeface="Arial" charset="0"/>
              </a:rPr>
              <a:t>Predictions of base learners (level-0 models) used as input for meta learner (level-1 model)</a:t>
            </a:r>
          </a:p>
          <a:p>
            <a:r>
              <a:rPr lang="en-GB" altLang="en-US" dirty="0">
                <a:latin typeface="Arial" charset="0"/>
              </a:rPr>
              <a:t>Predictions on training data can’t be used to generate data for level-1 model!</a:t>
            </a:r>
          </a:p>
          <a:p>
            <a:pPr lvl="1"/>
            <a:r>
              <a:rPr lang="en-GB" altLang="en-US" dirty="0">
                <a:latin typeface="Arial" charset="0"/>
              </a:rPr>
              <a:t>Results in over-fitting</a:t>
            </a:r>
          </a:p>
          <a:p>
            <a:r>
              <a:rPr lang="en-GB" altLang="en-US" dirty="0">
                <a:latin typeface="Arial" charset="0"/>
              </a:rPr>
              <a:t>Cross-validation-like scheme </a:t>
            </a:r>
          </a:p>
          <a:p>
            <a:pPr lvl="1"/>
            <a:r>
              <a:rPr lang="en-GB" altLang="en-US" dirty="0">
                <a:solidFill>
                  <a:schemeClr val="folHlink"/>
                </a:solidFill>
                <a:latin typeface="Arial" charset="0"/>
              </a:rPr>
              <a:t>Training</a:t>
            </a:r>
            <a:r>
              <a:rPr lang="en-GB" altLang="en-US" dirty="0">
                <a:latin typeface="Arial" charset="0"/>
              </a:rPr>
              <a:t> folds are level-0 training data</a:t>
            </a:r>
          </a:p>
          <a:p>
            <a:pPr lvl="1"/>
            <a:r>
              <a:rPr lang="en-GB" altLang="en-US" dirty="0">
                <a:solidFill>
                  <a:schemeClr val="hlink"/>
                </a:solidFill>
                <a:latin typeface="Arial" charset="0"/>
              </a:rPr>
              <a:t>Testing</a:t>
            </a:r>
            <a:r>
              <a:rPr lang="en-GB" altLang="en-US" dirty="0">
                <a:latin typeface="Arial" charset="0"/>
              </a:rPr>
              <a:t> fold generates level-1 training data</a:t>
            </a:r>
          </a:p>
        </p:txBody>
      </p:sp>
      <p:sp>
        <p:nvSpPr>
          <p:cNvPr id="84994" name="Rectangle 2"/>
          <p:cNvSpPr>
            <a:spLocks noGrp="1" noChangeArrowheads="1"/>
          </p:cNvSpPr>
          <p:nvPr>
            <p:ph type="title"/>
          </p:nvPr>
        </p:nvSpPr>
        <p:spPr>
          <a:xfrm>
            <a:off x="917390" y="985838"/>
            <a:ext cx="10830110" cy="1462087"/>
          </a:xfrm>
        </p:spPr>
        <p:txBody>
          <a:bodyPr/>
          <a:lstStyle/>
          <a:p>
            <a:r>
              <a:rPr lang="en-GB" altLang="en-US" dirty="0"/>
              <a:t>Stacking </a:t>
            </a:r>
            <a:r>
              <a:rPr lang="en-GB" altLang="en-US" sz="4000" dirty="0"/>
              <a:t>(Stacked Generalisation) (2)</a:t>
            </a:r>
          </a:p>
        </p:txBody>
      </p:sp>
    </p:spTree>
    <p:extLst>
      <p:ext uri="{BB962C8B-B14F-4D97-AF65-F5344CB8AC3E}">
        <p14:creationId xmlns:p14="http://schemas.microsoft.com/office/powerpoint/2010/main" val="1196118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ltLang="en-US" dirty="0"/>
              <a:t>Stacking</a:t>
            </a:r>
          </a:p>
        </p:txBody>
      </p:sp>
      <p:sp>
        <p:nvSpPr>
          <p:cNvPr id="75779" name="Rectangle 3"/>
          <p:cNvSpPr>
            <a:spLocks noGrp="1" noChangeArrowheads="1"/>
          </p:cNvSpPr>
          <p:nvPr>
            <p:ph type="body" idx="1"/>
          </p:nvPr>
        </p:nvSpPr>
        <p:spPr/>
        <p:txBody>
          <a:bodyPr/>
          <a:lstStyle/>
          <a:p>
            <a:r>
              <a:rPr lang="en-GB" altLang="en-US">
                <a:latin typeface="Arial" charset="0"/>
              </a:rPr>
              <a:t>Base learners do most of the work</a:t>
            </a:r>
          </a:p>
          <a:p>
            <a:pPr lvl="1"/>
            <a:r>
              <a:rPr lang="en-GB" altLang="en-US">
                <a:latin typeface="Arial" charset="0"/>
              </a:rPr>
              <a:t>meta-learner is simply arbiter</a:t>
            </a:r>
          </a:p>
          <a:p>
            <a:r>
              <a:rPr lang="en-GB" altLang="en-US">
                <a:latin typeface="Arial" charset="0"/>
              </a:rPr>
              <a:t>Algorithm for meta-learner </a:t>
            </a:r>
          </a:p>
          <a:p>
            <a:pPr lvl="1"/>
            <a:r>
              <a:rPr lang="en-GB" altLang="en-US">
                <a:latin typeface="Arial" charset="0"/>
              </a:rPr>
              <a:t>any learning scheme can be applied</a:t>
            </a:r>
          </a:p>
          <a:p>
            <a:pPr lvl="1"/>
            <a:r>
              <a:rPr lang="en-GB" altLang="en-US">
                <a:latin typeface="Arial" charset="0"/>
              </a:rPr>
              <a:t>sensible to be simple</a:t>
            </a:r>
          </a:p>
          <a:p>
            <a:pPr lvl="1"/>
            <a:r>
              <a:rPr lang="en-GB" altLang="en-US">
                <a:latin typeface="Arial" charset="0"/>
              </a:rPr>
              <a:t>should reduce risk of over-fitting</a:t>
            </a:r>
          </a:p>
        </p:txBody>
      </p:sp>
    </p:spTree>
    <p:extLst>
      <p:ext uri="{BB962C8B-B14F-4D97-AF65-F5344CB8AC3E}">
        <p14:creationId xmlns:p14="http://schemas.microsoft.com/office/powerpoint/2010/main" val="28219024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ltLang="en-US" dirty="0"/>
              <a:t>… summary</a:t>
            </a:r>
          </a:p>
        </p:txBody>
      </p:sp>
      <p:sp>
        <p:nvSpPr>
          <p:cNvPr id="72707" name="Rectangle 3"/>
          <p:cNvSpPr>
            <a:spLocks noGrp="1" noChangeArrowheads="1"/>
          </p:cNvSpPr>
          <p:nvPr>
            <p:ph type="body" idx="1"/>
          </p:nvPr>
        </p:nvSpPr>
        <p:spPr>
          <a:xfrm>
            <a:off x="747658" y="1798597"/>
            <a:ext cx="11161575" cy="4651375"/>
          </a:xfrm>
        </p:spPr>
        <p:txBody>
          <a:bodyPr/>
          <a:lstStyle/>
          <a:p>
            <a:r>
              <a:rPr lang="en-GB" altLang="en-US" dirty="0"/>
              <a:t>Boosting, randomisation &amp; bagging use same base learners</a:t>
            </a:r>
          </a:p>
          <a:p>
            <a:pPr lvl="1"/>
            <a:r>
              <a:rPr lang="en-GB" altLang="en-US" dirty="0"/>
              <a:t>Unlike stacking</a:t>
            </a:r>
          </a:p>
          <a:p>
            <a:r>
              <a:rPr lang="en-GB" altLang="en-US" dirty="0"/>
              <a:t>Boosting and bagging generate training data in different ways</a:t>
            </a:r>
          </a:p>
          <a:p>
            <a:r>
              <a:rPr lang="en-GB" altLang="en-US" dirty="0"/>
              <a:t>Bagging uses simple combination of vote or average</a:t>
            </a:r>
          </a:p>
          <a:p>
            <a:r>
              <a:rPr lang="en-GB" altLang="en-US" dirty="0"/>
              <a:t>Boosting uses weighted combination of vote or average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83E3F-EB76-04CD-F4EB-7136F0B4FBC0}"/>
              </a:ext>
            </a:extLst>
          </p:cNvPr>
          <p:cNvSpPr>
            <a:spLocks noGrp="1"/>
          </p:cNvSpPr>
          <p:nvPr>
            <p:ph type="title"/>
          </p:nvPr>
        </p:nvSpPr>
        <p:spPr/>
        <p:txBody>
          <a:bodyPr/>
          <a:lstStyle/>
          <a:p>
            <a:r>
              <a:rPr lang="en-GB" dirty="0"/>
              <a:t>Lift (example)</a:t>
            </a:r>
          </a:p>
        </p:txBody>
      </p:sp>
      <p:sp>
        <p:nvSpPr>
          <p:cNvPr id="3" name="Content Placeholder 2">
            <a:extLst>
              <a:ext uri="{FF2B5EF4-FFF2-40B4-BE49-F238E27FC236}">
                <a16:creationId xmlns:a16="http://schemas.microsoft.com/office/drawing/2014/main" id="{DCBDD7CE-9971-1F69-A8EE-7276FD6D2065}"/>
              </a:ext>
            </a:extLst>
          </p:cNvPr>
          <p:cNvSpPr>
            <a:spLocks noGrp="1"/>
          </p:cNvSpPr>
          <p:nvPr>
            <p:ph idx="1"/>
          </p:nvPr>
        </p:nvSpPr>
        <p:spPr>
          <a:xfrm>
            <a:off x="595843" y="1757928"/>
            <a:ext cx="10515600" cy="4525914"/>
          </a:xfrm>
        </p:spPr>
        <p:txBody>
          <a:bodyPr/>
          <a:lstStyle/>
          <a:p>
            <a:pPr marL="0" indent="0">
              <a:buNone/>
            </a:pPr>
            <a:r>
              <a:rPr lang="en-GB" dirty="0"/>
              <a:t>(“Probability” is same as “Support”.)</a:t>
            </a:r>
          </a:p>
          <a:p>
            <a:pPr marL="0" indent="0">
              <a:buNone/>
            </a:pPr>
            <a:endParaRPr lang="en-GB" dirty="0"/>
          </a:p>
          <a:p>
            <a:pPr marL="0" indent="0">
              <a:buNone/>
            </a:pPr>
            <a:r>
              <a:rPr lang="en-GB" dirty="0"/>
              <a:t>100 baskets in the dataset, 50 of them contain milk. Probability of milk being in basket is 50 in 100 (which is 1 in 2).</a:t>
            </a:r>
          </a:p>
          <a:p>
            <a:pPr marL="0" indent="0">
              <a:buNone/>
            </a:pPr>
            <a:endParaRPr lang="en-GB" dirty="0"/>
          </a:p>
          <a:p>
            <a:pPr marL="0" indent="0">
              <a:buNone/>
            </a:pPr>
            <a:r>
              <a:rPr lang="en-GB" dirty="0"/>
              <a:t>100 baskets in the dataset, 16 of them contain cheese. Probability of cheese being in basket is 16 out of 100 (which is 4 in 25)</a:t>
            </a:r>
          </a:p>
          <a:p>
            <a:pPr marL="0" indent="0">
              <a:buNone/>
            </a:pPr>
            <a:endParaRPr lang="en-GB" dirty="0"/>
          </a:p>
          <a:p>
            <a:pPr marL="0" indent="0">
              <a:buNone/>
            </a:pPr>
            <a:r>
              <a:rPr lang="en-GB" dirty="0"/>
              <a:t>Chances of milk and cheese being in the same basket? 1 in 2 times 4 in 25 (which is 2 in 25).</a:t>
            </a:r>
          </a:p>
        </p:txBody>
      </p:sp>
      <p:sp>
        <p:nvSpPr>
          <p:cNvPr id="4" name="Date Placeholder 3">
            <a:extLst>
              <a:ext uri="{FF2B5EF4-FFF2-40B4-BE49-F238E27FC236}">
                <a16:creationId xmlns:a16="http://schemas.microsoft.com/office/drawing/2014/main" id="{7C869965-1C32-73A9-2D8E-B1B2F8DF557C}"/>
              </a:ext>
            </a:extLst>
          </p:cNvPr>
          <p:cNvSpPr>
            <a:spLocks noGrp="1"/>
          </p:cNvSpPr>
          <p:nvPr>
            <p:ph type="dt" sz="half" idx="10"/>
          </p:nvPr>
        </p:nvSpPr>
        <p:spPr/>
        <p:txBody>
          <a:bodyPr/>
          <a:lstStyle/>
          <a:p>
            <a:fld id="{CD071B8E-0DD7-5842-950E-3289D9FBABB1}" type="datetime4">
              <a:rPr lang="en-GB" smtClean="0"/>
              <a:pPr/>
              <a:t>11 November 2024</a:t>
            </a:fld>
            <a:endParaRPr lang="en-US" dirty="0"/>
          </a:p>
        </p:txBody>
      </p:sp>
      <p:sp>
        <p:nvSpPr>
          <p:cNvPr id="5" name="Footer Placeholder 4">
            <a:extLst>
              <a:ext uri="{FF2B5EF4-FFF2-40B4-BE49-F238E27FC236}">
                <a16:creationId xmlns:a16="http://schemas.microsoft.com/office/drawing/2014/main" id="{B0D52CAE-53BF-19DF-B92B-D1BD46C40E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B25127-1BFE-599D-7034-F4CCA758B384}"/>
              </a:ext>
            </a:extLst>
          </p:cNvPr>
          <p:cNvSpPr>
            <a:spLocks noGrp="1"/>
          </p:cNvSpPr>
          <p:nvPr>
            <p:ph type="sldNum" sz="quarter" idx="12"/>
          </p:nvPr>
        </p:nvSpPr>
        <p:spPr/>
        <p:txBody>
          <a:bodyPr/>
          <a:lstStyle/>
          <a:p>
            <a:fld id="{437794D7-DC86-9A4E-9C9F-0B324FE8876A}" type="slidenum">
              <a:rPr lang="en-US" smtClean="0"/>
              <a:pPr/>
              <a:t>6</a:t>
            </a:fld>
            <a:endParaRPr lang="en-US" dirty="0"/>
          </a:p>
        </p:txBody>
      </p:sp>
    </p:spTree>
    <p:extLst>
      <p:ext uri="{BB962C8B-B14F-4D97-AF65-F5344CB8AC3E}">
        <p14:creationId xmlns:p14="http://schemas.microsoft.com/office/powerpoint/2010/main" val="214185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83E3F-EB76-04CD-F4EB-7136F0B4FBC0}"/>
              </a:ext>
            </a:extLst>
          </p:cNvPr>
          <p:cNvSpPr>
            <a:spLocks noGrp="1"/>
          </p:cNvSpPr>
          <p:nvPr>
            <p:ph type="title"/>
          </p:nvPr>
        </p:nvSpPr>
        <p:spPr/>
        <p:txBody>
          <a:bodyPr/>
          <a:lstStyle/>
          <a:p>
            <a:r>
              <a:rPr lang="en-GB" dirty="0"/>
              <a:t>Lift (example part 2)</a:t>
            </a:r>
          </a:p>
        </p:txBody>
      </p:sp>
      <p:sp>
        <p:nvSpPr>
          <p:cNvPr id="3" name="Content Placeholder 2">
            <a:extLst>
              <a:ext uri="{FF2B5EF4-FFF2-40B4-BE49-F238E27FC236}">
                <a16:creationId xmlns:a16="http://schemas.microsoft.com/office/drawing/2014/main" id="{DCBDD7CE-9971-1F69-A8EE-7276FD6D2065}"/>
              </a:ext>
            </a:extLst>
          </p:cNvPr>
          <p:cNvSpPr>
            <a:spLocks noGrp="1"/>
          </p:cNvSpPr>
          <p:nvPr>
            <p:ph idx="1"/>
          </p:nvPr>
        </p:nvSpPr>
        <p:spPr>
          <a:xfrm>
            <a:off x="595843" y="1757928"/>
            <a:ext cx="10515600" cy="4525914"/>
          </a:xfrm>
        </p:spPr>
        <p:txBody>
          <a:bodyPr/>
          <a:lstStyle/>
          <a:p>
            <a:pPr marL="0" indent="0">
              <a:buNone/>
            </a:pPr>
            <a:r>
              <a:rPr lang="en-GB" dirty="0"/>
              <a:t>Chances of milk and cheese being in the same basket? </a:t>
            </a:r>
            <a:r>
              <a:rPr lang="en-GB" i="1" dirty="0"/>
              <a:t>1 in 2 </a:t>
            </a:r>
            <a:r>
              <a:rPr lang="en-GB" dirty="0"/>
              <a:t>times </a:t>
            </a:r>
            <a:r>
              <a:rPr lang="en-GB" i="1" dirty="0"/>
              <a:t>4 in 25</a:t>
            </a:r>
            <a:r>
              <a:rPr lang="en-GB" dirty="0"/>
              <a:t> (which is 2 in 25….which is 4 in 50).</a:t>
            </a:r>
          </a:p>
          <a:p>
            <a:pPr marL="0" indent="0">
              <a:buNone/>
            </a:pPr>
            <a:endParaRPr lang="en-GB" dirty="0"/>
          </a:p>
          <a:p>
            <a:pPr marL="0" indent="0">
              <a:buNone/>
            </a:pPr>
            <a:r>
              <a:rPr lang="en-GB" dirty="0"/>
              <a:t>But actual observed milk and cheese in the same basket? Say our dataset has 13 baskets that contain cheese and milk (13 out of 50).</a:t>
            </a:r>
          </a:p>
          <a:p>
            <a:pPr marL="0" indent="0">
              <a:buNone/>
            </a:pPr>
            <a:endParaRPr lang="en-GB" dirty="0"/>
          </a:p>
          <a:p>
            <a:pPr marL="0" indent="0">
              <a:buNone/>
            </a:pPr>
            <a:r>
              <a:rPr lang="en-GB" dirty="0"/>
              <a:t>We </a:t>
            </a:r>
            <a:r>
              <a:rPr lang="en-GB" b="1" dirty="0"/>
              <a:t>expected</a:t>
            </a:r>
            <a:r>
              <a:rPr lang="en-GB" dirty="0"/>
              <a:t> 4 </a:t>
            </a:r>
            <a:r>
              <a:rPr lang="en-GB" dirty="0" err="1"/>
              <a:t>milk+cheese</a:t>
            </a:r>
            <a:r>
              <a:rPr lang="en-GB" dirty="0"/>
              <a:t>. We </a:t>
            </a:r>
            <a:r>
              <a:rPr lang="en-GB" b="1" dirty="0"/>
              <a:t>got</a:t>
            </a:r>
            <a:r>
              <a:rPr lang="en-GB" dirty="0"/>
              <a:t> 13 </a:t>
            </a:r>
            <a:r>
              <a:rPr lang="en-GB" dirty="0" err="1"/>
              <a:t>milk+cheese</a:t>
            </a:r>
            <a:r>
              <a:rPr lang="en-GB" dirty="0"/>
              <a:t>.</a:t>
            </a:r>
          </a:p>
          <a:p>
            <a:pPr marL="0" indent="0">
              <a:buNone/>
            </a:pPr>
            <a:endParaRPr lang="en-GB" dirty="0"/>
          </a:p>
          <a:p>
            <a:pPr marL="0" indent="0">
              <a:buNone/>
            </a:pPr>
            <a:r>
              <a:rPr lang="en-GB" dirty="0"/>
              <a:t>Lift is 13/4 = 3.25.</a:t>
            </a:r>
          </a:p>
        </p:txBody>
      </p:sp>
      <p:sp>
        <p:nvSpPr>
          <p:cNvPr id="4" name="Date Placeholder 3">
            <a:extLst>
              <a:ext uri="{FF2B5EF4-FFF2-40B4-BE49-F238E27FC236}">
                <a16:creationId xmlns:a16="http://schemas.microsoft.com/office/drawing/2014/main" id="{7C869965-1C32-73A9-2D8E-B1B2F8DF557C}"/>
              </a:ext>
            </a:extLst>
          </p:cNvPr>
          <p:cNvSpPr>
            <a:spLocks noGrp="1"/>
          </p:cNvSpPr>
          <p:nvPr>
            <p:ph type="dt" sz="half" idx="10"/>
          </p:nvPr>
        </p:nvSpPr>
        <p:spPr/>
        <p:txBody>
          <a:bodyPr/>
          <a:lstStyle/>
          <a:p>
            <a:fld id="{CD071B8E-0DD7-5842-950E-3289D9FBABB1}" type="datetime4">
              <a:rPr lang="en-GB" smtClean="0"/>
              <a:pPr/>
              <a:t>11 November 2024</a:t>
            </a:fld>
            <a:endParaRPr lang="en-US" dirty="0"/>
          </a:p>
        </p:txBody>
      </p:sp>
      <p:sp>
        <p:nvSpPr>
          <p:cNvPr id="5" name="Footer Placeholder 4">
            <a:extLst>
              <a:ext uri="{FF2B5EF4-FFF2-40B4-BE49-F238E27FC236}">
                <a16:creationId xmlns:a16="http://schemas.microsoft.com/office/drawing/2014/main" id="{B0D52CAE-53BF-19DF-B92B-D1BD46C40E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B25127-1BFE-599D-7034-F4CCA758B384}"/>
              </a:ext>
            </a:extLst>
          </p:cNvPr>
          <p:cNvSpPr>
            <a:spLocks noGrp="1"/>
          </p:cNvSpPr>
          <p:nvPr>
            <p:ph type="sldNum" sz="quarter" idx="12"/>
          </p:nvPr>
        </p:nvSpPr>
        <p:spPr/>
        <p:txBody>
          <a:bodyPr/>
          <a:lstStyle/>
          <a:p>
            <a:fld id="{437794D7-DC86-9A4E-9C9F-0B324FE8876A}" type="slidenum">
              <a:rPr lang="en-US" smtClean="0"/>
              <a:pPr/>
              <a:t>7</a:t>
            </a:fld>
            <a:endParaRPr lang="en-US" dirty="0"/>
          </a:p>
        </p:txBody>
      </p:sp>
    </p:spTree>
    <p:extLst>
      <p:ext uri="{BB962C8B-B14F-4D97-AF65-F5344CB8AC3E}">
        <p14:creationId xmlns:p14="http://schemas.microsoft.com/office/powerpoint/2010/main" val="895543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46B5E-0314-7565-0E46-7CD954BD7DA0}"/>
              </a:ext>
            </a:extLst>
          </p:cNvPr>
          <p:cNvSpPr>
            <a:spLocks noGrp="1"/>
          </p:cNvSpPr>
          <p:nvPr>
            <p:ph type="title"/>
          </p:nvPr>
        </p:nvSpPr>
        <p:spPr/>
        <p:txBody>
          <a:bodyPr/>
          <a:lstStyle/>
          <a:p>
            <a:r>
              <a:rPr lang="en-GB" dirty="0"/>
              <a:t>Lift (alternative toy example)</a:t>
            </a:r>
          </a:p>
        </p:txBody>
      </p:sp>
      <p:sp>
        <p:nvSpPr>
          <p:cNvPr id="3" name="Content Placeholder 2">
            <a:extLst>
              <a:ext uri="{FF2B5EF4-FFF2-40B4-BE49-F238E27FC236}">
                <a16:creationId xmlns:a16="http://schemas.microsoft.com/office/drawing/2014/main" id="{DD3BD0EB-60F6-62E7-310F-57ADA95AF1A0}"/>
              </a:ext>
            </a:extLst>
          </p:cNvPr>
          <p:cNvSpPr>
            <a:spLocks noGrp="1"/>
          </p:cNvSpPr>
          <p:nvPr>
            <p:ph idx="1"/>
          </p:nvPr>
        </p:nvSpPr>
        <p:spPr/>
        <p:txBody>
          <a:bodyPr/>
          <a:lstStyle/>
          <a:p>
            <a:pPr marL="0" indent="0">
              <a:buNone/>
            </a:pPr>
            <a:r>
              <a:rPr lang="en-GB" dirty="0"/>
              <a:t>Dataset 100 baskets. </a:t>
            </a:r>
          </a:p>
          <a:p>
            <a:pPr marL="0" indent="0">
              <a:buNone/>
            </a:pPr>
            <a:r>
              <a:rPr lang="en-GB" dirty="0"/>
              <a:t>50 {milk} baskets (1 in 2)</a:t>
            </a:r>
          </a:p>
          <a:p>
            <a:pPr marL="0" indent="0">
              <a:buNone/>
            </a:pPr>
            <a:r>
              <a:rPr lang="en-GB" dirty="0"/>
              <a:t>50 {lemon} baskets (1 in 2)</a:t>
            </a:r>
          </a:p>
          <a:p>
            <a:pPr marL="0" indent="0">
              <a:buNone/>
            </a:pPr>
            <a:r>
              <a:rPr lang="en-GB" dirty="0"/>
              <a:t>3 {</a:t>
            </a:r>
            <a:r>
              <a:rPr lang="en-GB" dirty="0" err="1"/>
              <a:t>lemon+milk</a:t>
            </a:r>
            <a:r>
              <a:rPr lang="en-GB" dirty="0"/>
              <a:t>} baskets (3 in 100)</a:t>
            </a:r>
          </a:p>
          <a:p>
            <a:pPr marL="0" indent="0">
              <a:buNone/>
            </a:pPr>
            <a:endParaRPr lang="en-GB" dirty="0"/>
          </a:p>
          <a:p>
            <a:pPr marL="0" indent="0">
              <a:buNone/>
            </a:pPr>
            <a:r>
              <a:rPr lang="en-GB" dirty="0"/>
              <a:t>Chances of {</a:t>
            </a:r>
            <a:r>
              <a:rPr lang="en-GB" dirty="0" err="1"/>
              <a:t>lemon+milk</a:t>
            </a:r>
            <a:r>
              <a:rPr lang="en-GB" dirty="0"/>
              <a:t>): 1 in 4 so </a:t>
            </a:r>
            <a:r>
              <a:rPr lang="en-GB" b="1" dirty="0"/>
              <a:t>expect</a:t>
            </a:r>
            <a:r>
              <a:rPr lang="en-GB" dirty="0"/>
              <a:t> 25 baskets</a:t>
            </a:r>
          </a:p>
          <a:p>
            <a:pPr marL="0" indent="0">
              <a:buNone/>
            </a:pPr>
            <a:r>
              <a:rPr lang="en-GB" dirty="0"/>
              <a:t>But </a:t>
            </a:r>
            <a:r>
              <a:rPr lang="en-GB" b="1" dirty="0"/>
              <a:t>get</a:t>
            </a:r>
            <a:r>
              <a:rPr lang="en-GB" dirty="0"/>
              <a:t> 3 baskets.</a:t>
            </a:r>
          </a:p>
          <a:p>
            <a:pPr marL="0" indent="0">
              <a:buNone/>
            </a:pPr>
            <a:r>
              <a:rPr lang="en-GB" dirty="0"/>
              <a:t>Lift is 3/25 = 0.12. Very few people buy lemon </a:t>
            </a:r>
            <a:r>
              <a:rPr lang="en-GB" i="1" dirty="0"/>
              <a:t>and</a:t>
            </a:r>
            <a:r>
              <a:rPr lang="en-GB" dirty="0"/>
              <a:t> milk.</a:t>
            </a:r>
          </a:p>
        </p:txBody>
      </p:sp>
      <p:sp>
        <p:nvSpPr>
          <p:cNvPr id="4" name="Date Placeholder 3">
            <a:extLst>
              <a:ext uri="{FF2B5EF4-FFF2-40B4-BE49-F238E27FC236}">
                <a16:creationId xmlns:a16="http://schemas.microsoft.com/office/drawing/2014/main" id="{67705347-D6C6-A567-FD74-B92C726C3577}"/>
              </a:ext>
            </a:extLst>
          </p:cNvPr>
          <p:cNvSpPr>
            <a:spLocks noGrp="1"/>
          </p:cNvSpPr>
          <p:nvPr>
            <p:ph type="dt" sz="half" idx="10"/>
          </p:nvPr>
        </p:nvSpPr>
        <p:spPr/>
        <p:txBody>
          <a:bodyPr/>
          <a:lstStyle/>
          <a:p>
            <a:fld id="{CD071B8E-0DD7-5842-950E-3289D9FBABB1}" type="datetime4">
              <a:rPr lang="en-GB" smtClean="0"/>
              <a:pPr/>
              <a:t>11 November 2024</a:t>
            </a:fld>
            <a:endParaRPr lang="en-US" dirty="0"/>
          </a:p>
        </p:txBody>
      </p:sp>
      <p:sp>
        <p:nvSpPr>
          <p:cNvPr id="5" name="Footer Placeholder 4">
            <a:extLst>
              <a:ext uri="{FF2B5EF4-FFF2-40B4-BE49-F238E27FC236}">
                <a16:creationId xmlns:a16="http://schemas.microsoft.com/office/drawing/2014/main" id="{061C22E5-3FCB-F5DC-0F38-B56DF2D2951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4FC2358-1FC6-18A4-80BD-9ED92CE23FD3}"/>
              </a:ext>
            </a:extLst>
          </p:cNvPr>
          <p:cNvSpPr>
            <a:spLocks noGrp="1"/>
          </p:cNvSpPr>
          <p:nvPr>
            <p:ph type="sldNum" sz="quarter" idx="12"/>
          </p:nvPr>
        </p:nvSpPr>
        <p:spPr/>
        <p:txBody>
          <a:bodyPr/>
          <a:lstStyle/>
          <a:p>
            <a:fld id="{437794D7-DC86-9A4E-9C9F-0B324FE8876A}" type="slidenum">
              <a:rPr lang="en-US" smtClean="0"/>
              <a:pPr/>
              <a:t>8</a:t>
            </a:fld>
            <a:endParaRPr lang="en-US" dirty="0"/>
          </a:p>
        </p:txBody>
      </p:sp>
    </p:spTree>
    <p:extLst>
      <p:ext uri="{BB962C8B-B14F-4D97-AF65-F5344CB8AC3E}">
        <p14:creationId xmlns:p14="http://schemas.microsoft.com/office/powerpoint/2010/main" val="202342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ltLang="en-US"/>
              <a:t>Contents</a:t>
            </a:r>
          </a:p>
        </p:txBody>
      </p:sp>
      <p:sp>
        <p:nvSpPr>
          <p:cNvPr id="46083" name="Rectangle 3"/>
          <p:cNvSpPr>
            <a:spLocks noGrp="1" noChangeArrowheads="1"/>
          </p:cNvSpPr>
          <p:nvPr>
            <p:ph type="body" idx="1"/>
          </p:nvPr>
        </p:nvSpPr>
        <p:spPr/>
        <p:txBody>
          <a:bodyPr/>
          <a:lstStyle/>
          <a:p>
            <a:r>
              <a:rPr lang="en-GB" altLang="en-US" dirty="0"/>
              <a:t>A committee of “experts”</a:t>
            </a:r>
          </a:p>
          <a:p>
            <a:r>
              <a:rPr lang="en-GB" altLang="en-US" dirty="0"/>
              <a:t>Bagging</a:t>
            </a:r>
          </a:p>
          <a:p>
            <a:r>
              <a:rPr lang="en-GB" altLang="en-US" dirty="0"/>
              <a:t>Randomisation</a:t>
            </a:r>
          </a:p>
          <a:p>
            <a:r>
              <a:rPr lang="en-GB" altLang="en-US" dirty="0"/>
              <a:t>Boosting</a:t>
            </a:r>
          </a:p>
          <a:p>
            <a:r>
              <a:rPr lang="en-GB" altLang="en-US" dirty="0"/>
              <a:t>Stacking</a:t>
            </a:r>
          </a:p>
          <a:p>
            <a:r>
              <a:rPr lang="en-GB" altLang="en-US" dirty="0"/>
              <a:t>Discussion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TtWP9bUW"/>
  <p:tag name="ARTICULATE_PROJECT_OPEN" val="0"/>
  <p:tag name="ARTICULATE_SLIDE_COUNT" val="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RGU 1">
      <a:dk1>
        <a:srgbClr val="000000"/>
      </a:dk1>
      <a:lt1>
        <a:srgbClr val="FFFFFF"/>
      </a:lt1>
      <a:dk2>
        <a:srgbClr val="44546A"/>
      </a:dk2>
      <a:lt2>
        <a:srgbClr val="E7E6E6"/>
      </a:lt2>
      <a:accent1>
        <a:srgbClr val="69216A"/>
      </a:accent1>
      <a:accent2>
        <a:srgbClr val="00A3DA"/>
      </a:accent2>
      <a:accent3>
        <a:srgbClr val="F2B229"/>
      </a:accent3>
      <a:accent4>
        <a:srgbClr val="E88A2C"/>
      </a:accent4>
      <a:accent5>
        <a:srgbClr val="D91F53"/>
      </a:accent5>
      <a:accent6>
        <a:srgbClr val="80AE3D"/>
      </a:accent6>
      <a:hlink>
        <a:srgbClr val="C51473"/>
      </a:hlink>
      <a:folHlink>
        <a:srgbClr val="0067A4"/>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1461</TotalTime>
  <Words>3776</Words>
  <Application>Microsoft Office PowerPoint</Application>
  <PresentationFormat>Widescreen</PresentationFormat>
  <Paragraphs>657</Paragraphs>
  <Slides>54</Slides>
  <Notes>32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54</vt:i4>
      </vt:variant>
    </vt:vector>
  </HeadingPairs>
  <TitlesOfParts>
    <vt:vector size="62" baseType="lpstr">
      <vt:lpstr>Wingdings</vt:lpstr>
      <vt:lpstr>Cambria Math</vt:lpstr>
      <vt:lpstr>Arial</vt:lpstr>
      <vt:lpstr>Tahoma</vt:lpstr>
      <vt:lpstr>Calibri</vt:lpstr>
      <vt:lpstr>Office Theme</vt:lpstr>
      <vt:lpstr>1_Custom Design</vt:lpstr>
      <vt:lpstr>Custom Design</vt:lpstr>
      <vt:lpstr>Ensembles: Combining Multiple Models</vt:lpstr>
      <vt:lpstr>Lab Postmortem</vt:lpstr>
      <vt:lpstr>Support</vt:lpstr>
      <vt:lpstr>Confidence</vt:lpstr>
      <vt:lpstr>Lift</vt:lpstr>
      <vt:lpstr>Lift (example)</vt:lpstr>
      <vt:lpstr>Lift (example part 2)</vt:lpstr>
      <vt:lpstr>Lift (alternative toy example)</vt:lpstr>
      <vt:lpstr>Contents</vt:lpstr>
      <vt:lpstr>Modelling algorithms</vt:lpstr>
      <vt:lpstr>The bull at the country fayre</vt:lpstr>
      <vt:lpstr>Ensemble methods</vt:lpstr>
      <vt:lpstr>Algorithms</vt:lpstr>
      <vt:lpstr>Overfitting</vt:lpstr>
      <vt:lpstr>Ensemble algorithms</vt:lpstr>
      <vt:lpstr>Ensembles of Multiple Models</vt:lpstr>
      <vt:lpstr>Basic Ideas</vt:lpstr>
      <vt:lpstr>Contents (2)</vt:lpstr>
      <vt:lpstr>How to split the dataset - Bagging</vt:lpstr>
      <vt:lpstr>Bagging Approach</vt:lpstr>
      <vt:lpstr>Bagging</vt:lpstr>
      <vt:lpstr>Bagging Performance</vt:lpstr>
      <vt:lpstr>Datasets for Bagging</vt:lpstr>
      <vt:lpstr>Bootstrap</vt:lpstr>
      <vt:lpstr>Bootstrap illustration – B samples selected</vt:lpstr>
      <vt:lpstr>Bagging Model Generation</vt:lpstr>
      <vt:lpstr>Bagging classification</vt:lpstr>
      <vt:lpstr>Contents (3)</vt:lpstr>
      <vt:lpstr>Randomisation</vt:lpstr>
      <vt:lpstr>But my decision tree always looks like this...</vt:lpstr>
      <vt:lpstr>Your dataset is a table</vt:lpstr>
      <vt:lpstr>Random forest</vt:lpstr>
      <vt:lpstr>Feature bagging</vt:lpstr>
      <vt:lpstr>Feature bagging illustration – assume 22 features</vt:lpstr>
      <vt:lpstr>Random forest – number of trees</vt:lpstr>
      <vt:lpstr>Random forest evaluation – out of bag error</vt:lpstr>
      <vt:lpstr>… out of bag error</vt:lpstr>
      <vt:lpstr>Random Forest</vt:lpstr>
      <vt:lpstr>Random forest wins!</vt:lpstr>
      <vt:lpstr>Random forest – what can be changed</vt:lpstr>
      <vt:lpstr>Advantages and disadvantages of RF</vt:lpstr>
      <vt:lpstr>Contents (4)</vt:lpstr>
      <vt:lpstr>Boosting</vt:lpstr>
      <vt:lpstr>AdaBoost</vt:lpstr>
      <vt:lpstr>AdaBoost.M1 Model Generation</vt:lpstr>
      <vt:lpstr>AdaBoost.M1 Classification</vt:lpstr>
      <vt:lpstr>Boosting (2)</vt:lpstr>
      <vt:lpstr>Characteristics of Boosting</vt:lpstr>
      <vt:lpstr>Characteristics of Boosting (2)</vt:lpstr>
      <vt:lpstr>Contents (5)</vt:lpstr>
      <vt:lpstr>Stacking (Stacked Generalisation)</vt:lpstr>
      <vt:lpstr>Stacking (Stacked Generalisation) (2)</vt:lpstr>
      <vt:lpstr>Stacking</vt:lpstr>
      <vt:lpst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DELTA’s support offer for learners in Semester 1</dc:title>
  <dc:creator>Brian Webb (delta)</dc:creator>
  <cp:lastModifiedBy>Pam Johnston (socet)</cp:lastModifiedBy>
  <cp:revision>85</cp:revision>
  <dcterms:created xsi:type="dcterms:W3CDTF">2020-06-23T08:21:26Z</dcterms:created>
  <dcterms:modified xsi:type="dcterms:W3CDTF">2024-11-11T10:56:11Z</dcterms:modified>
</cp:coreProperties>
</file>