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1"/>
    <p:sldMasterId id="2147484109" r:id="rId2"/>
    <p:sldMasterId id="2147484092" r:id="rId3"/>
  </p:sldMasterIdLst>
  <p:notesMasterIdLst>
    <p:notesMasterId r:id="rId58"/>
  </p:notesMasterIdLst>
  <p:handoutMasterIdLst>
    <p:handoutMasterId r:id="rId59"/>
  </p:handoutMasterIdLst>
  <p:sldIdLst>
    <p:sldId id="278" r:id="rId4"/>
    <p:sldId id="280" r:id="rId5"/>
    <p:sldId id="330" r:id="rId6"/>
    <p:sldId id="281" r:id="rId7"/>
    <p:sldId id="335" r:id="rId8"/>
    <p:sldId id="284" r:id="rId9"/>
    <p:sldId id="331" r:id="rId10"/>
    <p:sldId id="336" r:id="rId11"/>
    <p:sldId id="289" r:id="rId12"/>
    <p:sldId id="282" r:id="rId13"/>
    <p:sldId id="332" r:id="rId14"/>
    <p:sldId id="333" r:id="rId15"/>
    <p:sldId id="334" r:id="rId16"/>
    <p:sldId id="286" r:id="rId17"/>
    <p:sldId id="287" r:id="rId18"/>
    <p:sldId id="290" r:id="rId19"/>
    <p:sldId id="317" r:id="rId20"/>
    <p:sldId id="291" r:id="rId21"/>
    <p:sldId id="337" r:id="rId22"/>
    <p:sldId id="288" r:id="rId23"/>
    <p:sldId id="339" r:id="rId24"/>
    <p:sldId id="292" r:id="rId25"/>
    <p:sldId id="293" r:id="rId26"/>
    <p:sldId id="294" r:id="rId27"/>
    <p:sldId id="295" r:id="rId28"/>
    <p:sldId id="296" r:id="rId29"/>
    <p:sldId id="298" r:id="rId30"/>
    <p:sldId id="320" r:id="rId31"/>
    <p:sldId id="299" r:id="rId32"/>
    <p:sldId id="300" r:id="rId33"/>
    <p:sldId id="322" r:id="rId34"/>
    <p:sldId id="323" r:id="rId35"/>
    <p:sldId id="324" r:id="rId36"/>
    <p:sldId id="325" r:id="rId37"/>
    <p:sldId id="326" r:id="rId38"/>
    <p:sldId id="327" r:id="rId39"/>
    <p:sldId id="328" r:id="rId40"/>
    <p:sldId id="301" r:id="rId41"/>
    <p:sldId id="302" r:id="rId42"/>
    <p:sldId id="303" r:id="rId43"/>
    <p:sldId id="304" r:id="rId44"/>
    <p:sldId id="338" r:id="rId45"/>
    <p:sldId id="305" r:id="rId46"/>
    <p:sldId id="329" r:id="rId47"/>
    <p:sldId id="306" r:id="rId48"/>
    <p:sldId id="307" r:id="rId49"/>
    <p:sldId id="308" r:id="rId50"/>
    <p:sldId id="309" r:id="rId51"/>
    <p:sldId id="310" r:id="rId52"/>
    <p:sldId id="311" r:id="rId53"/>
    <p:sldId id="315" r:id="rId54"/>
    <p:sldId id="314" r:id="rId55"/>
    <p:sldId id="316" r:id="rId56"/>
    <p:sldId id="312" r:id="rId57"/>
  </p:sldIdLst>
  <p:sldSz cx="12192000" cy="6858000"/>
  <p:notesSz cx="6858000" cy="9144000"/>
  <p:embeddedFontLst>
    <p:embeddedFont>
      <p:font typeface="Cambria Math" panose="02040503050406030204" pitchFamily="18" charset="0"/>
      <p:regular r:id="rId60"/>
    </p:embeddedFont>
    <p:embeddedFont>
      <p:font typeface="Tahoma" panose="020B0604030504040204" pitchFamily="34" charset="0"/>
      <p:regular r:id="rId61"/>
      <p:bold r:id="rId62"/>
    </p:embeddedFont>
  </p:embeddedFontLst>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639E"/>
    <a:srgbClr val="F0E9EE"/>
    <a:srgbClr val="8B538C"/>
    <a:srgbClr val="FFFFDD"/>
    <a:srgbClr val="FFFFCC"/>
    <a:srgbClr val="F9C853"/>
    <a:srgbClr val="F9C523"/>
    <a:srgbClr val="F2C570"/>
    <a:srgbClr val="00B8E1"/>
    <a:srgbClr val="9D73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6405"/>
  </p:normalViewPr>
  <p:slideViewPr>
    <p:cSldViewPr snapToGrid="0" snapToObjects="1">
      <p:cViewPr varScale="1">
        <p:scale>
          <a:sx n="79" d="100"/>
          <a:sy n="79" d="100"/>
        </p:scale>
        <p:origin x="557"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gs" Target="tags/tag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2.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1.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10/29/2025</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association-rules-2-aa9a7724165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0D036AD3-DBC9-412A-B23D-6DD53F31AC0A}"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82A97E3F-EA1C-410F-8520-D96DE8CEA43B}" type="slidenum">
              <a:rPr lang="en-GB" altLang="en-US"/>
              <a:pPr/>
              <a:t>1</a:t>
            </a:fld>
            <a:endParaRPr lang="en-GB"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105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15</a:t>
            </a:fld>
            <a:endParaRPr lang="en-US"/>
          </a:p>
        </p:txBody>
      </p:sp>
    </p:spTree>
    <p:extLst>
      <p:ext uri="{BB962C8B-B14F-4D97-AF65-F5344CB8AC3E}">
        <p14:creationId xmlns:p14="http://schemas.microsoft.com/office/powerpoint/2010/main" val="354362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BA559F50-4035-4268-8D8C-E61582EE7C73}"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781700C6-E90F-4319-8A2E-EC638ACE93B8}" type="slidenum">
              <a:rPr lang="en-GB" altLang="en-US"/>
              <a:pPr/>
              <a:t>18</a:t>
            </a:fld>
            <a:endParaRPr lang="en-GB" altLang="en-US"/>
          </a:p>
        </p:txBody>
      </p:sp>
      <p:sp>
        <p:nvSpPr>
          <p:cNvPr id="154626" name="Rectangle 2"/>
          <p:cNvSpPr>
            <a:spLocks noGrp="1" noRot="1" noChangeAspect="1" noChangeArrowheads="1" noTextEdit="1"/>
          </p:cNvSpPr>
          <p:nvPr>
            <p:ph type="sldImg"/>
          </p:nvPr>
        </p:nvSpPr>
        <p:spPr>
          <a:xfrm>
            <a:off x="2359025" y="547688"/>
            <a:ext cx="4462463" cy="2511425"/>
          </a:xfrm>
          <a:ln/>
        </p:spPr>
      </p:sp>
      <p:sp>
        <p:nvSpPr>
          <p:cNvPr id="154627" name="Rectangle 3"/>
          <p:cNvSpPr>
            <a:spLocks noGrp="1" noChangeArrowheads="1"/>
          </p:cNvSpPr>
          <p:nvPr>
            <p:ph type="body" idx="1"/>
          </p:nvPr>
        </p:nvSpPr>
        <p:spPr>
          <a:xfrm>
            <a:off x="1198563" y="3294063"/>
            <a:ext cx="6711950" cy="3059112"/>
          </a:xfrm>
        </p:spPr>
        <p:txBody>
          <a:bodyPr/>
          <a:lstStyle/>
          <a:p>
            <a:r>
              <a:rPr lang="en-US" altLang="en-US" dirty="0"/>
              <a:t>Transaction ID</a:t>
            </a:r>
          </a:p>
        </p:txBody>
      </p:sp>
    </p:spTree>
    <p:extLst>
      <p:ext uri="{BB962C8B-B14F-4D97-AF65-F5344CB8AC3E}">
        <p14:creationId xmlns:p14="http://schemas.microsoft.com/office/powerpoint/2010/main" val="69873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21</a:t>
            </a:fld>
            <a:endParaRPr lang="en-US"/>
          </a:p>
        </p:txBody>
      </p:sp>
    </p:spTree>
    <p:extLst>
      <p:ext uri="{BB962C8B-B14F-4D97-AF65-F5344CB8AC3E}">
        <p14:creationId xmlns:p14="http://schemas.microsoft.com/office/powerpoint/2010/main" val="1467173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22</a:t>
            </a:fld>
            <a:endParaRPr lang="en-US"/>
          </a:p>
        </p:txBody>
      </p:sp>
    </p:spTree>
    <p:extLst>
      <p:ext uri="{BB962C8B-B14F-4D97-AF65-F5344CB8AC3E}">
        <p14:creationId xmlns:p14="http://schemas.microsoft.com/office/powerpoint/2010/main" val="2319282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24</a:t>
            </a:fld>
            <a:endParaRPr lang="en-US"/>
          </a:p>
        </p:txBody>
      </p:sp>
    </p:spTree>
    <p:extLst>
      <p:ext uri="{BB962C8B-B14F-4D97-AF65-F5344CB8AC3E}">
        <p14:creationId xmlns:p14="http://schemas.microsoft.com/office/powerpoint/2010/main" val="2699168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 instances in the dataset</a:t>
            </a:r>
          </a:p>
          <a:p>
            <a:r>
              <a:rPr lang="en-GB" dirty="0"/>
              <a:t>Each instance has a maximum width of w items in it</a:t>
            </a:r>
          </a:p>
          <a:p>
            <a:r>
              <a:rPr lang="en-GB" dirty="0"/>
              <a:t>Each instance could generate M </a:t>
            </a:r>
            <a:r>
              <a:rPr lang="en-GB" dirty="0" err="1"/>
              <a:t>itemsets</a:t>
            </a:r>
            <a:r>
              <a:rPr lang="en-GB" dirty="0"/>
              <a:t>.</a:t>
            </a:r>
          </a:p>
          <a:p>
            <a:r>
              <a:rPr lang="en-GB" dirty="0"/>
              <a:t>An item is either in or out of the dataset hence 2^N complexity.</a:t>
            </a:r>
          </a:p>
        </p:txBody>
      </p:sp>
      <p:sp>
        <p:nvSpPr>
          <p:cNvPr id="4" name="Slide Number Placeholder 3"/>
          <p:cNvSpPr>
            <a:spLocks noGrp="1"/>
          </p:cNvSpPr>
          <p:nvPr>
            <p:ph type="sldNum" sz="quarter" idx="5"/>
          </p:nvPr>
        </p:nvSpPr>
        <p:spPr/>
        <p:txBody>
          <a:bodyPr/>
          <a:lstStyle/>
          <a:p>
            <a:fld id="{551F6536-074C-7C47-ADA5-29478494173A}" type="slidenum">
              <a:rPr lang="en-US" smtClean="0"/>
              <a:t>27</a:t>
            </a:fld>
            <a:endParaRPr lang="en-US"/>
          </a:p>
        </p:txBody>
      </p:sp>
    </p:spTree>
    <p:extLst>
      <p:ext uri="{BB962C8B-B14F-4D97-AF65-F5344CB8AC3E}">
        <p14:creationId xmlns:p14="http://schemas.microsoft.com/office/powerpoint/2010/main" val="320875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32 of them = 2^5 because ABCDE is 5 items.</a:t>
            </a:r>
          </a:p>
        </p:txBody>
      </p:sp>
      <p:sp>
        <p:nvSpPr>
          <p:cNvPr id="4" name="Slide Number Placeholder 3"/>
          <p:cNvSpPr>
            <a:spLocks noGrp="1"/>
          </p:cNvSpPr>
          <p:nvPr>
            <p:ph type="sldNum" sz="quarter" idx="5"/>
          </p:nvPr>
        </p:nvSpPr>
        <p:spPr/>
        <p:txBody>
          <a:bodyPr/>
          <a:lstStyle/>
          <a:p>
            <a:fld id="{551F6536-074C-7C47-ADA5-29478494173A}" type="slidenum">
              <a:rPr lang="en-US" smtClean="0"/>
              <a:t>28</a:t>
            </a:fld>
            <a:endParaRPr lang="en-US"/>
          </a:p>
        </p:txBody>
      </p:sp>
    </p:spTree>
    <p:extLst>
      <p:ext uri="{BB962C8B-B14F-4D97-AF65-F5344CB8AC3E}">
        <p14:creationId xmlns:p14="http://schemas.microsoft.com/office/powerpoint/2010/main" val="4656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letter is an item. 1-itemsets contain 1 item, 2-itemsets contain 2 items and so on until you get the ultimate itemset that contains all items. This is exhaustive – these are all possible </a:t>
            </a:r>
            <a:r>
              <a:rPr lang="en-GB" dirty="0" err="1"/>
              <a:t>itemsets</a:t>
            </a:r>
            <a:r>
              <a:rPr lang="en-GB" dirty="0"/>
              <a:t>.</a:t>
            </a:r>
          </a:p>
        </p:txBody>
      </p:sp>
      <p:sp>
        <p:nvSpPr>
          <p:cNvPr id="4" name="Slide Number Placeholder 3"/>
          <p:cNvSpPr>
            <a:spLocks noGrp="1"/>
          </p:cNvSpPr>
          <p:nvPr>
            <p:ph type="sldNum" sz="quarter" idx="5"/>
          </p:nvPr>
        </p:nvSpPr>
        <p:spPr/>
        <p:txBody>
          <a:bodyPr/>
          <a:lstStyle/>
          <a:p>
            <a:fld id="{551F6536-074C-7C47-ADA5-29478494173A}" type="slidenum">
              <a:rPr lang="en-US" smtClean="0"/>
              <a:t>29</a:t>
            </a:fld>
            <a:endParaRPr lang="en-US"/>
          </a:p>
        </p:txBody>
      </p:sp>
    </p:spTree>
    <p:extLst>
      <p:ext uri="{BB962C8B-B14F-4D97-AF65-F5344CB8AC3E}">
        <p14:creationId xmlns:p14="http://schemas.microsoft.com/office/powerpoint/2010/main" val="3005992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C didn’t have enough support, then anything containing C won’t have enough support. Remember, support is the number of instances that contain the itemset.</a:t>
            </a:r>
          </a:p>
        </p:txBody>
      </p:sp>
      <p:sp>
        <p:nvSpPr>
          <p:cNvPr id="4" name="Slide Number Placeholder 3"/>
          <p:cNvSpPr>
            <a:spLocks noGrp="1"/>
          </p:cNvSpPr>
          <p:nvPr>
            <p:ph type="sldNum" sz="quarter" idx="5"/>
          </p:nvPr>
        </p:nvSpPr>
        <p:spPr/>
        <p:txBody>
          <a:bodyPr/>
          <a:lstStyle/>
          <a:p>
            <a:fld id="{551F6536-074C-7C47-ADA5-29478494173A}" type="slidenum">
              <a:rPr lang="en-US" smtClean="0"/>
              <a:t>34</a:t>
            </a:fld>
            <a:endParaRPr lang="en-US"/>
          </a:p>
        </p:txBody>
      </p:sp>
    </p:spTree>
    <p:extLst>
      <p:ext uri="{BB962C8B-B14F-4D97-AF65-F5344CB8AC3E}">
        <p14:creationId xmlns:p14="http://schemas.microsoft.com/office/powerpoint/2010/main" val="2931390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16 instead of 32 (because we removed one single item that didn’t have sufficient support on its own).</a:t>
            </a:r>
          </a:p>
          <a:p>
            <a:r>
              <a:rPr lang="en-GB" dirty="0"/>
              <a:t>Lower down removal will have a bigger effect. Literally halved the number generated.</a:t>
            </a:r>
          </a:p>
        </p:txBody>
      </p:sp>
      <p:sp>
        <p:nvSpPr>
          <p:cNvPr id="4" name="Slide Number Placeholder 3"/>
          <p:cNvSpPr>
            <a:spLocks noGrp="1"/>
          </p:cNvSpPr>
          <p:nvPr>
            <p:ph type="sldNum" sz="quarter" idx="5"/>
          </p:nvPr>
        </p:nvSpPr>
        <p:spPr/>
        <p:txBody>
          <a:bodyPr/>
          <a:lstStyle/>
          <a:p>
            <a:fld id="{551F6536-074C-7C47-ADA5-29478494173A}" type="slidenum">
              <a:rPr lang="en-US" smtClean="0"/>
              <a:t>37</a:t>
            </a:fld>
            <a:endParaRPr lang="en-US"/>
          </a:p>
        </p:txBody>
      </p:sp>
    </p:spTree>
    <p:extLst>
      <p:ext uri="{BB962C8B-B14F-4D97-AF65-F5344CB8AC3E}">
        <p14:creationId xmlns:p14="http://schemas.microsoft.com/office/powerpoint/2010/main" val="143162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linkClick r:id="rId3"/>
              </a:rPr>
              <a:t>Complete guide to Association Rules (1/2) | by Anisha Garg | Towards Data Science</a:t>
            </a:r>
            <a:endParaRPr lang="en-GB"/>
          </a:p>
        </p:txBody>
      </p:sp>
      <p:sp>
        <p:nvSpPr>
          <p:cNvPr id="4" name="Slide Number Placeholder 3"/>
          <p:cNvSpPr>
            <a:spLocks noGrp="1"/>
          </p:cNvSpPr>
          <p:nvPr>
            <p:ph type="sldNum" sz="quarter" idx="5"/>
          </p:nvPr>
        </p:nvSpPr>
        <p:spPr/>
        <p:txBody>
          <a:bodyPr/>
          <a:lstStyle/>
          <a:p>
            <a:fld id="{551F6536-074C-7C47-ADA5-29478494173A}" type="slidenum">
              <a:rPr lang="en-US" smtClean="0"/>
              <a:t>4</a:t>
            </a:fld>
            <a:endParaRPr lang="en-US"/>
          </a:p>
        </p:txBody>
      </p:sp>
    </p:spTree>
    <p:extLst>
      <p:ext uri="{BB962C8B-B14F-4D97-AF65-F5344CB8AC3E}">
        <p14:creationId xmlns:p14="http://schemas.microsoft.com/office/powerpoint/2010/main" val="2313144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don’t have to brute-force, you can just generate </a:t>
            </a:r>
            <a:r>
              <a:rPr lang="en-GB" dirty="0" err="1"/>
              <a:t>itemsets</a:t>
            </a:r>
            <a:r>
              <a:rPr lang="en-GB" dirty="0"/>
              <a:t> from all the ones you encounter.</a:t>
            </a:r>
          </a:p>
        </p:txBody>
      </p:sp>
      <p:sp>
        <p:nvSpPr>
          <p:cNvPr id="4" name="Slide Number Placeholder 3"/>
          <p:cNvSpPr>
            <a:spLocks noGrp="1"/>
          </p:cNvSpPr>
          <p:nvPr>
            <p:ph type="sldNum" sz="quarter" idx="5"/>
          </p:nvPr>
        </p:nvSpPr>
        <p:spPr/>
        <p:txBody>
          <a:bodyPr/>
          <a:lstStyle/>
          <a:p>
            <a:fld id="{551F6536-074C-7C47-ADA5-29478494173A}" type="slidenum">
              <a:rPr lang="en-US" smtClean="0"/>
              <a:t>38</a:t>
            </a:fld>
            <a:endParaRPr lang="en-US"/>
          </a:p>
        </p:txBody>
      </p:sp>
    </p:spTree>
    <p:extLst>
      <p:ext uri="{BB962C8B-B14F-4D97-AF65-F5344CB8AC3E}">
        <p14:creationId xmlns:p14="http://schemas.microsoft.com/office/powerpoint/2010/main" val="2271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23049A51-61EF-483D-894D-99F800908448}"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9C8F8E7B-E35A-4745-9C88-3FBC0056CD80}" type="slidenum">
              <a:rPr lang="en-GB" altLang="en-US"/>
              <a:pPr/>
              <a:t>40</a:t>
            </a:fld>
            <a:endParaRPr lang="en-GB" altLang="en-US"/>
          </a:p>
        </p:txBody>
      </p:sp>
      <p:sp>
        <p:nvSpPr>
          <p:cNvPr id="167938" name="Rectangle 2"/>
          <p:cNvSpPr>
            <a:spLocks noGrp="1" noRot="1" noChangeAspect="1" noChangeArrowheads="1" noTextEdit="1"/>
          </p:cNvSpPr>
          <p:nvPr>
            <p:ph type="sldImg"/>
          </p:nvPr>
        </p:nvSpPr>
        <p:spPr>
          <a:xfrm>
            <a:off x="2359025" y="547688"/>
            <a:ext cx="4462463" cy="2511425"/>
          </a:xfrm>
          <a:ln/>
        </p:spPr>
      </p:sp>
      <p:sp>
        <p:nvSpPr>
          <p:cNvPr id="167939" name="Rectangle 3"/>
          <p:cNvSpPr>
            <a:spLocks noGrp="1" noChangeArrowheads="1"/>
          </p:cNvSpPr>
          <p:nvPr>
            <p:ph type="body" idx="1"/>
          </p:nvPr>
        </p:nvSpPr>
        <p:spPr>
          <a:xfrm>
            <a:off x="1198563" y="3294063"/>
            <a:ext cx="6711950" cy="3059112"/>
          </a:xfrm>
        </p:spPr>
        <p:txBody>
          <a:bodyPr/>
          <a:lstStyle/>
          <a:p>
            <a:r>
              <a:rPr lang="en-US" altLang="en-US" dirty="0"/>
              <a:t>No rule available if all the items in the itemset are in the antecedent, nor if all items are in the consequent.</a:t>
            </a:r>
          </a:p>
          <a:p>
            <a:r>
              <a:rPr lang="en-US" altLang="en-US" dirty="0"/>
              <a:t>Again, this is exhaustively generating all rules – brute force.</a:t>
            </a:r>
          </a:p>
        </p:txBody>
      </p:sp>
    </p:spTree>
    <p:extLst>
      <p:ext uri="{BB962C8B-B14F-4D97-AF65-F5344CB8AC3E}">
        <p14:creationId xmlns:p14="http://schemas.microsoft.com/office/powerpoint/2010/main" val="1737705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1CBDB38C-E726-4C40-A4DE-7F5B6011E359}"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F53B7C32-E67E-4930-ACD7-8C37E079087D}" type="slidenum">
              <a:rPr lang="en-GB" altLang="en-US"/>
              <a:pPr/>
              <a:t>41</a:t>
            </a:fld>
            <a:endParaRPr lang="en-GB" altLang="en-US"/>
          </a:p>
        </p:txBody>
      </p:sp>
      <p:sp>
        <p:nvSpPr>
          <p:cNvPr id="169986" name="Rectangle 2"/>
          <p:cNvSpPr>
            <a:spLocks noGrp="1" noRot="1" noChangeAspect="1" noChangeArrowheads="1" noTextEdit="1"/>
          </p:cNvSpPr>
          <p:nvPr>
            <p:ph type="sldImg"/>
          </p:nvPr>
        </p:nvSpPr>
        <p:spPr>
          <a:xfrm>
            <a:off x="2359025" y="547688"/>
            <a:ext cx="4462463" cy="2511425"/>
          </a:xfrm>
          <a:ln/>
        </p:spPr>
      </p:sp>
      <p:sp>
        <p:nvSpPr>
          <p:cNvPr id="169987" name="Rectangle 3"/>
          <p:cNvSpPr>
            <a:spLocks noGrp="1" noChangeArrowheads="1"/>
          </p:cNvSpPr>
          <p:nvPr>
            <p:ph type="body" idx="1"/>
          </p:nvPr>
        </p:nvSpPr>
        <p:spPr>
          <a:xfrm>
            <a:off x="1198563" y="3294063"/>
            <a:ext cx="6711950" cy="3059112"/>
          </a:xfrm>
        </p:spPr>
        <p:txBody>
          <a:bodyPr/>
          <a:lstStyle/>
          <a:p>
            <a:r>
              <a:rPr lang="en-US" altLang="en-US" dirty="0"/>
              <a:t>Because CD will contain fewer instances than D (see next slide)</a:t>
            </a:r>
          </a:p>
        </p:txBody>
      </p:sp>
    </p:spTree>
    <p:extLst>
      <p:ext uri="{BB962C8B-B14F-4D97-AF65-F5344CB8AC3E}">
        <p14:creationId xmlns:p14="http://schemas.microsoft.com/office/powerpoint/2010/main" val="3319762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3E0674B3-0605-44B3-8603-E7353BF0CB75}"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FDF6A477-88D5-4383-A0EF-31EBB59DB05C}" type="slidenum">
              <a:rPr lang="en-GB" altLang="en-US"/>
              <a:pPr/>
              <a:t>46</a:t>
            </a:fld>
            <a:endParaRPr lang="en-GB" altLang="en-US"/>
          </a:p>
        </p:txBody>
      </p:sp>
      <p:sp>
        <p:nvSpPr>
          <p:cNvPr id="174082" name="Rectangle 2"/>
          <p:cNvSpPr>
            <a:spLocks noGrp="1" noRot="1" noChangeAspect="1" noChangeArrowheads="1" noTextEdit="1"/>
          </p:cNvSpPr>
          <p:nvPr>
            <p:ph type="sldImg"/>
          </p:nvPr>
        </p:nvSpPr>
        <p:spPr>
          <a:xfrm>
            <a:off x="2359025" y="547688"/>
            <a:ext cx="4462463" cy="2511425"/>
          </a:xfrm>
          <a:ln/>
        </p:spPr>
      </p:sp>
      <p:sp>
        <p:nvSpPr>
          <p:cNvPr id="174083" name="Rectangle 3"/>
          <p:cNvSpPr>
            <a:spLocks noGrp="1" noChangeArrowheads="1"/>
          </p:cNvSpPr>
          <p:nvPr>
            <p:ph type="body" idx="1"/>
          </p:nvPr>
        </p:nvSpPr>
        <p:spPr>
          <a:xfrm>
            <a:off x="1198563" y="3294063"/>
            <a:ext cx="6711950" cy="3059112"/>
          </a:xfrm>
        </p:spPr>
        <p:txBody>
          <a:bodyPr/>
          <a:lstStyle/>
          <a:p>
            <a:endParaRPr lang="en-US" altLang="en-US"/>
          </a:p>
        </p:txBody>
      </p:sp>
    </p:spTree>
    <p:extLst>
      <p:ext uri="{BB962C8B-B14F-4D97-AF65-F5344CB8AC3E}">
        <p14:creationId xmlns:p14="http://schemas.microsoft.com/office/powerpoint/2010/main" val="2419325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10A074D3-97A7-496F-844B-8840AC006476}"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53FFA040-E9E3-458B-B1CE-CFA1021B10B0}" type="slidenum">
              <a:rPr lang="en-GB" altLang="en-US"/>
              <a:pPr/>
              <a:t>47</a:t>
            </a:fld>
            <a:endParaRPr lang="en-GB" altLang="en-US"/>
          </a:p>
        </p:txBody>
      </p:sp>
      <p:sp>
        <p:nvSpPr>
          <p:cNvPr id="176130" name="Rectangle 2"/>
          <p:cNvSpPr>
            <a:spLocks noGrp="1" noRot="1" noChangeAspect="1" noChangeArrowheads="1" noTextEdit="1"/>
          </p:cNvSpPr>
          <p:nvPr>
            <p:ph type="sldImg"/>
          </p:nvPr>
        </p:nvSpPr>
        <p:spPr>
          <a:xfrm>
            <a:off x="2359025" y="547688"/>
            <a:ext cx="4462463" cy="2511425"/>
          </a:xfrm>
          <a:ln/>
        </p:spPr>
      </p:sp>
      <p:sp>
        <p:nvSpPr>
          <p:cNvPr id="176131" name="Rectangle 3"/>
          <p:cNvSpPr>
            <a:spLocks noGrp="1" noChangeArrowheads="1"/>
          </p:cNvSpPr>
          <p:nvPr>
            <p:ph type="body" idx="1"/>
          </p:nvPr>
        </p:nvSpPr>
        <p:spPr>
          <a:xfrm>
            <a:off x="1198563" y="3294063"/>
            <a:ext cx="6711950" cy="3059112"/>
          </a:xfrm>
        </p:spPr>
        <p:txBody>
          <a:bodyPr/>
          <a:lstStyle/>
          <a:p>
            <a:endParaRPr lang="en-US" altLang="en-US" dirty="0"/>
          </a:p>
        </p:txBody>
      </p:sp>
    </p:spTree>
    <p:extLst>
      <p:ext uri="{BB962C8B-B14F-4D97-AF65-F5344CB8AC3E}">
        <p14:creationId xmlns:p14="http://schemas.microsoft.com/office/powerpoint/2010/main" val="3579394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DE90E6CB-E608-46EA-8DB6-CC76D2BEF471}"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6BBECC01-9587-4924-A539-87356393E307}" type="slidenum">
              <a:rPr lang="en-GB" altLang="en-US"/>
              <a:pPr/>
              <a:t>48</a:t>
            </a:fld>
            <a:endParaRPr lang="en-GB" altLang="en-US"/>
          </a:p>
        </p:txBody>
      </p:sp>
      <p:sp>
        <p:nvSpPr>
          <p:cNvPr id="178178" name="Rectangle 2"/>
          <p:cNvSpPr>
            <a:spLocks noGrp="1" noRot="1" noChangeAspect="1" noChangeArrowheads="1" noTextEdit="1"/>
          </p:cNvSpPr>
          <p:nvPr>
            <p:ph type="sldImg"/>
          </p:nvPr>
        </p:nvSpPr>
        <p:spPr>
          <a:xfrm>
            <a:off x="2359025" y="547688"/>
            <a:ext cx="4462463" cy="2511425"/>
          </a:xfrm>
          <a:ln/>
        </p:spPr>
      </p:sp>
      <p:sp>
        <p:nvSpPr>
          <p:cNvPr id="178179" name="Rectangle 3"/>
          <p:cNvSpPr>
            <a:spLocks noGrp="1" noChangeArrowheads="1"/>
          </p:cNvSpPr>
          <p:nvPr>
            <p:ph type="body" idx="1"/>
          </p:nvPr>
        </p:nvSpPr>
        <p:spPr>
          <a:xfrm>
            <a:off x="1198563" y="3294063"/>
            <a:ext cx="6711950" cy="3059112"/>
          </a:xfrm>
        </p:spPr>
        <p:txBody>
          <a:bodyPr/>
          <a:lstStyle/>
          <a:p>
            <a:endParaRPr lang="en-US" altLang="en-US" dirty="0"/>
          </a:p>
        </p:txBody>
      </p:sp>
    </p:spTree>
    <p:extLst>
      <p:ext uri="{BB962C8B-B14F-4D97-AF65-F5344CB8AC3E}">
        <p14:creationId xmlns:p14="http://schemas.microsoft.com/office/powerpoint/2010/main" val="1138411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Job data?</a:t>
            </a:r>
          </a:p>
        </p:txBody>
      </p:sp>
      <p:sp>
        <p:nvSpPr>
          <p:cNvPr id="4" name="Slide Number Placeholder 3"/>
          <p:cNvSpPr>
            <a:spLocks noGrp="1"/>
          </p:cNvSpPr>
          <p:nvPr>
            <p:ph type="sldNum" sz="quarter" idx="5"/>
          </p:nvPr>
        </p:nvSpPr>
        <p:spPr/>
        <p:txBody>
          <a:bodyPr/>
          <a:lstStyle/>
          <a:p>
            <a:fld id="{551F6536-074C-7C47-ADA5-29478494173A}" type="slidenum">
              <a:rPr lang="en-US" smtClean="0"/>
              <a:t>53</a:t>
            </a:fld>
            <a:endParaRPr lang="en-US"/>
          </a:p>
        </p:txBody>
      </p:sp>
    </p:spTree>
    <p:extLst>
      <p:ext uri="{BB962C8B-B14F-4D97-AF65-F5344CB8AC3E}">
        <p14:creationId xmlns:p14="http://schemas.microsoft.com/office/powerpoint/2010/main" val="294971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49877A7A-9874-4A4F-9997-24908DF14357}"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6D1C035F-5804-47A4-8EA0-FC418E252571}" type="slidenum">
              <a:rPr lang="en-GB" altLang="en-US"/>
              <a:pPr/>
              <a:t>6</a:t>
            </a:fld>
            <a:endParaRPr lang="en-GB" altLang="en-US"/>
          </a:p>
        </p:txBody>
      </p:sp>
      <p:sp>
        <p:nvSpPr>
          <p:cNvPr id="144386" name="Rectangle 2"/>
          <p:cNvSpPr>
            <a:spLocks noGrp="1" noRot="1" noChangeAspect="1" noChangeArrowheads="1" noTextEdit="1"/>
          </p:cNvSpPr>
          <p:nvPr>
            <p:ph type="sldImg"/>
          </p:nvPr>
        </p:nvSpPr>
        <p:spPr>
          <a:xfrm>
            <a:off x="2359025" y="547688"/>
            <a:ext cx="4462463" cy="2511425"/>
          </a:xfrm>
          <a:ln/>
        </p:spPr>
      </p:sp>
      <p:sp>
        <p:nvSpPr>
          <p:cNvPr id="144387" name="Rectangle 3"/>
          <p:cNvSpPr>
            <a:spLocks noGrp="1" noChangeArrowheads="1"/>
          </p:cNvSpPr>
          <p:nvPr>
            <p:ph type="body" idx="1"/>
          </p:nvPr>
        </p:nvSpPr>
        <p:spPr>
          <a:xfrm>
            <a:off x="1198563" y="3294063"/>
            <a:ext cx="6711950" cy="3059112"/>
          </a:xfrm>
        </p:spPr>
        <p:txBody>
          <a:bodyPr/>
          <a:lstStyle/>
          <a:p>
            <a:endParaRPr lang="en-US" altLang="en-US"/>
          </a:p>
        </p:txBody>
      </p:sp>
    </p:spTree>
    <p:extLst>
      <p:ext uri="{BB962C8B-B14F-4D97-AF65-F5344CB8AC3E}">
        <p14:creationId xmlns:p14="http://schemas.microsoft.com/office/powerpoint/2010/main" val="839785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Brown bit is the rule that A is associated with B</a:t>
            </a:r>
          </a:p>
          <a:p>
            <a:r>
              <a:rPr lang="en-GB" dirty="0"/>
              <a:t>Support for an itemset</a:t>
            </a:r>
          </a:p>
          <a:p>
            <a:r>
              <a:rPr lang="en-GB" dirty="0"/>
              <a:t>Confidence for a rule</a:t>
            </a:r>
          </a:p>
        </p:txBody>
      </p:sp>
      <p:sp>
        <p:nvSpPr>
          <p:cNvPr id="4" name="Slide Number Placeholder 3"/>
          <p:cNvSpPr>
            <a:spLocks noGrp="1"/>
          </p:cNvSpPr>
          <p:nvPr>
            <p:ph type="sldNum" sz="quarter" idx="5"/>
          </p:nvPr>
        </p:nvSpPr>
        <p:spPr/>
        <p:txBody>
          <a:bodyPr/>
          <a:lstStyle/>
          <a:p>
            <a:fld id="{551F6536-074C-7C47-ADA5-29478494173A}" type="slidenum">
              <a:rPr lang="en-US" smtClean="0"/>
              <a:t>8</a:t>
            </a:fld>
            <a:endParaRPr lang="en-US"/>
          </a:p>
        </p:txBody>
      </p:sp>
    </p:spTree>
    <p:extLst>
      <p:ext uri="{BB962C8B-B14F-4D97-AF65-F5344CB8AC3E}">
        <p14:creationId xmlns:p14="http://schemas.microsoft.com/office/powerpoint/2010/main" val="78271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67912D8D-C7BF-429A-B239-C631C74C0E51}"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F691DA8C-DFBC-43D3-AED7-523EDE24C0A1}" type="slidenum">
              <a:rPr lang="en-GB" altLang="en-US"/>
              <a:pPr/>
              <a:t>10</a:t>
            </a:fld>
            <a:endParaRPr lang="en-GB" altLang="en-US"/>
          </a:p>
        </p:txBody>
      </p:sp>
      <p:sp>
        <p:nvSpPr>
          <p:cNvPr id="141314" name="Rectangle 2"/>
          <p:cNvSpPr>
            <a:spLocks noGrp="1" noRot="1" noChangeAspect="1" noChangeArrowheads="1" noTextEdit="1"/>
          </p:cNvSpPr>
          <p:nvPr>
            <p:ph type="sldImg"/>
          </p:nvPr>
        </p:nvSpPr>
        <p:spPr>
          <a:xfrm>
            <a:off x="2359025" y="547688"/>
            <a:ext cx="4462463" cy="2511425"/>
          </a:xfrm>
          <a:ln/>
        </p:spPr>
      </p:sp>
      <p:sp>
        <p:nvSpPr>
          <p:cNvPr id="141315" name="Rectangle 3"/>
          <p:cNvSpPr>
            <a:spLocks noGrp="1" noChangeArrowheads="1"/>
          </p:cNvSpPr>
          <p:nvPr>
            <p:ph type="body" idx="1"/>
          </p:nvPr>
        </p:nvSpPr>
        <p:spPr>
          <a:xfrm>
            <a:off x="1198563" y="3294063"/>
            <a:ext cx="6711950" cy="3059112"/>
          </a:xfrm>
        </p:spPr>
        <p:txBody>
          <a:bodyPr/>
          <a:lstStyle/>
          <a:p>
            <a:endParaRPr lang="en-US" altLang="en-US"/>
          </a:p>
        </p:txBody>
      </p:sp>
    </p:spTree>
    <p:extLst>
      <p:ext uri="{BB962C8B-B14F-4D97-AF65-F5344CB8AC3E}">
        <p14:creationId xmlns:p14="http://schemas.microsoft.com/office/powerpoint/2010/main" val="55966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ED7B872A-E5AF-4F39-900E-825088B1DB50}"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2FC47C21-F93B-4C78-89B9-2D3C4B876C3C}" type="slidenum">
              <a:rPr lang="en-GB" altLang="en-US"/>
              <a:pPr/>
              <a:t>11</a:t>
            </a:fld>
            <a:endParaRPr lang="en-GB" altLang="en-US"/>
          </a:p>
        </p:txBody>
      </p:sp>
      <p:sp>
        <p:nvSpPr>
          <p:cNvPr id="146434" name="Rectangle 2"/>
          <p:cNvSpPr>
            <a:spLocks noGrp="1" noRot="1" noChangeAspect="1" noChangeArrowheads="1" noTextEdit="1"/>
          </p:cNvSpPr>
          <p:nvPr>
            <p:ph type="sldImg"/>
          </p:nvPr>
        </p:nvSpPr>
        <p:spPr>
          <a:xfrm>
            <a:off x="2287588" y="514350"/>
            <a:ext cx="4572000" cy="2573338"/>
          </a:xfrm>
          <a:ln/>
        </p:spPr>
      </p:sp>
      <p:sp>
        <p:nvSpPr>
          <p:cNvPr id="146435" name="Rectangle 3"/>
          <p:cNvSpPr>
            <a:spLocks noGrp="1" noChangeArrowheads="1"/>
          </p:cNvSpPr>
          <p:nvPr>
            <p:ph type="body" idx="1"/>
          </p:nvPr>
        </p:nvSpPr>
        <p:spPr>
          <a:xfrm>
            <a:off x="1219200" y="3257550"/>
            <a:ext cx="6705600" cy="3086100"/>
          </a:xfrm>
        </p:spPr>
        <p:txBody>
          <a:bodyPr/>
          <a:lstStyle/>
          <a:p>
            <a:pPr>
              <a:lnSpc>
                <a:spcPct val="85000"/>
              </a:lnSpc>
              <a:spcBef>
                <a:spcPts val="538"/>
              </a:spcBef>
            </a:pPr>
            <a:r>
              <a:rPr lang="en-GB" altLang="en-US" dirty="0"/>
              <a:t>A </a:t>
            </a:r>
            <a:r>
              <a:rPr lang="en-GB" altLang="en-US" dirty="0">
                <a:solidFill>
                  <a:srgbClr val="000099"/>
                </a:solidFill>
              </a:rPr>
              <a:t>transaction</a:t>
            </a:r>
            <a:r>
              <a:rPr lang="en-GB" altLang="en-US" dirty="0"/>
              <a:t> </a:t>
            </a:r>
            <a:r>
              <a:rPr lang="en-GB" altLang="en-US" i="1" dirty="0"/>
              <a:t>T</a:t>
            </a:r>
            <a:r>
              <a:rPr lang="en-GB" altLang="en-US" dirty="0"/>
              <a:t> = {tomato, cucumber, parsley}</a:t>
            </a:r>
          </a:p>
          <a:p>
            <a:pPr>
              <a:lnSpc>
                <a:spcPct val="85000"/>
              </a:lnSpc>
              <a:spcBef>
                <a:spcPts val="538"/>
              </a:spcBef>
            </a:pPr>
            <a:r>
              <a:rPr lang="en-GB" altLang="en-US" i="1" dirty="0"/>
              <a:t>T</a:t>
            </a:r>
            <a:r>
              <a:rPr lang="en-GB" altLang="en-US" dirty="0"/>
              <a:t> </a:t>
            </a:r>
            <a:r>
              <a:rPr lang="en-GB" altLang="en-US" dirty="0">
                <a:solidFill>
                  <a:srgbClr val="800000"/>
                </a:solidFill>
              </a:rPr>
              <a:t>contains</a:t>
            </a:r>
            <a:r>
              <a:rPr lang="en-GB" altLang="en-US" dirty="0"/>
              <a:t> </a:t>
            </a:r>
            <a:r>
              <a:rPr lang="en-GB" altLang="en-US" i="1" dirty="0"/>
              <a:t>X</a:t>
            </a:r>
            <a:r>
              <a:rPr lang="en-GB" altLang="en-US" dirty="0"/>
              <a:t> = {tomato, cucumber}</a:t>
            </a:r>
          </a:p>
          <a:p>
            <a:pPr>
              <a:lnSpc>
                <a:spcPct val="85000"/>
              </a:lnSpc>
              <a:spcBef>
                <a:spcPts val="538"/>
              </a:spcBef>
            </a:pPr>
            <a:r>
              <a:rPr lang="en-GB" altLang="en-US" dirty="0"/>
              <a:t>An association Rule: </a:t>
            </a:r>
            <a:r>
              <a:rPr lang="en-GB" altLang="en-US" dirty="0">
                <a:solidFill>
                  <a:srgbClr val="800000"/>
                </a:solidFill>
              </a:rPr>
              <a:t>X </a:t>
            </a:r>
            <a:r>
              <a:rPr lang="en-GB" altLang="en-US" dirty="0">
                <a:solidFill>
                  <a:srgbClr val="800000"/>
                </a:solidFill>
                <a:sym typeface="Symbol" pitchFamily="18" charset="2"/>
              </a:rPr>
              <a:t></a:t>
            </a:r>
            <a:r>
              <a:rPr lang="en-GB" altLang="en-US" dirty="0">
                <a:solidFill>
                  <a:srgbClr val="800000"/>
                </a:solidFill>
              </a:rPr>
              <a:t> Y</a:t>
            </a:r>
            <a:endParaRPr lang="en-GB" altLang="en-US" dirty="0"/>
          </a:p>
          <a:p>
            <a:pPr>
              <a:lnSpc>
                <a:spcPct val="85000"/>
              </a:lnSpc>
              <a:spcBef>
                <a:spcPts val="538"/>
              </a:spcBef>
            </a:pPr>
            <a:r>
              <a:rPr lang="en-GB" altLang="en-US" dirty="0">
                <a:solidFill>
                  <a:srgbClr val="000099"/>
                </a:solidFill>
              </a:rPr>
              <a:t>{tomato, cucumber} </a:t>
            </a:r>
            <a:r>
              <a:rPr lang="en-GB" altLang="en-US" dirty="0">
                <a:solidFill>
                  <a:srgbClr val="000099"/>
                </a:solidFill>
                <a:sym typeface="Symbol" pitchFamily="18" charset="2"/>
              </a:rPr>
              <a:t></a:t>
            </a:r>
            <a:r>
              <a:rPr lang="en-GB" altLang="en-US" dirty="0">
                <a:solidFill>
                  <a:srgbClr val="000099"/>
                </a:solidFill>
              </a:rPr>
              <a:t> {parsley, onion}</a:t>
            </a:r>
            <a:endParaRPr lang="en-GB" altLang="en-US" dirty="0"/>
          </a:p>
          <a:p>
            <a:pPr>
              <a:lnSpc>
                <a:spcPct val="85000"/>
              </a:lnSpc>
              <a:spcBef>
                <a:spcPts val="538"/>
              </a:spcBef>
            </a:pPr>
            <a:r>
              <a:rPr lang="en-GB" altLang="en-US" i="1" dirty="0"/>
              <a:t>X</a:t>
            </a:r>
            <a:r>
              <a:rPr lang="en-GB" altLang="en-US" dirty="0"/>
              <a:t> = {tomato, cucumber} </a:t>
            </a:r>
          </a:p>
          <a:p>
            <a:pPr>
              <a:lnSpc>
                <a:spcPct val="85000"/>
              </a:lnSpc>
              <a:spcBef>
                <a:spcPts val="538"/>
              </a:spcBef>
            </a:pPr>
            <a:r>
              <a:rPr lang="en-GB" altLang="en-US" i="1" dirty="0"/>
              <a:t>Y</a:t>
            </a:r>
            <a:r>
              <a:rPr lang="en-GB" altLang="en-US" dirty="0"/>
              <a:t> = {parsley, onion}</a:t>
            </a:r>
          </a:p>
          <a:p>
            <a:pPr>
              <a:lnSpc>
                <a:spcPct val="85000"/>
              </a:lnSpc>
              <a:spcBef>
                <a:spcPts val="538"/>
              </a:spcBef>
            </a:pPr>
            <a:r>
              <a:rPr lang="en-GB" altLang="en-US" dirty="0"/>
              <a:t>Transactions that contain </a:t>
            </a:r>
            <a:r>
              <a:rPr lang="en-GB" altLang="en-US" i="1" dirty="0"/>
              <a:t>X</a:t>
            </a:r>
            <a:r>
              <a:rPr lang="en-GB" altLang="en-US" dirty="0"/>
              <a:t> are {1,2,3,4,7}</a:t>
            </a:r>
          </a:p>
          <a:p>
            <a:pPr>
              <a:lnSpc>
                <a:spcPct val="85000"/>
              </a:lnSpc>
              <a:spcBef>
                <a:spcPts val="538"/>
              </a:spcBef>
            </a:pPr>
            <a:r>
              <a:rPr lang="en-GB" altLang="en-US" dirty="0"/>
              <a:t>Transactions in </a:t>
            </a:r>
            <a:r>
              <a:rPr lang="en-GB" altLang="en-US" i="1" dirty="0"/>
              <a:t>X</a:t>
            </a:r>
            <a:r>
              <a:rPr lang="en-GB" altLang="en-US" dirty="0"/>
              <a:t> that also contain </a:t>
            </a:r>
            <a:r>
              <a:rPr lang="en-GB" altLang="en-US" i="1" dirty="0"/>
              <a:t>Y</a:t>
            </a:r>
            <a:r>
              <a:rPr lang="en-GB" altLang="en-US" dirty="0"/>
              <a:t> are {1,3}</a:t>
            </a:r>
          </a:p>
          <a:p>
            <a:pPr>
              <a:lnSpc>
                <a:spcPct val="85000"/>
              </a:lnSpc>
              <a:spcBef>
                <a:spcPts val="538"/>
              </a:spcBef>
            </a:pPr>
            <a:r>
              <a:rPr lang="en-GB" altLang="en-US" dirty="0">
                <a:solidFill>
                  <a:srgbClr val="000099"/>
                </a:solidFill>
              </a:rPr>
              <a:t>Confidence</a:t>
            </a:r>
            <a:r>
              <a:rPr lang="en-GB" altLang="en-US" dirty="0"/>
              <a:t> of the rule: 2/5=0.4, </a:t>
            </a:r>
            <a:r>
              <a:rPr lang="en-GB" altLang="en-US" dirty="0">
                <a:solidFill>
                  <a:srgbClr val="800000"/>
                </a:solidFill>
              </a:rPr>
              <a:t>c</a:t>
            </a:r>
            <a:r>
              <a:rPr lang="en-GB" altLang="en-US" dirty="0"/>
              <a:t> = </a:t>
            </a:r>
            <a:r>
              <a:rPr lang="en-GB" altLang="en-US" dirty="0">
                <a:solidFill>
                  <a:srgbClr val="800000"/>
                </a:solidFill>
              </a:rPr>
              <a:t>40</a:t>
            </a:r>
            <a:r>
              <a:rPr lang="en-GB" altLang="en-US" dirty="0"/>
              <a:t>.</a:t>
            </a:r>
          </a:p>
          <a:p>
            <a:pPr>
              <a:lnSpc>
                <a:spcPct val="85000"/>
              </a:lnSpc>
              <a:spcBef>
                <a:spcPts val="538"/>
              </a:spcBef>
            </a:pPr>
            <a:r>
              <a:rPr lang="en-GB" altLang="en-US" dirty="0"/>
              <a:t>Transactions in </a:t>
            </a:r>
            <a:r>
              <a:rPr lang="en-GB" altLang="en-US" i="1" dirty="0"/>
              <a:t>D</a:t>
            </a:r>
            <a:r>
              <a:rPr lang="en-GB" altLang="en-US" dirty="0"/>
              <a:t> that contain </a:t>
            </a:r>
          </a:p>
          <a:p>
            <a:pPr>
              <a:lnSpc>
                <a:spcPct val="85000"/>
              </a:lnSpc>
              <a:spcBef>
                <a:spcPts val="538"/>
              </a:spcBef>
            </a:pPr>
            <a:r>
              <a:rPr lang="en-GB" altLang="en-US" i="1" dirty="0">
                <a:solidFill>
                  <a:srgbClr val="006600"/>
                </a:solidFill>
              </a:rPr>
              <a:t>X</a:t>
            </a:r>
            <a:r>
              <a:rPr lang="en-GB" altLang="en-US" dirty="0">
                <a:solidFill>
                  <a:srgbClr val="006600"/>
                </a:solidFill>
                <a:sym typeface="Symbol" pitchFamily="18" charset="2"/>
              </a:rPr>
              <a:t></a:t>
            </a:r>
            <a:r>
              <a:rPr lang="en-GB" altLang="en-US" i="1" dirty="0">
                <a:solidFill>
                  <a:srgbClr val="006600"/>
                </a:solidFill>
              </a:rPr>
              <a:t>Y</a:t>
            </a:r>
            <a:r>
              <a:rPr lang="en-GB" altLang="en-US" dirty="0">
                <a:solidFill>
                  <a:srgbClr val="006600"/>
                </a:solidFill>
              </a:rPr>
              <a:t> = {tomato, cucumber, parsley, onion} = {1, 3}</a:t>
            </a:r>
            <a:endParaRPr lang="en-GB" altLang="en-US" dirty="0"/>
          </a:p>
          <a:p>
            <a:pPr>
              <a:lnSpc>
                <a:spcPct val="85000"/>
              </a:lnSpc>
              <a:spcBef>
                <a:spcPts val="538"/>
              </a:spcBef>
            </a:pPr>
            <a:r>
              <a:rPr lang="en-GB" altLang="en-US" dirty="0"/>
              <a:t>Support of the rule= 2/8 = 0.25, </a:t>
            </a:r>
            <a:r>
              <a:rPr lang="en-GB" altLang="en-US" dirty="0">
                <a:solidFill>
                  <a:srgbClr val="800000"/>
                </a:solidFill>
              </a:rPr>
              <a:t>s</a:t>
            </a:r>
            <a:r>
              <a:rPr lang="en-GB" altLang="en-US" dirty="0"/>
              <a:t> = </a:t>
            </a:r>
            <a:r>
              <a:rPr lang="en-GB" altLang="en-US" dirty="0">
                <a:solidFill>
                  <a:srgbClr val="800000"/>
                </a:solidFill>
              </a:rPr>
              <a:t>25</a:t>
            </a:r>
            <a:endParaRPr lang="en-AU" altLang="en-US" dirty="0">
              <a:solidFill>
                <a:srgbClr val="800000"/>
              </a:solidFill>
            </a:endParaRPr>
          </a:p>
        </p:txBody>
      </p:sp>
    </p:spTree>
    <p:extLst>
      <p:ext uri="{BB962C8B-B14F-4D97-AF65-F5344CB8AC3E}">
        <p14:creationId xmlns:p14="http://schemas.microsoft.com/office/powerpoint/2010/main" val="320959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ED7B872A-E5AF-4F39-900E-825088B1DB50}"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2FC47C21-F93B-4C78-89B9-2D3C4B876C3C}" type="slidenum">
              <a:rPr lang="en-GB" altLang="en-US"/>
              <a:pPr/>
              <a:t>12</a:t>
            </a:fld>
            <a:endParaRPr lang="en-GB" altLang="en-US"/>
          </a:p>
        </p:txBody>
      </p:sp>
      <p:sp>
        <p:nvSpPr>
          <p:cNvPr id="146434" name="Rectangle 2"/>
          <p:cNvSpPr>
            <a:spLocks noGrp="1" noRot="1" noChangeAspect="1" noChangeArrowheads="1" noTextEdit="1"/>
          </p:cNvSpPr>
          <p:nvPr>
            <p:ph type="sldImg"/>
          </p:nvPr>
        </p:nvSpPr>
        <p:spPr>
          <a:xfrm>
            <a:off x="2287588" y="514350"/>
            <a:ext cx="4572000" cy="2573338"/>
          </a:xfrm>
          <a:ln/>
        </p:spPr>
      </p:sp>
      <p:sp>
        <p:nvSpPr>
          <p:cNvPr id="146435" name="Rectangle 3"/>
          <p:cNvSpPr>
            <a:spLocks noGrp="1" noChangeArrowheads="1"/>
          </p:cNvSpPr>
          <p:nvPr>
            <p:ph type="body" idx="1"/>
          </p:nvPr>
        </p:nvSpPr>
        <p:spPr>
          <a:xfrm>
            <a:off x="1219200" y="3257550"/>
            <a:ext cx="6705600" cy="3086100"/>
          </a:xfrm>
        </p:spPr>
        <p:txBody>
          <a:bodyPr/>
          <a:lstStyle/>
          <a:p>
            <a:pPr>
              <a:lnSpc>
                <a:spcPct val="85000"/>
              </a:lnSpc>
              <a:spcBef>
                <a:spcPts val="538"/>
              </a:spcBef>
            </a:pPr>
            <a:r>
              <a:rPr lang="en-GB" altLang="en-US" dirty="0"/>
              <a:t>A </a:t>
            </a:r>
            <a:r>
              <a:rPr lang="en-GB" altLang="en-US" dirty="0">
                <a:solidFill>
                  <a:srgbClr val="000099"/>
                </a:solidFill>
              </a:rPr>
              <a:t>transaction</a:t>
            </a:r>
            <a:r>
              <a:rPr lang="en-GB" altLang="en-US" dirty="0"/>
              <a:t> </a:t>
            </a:r>
            <a:r>
              <a:rPr lang="en-GB" altLang="en-US" i="1" dirty="0"/>
              <a:t>T</a:t>
            </a:r>
            <a:r>
              <a:rPr lang="en-GB" altLang="en-US" dirty="0"/>
              <a:t> = {tomato, cucumber, parsley}</a:t>
            </a:r>
          </a:p>
          <a:p>
            <a:pPr>
              <a:lnSpc>
                <a:spcPct val="85000"/>
              </a:lnSpc>
              <a:spcBef>
                <a:spcPts val="538"/>
              </a:spcBef>
            </a:pPr>
            <a:r>
              <a:rPr lang="en-GB" altLang="en-US" i="1" dirty="0"/>
              <a:t>T</a:t>
            </a:r>
            <a:r>
              <a:rPr lang="en-GB" altLang="en-US" dirty="0"/>
              <a:t> </a:t>
            </a:r>
            <a:r>
              <a:rPr lang="en-GB" altLang="en-US" dirty="0">
                <a:solidFill>
                  <a:srgbClr val="800000"/>
                </a:solidFill>
              </a:rPr>
              <a:t>contains</a:t>
            </a:r>
            <a:r>
              <a:rPr lang="en-GB" altLang="en-US" dirty="0"/>
              <a:t> </a:t>
            </a:r>
            <a:r>
              <a:rPr lang="en-GB" altLang="en-US" i="1" dirty="0"/>
              <a:t>X</a:t>
            </a:r>
            <a:r>
              <a:rPr lang="en-GB" altLang="en-US" dirty="0"/>
              <a:t> = {tomato, cucumber}</a:t>
            </a:r>
          </a:p>
          <a:p>
            <a:pPr>
              <a:lnSpc>
                <a:spcPct val="85000"/>
              </a:lnSpc>
              <a:spcBef>
                <a:spcPts val="538"/>
              </a:spcBef>
            </a:pPr>
            <a:r>
              <a:rPr lang="en-GB" altLang="en-US" dirty="0"/>
              <a:t>An association Rule: </a:t>
            </a:r>
            <a:r>
              <a:rPr lang="en-GB" altLang="en-US" dirty="0">
                <a:solidFill>
                  <a:srgbClr val="800000"/>
                </a:solidFill>
              </a:rPr>
              <a:t>X </a:t>
            </a:r>
            <a:r>
              <a:rPr lang="en-GB" altLang="en-US" dirty="0">
                <a:solidFill>
                  <a:srgbClr val="800000"/>
                </a:solidFill>
                <a:sym typeface="Symbol" pitchFamily="18" charset="2"/>
              </a:rPr>
              <a:t></a:t>
            </a:r>
            <a:r>
              <a:rPr lang="en-GB" altLang="en-US" dirty="0">
                <a:solidFill>
                  <a:srgbClr val="800000"/>
                </a:solidFill>
              </a:rPr>
              <a:t> Y</a:t>
            </a:r>
            <a:endParaRPr lang="en-GB" altLang="en-US" dirty="0"/>
          </a:p>
          <a:p>
            <a:pPr>
              <a:lnSpc>
                <a:spcPct val="85000"/>
              </a:lnSpc>
              <a:spcBef>
                <a:spcPts val="538"/>
              </a:spcBef>
            </a:pPr>
            <a:r>
              <a:rPr lang="en-GB" altLang="en-US" dirty="0">
                <a:solidFill>
                  <a:srgbClr val="000099"/>
                </a:solidFill>
              </a:rPr>
              <a:t>{tomato, cucumber} </a:t>
            </a:r>
            <a:r>
              <a:rPr lang="en-GB" altLang="en-US" dirty="0">
                <a:solidFill>
                  <a:srgbClr val="000099"/>
                </a:solidFill>
                <a:sym typeface="Symbol" pitchFamily="18" charset="2"/>
              </a:rPr>
              <a:t></a:t>
            </a:r>
            <a:r>
              <a:rPr lang="en-GB" altLang="en-US" dirty="0">
                <a:solidFill>
                  <a:srgbClr val="000099"/>
                </a:solidFill>
              </a:rPr>
              <a:t> {parsley, onion}</a:t>
            </a:r>
            <a:endParaRPr lang="en-GB" altLang="en-US" dirty="0"/>
          </a:p>
          <a:p>
            <a:pPr>
              <a:lnSpc>
                <a:spcPct val="85000"/>
              </a:lnSpc>
              <a:spcBef>
                <a:spcPts val="538"/>
              </a:spcBef>
            </a:pPr>
            <a:r>
              <a:rPr lang="en-GB" altLang="en-US" i="1" dirty="0"/>
              <a:t>X</a:t>
            </a:r>
            <a:r>
              <a:rPr lang="en-GB" altLang="en-US" dirty="0"/>
              <a:t> = {tomato, cucumber} </a:t>
            </a:r>
          </a:p>
          <a:p>
            <a:pPr>
              <a:lnSpc>
                <a:spcPct val="85000"/>
              </a:lnSpc>
              <a:spcBef>
                <a:spcPts val="538"/>
              </a:spcBef>
            </a:pPr>
            <a:r>
              <a:rPr lang="en-GB" altLang="en-US" i="1" dirty="0"/>
              <a:t>Y</a:t>
            </a:r>
            <a:r>
              <a:rPr lang="en-GB" altLang="en-US" dirty="0"/>
              <a:t> = {parsley, onion}</a:t>
            </a:r>
          </a:p>
          <a:p>
            <a:pPr>
              <a:lnSpc>
                <a:spcPct val="85000"/>
              </a:lnSpc>
              <a:spcBef>
                <a:spcPts val="538"/>
              </a:spcBef>
            </a:pPr>
            <a:r>
              <a:rPr lang="en-GB" altLang="en-US" dirty="0"/>
              <a:t>Transactions that contain </a:t>
            </a:r>
            <a:r>
              <a:rPr lang="en-GB" altLang="en-US" i="1" dirty="0"/>
              <a:t>X</a:t>
            </a:r>
            <a:r>
              <a:rPr lang="en-GB" altLang="en-US" dirty="0"/>
              <a:t> are {1,2,3,4,7}</a:t>
            </a:r>
          </a:p>
          <a:p>
            <a:pPr>
              <a:lnSpc>
                <a:spcPct val="85000"/>
              </a:lnSpc>
              <a:spcBef>
                <a:spcPts val="538"/>
              </a:spcBef>
            </a:pPr>
            <a:r>
              <a:rPr lang="en-GB" altLang="en-US" dirty="0"/>
              <a:t>Transactions in </a:t>
            </a:r>
            <a:r>
              <a:rPr lang="en-GB" altLang="en-US" i="1" dirty="0"/>
              <a:t>X</a:t>
            </a:r>
            <a:r>
              <a:rPr lang="en-GB" altLang="en-US" dirty="0"/>
              <a:t> that also contain </a:t>
            </a:r>
            <a:r>
              <a:rPr lang="en-GB" altLang="en-US" i="1" dirty="0"/>
              <a:t>Y</a:t>
            </a:r>
            <a:r>
              <a:rPr lang="en-GB" altLang="en-US" dirty="0"/>
              <a:t> are {1,3}</a:t>
            </a:r>
          </a:p>
          <a:p>
            <a:pPr>
              <a:lnSpc>
                <a:spcPct val="85000"/>
              </a:lnSpc>
              <a:spcBef>
                <a:spcPts val="538"/>
              </a:spcBef>
            </a:pPr>
            <a:r>
              <a:rPr lang="en-GB" altLang="en-US" dirty="0">
                <a:solidFill>
                  <a:srgbClr val="000099"/>
                </a:solidFill>
              </a:rPr>
              <a:t>Confidence</a:t>
            </a:r>
            <a:r>
              <a:rPr lang="en-GB" altLang="en-US" dirty="0"/>
              <a:t> of the rule: 2/5=0.4, </a:t>
            </a:r>
            <a:r>
              <a:rPr lang="en-GB" altLang="en-US" dirty="0">
                <a:solidFill>
                  <a:srgbClr val="800000"/>
                </a:solidFill>
              </a:rPr>
              <a:t>c</a:t>
            </a:r>
            <a:r>
              <a:rPr lang="en-GB" altLang="en-US" dirty="0"/>
              <a:t> = </a:t>
            </a:r>
            <a:r>
              <a:rPr lang="en-GB" altLang="en-US" dirty="0">
                <a:solidFill>
                  <a:srgbClr val="800000"/>
                </a:solidFill>
              </a:rPr>
              <a:t>40</a:t>
            </a:r>
            <a:r>
              <a:rPr lang="en-GB" altLang="en-US" dirty="0"/>
              <a:t>.</a:t>
            </a:r>
          </a:p>
          <a:p>
            <a:pPr>
              <a:lnSpc>
                <a:spcPct val="85000"/>
              </a:lnSpc>
              <a:spcBef>
                <a:spcPts val="538"/>
              </a:spcBef>
            </a:pPr>
            <a:r>
              <a:rPr lang="en-GB" altLang="en-US" dirty="0"/>
              <a:t>Transactions in </a:t>
            </a:r>
            <a:r>
              <a:rPr lang="en-GB" altLang="en-US" i="1" dirty="0"/>
              <a:t>D</a:t>
            </a:r>
            <a:r>
              <a:rPr lang="en-GB" altLang="en-US" dirty="0"/>
              <a:t> that contain </a:t>
            </a:r>
          </a:p>
          <a:p>
            <a:pPr>
              <a:lnSpc>
                <a:spcPct val="85000"/>
              </a:lnSpc>
              <a:spcBef>
                <a:spcPts val="538"/>
              </a:spcBef>
            </a:pPr>
            <a:r>
              <a:rPr lang="en-GB" altLang="en-US" i="1" dirty="0">
                <a:solidFill>
                  <a:srgbClr val="006600"/>
                </a:solidFill>
              </a:rPr>
              <a:t>X</a:t>
            </a:r>
            <a:r>
              <a:rPr lang="en-GB" altLang="en-US" dirty="0">
                <a:solidFill>
                  <a:srgbClr val="006600"/>
                </a:solidFill>
                <a:sym typeface="Symbol" pitchFamily="18" charset="2"/>
              </a:rPr>
              <a:t></a:t>
            </a:r>
            <a:r>
              <a:rPr lang="en-GB" altLang="en-US" i="1" dirty="0">
                <a:solidFill>
                  <a:srgbClr val="006600"/>
                </a:solidFill>
              </a:rPr>
              <a:t>Y</a:t>
            </a:r>
            <a:r>
              <a:rPr lang="en-GB" altLang="en-US" dirty="0">
                <a:solidFill>
                  <a:srgbClr val="006600"/>
                </a:solidFill>
              </a:rPr>
              <a:t> = {tomato, cucumber, parsley, onion} = {1, 3}</a:t>
            </a:r>
            <a:endParaRPr lang="en-GB" altLang="en-US" dirty="0"/>
          </a:p>
          <a:p>
            <a:pPr>
              <a:lnSpc>
                <a:spcPct val="85000"/>
              </a:lnSpc>
              <a:spcBef>
                <a:spcPts val="538"/>
              </a:spcBef>
            </a:pPr>
            <a:r>
              <a:rPr lang="en-GB" altLang="en-US" dirty="0"/>
              <a:t>Support of the rule= 2/8 = 0.25, </a:t>
            </a:r>
            <a:r>
              <a:rPr lang="en-GB" altLang="en-US" dirty="0">
                <a:solidFill>
                  <a:srgbClr val="800000"/>
                </a:solidFill>
              </a:rPr>
              <a:t>s</a:t>
            </a:r>
            <a:r>
              <a:rPr lang="en-GB" altLang="en-US" dirty="0"/>
              <a:t> = </a:t>
            </a:r>
            <a:r>
              <a:rPr lang="en-GB" altLang="en-US" dirty="0">
                <a:solidFill>
                  <a:srgbClr val="800000"/>
                </a:solidFill>
              </a:rPr>
              <a:t>25</a:t>
            </a:r>
            <a:endParaRPr lang="en-AU" altLang="en-US" dirty="0">
              <a:solidFill>
                <a:srgbClr val="800000"/>
              </a:solidFill>
            </a:endParaRPr>
          </a:p>
        </p:txBody>
      </p:sp>
    </p:spTree>
    <p:extLst>
      <p:ext uri="{BB962C8B-B14F-4D97-AF65-F5344CB8AC3E}">
        <p14:creationId xmlns:p14="http://schemas.microsoft.com/office/powerpoint/2010/main" val="4097370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ED7B872A-E5AF-4F39-900E-825088B1DB50}"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2FC47C21-F93B-4C78-89B9-2D3C4B876C3C}" type="slidenum">
              <a:rPr lang="en-GB" altLang="en-US"/>
              <a:pPr/>
              <a:t>13</a:t>
            </a:fld>
            <a:endParaRPr lang="en-GB" altLang="en-US"/>
          </a:p>
        </p:txBody>
      </p:sp>
      <p:sp>
        <p:nvSpPr>
          <p:cNvPr id="146434" name="Rectangle 2"/>
          <p:cNvSpPr>
            <a:spLocks noGrp="1" noRot="1" noChangeAspect="1" noChangeArrowheads="1" noTextEdit="1"/>
          </p:cNvSpPr>
          <p:nvPr>
            <p:ph type="sldImg"/>
          </p:nvPr>
        </p:nvSpPr>
        <p:spPr>
          <a:xfrm>
            <a:off x="2287588" y="514350"/>
            <a:ext cx="4572000" cy="2573338"/>
          </a:xfrm>
          <a:ln/>
        </p:spPr>
      </p:sp>
      <p:sp>
        <p:nvSpPr>
          <p:cNvPr id="146435" name="Rectangle 3"/>
          <p:cNvSpPr>
            <a:spLocks noGrp="1" noChangeArrowheads="1"/>
          </p:cNvSpPr>
          <p:nvPr>
            <p:ph type="body" idx="1"/>
          </p:nvPr>
        </p:nvSpPr>
        <p:spPr>
          <a:xfrm>
            <a:off x="1219200" y="3257550"/>
            <a:ext cx="6705600" cy="3086100"/>
          </a:xfrm>
        </p:spPr>
        <p:txBody>
          <a:bodyPr/>
          <a:lstStyle/>
          <a:p>
            <a:pPr>
              <a:lnSpc>
                <a:spcPct val="85000"/>
              </a:lnSpc>
              <a:spcBef>
                <a:spcPts val="538"/>
              </a:spcBef>
            </a:pPr>
            <a:r>
              <a:rPr lang="en-GB" altLang="en-US" dirty="0"/>
              <a:t>A </a:t>
            </a:r>
            <a:r>
              <a:rPr lang="en-GB" altLang="en-US" dirty="0">
                <a:solidFill>
                  <a:srgbClr val="000099"/>
                </a:solidFill>
              </a:rPr>
              <a:t>transaction</a:t>
            </a:r>
            <a:r>
              <a:rPr lang="en-GB" altLang="en-US" dirty="0"/>
              <a:t> </a:t>
            </a:r>
            <a:r>
              <a:rPr lang="en-GB" altLang="en-US" i="1" dirty="0"/>
              <a:t>T</a:t>
            </a:r>
            <a:r>
              <a:rPr lang="en-GB" altLang="en-US" dirty="0"/>
              <a:t> = {tomato, cucumber, parsley}</a:t>
            </a:r>
          </a:p>
          <a:p>
            <a:pPr>
              <a:lnSpc>
                <a:spcPct val="85000"/>
              </a:lnSpc>
              <a:spcBef>
                <a:spcPts val="538"/>
              </a:spcBef>
            </a:pPr>
            <a:r>
              <a:rPr lang="en-GB" altLang="en-US" i="1" dirty="0"/>
              <a:t>T</a:t>
            </a:r>
            <a:r>
              <a:rPr lang="en-GB" altLang="en-US" dirty="0"/>
              <a:t> </a:t>
            </a:r>
            <a:r>
              <a:rPr lang="en-GB" altLang="en-US" dirty="0">
                <a:solidFill>
                  <a:srgbClr val="800000"/>
                </a:solidFill>
              </a:rPr>
              <a:t>contains</a:t>
            </a:r>
            <a:r>
              <a:rPr lang="en-GB" altLang="en-US" dirty="0"/>
              <a:t> </a:t>
            </a:r>
            <a:r>
              <a:rPr lang="en-GB" altLang="en-US" i="1" dirty="0"/>
              <a:t>X</a:t>
            </a:r>
            <a:r>
              <a:rPr lang="en-GB" altLang="en-US" dirty="0"/>
              <a:t> = {tomato, cucumber}</a:t>
            </a:r>
          </a:p>
          <a:p>
            <a:pPr>
              <a:lnSpc>
                <a:spcPct val="85000"/>
              </a:lnSpc>
              <a:spcBef>
                <a:spcPts val="538"/>
              </a:spcBef>
            </a:pPr>
            <a:r>
              <a:rPr lang="en-GB" altLang="en-US" dirty="0"/>
              <a:t>An association Rule: </a:t>
            </a:r>
            <a:r>
              <a:rPr lang="en-GB" altLang="en-US" dirty="0">
                <a:solidFill>
                  <a:srgbClr val="800000"/>
                </a:solidFill>
              </a:rPr>
              <a:t>X </a:t>
            </a:r>
            <a:r>
              <a:rPr lang="en-GB" altLang="en-US" dirty="0">
                <a:solidFill>
                  <a:srgbClr val="800000"/>
                </a:solidFill>
                <a:sym typeface="Symbol" pitchFamily="18" charset="2"/>
              </a:rPr>
              <a:t></a:t>
            </a:r>
            <a:r>
              <a:rPr lang="en-GB" altLang="en-US" dirty="0">
                <a:solidFill>
                  <a:srgbClr val="800000"/>
                </a:solidFill>
              </a:rPr>
              <a:t> Y</a:t>
            </a:r>
            <a:endParaRPr lang="en-GB" altLang="en-US" dirty="0"/>
          </a:p>
          <a:p>
            <a:pPr>
              <a:lnSpc>
                <a:spcPct val="85000"/>
              </a:lnSpc>
              <a:spcBef>
                <a:spcPts val="538"/>
              </a:spcBef>
            </a:pPr>
            <a:r>
              <a:rPr lang="en-GB" altLang="en-US" dirty="0">
                <a:solidFill>
                  <a:srgbClr val="000099"/>
                </a:solidFill>
              </a:rPr>
              <a:t>{tomato, cucumber} </a:t>
            </a:r>
            <a:r>
              <a:rPr lang="en-GB" altLang="en-US" dirty="0">
                <a:solidFill>
                  <a:srgbClr val="000099"/>
                </a:solidFill>
                <a:sym typeface="Symbol" pitchFamily="18" charset="2"/>
              </a:rPr>
              <a:t></a:t>
            </a:r>
            <a:r>
              <a:rPr lang="en-GB" altLang="en-US" dirty="0">
                <a:solidFill>
                  <a:srgbClr val="000099"/>
                </a:solidFill>
              </a:rPr>
              <a:t> {parsley, onion}</a:t>
            </a:r>
            <a:endParaRPr lang="en-GB" altLang="en-US" dirty="0"/>
          </a:p>
          <a:p>
            <a:pPr>
              <a:lnSpc>
                <a:spcPct val="85000"/>
              </a:lnSpc>
              <a:spcBef>
                <a:spcPts val="538"/>
              </a:spcBef>
            </a:pPr>
            <a:r>
              <a:rPr lang="en-GB" altLang="en-US" i="1" dirty="0"/>
              <a:t>X</a:t>
            </a:r>
            <a:r>
              <a:rPr lang="en-GB" altLang="en-US" dirty="0"/>
              <a:t> = {tomato, cucumber} </a:t>
            </a:r>
          </a:p>
          <a:p>
            <a:pPr>
              <a:lnSpc>
                <a:spcPct val="85000"/>
              </a:lnSpc>
              <a:spcBef>
                <a:spcPts val="538"/>
              </a:spcBef>
            </a:pPr>
            <a:r>
              <a:rPr lang="en-GB" altLang="en-US" i="1" dirty="0"/>
              <a:t>Y</a:t>
            </a:r>
            <a:r>
              <a:rPr lang="en-GB" altLang="en-US" dirty="0"/>
              <a:t> = {parsley, onion}</a:t>
            </a:r>
          </a:p>
          <a:p>
            <a:pPr>
              <a:lnSpc>
                <a:spcPct val="85000"/>
              </a:lnSpc>
              <a:spcBef>
                <a:spcPts val="538"/>
              </a:spcBef>
            </a:pPr>
            <a:r>
              <a:rPr lang="en-GB" altLang="en-US" dirty="0"/>
              <a:t>Transactions that contain </a:t>
            </a:r>
            <a:r>
              <a:rPr lang="en-GB" altLang="en-US" i="1" dirty="0"/>
              <a:t>X</a:t>
            </a:r>
            <a:r>
              <a:rPr lang="en-GB" altLang="en-US" dirty="0"/>
              <a:t> are {1,2,3,4,7}</a:t>
            </a:r>
          </a:p>
          <a:p>
            <a:pPr>
              <a:lnSpc>
                <a:spcPct val="85000"/>
              </a:lnSpc>
              <a:spcBef>
                <a:spcPts val="538"/>
              </a:spcBef>
            </a:pPr>
            <a:r>
              <a:rPr lang="en-GB" altLang="en-US" dirty="0"/>
              <a:t>Transactions in </a:t>
            </a:r>
            <a:r>
              <a:rPr lang="en-GB" altLang="en-US" i="1" dirty="0"/>
              <a:t>X</a:t>
            </a:r>
            <a:r>
              <a:rPr lang="en-GB" altLang="en-US" dirty="0"/>
              <a:t> that also contain </a:t>
            </a:r>
            <a:r>
              <a:rPr lang="en-GB" altLang="en-US" i="1" dirty="0"/>
              <a:t>Y</a:t>
            </a:r>
            <a:r>
              <a:rPr lang="en-GB" altLang="en-US" dirty="0"/>
              <a:t> are {1,3}</a:t>
            </a:r>
          </a:p>
          <a:p>
            <a:pPr>
              <a:lnSpc>
                <a:spcPct val="85000"/>
              </a:lnSpc>
              <a:spcBef>
                <a:spcPts val="538"/>
              </a:spcBef>
            </a:pPr>
            <a:r>
              <a:rPr lang="en-GB" altLang="en-US" dirty="0">
                <a:solidFill>
                  <a:srgbClr val="000099"/>
                </a:solidFill>
              </a:rPr>
              <a:t>Confidence</a:t>
            </a:r>
            <a:r>
              <a:rPr lang="en-GB" altLang="en-US" dirty="0"/>
              <a:t> of the rule: 2/5=0.4, </a:t>
            </a:r>
            <a:r>
              <a:rPr lang="en-GB" altLang="en-US" dirty="0">
                <a:solidFill>
                  <a:srgbClr val="800000"/>
                </a:solidFill>
              </a:rPr>
              <a:t>c</a:t>
            </a:r>
            <a:r>
              <a:rPr lang="en-GB" altLang="en-US" dirty="0"/>
              <a:t> = </a:t>
            </a:r>
            <a:r>
              <a:rPr lang="en-GB" altLang="en-US" dirty="0">
                <a:solidFill>
                  <a:srgbClr val="800000"/>
                </a:solidFill>
              </a:rPr>
              <a:t>40</a:t>
            </a:r>
            <a:r>
              <a:rPr lang="en-GB" altLang="en-US" dirty="0"/>
              <a:t>.</a:t>
            </a:r>
          </a:p>
          <a:p>
            <a:pPr>
              <a:lnSpc>
                <a:spcPct val="85000"/>
              </a:lnSpc>
              <a:spcBef>
                <a:spcPts val="538"/>
              </a:spcBef>
            </a:pPr>
            <a:r>
              <a:rPr lang="en-GB" altLang="en-US" dirty="0"/>
              <a:t>Transactions in </a:t>
            </a:r>
            <a:r>
              <a:rPr lang="en-GB" altLang="en-US" i="1" dirty="0"/>
              <a:t>D</a:t>
            </a:r>
            <a:r>
              <a:rPr lang="en-GB" altLang="en-US" dirty="0"/>
              <a:t> that contain </a:t>
            </a:r>
          </a:p>
          <a:p>
            <a:pPr>
              <a:lnSpc>
                <a:spcPct val="85000"/>
              </a:lnSpc>
              <a:spcBef>
                <a:spcPts val="538"/>
              </a:spcBef>
            </a:pPr>
            <a:r>
              <a:rPr lang="en-GB" altLang="en-US" i="1" dirty="0">
                <a:solidFill>
                  <a:srgbClr val="006600"/>
                </a:solidFill>
              </a:rPr>
              <a:t>X</a:t>
            </a:r>
            <a:r>
              <a:rPr lang="en-GB" altLang="en-US" dirty="0">
                <a:solidFill>
                  <a:srgbClr val="006600"/>
                </a:solidFill>
                <a:sym typeface="Symbol" pitchFamily="18" charset="2"/>
              </a:rPr>
              <a:t></a:t>
            </a:r>
            <a:r>
              <a:rPr lang="en-GB" altLang="en-US" i="1" dirty="0">
                <a:solidFill>
                  <a:srgbClr val="006600"/>
                </a:solidFill>
              </a:rPr>
              <a:t>Y</a:t>
            </a:r>
            <a:r>
              <a:rPr lang="en-GB" altLang="en-US" dirty="0">
                <a:solidFill>
                  <a:srgbClr val="006600"/>
                </a:solidFill>
              </a:rPr>
              <a:t> = {tomato, cucumber, parsley, onion} = {1, 3}</a:t>
            </a:r>
            <a:endParaRPr lang="en-GB" altLang="en-US" dirty="0"/>
          </a:p>
          <a:p>
            <a:pPr>
              <a:lnSpc>
                <a:spcPct val="85000"/>
              </a:lnSpc>
              <a:spcBef>
                <a:spcPts val="538"/>
              </a:spcBef>
            </a:pPr>
            <a:r>
              <a:rPr lang="en-GB" altLang="en-US" dirty="0"/>
              <a:t>Support of the rule= 2/8 = 0.25, </a:t>
            </a:r>
            <a:r>
              <a:rPr lang="en-GB" altLang="en-US" dirty="0">
                <a:solidFill>
                  <a:srgbClr val="800000"/>
                </a:solidFill>
              </a:rPr>
              <a:t>s</a:t>
            </a:r>
            <a:r>
              <a:rPr lang="en-GB" altLang="en-US" dirty="0"/>
              <a:t> = </a:t>
            </a:r>
            <a:r>
              <a:rPr lang="en-GB" altLang="en-US" dirty="0">
                <a:solidFill>
                  <a:srgbClr val="800000"/>
                </a:solidFill>
              </a:rPr>
              <a:t>25</a:t>
            </a:r>
            <a:endParaRPr lang="en-AU" altLang="en-US" dirty="0">
              <a:solidFill>
                <a:srgbClr val="800000"/>
              </a:solidFill>
            </a:endParaRPr>
          </a:p>
        </p:txBody>
      </p:sp>
    </p:spTree>
    <p:extLst>
      <p:ext uri="{BB962C8B-B14F-4D97-AF65-F5344CB8AC3E}">
        <p14:creationId xmlns:p14="http://schemas.microsoft.com/office/powerpoint/2010/main" val="217888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F3A43FEF-8BC0-49A2-88B7-2E3309D7FCFD}" type="datetime6">
              <a:rPr lang="en-GB" altLang="en-US"/>
              <a:pPr/>
              <a:t>October 25</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0FC04077-4BA8-4EFD-BD87-5CFDEE5AE987}" type="slidenum">
              <a:rPr lang="en-GB" altLang="en-US"/>
              <a:pPr/>
              <a:t>14</a:t>
            </a:fld>
            <a:endParaRPr lang="en-GB" altLang="en-US"/>
          </a:p>
        </p:txBody>
      </p:sp>
      <p:sp>
        <p:nvSpPr>
          <p:cNvPr id="148482" name="Rectangle 2"/>
          <p:cNvSpPr>
            <a:spLocks noGrp="1" noRot="1" noChangeAspect="1" noChangeArrowheads="1" noTextEdit="1"/>
          </p:cNvSpPr>
          <p:nvPr>
            <p:ph type="sldImg"/>
          </p:nvPr>
        </p:nvSpPr>
        <p:spPr>
          <a:xfrm>
            <a:off x="2287588" y="514350"/>
            <a:ext cx="4572000" cy="2573338"/>
          </a:xfrm>
          <a:ln/>
        </p:spPr>
      </p:sp>
      <p:sp>
        <p:nvSpPr>
          <p:cNvPr id="148483" name="Rectangle 3"/>
          <p:cNvSpPr>
            <a:spLocks noGrp="1" noChangeArrowheads="1"/>
          </p:cNvSpPr>
          <p:nvPr>
            <p:ph type="body" idx="1"/>
          </p:nvPr>
        </p:nvSpPr>
        <p:spPr>
          <a:xfrm>
            <a:off x="1219200" y="3257550"/>
            <a:ext cx="6705600" cy="3086100"/>
          </a:xfrm>
        </p:spPr>
        <p:txBody>
          <a:bodyPr/>
          <a:lstStyle/>
          <a:p>
            <a:pPr>
              <a:lnSpc>
                <a:spcPct val="85000"/>
              </a:lnSpc>
              <a:spcBef>
                <a:spcPts val="538"/>
              </a:spcBef>
            </a:pPr>
            <a:r>
              <a:rPr lang="en-AU" altLang="en-US" dirty="0">
                <a:solidFill>
                  <a:srgbClr val="800000"/>
                </a:solidFill>
              </a:rPr>
              <a:t>Here, our </a:t>
            </a:r>
            <a:r>
              <a:rPr lang="en-AU" altLang="en-US" dirty="0" err="1">
                <a:solidFill>
                  <a:srgbClr val="800000"/>
                </a:solidFill>
              </a:rPr>
              <a:t>itemsets</a:t>
            </a:r>
            <a:r>
              <a:rPr lang="en-AU" altLang="en-US" dirty="0">
                <a:solidFill>
                  <a:srgbClr val="800000"/>
                </a:solidFill>
              </a:rPr>
              <a:t> are mutually exclusive. There is no data instance that contains both of them.</a:t>
            </a:r>
          </a:p>
        </p:txBody>
      </p:sp>
    </p:spTree>
    <p:extLst>
      <p:ext uri="{BB962C8B-B14F-4D97-AF65-F5344CB8AC3E}">
        <p14:creationId xmlns:p14="http://schemas.microsoft.com/office/powerpoint/2010/main" val="49128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4" y="214314"/>
            <a:ext cx="10488083" cy="1462087"/>
          </a:xfrm>
        </p:spPr>
        <p:txBody>
          <a:bodyPr/>
          <a:lstStyle/>
          <a:p>
            <a:r>
              <a:rPr lang="en-US"/>
              <a:t>Click to edit Master title style</a:t>
            </a:r>
            <a:endParaRPr lang="en-GB"/>
          </a:p>
        </p:txBody>
      </p:sp>
      <p:sp>
        <p:nvSpPr>
          <p:cNvPr id="3" name="Table Placeholder 2"/>
          <p:cNvSpPr>
            <a:spLocks noGrp="1"/>
          </p:cNvSpPr>
          <p:nvPr>
            <p:ph type="tbl" idx="1"/>
          </p:nvPr>
        </p:nvSpPr>
        <p:spPr>
          <a:xfrm>
            <a:off x="1007534" y="2017713"/>
            <a:ext cx="11015133" cy="4114800"/>
          </a:xfrm>
        </p:spPr>
        <p:txBody>
          <a:bodyPr/>
          <a:lstStyle/>
          <a:p>
            <a:endParaRPr lang="en-GB"/>
          </a:p>
        </p:txBody>
      </p:sp>
      <p:sp>
        <p:nvSpPr>
          <p:cNvPr id="4" name="Slide Number Placeholder 3"/>
          <p:cNvSpPr>
            <a:spLocks noGrp="1"/>
          </p:cNvSpPr>
          <p:nvPr>
            <p:ph type="sldNum" sz="quarter" idx="10"/>
          </p:nvPr>
        </p:nvSpPr>
        <p:spPr>
          <a:xfrm>
            <a:off x="9042400" y="6243638"/>
            <a:ext cx="2980267" cy="457200"/>
          </a:xfrm>
        </p:spPr>
        <p:txBody>
          <a:bodyPr/>
          <a:lstStyle>
            <a:lvl1pPr>
              <a:defRPr/>
            </a:lvl1pPr>
          </a:lstStyle>
          <a:p>
            <a:fld id="{E2DC2D22-F99D-4DE2-94B6-3849DA4FF446}" type="slidenum">
              <a:rPr lang="en-GB" altLang="en-US" smtClean="0"/>
              <a:pPr/>
              <a:t>‹#›</a:t>
            </a:fld>
            <a:endParaRPr lang="en-GB" altLang="en-US" dirty="0"/>
          </a:p>
        </p:txBody>
      </p:sp>
    </p:spTree>
    <p:extLst>
      <p:ext uri="{BB962C8B-B14F-4D97-AF65-F5344CB8AC3E}">
        <p14:creationId xmlns:p14="http://schemas.microsoft.com/office/powerpoint/2010/main" val="357096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4" y="214314"/>
            <a:ext cx="10488083" cy="1462087"/>
          </a:xfrm>
        </p:spPr>
        <p:txBody>
          <a:bodyPr/>
          <a:lstStyle/>
          <a:p>
            <a:r>
              <a:rPr lang="en-US"/>
              <a:t>Click to edit Master title style</a:t>
            </a:r>
            <a:endParaRPr lang="en-GB"/>
          </a:p>
        </p:txBody>
      </p:sp>
      <p:sp>
        <p:nvSpPr>
          <p:cNvPr id="3" name="Text Placeholder 2"/>
          <p:cNvSpPr>
            <a:spLocks noGrp="1"/>
          </p:cNvSpPr>
          <p:nvPr>
            <p:ph type="body" sz="half" idx="1"/>
          </p:nvPr>
        </p:nvSpPr>
        <p:spPr>
          <a:xfrm>
            <a:off x="1007534" y="2017713"/>
            <a:ext cx="5405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16701" y="2017713"/>
            <a:ext cx="5405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a:xfrm>
            <a:off x="9042400" y="6243638"/>
            <a:ext cx="2980267" cy="457200"/>
          </a:xfrm>
        </p:spPr>
        <p:txBody>
          <a:bodyPr/>
          <a:lstStyle>
            <a:lvl1pPr>
              <a:defRPr/>
            </a:lvl1pPr>
          </a:lstStyle>
          <a:p>
            <a:fld id="{24610D3D-9733-40B7-8196-94C517216112}" type="slidenum">
              <a:rPr lang="en-GB" altLang="en-US" smtClean="0"/>
              <a:pPr/>
              <a:t>‹#›</a:t>
            </a:fld>
            <a:endParaRPr lang="en-GB" altLang="en-US" dirty="0"/>
          </a:p>
          <a:p>
            <a:endParaRPr lang="en-GB" altLang="en-US" dirty="0"/>
          </a:p>
        </p:txBody>
      </p:sp>
    </p:spTree>
    <p:extLst>
      <p:ext uri="{BB962C8B-B14F-4D97-AF65-F5344CB8AC3E}">
        <p14:creationId xmlns:p14="http://schemas.microsoft.com/office/powerpoint/2010/main" val="4015640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29 October 2025</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29 October 2025</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4"/>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 id="2147484114" r:id="rId11"/>
    <p:sldLayoutId id="214748411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Conjunction_fallacy"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380994" y="1345327"/>
            <a:ext cx="10317485" cy="1042336"/>
          </a:xfrm>
        </p:spPr>
        <p:txBody>
          <a:bodyPr>
            <a:normAutofit fontScale="90000"/>
          </a:bodyPr>
          <a:lstStyle/>
          <a:p>
            <a:r>
              <a:rPr lang="en-GB" altLang="en-US" dirty="0"/>
              <a:t>Algorithms: </a:t>
            </a:r>
            <a:r>
              <a:rPr lang="en-GB" altLang="en-US" dirty="0" err="1"/>
              <a:t>Apriori</a:t>
            </a:r>
            <a:r>
              <a:rPr lang="en-GB" altLang="en-US" dirty="0"/>
              <a:t> (association rules)</a:t>
            </a:r>
          </a:p>
        </p:txBody>
      </p:sp>
      <p:sp>
        <p:nvSpPr>
          <p:cNvPr id="123907" name="Rectangle 3"/>
          <p:cNvSpPr>
            <a:spLocks noGrp="1" noChangeArrowheads="1"/>
          </p:cNvSpPr>
          <p:nvPr>
            <p:ph type="subTitle" idx="1"/>
          </p:nvPr>
        </p:nvSpPr>
        <p:spPr>
          <a:xfrm>
            <a:off x="380995" y="2643187"/>
            <a:ext cx="11811005" cy="1571625"/>
          </a:xfrm>
        </p:spPr>
        <p:txBody>
          <a:bodyPr/>
          <a:lstStyle/>
          <a:p>
            <a:r>
              <a:rPr lang="en-GB" b="1" dirty="0"/>
              <a:t>Statement for Audio and Video Learning Resources</a:t>
            </a:r>
          </a:p>
          <a:p>
            <a:r>
              <a:rPr lang="en-GB"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b="1" dirty="0"/>
          </a:p>
          <a:p>
            <a:r>
              <a:rPr lang="en-GB" b="1" i="1" dirty="0"/>
              <a:t>If you require accurate captions as part of your reasonable adjustments, please contact the Inclusion Centre to discuss your requirements. </a:t>
            </a:r>
            <a:endParaRPr lang="en-GB" b="1" dirty="0"/>
          </a:p>
          <a:p>
            <a:pPr algn="l"/>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altLang="en-US"/>
              <a:t>Market Basket Analysis</a:t>
            </a:r>
          </a:p>
        </p:txBody>
      </p:sp>
      <p:sp>
        <p:nvSpPr>
          <p:cNvPr id="140291" name="Rectangle 3"/>
          <p:cNvSpPr>
            <a:spLocks noGrp="1" noChangeArrowheads="1"/>
          </p:cNvSpPr>
          <p:nvPr>
            <p:ph type="body" idx="1"/>
          </p:nvPr>
        </p:nvSpPr>
        <p:spPr>
          <a:xfrm>
            <a:off x="595843" y="1757928"/>
            <a:ext cx="10515600" cy="4601308"/>
          </a:xfrm>
        </p:spPr>
        <p:txBody>
          <a:bodyPr/>
          <a:lstStyle/>
          <a:p>
            <a:r>
              <a:rPr lang="en-GB" altLang="en-US" dirty="0"/>
              <a:t>Supermarkets, collect and store massive amounts of sales data, called </a:t>
            </a:r>
            <a:r>
              <a:rPr lang="en-GB" altLang="en-US" i="1" dirty="0">
                <a:solidFill>
                  <a:schemeClr val="tx2">
                    <a:lumMod val="75000"/>
                  </a:schemeClr>
                </a:solidFill>
              </a:rPr>
              <a:t>market basket data. </a:t>
            </a:r>
            <a:r>
              <a:rPr lang="en-GB" altLang="en-US" dirty="0"/>
              <a:t>A record consist of transaction date and items bought.</a:t>
            </a:r>
            <a:endParaRPr lang="en-GB" altLang="en-US" i="1" dirty="0"/>
          </a:p>
          <a:p>
            <a:r>
              <a:rPr lang="en-GB" altLang="en-US" dirty="0"/>
              <a:t>“90% of transactions that purchase bread and butter also purchase milk”</a:t>
            </a:r>
          </a:p>
          <a:p>
            <a:pPr lvl="1"/>
            <a:r>
              <a:rPr lang="en-GB" altLang="en-US" dirty="0"/>
              <a:t>Antecedent (condition, premise):</a:t>
            </a:r>
            <a:r>
              <a:rPr lang="en-GB" altLang="en-US" dirty="0">
                <a:solidFill>
                  <a:schemeClr val="hlink"/>
                </a:solidFill>
              </a:rPr>
              <a:t> bread and butter</a:t>
            </a:r>
          </a:p>
          <a:p>
            <a:pPr lvl="1"/>
            <a:r>
              <a:rPr lang="en-GB" altLang="en-US" dirty="0"/>
              <a:t>Consequent (conclusion): </a:t>
            </a:r>
            <a:r>
              <a:rPr lang="en-GB" altLang="en-US" dirty="0">
                <a:solidFill>
                  <a:schemeClr val="hlink"/>
                </a:solidFill>
              </a:rPr>
              <a:t>milk</a:t>
            </a:r>
            <a:r>
              <a:rPr lang="en-GB" altLang="en-US" dirty="0"/>
              <a:t>	</a:t>
            </a:r>
          </a:p>
          <a:p>
            <a:pPr lvl="1"/>
            <a:r>
              <a:rPr lang="en-GB" altLang="en-US" dirty="0"/>
              <a:t>Confidence factor: </a:t>
            </a:r>
            <a:r>
              <a:rPr lang="en-GB" altLang="en-US" dirty="0">
                <a:solidFill>
                  <a:schemeClr val="hlink"/>
                </a:solidFill>
              </a:rPr>
              <a:t>90% </a:t>
            </a:r>
          </a:p>
          <a:p>
            <a:pPr lvl="1"/>
            <a:r>
              <a:rPr lang="en-GB" altLang="en-US" dirty="0">
                <a:solidFill>
                  <a:schemeClr val="hlink"/>
                </a:solidFill>
              </a:rPr>
              <a:t>Support?</a:t>
            </a:r>
          </a:p>
          <a:p>
            <a:pPr marL="0" indent="0" algn="ctr">
              <a:buNone/>
            </a:pPr>
            <a:r>
              <a:rPr lang="en-GB" altLang="en-US" sz="4000" dirty="0"/>
              <a:t>bread butter  </a:t>
            </a:r>
            <a:r>
              <a:rPr lang="en-GB" altLang="en-US" sz="4000" dirty="0">
                <a:sym typeface="Symbol"/>
              </a:rPr>
              <a:t> </a:t>
            </a:r>
            <a:r>
              <a:rPr lang="en-GB" altLang="en-US" sz="4000" dirty="0"/>
              <a:t> milk (90%)</a:t>
            </a:r>
            <a:endParaRPr lang="en-GB" altLang="en-US" sz="4000" dirty="0">
              <a:solidFill>
                <a:srgbClr val="0000FF"/>
              </a:solidFill>
            </a:endParaRPr>
          </a:p>
          <a:p>
            <a:pPr lvl="1"/>
            <a:endParaRPr lang="en-GB" altLang="en-US"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95843" y="767119"/>
            <a:ext cx="10515600" cy="757129"/>
          </a:xfrm>
        </p:spPr>
        <p:txBody>
          <a:bodyPr/>
          <a:lstStyle/>
          <a:p>
            <a:r>
              <a:rPr lang="en-GB" altLang="en-US" dirty="0"/>
              <a:t>Example : Market Basket</a:t>
            </a:r>
            <a:endParaRPr lang="en-AU" altLang="en-US" dirty="0"/>
          </a:p>
        </p:txBody>
      </p:sp>
      <p:sp>
        <p:nvSpPr>
          <p:cNvPr id="145411" name="Rectangle 3"/>
          <p:cNvSpPr>
            <a:spLocks noGrp="1" noChangeArrowheads="1"/>
          </p:cNvSpPr>
          <p:nvPr>
            <p:ph type="body" idx="1"/>
          </p:nvPr>
        </p:nvSpPr>
        <p:spPr>
          <a:xfrm>
            <a:off x="595843" y="1630928"/>
            <a:ext cx="6864830" cy="4876800"/>
          </a:xfrm>
          <a:noFill/>
          <a:extLst>
            <a:ext uri="{909E8E84-426E-40DD-AFC4-6F175D3DCCD1}">
              <a14:hiddenFill xmlns:a14="http://schemas.microsoft.com/office/drawing/2010/main">
                <a:solidFill>
                  <a:schemeClr val="bg1"/>
                </a:solidFill>
              </a14:hiddenFill>
            </a:ext>
          </a:extLst>
        </p:spPr>
        <p:txBody>
          <a:bodyPr/>
          <a:lstStyle/>
          <a:p>
            <a:pPr marL="0" indent="0">
              <a:buNone/>
            </a:pPr>
            <a:r>
              <a:rPr lang="en-GB" altLang="en-US" b="1">
                <a:solidFill>
                  <a:srgbClr val="69216A"/>
                </a:solidFill>
                <a:ea typeface="+mj-ea"/>
                <a:cs typeface="+mj-cs"/>
              </a:rPr>
              <a:t>I: itemset</a:t>
            </a:r>
          </a:p>
          <a:p>
            <a:pPr marL="876300" lvl="1" indent="-419100"/>
            <a:r>
              <a:rPr lang="en-GB" altLang="en-US" sz="2800"/>
              <a:t>{tomato, cucumber}</a:t>
            </a:r>
          </a:p>
          <a:p>
            <a:pPr marL="876300" lvl="1" indent="-419100">
              <a:spcBef>
                <a:spcPct val="0"/>
              </a:spcBef>
            </a:pPr>
            <a:r>
              <a:rPr lang="en-GB" altLang="en-US" sz="2800"/>
              <a:t>{parsley, onion}</a:t>
            </a:r>
          </a:p>
          <a:p>
            <a:pPr marL="0" indent="0">
              <a:buNone/>
            </a:pPr>
            <a:r>
              <a:rPr lang="en-GB" altLang="en-US" b="1">
                <a:solidFill>
                  <a:srgbClr val="69216A"/>
                </a:solidFill>
                <a:ea typeface="+mj-ea"/>
                <a:cs typeface="+mj-cs"/>
              </a:rPr>
              <a:t>Data: set of transactions</a:t>
            </a:r>
          </a:p>
          <a:p>
            <a:pPr marL="876300" lvl="1" indent="-419100">
              <a:spcBef>
                <a:spcPct val="0"/>
              </a:spcBef>
              <a:buClr>
                <a:schemeClr val="tx2"/>
              </a:buClr>
              <a:buFont typeface="Wingdings" pitchFamily="2" charset="2"/>
              <a:buAutoNum type="arabicPeriod"/>
            </a:pPr>
            <a:r>
              <a:rPr lang="en-GB" altLang="en-US"/>
              <a:t>{cucumber, parsley, onion, tomato, salt, bread}</a:t>
            </a:r>
          </a:p>
          <a:p>
            <a:pPr marL="876300" lvl="1" indent="-419100">
              <a:spcBef>
                <a:spcPct val="0"/>
              </a:spcBef>
              <a:buClr>
                <a:schemeClr val="tx2"/>
              </a:buClr>
              <a:buFont typeface="Wingdings" pitchFamily="2" charset="2"/>
              <a:buAutoNum type="arabicPeriod"/>
            </a:pPr>
            <a:r>
              <a:rPr lang="en-GB" altLang="en-US"/>
              <a:t>{tomato, cucumber, parsley}</a:t>
            </a:r>
          </a:p>
          <a:p>
            <a:pPr marL="876300" lvl="1" indent="-419100">
              <a:spcBef>
                <a:spcPct val="0"/>
              </a:spcBef>
              <a:buClr>
                <a:schemeClr val="tx2"/>
              </a:buClr>
              <a:buFont typeface="Wingdings" pitchFamily="2" charset="2"/>
              <a:buAutoNum type="arabicPeriod"/>
            </a:pPr>
            <a:r>
              <a:rPr lang="en-GB" altLang="en-US"/>
              <a:t>{tomato, cucumber, olives, onion, parsley}</a:t>
            </a:r>
          </a:p>
          <a:p>
            <a:pPr marL="876300" lvl="1" indent="-419100">
              <a:spcBef>
                <a:spcPct val="0"/>
              </a:spcBef>
              <a:buClr>
                <a:schemeClr val="tx2"/>
              </a:buClr>
              <a:buFont typeface="Wingdings" pitchFamily="2" charset="2"/>
              <a:buAutoNum type="arabicPeriod"/>
            </a:pPr>
            <a:r>
              <a:rPr lang="en-GB" altLang="en-US"/>
              <a:t>{tomato, cucumber, onion, bread}</a:t>
            </a:r>
          </a:p>
          <a:p>
            <a:pPr marL="876300" lvl="1" indent="-419100">
              <a:spcBef>
                <a:spcPct val="0"/>
              </a:spcBef>
              <a:buClr>
                <a:schemeClr val="tx2"/>
              </a:buClr>
              <a:buFont typeface="Wingdings" pitchFamily="2" charset="2"/>
              <a:buAutoNum type="arabicPeriod"/>
            </a:pPr>
            <a:r>
              <a:rPr lang="en-GB" altLang="en-US"/>
              <a:t>{tomato, salt, onion}</a:t>
            </a:r>
          </a:p>
          <a:p>
            <a:pPr marL="876300" lvl="1" indent="-419100">
              <a:spcBef>
                <a:spcPct val="0"/>
              </a:spcBef>
              <a:buClr>
                <a:schemeClr val="tx2"/>
              </a:buClr>
              <a:buFont typeface="Wingdings" pitchFamily="2" charset="2"/>
              <a:buAutoNum type="arabicPeriod"/>
            </a:pPr>
            <a:r>
              <a:rPr lang="en-GB" altLang="en-US"/>
              <a:t>{bread, cheese}</a:t>
            </a:r>
          </a:p>
          <a:p>
            <a:pPr marL="876300" lvl="1" indent="-419100">
              <a:spcBef>
                <a:spcPct val="0"/>
              </a:spcBef>
              <a:buClr>
                <a:schemeClr val="tx2"/>
              </a:buClr>
              <a:buFont typeface="Wingdings" pitchFamily="2" charset="2"/>
              <a:buAutoNum type="arabicPeriod"/>
            </a:pPr>
            <a:r>
              <a:rPr lang="en-GB" altLang="en-US"/>
              <a:t>{tomato, cheese, cucumber}</a:t>
            </a:r>
          </a:p>
          <a:p>
            <a:pPr marL="876300" lvl="1" indent="-419100">
              <a:spcBef>
                <a:spcPct val="0"/>
              </a:spcBef>
              <a:buClr>
                <a:schemeClr val="tx2"/>
              </a:buClr>
              <a:buFont typeface="Wingdings" pitchFamily="2" charset="2"/>
              <a:buAutoNum type="arabicPeriod"/>
            </a:pPr>
            <a:r>
              <a:rPr lang="en-GB" altLang="en-US"/>
              <a:t>{bread, butter}</a:t>
            </a:r>
            <a:endParaRPr lang="en-AU" altLang="en-US" dirty="0"/>
          </a:p>
        </p:txBody>
      </p:sp>
      <p:pic>
        <p:nvPicPr>
          <p:cNvPr id="3" name="Graphic 2" descr="Register with solid fill">
            <a:extLst>
              <a:ext uri="{FF2B5EF4-FFF2-40B4-BE49-F238E27FC236}">
                <a16:creationId xmlns:a16="http://schemas.microsoft.com/office/drawing/2014/main" id="{97E6B5D9-EA45-0373-7C24-521362A397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8507" y="590354"/>
            <a:ext cx="1867787" cy="1867787"/>
          </a:xfrm>
          <a:prstGeom prst="rect">
            <a:avLst/>
          </a:prstGeom>
        </p:spPr>
      </p:pic>
      <p:sp>
        <p:nvSpPr>
          <p:cNvPr id="4" name="TextBox 3">
            <a:extLst>
              <a:ext uri="{FF2B5EF4-FFF2-40B4-BE49-F238E27FC236}">
                <a16:creationId xmlns:a16="http://schemas.microsoft.com/office/drawing/2014/main" id="{3727FF2C-8641-040B-0102-8A105F815695}"/>
              </a:ext>
            </a:extLst>
          </p:cNvPr>
          <p:cNvSpPr txBox="1"/>
          <p:nvPr/>
        </p:nvSpPr>
        <p:spPr>
          <a:xfrm>
            <a:off x="6096000" y="2196531"/>
            <a:ext cx="6109757" cy="523220"/>
          </a:xfrm>
          <a:prstGeom prst="rect">
            <a:avLst/>
          </a:prstGeom>
          <a:noFill/>
        </p:spPr>
        <p:txBody>
          <a:bodyPr wrap="square">
            <a:spAutoFit/>
          </a:bodyPr>
          <a:lstStyle/>
          <a:p>
            <a:r>
              <a:rPr lang="en-GB" altLang="en-US" sz="2800" b="1" dirty="0">
                <a:solidFill>
                  <a:srgbClr val="000099"/>
                </a:solidFill>
                <a:highlight>
                  <a:srgbClr val="F0E9EE"/>
                </a:highlight>
              </a:rPr>
              <a:t>{tomato, cucumber} </a:t>
            </a:r>
            <a:r>
              <a:rPr lang="en-GB" altLang="en-US" sz="2800" b="1" dirty="0">
                <a:solidFill>
                  <a:srgbClr val="000099"/>
                </a:solidFill>
                <a:highlight>
                  <a:srgbClr val="F0E9EE"/>
                </a:highlight>
                <a:sym typeface="Symbol" pitchFamily="18" charset="2"/>
              </a:rPr>
              <a:t></a:t>
            </a:r>
            <a:r>
              <a:rPr lang="en-GB" altLang="en-US" sz="2800" b="1" dirty="0">
                <a:solidFill>
                  <a:srgbClr val="000099"/>
                </a:solidFill>
                <a:highlight>
                  <a:srgbClr val="F0E9EE"/>
                </a:highlight>
              </a:rPr>
              <a:t> {parsley, onion}</a:t>
            </a:r>
            <a:endParaRPr lang="en-GB" sz="2800" b="1" dirty="0">
              <a:highlight>
                <a:srgbClr val="F0E9EE"/>
              </a:highlight>
            </a:endParaRPr>
          </a:p>
        </p:txBody>
      </p:sp>
    </p:spTree>
    <p:extLst>
      <p:ext uri="{BB962C8B-B14F-4D97-AF65-F5344CB8AC3E}">
        <p14:creationId xmlns:p14="http://schemas.microsoft.com/office/powerpoint/2010/main" val="205271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95843" y="767119"/>
            <a:ext cx="10515600" cy="757129"/>
          </a:xfrm>
        </p:spPr>
        <p:txBody>
          <a:bodyPr/>
          <a:lstStyle/>
          <a:p>
            <a:r>
              <a:rPr lang="en-GB" altLang="en-US" dirty="0"/>
              <a:t>Example : Market Basket</a:t>
            </a:r>
            <a:endParaRPr lang="en-AU" altLang="en-US" dirty="0"/>
          </a:p>
        </p:txBody>
      </p:sp>
      <p:sp>
        <p:nvSpPr>
          <p:cNvPr id="145411" name="Rectangle 3"/>
          <p:cNvSpPr>
            <a:spLocks noGrp="1" noChangeArrowheads="1"/>
          </p:cNvSpPr>
          <p:nvPr>
            <p:ph type="body" idx="1"/>
          </p:nvPr>
        </p:nvSpPr>
        <p:spPr>
          <a:xfrm>
            <a:off x="595843" y="1630928"/>
            <a:ext cx="7186948" cy="4876800"/>
          </a:xfrm>
          <a:noFill/>
          <a:extLst>
            <a:ext uri="{909E8E84-426E-40DD-AFC4-6F175D3DCCD1}">
              <a14:hiddenFill xmlns:a14="http://schemas.microsoft.com/office/drawing/2010/main">
                <a:solidFill>
                  <a:schemeClr val="bg1"/>
                </a:solidFill>
              </a14:hiddenFill>
            </a:ext>
          </a:extLst>
        </p:spPr>
        <p:txBody>
          <a:bodyPr/>
          <a:lstStyle/>
          <a:p>
            <a:pPr marL="0" indent="0">
              <a:buNone/>
            </a:pPr>
            <a:r>
              <a:rPr lang="en-GB" altLang="en-US" b="1" dirty="0">
                <a:solidFill>
                  <a:srgbClr val="69216A"/>
                </a:solidFill>
                <a:ea typeface="+mj-ea"/>
                <a:cs typeface="+mj-cs"/>
              </a:rPr>
              <a:t>I: itemset</a:t>
            </a:r>
          </a:p>
          <a:p>
            <a:pPr marL="876300" lvl="1" indent="-419100"/>
            <a:r>
              <a:rPr lang="en-GB" altLang="en-US" sz="2800" dirty="0"/>
              <a:t>{tomato, cucumber}</a:t>
            </a:r>
          </a:p>
          <a:p>
            <a:pPr marL="876300" lvl="1" indent="-419100">
              <a:spcBef>
                <a:spcPct val="0"/>
              </a:spcBef>
            </a:pPr>
            <a:r>
              <a:rPr lang="en-GB" altLang="en-US" sz="2800" dirty="0"/>
              <a:t>{parsley, onion}</a:t>
            </a:r>
          </a:p>
          <a:p>
            <a:pPr marL="0" indent="0">
              <a:buNone/>
            </a:pPr>
            <a:r>
              <a:rPr lang="en-GB" altLang="en-US" b="1" dirty="0">
                <a:solidFill>
                  <a:srgbClr val="69216A"/>
                </a:solidFill>
                <a:ea typeface="+mj-ea"/>
                <a:cs typeface="+mj-cs"/>
              </a:rPr>
              <a:t>Data: set of transactions</a:t>
            </a:r>
          </a:p>
          <a:p>
            <a:pPr marL="876300" lvl="1" indent="-419100">
              <a:spcBef>
                <a:spcPct val="0"/>
              </a:spcBef>
              <a:buClr>
                <a:schemeClr val="tx2"/>
              </a:buClr>
              <a:buFont typeface="Wingdings" pitchFamily="2" charset="2"/>
              <a:buAutoNum type="arabicPeriod"/>
            </a:pPr>
            <a:r>
              <a:rPr lang="en-GB" altLang="en-US" b="1" dirty="0"/>
              <a:t>{cucumber, parsley, onion, tomato, salt, bread}</a:t>
            </a:r>
          </a:p>
          <a:p>
            <a:pPr marL="876300" lvl="1" indent="-419100">
              <a:spcBef>
                <a:spcPct val="0"/>
              </a:spcBef>
              <a:buClr>
                <a:schemeClr val="tx2"/>
              </a:buClr>
              <a:buFont typeface="Wingdings" pitchFamily="2" charset="2"/>
              <a:buAutoNum type="arabicPeriod"/>
            </a:pPr>
            <a:r>
              <a:rPr lang="en-GB" altLang="en-US" b="1" dirty="0"/>
              <a:t>{tomato, cucumber, parsley}</a:t>
            </a:r>
          </a:p>
          <a:p>
            <a:pPr marL="876300" lvl="1" indent="-419100">
              <a:spcBef>
                <a:spcPct val="0"/>
              </a:spcBef>
              <a:buClr>
                <a:schemeClr val="tx2"/>
              </a:buClr>
              <a:buFont typeface="Wingdings" pitchFamily="2" charset="2"/>
              <a:buAutoNum type="arabicPeriod"/>
            </a:pPr>
            <a:r>
              <a:rPr lang="en-GB" altLang="en-US" b="1" dirty="0"/>
              <a:t>{tomato, cucumber, olives, onion, parsley}</a:t>
            </a:r>
          </a:p>
          <a:p>
            <a:pPr marL="876300" lvl="1" indent="-419100">
              <a:spcBef>
                <a:spcPct val="0"/>
              </a:spcBef>
              <a:buClr>
                <a:schemeClr val="tx2"/>
              </a:buClr>
              <a:buFont typeface="Wingdings" pitchFamily="2" charset="2"/>
              <a:buAutoNum type="arabicPeriod"/>
            </a:pPr>
            <a:r>
              <a:rPr lang="en-GB" altLang="en-US" b="1" dirty="0"/>
              <a:t>{tomato, cucumber, onion, bread}</a:t>
            </a:r>
          </a:p>
          <a:p>
            <a:pPr marL="876300" lvl="1" indent="-419100">
              <a:spcBef>
                <a:spcPct val="0"/>
              </a:spcBef>
              <a:buClr>
                <a:schemeClr val="tx2"/>
              </a:buClr>
              <a:buFont typeface="Wingdings" pitchFamily="2" charset="2"/>
              <a:buAutoNum type="arabicPeriod"/>
            </a:pPr>
            <a:r>
              <a:rPr lang="en-GB" altLang="en-US" dirty="0">
                <a:solidFill>
                  <a:srgbClr val="96639E"/>
                </a:solidFill>
              </a:rPr>
              <a:t>{tomato, salt, onion}</a:t>
            </a:r>
          </a:p>
          <a:p>
            <a:pPr marL="876300" lvl="1" indent="-419100">
              <a:spcBef>
                <a:spcPct val="0"/>
              </a:spcBef>
              <a:buClr>
                <a:schemeClr val="tx2"/>
              </a:buClr>
              <a:buFont typeface="Wingdings" pitchFamily="2" charset="2"/>
              <a:buAutoNum type="arabicPeriod"/>
            </a:pPr>
            <a:r>
              <a:rPr lang="en-GB" altLang="en-US" dirty="0">
                <a:solidFill>
                  <a:srgbClr val="96639E"/>
                </a:solidFill>
              </a:rPr>
              <a:t>{bread, cheese}</a:t>
            </a:r>
          </a:p>
          <a:p>
            <a:pPr marL="876300" lvl="1" indent="-419100">
              <a:spcBef>
                <a:spcPct val="0"/>
              </a:spcBef>
              <a:buClr>
                <a:schemeClr val="tx2"/>
              </a:buClr>
              <a:buFont typeface="Wingdings" pitchFamily="2" charset="2"/>
              <a:buAutoNum type="arabicPeriod"/>
            </a:pPr>
            <a:r>
              <a:rPr lang="en-GB" altLang="en-US" b="1" dirty="0"/>
              <a:t>{tomato, cheese, cucumber}</a:t>
            </a:r>
          </a:p>
          <a:p>
            <a:pPr marL="876300" lvl="1" indent="-419100">
              <a:spcBef>
                <a:spcPct val="0"/>
              </a:spcBef>
              <a:buClr>
                <a:schemeClr val="tx2"/>
              </a:buClr>
              <a:buFont typeface="Wingdings" pitchFamily="2" charset="2"/>
              <a:buAutoNum type="arabicPeriod"/>
            </a:pPr>
            <a:r>
              <a:rPr lang="en-GB" altLang="en-US" dirty="0">
                <a:solidFill>
                  <a:srgbClr val="96639E"/>
                </a:solidFill>
              </a:rPr>
              <a:t>{bread, butter}</a:t>
            </a:r>
            <a:endParaRPr lang="en-AU" altLang="en-US" dirty="0">
              <a:solidFill>
                <a:srgbClr val="96639E"/>
              </a:solidFill>
            </a:endParaRPr>
          </a:p>
        </p:txBody>
      </p:sp>
      <p:pic>
        <p:nvPicPr>
          <p:cNvPr id="3" name="Graphic 2" descr="Register with solid fill">
            <a:extLst>
              <a:ext uri="{FF2B5EF4-FFF2-40B4-BE49-F238E27FC236}">
                <a16:creationId xmlns:a16="http://schemas.microsoft.com/office/drawing/2014/main" id="{97E6B5D9-EA45-0373-7C24-521362A397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8507" y="590354"/>
            <a:ext cx="1867787" cy="1867787"/>
          </a:xfrm>
          <a:prstGeom prst="rect">
            <a:avLst/>
          </a:prstGeom>
        </p:spPr>
      </p:pic>
      <p:sp>
        <p:nvSpPr>
          <p:cNvPr id="4" name="TextBox 3">
            <a:extLst>
              <a:ext uri="{FF2B5EF4-FFF2-40B4-BE49-F238E27FC236}">
                <a16:creationId xmlns:a16="http://schemas.microsoft.com/office/drawing/2014/main" id="{3727FF2C-8641-040B-0102-8A105F815695}"/>
              </a:ext>
            </a:extLst>
          </p:cNvPr>
          <p:cNvSpPr txBox="1"/>
          <p:nvPr/>
        </p:nvSpPr>
        <p:spPr>
          <a:xfrm>
            <a:off x="6096000" y="2196531"/>
            <a:ext cx="6109757" cy="523220"/>
          </a:xfrm>
          <a:prstGeom prst="rect">
            <a:avLst/>
          </a:prstGeom>
          <a:noFill/>
        </p:spPr>
        <p:txBody>
          <a:bodyPr wrap="square">
            <a:spAutoFit/>
          </a:bodyPr>
          <a:lstStyle/>
          <a:p>
            <a:r>
              <a:rPr lang="en-GB" altLang="en-US" sz="2800" b="1" dirty="0">
                <a:solidFill>
                  <a:srgbClr val="000099"/>
                </a:solidFill>
                <a:highlight>
                  <a:srgbClr val="F0E9EE"/>
                </a:highlight>
              </a:rPr>
              <a:t>{tomato, cucumber} </a:t>
            </a:r>
            <a:r>
              <a:rPr lang="en-GB" altLang="en-US" sz="2800" b="1" dirty="0">
                <a:solidFill>
                  <a:srgbClr val="000099"/>
                </a:solidFill>
                <a:highlight>
                  <a:srgbClr val="F0E9EE"/>
                </a:highlight>
                <a:sym typeface="Symbol" pitchFamily="18" charset="2"/>
              </a:rPr>
              <a:t></a:t>
            </a:r>
            <a:r>
              <a:rPr lang="en-GB" altLang="en-US" sz="2800" b="1" dirty="0">
                <a:solidFill>
                  <a:srgbClr val="000099"/>
                </a:solidFill>
                <a:highlight>
                  <a:srgbClr val="F0E9EE"/>
                </a:highlight>
              </a:rPr>
              <a:t> {parsley, onion}</a:t>
            </a:r>
            <a:endParaRPr lang="en-GB" sz="2800" b="1" dirty="0">
              <a:highlight>
                <a:srgbClr val="F0E9EE"/>
              </a:highlight>
            </a:endParaRPr>
          </a:p>
        </p:txBody>
      </p:sp>
      <p:sp>
        <p:nvSpPr>
          <p:cNvPr id="2" name="Rectangle 1">
            <a:extLst>
              <a:ext uri="{FF2B5EF4-FFF2-40B4-BE49-F238E27FC236}">
                <a16:creationId xmlns:a16="http://schemas.microsoft.com/office/drawing/2014/main" id="{56C7D598-E877-4284-3467-22AFC0C4C4DB}"/>
              </a:ext>
            </a:extLst>
          </p:cNvPr>
          <p:cNvSpPr/>
          <p:nvPr/>
        </p:nvSpPr>
        <p:spPr>
          <a:xfrm>
            <a:off x="8614063" y="3210791"/>
            <a:ext cx="3169227" cy="1454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 instances that contain our precedent {tomato, cucumber}</a:t>
            </a:r>
          </a:p>
        </p:txBody>
      </p:sp>
    </p:spTree>
    <p:extLst>
      <p:ext uri="{BB962C8B-B14F-4D97-AF65-F5344CB8AC3E}">
        <p14:creationId xmlns:p14="http://schemas.microsoft.com/office/powerpoint/2010/main" val="75756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95843" y="767119"/>
            <a:ext cx="10515600" cy="757129"/>
          </a:xfrm>
        </p:spPr>
        <p:txBody>
          <a:bodyPr/>
          <a:lstStyle/>
          <a:p>
            <a:r>
              <a:rPr lang="en-GB" altLang="en-US" dirty="0"/>
              <a:t>Example : Market Basket</a:t>
            </a:r>
            <a:endParaRPr lang="en-AU" altLang="en-US" dirty="0"/>
          </a:p>
        </p:txBody>
      </p:sp>
      <p:sp>
        <p:nvSpPr>
          <p:cNvPr id="145411" name="Rectangle 3"/>
          <p:cNvSpPr>
            <a:spLocks noGrp="1" noChangeArrowheads="1"/>
          </p:cNvSpPr>
          <p:nvPr>
            <p:ph type="body" idx="1"/>
          </p:nvPr>
        </p:nvSpPr>
        <p:spPr>
          <a:xfrm>
            <a:off x="595843" y="1630928"/>
            <a:ext cx="7415548" cy="4876800"/>
          </a:xfrm>
          <a:noFill/>
          <a:extLst>
            <a:ext uri="{909E8E84-426E-40DD-AFC4-6F175D3DCCD1}">
              <a14:hiddenFill xmlns:a14="http://schemas.microsoft.com/office/drawing/2010/main">
                <a:solidFill>
                  <a:schemeClr val="bg1"/>
                </a:solidFill>
              </a14:hiddenFill>
            </a:ext>
          </a:extLst>
        </p:spPr>
        <p:txBody>
          <a:bodyPr/>
          <a:lstStyle/>
          <a:p>
            <a:pPr marL="0" indent="0">
              <a:buNone/>
            </a:pPr>
            <a:r>
              <a:rPr lang="en-GB" altLang="en-US" b="1" dirty="0">
                <a:solidFill>
                  <a:srgbClr val="69216A"/>
                </a:solidFill>
                <a:ea typeface="+mj-ea"/>
                <a:cs typeface="+mj-cs"/>
              </a:rPr>
              <a:t>I: itemset</a:t>
            </a:r>
          </a:p>
          <a:p>
            <a:pPr marL="876300" lvl="1" indent="-419100"/>
            <a:r>
              <a:rPr lang="en-GB" altLang="en-US" sz="2800" dirty="0"/>
              <a:t>{tomato, cucumber}</a:t>
            </a:r>
          </a:p>
          <a:p>
            <a:pPr marL="876300" lvl="1" indent="-419100">
              <a:spcBef>
                <a:spcPct val="0"/>
              </a:spcBef>
            </a:pPr>
            <a:r>
              <a:rPr lang="en-GB" altLang="en-US" sz="2800" dirty="0"/>
              <a:t>{parsley, onion}</a:t>
            </a:r>
          </a:p>
          <a:p>
            <a:pPr marL="0" indent="0">
              <a:buNone/>
            </a:pPr>
            <a:r>
              <a:rPr lang="en-GB" altLang="en-US" b="1" dirty="0">
                <a:solidFill>
                  <a:srgbClr val="69216A"/>
                </a:solidFill>
                <a:ea typeface="+mj-ea"/>
                <a:cs typeface="+mj-cs"/>
              </a:rPr>
              <a:t>Data: set of transactions</a:t>
            </a:r>
          </a:p>
          <a:p>
            <a:pPr marL="876300" lvl="1" indent="-419100">
              <a:spcBef>
                <a:spcPct val="0"/>
              </a:spcBef>
              <a:buClr>
                <a:schemeClr val="tx2"/>
              </a:buClr>
              <a:buFont typeface="Wingdings" pitchFamily="2" charset="2"/>
              <a:buAutoNum type="arabicPeriod"/>
            </a:pPr>
            <a:r>
              <a:rPr lang="en-GB" altLang="en-US" b="1" dirty="0"/>
              <a:t>{cucumber, parsley, onion, tomato, salt, bread}</a:t>
            </a:r>
          </a:p>
          <a:p>
            <a:pPr marL="876300" lvl="1" indent="-419100">
              <a:spcBef>
                <a:spcPct val="0"/>
              </a:spcBef>
              <a:buClr>
                <a:schemeClr val="tx2"/>
              </a:buClr>
              <a:buFont typeface="Wingdings" pitchFamily="2" charset="2"/>
              <a:buAutoNum type="arabicPeriod"/>
            </a:pPr>
            <a:r>
              <a:rPr lang="en-GB" altLang="en-US" dirty="0"/>
              <a:t>{tomato, cucumber, parsley}</a:t>
            </a:r>
          </a:p>
          <a:p>
            <a:pPr marL="876300" lvl="1" indent="-419100">
              <a:spcBef>
                <a:spcPct val="0"/>
              </a:spcBef>
              <a:buClr>
                <a:schemeClr val="tx2"/>
              </a:buClr>
              <a:buFont typeface="Wingdings" pitchFamily="2" charset="2"/>
              <a:buAutoNum type="arabicPeriod"/>
            </a:pPr>
            <a:r>
              <a:rPr lang="en-GB" altLang="en-US" b="1" dirty="0"/>
              <a:t>{tomato, cucumber, olives, onion, parsley}</a:t>
            </a:r>
          </a:p>
          <a:p>
            <a:pPr marL="876300" lvl="1" indent="-419100">
              <a:spcBef>
                <a:spcPct val="0"/>
              </a:spcBef>
              <a:buClr>
                <a:schemeClr val="tx2"/>
              </a:buClr>
              <a:buFont typeface="Wingdings" pitchFamily="2" charset="2"/>
              <a:buAutoNum type="arabicPeriod"/>
            </a:pPr>
            <a:r>
              <a:rPr lang="en-GB" altLang="en-US" dirty="0"/>
              <a:t>{tomato, cucumber, onion, bread}</a:t>
            </a:r>
          </a:p>
          <a:p>
            <a:pPr marL="876300" lvl="1" indent="-419100">
              <a:spcBef>
                <a:spcPct val="0"/>
              </a:spcBef>
              <a:buClr>
                <a:schemeClr val="tx2"/>
              </a:buClr>
              <a:buFont typeface="Wingdings" pitchFamily="2" charset="2"/>
              <a:buAutoNum type="arabicPeriod"/>
            </a:pPr>
            <a:r>
              <a:rPr lang="en-GB" altLang="en-US" dirty="0"/>
              <a:t>{tomato, salt, onion}</a:t>
            </a:r>
          </a:p>
          <a:p>
            <a:pPr marL="876300" lvl="1" indent="-419100">
              <a:spcBef>
                <a:spcPct val="0"/>
              </a:spcBef>
              <a:buClr>
                <a:schemeClr val="tx2"/>
              </a:buClr>
              <a:buFont typeface="Wingdings" pitchFamily="2" charset="2"/>
              <a:buAutoNum type="arabicPeriod"/>
            </a:pPr>
            <a:r>
              <a:rPr lang="en-GB" altLang="en-US" dirty="0"/>
              <a:t>{bread, cheese}</a:t>
            </a:r>
          </a:p>
          <a:p>
            <a:pPr marL="876300" lvl="1" indent="-419100">
              <a:spcBef>
                <a:spcPct val="0"/>
              </a:spcBef>
              <a:buClr>
                <a:schemeClr val="tx2"/>
              </a:buClr>
              <a:buFont typeface="Wingdings" pitchFamily="2" charset="2"/>
              <a:buAutoNum type="arabicPeriod"/>
            </a:pPr>
            <a:r>
              <a:rPr lang="en-GB" altLang="en-US" dirty="0"/>
              <a:t>{tomato, cheese, cucumber}</a:t>
            </a:r>
          </a:p>
          <a:p>
            <a:pPr marL="876300" lvl="1" indent="-419100">
              <a:spcBef>
                <a:spcPct val="0"/>
              </a:spcBef>
              <a:buClr>
                <a:schemeClr val="tx2"/>
              </a:buClr>
              <a:buFont typeface="Wingdings" pitchFamily="2" charset="2"/>
              <a:buAutoNum type="arabicPeriod"/>
            </a:pPr>
            <a:r>
              <a:rPr lang="en-GB" altLang="en-US" dirty="0"/>
              <a:t>{bread, butter}</a:t>
            </a:r>
            <a:endParaRPr lang="en-AU" altLang="en-US" dirty="0"/>
          </a:p>
        </p:txBody>
      </p:sp>
      <p:pic>
        <p:nvPicPr>
          <p:cNvPr id="3" name="Graphic 2" descr="Register with solid fill">
            <a:extLst>
              <a:ext uri="{FF2B5EF4-FFF2-40B4-BE49-F238E27FC236}">
                <a16:creationId xmlns:a16="http://schemas.microsoft.com/office/drawing/2014/main" id="{97E6B5D9-EA45-0373-7C24-521362A397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8507" y="590354"/>
            <a:ext cx="1867787" cy="1867787"/>
          </a:xfrm>
          <a:prstGeom prst="rect">
            <a:avLst/>
          </a:prstGeom>
        </p:spPr>
      </p:pic>
      <p:sp>
        <p:nvSpPr>
          <p:cNvPr id="4" name="TextBox 3">
            <a:extLst>
              <a:ext uri="{FF2B5EF4-FFF2-40B4-BE49-F238E27FC236}">
                <a16:creationId xmlns:a16="http://schemas.microsoft.com/office/drawing/2014/main" id="{3727FF2C-8641-040B-0102-8A105F815695}"/>
              </a:ext>
            </a:extLst>
          </p:cNvPr>
          <p:cNvSpPr txBox="1"/>
          <p:nvPr/>
        </p:nvSpPr>
        <p:spPr>
          <a:xfrm>
            <a:off x="6096000" y="2196531"/>
            <a:ext cx="6109757" cy="523220"/>
          </a:xfrm>
          <a:prstGeom prst="rect">
            <a:avLst/>
          </a:prstGeom>
          <a:noFill/>
        </p:spPr>
        <p:txBody>
          <a:bodyPr wrap="square">
            <a:spAutoFit/>
          </a:bodyPr>
          <a:lstStyle/>
          <a:p>
            <a:r>
              <a:rPr lang="en-GB" altLang="en-US" sz="2800" b="1" dirty="0">
                <a:solidFill>
                  <a:srgbClr val="000099"/>
                </a:solidFill>
                <a:highlight>
                  <a:srgbClr val="F0E9EE"/>
                </a:highlight>
              </a:rPr>
              <a:t>{tomato, cucumber} </a:t>
            </a:r>
            <a:r>
              <a:rPr lang="en-GB" altLang="en-US" sz="2800" b="1" dirty="0">
                <a:solidFill>
                  <a:srgbClr val="000099"/>
                </a:solidFill>
                <a:highlight>
                  <a:srgbClr val="F0E9EE"/>
                </a:highlight>
                <a:sym typeface="Symbol" pitchFamily="18" charset="2"/>
              </a:rPr>
              <a:t></a:t>
            </a:r>
            <a:r>
              <a:rPr lang="en-GB" altLang="en-US" sz="2800" b="1" dirty="0">
                <a:solidFill>
                  <a:srgbClr val="000099"/>
                </a:solidFill>
                <a:highlight>
                  <a:srgbClr val="F0E9EE"/>
                </a:highlight>
              </a:rPr>
              <a:t> {parsley, onion}</a:t>
            </a:r>
            <a:endParaRPr lang="en-GB" sz="2800" b="1" dirty="0">
              <a:highlight>
                <a:srgbClr val="F0E9EE"/>
              </a:highlight>
            </a:endParaRPr>
          </a:p>
        </p:txBody>
      </p:sp>
      <p:sp>
        <p:nvSpPr>
          <p:cNvPr id="2" name="Rectangle 1">
            <a:extLst>
              <a:ext uri="{FF2B5EF4-FFF2-40B4-BE49-F238E27FC236}">
                <a16:creationId xmlns:a16="http://schemas.microsoft.com/office/drawing/2014/main" id="{68C10B92-AD35-4396-6310-F4FE3EB7E14C}"/>
              </a:ext>
            </a:extLst>
          </p:cNvPr>
          <p:cNvSpPr/>
          <p:nvPr/>
        </p:nvSpPr>
        <p:spPr>
          <a:xfrm>
            <a:off x="8614063" y="2836718"/>
            <a:ext cx="3169227" cy="1672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Confidence:</a:t>
            </a:r>
          </a:p>
          <a:p>
            <a:pPr algn="ctr"/>
            <a:r>
              <a:rPr lang="en-GB" dirty="0"/>
              <a:t>2 out of 5 instances (40%) that contain our precedent also contain our consequent {parsley, onion}</a:t>
            </a:r>
          </a:p>
        </p:txBody>
      </p:sp>
      <p:sp>
        <p:nvSpPr>
          <p:cNvPr id="5" name="Rectangle 4">
            <a:extLst>
              <a:ext uri="{FF2B5EF4-FFF2-40B4-BE49-F238E27FC236}">
                <a16:creationId xmlns:a16="http://schemas.microsoft.com/office/drawing/2014/main" id="{844927E8-9670-E7FE-4E17-0B8C4C891E6C}"/>
              </a:ext>
            </a:extLst>
          </p:cNvPr>
          <p:cNvSpPr/>
          <p:nvPr/>
        </p:nvSpPr>
        <p:spPr>
          <a:xfrm>
            <a:off x="8523960" y="4786224"/>
            <a:ext cx="3169227" cy="1298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Support</a:t>
            </a:r>
          </a:p>
          <a:p>
            <a:pPr algn="ctr"/>
            <a:r>
              <a:rPr lang="en-GB" dirty="0"/>
              <a:t>2 out of 8 instances (25%) contain both precedent and consequent</a:t>
            </a:r>
          </a:p>
        </p:txBody>
      </p:sp>
    </p:spTree>
    <p:extLst>
      <p:ext uri="{BB962C8B-B14F-4D97-AF65-F5344CB8AC3E}">
        <p14:creationId xmlns:p14="http://schemas.microsoft.com/office/powerpoint/2010/main" val="278616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GB" altLang="en-US"/>
              <a:t>Example : Spam Filtering</a:t>
            </a:r>
            <a:endParaRPr lang="en-AU" altLang="en-US"/>
          </a:p>
        </p:txBody>
      </p:sp>
      <p:sp>
        <p:nvSpPr>
          <p:cNvPr id="147459" name="Rectangle 3"/>
          <p:cNvSpPr>
            <a:spLocks noGrp="1" noChangeArrowheads="1"/>
          </p:cNvSpPr>
          <p:nvPr>
            <p:ph type="body" idx="1"/>
          </p:nvPr>
        </p:nvSpPr>
        <p:spPr>
          <a:xfrm>
            <a:off x="731520" y="1783328"/>
            <a:ext cx="8001000" cy="4687888"/>
          </a:xfrm>
          <a:noFill/>
          <a:extLst>
            <a:ext uri="{909E8E84-426E-40DD-AFC4-6F175D3DCCD1}">
              <a14:hiddenFill xmlns:a14="http://schemas.microsoft.com/office/drawing/2010/main">
                <a:solidFill>
                  <a:schemeClr val="bg1"/>
                </a:solidFill>
              </a14:hiddenFill>
            </a:ext>
          </a:extLst>
        </p:spPr>
        <p:txBody>
          <a:bodyPr/>
          <a:lstStyle/>
          <a:p>
            <a:pPr marL="533400" indent="-533400">
              <a:spcBef>
                <a:spcPts val="1050"/>
              </a:spcBef>
            </a:pPr>
            <a:r>
              <a:rPr lang="en-GB" altLang="en-US" b="1" dirty="0">
                <a:solidFill>
                  <a:srgbClr val="69216A"/>
                </a:solidFill>
                <a:ea typeface="+mj-ea"/>
                <a:cs typeface="+mj-cs"/>
              </a:rPr>
              <a:t>I: itemset (set of keywords)</a:t>
            </a:r>
          </a:p>
          <a:p>
            <a:pPr marL="914400" lvl="1" indent="-457200">
              <a:spcBef>
                <a:spcPts val="1050"/>
              </a:spcBef>
            </a:pPr>
            <a:r>
              <a:rPr lang="en-GB" altLang="en-US" dirty="0"/>
              <a:t>{porn, </a:t>
            </a:r>
            <a:r>
              <a:rPr lang="en-GB" altLang="en-US" dirty="0" err="1"/>
              <a:t>viagra</a:t>
            </a:r>
            <a:r>
              <a:rPr lang="en-GB" altLang="en-US" dirty="0"/>
              <a:t>, mail} </a:t>
            </a:r>
          </a:p>
          <a:p>
            <a:pPr marL="914400" lvl="1" indent="-457200">
              <a:spcBef>
                <a:spcPct val="0"/>
              </a:spcBef>
            </a:pPr>
            <a:r>
              <a:rPr lang="en-GB" altLang="en-US" dirty="0"/>
              <a:t>{mortgage, apply, mail, ham}</a:t>
            </a:r>
          </a:p>
          <a:p>
            <a:pPr marL="533400" indent="-533400">
              <a:spcBef>
                <a:spcPts val="1050"/>
              </a:spcBef>
            </a:pPr>
            <a:r>
              <a:rPr lang="en-GB" altLang="en-US" b="1" dirty="0">
                <a:solidFill>
                  <a:srgbClr val="69216A"/>
                </a:solidFill>
                <a:ea typeface="+mj-ea"/>
                <a:cs typeface="+mj-cs"/>
              </a:rPr>
              <a:t>Data: set of emails</a:t>
            </a:r>
          </a:p>
          <a:p>
            <a:pPr marL="914400" lvl="1" indent="-457200">
              <a:buClr>
                <a:schemeClr val="tx2"/>
              </a:buClr>
              <a:buFont typeface="Wingdings" pitchFamily="2" charset="2"/>
              <a:buAutoNum type="arabicPeriod"/>
            </a:pPr>
            <a:r>
              <a:rPr lang="en-GB" altLang="en-US" dirty="0"/>
              <a:t>{language, maths, mail, ham}</a:t>
            </a:r>
          </a:p>
          <a:p>
            <a:pPr marL="914400" lvl="1" indent="-457200">
              <a:spcBef>
                <a:spcPct val="0"/>
              </a:spcBef>
              <a:buClr>
                <a:schemeClr val="tx2"/>
              </a:buClr>
              <a:buFont typeface="Wingdings" pitchFamily="2" charset="2"/>
              <a:buAutoNum type="arabicPeriod"/>
            </a:pPr>
            <a:r>
              <a:rPr lang="en-GB" altLang="en-US" dirty="0"/>
              <a:t>{maths, language, apply, ham}</a:t>
            </a:r>
          </a:p>
          <a:p>
            <a:pPr marL="914400" lvl="1" indent="-457200">
              <a:spcBef>
                <a:spcPct val="0"/>
              </a:spcBef>
              <a:buClr>
                <a:schemeClr val="tx2"/>
              </a:buClr>
              <a:buFont typeface="Wingdings" pitchFamily="2" charset="2"/>
              <a:buAutoNum type="arabicPeriod"/>
            </a:pPr>
            <a:r>
              <a:rPr lang="en-GB" altLang="en-US" dirty="0"/>
              <a:t>{language, apply, free, </a:t>
            </a:r>
            <a:r>
              <a:rPr lang="en-GB" altLang="en-US" dirty="0" err="1"/>
              <a:t>spm</a:t>
            </a:r>
            <a:r>
              <a:rPr lang="en-GB" altLang="en-US" dirty="0"/>
              <a:t>}</a:t>
            </a:r>
          </a:p>
          <a:p>
            <a:pPr marL="914400" lvl="1" indent="-457200">
              <a:spcBef>
                <a:spcPct val="0"/>
              </a:spcBef>
              <a:buClr>
                <a:schemeClr val="tx2"/>
              </a:buClr>
              <a:buFont typeface="Wingdings" pitchFamily="2" charset="2"/>
              <a:buAutoNum type="arabicPeriod"/>
            </a:pPr>
            <a:r>
              <a:rPr lang="en-GB" altLang="en-US" dirty="0"/>
              <a:t>{apply, mortgage, free, mail, </a:t>
            </a:r>
            <a:r>
              <a:rPr lang="en-GB" altLang="en-US" dirty="0" err="1"/>
              <a:t>spm</a:t>
            </a:r>
            <a:r>
              <a:rPr lang="en-GB" altLang="en-US" dirty="0"/>
              <a:t>}</a:t>
            </a:r>
          </a:p>
          <a:p>
            <a:pPr marL="914400" lvl="1" indent="-457200">
              <a:spcBef>
                <a:spcPct val="0"/>
              </a:spcBef>
              <a:buClr>
                <a:schemeClr val="tx2"/>
              </a:buClr>
              <a:buFont typeface="Wingdings" pitchFamily="2" charset="2"/>
              <a:buAutoNum type="arabicPeriod"/>
            </a:pPr>
            <a:r>
              <a:rPr lang="en-GB" altLang="en-US" dirty="0"/>
              <a:t>{porn, free, </a:t>
            </a:r>
            <a:r>
              <a:rPr lang="en-GB" altLang="en-US" dirty="0" err="1"/>
              <a:t>spm</a:t>
            </a:r>
            <a:r>
              <a:rPr lang="en-GB" altLang="en-US" dirty="0"/>
              <a:t>}</a:t>
            </a:r>
          </a:p>
          <a:p>
            <a:pPr marL="914400" lvl="1" indent="-457200">
              <a:spcBef>
                <a:spcPct val="0"/>
              </a:spcBef>
              <a:buClr>
                <a:schemeClr val="tx2"/>
              </a:buClr>
              <a:buFont typeface="Wingdings" pitchFamily="2" charset="2"/>
              <a:buAutoNum type="arabicPeriod"/>
            </a:pPr>
            <a:r>
              <a:rPr lang="en-GB" altLang="en-US" dirty="0"/>
              <a:t>{maths, language, apply, ham}</a:t>
            </a:r>
            <a:endParaRPr lang="en-AU"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038638" y="818748"/>
            <a:ext cx="10488083" cy="1462087"/>
          </a:xfrm>
        </p:spPr>
        <p:txBody>
          <a:bodyPr/>
          <a:lstStyle/>
          <a:p>
            <a:r>
              <a:rPr lang="en-GB" altLang="en-US" b="1" dirty="0">
                <a:solidFill>
                  <a:srgbClr val="69216A"/>
                </a:solidFill>
                <a:latin typeface="+mn-lt"/>
              </a:rPr>
              <a:t>Example:</a:t>
            </a:r>
            <a:br>
              <a:rPr lang="en-GB" altLang="en-US" b="1" dirty="0">
                <a:solidFill>
                  <a:srgbClr val="69216A"/>
                </a:solidFill>
                <a:latin typeface="+mn-lt"/>
              </a:rPr>
            </a:br>
            <a:r>
              <a:rPr lang="en-GB" altLang="en-US" b="1" dirty="0">
                <a:solidFill>
                  <a:srgbClr val="69216A"/>
                </a:solidFill>
                <a:latin typeface="+mn-lt"/>
              </a:rPr>
              <a:t>Weather </a:t>
            </a:r>
            <a:br>
              <a:rPr lang="en-GB" altLang="en-US" b="1" dirty="0">
                <a:solidFill>
                  <a:srgbClr val="69216A"/>
                </a:solidFill>
                <a:latin typeface="+mn-lt"/>
              </a:rPr>
            </a:br>
            <a:r>
              <a:rPr lang="en-GB" altLang="en-US" b="1" dirty="0">
                <a:solidFill>
                  <a:srgbClr val="69216A"/>
                </a:solidFill>
                <a:latin typeface="+mn-lt"/>
              </a:rPr>
              <a:t>Data </a:t>
            </a:r>
          </a:p>
        </p:txBody>
      </p:sp>
      <p:graphicFrame>
        <p:nvGraphicFramePr>
          <p:cNvPr id="149507" name="Group 3"/>
          <p:cNvGraphicFramePr>
            <a:graphicFrameLocks noGrp="1"/>
          </p:cNvGraphicFramePr>
          <p:nvPr>
            <p:ph idx="1"/>
          </p:nvPr>
        </p:nvGraphicFramePr>
        <p:xfrm>
          <a:off x="3502713" y="387180"/>
          <a:ext cx="8686969" cy="5940000"/>
        </p:xfrm>
        <a:graphic>
          <a:graphicData uri="http://schemas.openxmlformats.org/drawingml/2006/table">
            <a:tbl>
              <a:tblPr/>
              <a:tblGrid>
                <a:gridCol w="137177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042159">
                  <a:extLst>
                    <a:ext uri="{9D8B030D-6E8A-4147-A177-3AD203B41FA5}">
                      <a16:colId xmlns:a16="http://schemas.microsoft.com/office/drawing/2014/main" val="20004"/>
                    </a:ext>
                  </a:extLst>
                </a:gridCol>
              </a:tblGrid>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Outlook</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Temperature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a:ln>
                            <a:noFill/>
                          </a:ln>
                          <a:solidFill>
                            <a:schemeClr val="tx2"/>
                          </a:solidFill>
                          <a:effectLst/>
                          <a:latin typeface="Arial" charset="0"/>
                        </a:rPr>
                        <a:t>Humidity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Windy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Play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72410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a:xfrm>
            <a:off x="8932748" y="1582315"/>
            <a:ext cx="3216503" cy="1320551"/>
          </a:xfrm>
          <a:prstGeom prst="wedgeRoundRectCallout">
            <a:avLst>
              <a:gd name="adj1" fmla="val -139878"/>
              <a:gd name="adj2" fmla="val 61574"/>
              <a:gd name="adj3" fmla="val 16667"/>
            </a:avLst>
          </a:prstGeom>
          <a:solidFill>
            <a:srgbClr val="8B538C"/>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Probability of A and B appearing together in the data</a:t>
            </a:r>
          </a:p>
        </p:txBody>
      </p:sp>
      <p:sp>
        <p:nvSpPr>
          <p:cNvPr id="5" name="Rounded Rectangular Callout 1">
            <a:extLst>
              <a:ext uri="{FF2B5EF4-FFF2-40B4-BE49-F238E27FC236}">
                <a16:creationId xmlns:a16="http://schemas.microsoft.com/office/drawing/2014/main" id="{DC0AF274-0F97-438B-8B34-98456B960305}"/>
              </a:ext>
            </a:extLst>
          </p:cNvPr>
          <p:cNvSpPr/>
          <p:nvPr/>
        </p:nvSpPr>
        <p:spPr>
          <a:xfrm>
            <a:off x="8932747" y="3429000"/>
            <a:ext cx="3216503" cy="1320551"/>
          </a:xfrm>
          <a:prstGeom prst="wedgeRoundRectCallout">
            <a:avLst>
              <a:gd name="adj1" fmla="val -166291"/>
              <a:gd name="adj2" fmla="val -26337"/>
              <a:gd name="adj3" fmla="val 16667"/>
            </a:avLst>
          </a:prstGeom>
          <a:solidFill>
            <a:srgbClr val="8B538C"/>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Confidence of </a:t>
            </a:r>
            <a:r>
              <a:rPr lang="en-GB" altLang="en-US" sz="2400" dirty="0"/>
              <a:t>A </a:t>
            </a:r>
            <a:r>
              <a:rPr lang="en-GB" altLang="en-US" sz="2400" dirty="0">
                <a:sym typeface="Symbol"/>
              </a:rPr>
              <a:t> B may be very different to confidence of B</a:t>
            </a:r>
            <a:r>
              <a:rPr lang="en-GB" altLang="en-US" sz="2400" dirty="0"/>
              <a:t> </a:t>
            </a:r>
            <a:r>
              <a:rPr lang="en-GB" altLang="en-US" sz="2400" dirty="0">
                <a:sym typeface="Symbol"/>
              </a:rPr>
              <a:t> A</a:t>
            </a:r>
            <a:r>
              <a:rPr lang="en-GB" sz="2400" dirty="0"/>
              <a:t> </a:t>
            </a:r>
          </a:p>
        </p:txBody>
      </p:sp>
      <mc:AlternateContent xmlns:mc="http://schemas.openxmlformats.org/markup-compatibility/2006" xmlns:a14="http://schemas.microsoft.com/office/drawing/2010/main">
        <mc:Choice Requires="a14">
          <p:sp>
            <p:nvSpPr>
              <p:cNvPr id="152579" name="Rectangle 3"/>
              <p:cNvSpPr>
                <a:spLocks noGrp="1" noChangeArrowheads="1"/>
              </p:cNvSpPr>
              <p:nvPr>
                <p:ph type="body" idx="1"/>
              </p:nvPr>
            </p:nvSpPr>
            <p:spPr>
              <a:xfrm>
                <a:off x="671398" y="1798816"/>
                <a:ext cx="8261350" cy="4840287"/>
              </a:xfrm>
            </p:spPr>
            <p:txBody>
              <a:bodyPr/>
              <a:lstStyle/>
              <a:p>
                <a:r>
                  <a:rPr lang="en-GB" altLang="en-US" dirty="0">
                    <a:solidFill>
                      <a:schemeClr val="accent5">
                        <a:lumMod val="25000"/>
                      </a:schemeClr>
                    </a:solidFill>
                  </a:rPr>
                  <a:t>Outlook = sunny   </a:t>
                </a:r>
                <a:r>
                  <a:rPr lang="en-GB" altLang="en-US" dirty="0">
                    <a:sym typeface="Symbol"/>
                  </a:rPr>
                  <a:t> </a:t>
                </a:r>
                <a:r>
                  <a:rPr lang="en-GB" altLang="en-US" dirty="0"/>
                  <a:t> </a:t>
                </a:r>
                <a:r>
                  <a:rPr lang="en-GB" altLang="en-US" dirty="0">
                    <a:solidFill>
                      <a:srgbClr val="C00000"/>
                    </a:solidFill>
                  </a:rPr>
                  <a:t>temperature = hot</a:t>
                </a:r>
              </a:p>
              <a:p>
                <a:pPr marL="0" indent="0">
                  <a:buNone/>
                </a:pPr>
                <a:r>
                  <a:rPr lang="en-GB" altLang="en-US" dirty="0"/>
                  <a:t>		</a:t>
                </a:r>
                <a:r>
                  <a:rPr lang="en-GB" altLang="en-US" dirty="0">
                    <a:solidFill>
                      <a:schemeClr val="accent5">
                        <a:lumMod val="25000"/>
                      </a:schemeClr>
                    </a:solidFill>
                  </a:rPr>
                  <a:t>A</a:t>
                </a:r>
                <a:r>
                  <a:rPr lang="en-GB" altLang="en-US" dirty="0"/>
                  <a:t>	</a:t>
                </a:r>
                <a:r>
                  <a:rPr lang="en-GB" altLang="en-US" dirty="0">
                    <a:sym typeface="Symbol"/>
                  </a:rPr>
                  <a:t> 	   </a:t>
                </a:r>
                <a:r>
                  <a:rPr lang="en-GB" altLang="en-US" dirty="0">
                    <a:solidFill>
                      <a:srgbClr val="C00000"/>
                    </a:solidFill>
                    <a:sym typeface="Symbol"/>
                  </a:rPr>
                  <a:t>B</a:t>
                </a:r>
                <a:endParaRPr lang="en-GB" altLang="en-US" dirty="0">
                  <a:solidFill>
                    <a:srgbClr val="C00000"/>
                  </a:solidFill>
                </a:endParaRPr>
              </a:p>
              <a:p>
                <a:r>
                  <a:rPr lang="en-GB" altLang="en-US" b="1" dirty="0">
                    <a:solidFill>
                      <a:schemeClr val="tx2">
                        <a:lumMod val="75000"/>
                      </a:schemeClr>
                    </a:solidFill>
                  </a:rPr>
                  <a:t>Support (A </a:t>
                </a:r>
                <a:r>
                  <a:rPr lang="en-GB" altLang="en-US" b="1" dirty="0">
                    <a:solidFill>
                      <a:schemeClr val="tx2">
                        <a:lumMod val="75000"/>
                      </a:schemeClr>
                    </a:solidFill>
                    <a:sym typeface="Symbol"/>
                  </a:rPr>
                  <a:t>, B)</a:t>
                </a:r>
                <a:r>
                  <a:rPr lang="en-GB" altLang="en-US" b="1" dirty="0">
                    <a:solidFill>
                      <a:schemeClr val="tx2">
                        <a:lumMod val="75000"/>
                      </a:schemeClr>
                    </a:solidFill>
                  </a:rPr>
                  <a:t>  = </a:t>
                </a:r>
                <a14:m>
                  <m:oMath xmlns:m="http://schemas.openxmlformats.org/officeDocument/2006/math">
                    <m:r>
                      <a:rPr lang="en-GB" altLang="en-US" b="1" i="1" smtClean="0">
                        <a:solidFill>
                          <a:schemeClr val="tx2">
                            <a:lumMod val="75000"/>
                          </a:schemeClr>
                        </a:solidFill>
                        <a:latin typeface="Cambria Math" panose="02040503050406030204" pitchFamily="18" charset="0"/>
                      </a:rPr>
                      <m:t>𝑷</m:t>
                    </m:r>
                    <m:r>
                      <a:rPr lang="en-GB" altLang="en-US" b="1" i="1" smtClean="0">
                        <a:solidFill>
                          <a:schemeClr val="tx2">
                            <a:lumMod val="75000"/>
                          </a:schemeClr>
                        </a:solidFill>
                        <a:latin typeface="Cambria Math" panose="02040503050406030204" pitchFamily="18" charset="0"/>
                      </a:rPr>
                      <m:t>(</m:t>
                    </m:r>
                    <m:r>
                      <a:rPr lang="en-GB" altLang="en-US" b="1" i="1" smtClean="0">
                        <a:solidFill>
                          <a:schemeClr val="tx2">
                            <a:lumMod val="75000"/>
                          </a:schemeClr>
                        </a:solidFill>
                        <a:latin typeface="Cambria Math" panose="02040503050406030204" pitchFamily="18" charset="0"/>
                      </a:rPr>
                      <m:t>𝑨</m:t>
                    </m:r>
                    <m:r>
                      <a:rPr lang="en-GB" altLang="en-US" b="1" i="1" smtClean="0">
                        <a:solidFill>
                          <a:schemeClr val="tx2">
                            <a:lumMod val="75000"/>
                          </a:schemeClr>
                        </a:solidFill>
                        <a:latin typeface="Cambria Math" panose="02040503050406030204" pitchFamily="18" charset="0"/>
                      </a:rPr>
                      <m:t>˄</m:t>
                    </m:r>
                    <m:r>
                      <a:rPr lang="en-GB" altLang="en-US" b="1" i="1" smtClean="0">
                        <a:solidFill>
                          <a:schemeClr val="tx2">
                            <a:lumMod val="75000"/>
                          </a:schemeClr>
                        </a:solidFill>
                        <a:latin typeface="Cambria Math" panose="02040503050406030204" pitchFamily="18" charset="0"/>
                      </a:rPr>
                      <m:t>𝑩</m:t>
                    </m:r>
                    <m:r>
                      <a:rPr lang="en-GB" altLang="en-US" b="1" i="1" smtClean="0">
                        <a:solidFill>
                          <a:schemeClr val="tx2">
                            <a:lumMod val="75000"/>
                          </a:schemeClr>
                        </a:solidFill>
                        <a:latin typeface="Cambria Math" panose="02040503050406030204" pitchFamily="18" charset="0"/>
                      </a:rPr>
                      <m:t>)</m:t>
                    </m:r>
                  </m:oMath>
                </a14:m>
                <a:r>
                  <a:rPr lang="en-GB" altLang="en-US" b="1" dirty="0">
                    <a:solidFill>
                      <a:schemeClr val="tx2">
                        <a:lumMod val="75000"/>
                      </a:schemeClr>
                    </a:solidFill>
                    <a:ea typeface="Cambria Math"/>
                  </a:rPr>
                  <a:t> </a:t>
                </a:r>
                <a:r>
                  <a:rPr lang="en-GB" altLang="en-US" b="0" dirty="0">
                    <a:ea typeface="Cambria Math"/>
                  </a:rPr>
                  <a:t>= 2/14</a:t>
                </a:r>
              </a:p>
              <a:p>
                <a:pPr lvl="1"/>
                <a:r>
                  <a:rPr lang="en-GB" altLang="en-US" dirty="0"/>
                  <a:t>Proportion of instances where A and B appear together.</a:t>
                </a:r>
              </a:p>
              <a:p>
                <a:r>
                  <a:rPr lang="en-GB" altLang="en-US" b="1" dirty="0">
                    <a:solidFill>
                      <a:schemeClr val="tx2">
                        <a:lumMod val="75000"/>
                      </a:schemeClr>
                    </a:solidFill>
                  </a:rPr>
                  <a:t>Confidence (A </a:t>
                </a:r>
                <a:r>
                  <a:rPr lang="en-GB" altLang="en-US" b="1" dirty="0">
                    <a:solidFill>
                      <a:schemeClr val="tx2">
                        <a:lumMod val="75000"/>
                      </a:schemeClr>
                    </a:solidFill>
                    <a:sym typeface="Symbol"/>
                  </a:rPr>
                  <a:t> B)</a:t>
                </a:r>
                <a:r>
                  <a:rPr lang="en-GB" altLang="en-US" b="1" dirty="0">
                    <a:solidFill>
                      <a:schemeClr val="tx2">
                        <a:lumMod val="75000"/>
                      </a:schemeClr>
                    </a:solidFill>
                  </a:rPr>
                  <a:t> =		 </a:t>
                </a:r>
                <a:r>
                  <a:rPr lang="en-GB" altLang="en-US" dirty="0"/>
                  <a:t>= 2/5</a:t>
                </a:r>
              </a:p>
              <a:p>
                <a:pPr lvl="1"/>
                <a:r>
                  <a:rPr lang="en-GB" altLang="en-US" dirty="0"/>
                  <a:t>Proportion of instances where B appears out of the instances where A appears.</a:t>
                </a:r>
              </a:p>
              <a:p>
                <a:pPr lvl="1"/>
                <a:r>
                  <a:rPr lang="en-GB" altLang="en-US" dirty="0"/>
                  <a:t>So, proportion of instances where the rule is true out of the number of times when the rule is applicable.</a:t>
                </a:r>
              </a:p>
              <a:p>
                <a:r>
                  <a:rPr lang="en-GB" altLang="en-US" b="1" dirty="0">
                    <a:solidFill>
                      <a:schemeClr val="tx2">
                        <a:lumMod val="75000"/>
                      </a:schemeClr>
                    </a:solidFill>
                  </a:rPr>
                  <a:t>Support for an itemset, confidence for a rule.</a:t>
                </a:r>
              </a:p>
            </p:txBody>
          </p:sp>
        </mc:Choice>
        <mc:Fallback xmlns="">
          <p:sp>
            <p:nvSpPr>
              <p:cNvPr id="152579" name="Rectangle 3"/>
              <p:cNvSpPr>
                <a:spLocks noGrp="1" noRot="1" noChangeAspect="1" noMove="1" noResize="1" noEditPoints="1" noAdjustHandles="1" noChangeArrowheads="1" noChangeShapeType="1" noTextEdit="1"/>
              </p:cNvSpPr>
              <p:nvPr>
                <p:ph type="body" idx="1"/>
              </p:nvPr>
            </p:nvSpPr>
            <p:spPr>
              <a:xfrm>
                <a:off x="671398" y="1798816"/>
                <a:ext cx="8261350" cy="4840287"/>
              </a:xfrm>
              <a:blipFill>
                <a:blip r:embed="rId2"/>
                <a:stretch>
                  <a:fillRect l="-1328" t="-2393" r="-1624"/>
                </a:stretch>
              </a:blipFill>
            </p:spPr>
            <p:txBody>
              <a:bodyPr/>
              <a:lstStyle/>
              <a:p>
                <a:r>
                  <a:rPr lang="en-GB">
                    <a:noFill/>
                  </a:rPr>
                  <a:t> </a:t>
                </a:r>
              </a:p>
            </p:txBody>
          </p:sp>
        </mc:Fallback>
      </mc:AlternateContent>
      <p:sp>
        <p:nvSpPr>
          <p:cNvPr id="152578" name="Rectangle 2"/>
          <p:cNvSpPr>
            <a:spLocks noGrp="1" noChangeArrowheads="1"/>
          </p:cNvSpPr>
          <p:nvPr>
            <p:ph type="title"/>
          </p:nvPr>
        </p:nvSpPr>
        <p:spPr/>
        <p:txBody>
          <a:bodyPr/>
          <a:lstStyle/>
          <a:p>
            <a:r>
              <a:rPr lang="en-GB" altLang="en-US"/>
              <a:t>Support and Confidence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FE65A9-5447-1F18-E0ED-93A819602507}"/>
                  </a:ext>
                </a:extLst>
              </p:cNvPr>
              <p:cNvSpPr txBox="1"/>
              <p:nvPr/>
            </p:nvSpPr>
            <p:spPr>
              <a:xfrm>
                <a:off x="4242089" y="3613666"/>
                <a:ext cx="942975" cy="369332"/>
              </a:xfrm>
              <a:prstGeom prst="rect">
                <a:avLst/>
              </a:prstGeom>
              <a:noFill/>
            </p:spPr>
            <p:txBody>
              <a:bodyPr wrap="square">
                <a:spAutoFit/>
              </a:bodyPr>
              <a:lstStyle/>
              <a:p>
                <a14:m>
                  <m:oMath xmlns:m="http://schemas.openxmlformats.org/officeDocument/2006/math">
                    <m:r>
                      <a:rPr lang="en-GB" altLang="en-US" b="1" i="1">
                        <a:latin typeface="Cambria Math" panose="02040503050406030204" pitchFamily="18" charset="0"/>
                      </a:rPr>
                      <m:t>𝑷</m:t>
                    </m:r>
                    <m:r>
                      <a:rPr lang="en-GB" altLang="en-US" b="1" i="1">
                        <a:latin typeface="Cambria Math" panose="02040503050406030204" pitchFamily="18" charset="0"/>
                      </a:rPr>
                      <m:t>(</m:t>
                    </m:r>
                    <m:r>
                      <a:rPr lang="en-GB" altLang="en-US" b="1" i="1">
                        <a:latin typeface="Cambria Math" panose="02040503050406030204" pitchFamily="18" charset="0"/>
                      </a:rPr>
                      <m:t>𝑨</m:t>
                    </m:r>
                    <m:r>
                      <a:rPr lang="en-GB" altLang="en-US" b="1" i="1">
                        <a:latin typeface="Cambria Math" panose="02040503050406030204" pitchFamily="18" charset="0"/>
                      </a:rPr>
                      <m:t>˄</m:t>
                    </m:r>
                    <m:r>
                      <a:rPr lang="en-GB" altLang="en-US" b="1" i="1">
                        <a:latin typeface="Cambria Math" panose="02040503050406030204" pitchFamily="18" charset="0"/>
                      </a:rPr>
                      <m:t>𝑩</m:t>
                    </m:r>
                    <m:r>
                      <a:rPr lang="en-GB" altLang="en-US" b="1" i="1">
                        <a:latin typeface="Cambria Math" panose="02040503050406030204" pitchFamily="18" charset="0"/>
                      </a:rPr>
                      <m:t>)</m:t>
                    </m:r>
                  </m:oMath>
                </a14:m>
                <a:r>
                  <a:rPr lang="en-GB" altLang="en-US" dirty="0"/>
                  <a:t> </a:t>
                </a:r>
                <a:endParaRPr lang="en-GB" dirty="0"/>
              </a:p>
            </p:txBody>
          </p:sp>
        </mc:Choice>
        <mc:Fallback xmlns="">
          <p:sp>
            <p:nvSpPr>
              <p:cNvPr id="4" name="TextBox 3">
                <a:extLst>
                  <a:ext uri="{FF2B5EF4-FFF2-40B4-BE49-F238E27FC236}">
                    <a16:creationId xmlns:a16="http://schemas.microsoft.com/office/drawing/2014/main" id="{89FE65A9-5447-1F18-E0ED-93A819602507}"/>
                  </a:ext>
                </a:extLst>
              </p:cNvPr>
              <p:cNvSpPr txBox="1">
                <a:spLocks noRot="1" noChangeAspect="1" noMove="1" noResize="1" noEditPoints="1" noAdjustHandles="1" noChangeArrowheads="1" noChangeShapeType="1" noTextEdit="1"/>
              </p:cNvSpPr>
              <p:nvPr/>
            </p:nvSpPr>
            <p:spPr>
              <a:xfrm>
                <a:off x="4242089" y="3613666"/>
                <a:ext cx="942975" cy="369332"/>
              </a:xfrm>
              <a:prstGeom prst="rect">
                <a:avLst/>
              </a:prstGeom>
              <a:blipFill>
                <a:blip r:embed="rId3"/>
                <a:stretch>
                  <a:fillRect r="-5806"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39F4CC-3C8F-F69F-6E30-04791365B396}"/>
                  </a:ext>
                </a:extLst>
              </p:cNvPr>
              <p:cNvSpPr txBox="1"/>
              <p:nvPr/>
            </p:nvSpPr>
            <p:spPr>
              <a:xfrm>
                <a:off x="4408343" y="3904609"/>
                <a:ext cx="942975" cy="369332"/>
              </a:xfrm>
              <a:prstGeom prst="rect">
                <a:avLst/>
              </a:prstGeom>
              <a:noFill/>
            </p:spPr>
            <p:txBody>
              <a:bodyPr wrap="square">
                <a:spAutoFit/>
              </a:bodyPr>
              <a:lstStyle/>
              <a:p>
                <a14:m>
                  <m:oMath xmlns:m="http://schemas.openxmlformats.org/officeDocument/2006/math">
                    <m:r>
                      <a:rPr lang="en-GB" altLang="en-US" b="1" i="1">
                        <a:latin typeface="Cambria Math" panose="02040503050406030204" pitchFamily="18" charset="0"/>
                      </a:rPr>
                      <m:t>𝑷</m:t>
                    </m:r>
                    <m:r>
                      <a:rPr lang="en-GB" altLang="en-US" b="1" i="1">
                        <a:latin typeface="Cambria Math" panose="02040503050406030204" pitchFamily="18" charset="0"/>
                      </a:rPr>
                      <m:t>(</m:t>
                    </m:r>
                    <m:r>
                      <a:rPr lang="en-GB" altLang="en-US" b="1" i="1">
                        <a:latin typeface="Cambria Math" panose="02040503050406030204" pitchFamily="18" charset="0"/>
                      </a:rPr>
                      <m:t>𝑨</m:t>
                    </m:r>
                    <m:r>
                      <a:rPr lang="en-GB" altLang="en-US" b="1" i="1">
                        <a:latin typeface="Cambria Math" panose="02040503050406030204" pitchFamily="18" charset="0"/>
                      </a:rPr>
                      <m:t>)</m:t>
                    </m:r>
                  </m:oMath>
                </a14:m>
                <a:r>
                  <a:rPr lang="en-GB" altLang="en-US" dirty="0"/>
                  <a:t> </a:t>
                </a:r>
                <a:endParaRPr lang="en-GB" dirty="0"/>
              </a:p>
            </p:txBody>
          </p:sp>
        </mc:Choice>
        <mc:Fallback xmlns="">
          <p:sp>
            <p:nvSpPr>
              <p:cNvPr id="6" name="TextBox 5">
                <a:extLst>
                  <a:ext uri="{FF2B5EF4-FFF2-40B4-BE49-F238E27FC236}">
                    <a16:creationId xmlns:a16="http://schemas.microsoft.com/office/drawing/2014/main" id="{4039F4CC-3C8F-F69F-6E30-04791365B396}"/>
                  </a:ext>
                </a:extLst>
              </p:cNvPr>
              <p:cNvSpPr txBox="1">
                <a:spLocks noRot="1" noChangeAspect="1" noMove="1" noResize="1" noEditPoints="1" noAdjustHandles="1" noChangeArrowheads="1" noChangeShapeType="1" noTextEdit="1"/>
              </p:cNvSpPr>
              <p:nvPr/>
            </p:nvSpPr>
            <p:spPr>
              <a:xfrm>
                <a:off x="4408343" y="3904609"/>
                <a:ext cx="942975" cy="369332"/>
              </a:xfrm>
              <a:prstGeom prst="rect">
                <a:avLst/>
              </a:prstGeom>
              <a:blipFill>
                <a:blip r:embed="rId4"/>
                <a:stretch>
                  <a:fillRect b="-13333"/>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3FC8A863-E7C3-4C38-00B0-72F104F2710F}"/>
              </a:ext>
            </a:extLst>
          </p:cNvPr>
          <p:cNvCxnSpPr/>
          <p:nvPr/>
        </p:nvCxnSpPr>
        <p:spPr>
          <a:xfrm>
            <a:off x="4315693" y="3951825"/>
            <a:ext cx="86937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solidFill>
                      <a:srgbClr val="69216A"/>
                    </a:solidFill>
                    <a:ea typeface="+mj-ea"/>
                    <a:cs typeface="+mj-cs"/>
                  </a:rPr>
                  <a:t>Lift(A </a:t>
                </a:r>
                <a:r>
                  <a:rPr lang="en-GB" altLang="en-US" b="1" dirty="0">
                    <a:solidFill>
                      <a:srgbClr val="69216A"/>
                    </a:solidFill>
                    <a:ea typeface="+mj-ea"/>
                    <a:cs typeface="+mj-cs"/>
                    <a:sym typeface="Symbol"/>
                  </a:rPr>
                  <a:t></a:t>
                </a:r>
                <a:r>
                  <a:rPr lang="en-GB" b="1" dirty="0">
                    <a:solidFill>
                      <a:srgbClr val="69216A"/>
                    </a:solidFill>
                    <a:ea typeface="+mj-ea"/>
                    <a:cs typeface="+mj-cs"/>
                  </a:rPr>
                  <a:t> B) =  </a:t>
                </a:r>
                <a14:m>
                  <m:oMath xmlns:m="http://schemas.openxmlformats.org/officeDocument/2006/math">
                    <m:f>
                      <m:fPr>
                        <m:ctrlPr>
                          <a:rPr lang="en-GB" b="1" i="1">
                            <a:solidFill>
                              <a:srgbClr val="69216A"/>
                            </a:solidFill>
                            <a:latin typeface="Cambria Math" panose="02040503050406030204" pitchFamily="18" charset="0"/>
                            <a:ea typeface="+mj-ea"/>
                            <a:cs typeface="+mj-cs"/>
                          </a:rPr>
                        </m:ctrlPr>
                      </m:fPr>
                      <m:num>
                        <m:r>
                          <m:rPr>
                            <m:nor/>
                          </m:rPr>
                          <a:rPr lang="en-GB" b="1" dirty="0">
                            <a:solidFill>
                              <a:srgbClr val="69216A"/>
                            </a:solidFill>
                            <a:ea typeface="+mj-ea"/>
                            <a:cs typeface="+mj-cs"/>
                          </a:rPr>
                          <m:t> </m:t>
                        </m:r>
                        <m:r>
                          <m:rPr>
                            <m:nor/>
                          </m:rPr>
                          <a:rPr lang="en-GB" b="1" dirty="0">
                            <a:solidFill>
                              <a:srgbClr val="69216A"/>
                            </a:solidFill>
                            <a:ea typeface="+mj-ea"/>
                            <a:cs typeface="+mj-cs"/>
                          </a:rPr>
                          <m:t>P</m:t>
                        </m:r>
                        <m:r>
                          <m:rPr>
                            <m:nor/>
                          </m:rPr>
                          <a:rPr lang="en-GB" b="1" dirty="0">
                            <a:solidFill>
                              <a:srgbClr val="69216A"/>
                            </a:solidFill>
                            <a:ea typeface="+mj-ea"/>
                            <a:cs typeface="+mj-cs"/>
                          </a:rPr>
                          <m:t>(</m:t>
                        </m:r>
                        <m:r>
                          <m:rPr>
                            <m:nor/>
                          </m:rPr>
                          <a:rPr lang="en-GB" b="1" dirty="0">
                            <a:solidFill>
                              <a:srgbClr val="69216A"/>
                            </a:solidFill>
                            <a:ea typeface="+mj-ea"/>
                            <a:cs typeface="+mj-cs"/>
                          </a:rPr>
                          <m:t>A</m:t>
                        </m:r>
                        <m:r>
                          <m:rPr>
                            <m:nor/>
                          </m:rPr>
                          <a:rPr lang="en-GB" b="1" dirty="0">
                            <a:solidFill>
                              <a:srgbClr val="69216A"/>
                            </a:solidFill>
                            <a:ea typeface="+mj-ea"/>
                            <a:cs typeface="+mj-cs"/>
                          </a:rPr>
                          <m:t> </m:t>
                        </m:r>
                        <m:r>
                          <a:rPr lang="en-GB" b="1" dirty="0">
                            <a:solidFill>
                              <a:srgbClr val="69216A"/>
                            </a:solidFill>
                            <a:latin typeface="Cambria Math" panose="02040503050406030204" pitchFamily="18" charset="0"/>
                            <a:ea typeface="+mj-ea"/>
                            <a:cs typeface="+mj-cs"/>
                          </a:rPr>
                          <m:t>˄</m:t>
                        </m:r>
                        <m:r>
                          <m:rPr>
                            <m:nor/>
                          </m:rPr>
                          <a:rPr lang="en-GB" b="1" dirty="0">
                            <a:solidFill>
                              <a:srgbClr val="69216A"/>
                            </a:solidFill>
                            <a:ea typeface="+mj-ea"/>
                            <a:cs typeface="+mj-cs"/>
                          </a:rPr>
                          <m:t> </m:t>
                        </m:r>
                        <m:r>
                          <m:rPr>
                            <m:nor/>
                          </m:rPr>
                          <a:rPr lang="en-GB" b="1" dirty="0">
                            <a:solidFill>
                              <a:srgbClr val="69216A"/>
                            </a:solidFill>
                            <a:ea typeface="+mj-ea"/>
                            <a:cs typeface="+mj-cs"/>
                          </a:rPr>
                          <m:t>B</m:t>
                        </m:r>
                        <m:r>
                          <m:rPr>
                            <m:nor/>
                          </m:rPr>
                          <a:rPr lang="en-GB" b="1" dirty="0">
                            <a:solidFill>
                              <a:srgbClr val="69216A"/>
                            </a:solidFill>
                            <a:ea typeface="+mj-ea"/>
                            <a:cs typeface="+mj-cs"/>
                          </a:rPr>
                          <m:t>)</m:t>
                        </m:r>
                      </m:num>
                      <m:den>
                        <m:r>
                          <a:rPr lang="en-GB" b="1">
                            <a:solidFill>
                              <a:srgbClr val="69216A"/>
                            </a:solidFill>
                            <a:latin typeface="Cambria Math" panose="02040503050406030204" pitchFamily="18" charset="0"/>
                            <a:ea typeface="+mj-ea"/>
                            <a:cs typeface="+mj-cs"/>
                          </a:rPr>
                          <m:t>𝐏</m:t>
                        </m:r>
                        <m:d>
                          <m:dPr>
                            <m:ctrlPr>
                              <a:rPr lang="en-GB" b="1" i="1">
                                <a:solidFill>
                                  <a:srgbClr val="69216A"/>
                                </a:solidFill>
                                <a:latin typeface="Cambria Math" panose="02040503050406030204" pitchFamily="18" charset="0"/>
                                <a:ea typeface="+mj-ea"/>
                                <a:cs typeface="+mj-cs"/>
                              </a:rPr>
                            </m:ctrlPr>
                          </m:dPr>
                          <m:e>
                            <m:r>
                              <a:rPr lang="en-GB" b="1">
                                <a:solidFill>
                                  <a:srgbClr val="69216A"/>
                                </a:solidFill>
                                <a:latin typeface="Cambria Math" panose="02040503050406030204" pitchFamily="18" charset="0"/>
                                <a:ea typeface="+mj-ea"/>
                                <a:cs typeface="+mj-cs"/>
                              </a:rPr>
                              <m:t>𝐀</m:t>
                            </m:r>
                          </m:e>
                        </m:d>
                        <m:r>
                          <a:rPr lang="en-GB" b="1">
                            <a:solidFill>
                              <a:srgbClr val="69216A"/>
                            </a:solidFill>
                            <a:latin typeface="Cambria Math" panose="02040503050406030204" pitchFamily="18" charset="0"/>
                            <a:ea typeface="+mj-ea"/>
                            <a:cs typeface="+mj-cs"/>
                          </a:rPr>
                          <m:t>∗</m:t>
                        </m:r>
                        <m:r>
                          <a:rPr lang="en-GB" b="1">
                            <a:solidFill>
                              <a:srgbClr val="69216A"/>
                            </a:solidFill>
                            <a:latin typeface="Cambria Math" panose="02040503050406030204" pitchFamily="18" charset="0"/>
                            <a:ea typeface="+mj-ea"/>
                            <a:cs typeface="+mj-cs"/>
                          </a:rPr>
                          <m:t>𝐏</m:t>
                        </m:r>
                        <m:r>
                          <a:rPr lang="en-GB" b="1">
                            <a:solidFill>
                              <a:srgbClr val="69216A"/>
                            </a:solidFill>
                            <a:latin typeface="Cambria Math" panose="02040503050406030204" pitchFamily="18" charset="0"/>
                            <a:ea typeface="+mj-ea"/>
                            <a:cs typeface="+mj-cs"/>
                          </a:rPr>
                          <m:t>(</m:t>
                        </m:r>
                        <m:r>
                          <a:rPr lang="en-GB" b="1">
                            <a:solidFill>
                              <a:srgbClr val="69216A"/>
                            </a:solidFill>
                            <a:latin typeface="Cambria Math" panose="02040503050406030204" pitchFamily="18" charset="0"/>
                            <a:ea typeface="+mj-ea"/>
                            <a:cs typeface="+mj-cs"/>
                          </a:rPr>
                          <m:t>𝐁</m:t>
                        </m:r>
                        <m:r>
                          <a:rPr lang="en-GB" b="1">
                            <a:solidFill>
                              <a:srgbClr val="69216A"/>
                            </a:solidFill>
                            <a:latin typeface="Cambria Math" panose="02040503050406030204" pitchFamily="18" charset="0"/>
                            <a:ea typeface="+mj-ea"/>
                            <a:cs typeface="+mj-cs"/>
                          </a:rPr>
                          <m:t>)</m:t>
                        </m:r>
                      </m:den>
                    </m:f>
                  </m:oMath>
                </a14:m>
                <a:r>
                  <a:rPr lang="en-GB" b="1" dirty="0">
                    <a:solidFill>
                      <a:srgbClr val="69216A"/>
                    </a:solidFill>
                    <a:ea typeface="+mj-ea"/>
                    <a:cs typeface="+mj-cs"/>
                  </a:rPr>
                  <a:t> </a:t>
                </a:r>
                <a:r>
                  <a:rPr lang="en-GB" dirty="0"/>
                  <a:t>= </a:t>
                </a:r>
                <a14:m>
                  <m:oMath xmlns:m="http://schemas.openxmlformats.org/officeDocument/2006/math">
                    <m:f>
                      <m:fPr>
                        <m:ctrlPr>
                          <a:rPr lang="en-GB" sz="3200" i="1" smtClean="0">
                            <a:latin typeface="Cambria Math" panose="02040503050406030204" pitchFamily="18" charset="0"/>
                          </a:rPr>
                        </m:ctrlPr>
                      </m:fPr>
                      <m:num>
                        <m:f>
                          <m:fPr>
                            <m:ctrlPr>
                              <a:rPr lang="en-GB" sz="3200" i="1" smtClean="0">
                                <a:latin typeface="Cambria Math" panose="02040503050406030204" pitchFamily="18" charset="0"/>
                              </a:rPr>
                            </m:ctrlPr>
                          </m:fPr>
                          <m:num>
                            <m:r>
                              <a:rPr lang="en-GB" sz="3200" b="0" i="1" smtClean="0">
                                <a:latin typeface="Cambria Math" panose="02040503050406030204" pitchFamily="18" charset="0"/>
                              </a:rPr>
                              <m:t>2</m:t>
                            </m:r>
                          </m:num>
                          <m:den>
                            <m:r>
                              <a:rPr lang="en-GB" sz="3200" b="0" i="1" smtClean="0">
                                <a:latin typeface="Cambria Math" panose="02040503050406030204" pitchFamily="18" charset="0"/>
                              </a:rPr>
                              <m:t>14</m:t>
                            </m:r>
                          </m:den>
                        </m:f>
                      </m:num>
                      <m:den>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5</m:t>
                            </m:r>
                          </m:num>
                          <m:den>
                            <m:r>
                              <a:rPr lang="en-GB" sz="3200" b="0" i="1" smtClean="0">
                                <a:latin typeface="Cambria Math" panose="02040503050406030204" pitchFamily="18" charset="0"/>
                              </a:rPr>
                              <m:t>14</m:t>
                            </m:r>
                          </m:den>
                        </m:f>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4</m:t>
                            </m:r>
                          </m:num>
                          <m:den>
                            <m:r>
                              <a:rPr lang="en-GB" sz="3200" b="0" i="1" smtClean="0">
                                <a:latin typeface="Cambria Math" panose="02040503050406030204" pitchFamily="18" charset="0"/>
                              </a:rPr>
                              <m:t>14</m:t>
                            </m:r>
                          </m:den>
                        </m:f>
                      </m:den>
                    </m:f>
                  </m:oMath>
                </a14:m>
                <a:r>
                  <a:rPr lang="en-GB" sz="3200" dirty="0"/>
                  <a:t> = </a:t>
                </a:r>
                <a14:m>
                  <m:oMath xmlns:m="http://schemas.openxmlformats.org/officeDocument/2006/math">
                    <m:f>
                      <m:fPr>
                        <m:ctrlPr>
                          <a:rPr lang="en-GB" sz="3200" i="1" smtClean="0">
                            <a:latin typeface="Cambria Math" panose="02040503050406030204" pitchFamily="18" charset="0"/>
                          </a:rPr>
                        </m:ctrlPr>
                      </m:fPr>
                      <m:num>
                        <m:r>
                          <a:rPr lang="en-GB" sz="3200" b="0" i="1" smtClean="0">
                            <a:latin typeface="Cambria Math" panose="02040503050406030204" pitchFamily="18" charset="0"/>
                          </a:rPr>
                          <m:t>7</m:t>
                        </m:r>
                      </m:num>
                      <m:den>
                        <m:r>
                          <a:rPr lang="en-GB" sz="3200" b="0" i="1" smtClean="0">
                            <a:latin typeface="Cambria Math" panose="02040503050406030204" pitchFamily="18" charset="0"/>
                          </a:rPr>
                          <m:t>5</m:t>
                        </m:r>
                      </m:den>
                    </m:f>
                  </m:oMath>
                </a14:m>
                <a:endParaRPr lang="en-GB" dirty="0"/>
              </a:p>
              <a:p>
                <a:pPr lvl="1"/>
                <a:r>
                  <a:rPr lang="en-GB" dirty="0"/>
                  <a:t>The ratio of the observed support that would be expected if A and B were independent.</a:t>
                </a:r>
              </a:p>
              <a:p>
                <a:pPr lvl="2"/>
                <a:r>
                  <a:rPr lang="en-GB" dirty="0"/>
                  <a:t>The rise (or decrease)  in probability of having B if we have observed A.</a:t>
                </a:r>
              </a:p>
              <a:p>
                <a:pPr lvl="1"/>
                <a:r>
                  <a:rPr lang="en-GB" dirty="0"/>
                  <a:t>Lift (antecedent  </a:t>
                </a:r>
                <a:r>
                  <a:rPr lang="en-GB" altLang="en-US" dirty="0">
                    <a:sym typeface="Symbol"/>
                  </a:rPr>
                  <a:t></a:t>
                </a:r>
                <a:r>
                  <a:rPr lang="en-GB" dirty="0"/>
                  <a:t>  consequent) = 1 if antecedent and consequent are independent. </a:t>
                </a:r>
              </a:p>
              <a:p>
                <a:pPr lvl="1"/>
                <a:r>
                  <a:rPr lang="en-GB" dirty="0"/>
                  <a:t>If there is a degree of dependency the lift is</a:t>
                </a:r>
              </a:p>
              <a:p>
                <a:pPr lvl="2"/>
                <a:r>
                  <a:rPr lang="en-GB" dirty="0"/>
                  <a:t> </a:t>
                </a:r>
                <a:r>
                  <a:rPr lang="en-GB" sz="2400" dirty="0"/>
                  <a:t>&gt; 1  if presence of A makes B more likely</a:t>
                </a:r>
              </a:p>
              <a:p>
                <a:pPr lvl="2"/>
                <a:r>
                  <a:rPr lang="en-GB" sz="2400" dirty="0"/>
                  <a:t> &lt; 1 if presence of A makes B less likely</a:t>
                </a:r>
              </a:p>
              <a:p>
                <a:r>
                  <a:rPr lang="en-GB" b="1" dirty="0">
                    <a:solidFill>
                      <a:srgbClr val="69216A"/>
                    </a:solidFill>
                    <a:ea typeface="+mj-ea"/>
                    <a:cs typeface="+mj-cs"/>
                  </a:rPr>
                  <a:t>Support and confidence vary between 0 and 1 (or 0% and 100%)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b="-16817"/>
                </a:stretch>
              </a:blipFill>
            </p:spPr>
            <p:txBody>
              <a:bodyPr/>
              <a:lstStyle/>
              <a:p>
                <a:r>
                  <a:rPr lang="en-GB">
                    <a:noFill/>
                  </a:rPr>
                  <a:t> </a:t>
                </a:r>
              </a:p>
            </p:txBody>
          </p:sp>
        </mc:Fallback>
      </mc:AlternateContent>
    </p:spTree>
    <p:extLst>
      <p:ext uri="{BB962C8B-B14F-4D97-AF65-F5344CB8AC3E}">
        <p14:creationId xmlns:p14="http://schemas.microsoft.com/office/powerpoint/2010/main" val="117035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ular Callout 26"/>
          <p:cNvSpPr/>
          <p:nvPr/>
        </p:nvSpPr>
        <p:spPr>
          <a:xfrm>
            <a:off x="7532425" y="5006783"/>
            <a:ext cx="4659575" cy="828092"/>
          </a:xfrm>
          <a:prstGeom prst="wedgeRoundRectCallout">
            <a:avLst>
              <a:gd name="adj1" fmla="val -119351"/>
              <a:gd name="adj2" fmla="val -158022"/>
              <a:gd name="adj3" fmla="val 16667"/>
            </a:avLst>
          </a:prstGeom>
          <a:solidFill>
            <a:srgbClr val="8B538C"/>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When B appears, C also appears in 2 out of 3 transactions</a:t>
            </a:r>
          </a:p>
        </p:txBody>
      </p:sp>
      <p:sp>
        <p:nvSpPr>
          <p:cNvPr id="2" name="Rounded Rectangular Callout 1"/>
          <p:cNvSpPr/>
          <p:nvPr/>
        </p:nvSpPr>
        <p:spPr>
          <a:xfrm>
            <a:off x="7532425" y="3830431"/>
            <a:ext cx="4659575" cy="828092"/>
          </a:xfrm>
          <a:prstGeom prst="wedgeRoundRectCallout">
            <a:avLst>
              <a:gd name="adj1" fmla="val -123662"/>
              <a:gd name="adj2" fmla="val -127742"/>
              <a:gd name="adj3" fmla="val 16667"/>
            </a:avLst>
          </a:prstGeom>
          <a:solidFill>
            <a:srgbClr val="8B538C"/>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B and C appear together in 2 out of the 4 transactions</a:t>
            </a:r>
          </a:p>
        </p:txBody>
      </p:sp>
      <p:graphicFrame>
        <p:nvGraphicFramePr>
          <p:cNvPr id="153604" name="Group 4"/>
          <p:cNvGraphicFramePr>
            <a:graphicFrameLocks noGrp="1"/>
          </p:cNvGraphicFramePr>
          <p:nvPr>
            <p:extLst>
              <p:ext uri="{D42A27DB-BD31-4B8C-83A1-F6EECF244321}">
                <p14:modId xmlns:p14="http://schemas.microsoft.com/office/powerpoint/2010/main" val="3008015048"/>
              </p:ext>
            </p:extLst>
          </p:nvPr>
        </p:nvGraphicFramePr>
        <p:xfrm>
          <a:off x="9050749" y="1382325"/>
          <a:ext cx="2501900" cy="2190752"/>
        </p:xfrm>
        <a:graphic>
          <a:graphicData uri="http://schemas.openxmlformats.org/drawingml/2006/table">
            <a:tbl>
              <a:tblPr/>
              <a:tblGrid>
                <a:gridCol w="833438">
                  <a:extLst>
                    <a:ext uri="{9D8B030D-6E8A-4147-A177-3AD203B41FA5}">
                      <a16:colId xmlns:a16="http://schemas.microsoft.com/office/drawing/2014/main" val="20000"/>
                    </a:ext>
                  </a:extLst>
                </a:gridCol>
                <a:gridCol w="1668462">
                  <a:extLst>
                    <a:ext uri="{9D8B030D-6E8A-4147-A177-3AD203B41FA5}">
                      <a16:colId xmlns:a16="http://schemas.microsoft.com/office/drawing/2014/main" val="20001"/>
                    </a:ext>
                  </a:extLst>
                </a:gridCol>
              </a:tblGrid>
              <a:tr h="395288">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Itemsets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Arial" charset="0"/>
                        </a:rPr>
                        <a:t>A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Arial" charset="0"/>
                        </a:rPr>
                        <a:t>B C 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A B C 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Arial" charset="0"/>
                        </a:rPr>
                        <a:t>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Arial" charset="0"/>
                        </a:rPr>
                        <a:t>B 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53603" name="Rectangle 3"/>
              <p:cNvSpPr>
                <a:spLocks noGrp="1" noChangeArrowheads="1"/>
              </p:cNvSpPr>
              <p:nvPr>
                <p:ph type="body" idx="1"/>
              </p:nvPr>
            </p:nvSpPr>
            <p:spPr>
              <a:xfrm>
                <a:off x="964998" y="1657313"/>
                <a:ext cx="5761038" cy="3517360"/>
              </a:xfrm>
            </p:spPr>
            <p:txBody>
              <a:bodyPr/>
              <a:lstStyle/>
              <a:p>
                <a:r>
                  <a:rPr lang="en-US" altLang="en-US" dirty="0"/>
                  <a:t>Data set D = {T100,T200,T300,T400}</a:t>
                </a:r>
              </a:p>
              <a:p>
                <a:pPr lvl="1"/>
                <a:r>
                  <a:rPr lang="en-US" altLang="en-US" dirty="0"/>
                  <a:t>|D| = 4  (4 transactions)</a:t>
                </a:r>
              </a:p>
              <a:p>
                <a:r>
                  <a:rPr lang="en-US" altLang="en-US" dirty="0"/>
                  <a:t>Support({B C}) = 2/4 			= 0.5 (or 50%)</a:t>
                </a:r>
              </a:p>
              <a:p>
                <a:r>
                  <a:rPr lang="en-US" altLang="en-US" dirty="0">
                    <a:sym typeface="Wingdings" pitchFamily="2" charset="2"/>
                  </a:rPr>
                  <a:t>Confidence(B </a:t>
                </a:r>
                <a:r>
                  <a:rPr lang="en-GB" altLang="en-US" dirty="0"/>
                  <a:t> </a:t>
                </a:r>
                <a:r>
                  <a:rPr lang="en-GB" altLang="en-US" dirty="0">
                    <a:sym typeface="Symbol"/>
                  </a:rPr>
                  <a:t> </a:t>
                </a:r>
                <a:r>
                  <a:rPr lang="en-US" altLang="en-US" dirty="0">
                    <a:sym typeface="Wingdings" pitchFamily="2" charset="2"/>
                  </a:rPr>
                  <a:t> C) = 2/3 		= 0.67 (or 67%)</a:t>
                </a:r>
              </a:p>
              <a:p>
                <a:r>
                  <a:rPr lang="en-US" altLang="en-US" dirty="0"/>
                  <a:t>Confidence(C </a:t>
                </a:r>
                <a:r>
                  <a:rPr lang="en-GB" altLang="en-US" dirty="0"/>
                  <a:t> </a:t>
                </a:r>
                <a:r>
                  <a:rPr lang="en-GB" altLang="en-US" dirty="0">
                    <a:sym typeface="Symbol"/>
                  </a:rPr>
                  <a:t> </a:t>
                </a:r>
                <a:r>
                  <a:rPr lang="en-US" altLang="en-US" dirty="0">
                    <a:sym typeface="Wingdings" pitchFamily="2" charset="2"/>
                  </a:rPr>
                  <a:t> B) = 2/2 			= 1 (or 100%)</a:t>
                </a:r>
              </a:p>
              <a:p>
                <a:r>
                  <a:rPr lang="en-US" altLang="en-US" dirty="0">
                    <a:sym typeface="Wingdings" pitchFamily="2" charset="2"/>
                  </a:rPr>
                  <a:t>Lift ((B </a:t>
                </a:r>
                <a:r>
                  <a:rPr lang="en-GB" altLang="en-US" dirty="0"/>
                  <a:t> </a:t>
                </a:r>
                <a:r>
                  <a:rPr lang="en-GB" altLang="en-US" dirty="0">
                    <a:sym typeface="Symbol"/>
                  </a:rPr>
                  <a:t> </a:t>
                </a:r>
                <a:r>
                  <a:rPr lang="en-US" altLang="en-US" dirty="0">
                    <a:sym typeface="Wingdings" pitchFamily="2" charset="2"/>
                  </a:rPr>
                  <a:t> C) = </a:t>
                </a:r>
                <a14:m>
                  <m:oMath xmlns:m="http://schemas.openxmlformats.org/officeDocument/2006/math">
                    <m:f>
                      <m:fPr>
                        <m:ctrlPr>
                          <a:rPr lang="en-US" altLang="en-US" sz="3200" i="1" smtClean="0">
                            <a:latin typeface="Cambria Math" panose="02040503050406030204" pitchFamily="18" charset="0"/>
                            <a:sym typeface="Wingdings" pitchFamily="2" charset="2"/>
                          </a:rPr>
                        </m:ctrlPr>
                      </m:fPr>
                      <m:num>
                        <m:f>
                          <m:fPr>
                            <m:ctrlPr>
                              <a:rPr lang="en-GB" altLang="en-US" sz="3200" b="0" i="1" smtClean="0">
                                <a:latin typeface="Cambria Math" panose="02040503050406030204" pitchFamily="18" charset="0"/>
                                <a:sym typeface="Wingdings" pitchFamily="2" charset="2"/>
                              </a:rPr>
                            </m:ctrlPr>
                          </m:fPr>
                          <m:num>
                            <m:r>
                              <a:rPr lang="en-GB" altLang="en-US" sz="3200" b="0" i="1" smtClean="0">
                                <a:latin typeface="Cambria Math" panose="02040503050406030204" pitchFamily="18" charset="0"/>
                                <a:sym typeface="Wingdings" pitchFamily="2" charset="2"/>
                              </a:rPr>
                              <m:t>2</m:t>
                            </m:r>
                          </m:num>
                          <m:den>
                            <m:r>
                              <a:rPr lang="en-GB" altLang="en-US" sz="3200" b="0" i="1" smtClean="0">
                                <a:latin typeface="Cambria Math" panose="02040503050406030204" pitchFamily="18" charset="0"/>
                                <a:sym typeface="Wingdings" pitchFamily="2" charset="2"/>
                              </a:rPr>
                              <m:t>4</m:t>
                            </m:r>
                          </m:den>
                        </m:f>
                      </m:num>
                      <m:den>
                        <m:f>
                          <m:fPr>
                            <m:ctrlPr>
                              <a:rPr lang="en-GB" altLang="en-US" sz="3200" b="0" i="1" smtClean="0">
                                <a:latin typeface="Cambria Math" panose="02040503050406030204" pitchFamily="18" charset="0"/>
                                <a:sym typeface="Wingdings" pitchFamily="2" charset="2"/>
                              </a:rPr>
                            </m:ctrlPr>
                          </m:fPr>
                          <m:num>
                            <m:r>
                              <a:rPr lang="en-GB" altLang="en-US" sz="3200" b="0" i="1" smtClean="0">
                                <a:latin typeface="Cambria Math" panose="02040503050406030204" pitchFamily="18" charset="0"/>
                                <a:sym typeface="Wingdings" pitchFamily="2" charset="2"/>
                              </a:rPr>
                              <m:t>3</m:t>
                            </m:r>
                          </m:num>
                          <m:den>
                            <m:r>
                              <a:rPr lang="en-GB" altLang="en-US" sz="3200" b="0" i="1" smtClean="0">
                                <a:latin typeface="Cambria Math" panose="02040503050406030204" pitchFamily="18" charset="0"/>
                                <a:sym typeface="Wingdings" pitchFamily="2" charset="2"/>
                              </a:rPr>
                              <m:t>4</m:t>
                            </m:r>
                          </m:den>
                        </m:f>
                        <m:r>
                          <a:rPr lang="en-GB" altLang="en-US" sz="3200" b="0" i="1" smtClean="0">
                            <a:latin typeface="Cambria Math" panose="02040503050406030204" pitchFamily="18" charset="0"/>
                            <a:sym typeface="Wingdings" pitchFamily="2" charset="2"/>
                          </a:rPr>
                          <m:t>∗</m:t>
                        </m:r>
                        <m:f>
                          <m:fPr>
                            <m:ctrlPr>
                              <a:rPr lang="en-GB" altLang="en-US" sz="3200" b="0" i="1" smtClean="0">
                                <a:latin typeface="Cambria Math" panose="02040503050406030204" pitchFamily="18" charset="0"/>
                                <a:sym typeface="Wingdings" pitchFamily="2" charset="2"/>
                              </a:rPr>
                            </m:ctrlPr>
                          </m:fPr>
                          <m:num>
                            <m:r>
                              <a:rPr lang="en-GB" altLang="en-US" sz="3200" b="0" i="1" smtClean="0">
                                <a:latin typeface="Cambria Math" panose="02040503050406030204" pitchFamily="18" charset="0"/>
                                <a:sym typeface="Wingdings" pitchFamily="2" charset="2"/>
                              </a:rPr>
                              <m:t>2</m:t>
                            </m:r>
                          </m:num>
                          <m:den>
                            <m:r>
                              <a:rPr lang="en-GB" altLang="en-US" sz="3200" b="0" i="1" smtClean="0">
                                <a:latin typeface="Cambria Math" panose="02040503050406030204" pitchFamily="18" charset="0"/>
                                <a:sym typeface="Wingdings" pitchFamily="2" charset="2"/>
                              </a:rPr>
                              <m:t>4</m:t>
                            </m:r>
                          </m:den>
                        </m:f>
                      </m:den>
                    </m:f>
                  </m:oMath>
                </a14:m>
                <a:r>
                  <a:rPr lang="en-US" altLang="en-US" dirty="0"/>
                  <a:t> = 4/3</a:t>
                </a:r>
              </a:p>
              <a:p>
                <a:pPr lvl="1"/>
                <a:endParaRPr lang="en-US" altLang="en-US" dirty="0">
                  <a:sym typeface="Wingdings" pitchFamily="2" charset="2"/>
                </a:endParaRPr>
              </a:p>
            </p:txBody>
          </p:sp>
        </mc:Choice>
        <mc:Fallback xmlns="">
          <p:sp>
            <p:nvSpPr>
              <p:cNvPr id="153603" name="Rectangle 3"/>
              <p:cNvSpPr>
                <a:spLocks noGrp="1" noRot="1" noChangeAspect="1" noMove="1" noResize="1" noEditPoints="1" noAdjustHandles="1" noChangeArrowheads="1" noChangeShapeType="1" noTextEdit="1"/>
              </p:cNvSpPr>
              <p:nvPr>
                <p:ph type="body" idx="1"/>
              </p:nvPr>
            </p:nvSpPr>
            <p:spPr>
              <a:xfrm>
                <a:off x="964998" y="1657313"/>
                <a:ext cx="5761038" cy="3517360"/>
              </a:xfrm>
              <a:blipFill>
                <a:blip r:embed="rId3"/>
                <a:stretch>
                  <a:fillRect l="-1905" t="-2946" b="-32582"/>
                </a:stretch>
              </a:blipFill>
            </p:spPr>
            <p:txBody>
              <a:bodyPr/>
              <a:lstStyle/>
              <a:p>
                <a:r>
                  <a:rPr lang="en-GB">
                    <a:noFill/>
                  </a:rPr>
                  <a:t> </a:t>
                </a:r>
              </a:p>
            </p:txBody>
          </p:sp>
        </mc:Fallback>
      </mc:AlternateContent>
      <p:sp>
        <p:nvSpPr>
          <p:cNvPr id="153602" name="Rectangle 2"/>
          <p:cNvSpPr>
            <a:spLocks noGrp="1" noChangeArrowheads="1"/>
          </p:cNvSpPr>
          <p:nvPr>
            <p:ph type="title"/>
          </p:nvPr>
        </p:nvSpPr>
        <p:spPr>
          <a:xfrm>
            <a:off x="921445" y="926270"/>
            <a:ext cx="8477448" cy="731043"/>
          </a:xfrm>
        </p:spPr>
        <p:txBody>
          <a:bodyPr/>
          <a:lstStyle/>
          <a:p>
            <a:r>
              <a:rPr lang="en-US" altLang="en-US" sz="4000" dirty="0"/>
              <a:t>Example: Support, Confidence &amp; Lift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42EB-161B-7A0F-CCC6-F704B19442B5}"/>
              </a:ext>
            </a:extLst>
          </p:cNvPr>
          <p:cNvSpPr>
            <a:spLocks noGrp="1"/>
          </p:cNvSpPr>
          <p:nvPr>
            <p:ph type="title"/>
          </p:nvPr>
        </p:nvSpPr>
        <p:spPr/>
        <p:txBody>
          <a:bodyPr/>
          <a:lstStyle/>
          <a:p>
            <a:r>
              <a:rPr lang="en-GB" dirty="0"/>
              <a:t>Confidence, Support, Lift…?</a:t>
            </a:r>
          </a:p>
        </p:txBody>
      </p:sp>
      <p:sp>
        <p:nvSpPr>
          <p:cNvPr id="3" name="Content Placeholder 2">
            <a:extLst>
              <a:ext uri="{FF2B5EF4-FFF2-40B4-BE49-F238E27FC236}">
                <a16:creationId xmlns:a16="http://schemas.microsoft.com/office/drawing/2014/main" id="{F3AD85BC-FADE-949D-EA81-21C29A6268EE}"/>
              </a:ext>
            </a:extLst>
          </p:cNvPr>
          <p:cNvSpPr>
            <a:spLocks noGrp="1"/>
          </p:cNvSpPr>
          <p:nvPr>
            <p:ph idx="1"/>
          </p:nvPr>
        </p:nvSpPr>
        <p:spPr/>
        <p:txBody>
          <a:bodyPr/>
          <a:lstStyle/>
          <a:p>
            <a:pPr marL="0" indent="0" algn="l" fontAlgn="base">
              <a:buNone/>
            </a:pPr>
            <a:r>
              <a:rPr lang="en-GB" b="0" i="0" dirty="0">
                <a:solidFill>
                  <a:srgbClr val="0C0D0E"/>
                </a:solidFill>
                <a:effectLst/>
              </a:rPr>
              <a:t>You want all three to be high for a “solid” rule</a:t>
            </a:r>
          </a:p>
          <a:p>
            <a:pPr algn="l" fontAlgn="base">
              <a:buFont typeface="Arial" panose="020B0604020202020204" pitchFamily="34" charset="0"/>
              <a:buChar char="•"/>
            </a:pPr>
            <a:r>
              <a:rPr lang="en-GB" b="0" i="0" dirty="0">
                <a:solidFill>
                  <a:srgbClr val="0C0D0E"/>
                </a:solidFill>
                <a:effectLst/>
              </a:rPr>
              <a:t>high support: should apply to a large amount of cases</a:t>
            </a:r>
          </a:p>
          <a:p>
            <a:pPr algn="l" fontAlgn="base">
              <a:buFont typeface="Arial" panose="020B0604020202020204" pitchFamily="34" charset="0"/>
              <a:buChar char="•"/>
            </a:pPr>
            <a:r>
              <a:rPr lang="en-GB" b="0" i="0" dirty="0">
                <a:solidFill>
                  <a:srgbClr val="0C0D0E"/>
                </a:solidFill>
                <a:effectLst/>
              </a:rPr>
              <a:t>high confidence: should be correct often</a:t>
            </a:r>
          </a:p>
          <a:p>
            <a:pPr algn="l" fontAlgn="base">
              <a:buFont typeface="Arial" panose="020B0604020202020204" pitchFamily="34" charset="0"/>
              <a:buChar char="•"/>
            </a:pPr>
            <a:r>
              <a:rPr lang="en-GB" b="0" i="0" dirty="0">
                <a:solidFill>
                  <a:srgbClr val="0C0D0E"/>
                </a:solidFill>
                <a:effectLst/>
              </a:rPr>
              <a:t>high lift: indicates it is not just a coincidence</a:t>
            </a:r>
          </a:p>
        </p:txBody>
      </p:sp>
      <p:sp>
        <p:nvSpPr>
          <p:cNvPr id="4" name="Date Placeholder 3">
            <a:extLst>
              <a:ext uri="{FF2B5EF4-FFF2-40B4-BE49-F238E27FC236}">
                <a16:creationId xmlns:a16="http://schemas.microsoft.com/office/drawing/2014/main" id="{93D9621B-36E3-EB4B-81C1-C9062466A568}"/>
              </a:ext>
            </a:extLst>
          </p:cNvPr>
          <p:cNvSpPr>
            <a:spLocks noGrp="1"/>
          </p:cNvSpPr>
          <p:nvPr>
            <p:ph type="dt" sz="half" idx="10"/>
          </p:nvPr>
        </p:nvSpPr>
        <p:spPr/>
        <p:txBody>
          <a:bodyPr/>
          <a:lstStyle/>
          <a:p>
            <a:fld id="{CD071B8E-0DD7-5842-950E-3289D9FBABB1}" type="datetime4">
              <a:rPr lang="en-GB" smtClean="0"/>
              <a:pPr/>
              <a:t>29 October 2025</a:t>
            </a:fld>
            <a:endParaRPr lang="en-US" dirty="0"/>
          </a:p>
        </p:txBody>
      </p:sp>
      <p:sp>
        <p:nvSpPr>
          <p:cNvPr id="5" name="Footer Placeholder 4">
            <a:extLst>
              <a:ext uri="{FF2B5EF4-FFF2-40B4-BE49-F238E27FC236}">
                <a16:creationId xmlns:a16="http://schemas.microsoft.com/office/drawing/2014/main" id="{59980DB0-4B64-820A-D21B-2055EA4F7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A3ED4F-1FCC-094A-E6AD-FEB73D36D964}"/>
              </a:ext>
            </a:extLst>
          </p:cNvPr>
          <p:cNvSpPr>
            <a:spLocks noGrp="1"/>
          </p:cNvSpPr>
          <p:nvPr>
            <p:ph type="sldNum" sz="quarter" idx="12"/>
          </p:nvPr>
        </p:nvSpPr>
        <p:spPr/>
        <p:txBody>
          <a:bodyPr/>
          <a:lstStyle/>
          <a:p>
            <a:fld id="{437794D7-DC86-9A4E-9C9F-0B324FE8876A}" type="slidenum">
              <a:rPr lang="en-US" smtClean="0"/>
              <a:pPr/>
              <a:t>19</a:t>
            </a:fld>
            <a:endParaRPr lang="en-US" dirty="0"/>
          </a:p>
        </p:txBody>
      </p:sp>
    </p:spTree>
    <p:extLst>
      <p:ext uri="{BB962C8B-B14F-4D97-AF65-F5344CB8AC3E}">
        <p14:creationId xmlns:p14="http://schemas.microsoft.com/office/powerpoint/2010/main" val="233389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altLang="en-US"/>
              <a:t>Contents</a:t>
            </a:r>
          </a:p>
        </p:txBody>
      </p:sp>
      <p:sp>
        <p:nvSpPr>
          <p:cNvPr id="138243" name="Rectangle 3"/>
          <p:cNvSpPr>
            <a:spLocks noGrp="1" noChangeArrowheads="1"/>
          </p:cNvSpPr>
          <p:nvPr>
            <p:ph type="body" idx="1"/>
          </p:nvPr>
        </p:nvSpPr>
        <p:spPr/>
        <p:txBody>
          <a:bodyPr/>
          <a:lstStyle/>
          <a:p>
            <a:r>
              <a:rPr lang="en-GB" altLang="en-US"/>
              <a:t>What are Association Rules?</a:t>
            </a:r>
          </a:p>
          <a:p>
            <a:r>
              <a:rPr lang="en-GB" altLang="en-US"/>
              <a:t>Itemsets and Rules</a:t>
            </a:r>
          </a:p>
          <a:p>
            <a:r>
              <a:rPr lang="en-GB" altLang="en-US"/>
              <a:t>Apriori Algorithm</a:t>
            </a:r>
          </a:p>
          <a:p>
            <a:r>
              <a:rPr lang="en-GB" altLang="en-US"/>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GB" altLang="en-US" dirty="0"/>
              <a:t>Example Weather Data</a:t>
            </a:r>
          </a:p>
        </p:txBody>
      </p:sp>
      <p:sp>
        <p:nvSpPr>
          <p:cNvPr id="150531" name="Rectangle 3"/>
          <p:cNvSpPr>
            <a:spLocks noGrp="1" noChangeArrowheads="1"/>
          </p:cNvSpPr>
          <p:nvPr>
            <p:ph type="body" idx="1"/>
          </p:nvPr>
        </p:nvSpPr>
        <p:spPr>
          <a:xfrm>
            <a:off x="931298" y="1783328"/>
            <a:ext cx="8261350" cy="4840287"/>
          </a:xfrm>
        </p:spPr>
        <p:txBody>
          <a:bodyPr/>
          <a:lstStyle/>
          <a:p>
            <a:pPr marL="533400" indent="-533400"/>
            <a:r>
              <a:rPr lang="en-GB" altLang="en-US" dirty="0"/>
              <a:t>I: itemset (set of weather attribute-value pairs)</a:t>
            </a:r>
          </a:p>
          <a:p>
            <a:pPr marL="914400" lvl="1" indent="-457200"/>
            <a:r>
              <a:rPr lang="en-GB" altLang="en-US" dirty="0"/>
              <a:t>{Outlook=Sunny, Windy=true, Play=no}</a:t>
            </a:r>
          </a:p>
          <a:p>
            <a:pPr marL="914400" lvl="1" indent="-457200"/>
            <a:r>
              <a:rPr lang="en-GB" altLang="en-US" dirty="0"/>
              <a:t>{Outlook=Rainy, Windy=False}</a:t>
            </a:r>
          </a:p>
          <a:p>
            <a:pPr marL="533400" indent="-533400">
              <a:spcBef>
                <a:spcPts val="1050"/>
              </a:spcBef>
            </a:pPr>
            <a:r>
              <a:rPr lang="en-GB" altLang="en-US" dirty="0"/>
              <a:t>D: set of weather instances</a:t>
            </a:r>
          </a:p>
          <a:p>
            <a:pPr marL="914400" lvl="1" indent="-457200">
              <a:spcBef>
                <a:spcPct val="0"/>
              </a:spcBef>
              <a:buFont typeface="Wingdings" pitchFamily="2" charset="2"/>
              <a:buAutoNum type="arabicPeriod"/>
            </a:pPr>
            <a:r>
              <a:rPr lang="en-GB" altLang="en-US" dirty="0"/>
              <a:t>{Outlook=Sunny, Temp=Hot, Humidity=High, Windy = False, Play=No}</a:t>
            </a:r>
          </a:p>
          <a:p>
            <a:pPr marL="914400" lvl="1" indent="-457200">
              <a:spcBef>
                <a:spcPct val="0"/>
              </a:spcBef>
              <a:buFont typeface="Wingdings" pitchFamily="2" charset="2"/>
              <a:buAutoNum type="arabicPeriod"/>
            </a:pPr>
            <a:r>
              <a:rPr lang="en-GB" altLang="en-US" dirty="0"/>
              <a:t>{Outlook=Sunny, Temp=Hot, Humidity=High, Windy = True, Play=No}</a:t>
            </a:r>
          </a:p>
          <a:p>
            <a:pPr marL="914400" lvl="1" indent="-457200">
              <a:spcBef>
                <a:spcPct val="0"/>
              </a:spcBef>
              <a:buFont typeface="Wingdings" pitchFamily="2" charset="2"/>
              <a:buAutoNum type="arabicPeriod"/>
            </a:pPr>
            <a:r>
              <a:rPr lang="en-GB" altLang="en-US" dirty="0"/>
              <a:t>{Outlook=Cloudy, Temp=Hot, Humidity=High, Windy = False, Play=Yes}</a:t>
            </a:r>
          </a:p>
          <a:p>
            <a:pPr marL="914400" lvl="1" indent="-457200">
              <a:spcBef>
                <a:spcPct val="0"/>
              </a:spcBef>
              <a:buNone/>
            </a:pPr>
            <a:r>
              <a:rPr lang="en-GB" altLang="en-US" dirty="0"/>
              <a:t>	…</a:t>
            </a:r>
            <a:endParaRPr lang="en-GB" altLang="en-US" sz="2600" dirty="0"/>
          </a:p>
        </p:txBody>
      </p:sp>
    </p:spTree>
    <p:extLst>
      <p:ext uri="{BB962C8B-B14F-4D97-AF65-F5344CB8AC3E}">
        <p14:creationId xmlns:p14="http://schemas.microsoft.com/office/powerpoint/2010/main" val="390996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038638" y="818748"/>
            <a:ext cx="10488083" cy="1462087"/>
          </a:xfrm>
        </p:spPr>
        <p:txBody>
          <a:bodyPr/>
          <a:lstStyle/>
          <a:p>
            <a:r>
              <a:rPr lang="en-GB" altLang="en-US" b="1" dirty="0">
                <a:solidFill>
                  <a:srgbClr val="69216A"/>
                </a:solidFill>
                <a:latin typeface="+mn-lt"/>
              </a:rPr>
              <a:t>Example:</a:t>
            </a:r>
            <a:br>
              <a:rPr lang="en-GB" altLang="en-US" b="1" dirty="0">
                <a:solidFill>
                  <a:srgbClr val="69216A"/>
                </a:solidFill>
                <a:latin typeface="+mn-lt"/>
              </a:rPr>
            </a:br>
            <a:r>
              <a:rPr lang="en-GB" altLang="en-US" b="1" dirty="0">
                <a:solidFill>
                  <a:srgbClr val="69216A"/>
                </a:solidFill>
                <a:latin typeface="+mn-lt"/>
              </a:rPr>
              <a:t>Weather </a:t>
            </a:r>
            <a:br>
              <a:rPr lang="en-GB" altLang="en-US" b="1" dirty="0">
                <a:solidFill>
                  <a:srgbClr val="69216A"/>
                </a:solidFill>
                <a:latin typeface="+mn-lt"/>
              </a:rPr>
            </a:br>
            <a:r>
              <a:rPr lang="en-GB" altLang="en-US" b="1" dirty="0">
                <a:solidFill>
                  <a:srgbClr val="69216A"/>
                </a:solidFill>
                <a:latin typeface="+mn-lt"/>
              </a:rPr>
              <a:t>Data </a:t>
            </a:r>
          </a:p>
        </p:txBody>
      </p:sp>
      <p:graphicFrame>
        <p:nvGraphicFramePr>
          <p:cNvPr id="149507" name="Group 3"/>
          <p:cNvGraphicFramePr>
            <a:graphicFrameLocks noGrp="1"/>
          </p:cNvGraphicFramePr>
          <p:nvPr>
            <p:ph idx="1"/>
          </p:nvPr>
        </p:nvGraphicFramePr>
        <p:xfrm>
          <a:off x="3502713" y="387180"/>
          <a:ext cx="8686969" cy="5940000"/>
        </p:xfrm>
        <a:graphic>
          <a:graphicData uri="http://schemas.openxmlformats.org/drawingml/2006/table">
            <a:tbl>
              <a:tblPr/>
              <a:tblGrid>
                <a:gridCol w="137177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042159">
                  <a:extLst>
                    <a:ext uri="{9D8B030D-6E8A-4147-A177-3AD203B41FA5}">
                      <a16:colId xmlns:a16="http://schemas.microsoft.com/office/drawing/2014/main" val="20004"/>
                    </a:ext>
                  </a:extLst>
                </a:gridCol>
              </a:tblGrid>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Outlook</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Temperature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a:ln>
                            <a:noFill/>
                          </a:ln>
                          <a:solidFill>
                            <a:schemeClr val="tx2"/>
                          </a:solidFill>
                          <a:effectLst/>
                          <a:latin typeface="Arial" charset="0"/>
                        </a:rPr>
                        <a:t>Humidity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Windy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2"/>
                          </a:solidFill>
                          <a:effectLst/>
                          <a:latin typeface="Arial" charset="0"/>
                        </a:rPr>
                        <a:t>Play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Cool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Sunny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Cloudy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Hot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Normal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False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Yes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960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Rainy</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High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True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No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271773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274320" y="768298"/>
            <a:ext cx="11795760" cy="1462087"/>
          </a:xfrm>
        </p:spPr>
        <p:txBody>
          <a:bodyPr/>
          <a:lstStyle/>
          <a:p>
            <a:r>
              <a:rPr lang="en-GB" altLang="en-US" sz="4000" b="1" dirty="0" err="1">
                <a:solidFill>
                  <a:srgbClr val="69216A"/>
                </a:solidFill>
                <a:latin typeface="+mn-lt"/>
              </a:rPr>
              <a:t>Itemsets</a:t>
            </a:r>
            <a:r>
              <a:rPr lang="en-GB" altLang="en-US" sz="4000" b="1" dirty="0">
                <a:solidFill>
                  <a:srgbClr val="69216A"/>
                </a:solidFill>
                <a:latin typeface="+mn-lt"/>
              </a:rPr>
              <a:t> for Weather Data with minimum support 2</a:t>
            </a:r>
          </a:p>
        </p:txBody>
      </p:sp>
      <p:graphicFrame>
        <p:nvGraphicFramePr>
          <p:cNvPr id="155651" name="Group 3"/>
          <p:cNvGraphicFramePr>
            <a:graphicFrameLocks noGrp="1"/>
          </p:cNvGraphicFramePr>
          <p:nvPr>
            <p:ph type="tbl" idx="1"/>
            <p:extLst>
              <p:ext uri="{D42A27DB-BD31-4B8C-83A1-F6EECF244321}">
                <p14:modId xmlns:p14="http://schemas.microsoft.com/office/powerpoint/2010/main" val="3441590779"/>
              </p:ext>
            </p:extLst>
          </p:nvPr>
        </p:nvGraphicFramePr>
        <p:xfrm>
          <a:off x="213360" y="1499341"/>
          <a:ext cx="11917679" cy="5256849"/>
        </p:xfrm>
        <a:graphic>
          <a:graphicData uri="http://schemas.openxmlformats.org/drawingml/2006/table">
            <a:tbl>
              <a:tblPr/>
              <a:tblGrid>
                <a:gridCol w="2922123">
                  <a:extLst>
                    <a:ext uri="{9D8B030D-6E8A-4147-A177-3AD203B41FA5}">
                      <a16:colId xmlns:a16="http://schemas.microsoft.com/office/drawing/2014/main" val="20000"/>
                    </a:ext>
                  </a:extLst>
                </a:gridCol>
                <a:gridCol w="2922123">
                  <a:extLst>
                    <a:ext uri="{9D8B030D-6E8A-4147-A177-3AD203B41FA5}">
                      <a16:colId xmlns:a16="http://schemas.microsoft.com/office/drawing/2014/main" val="20001"/>
                    </a:ext>
                  </a:extLst>
                </a:gridCol>
                <a:gridCol w="3208606">
                  <a:extLst>
                    <a:ext uri="{9D8B030D-6E8A-4147-A177-3AD203B41FA5}">
                      <a16:colId xmlns:a16="http://schemas.microsoft.com/office/drawing/2014/main" val="20002"/>
                    </a:ext>
                  </a:extLst>
                </a:gridCol>
                <a:gridCol w="2864827">
                  <a:extLst>
                    <a:ext uri="{9D8B030D-6E8A-4147-A177-3AD203B41FA5}">
                      <a16:colId xmlns:a16="http://schemas.microsoft.com/office/drawing/2014/main" val="20003"/>
                    </a:ext>
                  </a:extLst>
                </a:gridCol>
              </a:tblGrid>
              <a:tr h="407988">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1"/>
                          </a:solidFill>
                          <a:effectLst/>
                          <a:latin typeface="Arial" charset="0"/>
                        </a:rPr>
                        <a:t>one-</a:t>
                      </a:r>
                      <a:r>
                        <a:rPr kumimoji="0" lang="en-GB" altLang="en-US" sz="2400" b="1" i="0" u="none" strike="noStrike" cap="none" normalizeH="0" baseline="0" dirty="0" err="1">
                          <a:ln>
                            <a:noFill/>
                          </a:ln>
                          <a:solidFill>
                            <a:schemeClr val="tx1"/>
                          </a:solidFill>
                          <a:effectLst/>
                          <a:latin typeface="Arial" charset="0"/>
                        </a:rPr>
                        <a:t>itemsets</a:t>
                      </a:r>
                      <a:endParaRPr kumimoji="0" lang="en-GB" altLang="en-US" sz="24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outlook=sunny (5)</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1"/>
                          </a:solidFill>
                          <a:effectLst/>
                          <a:latin typeface="Arial" charset="0"/>
                        </a:rPr>
                        <a:t>two-</a:t>
                      </a:r>
                      <a:r>
                        <a:rPr kumimoji="0" lang="en-GB" altLang="en-US" sz="2400" b="1" i="0" u="none" strike="noStrike" cap="none" normalizeH="0" baseline="0" dirty="0" err="1">
                          <a:ln>
                            <a:noFill/>
                          </a:ln>
                          <a:solidFill>
                            <a:schemeClr val="tx1"/>
                          </a:solidFill>
                          <a:effectLst/>
                          <a:latin typeface="Arial" charset="0"/>
                        </a:rPr>
                        <a:t>itemsets</a:t>
                      </a:r>
                      <a:endParaRPr kumimoji="0" lang="en-GB" altLang="en-US" sz="24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outlook=sunny</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temp=mild (2)</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1"/>
                          </a:solidFill>
                          <a:effectLst/>
                          <a:latin typeface="Arial" charset="0"/>
                        </a:rPr>
                        <a:t>three-</a:t>
                      </a:r>
                      <a:r>
                        <a:rPr kumimoji="0" lang="en-GB" altLang="en-US" sz="2400" b="1" i="0" u="none" strike="noStrike" cap="none" normalizeH="0" baseline="0" dirty="0" err="1">
                          <a:ln>
                            <a:noFill/>
                          </a:ln>
                          <a:solidFill>
                            <a:schemeClr val="tx1"/>
                          </a:solidFill>
                          <a:effectLst/>
                          <a:latin typeface="Arial" charset="0"/>
                        </a:rPr>
                        <a:t>itemsets</a:t>
                      </a:r>
                      <a:endParaRPr kumimoji="0" lang="en-GB" altLang="en-US" sz="24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outlook=sunny</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temp=hot</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humid=high (2)</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1"/>
                          </a:solidFill>
                          <a:effectLst/>
                          <a:latin typeface="Arial" charset="0"/>
                        </a:rPr>
                        <a:t>four-</a:t>
                      </a:r>
                      <a:r>
                        <a:rPr kumimoji="0" lang="en-GB" altLang="en-US" sz="2400" b="1" i="0" u="none" strike="noStrike" cap="none" normalizeH="0" baseline="0" dirty="0" err="1">
                          <a:ln>
                            <a:noFill/>
                          </a:ln>
                          <a:solidFill>
                            <a:schemeClr val="tx1"/>
                          </a:solidFill>
                          <a:effectLst/>
                          <a:latin typeface="Arial" charset="0"/>
                        </a:rPr>
                        <a:t>itemsets</a:t>
                      </a:r>
                      <a:endParaRPr kumimoji="0" lang="en-GB" altLang="en-US" sz="2400" b="1"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outlook=sunny</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temp=hot</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humid=high</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play=no (2)</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4130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11163">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temp=cool (4)</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outlook=sunny</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humid=high (3)</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outlook=sunny</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humid=high</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windy = false (2)</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outlook=rainy</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temp=mild</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windy = false</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play=yes (2)</a:t>
                      </a:r>
                    </a:p>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1463">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1163">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a:ln>
                            <a:noFill/>
                          </a:ln>
                          <a:solidFill>
                            <a:schemeClr val="tx1"/>
                          </a:solidFill>
                          <a:effectLst/>
                          <a:latin typeface="Arial" charset="0"/>
                        </a:rPr>
                        <a:t>12 one-itemsets</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a:ln>
                            <a:noFill/>
                          </a:ln>
                          <a:solidFill>
                            <a:schemeClr val="tx1"/>
                          </a:solidFill>
                          <a:effectLst/>
                          <a:latin typeface="Arial" charset="0"/>
                        </a:rPr>
                        <a:t>47 two-itemsets</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a:ln>
                            <a:noFill/>
                          </a:ln>
                          <a:solidFill>
                            <a:schemeClr val="tx1"/>
                          </a:solidFill>
                          <a:effectLst/>
                          <a:latin typeface="Arial" charset="0"/>
                        </a:rPr>
                        <a:t>39 three-itemsets</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a:ln>
                            <a:noFill/>
                          </a:ln>
                          <a:solidFill>
                            <a:schemeClr val="tx1"/>
                          </a:solidFill>
                          <a:effectLst/>
                          <a:latin typeface="Arial" charset="0"/>
                        </a:rPr>
                        <a:t>6 four-itemsets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1163">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tx1"/>
                          </a:solidFill>
                          <a:effectLst/>
                          <a:latin typeface="Arial" charset="0"/>
                        </a:rPr>
                        <a:t>0 five-</a:t>
                      </a:r>
                      <a:r>
                        <a:rPr kumimoji="0" lang="en-GB" altLang="en-US" sz="2400" b="1" i="0" u="none" strike="noStrike" cap="none" normalizeH="0" baseline="0" dirty="0" err="1">
                          <a:ln>
                            <a:noFill/>
                          </a:ln>
                          <a:solidFill>
                            <a:schemeClr val="tx1"/>
                          </a:solidFill>
                          <a:effectLst/>
                          <a:latin typeface="Arial" charset="0"/>
                        </a:rPr>
                        <a:t>itemsets</a:t>
                      </a:r>
                      <a:endParaRPr kumimoji="0" lang="en-GB" altLang="en-US" sz="2400" b="1"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1"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11163">
                <a:tc gridSpan="4">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ts val="2400"/>
                        </a:lnSpc>
                        <a:spcBef>
                          <a:spcPct val="0"/>
                        </a:spcBef>
                        <a:spcAft>
                          <a:spcPct val="0"/>
                        </a:spcAft>
                        <a:buClr>
                          <a:schemeClr val="folHlink"/>
                        </a:buClr>
                        <a:buSzPct val="60000"/>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ndParaRPr>
                    </a:p>
                  </a:txBody>
                  <a:tcPr horzOverflow="overflow">
                    <a:lnL cap="flat">
                      <a:noFill/>
                    </a:lnL>
                    <a:lnR cap="flat">
                      <a:noFill/>
                    </a:lnR>
                    <a:lnT>
                      <a:noFill/>
                    </a:lnT>
                    <a:lnB cap="flat">
                      <a:noFill/>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5E4E3A1-14C0-4BE3-9504-A18DDD3D7F95}" type="slidenum">
              <a:rPr lang="en-GB" altLang="en-US"/>
              <a:pPr/>
              <a:t>23</a:t>
            </a:fld>
            <a:r>
              <a:rPr lang="en-GB" altLang="en-US"/>
              <a:t>/34</a:t>
            </a:r>
          </a:p>
        </p:txBody>
      </p:sp>
      <p:sp>
        <p:nvSpPr>
          <p:cNvPr id="156674" name="Rectangle 2"/>
          <p:cNvSpPr>
            <a:spLocks noGrp="1" noChangeArrowheads="1"/>
          </p:cNvSpPr>
          <p:nvPr>
            <p:ph type="title"/>
          </p:nvPr>
        </p:nvSpPr>
        <p:spPr>
          <a:xfrm>
            <a:off x="428203" y="828079"/>
            <a:ext cx="10515600" cy="757129"/>
          </a:xfrm>
        </p:spPr>
        <p:txBody>
          <a:bodyPr/>
          <a:lstStyle/>
          <a:p>
            <a:r>
              <a:rPr lang="en-GB" altLang="en-US" dirty="0"/>
              <a:t>Rules from </a:t>
            </a:r>
            <a:r>
              <a:rPr lang="en-GB" altLang="en-US" dirty="0" err="1"/>
              <a:t>Itemsets</a:t>
            </a:r>
            <a:endParaRPr lang="en-GB" altLang="en-US" dirty="0"/>
          </a:p>
        </p:txBody>
      </p:sp>
      <p:sp>
        <p:nvSpPr>
          <p:cNvPr id="156675" name="Rectangle 3"/>
          <p:cNvSpPr>
            <a:spLocks noGrp="1" noChangeArrowheads="1"/>
          </p:cNvSpPr>
          <p:nvPr>
            <p:ph type="body" idx="1"/>
          </p:nvPr>
        </p:nvSpPr>
        <p:spPr>
          <a:xfrm>
            <a:off x="254644" y="1352399"/>
            <a:ext cx="11275592" cy="4687888"/>
          </a:xfrm>
          <a:noFill/>
          <a:extLst>
            <a:ext uri="{909E8E84-426E-40DD-AFC4-6F175D3DCCD1}">
              <a14:hiddenFill xmlns:a14="http://schemas.microsoft.com/office/drawing/2010/main">
                <a:solidFill>
                  <a:schemeClr val="tx2"/>
                </a:solidFill>
              </a14:hiddenFill>
            </a:ext>
          </a:extLst>
        </p:spPr>
        <p:txBody>
          <a:bodyPr/>
          <a:lstStyle/>
          <a:p>
            <a:pPr>
              <a:lnSpc>
                <a:spcPct val="90000"/>
              </a:lnSpc>
            </a:pPr>
            <a:r>
              <a:rPr lang="en-GB" altLang="en-US" sz="3600" dirty="0"/>
              <a:t>Now turn </a:t>
            </a:r>
            <a:r>
              <a:rPr lang="en-GB" altLang="en-US" sz="3600" dirty="0" err="1"/>
              <a:t>itemsets</a:t>
            </a:r>
            <a:r>
              <a:rPr lang="en-GB" altLang="en-US" sz="3600" dirty="0"/>
              <a:t> with sufficient support into rules</a:t>
            </a:r>
          </a:p>
          <a:p>
            <a:pPr lvl="1">
              <a:lnSpc>
                <a:spcPct val="90000"/>
              </a:lnSpc>
            </a:pPr>
            <a:r>
              <a:rPr lang="en-GB" altLang="en-US" sz="3200" dirty="0"/>
              <a:t>3-itemset: Humidity=Normal, Windy=F, Play=Y </a:t>
            </a:r>
          </a:p>
          <a:p>
            <a:pPr lvl="1">
              <a:lnSpc>
                <a:spcPct val="90000"/>
              </a:lnSpc>
            </a:pPr>
            <a:r>
              <a:rPr lang="en-GB" altLang="en-US" sz="3200" dirty="0"/>
              <a:t>Support = </a:t>
            </a:r>
            <a:r>
              <a:rPr lang="en-GB" altLang="en-US" sz="3200" dirty="0">
                <a:solidFill>
                  <a:schemeClr val="hlink"/>
                </a:solidFill>
              </a:rPr>
              <a:t>4/14</a:t>
            </a:r>
            <a:endParaRPr lang="en-GB" altLang="en-US" sz="3200" dirty="0"/>
          </a:p>
          <a:p>
            <a:pPr>
              <a:lnSpc>
                <a:spcPct val="90000"/>
              </a:lnSpc>
            </a:pPr>
            <a:r>
              <a:rPr lang="en-GB" altLang="en-US" sz="3600" dirty="0"/>
              <a:t>Seven potential rules </a:t>
            </a:r>
            <a:r>
              <a:rPr lang="en-GB" altLang="en-US" dirty="0"/>
              <a:t>(7=2</a:t>
            </a:r>
            <a:r>
              <a:rPr lang="en-GB" altLang="en-US" baseline="30000" dirty="0"/>
              <a:t>3</a:t>
            </a:r>
            <a:r>
              <a:rPr lang="en-GB" altLang="en-US" dirty="0"/>
              <a:t>-1)</a:t>
            </a:r>
            <a:r>
              <a:rPr lang="en-GB" altLang="en-US" sz="3600" dirty="0"/>
              <a:t> 	     	         </a:t>
            </a:r>
            <a:r>
              <a:rPr lang="en-GB" altLang="en-US" b="1" dirty="0"/>
              <a:t>Confidence</a:t>
            </a:r>
            <a:endParaRPr lang="en-GB" altLang="en-US" sz="3600" dirty="0"/>
          </a:p>
          <a:p>
            <a:pPr lvl="1">
              <a:lnSpc>
                <a:spcPct val="90000"/>
              </a:lnSpc>
              <a:spcBef>
                <a:spcPct val="40000"/>
              </a:spcBef>
            </a:pPr>
            <a:r>
              <a:rPr lang="en-GB" altLang="en-US" dirty="0"/>
              <a:t>If </a:t>
            </a:r>
            <a:r>
              <a:rPr lang="en-GB" altLang="en-US" dirty="0">
                <a:solidFill>
                  <a:schemeClr val="tx2"/>
                </a:solidFill>
              </a:rPr>
              <a:t>Humidity = Normal &amp; Windy = F</a:t>
            </a:r>
            <a:r>
              <a:rPr lang="en-GB" altLang="en-US" dirty="0"/>
              <a:t> then Play = Y 		</a:t>
            </a:r>
            <a:r>
              <a:rPr lang="en-GB" altLang="en-US" dirty="0">
                <a:solidFill>
                  <a:schemeClr val="hlink"/>
                </a:solidFill>
              </a:rPr>
              <a:t>4</a:t>
            </a:r>
            <a:r>
              <a:rPr lang="en-GB" altLang="en-US" dirty="0"/>
              <a:t>/</a:t>
            </a:r>
            <a:r>
              <a:rPr lang="en-GB" altLang="en-US" dirty="0">
                <a:solidFill>
                  <a:schemeClr val="tx2"/>
                </a:solidFill>
              </a:rPr>
              <a:t>4</a:t>
            </a:r>
            <a:r>
              <a:rPr lang="en-GB" altLang="en-US" dirty="0"/>
              <a:t> </a:t>
            </a:r>
          </a:p>
          <a:p>
            <a:pPr lvl="1">
              <a:lnSpc>
                <a:spcPct val="90000"/>
              </a:lnSpc>
              <a:spcBef>
                <a:spcPct val="40000"/>
              </a:spcBef>
            </a:pPr>
            <a:r>
              <a:rPr lang="en-GB" altLang="en-US" dirty="0"/>
              <a:t>If </a:t>
            </a:r>
            <a:r>
              <a:rPr lang="en-GB" altLang="en-US" dirty="0">
                <a:solidFill>
                  <a:schemeClr val="tx2"/>
                </a:solidFill>
              </a:rPr>
              <a:t>Humidity = Normal &amp; Play = Y</a:t>
            </a:r>
            <a:r>
              <a:rPr lang="en-GB" altLang="en-US" dirty="0"/>
              <a:t> then Windy = F 		</a:t>
            </a:r>
            <a:r>
              <a:rPr lang="en-GB" altLang="en-US" dirty="0">
                <a:solidFill>
                  <a:schemeClr val="hlink"/>
                </a:solidFill>
              </a:rPr>
              <a:t>4</a:t>
            </a:r>
            <a:r>
              <a:rPr lang="en-GB" altLang="en-US" dirty="0"/>
              <a:t>/</a:t>
            </a:r>
            <a:r>
              <a:rPr lang="en-GB" altLang="en-US" dirty="0">
                <a:solidFill>
                  <a:schemeClr val="tx2"/>
                </a:solidFill>
              </a:rPr>
              <a:t>6</a:t>
            </a:r>
          </a:p>
          <a:p>
            <a:pPr lvl="1">
              <a:lnSpc>
                <a:spcPct val="90000"/>
              </a:lnSpc>
            </a:pPr>
            <a:r>
              <a:rPr lang="en-GB" altLang="en-US" dirty="0"/>
              <a:t>If </a:t>
            </a:r>
            <a:r>
              <a:rPr lang="en-GB" altLang="en-US" dirty="0">
                <a:solidFill>
                  <a:schemeClr val="tx2"/>
                </a:solidFill>
              </a:rPr>
              <a:t>Windy = F &amp; Play = Y</a:t>
            </a:r>
            <a:r>
              <a:rPr lang="en-GB" altLang="en-US" dirty="0"/>
              <a:t> then Humidity = Normal		</a:t>
            </a:r>
            <a:r>
              <a:rPr lang="en-GB" altLang="en-US" dirty="0">
                <a:solidFill>
                  <a:schemeClr val="hlink"/>
                </a:solidFill>
              </a:rPr>
              <a:t>4</a:t>
            </a:r>
            <a:r>
              <a:rPr lang="en-GB" altLang="en-US" dirty="0"/>
              <a:t>/</a:t>
            </a:r>
            <a:r>
              <a:rPr lang="en-GB" altLang="en-US" dirty="0">
                <a:solidFill>
                  <a:schemeClr val="tx2"/>
                </a:solidFill>
              </a:rPr>
              <a:t>6</a:t>
            </a:r>
          </a:p>
          <a:p>
            <a:pPr lvl="1">
              <a:lnSpc>
                <a:spcPct val="90000"/>
              </a:lnSpc>
            </a:pPr>
            <a:r>
              <a:rPr lang="en-GB" altLang="en-US" dirty="0"/>
              <a:t>If </a:t>
            </a:r>
            <a:r>
              <a:rPr lang="en-GB" altLang="en-US" dirty="0">
                <a:solidFill>
                  <a:schemeClr val="tx2"/>
                </a:solidFill>
              </a:rPr>
              <a:t>Humidity = Normal </a:t>
            </a:r>
            <a:r>
              <a:rPr lang="en-GB" altLang="en-US" dirty="0"/>
              <a:t>then Windy = F &amp; Play = Y 		</a:t>
            </a:r>
            <a:r>
              <a:rPr lang="en-GB" altLang="en-US" dirty="0">
                <a:solidFill>
                  <a:schemeClr val="hlink"/>
                </a:solidFill>
              </a:rPr>
              <a:t>4</a:t>
            </a:r>
            <a:r>
              <a:rPr lang="en-GB" altLang="en-US" dirty="0"/>
              <a:t>/</a:t>
            </a:r>
            <a:r>
              <a:rPr lang="en-GB" altLang="en-US" dirty="0">
                <a:solidFill>
                  <a:schemeClr val="tx2"/>
                </a:solidFill>
              </a:rPr>
              <a:t>7</a:t>
            </a:r>
          </a:p>
          <a:p>
            <a:pPr lvl="1">
              <a:lnSpc>
                <a:spcPct val="90000"/>
              </a:lnSpc>
            </a:pPr>
            <a:r>
              <a:rPr lang="en-GB" altLang="en-US" dirty="0"/>
              <a:t>If </a:t>
            </a:r>
            <a:r>
              <a:rPr lang="en-GB" altLang="en-US" dirty="0">
                <a:solidFill>
                  <a:schemeClr val="tx2"/>
                </a:solidFill>
              </a:rPr>
              <a:t>Windy = F </a:t>
            </a:r>
            <a:r>
              <a:rPr lang="en-GB" altLang="en-US" dirty="0"/>
              <a:t>then Humidity = Normal &amp; Play = Y 		</a:t>
            </a:r>
            <a:r>
              <a:rPr lang="en-GB" altLang="en-US" dirty="0">
                <a:solidFill>
                  <a:schemeClr val="hlink"/>
                </a:solidFill>
              </a:rPr>
              <a:t>4</a:t>
            </a:r>
            <a:r>
              <a:rPr lang="en-GB" altLang="en-US" dirty="0"/>
              <a:t>/</a:t>
            </a:r>
            <a:r>
              <a:rPr lang="en-GB" altLang="en-US" dirty="0">
                <a:solidFill>
                  <a:schemeClr val="tx2"/>
                </a:solidFill>
              </a:rPr>
              <a:t>8</a:t>
            </a:r>
          </a:p>
          <a:p>
            <a:pPr lvl="1">
              <a:lnSpc>
                <a:spcPct val="90000"/>
              </a:lnSpc>
            </a:pPr>
            <a:r>
              <a:rPr lang="en-GB" altLang="en-US" dirty="0"/>
              <a:t>If </a:t>
            </a:r>
            <a:r>
              <a:rPr lang="en-GB" altLang="en-US" dirty="0">
                <a:solidFill>
                  <a:schemeClr val="tx2"/>
                </a:solidFill>
              </a:rPr>
              <a:t>Play = Yes </a:t>
            </a:r>
            <a:r>
              <a:rPr lang="en-GB" altLang="en-US" dirty="0"/>
              <a:t>then Humidity = Normal &amp; Windy = F 		</a:t>
            </a:r>
            <a:r>
              <a:rPr lang="en-GB" altLang="en-US" dirty="0">
                <a:solidFill>
                  <a:schemeClr val="hlink"/>
                </a:solidFill>
              </a:rPr>
              <a:t>4</a:t>
            </a:r>
            <a:r>
              <a:rPr lang="en-GB" altLang="en-US" dirty="0"/>
              <a:t>/</a:t>
            </a:r>
            <a:r>
              <a:rPr lang="en-GB" altLang="en-US" dirty="0">
                <a:solidFill>
                  <a:schemeClr val="tx2"/>
                </a:solidFill>
              </a:rPr>
              <a:t>9</a:t>
            </a:r>
          </a:p>
          <a:p>
            <a:pPr lvl="1">
              <a:lnSpc>
                <a:spcPct val="90000"/>
              </a:lnSpc>
            </a:pPr>
            <a:r>
              <a:rPr lang="en-GB" altLang="en-US" dirty="0"/>
              <a:t>If </a:t>
            </a:r>
            <a:r>
              <a:rPr lang="en-GB" altLang="en-US" dirty="0">
                <a:solidFill>
                  <a:schemeClr val="tx2"/>
                </a:solidFill>
              </a:rPr>
              <a:t>True</a:t>
            </a:r>
            <a:r>
              <a:rPr lang="en-GB" altLang="en-US" dirty="0"/>
              <a:t> then Humidity = Normal &amp; Windy = F &amp; Play = Y 	</a:t>
            </a:r>
            <a:r>
              <a:rPr lang="en-GB" altLang="en-US" dirty="0">
                <a:solidFill>
                  <a:schemeClr val="hlink"/>
                </a:solidFill>
              </a:rPr>
              <a:t>4</a:t>
            </a:r>
            <a:r>
              <a:rPr lang="en-GB" altLang="en-US" dirty="0"/>
              <a:t>/</a:t>
            </a:r>
            <a:r>
              <a:rPr lang="en-GB" altLang="en-US" dirty="0">
                <a:solidFill>
                  <a:schemeClr val="tx2"/>
                </a:solidFill>
              </a:rPr>
              <a:t>14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3" name="AutoShape 7">
            <a:extLst>
              <a:ext uri="{C183D7F6-B498-43B3-948B-1728B52AA6E4}">
                <adec:decorative xmlns:adec="http://schemas.microsoft.com/office/drawing/2017/decorative" val="1"/>
              </a:ext>
            </a:extLst>
          </p:cNvPr>
          <p:cNvSpPr>
            <a:spLocks/>
          </p:cNvSpPr>
          <p:nvPr/>
        </p:nvSpPr>
        <p:spPr bwMode="auto">
          <a:xfrm>
            <a:off x="851958" y="3251388"/>
            <a:ext cx="427084" cy="1285389"/>
          </a:xfrm>
          <a:prstGeom prst="leftBrace">
            <a:avLst>
              <a:gd name="adj1" fmla="val 25000"/>
              <a:gd name="adj2" fmla="val 4884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400"/>
          </a:p>
        </p:txBody>
      </p:sp>
      <p:sp>
        <p:nvSpPr>
          <p:cNvPr id="157704" name="AutoShape 8">
            <a:extLst>
              <a:ext uri="{C183D7F6-B498-43B3-948B-1728B52AA6E4}">
                <adec:decorative xmlns:adec="http://schemas.microsoft.com/office/drawing/2017/decorative" val="1"/>
              </a:ext>
            </a:extLst>
          </p:cNvPr>
          <p:cNvSpPr>
            <a:spLocks/>
          </p:cNvSpPr>
          <p:nvPr/>
        </p:nvSpPr>
        <p:spPr bwMode="auto">
          <a:xfrm>
            <a:off x="987094" y="4627166"/>
            <a:ext cx="228600" cy="457200"/>
          </a:xfrm>
          <a:prstGeom prst="leftBrace">
            <a:avLst>
              <a:gd name="adj1" fmla="val 16667"/>
              <a:gd name="adj2" fmla="val 48843"/>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400"/>
          </a:p>
        </p:txBody>
      </p:sp>
      <p:sp>
        <p:nvSpPr>
          <p:cNvPr id="157705" name="AutoShape 9">
            <a:extLst>
              <a:ext uri="{C183D7F6-B498-43B3-948B-1728B52AA6E4}">
                <adec:decorative xmlns:adec="http://schemas.microsoft.com/office/drawing/2017/decorative" val="1"/>
              </a:ext>
            </a:extLst>
          </p:cNvPr>
          <p:cNvSpPr>
            <a:spLocks/>
          </p:cNvSpPr>
          <p:nvPr/>
        </p:nvSpPr>
        <p:spPr bwMode="auto">
          <a:xfrm>
            <a:off x="975513" y="5470371"/>
            <a:ext cx="228600" cy="604694"/>
          </a:xfrm>
          <a:prstGeom prst="leftBrace">
            <a:avLst>
              <a:gd name="adj1" fmla="val 16667"/>
              <a:gd name="adj2" fmla="val 48843"/>
            </a:avLst>
          </a:prstGeom>
          <a:noFill/>
          <a:ln w="9525">
            <a:solidFill>
              <a:srgbClr val="1C6A1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1C6A1C"/>
              </a:solidFill>
              <a:latin typeface="Tahoma" pitchFamily="34" charset="0"/>
            </a:endParaRPr>
          </a:p>
        </p:txBody>
      </p:sp>
      <p:sp>
        <p:nvSpPr>
          <p:cNvPr id="23" name="Text Box 4">
            <a:extLst>
              <a:ext uri="{FF2B5EF4-FFF2-40B4-BE49-F238E27FC236}">
                <a16:creationId xmlns:a16="http://schemas.microsoft.com/office/drawing/2014/main" id="{0E32B4EF-28B7-4964-8064-15F31668E505}"/>
              </a:ext>
            </a:extLst>
          </p:cNvPr>
          <p:cNvSpPr txBox="1">
            <a:spLocks noChangeArrowheads="1"/>
          </p:cNvSpPr>
          <p:nvPr/>
        </p:nvSpPr>
        <p:spPr bwMode="auto">
          <a:xfrm>
            <a:off x="187963" y="3462289"/>
            <a:ext cx="10441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dirty="0">
                <a:solidFill>
                  <a:schemeClr val="tx2"/>
                </a:solidFill>
                <a:latin typeface="Tahoma" pitchFamily="34" charset="0"/>
              </a:rPr>
              <a:t>3 rules</a:t>
            </a:r>
          </a:p>
        </p:txBody>
      </p:sp>
      <p:sp>
        <p:nvSpPr>
          <p:cNvPr id="24" name="Text Box 5">
            <a:extLst>
              <a:ext uri="{FF2B5EF4-FFF2-40B4-BE49-F238E27FC236}">
                <a16:creationId xmlns:a16="http://schemas.microsoft.com/office/drawing/2014/main" id="{1E73A8D1-DE7E-4CB4-8BA9-7E08EA3F58B0}"/>
              </a:ext>
            </a:extLst>
          </p:cNvPr>
          <p:cNvSpPr txBox="1">
            <a:spLocks noChangeArrowheads="1"/>
          </p:cNvSpPr>
          <p:nvPr/>
        </p:nvSpPr>
        <p:spPr bwMode="auto">
          <a:xfrm>
            <a:off x="63158" y="4650996"/>
            <a:ext cx="1101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chemeClr val="hlink"/>
                </a:solidFill>
                <a:latin typeface="Tahoma" pitchFamily="34" charset="0"/>
              </a:rPr>
              <a:t>5 rules</a:t>
            </a:r>
          </a:p>
        </p:txBody>
      </p:sp>
      <p:sp>
        <p:nvSpPr>
          <p:cNvPr id="25" name="Text Box 6">
            <a:extLst>
              <a:ext uri="{FF2B5EF4-FFF2-40B4-BE49-F238E27FC236}">
                <a16:creationId xmlns:a16="http://schemas.microsoft.com/office/drawing/2014/main" id="{319127AD-6AAA-4774-8CAB-4C1ED4502F2D}"/>
              </a:ext>
            </a:extLst>
          </p:cNvPr>
          <p:cNvSpPr txBox="1">
            <a:spLocks noChangeArrowheads="1"/>
          </p:cNvSpPr>
          <p:nvPr/>
        </p:nvSpPr>
        <p:spPr bwMode="auto">
          <a:xfrm>
            <a:off x="-129135" y="5629920"/>
            <a:ext cx="1269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solidFill>
                  <a:srgbClr val="1C6A1C"/>
                </a:solidFill>
                <a:latin typeface="Tahoma" pitchFamily="34" charset="0"/>
              </a:rPr>
              <a:t>50 rules</a:t>
            </a:r>
          </a:p>
        </p:txBody>
      </p:sp>
      <p:graphicFrame>
        <p:nvGraphicFramePr>
          <p:cNvPr id="157706" name="Group 10"/>
          <p:cNvGraphicFramePr>
            <a:graphicFrameLocks noGrp="1"/>
          </p:cNvGraphicFramePr>
          <p:nvPr>
            <p:ph sz="half" idx="2"/>
            <p:extLst>
              <p:ext uri="{D42A27DB-BD31-4B8C-83A1-F6EECF244321}">
                <p14:modId xmlns:p14="http://schemas.microsoft.com/office/powerpoint/2010/main" val="1494112386"/>
              </p:ext>
            </p:extLst>
          </p:nvPr>
        </p:nvGraphicFramePr>
        <p:xfrm>
          <a:off x="1279043" y="2705418"/>
          <a:ext cx="10912958" cy="3566160"/>
        </p:xfrm>
        <a:graphic>
          <a:graphicData uri="http://schemas.openxmlformats.org/drawingml/2006/table">
            <a:tbl>
              <a:tblPr/>
              <a:tblGrid>
                <a:gridCol w="409180">
                  <a:extLst>
                    <a:ext uri="{9D8B030D-6E8A-4147-A177-3AD203B41FA5}">
                      <a16:colId xmlns:a16="http://schemas.microsoft.com/office/drawing/2014/main" val="20000"/>
                    </a:ext>
                  </a:extLst>
                </a:gridCol>
                <a:gridCol w="4187133">
                  <a:extLst>
                    <a:ext uri="{9D8B030D-6E8A-4147-A177-3AD203B41FA5}">
                      <a16:colId xmlns:a16="http://schemas.microsoft.com/office/drawing/2014/main" val="20001"/>
                    </a:ext>
                  </a:extLst>
                </a:gridCol>
                <a:gridCol w="3146724">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798321">
                  <a:extLst>
                    <a:ext uri="{9D8B030D-6E8A-4147-A177-3AD203B41FA5}">
                      <a16:colId xmlns:a16="http://schemas.microsoft.com/office/drawing/2014/main" val="20004"/>
                    </a:ext>
                  </a:extLst>
                </a:gridCol>
              </a:tblGrid>
              <a:tr h="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Association Rule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Support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Confidence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1365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2"/>
                          </a:solidFill>
                          <a:effectLst/>
                          <a:latin typeface="Arial" charset="0"/>
                        </a:rPr>
                        <a:t>Humidity=Normal &amp; Windy=F</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2"/>
                          </a:solidFill>
                          <a:effectLst/>
                          <a:latin typeface="Arial" charset="0"/>
                          <a:sym typeface="Symbol" pitchFamily="18" charset="2"/>
                        </a:rPr>
                        <a:t></a:t>
                      </a:r>
                      <a:r>
                        <a:rPr kumimoji="0" lang="en-GB" altLang="en-US" sz="2400" b="0" i="0" u="none" strike="noStrike" cap="none" normalizeH="0" baseline="0">
                          <a:ln>
                            <a:noFill/>
                          </a:ln>
                          <a:solidFill>
                            <a:schemeClr val="tx2"/>
                          </a:solidFill>
                          <a:effectLst/>
                          <a:latin typeface="Arial" charset="0"/>
                        </a:rPr>
                        <a:t> Play=Y</a:t>
                      </a:r>
                      <a:endParaRPr kumimoji="0" lang="en-GB"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2"/>
                          </a:solidFill>
                          <a:effectLst/>
                          <a:latin typeface="Arial" charset="0"/>
                        </a:rPr>
                        <a:t>4/14</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2"/>
                          </a:solidFill>
                          <a:effectLst/>
                          <a:latin typeface="Arial" charset="0"/>
                        </a:rPr>
                        <a:t>Temperature=Cool</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2"/>
                          </a:solidFill>
                          <a:effectLst/>
                          <a:latin typeface="Arial" charset="0"/>
                          <a:sym typeface="Symbol" pitchFamily="18" charset="2"/>
                        </a:rPr>
                        <a:t></a:t>
                      </a:r>
                      <a:r>
                        <a:rPr kumimoji="0" lang="en-GB" altLang="en-US" sz="2400" b="0" i="0" u="none" strike="noStrike" cap="none" normalizeH="0" baseline="0">
                          <a:ln>
                            <a:noFill/>
                          </a:ln>
                          <a:solidFill>
                            <a:schemeClr val="tx2"/>
                          </a:solidFill>
                          <a:effectLst/>
                          <a:latin typeface="Arial" charset="0"/>
                        </a:rPr>
                        <a:t> Humidity=Normal</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2"/>
                          </a:solidFill>
                          <a:effectLst/>
                          <a:latin typeface="Arial" charset="0"/>
                        </a:rPr>
                        <a:t>4/14</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144463">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2"/>
                          </a:solidFill>
                          <a:effectLst/>
                          <a:latin typeface="Arial" charset="0"/>
                        </a:rPr>
                        <a:t>Outlook=Overcast</a:t>
                      </a:r>
                      <a:endParaRPr kumimoji="0" lang="en-GB"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2"/>
                          </a:solidFill>
                          <a:effectLst/>
                          <a:latin typeface="Arial" charset="0"/>
                          <a:sym typeface="Symbol" pitchFamily="18" charset="2"/>
                        </a:rPr>
                        <a:t></a:t>
                      </a:r>
                      <a:r>
                        <a:rPr kumimoji="0" lang="en-GB" altLang="en-US" sz="2400" b="0" i="0" u="none" strike="noStrike" cap="none" normalizeH="0" baseline="0">
                          <a:ln>
                            <a:noFill/>
                          </a:ln>
                          <a:solidFill>
                            <a:schemeClr val="tx2"/>
                          </a:solidFill>
                          <a:effectLst/>
                          <a:latin typeface="Arial" charset="0"/>
                        </a:rPr>
                        <a:t> Play=Y</a:t>
                      </a:r>
                      <a:endParaRPr kumimoji="0" lang="en-GB"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2"/>
                          </a:solidFill>
                          <a:effectLst/>
                          <a:latin typeface="Arial" charset="0"/>
                        </a:rPr>
                        <a:t>4/14</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8415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hlink"/>
                          </a:solidFill>
                          <a:effectLst/>
                          <a:latin typeface="Arial" charset="0"/>
                        </a:rPr>
                        <a:t>Temperature=Cold &amp; Play=Y</a:t>
                      </a:r>
                      <a:endParaRPr kumimoji="0" lang="en-GB"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hlink"/>
                          </a:solidFill>
                          <a:effectLst/>
                          <a:latin typeface="Arial" charset="0"/>
                          <a:sym typeface="Symbol" pitchFamily="18" charset="2"/>
                        </a:rPr>
                        <a:t></a:t>
                      </a:r>
                      <a:r>
                        <a:rPr kumimoji="0" lang="en-GB" altLang="en-US" sz="2400" b="0" i="0" u="none" strike="noStrike" cap="none" normalizeH="0" baseline="0">
                          <a:ln>
                            <a:noFill/>
                          </a:ln>
                          <a:solidFill>
                            <a:schemeClr val="hlink"/>
                          </a:solidFill>
                          <a:effectLst/>
                          <a:latin typeface="Arial" charset="0"/>
                        </a:rPr>
                        <a:t> Humidity=Normal</a:t>
                      </a:r>
                      <a:endParaRPr kumimoji="0" lang="en-GB" altLang="en-US" sz="2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hlink"/>
                          </a:solidFill>
                          <a:effectLst/>
                          <a:latin typeface="Arial" charset="0"/>
                        </a:rPr>
                        <a:t>3/14</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0">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254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58</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rgbClr val="1C6A1C"/>
                          </a:solidFill>
                          <a:effectLst/>
                          <a:latin typeface="Arial" charset="0"/>
                        </a:rPr>
                        <a:t>Outlook=Sunny Temperature=Hot</a:t>
                      </a:r>
                      <a:endParaRPr kumimoji="0" lang="en-GB" altLang="en-US" sz="2400" b="0" i="0" u="none" strike="noStrike" cap="none" normalizeH="0" baseline="0" dirty="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rgbClr val="1C6A1C"/>
                          </a:solidFill>
                          <a:effectLst/>
                          <a:latin typeface="Arial" charset="0"/>
                          <a:sym typeface="Symbol" pitchFamily="18" charset="2"/>
                        </a:rPr>
                        <a:t></a:t>
                      </a:r>
                      <a:r>
                        <a:rPr kumimoji="0" lang="en-GB" altLang="en-US" sz="2400" b="0" i="0" u="none" strike="noStrike" cap="none" normalizeH="0" baseline="0">
                          <a:ln>
                            <a:noFill/>
                          </a:ln>
                          <a:solidFill>
                            <a:srgbClr val="1C6A1C"/>
                          </a:solidFill>
                          <a:effectLst/>
                          <a:latin typeface="Arial" charset="0"/>
                        </a:rPr>
                        <a:t> Humidity=High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2/14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100%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7699" name="Rectangle 3"/>
          <p:cNvSpPr>
            <a:spLocks noGrp="1" noChangeArrowheads="1"/>
          </p:cNvSpPr>
          <p:nvPr>
            <p:ph type="body" sz="half" idx="1"/>
          </p:nvPr>
        </p:nvSpPr>
        <p:spPr>
          <a:xfrm>
            <a:off x="851958" y="1522267"/>
            <a:ext cx="4049713" cy="1549199"/>
          </a:xfrm>
        </p:spPr>
        <p:txBody>
          <a:bodyPr/>
          <a:lstStyle/>
          <a:p>
            <a:r>
              <a:rPr lang="en-GB" altLang="en-US" sz="2400" dirty="0"/>
              <a:t>Rules with </a:t>
            </a:r>
          </a:p>
          <a:p>
            <a:pPr lvl="1"/>
            <a:r>
              <a:rPr lang="en-GB" altLang="en-US" dirty="0"/>
              <a:t>support </a:t>
            </a:r>
            <a:r>
              <a:rPr lang="en-GB" altLang="en-US" dirty="0">
                <a:latin typeface="Calibri" panose="020F0502020204030204" pitchFamily="34" charset="0"/>
              </a:rPr>
              <a:t>≥</a:t>
            </a:r>
            <a:r>
              <a:rPr lang="en-GB" altLang="en-US" dirty="0"/>
              <a:t> 2/14 </a:t>
            </a:r>
          </a:p>
          <a:p>
            <a:pPr lvl="1"/>
            <a:r>
              <a:rPr lang="en-GB" altLang="en-US" dirty="0"/>
              <a:t>confidence = 1</a:t>
            </a:r>
          </a:p>
        </p:txBody>
      </p:sp>
      <p:sp>
        <p:nvSpPr>
          <p:cNvPr id="157698" name="Rectangle 2"/>
          <p:cNvSpPr>
            <a:spLocks noGrp="1" noChangeArrowheads="1"/>
          </p:cNvSpPr>
          <p:nvPr>
            <p:ph type="title"/>
          </p:nvPr>
        </p:nvSpPr>
        <p:spPr>
          <a:xfrm>
            <a:off x="851958" y="1004296"/>
            <a:ext cx="10488083" cy="1462087"/>
          </a:xfrm>
        </p:spPr>
        <p:txBody>
          <a:bodyPr/>
          <a:lstStyle/>
          <a:p>
            <a:r>
              <a:rPr lang="en-GB" altLang="en-US" b="1" dirty="0">
                <a:solidFill>
                  <a:srgbClr val="69216A"/>
                </a:solidFill>
                <a:latin typeface="+mn-lt"/>
              </a:rPr>
              <a:t>Rules for the Weather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GB" altLang="en-US" dirty="0"/>
              <a:t>Contents (3)</a:t>
            </a:r>
          </a:p>
        </p:txBody>
      </p:sp>
      <p:sp>
        <p:nvSpPr>
          <p:cNvPr id="158723" name="Rectangle 3"/>
          <p:cNvSpPr>
            <a:spLocks noGrp="1" noChangeArrowheads="1"/>
          </p:cNvSpPr>
          <p:nvPr>
            <p:ph type="body" idx="1"/>
          </p:nvPr>
        </p:nvSpPr>
        <p:spPr/>
        <p:txBody>
          <a:bodyPr/>
          <a:lstStyle/>
          <a:p>
            <a:r>
              <a:rPr lang="en-GB" altLang="en-US">
                <a:solidFill>
                  <a:srgbClr val="C0C0C0"/>
                </a:solidFill>
              </a:rPr>
              <a:t>What are Association Rules?</a:t>
            </a:r>
          </a:p>
          <a:p>
            <a:r>
              <a:rPr lang="en-GB" altLang="en-US">
                <a:solidFill>
                  <a:srgbClr val="C0C0C0"/>
                </a:solidFill>
              </a:rPr>
              <a:t>Itemsets and Rules</a:t>
            </a:r>
          </a:p>
          <a:p>
            <a:r>
              <a:rPr lang="en-GB" altLang="en-US"/>
              <a:t>Apriori Algorithm</a:t>
            </a:r>
          </a:p>
          <a:p>
            <a:r>
              <a:rPr lang="en-GB" altLang="en-US">
                <a:solidFill>
                  <a:srgbClr val="C0C0C0"/>
                </a:solidFill>
              </a:rPr>
              <a:t>Summary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GB" altLang="en-US"/>
              <a:t>Generating Rules Efficiently</a:t>
            </a:r>
          </a:p>
        </p:txBody>
      </p:sp>
      <p:sp>
        <p:nvSpPr>
          <p:cNvPr id="159747" name="Rectangle 3"/>
          <p:cNvSpPr>
            <a:spLocks noGrp="1" noChangeArrowheads="1"/>
          </p:cNvSpPr>
          <p:nvPr>
            <p:ph type="body" idx="1"/>
          </p:nvPr>
        </p:nvSpPr>
        <p:spPr/>
        <p:txBody>
          <a:bodyPr/>
          <a:lstStyle/>
          <a:p>
            <a:r>
              <a:rPr lang="en-GB" altLang="en-US"/>
              <a:t>Step1: Generate itemsets </a:t>
            </a:r>
            <a:r>
              <a:rPr lang="en-GB" altLang="en-US">
                <a:solidFill>
                  <a:schemeClr val="hlink"/>
                </a:solidFill>
              </a:rPr>
              <a:t>efficiently</a:t>
            </a:r>
          </a:p>
          <a:p>
            <a:pPr lvl="1"/>
            <a:r>
              <a:rPr lang="en-GB" altLang="en-US"/>
              <a:t>with specified minimum support (coverage)</a:t>
            </a:r>
          </a:p>
          <a:p>
            <a:pPr lvl="1"/>
            <a:endParaRPr lang="en-GB" altLang="en-US"/>
          </a:p>
          <a:p>
            <a:r>
              <a:rPr lang="en-GB" altLang="en-US">
                <a:solidFill>
                  <a:srgbClr val="969696"/>
                </a:solidFill>
              </a:rPr>
              <a:t>Step 2: Determine rules </a:t>
            </a:r>
            <a:r>
              <a:rPr lang="en-GB" altLang="en-US">
                <a:solidFill>
                  <a:schemeClr val="hlink"/>
                </a:solidFill>
              </a:rPr>
              <a:t>efficiently</a:t>
            </a:r>
          </a:p>
          <a:p>
            <a:pPr lvl="1"/>
            <a:r>
              <a:rPr lang="en-GB" altLang="en-US">
                <a:solidFill>
                  <a:srgbClr val="969696"/>
                </a:solidFill>
              </a:rPr>
              <a:t>that have specified minimum confidence (accuracy)</a:t>
            </a:r>
          </a:p>
          <a:p>
            <a:endParaRPr lang="en-GB" altLang="en-US">
              <a:solidFill>
                <a:srgbClr val="96969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Line 2">
            <a:extLst>
              <a:ext uri="{C183D7F6-B498-43B3-948B-1728B52AA6E4}">
                <adec:decorative xmlns:adec="http://schemas.microsoft.com/office/drawing/2017/decorative" val="1"/>
              </a:ext>
            </a:extLst>
          </p:cNvPr>
          <p:cNvSpPr>
            <a:spLocks noChangeShapeType="1"/>
          </p:cNvSpPr>
          <p:nvPr/>
        </p:nvSpPr>
        <p:spPr bwMode="auto">
          <a:xfrm rot="-5400000">
            <a:off x="4442269" y="2809875"/>
            <a:ext cx="1" cy="54165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400"/>
          </a:p>
        </p:txBody>
      </p:sp>
      <p:sp>
        <p:nvSpPr>
          <p:cNvPr id="161795" name="Rectangle 3"/>
          <p:cNvSpPr>
            <a:spLocks noChangeArrowheads="1"/>
          </p:cNvSpPr>
          <p:nvPr/>
        </p:nvSpPr>
        <p:spPr bwMode="auto">
          <a:xfrm>
            <a:off x="4262086" y="5315768"/>
            <a:ext cx="3603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b="1"/>
              <a:t>w</a:t>
            </a:r>
          </a:p>
        </p:txBody>
      </p:sp>
      <p:sp>
        <p:nvSpPr>
          <p:cNvPr id="161796" name="Rectangle 4"/>
          <p:cNvSpPr>
            <a:spLocks noGrp="1" noChangeArrowheads="1"/>
          </p:cNvSpPr>
          <p:nvPr>
            <p:ph type="title"/>
          </p:nvPr>
        </p:nvSpPr>
        <p:spPr>
          <a:xfrm>
            <a:off x="930278" y="789849"/>
            <a:ext cx="10488083" cy="1462087"/>
          </a:xfrm>
        </p:spPr>
        <p:txBody>
          <a:bodyPr/>
          <a:lstStyle/>
          <a:p>
            <a:r>
              <a:rPr lang="en-GB" altLang="en-US" b="1" dirty="0">
                <a:solidFill>
                  <a:srgbClr val="69216A"/>
                </a:solidFill>
                <a:latin typeface="+mn-lt"/>
              </a:rPr>
              <a:t>Itemset Generation</a:t>
            </a:r>
          </a:p>
        </p:txBody>
      </p:sp>
      <p:sp>
        <p:nvSpPr>
          <p:cNvPr id="161797" name="Rectangle 5"/>
          <p:cNvSpPr>
            <a:spLocks noGrp="1" noChangeArrowheads="1"/>
          </p:cNvSpPr>
          <p:nvPr>
            <p:ph type="body" sz="half" idx="1"/>
          </p:nvPr>
        </p:nvSpPr>
        <p:spPr>
          <a:xfrm>
            <a:off x="857251" y="1465263"/>
            <a:ext cx="8064500" cy="4651375"/>
          </a:xfrm>
        </p:spPr>
        <p:txBody>
          <a:bodyPr/>
          <a:lstStyle/>
          <a:p>
            <a:pPr marL="0" indent="0">
              <a:lnSpc>
                <a:spcPct val="85000"/>
              </a:lnSpc>
              <a:buNone/>
            </a:pPr>
            <a:r>
              <a:rPr lang="en-US" altLang="en-US" sz="2400" dirty="0"/>
              <a:t>Brute-force approach </a:t>
            </a:r>
          </a:p>
          <a:p>
            <a:pPr lvl="1">
              <a:lnSpc>
                <a:spcPct val="85000"/>
              </a:lnSpc>
            </a:pPr>
            <a:r>
              <a:rPr lang="en-US" altLang="en-US" dirty="0"/>
              <a:t>each itemset in the lattice is a </a:t>
            </a:r>
            <a:r>
              <a:rPr lang="en-US" altLang="en-US" dirty="0">
                <a:solidFill>
                  <a:schemeClr val="hlink"/>
                </a:solidFill>
              </a:rPr>
              <a:t>candidate</a:t>
            </a:r>
            <a:r>
              <a:rPr lang="en-US" altLang="en-US" dirty="0"/>
              <a:t> itemset</a:t>
            </a:r>
          </a:p>
          <a:p>
            <a:pPr lvl="1">
              <a:lnSpc>
                <a:spcPct val="85000"/>
              </a:lnSpc>
            </a:pPr>
            <a:r>
              <a:rPr lang="en-US" altLang="en-US" dirty="0"/>
              <a:t>count support of each candidate by scanning dataset</a:t>
            </a:r>
          </a:p>
          <a:p>
            <a:pPr>
              <a:lnSpc>
                <a:spcPct val="85000"/>
              </a:lnSpc>
            </a:pPr>
            <a:endParaRPr lang="en-US" altLang="en-US" sz="2400" dirty="0"/>
          </a:p>
          <a:p>
            <a:pPr>
              <a:lnSpc>
                <a:spcPct val="85000"/>
              </a:lnSpc>
            </a:pPr>
            <a:endParaRPr lang="en-US" altLang="en-US" sz="2400" dirty="0"/>
          </a:p>
          <a:p>
            <a:pPr>
              <a:lnSpc>
                <a:spcPct val="85000"/>
              </a:lnSpc>
            </a:pPr>
            <a:endParaRPr lang="en-US" altLang="en-US" sz="2400" dirty="0"/>
          </a:p>
          <a:p>
            <a:pPr>
              <a:lnSpc>
                <a:spcPct val="85000"/>
              </a:lnSpc>
            </a:pPr>
            <a:endParaRPr lang="en-US" altLang="en-US" sz="2400" dirty="0"/>
          </a:p>
          <a:p>
            <a:pPr>
              <a:lnSpc>
                <a:spcPct val="85000"/>
              </a:lnSpc>
            </a:pPr>
            <a:endParaRPr lang="en-US" altLang="en-US" sz="2400" dirty="0"/>
          </a:p>
          <a:p>
            <a:pPr>
              <a:lnSpc>
                <a:spcPct val="85000"/>
              </a:lnSpc>
            </a:pPr>
            <a:endParaRPr lang="en-US" altLang="en-US" sz="2400" dirty="0"/>
          </a:p>
          <a:p>
            <a:pPr>
              <a:lnSpc>
                <a:spcPct val="85000"/>
              </a:lnSpc>
            </a:pPr>
            <a:endParaRPr lang="en-US" altLang="en-US" sz="2400" dirty="0"/>
          </a:p>
          <a:p>
            <a:pPr>
              <a:lnSpc>
                <a:spcPct val="85000"/>
              </a:lnSpc>
            </a:pPr>
            <a:r>
              <a:rPr lang="en-US" altLang="en-US" sz="2400" dirty="0"/>
              <a:t>Match each transaction against every candidate</a:t>
            </a:r>
          </a:p>
          <a:p>
            <a:pPr lvl="1">
              <a:lnSpc>
                <a:spcPct val="85000"/>
              </a:lnSpc>
            </a:pPr>
            <a:r>
              <a:rPr lang="en-US" altLang="en-US" dirty="0"/>
              <a:t>Complexity ~ O(|</a:t>
            </a:r>
            <a:r>
              <a:rPr lang="en-US" altLang="en-US" dirty="0" err="1"/>
              <a:t>D|Mw</a:t>
            </a:r>
            <a:r>
              <a:rPr lang="en-US" altLang="en-US" dirty="0"/>
              <a:t>) — Expensive since M = 2</a:t>
            </a:r>
            <a:r>
              <a:rPr lang="en-US" altLang="en-US" baseline="30000" dirty="0"/>
              <a:t>N</a:t>
            </a:r>
          </a:p>
          <a:p>
            <a:pPr>
              <a:lnSpc>
                <a:spcPct val="90000"/>
              </a:lnSpc>
            </a:pPr>
            <a:endParaRPr lang="en-GB" altLang="en-US" sz="2000" dirty="0"/>
          </a:p>
        </p:txBody>
      </p:sp>
      <p:grpSp>
        <p:nvGrpSpPr>
          <p:cNvPr id="161798" name="Group 6">
            <a:extLst>
              <a:ext uri="{C183D7F6-B498-43B3-948B-1728B52AA6E4}">
                <adec:decorative xmlns:adec="http://schemas.microsoft.com/office/drawing/2017/decorative" val="1"/>
              </a:ext>
            </a:extLst>
          </p:cNvPr>
          <p:cNvGrpSpPr>
            <a:grpSpLocks/>
          </p:cNvGrpSpPr>
          <p:nvPr/>
        </p:nvGrpSpPr>
        <p:grpSpPr bwMode="auto">
          <a:xfrm>
            <a:off x="7769226" y="3217069"/>
            <a:ext cx="1152525" cy="1295400"/>
            <a:chOff x="4672" y="391"/>
            <a:chExt cx="726" cy="816"/>
          </a:xfrm>
        </p:grpSpPr>
        <p:sp>
          <p:nvSpPr>
            <p:cNvPr id="161799" name="Rectangle 7"/>
            <p:cNvSpPr>
              <a:spLocks noChangeArrowheads="1"/>
            </p:cNvSpPr>
            <p:nvPr/>
          </p:nvSpPr>
          <p:spPr bwMode="auto">
            <a:xfrm>
              <a:off x="4672" y="391"/>
              <a:ext cx="726"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1800" name="Rectangle 8"/>
            <p:cNvSpPr>
              <a:spLocks noChangeArrowheads="1"/>
            </p:cNvSpPr>
            <p:nvPr/>
          </p:nvSpPr>
          <p:spPr bwMode="auto">
            <a:xfrm>
              <a:off x="4672" y="527"/>
              <a:ext cx="726"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1801" name="Rectangle 9"/>
            <p:cNvSpPr>
              <a:spLocks noChangeArrowheads="1"/>
            </p:cNvSpPr>
            <p:nvPr/>
          </p:nvSpPr>
          <p:spPr bwMode="auto">
            <a:xfrm>
              <a:off x="4672" y="663"/>
              <a:ext cx="726"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1802" name="Rectangle 10"/>
            <p:cNvSpPr>
              <a:spLocks noChangeArrowheads="1"/>
            </p:cNvSpPr>
            <p:nvPr/>
          </p:nvSpPr>
          <p:spPr bwMode="auto">
            <a:xfrm>
              <a:off x="4672" y="799"/>
              <a:ext cx="726"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1803" name="Rectangle 11"/>
            <p:cNvSpPr>
              <a:spLocks noChangeArrowheads="1"/>
            </p:cNvSpPr>
            <p:nvPr/>
          </p:nvSpPr>
          <p:spPr bwMode="auto">
            <a:xfrm>
              <a:off x="4672" y="935"/>
              <a:ext cx="726"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1804" name="Rectangle 12"/>
            <p:cNvSpPr>
              <a:spLocks noChangeArrowheads="1"/>
            </p:cNvSpPr>
            <p:nvPr/>
          </p:nvSpPr>
          <p:spPr bwMode="auto">
            <a:xfrm>
              <a:off x="4672" y="1071"/>
              <a:ext cx="726"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61805" name="Text Box 13"/>
          <p:cNvSpPr txBox="1">
            <a:spLocks noChangeArrowheads="1"/>
          </p:cNvSpPr>
          <p:nvPr/>
        </p:nvSpPr>
        <p:spPr bwMode="auto">
          <a:xfrm>
            <a:off x="7709980" y="2821897"/>
            <a:ext cx="2674367" cy="39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GB" altLang="en-US" sz="2400" dirty="0"/>
              <a:t>List of Candidates</a:t>
            </a:r>
            <a:endParaRPr lang="en-GB" altLang="en-US" sz="2000" dirty="0"/>
          </a:p>
        </p:txBody>
      </p:sp>
      <p:sp>
        <p:nvSpPr>
          <p:cNvPr id="161806" name="Line 14">
            <a:extLst>
              <a:ext uri="{C183D7F6-B498-43B3-948B-1728B52AA6E4}">
                <adec:decorative xmlns:adec="http://schemas.microsoft.com/office/drawing/2017/decorative" val="1"/>
              </a:ext>
            </a:extLst>
          </p:cNvPr>
          <p:cNvSpPr>
            <a:spLocks noChangeShapeType="1"/>
          </p:cNvSpPr>
          <p:nvPr/>
        </p:nvSpPr>
        <p:spPr bwMode="auto">
          <a:xfrm>
            <a:off x="9172575" y="3217069"/>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1807" name="Rectangle 15"/>
          <p:cNvSpPr>
            <a:spLocks noChangeArrowheads="1"/>
          </p:cNvSpPr>
          <p:nvPr/>
        </p:nvSpPr>
        <p:spPr bwMode="auto">
          <a:xfrm>
            <a:off x="8991600" y="3648869"/>
            <a:ext cx="360362"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dirty="0"/>
              <a:t>M</a:t>
            </a:r>
          </a:p>
        </p:txBody>
      </p:sp>
      <p:graphicFrame>
        <p:nvGraphicFramePr>
          <p:cNvPr id="161808" name="Group 16"/>
          <p:cNvGraphicFramePr>
            <a:graphicFrameLocks noGrp="1"/>
          </p:cNvGraphicFramePr>
          <p:nvPr>
            <p:ph sz="half" idx="2"/>
            <p:extLst>
              <p:ext uri="{D42A27DB-BD31-4B8C-83A1-F6EECF244321}">
                <p14:modId xmlns:p14="http://schemas.microsoft.com/office/powerpoint/2010/main" val="3109428887"/>
              </p:ext>
            </p:extLst>
          </p:nvPr>
        </p:nvGraphicFramePr>
        <p:xfrm>
          <a:off x="1733994" y="2635250"/>
          <a:ext cx="5416549" cy="2743200"/>
        </p:xfrm>
        <a:graphic>
          <a:graphicData uri="http://schemas.openxmlformats.org/drawingml/2006/table">
            <a:tbl>
              <a:tblPr/>
              <a:tblGrid>
                <a:gridCol w="866362">
                  <a:extLst>
                    <a:ext uri="{9D8B030D-6E8A-4147-A177-3AD203B41FA5}">
                      <a16:colId xmlns:a16="http://schemas.microsoft.com/office/drawing/2014/main" val="20000"/>
                    </a:ext>
                  </a:extLst>
                </a:gridCol>
                <a:gridCol w="4550187">
                  <a:extLst>
                    <a:ext uri="{9D8B030D-6E8A-4147-A177-3AD203B41FA5}">
                      <a16:colId xmlns:a16="http://schemas.microsoft.com/office/drawing/2014/main" val="20001"/>
                    </a:ext>
                  </a:extLst>
                </a:gridCol>
              </a:tblGrid>
              <a:tr h="3651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1" u="none" strike="noStrike" cap="none" normalizeH="0" baseline="0">
                          <a:ln>
                            <a:noFill/>
                          </a:ln>
                          <a:solidFill>
                            <a:schemeClr val="tx1"/>
                          </a:solidFill>
                          <a:effectLst/>
                          <a:latin typeface="Arial"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1" u="none" strike="noStrike" cap="none" normalizeH="0" baseline="0" dirty="0">
                          <a:ln>
                            <a:noFill/>
                          </a:ln>
                          <a:solidFill>
                            <a:schemeClr val="tx1"/>
                          </a:solidFill>
                          <a:effectLst/>
                          <a:latin typeface="Arial"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Bread, Milk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Bread, Nappies, Beer, Eggs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Milk, Nappies, Beer, Coke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Arial" charset="0"/>
                        </a:rPr>
                        <a:t>Bread, Milk, Nappies, Beer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a:solidFill>
                            <a:schemeClr val="tx1"/>
                          </a:solidFill>
                          <a:latin typeface="Arial" charset="0"/>
                        </a:defRPr>
                      </a:lvl1pPr>
                      <a:lvl2pPr>
                        <a:spcBef>
                          <a:spcPct val="20000"/>
                        </a:spcBef>
                        <a:buClr>
                          <a:srgbClr val="00CCFF"/>
                        </a:buClr>
                        <a:buSzPct val="55000"/>
                        <a:buFont typeface="Wingdings" pitchFamily="2" charset="2"/>
                        <a:defRPr sz="2000">
                          <a:solidFill>
                            <a:schemeClr val="tx1"/>
                          </a:solidFill>
                          <a:latin typeface="Arial" charset="0"/>
                        </a:defRPr>
                      </a:lvl2pPr>
                      <a:lvl3pPr>
                        <a:spcBef>
                          <a:spcPct val="20000"/>
                        </a:spcBef>
                        <a:buClr>
                          <a:schemeClr val="folHlink"/>
                        </a:buClr>
                        <a:buSzPct val="50000"/>
                        <a:buFont typeface="Wingdings" pitchFamily="2" charset="2"/>
                        <a:defRPr>
                          <a:solidFill>
                            <a:schemeClr val="tx1"/>
                          </a:solidFill>
                          <a:latin typeface="Arial" charset="0"/>
                        </a:defRPr>
                      </a:lvl3pPr>
                      <a:lvl4pPr>
                        <a:spcBef>
                          <a:spcPct val="20000"/>
                        </a:spcBef>
                        <a:buClr>
                          <a:srgbClr val="00CCFF"/>
                        </a:buClr>
                        <a:buSzPct val="55000"/>
                        <a:buFont typeface="Wingdings" pitchFamily="2" charset="2"/>
                        <a:defRPr sz="1600">
                          <a:solidFill>
                            <a:schemeClr val="tx1"/>
                          </a:solidFill>
                          <a:latin typeface="Arial" charset="0"/>
                        </a:defRPr>
                      </a:lvl4pPr>
                      <a:lvl5pPr>
                        <a:spcBef>
                          <a:spcPct val="20000"/>
                        </a:spcBef>
                        <a:buClr>
                          <a:srgbClr val="B7FFEC"/>
                        </a:buClr>
                        <a:buSzPct val="50000"/>
                        <a:buFont typeface="Wingdings" pitchFamily="2" charset="2"/>
                        <a:defRPr sz="1600">
                          <a:solidFill>
                            <a:schemeClr val="tx1"/>
                          </a:solidFill>
                          <a:latin typeface="Arial" charset="0"/>
                        </a:defRPr>
                      </a:lvl5pPr>
                      <a:lvl6pPr fontAlgn="base">
                        <a:spcBef>
                          <a:spcPct val="20000"/>
                        </a:spcBef>
                        <a:spcAft>
                          <a:spcPct val="0"/>
                        </a:spcAft>
                        <a:buClr>
                          <a:srgbClr val="B7FFEC"/>
                        </a:buClr>
                        <a:buSzPct val="50000"/>
                        <a:buFont typeface="Wingdings" pitchFamily="2" charset="2"/>
                        <a:defRPr sz="1600">
                          <a:solidFill>
                            <a:schemeClr val="tx1"/>
                          </a:solidFill>
                          <a:latin typeface="Arial" charset="0"/>
                        </a:defRPr>
                      </a:lvl6pPr>
                      <a:lvl7pPr fontAlgn="base">
                        <a:spcBef>
                          <a:spcPct val="20000"/>
                        </a:spcBef>
                        <a:spcAft>
                          <a:spcPct val="0"/>
                        </a:spcAft>
                        <a:buClr>
                          <a:srgbClr val="B7FFEC"/>
                        </a:buClr>
                        <a:buSzPct val="50000"/>
                        <a:buFont typeface="Wingdings" pitchFamily="2" charset="2"/>
                        <a:defRPr sz="1600">
                          <a:solidFill>
                            <a:schemeClr val="tx1"/>
                          </a:solidFill>
                          <a:latin typeface="Arial" charset="0"/>
                        </a:defRPr>
                      </a:lvl7pPr>
                      <a:lvl8pPr fontAlgn="base">
                        <a:spcBef>
                          <a:spcPct val="20000"/>
                        </a:spcBef>
                        <a:spcAft>
                          <a:spcPct val="0"/>
                        </a:spcAft>
                        <a:buClr>
                          <a:srgbClr val="B7FFEC"/>
                        </a:buClr>
                        <a:buSzPct val="50000"/>
                        <a:buFont typeface="Wingdings" pitchFamily="2" charset="2"/>
                        <a:defRPr sz="1600">
                          <a:solidFill>
                            <a:schemeClr val="tx1"/>
                          </a:solidFill>
                          <a:latin typeface="Arial" charset="0"/>
                        </a:defRPr>
                      </a:lvl8pPr>
                      <a:lvl9pPr fontAlgn="base">
                        <a:spcBef>
                          <a:spcPct val="20000"/>
                        </a:spcBef>
                        <a:spcAft>
                          <a:spcPct val="0"/>
                        </a:spcAft>
                        <a:buClr>
                          <a:srgbClr val="B7FFEC"/>
                        </a:buClr>
                        <a:buSzPct val="50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Arial" charset="0"/>
                        </a:rPr>
                        <a:t>Bread, Milk, Diapers, Coke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1831" name="Line 39">
            <a:extLst>
              <a:ext uri="{C183D7F6-B498-43B3-948B-1728B52AA6E4}">
                <adec:decorative xmlns:adec="http://schemas.microsoft.com/office/drawing/2017/decorative" val="1"/>
              </a:ext>
            </a:extLst>
          </p:cNvPr>
          <p:cNvSpPr>
            <a:spLocks noChangeShapeType="1"/>
          </p:cNvSpPr>
          <p:nvPr/>
        </p:nvSpPr>
        <p:spPr bwMode="auto">
          <a:xfrm flipH="1">
            <a:off x="1598933" y="3071814"/>
            <a:ext cx="0" cy="230663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400"/>
          </a:p>
        </p:txBody>
      </p:sp>
      <p:sp>
        <p:nvSpPr>
          <p:cNvPr id="161832" name="Rectangle 40"/>
          <p:cNvSpPr>
            <a:spLocks noChangeArrowheads="1"/>
          </p:cNvSpPr>
          <p:nvPr/>
        </p:nvSpPr>
        <p:spPr bwMode="auto">
          <a:xfrm>
            <a:off x="1154784" y="4006850"/>
            <a:ext cx="360362"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b="1" dirty="0"/>
              <a:t>|D|</a:t>
            </a:r>
          </a:p>
        </p:txBody>
      </p:sp>
      <p:sp>
        <p:nvSpPr>
          <p:cNvPr id="161833" name="Line 41">
            <a:extLst>
              <a:ext uri="{C183D7F6-B498-43B3-948B-1728B52AA6E4}">
                <adec:decorative xmlns:adec="http://schemas.microsoft.com/office/drawing/2017/decorative" val="1"/>
              </a:ext>
            </a:extLst>
          </p:cNvPr>
          <p:cNvSpPr>
            <a:spLocks noChangeShapeType="1"/>
          </p:cNvSpPr>
          <p:nvPr/>
        </p:nvSpPr>
        <p:spPr bwMode="auto">
          <a:xfrm>
            <a:off x="7048501" y="3217069"/>
            <a:ext cx="720725"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1834" name="Line 42">
            <a:extLst>
              <a:ext uri="{C183D7F6-B498-43B3-948B-1728B52AA6E4}">
                <adec:decorative xmlns:adec="http://schemas.microsoft.com/office/drawing/2017/decorative" val="1"/>
              </a:ext>
            </a:extLst>
          </p:cNvPr>
          <p:cNvSpPr>
            <a:spLocks noChangeShapeType="1"/>
          </p:cNvSpPr>
          <p:nvPr/>
        </p:nvSpPr>
        <p:spPr bwMode="auto">
          <a:xfrm>
            <a:off x="7048501" y="3217069"/>
            <a:ext cx="72072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1835" name="Line 43">
            <a:extLst>
              <a:ext uri="{C183D7F6-B498-43B3-948B-1728B52AA6E4}">
                <adec:decorative xmlns:adec="http://schemas.microsoft.com/office/drawing/2017/decorative" val="1"/>
              </a:ext>
            </a:extLst>
          </p:cNvPr>
          <p:cNvSpPr>
            <a:spLocks noChangeShapeType="1"/>
          </p:cNvSpPr>
          <p:nvPr/>
        </p:nvSpPr>
        <p:spPr bwMode="auto">
          <a:xfrm>
            <a:off x="7048501" y="3217070"/>
            <a:ext cx="720725"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1836" name="Line 44">
            <a:extLst>
              <a:ext uri="{C183D7F6-B498-43B3-948B-1728B52AA6E4}">
                <adec:decorative xmlns:adec="http://schemas.microsoft.com/office/drawing/2017/decorative" val="1"/>
              </a:ext>
            </a:extLst>
          </p:cNvPr>
          <p:cNvSpPr>
            <a:spLocks noChangeShapeType="1"/>
          </p:cNvSpPr>
          <p:nvPr/>
        </p:nvSpPr>
        <p:spPr bwMode="auto">
          <a:xfrm>
            <a:off x="7048501" y="3217070"/>
            <a:ext cx="720725" cy="790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1837" name="Line 45">
            <a:extLst>
              <a:ext uri="{C183D7F6-B498-43B3-948B-1728B52AA6E4}">
                <adec:decorative xmlns:adec="http://schemas.microsoft.com/office/drawing/2017/decorative" val="1"/>
              </a:ext>
            </a:extLst>
          </p:cNvPr>
          <p:cNvSpPr>
            <a:spLocks noChangeShapeType="1"/>
          </p:cNvSpPr>
          <p:nvPr/>
        </p:nvSpPr>
        <p:spPr bwMode="auto">
          <a:xfrm>
            <a:off x="7048501" y="3217070"/>
            <a:ext cx="720725" cy="1008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1838" name="Line 46">
            <a:extLst>
              <a:ext uri="{C183D7F6-B498-43B3-948B-1728B52AA6E4}">
                <adec:decorative xmlns:adec="http://schemas.microsoft.com/office/drawing/2017/decorative" val="1"/>
              </a:ext>
            </a:extLst>
          </p:cNvPr>
          <p:cNvSpPr>
            <a:spLocks noChangeShapeType="1"/>
          </p:cNvSpPr>
          <p:nvPr/>
        </p:nvSpPr>
        <p:spPr bwMode="auto">
          <a:xfrm>
            <a:off x="7048501" y="3217070"/>
            <a:ext cx="720725"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12CFE84-4521-4114-BDD1-86FD5CEAA9C4}"/>
              </a:ext>
              <a:ext uri="{C183D7F6-B498-43B3-948B-1728B52AA6E4}">
                <adec:decorative xmlns:adec="http://schemas.microsoft.com/office/drawing/2017/decorative" val="1"/>
              </a:ext>
            </a:extLst>
          </p:cNvPr>
          <p:cNvGrpSpPr/>
          <p:nvPr/>
        </p:nvGrpSpPr>
        <p:grpSpPr>
          <a:xfrm>
            <a:off x="951665" y="1095798"/>
            <a:ext cx="10515600" cy="4666404"/>
            <a:chOff x="951665" y="1095798"/>
            <a:chExt cx="10515600" cy="4666404"/>
          </a:xfrm>
        </p:grpSpPr>
        <p:sp>
          <p:nvSpPr>
            <p:cNvPr id="7" name="Oval 6">
              <a:extLst>
                <a:ext uri="{FF2B5EF4-FFF2-40B4-BE49-F238E27FC236}">
                  <a16:creationId xmlns:a16="http://schemas.microsoft.com/office/drawing/2014/main" id="{DC5C2ED8-A4AF-4F85-8E7F-9B8EDA37EC9D}"/>
                </a:ext>
              </a:extLst>
            </p:cNvPr>
            <p:cNvSpPr/>
            <p:nvPr/>
          </p:nvSpPr>
          <p:spPr>
            <a:xfrm>
              <a:off x="5798437" y="1095798"/>
              <a:ext cx="865800"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4962700" y="1708596"/>
              <a:ext cx="499822"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5981426" y="1708596"/>
              <a:ext cx="499822"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7000152" y="1708596"/>
              <a:ext cx="499822"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8018878" y="1708596"/>
              <a:ext cx="499822"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1808169"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4039128" y="1708596"/>
              <a:ext cx="499822"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2711061"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3613953" y="2650025"/>
              <a:ext cx="731169"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4566247"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4" name="Oval 23">
              <a:extLst>
                <a:ext uri="{FF2B5EF4-FFF2-40B4-BE49-F238E27FC236}">
                  <a16:creationId xmlns:a16="http://schemas.microsoft.com/office/drawing/2014/main" id="{7045C5D0-BDA4-4DC5-A7A0-0BB8ACCC3407}"/>
                </a:ext>
              </a:extLst>
            </p:cNvPr>
            <p:cNvSpPr/>
            <p:nvPr/>
          </p:nvSpPr>
          <p:spPr>
            <a:xfrm>
              <a:off x="5469139"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a:t>
              </a:r>
            </a:p>
          </p:txBody>
        </p:sp>
        <p:sp>
          <p:nvSpPr>
            <p:cNvPr id="25" name="Oval 24">
              <a:extLst>
                <a:ext uri="{FF2B5EF4-FFF2-40B4-BE49-F238E27FC236}">
                  <a16:creationId xmlns:a16="http://schemas.microsoft.com/office/drawing/2014/main" id="{AEB8B298-C9A9-4FDF-9265-A27E8B3D55C6}"/>
                </a:ext>
              </a:extLst>
            </p:cNvPr>
            <p:cNvSpPr/>
            <p:nvPr/>
          </p:nvSpPr>
          <p:spPr>
            <a:xfrm>
              <a:off x="6372031"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7274924"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9983600"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28" name="Oval 27">
              <a:extLst>
                <a:ext uri="{FF2B5EF4-FFF2-40B4-BE49-F238E27FC236}">
                  <a16:creationId xmlns:a16="http://schemas.microsoft.com/office/drawing/2014/main" id="{B8C4B0D4-C6D4-4664-96E1-6FDEBE930AED}"/>
                </a:ext>
              </a:extLst>
            </p:cNvPr>
            <p:cNvSpPr/>
            <p:nvPr/>
          </p:nvSpPr>
          <p:spPr>
            <a:xfrm>
              <a:off x="9080708"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CE</a:t>
              </a:r>
            </a:p>
          </p:txBody>
        </p:sp>
        <p:sp>
          <p:nvSpPr>
            <p:cNvPr id="29" name="Oval 28">
              <a:extLst>
                <a:ext uri="{FF2B5EF4-FFF2-40B4-BE49-F238E27FC236}">
                  <a16:creationId xmlns:a16="http://schemas.microsoft.com/office/drawing/2014/main" id="{7A865064-042A-4BF7-979F-D6F3F34CF1F1}"/>
                </a:ext>
              </a:extLst>
            </p:cNvPr>
            <p:cNvSpPr/>
            <p:nvPr/>
          </p:nvSpPr>
          <p:spPr>
            <a:xfrm>
              <a:off x="8177816" y="2650025"/>
              <a:ext cx="68176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a:t>
              </a:r>
            </a:p>
          </p:txBody>
        </p:sp>
        <p:sp>
          <p:nvSpPr>
            <p:cNvPr id="30" name="Oval 29">
              <a:extLst>
                <a:ext uri="{FF2B5EF4-FFF2-40B4-BE49-F238E27FC236}">
                  <a16:creationId xmlns:a16="http://schemas.microsoft.com/office/drawing/2014/main" id="{BD9F3B77-4763-41BA-8B99-6D2AF5AE625A}"/>
                </a:ext>
              </a:extLst>
            </p:cNvPr>
            <p:cNvSpPr/>
            <p:nvPr/>
          </p:nvSpPr>
          <p:spPr>
            <a:xfrm>
              <a:off x="951665"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a:t>
              </a:r>
            </a:p>
          </p:txBody>
        </p:sp>
        <p:sp>
          <p:nvSpPr>
            <p:cNvPr id="31" name="Oval 30">
              <a:extLst>
                <a:ext uri="{FF2B5EF4-FFF2-40B4-BE49-F238E27FC236}">
                  <a16:creationId xmlns:a16="http://schemas.microsoft.com/office/drawing/2014/main" id="{66CC9DF0-8EFE-486F-8B51-42FA09291FD6}"/>
                </a:ext>
              </a:extLst>
            </p:cNvPr>
            <p:cNvSpPr/>
            <p:nvPr/>
          </p:nvSpPr>
          <p:spPr>
            <a:xfrm>
              <a:off x="2017823"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a:t>
              </a:r>
            </a:p>
          </p:txBody>
        </p:sp>
        <p:sp>
          <p:nvSpPr>
            <p:cNvPr id="32" name="Oval 31">
              <a:extLst>
                <a:ext uri="{FF2B5EF4-FFF2-40B4-BE49-F238E27FC236}">
                  <a16:creationId xmlns:a16="http://schemas.microsoft.com/office/drawing/2014/main" id="{47DC59ED-0492-4D39-B1A5-41F41ECA011E}"/>
                </a:ext>
              </a:extLst>
            </p:cNvPr>
            <p:cNvSpPr/>
            <p:nvPr/>
          </p:nvSpPr>
          <p:spPr>
            <a:xfrm>
              <a:off x="3083981"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ABE</a:t>
              </a:r>
            </a:p>
          </p:txBody>
        </p:sp>
        <p:sp>
          <p:nvSpPr>
            <p:cNvPr id="33" name="Oval 32">
              <a:extLst>
                <a:ext uri="{FF2B5EF4-FFF2-40B4-BE49-F238E27FC236}">
                  <a16:creationId xmlns:a16="http://schemas.microsoft.com/office/drawing/2014/main" id="{B9EC46AD-889A-47B6-BACA-04E8ED1F057E}"/>
                </a:ext>
              </a:extLst>
            </p:cNvPr>
            <p:cNvSpPr/>
            <p:nvPr/>
          </p:nvSpPr>
          <p:spPr>
            <a:xfrm>
              <a:off x="7348612"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BCD</a:t>
              </a:r>
            </a:p>
          </p:txBody>
        </p:sp>
        <p:sp>
          <p:nvSpPr>
            <p:cNvPr id="34" name="Oval 33">
              <a:extLst>
                <a:ext uri="{FF2B5EF4-FFF2-40B4-BE49-F238E27FC236}">
                  <a16:creationId xmlns:a16="http://schemas.microsoft.com/office/drawing/2014/main" id="{6401917B-AC44-4323-B6D2-8AAE3A58D5A3}"/>
                </a:ext>
              </a:extLst>
            </p:cNvPr>
            <p:cNvSpPr/>
            <p:nvPr/>
          </p:nvSpPr>
          <p:spPr>
            <a:xfrm>
              <a:off x="8414769"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BCE</a:t>
              </a:r>
            </a:p>
          </p:txBody>
        </p:sp>
        <p:sp>
          <p:nvSpPr>
            <p:cNvPr id="35" name="Oval 34">
              <a:extLst>
                <a:ext uri="{FF2B5EF4-FFF2-40B4-BE49-F238E27FC236}">
                  <a16:creationId xmlns:a16="http://schemas.microsoft.com/office/drawing/2014/main" id="{09024433-E9CD-408C-898E-F4DCBE2D9A5E}"/>
                </a:ext>
              </a:extLst>
            </p:cNvPr>
            <p:cNvSpPr/>
            <p:nvPr/>
          </p:nvSpPr>
          <p:spPr>
            <a:xfrm>
              <a:off x="10547088"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CDE</a:t>
              </a:r>
            </a:p>
          </p:txBody>
        </p:sp>
        <p:sp>
          <p:nvSpPr>
            <p:cNvPr id="36" name="Oval 35">
              <a:extLst>
                <a:ext uri="{FF2B5EF4-FFF2-40B4-BE49-F238E27FC236}">
                  <a16:creationId xmlns:a16="http://schemas.microsoft.com/office/drawing/2014/main" id="{DDF87FE4-6F61-4F34-B392-A3BBB96CE250}"/>
                </a:ext>
              </a:extLst>
            </p:cNvPr>
            <p:cNvSpPr/>
            <p:nvPr/>
          </p:nvSpPr>
          <p:spPr>
            <a:xfrm>
              <a:off x="2833137" y="4553888"/>
              <a:ext cx="1118850"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ABCD</a:t>
              </a:r>
            </a:p>
          </p:txBody>
        </p:sp>
        <p:sp>
          <p:nvSpPr>
            <p:cNvPr id="37" name="Oval 36">
              <a:extLst>
                <a:ext uri="{FF2B5EF4-FFF2-40B4-BE49-F238E27FC236}">
                  <a16:creationId xmlns:a16="http://schemas.microsoft.com/office/drawing/2014/main" id="{D8C95297-3819-454D-BB70-1FD7D74ACA41}"/>
                </a:ext>
              </a:extLst>
            </p:cNvPr>
            <p:cNvSpPr/>
            <p:nvPr/>
          </p:nvSpPr>
          <p:spPr>
            <a:xfrm>
              <a:off x="4260626" y="4553888"/>
              <a:ext cx="1118850"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ABCE</a:t>
              </a:r>
            </a:p>
          </p:txBody>
        </p:sp>
        <p:sp>
          <p:nvSpPr>
            <p:cNvPr id="38" name="Oval 37">
              <a:extLst>
                <a:ext uri="{FF2B5EF4-FFF2-40B4-BE49-F238E27FC236}">
                  <a16:creationId xmlns:a16="http://schemas.microsoft.com/office/drawing/2014/main" id="{02E1BE96-3418-4090-82CA-C333FC87ECC0}"/>
                </a:ext>
              </a:extLst>
            </p:cNvPr>
            <p:cNvSpPr/>
            <p:nvPr/>
          </p:nvSpPr>
          <p:spPr>
            <a:xfrm>
              <a:off x="7115605" y="4553888"/>
              <a:ext cx="1118850"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ACDE</a:t>
              </a:r>
            </a:p>
          </p:txBody>
        </p:sp>
        <p:sp>
          <p:nvSpPr>
            <p:cNvPr id="39" name="Oval 38">
              <a:extLst>
                <a:ext uri="{FF2B5EF4-FFF2-40B4-BE49-F238E27FC236}">
                  <a16:creationId xmlns:a16="http://schemas.microsoft.com/office/drawing/2014/main" id="{32A8B02E-A44E-42E3-8633-56D4AB275E17}"/>
                </a:ext>
              </a:extLst>
            </p:cNvPr>
            <p:cNvSpPr/>
            <p:nvPr/>
          </p:nvSpPr>
          <p:spPr>
            <a:xfrm>
              <a:off x="8543092" y="4553887"/>
              <a:ext cx="1118850"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BCDE</a:t>
              </a:r>
            </a:p>
          </p:txBody>
        </p:sp>
        <p:sp>
          <p:nvSpPr>
            <p:cNvPr id="40" name="Oval 39">
              <a:extLst>
                <a:ext uri="{FF2B5EF4-FFF2-40B4-BE49-F238E27FC236}">
                  <a16:creationId xmlns:a16="http://schemas.microsoft.com/office/drawing/2014/main" id="{BFFE32B3-B95E-4C30-9846-B03F50E6C6BC}"/>
                </a:ext>
              </a:extLst>
            </p:cNvPr>
            <p:cNvSpPr/>
            <p:nvPr/>
          </p:nvSpPr>
          <p:spPr>
            <a:xfrm>
              <a:off x="5529652" y="5442440"/>
              <a:ext cx="1505602"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ABCDE</a:t>
              </a:r>
            </a:p>
          </p:txBody>
        </p:sp>
        <p:sp>
          <p:nvSpPr>
            <p:cNvPr id="42" name="Oval 41">
              <a:extLst>
                <a:ext uri="{FF2B5EF4-FFF2-40B4-BE49-F238E27FC236}">
                  <a16:creationId xmlns:a16="http://schemas.microsoft.com/office/drawing/2014/main" id="{CB6A7DF3-B6C1-480E-8341-1222853F18FC}"/>
                </a:ext>
              </a:extLst>
            </p:cNvPr>
            <p:cNvSpPr/>
            <p:nvPr/>
          </p:nvSpPr>
          <p:spPr>
            <a:xfrm>
              <a:off x="4150138"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ACD</a:t>
              </a:r>
            </a:p>
          </p:txBody>
        </p:sp>
        <p:sp>
          <p:nvSpPr>
            <p:cNvPr id="43" name="Oval 42">
              <a:extLst>
                <a:ext uri="{FF2B5EF4-FFF2-40B4-BE49-F238E27FC236}">
                  <a16:creationId xmlns:a16="http://schemas.microsoft.com/office/drawing/2014/main" id="{8601EA10-0DF9-4885-BD86-842B0D39899B}"/>
                </a:ext>
              </a:extLst>
            </p:cNvPr>
            <p:cNvSpPr/>
            <p:nvPr/>
          </p:nvSpPr>
          <p:spPr>
            <a:xfrm>
              <a:off x="5216296"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ACE</a:t>
              </a:r>
            </a:p>
          </p:txBody>
        </p:sp>
        <p:sp>
          <p:nvSpPr>
            <p:cNvPr id="44" name="Oval 43">
              <a:extLst>
                <a:ext uri="{FF2B5EF4-FFF2-40B4-BE49-F238E27FC236}">
                  <a16:creationId xmlns:a16="http://schemas.microsoft.com/office/drawing/2014/main" id="{E2E566B5-CAD5-446F-A97A-0DE0DF386A90}"/>
                </a:ext>
              </a:extLst>
            </p:cNvPr>
            <p:cNvSpPr/>
            <p:nvPr/>
          </p:nvSpPr>
          <p:spPr>
            <a:xfrm>
              <a:off x="9480927"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BDE</a:t>
              </a:r>
            </a:p>
          </p:txBody>
        </p:sp>
        <p:sp>
          <p:nvSpPr>
            <p:cNvPr id="47" name="Oval 46">
              <a:extLst>
                <a:ext uri="{FF2B5EF4-FFF2-40B4-BE49-F238E27FC236}">
                  <a16:creationId xmlns:a16="http://schemas.microsoft.com/office/drawing/2014/main" id="{240FF841-8CEF-4BAF-A5B5-6887ECC79BFB}"/>
                </a:ext>
              </a:extLst>
            </p:cNvPr>
            <p:cNvSpPr/>
            <p:nvPr/>
          </p:nvSpPr>
          <p:spPr>
            <a:xfrm>
              <a:off x="6282454" y="3658031"/>
              <a:ext cx="920177"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ADE</a:t>
              </a:r>
            </a:p>
          </p:txBody>
        </p:sp>
        <p:sp>
          <p:nvSpPr>
            <p:cNvPr id="48" name="Oval 47">
              <a:extLst>
                <a:ext uri="{FF2B5EF4-FFF2-40B4-BE49-F238E27FC236}">
                  <a16:creationId xmlns:a16="http://schemas.microsoft.com/office/drawing/2014/main" id="{962094BF-F524-465F-8C2E-BD9D4AAAF1E7}"/>
                </a:ext>
              </a:extLst>
            </p:cNvPr>
            <p:cNvSpPr/>
            <p:nvPr/>
          </p:nvSpPr>
          <p:spPr>
            <a:xfrm>
              <a:off x="5688115" y="4553888"/>
              <a:ext cx="1118850" cy="319762"/>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ABDE</a:t>
              </a:r>
            </a:p>
          </p:txBody>
        </p:sp>
        <p:cxnSp>
          <p:nvCxnSpPr>
            <p:cNvPr id="50" name="Straight Connector 49">
              <a:extLst>
                <a:ext uri="{FF2B5EF4-FFF2-40B4-BE49-F238E27FC236}">
                  <a16:creationId xmlns:a16="http://schemas.microsoft.com/office/drawing/2014/main" id="{BD8A84E8-8D8D-44DE-9A36-36FC46F3F682}"/>
                </a:ext>
              </a:extLst>
            </p:cNvPr>
            <p:cNvCxnSpPr>
              <a:stCxn id="7" idx="4"/>
              <a:endCxn id="15" idx="0"/>
            </p:cNvCxnSpPr>
            <p:nvPr/>
          </p:nvCxnSpPr>
          <p:spPr>
            <a:xfrm flipH="1">
              <a:off x="4289040" y="1415560"/>
              <a:ext cx="1942297" cy="29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Lst>
            </p:cNvPr>
            <p:cNvCxnSpPr>
              <a:stCxn id="7" idx="4"/>
              <a:endCxn id="9" idx="0"/>
            </p:cNvCxnSpPr>
            <p:nvPr/>
          </p:nvCxnSpPr>
          <p:spPr>
            <a:xfrm flipH="1">
              <a:off x="5212611" y="1415560"/>
              <a:ext cx="1018726" cy="29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Lst>
            </p:cNvPr>
            <p:cNvCxnSpPr>
              <a:stCxn id="7" idx="4"/>
              <a:endCxn id="10" idx="0"/>
            </p:cNvCxnSpPr>
            <p:nvPr/>
          </p:nvCxnSpPr>
          <p:spPr>
            <a:xfrm>
              <a:off x="6231337" y="1415560"/>
              <a:ext cx="0" cy="29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Lst>
            </p:cNvPr>
            <p:cNvCxnSpPr>
              <a:stCxn id="7" idx="4"/>
              <a:endCxn id="11" idx="0"/>
            </p:cNvCxnSpPr>
            <p:nvPr/>
          </p:nvCxnSpPr>
          <p:spPr>
            <a:xfrm>
              <a:off x="6231337" y="1415560"/>
              <a:ext cx="1018726" cy="29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Lst>
            </p:cNvPr>
            <p:cNvCxnSpPr>
              <a:stCxn id="7" idx="4"/>
              <a:endCxn id="12" idx="0"/>
            </p:cNvCxnSpPr>
            <p:nvPr/>
          </p:nvCxnSpPr>
          <p:spPr>
            <a:xfrm>
              <a:off x="6231337" y="1415560"/>
              <a:ext cx="2037452" cy="29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Lst>
            </p:cNvPr>
            <p:cNvCxnSpPr>
              <a:cxnSpLocks/>
              <a:stCxn id="15" idx="4"/>
              <a:endCxn id="13" idx="0"/>
            </p:cNvCxnSpPr>
            <p:nvPr/>
          </p:nvCxnSpPr>
          <p:spPr>
            <a:xfrm flipH="1">
              <a:off x="2149053" y="2028358"/>
              <a:ext cx="2139987"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Lst>
            </p:cNvPr>
            <p:cNvCxnSpPr>
              <a:cxnSpLocks/>
              <a:stCxn id="15" idx="4"/>
              <a:endCxn id="21" idx="0"/>
            </p:cNvCxnSpPr>
            <p:nvPr/>
          </p:nvCxnSpPr>
          <p:spPr>
            <a:xfrm flipH="1">
              <a:off x="3051945" y="2028358"/>
              <a:ext cx="1237095"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Lst>
            </p:cNvPr>
            <p:cNvCxnSpPr>
              <a:cxnSpLocks/>
              <a:stCxn id="9" idx="4"/>
              <a:endCxn id="25" idx="0"/>
            </p:cNvCxnSpPr>
            <p:nvPr/>
          </p:nvCxnSpPr>
          <p:spPr>
            <a:xfrm>
              <a:off x="5212611" y="2028358"/>
              <a:ext cx="1500305"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Lst>
            </p:cNvPr>
            <p:cNvCxnSpPr>
              <a:cxnSpLocks/>
              <a:stCxn id="9" idx="4"/>
              <a:endCxn id="13" idx="0"/>
            </p:cNvCxnSpPr>
            <p:nvPr/>
          </p:nvCxnSpPr>
          <p:spPr>
            <a:xfrm flipH="1">
              <a:off x="2149053" y="2028358"/>
              <a:ext cx="3063558"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Lst>
            </p:cNvPr>
            <p:cNvCxnSpPr>
              <a:cxnSpLocks/>
              <a:stCxn id="15" idx="4"/>
              <a:endCxn id="23" idx="0"/>
            </p:cNvCxnSpPr>
            <p:nvPr/>
          </p:nvCxnSpPr>
          <p:spPr>
            <a:xfrm>
              <a:off x="4289040" y="2028358"/>
              <a:ext cx="618092"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Lst>
            </p:cNvPr>
            <p:cNvCxnSpPr>
              <a:cxnSpLocks/>
              <a:stCxn id="12" idx="4"/>
              <a:endCxn id="23" idx="0"/>
            </p:cNvCxnSpPr>
            <p:nvPr/>
          </p:nvCxnSpPr>
          <p:spPr>
            <a:xfrm flipH="1">
              <a:off x="4907131" y="2028358"/>
              <a:ext cx="3361658"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Lst>
            </p:cNvPr>
            <p:cNvCxnSpPr>
              <a:cxnSpLocks/>
              <a:stCxn id="9" idx="4"/>
              <a:endCxn id="26" idx="0"/>
            </p:cNvCxnSpPr>
            <p:nvPr/>
          </p:nvCxnSpPr>
          <p:spPr>
            <a:xfrm>
              <a:off x="5212611" y="2028358"/>
              <a:ext cx="2403197"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0CFDD8D-C073-46B6-A0FD-BB72D7DF78DD}"/>
                </a:ext>
              </a:extLst>
            </p:cNvPr>
            <p:cNvCxnSpPr>
              <a:cxnSpLocks/>
              <a:stCxn id="9" idx="4"/>
              <a:endCxn id="24" idx="0"/>
            </p:cNvCxnSpPr>
            <p:nvPr/>
          </p:nvCxnSpPr>
          <p:spPr>
            <a:xfrm>
              <a:off x="5212611" y="2028358"/>
              <a:ext cx="597413"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Lst>
            </p:cNvPr>
            <p:cNvCxnSpPr>
              <a:cxnSpLocks/>
              <a:stCxn id="15" idx="4"/>
              <a:endCxn id="22" idx="0"/>
            </p:cNvCxnSpPr>
            <p:nvPr/>
          </p:nvCxnSpPr>
          <p:spPr>
            <a:xfrm flipH="1">
              <a:off x="3979538" y="2028358"/>
              <a:ext cx="309502"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8D1027-9BCC-44B8-B8BA-FAF8542F14C7}"/>
                </a:ext>
              </a:extLst>
            </p:cNvPr>
            <p:cNvCxnSpPr>
              <a:cxnSpLocks/>
              <a:stCxn id="10" idx="4"/>
              <a:endCxn id="28" idx="0"/>
            </p:cNvCxnSpPr>
            <p:nvPr/>
          </p:nvCxnSpPr>
          <p:spPr>
            <a:xfrm>
              <a:off x="6231337" y="2028358"/>
              <a:ext cx="3190255"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51D15F-3C9D-4ECE-9B26-27DE36255068}"/>
                </a:ext>
              </a:extLst>
            </p:cNvPr>
            <p:cNvCxnSpPr>
              <a:cxnSpLocks/>
              <a:stCxn id="10" idx="4"/>
              <a:endCxn id="29" idx="0"/>
            </p:cNvCxnSpPr>
            <p:nvPr/>
          </p:nvCxnSpPr>
          <p:spPr>
            <a:xfrm>
              <a:off x="6231337" y="2028358"/>
              <a:ext cx="2287363"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724A11-A1DC-4CAF-9554-F7A8FA004D6E}"/>
                </a:ext>
              </a:extLst>
            </p:cNvPr>
            <p:cNvCxnSpPr>
              <a:cxnSpLocks/>
              <a:stCxn id="10" idx="4"/>
              <a:endCxn id="24" idx="0"/>
            </p:cNvCxnSpPr>
            <p:nvPr/>
          </p:nvCxnSpPr>
          <p:spPr>
            <a:xfrm flipH="1">
              <a:off x="5810023" y="2028358"/>
              <a:ext cx="421314"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Lst>
            </p:cNvPr>
            <p:cNvCxnSpPr>
              <a:cxnSpLocks/>
              <a:stCxn id="10" idx="4"/>
              <a:endCxn id="21" idx="0"/>
            </p:cNvCxnSpPr>
            <p:nvPr/>
          </p:nvCxnSpPr>
          <p:spPr>
            <a:xfrm flipH="1">
              <a:off x="3051945" y="2028358"/>
              <a:ext cx="3179392"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Lst>
            </p:cNvPr>
            <p:cNvCxnSpPr>
              <a:cxnSpLocks/>
              <a:stCxn id="11" idx="4"/>
              <a:endCxn id="27" idx="0"/>
            </p:cNvCxnSpPr>
            <p:nvPr/>
          </p:nvCxnSpPr>
          <p:spPr>
            <a:xfrm>
              <a:off x="7250063" y="2028358"/>
              <a:ext cx="3074421"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9A6F25-F328-472C-B32F-A03992B670FA}"/>
                </a:ext>
              </a:extLst>
            </p:cNvPr>
            <p:cNvCxnSpPr>
              <a:cxnSpLocks/>
              <a:stCxn id="11" idx="4"/>
              <a:endCxn id="29" idx="0"/>
            </p:cNvCxnSpPr>
            <p:nvPr/>
          </p:nvCxnSpPr>
          <p:spPr>
            <a:xfrm>
              <a:off x="7250063" y="2028358"/>
              <a:ext cx="1268636"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Lst>
            </p:cNvPr>
            <p:cNvCxnSpPr>
              <a:cxnSpLocks/>
              <a:stCxn id="11" idx="4"/>
              <a:endCxn id="25" idx="0"/>
            </p:cNvCxnSpPr>
            <p:nvPr/>
          </p:nvCxnSpPr>
          <p:spPr>
            <a:xfrm flipH="1">
              <a:off x="6712915" y="2028358"/>
              <a:ext cx="537148"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Lst>
            </p:cNvPr>
            <p:cNvCxnSpPr>
              <a:cxnSpLocks/>
              <a:stCxn id="11" idx="4"/>
              <a:endCxn id="22" idx="0"/>
            </p:cNvCxnSpPr>
            <p:nvPr/>
          </p:nvCxnSpPr>
          <p:spPr>
            <a:xfrm flipH="1">
              <a:off x="3979538" y="2028358"/>
              <a:ext cx="3270525"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Lst>
            </p:cNvPr>
            <p:cNvCxnSpPr>
              <a:cxnSpLocks/>
              <a:stCxn id="12" idx="4"/>
              <a:endCxn id="26" idx="0"/>
            </p:cNvCxnSpPr>
            <p:nvPr/>
          </p:nvCxnSpPr>
          <p:spPr>
            <a:xfrm flipH="1">
              <a:off x="7615808" y="2028358"/>
              <a:ext cx="652981"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00AABF1-EB6A-4E89-BFCF-DB56733201D1}"/>
                </a:ext>
              </a:extLst>
            </p:cNvPr>
            <p:cNvCxnSpPr>
              <a:cxnSpLocks/>
              <a:stCxn id="12" idx="4"/>
              <a:endCxn id="28" idx="0"/>
            </p:cNvCxnSpPr>
            <p:nvPr/>
          </p:nvCxnSpPr>
          <p:spPr>
            <a:xfrm>
              <a:off x="8268789" y="2028358"/>
              <a:ext cx="1152803"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Lst>
            </p:cNvPr>
            <p:cNvCxnSpPr>
              <a:cxnSpLocks/>
              <a:stCxn id="12" idx="4"/>
              <a:endCxn id="27" idx="0"/>
            </p:cNvCxnSpPr>
            <p:nvPr/>
          </p:nvCxnSpPr>
          <p:spPr>
            <a:xfrm>
              <a:off x="8268789" y="2028358"/>
              <a:ext cx="2055695" cy="62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5C78598-5917-4CDD-91CC-7C30EF3AB599}"/>
                </a:ext>
              </a:extLst>
            </p:cNvPr>
            <p:cNvCxnSpPr>
              <a:stCxn id="13" idx="4"/>
              <a:endCxn id="30" idx="0"/>
            </p:cNvCxnSpPr>
            <p:nvPr/>
          </p:nvCxnSpPr>
          <p:spPr>
            <a:xfrm flipH="1">
              <a:off x="1411754" y="2969787"/>
              <a:ext cx="737299"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93F58F0-432D-4DF7-979D-3AE9DA24C484}"/>
                </a:ext>
              </a:extLst>
            </p:cNvPr>
            <p:cNvCxnSpPr>
              <a:cxnSpLocks/>
              <a:stCxn id="23" idx="4"/>
              <a:endCxn id="32" idx="0"/>
            </p:cNvCxnSpPr>
            <p:nvPr/>
          </p:nvCxnSpPr>
          <p:spPr>
            <a:xfrm flipH="1">
              <a:off x="3544070" y="2969787"/>
              <a:ext cx="1363061"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B38E7F-7F8A-4BF4-9C25-490A96128EF4}"/>
                </a:ext>
              </a:extLst>
            </p:cNvPr>
            <p:cNvCxnSpPr>
              <a:cxnSpLocks/>
              <a:stCxn id="13" idx="4"/>
              <a:endCxn id="32" idx="0"/>
            </p:cNvCxnSpPr>
            <p:nvPr/>
          </p:nvCxnSpPr>
          <p:spPr>
            <a:xfrm>
              <a:off x="2149053" y="2969787"/>
              <a:ext cx="1395017"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174B51E-FBD5-42B3-8BC4-8B40042F4650}"/>
                </a:ext>
              </a:extLst>
            </p:cNvPr>
            <p:cNvCxnSpPr>
              <a:cxnSpLocks/>
              <a:stCxn id="22" idx="4"/>
              <a:endCxn id="31" idx="0"/>
            </p:cNvCxnSpPr>
            <p:nvPr/>
          </p:nvCxnSpPr>
          <p:spPr>
            <a:xfrm flipH="1">
              <a:off x="2477912" y="2969787"/>
              <a:ext cx="1501626"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FA8065-DE1E-4F92-84D9-64FCA71D61E5}"/>
                </a:ext>
              </a:extLst>
            </p:cNvPr>
            <p:cNvCxnSpPr>
              <a:cxnSpLocks/>
              <a:stCxn id="13" idx="4"/>
              <a:endCxn id="31" idx="0"/>
            </p:cNvCxnSpPr>
            <p:nvPr/>
          </p:nvCxnSpPr>
          <p:spPr>
            <a:xfrm>
              <a:off x="2149053" y="2969787"/>
              <a:ext cx="328859"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E80F53-034E-4E22-9860-92B662FBB512}"/>
                </a:ext>
              </a:extLst>
            </p:cNvPr>
            <p:cNvCxnSpPr>
              <a:cxnSpLocks/>
              <a:stCxn id="21" idx="4"/>
              <a:endCxn id="30" idx="0"/>
            </p:cNvCxnSpPr>
            <p:nvPr/>
          </p:nvCxnSpPr>
          <p:spPr>
            <a:xfrm flipH="1">
              <a:off x="1411754" y="2969787"/>
              <a:ext cx="1640191"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22233ED-5309-47E2-85E1-72E8A60815C6}"/>
                </a:ext>
              </a:extLst>
            </p:cNvPr>
            <p:cNvCxnSpPr>
              <a:cxnSpLocks/>
              <a:stCxn id="23" idx="4"/>
              <a:endCxn id="43" idx="0"/>
            </p:cNvCxnSpPr>
            <p:nvPr/>
          </p:nvCxnSpPr>
          <p:spPr>
            <a:xfrm>
              <a:off x="4907131" y="2969787"/>
              <a:ext cx="769254"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9EBDDD-8701-4E6B-8239-B1199F047242}"/>
                </a:ext>
              </a:extLst>
            </p:cNvPr>
            <p:cNvCxnSpPr>
              <a:cxnSpLocks/>
              <a:stCxn id="22" idx="4"/>
              <a:endCxn id="42" idx="0"/>
            </p:cNvCxnSpPr>
            <p:nvPr/>
          </p:nvCxnSpPr>
          <p:spPr>
            <a:xfrm>
              <a:off x="3979538" y="2969787"/>
              <a:ext cx="630689"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25543E1-7EFA-441C-8826-9BE3722B6288}"/>
                </a:ext>
              </a:extLst>
            </p:cNvPr>
            <p:cNvCxnSpPr>
              <a:cxnSpLocks/>
              <a:stCxn id="22" idx="4"/>
              <a:endCxn id="47" idx="0"/>
            </p:cNvCxnSpPr>
            <p:nvPr/>
          </p:nvCxnSpPr>
          <p:spPr>
            <a:xfrm>
              <a:off x="3979538" y="2969787"/>
              <a:ext cx="2763005"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3E42BBB-C1A2-491A-9017-13F02A938049}"/>
                </a:ext>
              </a:extLst>
            </p:cNvPr>
            <p:cNvCxnSpPr>
              <a:cxnSpLocks/>
              <a:stCxn id="21" idx="4"/>
              <a:endCxn id="43" idx="0"/>
            </p:cNvCxnSpPr>
            <p:nvPr/>
          </p:nvCxnSpPr>
          <p:spPr>
            <a:xfrm>
              <a:off x="3051945" y="2969787"/>
              <a:ext cx="2624440"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560EF3-C224-49C2-9571-AE3091046204}"/>
                </a:ext>
              </a:extLst>
            </p:cNvPr>
            <p:cNvCxnSpPr>
              <a:cxnSpLocks/>
              <a:stCxn id="21" idx="4"/>
              <a:endCxn id="42" idx="0"/>
            </p:cNvCxnSpPr>
            <p:nvPr/>
          </p:nvCxnSpPr>
          <p:spPr>
            <a:xfrm>
              <a:off x="3051945" y="2969787"/>
              <a:ext cx="1558283"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B85FF1B-AC7A-4556-B674-703477D7B74D}"/>
                </a:ext>
              </a:extLst>
            </p:cNvPr>
            <p:cNvCxnSpPr>
              <a:cxnSpLocks/>
              <a:stCxn id="25" idx="4"/>
              <a:endCxn id="31" idx="0"/>
            </p:cNvCxnSpPr>
            <p:nvPr/>
          </p:nvCxnSpPr>
          <p:spPr>
            <a:xfrm flipH="1">
              <a:off x="2477912" y="2969787"/>
              <a:ext cx="4235004"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51EA1D3-8EC5-4DB9-8302-B3C208FEA952}"/>
                </a:ext>
              </a:extLst>
            </p:cNvPr>
            <p:cNvCxnSpPr>
              <a:cxnSpLocks/>
              <a:stCxn id="24" idx="4"/>
              <a:endCxn id="34" idx="0"/>
            </p:cNvCxnSpPr>
            <p:nvPr/>
          </p:nvCxnSpPr>
          <p:spPr>
            <a:xfrm>
              <a:off x="5810023" y="2969787"/>
              <a:ext cx="3064835"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E79AAB8-56C0-4459-9298-3D36BB6DF21C}"/>
                </a:ext>
              </a:extLst>
            </p:cNvPr>
            <p:cNvCxnSpPr>
              <a:cxnSpLocks/>
              <a:stCxn id="24" idx="4"/>
              <a:endCxn id="33" idx="0"/>
            </p:cNvCxnSpPr>
            <p:nvPr/>
          </p:nvCxnSpPr>
          <p:spPr>
            <a:xfrm>
              <a:off x="5810023" y="2969787"/>
              <a:ext cx="1998677"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37A48BB-C8D0-4614-9E01-D9D1A876C8D4}"/>
                </a:ext>
              </a:extLst>
            </p:cNvPr>
            <p:cNvCxnSpPr>
              <a:cxnSpLocks/>
              <a:stCxn id="24" idx="4"/>
              <a:endCxn id="30" idx="0"/>
            </p:cNvCxnSpPr>
            <p:nvPr/>
          </p:nvCxnSpPr>
          <p:spPr>
            <a:xfrm flipH="1">
              <a:off x="1411754" y="2969787"/>
              <a:ext cx="4398269"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37F10C9-0DB1-43F4-B294-BDC404D09C1E}"/>
                </a:ext>
              </a:extLst>
            </p:cNvPr>
            <p:cNvCxnSpPr>
              <a:cxnSpLocks/>
              <a:stCxn id="23" idx="4"/>
              <a:endCxn id="47" idx="0"/>
            </p:cNvCxnSpPr>
            <p:nvPr/>
          </p:nvCxnSpPr>
          <p:spPr>
            <a:xfrm>
              <a:off x="4907131" y="2969787"/>
              <a:ext cx="1835412"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B0F8DA7-9026-4660-B33D-244AE4D94C2B}"/>
                </a:ext>
              </a:extLst>
            </p:cNvPr>
            <p:cNvCxnSpPr>
              <a:cxnSpLocks/>
              <a:stCxn id="26" idx="4"/>
              <a:endCxn id="44" idx="0"/>
            </p:cNvCxnSpPr>
            <p:nvPr/>
          </p:nvCxnSpPr>
          <p:spPr>
            <a:xfrm>
              <a:off x="7615808" y="2969787"/>
              <a:ext cx="2325209"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C44A0DB-4216-4D83-8063-AF5EE8008D6A}"/>
                </a:ext>
              </a:extLst>
            </p:cNvPr>
            <p:cNvCxnSpPr>
              <a:cxnSpLocks/>
              <a:stCxn id="25" idx="4"/>
              <a:endCxn id="44" idx="0"/>
            </p:cNvCxnSpPr>
            <p:nvPr/>
          </p:nvCxnSpPr>
          <p:spPr>
            <a:xfrm>
              <a:off x="6712915" y="2969787"/>
              <a:ext cx="3228101"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0823F51-723A-4F08-8A2C-AB8EFF29E3DA}"/>
                </a:ext>
              </a:extLst>
            </p:cNvPr>
            <p:cNvCxnSpPr>
              <a:cxnSpLocks/>
              <a:stCxn id="25" idx="4"/>
              <a:endCxn id="33" idx="0"/>
            </p:cNvCxnSpPr>
            <p:nvPr/>
          </p:nvCxnSpPr>
          <p:spPr>
            <a:xfrm>
              <a:off x="6712915" y="2969787"/>
              <a:ext cx="1095785"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9ED87E6-232B-4564-BD78-DDC40B5470C8}"/>
                </a:ext>
              </a:extLst>
            </p:cNvPr>
            <p:cNvCxnSpPr>
              <a:cxnSpLocks/>
              <a:stCxn id="29" idx="4"/>
              <a:endCxn id="33" idx="0"/>
            </p:cNvCxnSpPr>
            <p:nvPr/>
          </p:nvCxnSpPr>
          <p:spPr>
            <a:xfrm flipH="1">
              <a:off x="7808701" y="2969787"/>
              <a:ext cx="709999"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BE36120-A699-4D6D-AD75-D9A12E02FD81}"/>
                </a:ext>
              </a:extLst>
            </p:cNvPr>
            <p:cNvCxnSpPr>
              <a:cxnSpLocks/>
              <a:stCxn id="29" idx="4"/>
              <a:endCxn id="42" idx="0"/>
            </p:cNvCxnSpPr>
            <p:nvPr/>
          </p:nvCxnSpPr>
          <p:spPr>
            <a:xfrm flipH="1">
              <a:off x="4610227" y="2969787"/>
              <a:ext cx="3908472"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502FD6-BAFC-4AAD-BDAF-4FC97B3F4104}"/>
                </a:ext>
              </a:extLst>
            </p:cNvPr>
            <p:cNvCxnSpPr>
              <a:cxnSpLocks/>
              <a:stCxn id="26" idx="4"/>
              <a:endCxn id="34" idx="0"/>
            </p:cNvCxnSpPr>
            <p:nvPr/>
          </p:nvCxnSpPr>
          <p:spPr>
            <a:xfrm>
              <a:off x="7615808" y="2969787"/>
              <a:ext cx="1259051"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4999B8-0B70-481B-8CC1-A92143342EE2}"/>
                </a:ext>
              </a:extLst>
            </p:cNvPr>
            <p:cNvCxnSpPr>
              <a:cxnSpLocks/>
              <a:stCxn id="26" idx="4"/>
              <a:endCxn id="32" idx="0"/>
            </p:cNvCxnSpPr>
            <p:nvPr/>
          </p:nvCxnSpPr>
          <p:spPr>
            <a:xfrm flipH="1">
              <a:off x="3544070" y="2969787"/>
              <a:ext cx="4071738"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2222AF6-296A-4610-8DBB-5547246E23DA}"/>
                </a:ext>
              </a:extLst>
            </p:cNvPr>
            <p:cNvCxnSpPr>
              <a:cxnSpLocks/>
              <a:stCxn id="28" idx="4"/>
              <a:endCxn id="34" idx="0"/>
            </p:cNvCxnSpPr>
            <p:nvPr/>
          </p:nvCxnSpPr>
          <p:spPr>
            <a:xfrm flipH="1">
              <a:off x="8874858" y="2969787"/>
              <a:ext cx="546734"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72710E-A4B7-4F4C-BC37-C44FBD6B589B}"/>
                </a:ext>
              </a:extLst>
            </p:cNvPr>
            <p:cNvCxnSpPr>
              <a:cxnSpLocks/>
              <a:stCxn id="28" idx="4"/>
              <a:endCxn id="43" idx="0"/>
            </p:cNvCxnSpPr>
            <p:nvPr/>
          </p:nvCxnSpPr>
          <p:spPr>
            <a:xfrm flipH="1">
              <a:off x="5676385" y="2969787"/>
              <a:ext cx="3745207"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F1C22F9-69C7-46BC-9A3B-F46E4DAAE1CD}"/>
                </a:ext>
              </a:extLst>
            </p:cNvPr>
            <p:cNvCxnSpPr>
              <a:cxnSpLocks/>
              <a:stCxn id="29" idx="4"/>
              <a:endCxn id="35" idx="0"/>
            </p:cNvCxnSpPr>
            <p:nvPr/>
          </p:nvCxnSpPr>
          <p:spPr>
            <a:xfrm>
              <a:off x="8518700" y="2969787"/>
              <a:ext cx="2488477"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47BCB6D-6DCD-4251-A51C-13160D248C45}"/>
                </a:ext>
              </a:extLst>
            </p:cNvPr>
            <p:cNvCxnSpPr>
              <a:cxnSpLocks/>
              <a:stCxn id="27" idx="4"/>
              <a:endCxn id="44" idx="0"/>
            </p:cNvCxnSpPr>
            <p:nvPr/>
          </p:nvCxnSpPr>
          <p:spPr>
            <a:xfrm flipH="1">
              <a:off x="9941016" y="2969787"/>
              <a:ext cx="383468"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23314BF-3647-44A1-9E82-3D249CEE1C6E}"/>
                </a:ext>
              </a:extLst>
            </p:cNvPr>
            <p:cNvCxnSpPr>
              <a:cxnSpLocks/>
              <a:stCxn id="27" idx="4"/>
              <a:endCxn id="35" idx="0"/>
            </p:cNvCxnSpPr>
            <p:nvPr/>
          </p:nvCxnSpPr>
          <p:spPr>
            <a:xfrm>
              <a:off x="10324484" y="2969787"/>
              <a:ext cx="682693"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AAD299E-3EE0-4078-914D-CEA8C32EBBA7}"/>
                </a:ext>
              </a:extLst>
            </p:cNvPr>
            <p:cNvCxnSpPr>
              <a:cxnSpLocks/>
              <a:stCxn id="27" idx="4"/>
              <a:endCxn id="47" idx="0"/>
            </p:cNvCxnSpPr>
            <p:nvPr/>
          </p:nvCxnSpPr>
          <p:spPr>
            <a:xfrm flipH="1">
              <a:off x="6742543" y="2969787"/>
              <a:ext cx="3581941"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4D41713-9414-49F6-9AA8-9F4F1FF57D8E}"/>
                </a:ext>
              </a:extLst>
            </p:cNvPr>
            <p:cNvCxnSpPr>
              <a:cxnSpLocks/>
              <a:stCxn id="28" idx="4"/>
              <a:endCxn id="35" idx="0"/>
            </p:cNvCxnSpPr>
            <p:nvPr/>
          </p:nvCxnSpPr>
          <p:spPr>
            <a:xfrm>
              <a:off x="9421592" y="2969787"/>
              <a:ext cx="1585585" cy="68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F0FB432-167C-4D78-AD13-2878B345089F}"/>
                </a:ext>
              </a:extLst>
            </p:cNvPr>
            <p:cNvCxnSpPr>
              <a:cxnSpLocks/>
              <a:stCxn id="31" idx="4"/>
              <a:endCxn id="48" idx="0"/>
            </p:cNvCxnSpPr>
            <p:nvPr/>
          </p:nvCxnSpPr>
          <p:spPr>
            <a:xfrm>
              <a:off x="2477912" y="3977793"/>
              <a:ext cx="3769629"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C4BC7BE3-55DD-43BF-B696-63451595B0E9}"/>
                </a:ext>
              </a:extLst>
            </p:cNvPr>
            <p:cNvCxnSpPr>
              <a:cxnSpLocks/>
              <a:stCxn id="31" idx="4"/>
              <a:endCxn id="36" idx="0"/>
            </p:cNvCxnSpPr>
            <p:nvPr/>
          </p:nvCxnSpPr>
          <p:spPr>
            <a:xfrm>
              <a:off x="2477912" y="3977793"/>
              <a:ext cx="914651"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4586E39-6326-4DD5-9639-D728D8611AE0}"/>
                </a:ext>
              </a:extLst>
            </p:cNvPr>
            <p:cNvCxnSpPr>
              <a:cxnSpLocks/>
              <a:stCxn id="37" idx="0"/>
              <a:endCxn id="30" idx="4"/>
            </p:cNvCxnSpPr>
            <p:nvPr/>
          </p:nvCxnSpPr>
          <p:spPr>
            <a:xfrm flipH="1" flipV="1">
              <a:off x="1411754" y="3977793"/>
              <a:ext cx="3408298"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DDF4E4B-2507-48BF-BE4C-61F01A3BF518}"/>
                </a:ext>
              </a:extLst>
            </p:cNvPr>
            <p:cNvCxnSpPr>
              <a:cxnSpLocks/>
              <a:stCxn id="30" idx="4"/>
              <a:endCxn id="36" idx="0"/>
            </p:cNvCxnSpPr>
            <p:nvPr/>
          </p:nvCxnSpPr>
          <p:spPr>
            <a:xfrm>
              <a:off x="1411754" y="3977793"/>
              <a:ext cx="1980808"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A064FC0-E529-447D-B67E-D146C074E3AA}"/>
                </a:ext>
              </a:extLst>
            </p:cNvPr>
            <p:cNvCxnSpPr>
              <a:cxnSpLocks/>
              <a:stCxn id="32" idx="4"/>
              <a:endCxn id="37" idx="0"/>
            </p:cNvCxnSpPr>
            <p:nvPr/>
          </p:nvCxnSpPr>
          <p:spPr>
            <a:xfrm>
              <a:off x="3544070" y="3977793"/>
              <a:ext cx="1275982"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102998A-AB9B-4C82-B273-F43DBD0D0D67}"/>
                </a:ext>
              </a:extLst>
            </p:cNvPr>
            <p:cNvCxnSpPr>
              <a:cxnSpLocks/>
              <a:stCxn id="43" idx="4"/>
              <a:endCxn id="37" idx="0"/>
            </p:cNvCxnSpPr>
            <p:nvPr/>
          </p:nvCxnSpPr>
          <p:spPr>
            <a:xfrm flipH="1">
              <a:off x="4820052" y="3977793"/>
              <a:ext cx="856333"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D47E0A80-A09B-44D4-B037-78E351D4144D}"/>
                </a:ext>
              </a:extLst>
            </p:cNvPr>
            <p:cNvCxnSpPr>
              <a:cxnSpLocks/>
              <a:stCxn id="42" idx="4"/>
              <a:endCxn id="38" idx="0"/>
            </p:cNvCxnSpPr>
            <p:nvPr/>
          </p:nvCxnSpPr>
          <p:spPr>
            <a:xfrm>
              <a:off x="4610227" y="3977793"/>
              <a:ext cx="3064803"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E48BC2A-8E25-4350-B0DF-E098A161A93B}"/>
                </a:ext>
              </a:extLst>
            </p:cNvPr>
            <p:cNvCxnSpPr>
              <a:cxnSpLocks/>
              <a:stCxn id="42" idx="4"/>
              <a:endCxn id="36" idx="0"/>
            </p:cNvCxnSpPr>
            <p:nvPr/>
          </p:nvCxnSpPr>
          <p:spPr>
            <a:xfrm flipH="1">
              <a:off x="3392562" y="3977793"/>
              <a:ext cx="1217665"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3E2B4B6-9F86-4308-BE06-4E528BA776F4}"/>
                </a:ext>
              </a:extLst>
            </p:cNvPr>
            <p:cNvCxnSpPr>
              <a:cxnSpLocks/>
              <a:stCxn id="32" idx="4"/>
              <a:endCxn id="48" idx="0"/>
            </p:cNvCxnSpPr>
            <p:nvPr/>
          </p:nvCxnSpPr>
          <p:spPr>
            <a:xfrm>
              <a:off x="3544070" y="3977793"/>
              <a:ext cx="2703472"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52751F7-A710-4E9E-80F9-28D8E03B0BF9}"/>
                </a:ext>
              </a:extLst>
            </p:cNvPr>
            <p:cNvCxnSpPr>
              <a:cxnSpLocks/>
              <a:stCxn id="34" idx="4"/>
              <a:endCxn id="37" idx="0"/>
            </p:cNvCxnSpPr>
            <p:nvPr/>
          </p:nvCxnSpPr>
          <p:spPr>
            <a:xfrm flipH="1">
              <a:off x="4820052" y="3977793"/>
              <a:ext cx="4054807"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4FBB991-107B-4B9D-B27F-D6F375A2EF98}"/>
                </a:ext>
              </a:extLst>
            </p:cNvPr>
            <p:cNvCxnSpPr>
              <a:cxnSpLocks/>
              <a:stCxn id="33" idx="4"/>
              <a:endCxn id="39" idx="0"/>
            </p:cNvCxnSpPr>
            <p:nvPr/>
          </p:nvCxnSpPr>
          <p:spPr>
            <a:xfrm>
              <a:off x="7808701" y="3977793"/>
              <a:ext cx="1293817" cy="57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597987F1-F546-4DDF-A908-DA5BC0DF9D6E}"/>
                </a:ext>
              </a:extLst>
            </p:cNvPr>
            <p:cNvCxnSpPr>
              <a:cxnSpLocks/>
              <a:stCxn id="33" idx="4"/>
              <a:endCxn id="36" idx="0"/>
            </p:cNvCxnSpPr>
            <p:nvPr/>
          </p:nvCxnSpPr>
          <p:spPr>
            <a:xfrm flipH="1">
              <a:off x="3392562" y="3977793"/>
              <a:ext cx="4416138"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EC407207-CFB7-4496-95EC-43813BA25A68}"/>
                </a:ext>
              </a:extLst>
            </p:cNvPr>
            <p:cNvCxnSpPr>
              <a:cxnSpLocks/>
              <a:stCxn id="47" idx="4"/>
              <a:endCxn id="38" idx="0"/>
            </p:cNvCxnSpPr>
            <p:nvPr/>
          </p:nvCxnSpPr>
          <p:spPr>
            <a:xfrm>
              <a:off x="6742543" y="3977793"/>
              <a:ext cx="932488"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5C70071F-3935-4015-AF59-407610618706}"/>
                </a:ext>
              </a:extLst>
            </p:cNvPr>
            <p:cNvCxnSpPr>
              <a:cxnSpLocks/>
              <a:stCxn id="47" idx="4"/>
              <a:endCxn id="48" idx="0"/>
            </p:cNvCxnSpPr>
            <p:nvPr/>
          </p:nvCxnSpPr>
          <p:spPr>
            <a:xfrm flipH="1">
              <a:off x="6247541" y="3977793"/>
              <a:ext cx="495002"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D1B1C290-7509-482A-9BA6-0C31D379C446}"/>
                </a:ext>
              </a:extLst>
            </p:cNvPr>
            <p:cNvCxnSpPr>
              <a:cxnSpLocks/>
              <a:stCxn id="43" idx="4"/>
              <a:endCxn id="38" idx="0"/>
            </p:cNvCxnSpPr>
            <p:nvPr/>
          </p:nvCxnSpPr>
          <p:spPr>
            <a:xfrm>
              <a:off x="5676385" y="3977793"/>
              <a:ext cx="1998645"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CFCE394-B3BB-4A07-B3E3-F01DCE2EABA6}"/>
                </a:ext>
              </a:extLst>
            </p:cNvPr>
            <p:cNvCxnSpPr>
              <a:cxnSpLocks/>
              <a:stCxn id="35" idx="4"/>
              <a:endCxn id="38" idx="0"/>
            </p:cNvCxnSpPr>
            <p:nvPr/>
          </p:nvCxnSpPr>
          <p:spPr>
            <a:xfrm flipH="1">
              <a:off x="7675030" y="3977793"/>
              <a:ext cx="3332146"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071D31D-ACB2-4FE2-BB26-0BD9DA702138}"/>
                </a:ext>
              </a:extLst>
            </p:cNvPr>
            <p:cNvCxnSpPr>
              <a:cxnSpLocks/>
              <a:stCxn id="44" idx="4"/>
              <a:endCxn id="39" idx="0"/>
            </p:cNvCxnSpPr>
            <p:nvPr/>
          </p:nvCxnSpPr>
          <p:spPr>
            <a:xfrm flipH="1">
              <a:off x="9102518" y="3977793"/>
              <a:ext cx="838498" cy="57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5236521F-EFF9-4152-9FDE-3A4AFF7DF2AC}"/>
                </a:ext>
              </a:extLst>
            </p:cNvPr>
            <p:cNvCxnSpPr>
              <a:cxnSpLocks/>
              <a:stCxn id="44" idx="4"/>
              <a:endCxn id="48" idx="0"/>
            </p:cNvCxnSpPr>
            <p:nvPr/>
          </p:nvCxnSpPr>
          <p:spPr>
            <a:xfrm flipH="1">
              <a:off x="6247541" y="3977793"/>
              <a:ext cx="3693475" cy="576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A13169D8-EB55-4041-B63D-326806AC537E}"/>
                </a:ext>
              </a:extLst>
            </p:cNvPr>
            <p:cNvCxnSpPr>
              <a:cxnSpLocks/>
              <a:stCxn id="34" idx="4"/>
              <a:endCxn id="39" idx="0"/>
            </p:cNvCxnSpPr>
            <p:nvPr/>
          </p:nvCxnSpPr>
          <p:spPr>
            <a:xfrm>
              <a:off x="8874858" y="3977793"/>
              <a:ext cx="227659" cy="57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8EC5CED-1BE5-41AD-BC5B-6C7F8725292C}"/>
                </a:ext>
              </a:extLst>
            </p:cNvPr>
            <p:cNvCxnSpPr>
              <a:cxnSpLocks/>
              <a:stCxn id="35" idx="4"/>
              <a:endCxn id="39" idx="0"/>
            </p:cNvCxnSpPr>
            <p:nvPr/>
          </p:nvCxnSpPr>
          <p:spPr>
            <a:xfrm flipH="1">
              <a:off x="9102518" y="3977793"/>
              <a:ext cx="1904659" cy="57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F58EC90-CE77-4719-93F0-B154F30910BD}"/>
                </a:ext>
              </a:extLst>
            </p:cNvPr>
            <p:cNvCxnSpPr>
              <a:cxnSpLocks/>
              <a:stCxn id="36" idx="4"/>
              <a:endCxn id="40" idx="0"/>
            </p:cNvCxnSpPr>
            <p:nvPr/>
          </p:nvCxnSpPr>
          <p:spPr>
            <a:xfrm>
              <a:off x="3392562" y="4873650"/>
              <a:ext cx="2889891"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098B5B2A-8DDD-4FB2-8736-9BFCF1E9F53A}"/>
                </a:ext>
              </a:extLst>
            </p:cNvPr>
            <p:cNvCxnSpPr>
              <a:cxnSpLocks/>
              <a:stCxn id="37" idx="4"/>
              <a:endCxn id="40" idx="0"/>
            </p:cNvCxnSpPr>
            <p:nvPr/>
          </p:nvCxnSpPr>
          <p:spPr>
            <a:xfrm>
              <a:off x="4820052" y="4873650"/>
              <a:ext cx="1462402"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71D31A68-AE66-444A-AE6B-2D60A7DB07CE}"/>
                </a:ext>
              </a:extLst>
            </p:cNvPr>
            <p:cNvCxnSpPr>
              <a:cxnSpLocks/>
              <a:stCxn id="48" idx="4"/>
              <a:endCxn id="40" idx="0"/>
            </p:cNvCxnSpPr>
            <p:nvPr/>
          </p:nvCxnSpPr>
          <p:spPr>
            <a:xfrm>
              <a:off x="6247541" y="4873650"/>
              <a:ext cx="34913"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CCE98D01-F6B1-442A-A016-01E95F9DD82B}"/>
                </a:ext>
              </a:extLst>
            </p:cNvPr>
            <p:cNvCxnSpPr>
              <a:cxnSpLocks/>
              <a:stCxn id="38" idx="4"/>
              <a:endCxn id="40" idx="0"/>
            </p:cNvCxnSpPr>
            <p:nvPr/>
          </p:nvCxnSpPr>
          <p:spPr>
            <a:xfrm flipH="1">
              <a:off x="6282454" y="4873650"/>
              <a:ext cx="1392577"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06CD8D80-FCCE-4098-A65C-4BC76E03CAFA}"/>
                </a:ext>
              </a:extLst>
            </p:cNvPr>
            <p:cNvCxnSpPr>
              <a:cxnSpLocks/>
              <a:stCxn id="39" idx="4"/>
              <a:endCxn id="40" idx="0"/>
            </p:cNvCxnSpPr>
            <p:nvPr/>
          </p:nvCxnSpPr>
          <p:spPr>
            <a:xfrm flipH="1">
              <a:off x="6282454" y="4873649"/>
              <a:ext cx="2820064" cy="5687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4" name="Rectangle 2">
            <a:extLst>
              <a:ext uri="{FF2B5EF4-FFF2-40B4-BE49-F238E27FC236}">
                <a16:creationId xmlns:a16="http://schemas.microsoft.com/office/drawing/2014/main" id="{5667426A-94A0-4C4B-8A4A-8A0F0074FBE3}"/>
              </a:ext>
            </a:extLst>
          </p:cNvPr>
          <p:cNvSpPr>
            <a:spLocks noGrp="1" noChangeArrowheads="1"/>
          </p:cNvSpPr>
          <p:nvPr>
            <p:ph type="title"/>
          </p:nvPr>
        </p:nvSpPr>
        <p:spPr>
          <a:xfrm>
            <a:off x="138595" y="841629"/>
            <a:ext cx="10515600" cy="1257300"/>
          </a:xfrm>
        </p:spPr>
        <p:txBody>
          <a:bodyPr/>
          <a:lstStyle/>
          <a:p>
            <a:r>
              <a:rPr lang="en-GB" altLang="en-US" dirty="0"/>
              <a:t>Itemset Generation (2)</a:t>
            </a:r>
          </a:p>
        </p:txBody>
      </p:sp>
      <p:sp>
        <p:nvSpPr>
          <p:cNvPr id="115" name="Text Box 4">
            <a:extLst>
              <a:ext uri="{FF2B5EF4-FFF2-40B4-BE49-F238E27FC236}">
                <a16:creationId xmlns:a16="http://schemas.microsoft.com/office/drawing/2014/main" id="{349C80F6-3618-4F80-B5B5-D29F4673A42A}"/>
              </a:ext>
            </a:extLst>
          </p:cNvPr>
          <p:cNvSpPr txBox="1">
            <a:spLocks noChangeArrowheads="1"/>
          </p:cNvSpPr>
          <p:nvPr/>
        </p:nvSpPr>
        <p:spPr bwMode="auto">
          <a:xfrm>
            <a:off x="354848" y="5916389"/>
            <a:ext cx="6977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sz="2400" dirty="0"/>
              <a:t>Given N items, there are 2</a:t>
            </a:r>
            <a:r>
              <a:rPr lang="en-US" altLang="en-US" sz="2400" baseline="30000" dirty="0"/>
              <a:t>N</a:t>
            </a:r>
            <a:r>
              <a:rPr lang="en-US" altLang="en-US" sz="2400" dirty="0"/>
              <a:t> candidate </a:t>
            </a:r>
            <a:r>
              <a:rPr lang="en-US" altLang="en-US" sz="2400" dirty="0" err="1"/>
              <a:t>itemsets</a:t>
            </a:r>
            <a:endParaRPr lang="en-US" altLang="en-US" sz="2400" dirty="0">
              <a:sym typeface="Symbol" pitchFamily="18" charset="2"/>
            </a:endParaRPr>
          </a:p>
        </p:txBody>
      </p:sp>
      <p:sp>
        <p:nvSpPr>
          <p:cNvPr id="116" name="Text Box 5">
            <a:extLst>
              <a:ext uri="{FF2B5EF4-FFF2-40B4-BE49-F238E27FC236}">
                <a16:creationId xmlns:a16="http://schemas.microsoft.com/office/drawing/2014/main" id="{899091DE-8523-4424-93B1-8514BB04A53F}"/>
              </a:ext>
            </a:extLst>
          </p:cNvPr>
          <p:cNvSpPr txBox="1">
            <a:spLocks noChangeArrowheads="1"/>
          </p:cNvSpPr>
          <p:nvPr/>
        </p:nvSpPr>
        <p:spPr bwMode="auto">
          <a:xfrm>
            <a:off x="9111614" y="1345986"/>
            <a:ext cx="24727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dirty="0"/>
              <a:t>Lattice of </a:t>
            </a:r>
            <a:r>
              <a:rPr lang="en-US" altLang="en-US" sz="2400" dirty="0" err="1"/>
              <a:t>itemsets</a:t>
            </a:r>
            <a:endParaRPr lang="en-US" altLang="en-US" sz="2400" dirty="0"/>
          </a:p>
        </p:txBody>
      </p:sp>
    </p:spTree>
    <p:extLst>
      <p:ext uri="{BB962C8B-B14F-4D97-AF65-F5344CB8AC3E}">
        <p14:creationId xmlns:p14="http://schemas.microsoft.com/office/powerpoint/2010/main" val="132087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2837" name="Picture 162836">
            <a:extLst>
              <a:ext uri="{FF2B5EF4-FFF2-40B4-BE49-F238E27FC236}">
                <a16:creationId xmlns:a16="http://schemas.microsoft.com/office/drawing/2014/main" id="{344E1606-E569-48EB-AD4F-28F9C139E9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698925" y="2880207"/>
            <a:ext cx="9498391" cy="4006742"/>
          </a:xfrm>
          <a:prstGeom prst="rect">
            <a:avLst/>
          </a:prstGeom>
          <a:solidFill>
            <a:schemeClr val="bg1"/>
          </a:solidFill>
        </p:spPr>
      </p:pic>
      <p:sp>
        <p:nvSpPr>
          <p:cNvPr id="162838" name="TextBox 162837">
            <a:extLst>
              <a:ext uri="{FF2B5EF4-FFF2-40B4-BE49-F238E27FC236}">
                <a16:creationId xmlns:a16="http://schemas.microsoft.com/office/drawing/2014/main" id="{770E1762-D87A-4613-8753-FB817681F537}"/>
              </a:ext>
            </a:extLst>
          </p:cNvPr>
          <p:cNvSpPr txBox="1"/>
          <p:nvPr/>
        </p:nvSpPr>
        <p:spPr>
          <a:xfrm>
            <a:off x="0" y="6211669"/>
            <a:ext cx="5991367" cy="707886"/>
          </a:xfrm>
          <a:prstGeom prst="rect">
            <a:avLst/>
          </a:prstGeom>
          <a:solidFill>
            <a:schemeClr val="bg1"/>
          </a:solidFill>
        </p:spPr>
        <p:txBody>
          <a:bodyPr wrap="square" rtlCol="0">
            <a:spAutoFit/>
          </a:bodyPr>
          <a:lstStyle/>
          <a:p>
            <a:r>
              <a:rPr lang="en-GB" sz="2000" dirty="0"/>
              <a:t>If insufficient support for {AB} </a:t>
            </a:r>
          </a:p>
          <a:p>
            <a:r>
              <a:rPr lang="en-GB" sz="2000" dirty="0"/>
              <a:t> then insufficient support for any itemset containing AB</a:t>
            </a:r>
          </a:p>
        </p:txBody>
      </p:sp>
      <p:sp>
        <p:nvSpPr>
          <p:cNvPr id="162819" name="Rectangle 3"/>
          <p:cNvSpPr>
            <a:spLocks noGrp="1" noChangeArrowheads="1"/>
          </p:cNvSpPr>
          <p:nvPr>
            <p:ph type="body" idx="1"/>
          </p:nvPr>
        </p:nvSpPr>
        <p:spPr>
          <a:xfrm>
            <a:off x="376813" y="1358076"/>
            <a:ext cx="9462848" cy="1768433"/>
          </a:xfrm>
        </p:spPr>
        <p:txBody>
          <a:bodyPr/>
          <a:lstStyle/>
          <a:p>
            <a:r>
              <a:rPr lang="en-US" altLang="en-US" sz="2400" dirty="0"/>
              <a:t>Ensures itemset support </a:t>
            </a:r>
            <a:r>
              <a:rPr lang="en-US" altLang="en-US" sz="2400" dirty="0">
                <a:cs typeface="Times New Roman" pitchFamily="18" charset="0"/>
              </a:rPr>
              <a:t>≥</a:t>
            </a:r>
            <a:r>
              <a:rPr lang="en-US" altLang="en-US" sz="2400" dirty="0"/>
              <a:t> minimum support</a:t>
            </a:r>
          </a:p>
          <a:p>
            <a:pPr>
              <a:spcBef>
                <a:spcPts val="300"/>
              </a:spcBef>
            </a:pPr>
            <a:r>
              <a:rPr lang="en-US" altLang="en-US" sz="2400" b="1" dirty="0">
                <a:solidFill>
                  <a:schemeClr val="tx2">
                    <a:lumMod val="75000"/>
                  </a:schemeClr>
                </a:solidFill>
              </a:rPr>
              <a:t>Downward closure property</a:t>
            </a:r>
          </a:p>
          <a:p>
            <a:pPr lvl="1">
              <a:spcBef>
                <a:spcPts val="300"/>
              </a:spcBef>
            </a:pPr>
            <a:r>
              <a:rPr lang="en-US" altLang="en-US" dirty="0"/>
              <a:t>any subsets of a frequent </a:t>
            </a:r>
            <a:r>
              <a:rPr lang="en-US" altLang="en-US" dirty="0" err="1"/>
              <a:t>itemset</a:t>
            </a:r>
            <a:r>
              <a:rPr lang="en-US" altLang="en-US" dirty="0"/>
              <a:t> are also frequent </a:t>
            </a:r>
            <a:r>
              <a:rPr lang="en-US" altLang="en-US" dirty="0" err="1"/>
              <a:t>itemsets</a:t>
            </a:r>
            <a:endParaRPr lang="en-US" altLang="en-US" dirty="0"/>
          </a:p>
          <a:p>
            <a:pPr lvl="1">
              <a:spcBef>
                <a:spcPts val="300"/>
              </a:spcBef>
            </a:pPr>
            <a:r>
              <a:rPr lang="en-US" altLang="en-US" dirty="0"/>
              <a:t>any supersets of an infrequent </a:t>
            </a:r>
            <a:r>
              <a:rPr lang="en-US" altLang="en-US" dirty="0" err="1"/>
              <a:t>itemset</a:t>
            </a:r>
            <a:r>
              <a:rPr lang="en-US" altLang="en-US" dirty="0"/>
              <a:t> are also infrequent </a:t>
            </a:r>
            <a:r>
              <a:rPr lang="en-US" altLang="en-US" dirty="0" err="1"/>
              <a:t>itemsets</a:t>
            </a:r>
            <a:endParaRPr lang="en-GB" altLang="en-US" dirty="0"/>
          </a:p>
        </p:txBody>
      </p:sp>
      <p:sp>
        <p:nvSpPr>
          <p:cNvPr id="162818" name="Rectangle 2"/>
          <p:cNvSpPr>
            <a:spLocks noGrp="1" noChangeArrowheads="1"/>
          </p:cNvSpPr>
          <p:nvPr>
            <p:ph type="title"/>
          </p:nvPr>
        </p:nvSpPr>
        <p:spPr>
          <a:xfrm>
            <a:off x="216399" y="796920"/>
            <a:ext cx="11318207" cy="757129"/>
          </a:xfrm>
        </p:spPr>
        <p:txBody>
          <a:bodyPr/>
          <a:lstStyle/>
          <a:p>
            <a:r>
              <a:rPr lang="en-GB" altLang="en-US" dirty="0"/>
              <a:t>Reduce Number of Candidates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ltLang="en-US" dirty="0"/>
              <a:t>Classification Rule (Revision)</a:t>
            </a:r>
          </a:p>
        </p:txBody>
      </p:sp>
      <p:sp>
        <p:nvSpPr>
          <p:cNvPr id="139267" name="Rectangle 3"/>
          <p:cNvSpPr>
            <a:spLocks noGrp="1" noChangeArrowheads="1"/>
          </p:cNvSpPr>
          <p:nvPr>
            <p:ph type="body" idx="1"/>
          </p:nvPr>
        </p:nvSpPr>
        <p:spPr>
          <a:xfrm>
            <a:off x="771208" y="1783328"/>
            <a:ext cx="10994072" cy="1365225"/>
          </a:xfrm>
        </p:spPr>
        <p:txBody>
          <a:bodyPr/>
          <a:lstStyle/>
          <a:p>
            <a:pPr marL="0" indent="0">
              <a:buNone/>
            </a:pPr>
            <a:r>
              <a:rPr lang="en-GB" altLang="en-US" dirty="0"/>
              <a:t>Predicts value of pre-specified attribute (class or label)</a:t>
            </a:r>
          </a:p>
          <a:p>
            <a:pPr lvl="2"/>
            <a:r>
              <a:rPr lang="en-GB" altLang="en-US" b="1" dirty="0"/>
              <a:t>If</a:t>
            </a:r>
            <a:r>
              <a:rPr lang="en-GB" altLang="en-US" dirty="0"/>
              <a:t> Outlook=overcast </a:t>
            </a:r>
            <a:r>
              <a:rPr lang="en-GB" altLang="en-US" b="1" dirty="0"/>
              <a:t>then</a:t>
            </a:r>
            <a:r>
              <a:rPr lang="en-GB" altLang="en-US" dirty="0"/>
              <a:t> play=yes</a:t>
            </a:r>
          </a:p>
        </p:txBody>
      </p:sp>
      <p:graphicFrame>
        <p:nvGraphicFramePr>
          <p:cNvPr id="3" name="Table 2">
            <a:extLst>
              <a:ext uri="{FF2B5EF4-FFF2-40B4-BE49-F238E27FC236}">
                <a16:creationId xmlns:a16="http://schemas.microsoft.com/office/drawing/2014/main" id="{9A8B81B3-DBDC-0848-C7CF-8331834E8381}"/>
              </a:ext>
            </a:extLst>
          </p:cNvPr>
          <p:cNvGraphicFramePr>
            <a:graphicFrameLocks noGrp="1"/>
          </p:cNvGraphicFramePr>
          <p:nvPr>
            <p:extLst>
              <p:ext uri="{D42A27DB-BD31-4B8C-83A1-F6EECF244321}">
                <p14:modId xmlns:p14="http://schemas.microsoft.com/office/powerpoint/2010/main" val="4092435053"/>
              </p:ext>
            </p:extLst>
          </p:nvPr>
        </p:nvGraphicFramePr>
        <p:xfrm>
          <a:off x="1414021" y="3905682"/>
          <a:ext cx="3242820" cy="1537158"/>
        </p:xfrm>
        <a:graphic>
          <a:graphicData uri="http://schemas.openxmlformats.org/drawingml/2006/table">
            <a:tbl>
              <a:tblPr firstRow="1" bandRow="1">
                <a:tableStyleId>{5C22544A-7EE6-4342-B048-85BDC9FD1C3A}</a:tableStyleId>
              </a:tblPr>
              <a:tblGrid>
                <a:gridCol w="1074655">
                  <a:extLst>
                    <a:ext uri="{9D8B030D-6E8A-4147-A177-3AD203B41FA5}">
                      <a16:colId xmlns:a16="http://schemas.microsoft.com/office/drawing/2014/main" val="3425161159"/>
                    </a:ext>
                  </a:extLst>
                </a:gridCol>
                <a:gridCol w="1055802">
                  <a:extLst>
                    <a:ext uri="{9D8B030D-6E8A-4147-A177-3AD203B41FA5}">
                      <a16:colId xmlns:a16="http://schemas.microsoft.com/office/drawing/2014/main" val="1917959216"/>
                    </a:ext>
                  </a:extLst>
                </a:gridCol>
                <a:gridCol w="301658">
                  <a:extLst>
                    <a:ext uri="{9D8B030D-6E8A-4147-A177-3AD203B41FA5}">
                      <a16:colId xmlns:a16="http://schemas.microsoft.com/office/drawing/2014/main" val="2685689670"/>
                    </a:ext>
                  </a:extLst>
                </a:gridCol>
                <a:gridCol w="810705">
                  <a:extLst>
                    <a:ext uri="{9D8B030D-6E8A-4147-A177-3AD203B41FA5}">
                      <a16:colId xmlns:a16="http://schemas.microsoft.com/office/drawing/2014/main" val="877412416"/>
                    </a:ext>
                  </a:extLst>
                </a:gridCol>
              </a:tblGrid>
              <a:tr h="390466">
                <a:tc>
                  <a:txBody>
                    <a:bodyPr/>
                    <a:lstStyle/>
                    <a:p>
                      <a:r>
                        <a:rPr lang="en-GB" dirty="0"/>
                        <a:t>Outlook</a:t>
                      </a:r>
                    </a:p>
                  </a:txBody>
                  <a:tcPr/>
                </a:tc>
                <a:tc>
                  <a:txBody>
                    <a:bodyPr/>
                    <a:lstStyle/>
                    <a:p>
                      <a:r>
                        <a:rPr lang="en-GB" dirty="0"/>
                        <a:t>Temp</a:t>
                      </a:r>
                    </a:p>
                  </a:txBody>
                  <a:tcPr/>
                </a:tc>
                <a:tc>
                  <a:txBody>
                    <a:bodyPr/>
                    <a:lstStyle/>
                    <a:p>
                      <a:r>
                        <a:rPr lang="en-GB" dirty="0"/>
                        <a:t>…</a:t>
                      </a:r>
                    </a:p>
                  </a:txBody>
                  <a:tcPr/>
                </a:tc>
                <a:tc>
                  <a:txBody>
                    <a:bodyPr/>
                    <a:lstStyle/>
                    <a:p>
                      <a:r>
                        <a:rPr lang="en-GB" dirty="0"/>
                        <a:t>Play</a:t>
                      </a:r>
                    </a:p>
                  </a:txBody>
                  <a:tcPr/>
                </a:tc>
                <a:extLst>
                  <a:ext uri="{0D108BD9-81ED-4DB2-BD59-A6C34878D82A}">
                    <a16:rowId xmlns:a16="http://schemas.microsoft.com/office/drawing/2014/main" val="445659662"/>
                  </a:ext>
                </a:extLst>
              </a:tr>
              <a:tr h="390466">
                <a:tc>
                  <a:txBody>
                    <a:bodyPr/>
                    <a:lstStyle/>
                    <a:p>
                      <a:r>
                        <a:rPr lang="en-GB" dirty="0"/>
                        <a:t>Overcast</a:t>
                      </a:r>
                    </a:p>
                  </a:txBody>
                  <a:tcPr/>
                </a:tc>
                <a:tc>
                  <a:txBody>
                    <a:bodyPr/>
                    <a:lstStyle/>
                    <a:p>
                      <a:r>
                        <a:rPr lang="en-GB" dirty="0"/>
                        <a:t>Cool</a:t>
                      </a:r>
                    </a:p>
                  </a:txBody>
                  <a:tcPr/>
                </a:tc>
                <a:tc>
                  <a:txBody>
                    <a:bodyPr/>
                    <a:lstStyle/>
                    <a:p>
                      <a:r>
                        <a:rPr lang="en-GB" dirty="0"/>
                        <a:t>…</a:t>
                      </a:r>
                    </a:p>
                  </a:txBody>
                  <a:tcPr/>
                </a:tc>
                <a:tc>
                  <a:txBody>
                    <a:bodyPr/>
                    <a:lstStyle/>
                    <a:p>
                      <a:r>
                        <a:rPr lang="en-GB" dirty="0"/>
                        <a:t>Yes</a:t>
                      </a:r>
                    </a:p>
                  </a:txBody>
                  <a:tcPr/>
                </a:tc>
                <a:extLst>
                  <a:ext uri="{0D108BD9-81ED-4DB2-BD59-A6C34878D82A}">
                    <a16:rowId xmlns:a16="http://schemas.microsoft.com/office/drawing/2014/main" val="3879928591"/>
                  </a:ext>
                </a:extLst>
              </a:tr>
              <a:tr h="0">
                <a:tc>
                  <a:txBody>
                    <a:bodyPr/>
                    <a:lstStyle/>
                    <a:p>
                      <a:r>
                        <a:rPr lang="en-GB" dirty="0"/>
                        <a:t>…</a:t>
                      </a:r>
                    </a:p>
                  </a:txBody>
                  <a:tcPr/>
                </a:tc>
                <a:tc>
                  <a:txBody>
                    <a:bodyPr/>
                    <a:lstStyle/>
                    <a:p>
                      <a:r>
                        <a:rPr lang="en-GB"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501916327"/>
                  </a:ext>
                </a:extLst>
              </a:tr>
              <a:tr h="390466">
                <a:tc>
                  <a:txBody>
                    <a:bodyPr/>
                    <a:lstStyle/>
                    <a:p>
                      <a:r>
                        <a:rPr lang="en-GB" dirty="0"/>
                        <a:t>Rainy</a:t>
                      </a:r>
                    </a:p>
                  </a:txBody>
                  <a:tcPr/>
                </a:tc>
                <a:tc>
                  <a:txBody>
                    <a:bodyPr/>
                    <a:lstStyle/>
                    <a:p>
                      <a:r>
                        <a:rPr lang="en-GB" dirty="0"/>
                        <a:t>Warm</a:t>
                      </a:r>
                    </a:p>
                  </a:txBody>
                  <a:tcPr/>
                </a:tc>
                <a:tc>
                  <a:txBody>
                    <a:bodyPr/>
                    <a:lstStyle/>
                    <a:p>
                      <a:r>
                        <a:rPr lang="en-GB" dirty="0"/>
                        <a:t>…</a:t>
                      </a:r>
                    </a:p>
                  </a:txBody>
                  <a:tcPr/>
                </a:tc>
                <a:tc>
                  <a:txBody>
                    <a:bodyPr/>
                    <a:lstStyle/>
                    <a:p>
                      <a:r>
                        <a:rPr lang="en-GB" dirty="0"/>
                        <a:t>Yes</a:t>
                      </a:r>
                    </a:p>
                  </a:txBody>
                  <a:tcPr/>
                </a:tc>
                <a:extLst>
                  <a:ext uri="{0D108BD9-81ED-4DB2-BD59-A6C34878D82A}">
                    <a16:rowId xmlns:a16="http://schemas.microsoft.com/office/drawing/2014/main" val="2324440233"/>
                  </a:ext>
                </a:extLst>
              </a:tr>
            </a:tbl>
          </a:graphicData>
        </a:graphic>
      </p:graphicFrame>
      <p:sp>
        <p:nvSpPr>
          <p:cNvPr id="4" name="Right Brace 3">
            <a:extLst>
              <a:ext uri="{FF2B5EF4-FFF2-40B4-BE49-F238E27FC236}">
                <a16:creationId xmlns:a16="http://schemas.microsoft.com/office/drawing/2014/main" id="{5813BA23-2143-0C62-7A80-4A73195DC166}"/>
              </a:ext>
            </a:extLst>
          </p:cNvPr>
          <p:cNvSpPr/>
          <p:nvPr/>
        </p:nvSpPr>
        <p:spPr>
          <a:xfrm rot="5400000">
            <a:off x="2430937" y="4441386"/>
            <a:ext cx="388855" cy="2422688"/>
          </a:xfrm>
          <a:prstGeom prst="righ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0AF3A6FB-6AAE-20FE-21FA-B6EC934279B0}"/>
              </a:ext>
            </a:extLst>
          </p:cNvPr>
          <p:cNvSpPr txBox="1"/>
          <p:nvPr/>
        </p:nvSpPr>
        <p:spPr>
          <a:xfrm>
            <a:off x="2005445" y="5847158"/>
            <a:ext cx="2120196" cy="369332"/>
          </a:xfrm>
          <a:prstGeom prst="rect">
            <a:avLst/>
          </a:prstGeom>
          <a:noFill/>
        </p:spPr>
        <p:txBody>
          <a:bodyPr wrap="none" rtlCol="0">
            <a:spAutoFit/>
          </a:bodyPr>
          <a:lstStyle/>
          <a:p>
            <a:r>
              <a:rPr lang="en-GB" dirty="0"/>
              <a:t>Attributes (Features)</a:t>
            </a:r>
          </a:p>
        </p:txBody>
      </p:sp>
      <p:cxnSp>
        <p:nvCxnSpPr>
          <p:cNvPr id="7" name="Straight Arrow Connector 6">
            <a:extLst>
              <a:ext uri="{FF2B5EF4-FFF2-40B4-BE49-F238E27FC236}">
                <a16:creationId xmlns:a16="http://schemas.microsoft.com/office/drawing/2014/main" id="{7E3E0F97-7B55-4221-DD29-AEF4F9E95AAA}"/>
              </a:ext>
            </a:extLst>
          </p:cNvPr>
          <p:cNvCxnSpPr/>
          <p:nvPr/>
        </p:nvCxnSpPr>
        <p:spPr>
          <a:xfrm>
            <a:off x="4291445" y="3429000"/>
            <a:ext cx="0" cy="4612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C9512DD-4D28-BB94-7D82-F0319AFB6DF8}"/>
              </a:ext>
            </a:extLst>
          </p:cNvPr>
          <p:cNvSpPr txBox="1"/>
          <p:nvPr/>
        </p:nvSpPr>
        <p:spPr>
          <a:xfrm>
            <a:off x="3724260" y="3104111"/>
            <a:ext cx="1317990" cy="369332"/>
          </a:xfrm>
          <a:prstGeom prst="rect">
            <a:avLst/>
          </a:prstGeom>
          <a:noFill/>
        </p:spPr>
        <p:txBody>
          <a:bodyPr wrap="none" rtlCol="0">
            <a:spAutoFit/>
          </a:bodyPr>
          <a:lstStyle/>
          <a:p>
            <a:r>
              <a:rPr lang="en-GB" dirty="0"/>
              <a:t>Label (class)</a:t>
            </a:r>
          </a:p>
        </p:txBody>
      </p:sp>
    </p:spTree>
    <p:extLst>
      <p:ext uri="{BB962C8B-B14F-4D97-AF65-F5344CB8AC3E}">
        <p14:creationId xmlns:p14="http://schemas.microsoft.com/office/powerpoint/2010/main" val="2507712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GB" altLang="en-US" dirty="0" err="1"/>
              <a:t>Itemsets</a:t>
            </a:r>
            <a:r>
              <a:rPr lang="en-GB" altLang="en-US" dirty="0"/>
              <a:t> Efficiently Generated</a:t>
            </a:r>
          </a:p>
        </p:txBody>
      </p:sp>
      <p:sp>
        <p:nvSpPr>
          <p:cNvPr id="163843" name="Rectangle 3"/>
          <p:cNvSpPr>
            <a:spLocks noGrp="1" noChangeArrowheads="1"/>
          </p:cNvSpPr>
          <p:nvPr>
            <p:ph type="body" idx="1"/>
          </p:nvPr>
        </p:nvSpPr>
        <p:spPr>
          <a:xfrm>
            <a:off x="595842" y="1757928"/>
            <a:ext cx="11291357" cy="4057777"/>
          </a:xfrm>
        </p:spPr>
        <p:txBody>
          <a:bodyPr/>
          <a:lstStyle/>
          <a:p>
            <a:r>
              <a:rPr lang="en-GB" altLang="en-US" sz="3200" dirty="0"/>
              <a:t>Generate one-</a:t>
            </a:r>
            <a:r>
              <a:rPr lang="en-GB" altLang="en-US" sz="3200" dirty="0" err="1"/>
              <a:t>itemsets</a:t>
            </a:r>
            <a:r>
              <a:rPr lang="en-GB" altLang="en-US" sz="3200" dirty="0"/>
              <a:t> (easy)</a:t>
            </a:r>
          </a:p>
          <a:p>
            <a:pPr lvl="1"/>
            <a:r>
              <a:rPr lang="en-GB" altLang="en-US" sz="2800" dirty="0"/>
              <a:t>remove those without minimum support (coverage)</a:t>
            </a:r>
          </a:p>
          <a:p>
            <a:r>
              <a:rPr lang="en-GB" altLang="en-US" sz="3200" dirty="0"/>
              <a:t>Generate two-</a:t>
            </a:r>
            <a:r>
              <a:rPr lang="en-GB" altLang="en-US" sz="3200" dirty="0" err="1"/>
              <a:t>itemsets</a:t>
            </a:r>
            <a:r>
              <a:rPr lang="en-GB" altLang="en-US" sz="3200" dirty="0"/>
              <a:t> from pairs of one-</a:t>
            </a:r>
            <a:r>
              <a:rPr lang="en-GB" altLang="en-US" sz="3200" dirty="0" err="1"/>
              <a:t>itemsets</a:t>
            </a:r>
            <a:endParaRPr lang="en-GB" altLang="en-US" sz="3200" dirty="0"/>
          </a:p>
          <a:p>
            <a:pPr lvl="1"/>
            <a:r>
              <a:rPr lang="en-GB" altLang="en-US" sz="2800" dirty="0"/>
              <a:t>cannot miss a frequent two-itemset</a:t>
            </a:r>
          </a:p>
          <a:p>
            <a:pPr lvl="2"/>
            <a:r>
              <a:rPr lang="en-GB" altLang="en-US" sz="2400" dirty="0"/>
              <a:t>if (A B) is frequent itemset, then (A) and (B) are too!</a:t>
            </a:r>
          </a:p>
          <a:p>
            <a:pPr lvl="1"/>
            <a:r>
              <a:rPr lang="en-GB" altLang="en-US" sz="2800" dirty="0"/>
              <a:t>remove those without minimum support (coverage)</a:t>
            </a:r>
          </a:p>
          <a:p>
            <a:r>
              <a:rPr lang="en-GB" altLang="en-US" sz="3200" dirty="0"/>
              <a:t>Compute k-itemset by </a:t>
            </a:r>
            <a:r>
              <a:rPr lang="en-GB" altLang="en-US" sz="3200" i="1" dirty="0"/>
              <a:t>merging</a:t>
            </a:r>
            <a:r>
              <a:rPr lang="en-GB" altLang="en-US" sz="3200" dirty="0"/>
              <a:t> (k-1)-</a:t>
            </a:r>
            <a:r>
              <a:rPr lang="en-GB" altLang="en-US" sz="3200" dirty="0" err="1"/>
              <a:t>itemsets</a:t>
            </a:r>
            <a:endParaRPr lang="en-GB" altLang="en-US" sz="3200" dirty="0"/>
          </a:p>
          <a:p>
            <a:pPr lvl="1"/>
            <a:r>
              <a:rPr lang="en-GB" altLang="en-US" sz="2800" dirty="0"/>
              <a:t>cannot miss a frequent k-itemset</a:t>
            </a:r>
          </a:p>
          <a:p>
            <a:pPr lvl="2"/>
            <a:r>
              <a:rPr lang="en-GB" altLang="en-US" sz="2400" dirty="0"/>
              <a:t>if X is frequent k-itemset, then all (k-1)-</a:t>
            </a:r>
            <a:r>
              <a:rPr lang="en-GB" altLang="en-US" sz="2400" dirty="0" err="1"/>
              <a:t>itemsubsets</a:t>
            </a:r>
            <a:r>
              <a:rPr lang="en-GB" altLang="en-US" sz="2400" dirty="0"/>
              <a:t> of X are also frequent</a:t>
            </a:r>
          </a:p>
          <a:p>
            <a:pPr lvl="1"/>
            <a:r>
              <a:rPr lang="en-GB" altLang="en-US" sz="2800" dirty="0"/>
              <a:t>remove those without minimum support (coverage)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C5C2ED8-A4AF-4F85-8E7F-9B8EDA37EC9D}"/>
              </a:ext>
            </a:extLst>
          </p:cNvPr>
          <p:cNvSpPr/>
          <p:nvPr/>
        </p:nvSpPr>
        <p:spPr>
          <a:xfrm>
            <a:off x="6033391" y="3092952"/>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5199105" y="379268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6216062" y="3792685"/>
            <a:ext cx="498954"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7233019" y="379268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8249975" y="379268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2050053" y="4867670"/>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4277138" y="379268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2951377" y="4867670"/>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3852701" y="4867670"/>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4803341" y="4867670"/>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cxnSp>
        <p:nvCxnSpPr>
          <p:cNvPr id="50" name="Straight Connector 49">
            <a:extLst>
              <a:ext uri="{FF2B5EF4-FFF2-40B4-BE49-F238E27FC236}">
                <a16:creationId xmlns:a16="http://schemas.microsoft.com/office/drawing/2014/main" id="{BD8A84E8-8D8D-44DE-9A36-36FC46F3F682}"/>
              </a:ext>
              <a:ext uri="{C183D7F6-B498-43B3-948B-1728B52AA6E4}">
                <adec:decorative xmlns:adec="http://schemas.microsoft.com/office/drawing/2017/decorative" val="1"/>
              </a:ext>
            </a:extLst>
          </p:cNvPr>
          <p:cNvCxnSpPr>
            <a:stCxn id="7" idx="4"/>
            <a:endCxn id="15" idx="0"/>
          </p:cNvCxnSpPr>
          <p:nvPr/>
        </p:nvCxnSpPr>
        <p:spPr>
          <a:xfrm flipH="1">
            <a:off x="4526615" y="3458077"/>
            <a:ext cx="1938924"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 uri="{C183D7F6-B498-43B3-948B-1728B52AA6E4}">
                <adec:decorative xmlns:adec="http://schemas.microsoft.com/office/drawing/2017/decorative" val="1"/>
              </a:ext>
            </a:extLst>
          </p:cNvPr>
          <p:cNvCxnSpPr>
            <a:stCxn id="7" idx="4"/>
            <a:endCxn id="9" idx="0"/>
          </p:cNvCxnSpPr>
          <p:nvPr/>
        </p:nvCxnSpPr>
        <p:spPr>
          <a:xfrm flipH="1">
            <a:off x="5448582" y="3458077"/>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 uri="{C183D7F6-B498-43B3-948B-1728B52AA6E4}">
                <adec:decorative xmlns:adec="http://schemas.microsoft.com/office/drawing/2017/decorative" val="1"/>
              </a:ext>
            </a:extLst>
          </p:cNvPr>
          <p:cNvCxnSpPr>
            <a:stCxn id="7" idx="4"/>
            <a:endCxn id="10" idx="0"/>
          </p:cNvCxnSpPr>
          <p:nvPr/>
        </p:nvCxnSpPr>
        <p:spPr>
          <a:xfrm>
            <a:off x="6465539" y="3458077"/>
            <a:ext cx="0"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 uri="{C183D7F6-B498-43B3-948B-1728B52AA6E4}">
                <adec:decorative xmlns:adec="http://schemas.microsoft.com/office/drawing/2017/decorative" val="1"/>
              </a:ext>
            </a:extLst>
          </p:cNvPr>
          <p:cNvCxnSpPr>
            <a:stCxn id="7" idx="4"/>
            <a:endCxn id="11" idx="0"/>
          </p:cNvCxnSpPr>
          <p:nvPr/>
        </p:nvCxnSpPr>
        <p:spPr>
          <a:xfrm>
            <a:off x="6465539" y="3458077"/>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 uri="{C183D7F6-B498-43B3-948B-1728B52AA6E4}">
                <adec:decorative xmlns:adec="http://schemas.microsoft.com/office/drawing/2017/decorative" val="1"/>
              </a:ext>
            </a:extLst>
          </p:cNvPr>
          <p:cNvCxnSpPr>
            <a:stCxn id="7" idx="4"/>
            <a:endCxn id="12" idx="0"/>
          </p:cNvCxnSpPr>
          <p:nvPr/>
        </p:nvCxnSpPr>
        <p:spPr>
          <a:xfrm>
            <a:off x="6465539" y="3458077"/>
            <a:ext cx="2033913"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 uri="{C183D7F6-B498-43B3-948B-1728B52AA6E4}">
                <adec:decorative xmlns:adec="http://schemas.microsoft.com/office/drawing/2017/decorative" val="1"/>
              </a:ext>
            </a:extLst>
          </p:cNvPr>
          <p:cNvCxnSpPr>
            <a:cxnSpLocks/>
            <a:stCxn id="15" idx="4"/>
            <a:endCxn id="13" idx="0"/>
          </p:cNvCxnSpPr>
          <p:nvPr/>
        </p:nvCxnSpPr>
        <p:spPr>
          <a:xfrm flipH="1">
            <a:off x="2390345" y="4157810"/>
            <a:ext cx="21362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 uri="{C183D7F6-B498-43B3-948B-1728B52AA6E4}">
                <adec:decorative xmlns:adec="http://schemas.microsoft.com/office/drawing/2017/decorative" val="1"/>
              </a:ext>
            </a:extLst>
          </p:cNvPr>
          <p:cNvCxnSpPr>
            <a:cxnSpLocks/>
            <a:stCxn id="15" idx="4"/>
            <a:endCxn id="21" idx="0"/>
          </p:cNvCxnSpPr>
          <p:nvPr/>
        </p:nvCxnSpPr>
        <p:spPr>
          <a:xfrm flipH="1">
            <a:off x="3291669" y="4157810"/>
            <a:ext cx="1234946"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 uri="{C183D7F6-B498-43B3-948B-1728B52AA6E4}">
                <adec:decorative xmlns:adec="http://schemas.microsoft.com/office/drawing/2017/decorative" val="1"/>
              </a:ext>
            </a:extLst>
          </p:cNvPr>
          <p:cNvCxnSpPr>
            <a:cxnSpLocks/>
            <a:stCxn id="9" idx="4"/>
            <a:endCxn id="13" idx="0"/>
          </p:cNvCxnSpPr>
          <p:nvPr/>
        </p:nvCxnSpPr>
        <p:spPr>
          <a:xfrm flipH="1">
            <a:off x="2390345" y="4157810"/>
            <a:ext cx="305823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 uri="{C183D7F6-B498-43B3-948B-1728B52AA6E4}">
                <adec:decorative xmlns:adec="http://schemas.microsoft.com/office/drawing/2017/decorative" val="1"/>
              </a:ext>
            </a:extLst>
          </p:cNvPr>
          <p:cNvCxnSpPr>
            <a:cxnSpLocks/>
            <a:stCxn id="15" idx="4"/>
            <a:endCxn id="23" idx="0"/>
          </p:cNvCxnSpPr>
          <p:nvPr/>
        </p:nvCxnSpPr>
        <p:spPr>
          <a:xfrm>
            <a:off x="4526615" y="4157810"/>
            <a:ext cx="6170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 uri="{C183D7F6-B498-43B3-948B-1728B52AA6E4}">
                <adec:decorative xmlns:adec="http://schemas.microsoft.com/office/drawing/2017/decorative" val="1"/>
              </a:ext>
            </a:extLst>
          </p:cNvPr>
          <p:cNvCxnSpPr>
            <a:cxnSpLocks/>
            <a:stCxn id="15" idx="4"/>
            <a:endCxn id="22" idx="0"/>
          </p:cNvCxnSpPr>
          <p:nvPr/>
        </p:nvCxnSpPr>
        <p:spPr>
          <a:xfrm flipH="1">
            <a:off x="4217651" y="4157810"/>
            <a:ext cx="30896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 uri="{C183D7F6-B498-43B3-948B-1728B52AA6E4}">
                <adec:decorative xmlns:adec="http://schemas.microsoft.com/office/drawing/2017/decorative" val="1"/>
              </a:ext>
            </a:extLst>
          </p:cNvPr>
          <p:cNvCxnSpPr>
            <a:cxnSpLocks/>
            <a:stCxn id="10" idx="4"/>
            <a:endCxn id="21" idx="0"/>
          </p:cNvCxnSpPr>
          <p:nvPr/>
        </p:nvCxnSpPr>
        <p:spPr>
          <a:xfrm flipH="1">
            <a:off x="3291669" y="4157810"/>
            <a:ext cx="31738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 uri="{C183D7F6-B498-43B3-948B-1728B52AA6E4}">
                <adec:decorative xmlns:adec="http://schemas.microsoft.com/office/drawing/2017/decorative" val="1"/>
              </a:ext>
            </a:extLst>
          </p:cNvPr>
          <p:cNvCxnSpPr>
            <a:cxnSpLocks/>
            <a:stCxn id="11" idx="4"/>
            <a:endCxn id="22" idx="0"/>
          </p:cNvCxnSpPr>
          <p:nvPr/>
        </p:nvCxnSpPr>
        <p:spPr>
          <a:xfrm flipH="1">
            <a:off x="4217651" y="4157810"/>
            <a:ext cx="326484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A76B0C4-E3DE-457D-A534-ECAFB84A7B26}"/>
              </a:ext>
              <a:ext uri="{C183D7F6-B498-43B3-948B-1728B52AA6E4}">
                <adec:decorative xmlns:adec="http://schemas.microsoft.com/office/drawing/2017/decorative" val="1"/>
              </a:ext>
            </a:extLst>
          </p:cNvPr>
          <p:cNvCxnSpPr>
            <a:cxnSpLocks/>
            <a:stCxn id="12" idx="4"/>
            <a:endCxn id="23" idx="0"/>
          </p:cNvCxnSpPr>
          <p:nvPr/>
        </p:nvCxnSpPr>
        <p:spPr>
          <a:xfrm flipH="1">
            <a:off x="5143633" y="4157810"/>
            <a:ext cx="3355819" cy="70986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6CC6E57-5ECC-41A0-928D-FA4B1407276C}"/>
              </a:ext>
            </a:extLst>
          </p:cNvPr>
          <p:cNvSpPr txBox="1"/>
          <p:nvPr/>
        </p:nvSpPr>
        <p:spPr>
          <a:xfrm>
            <a:off x="401230" y="1990330"/>
            <a:ext cx="7650749" cy="830997"/>
          </a:xfrm>
          <a:prstGeom prst="rect">
            <a:avLst/>
          </a:prstGeom>
          <a:noFill/>
        </p:spPr>
        <p:txBody>
          <a:bodyPr wrap="none" rtlCol="0">
            <a:spAutoFit/>
          </a:bodyPr>
          <a:lstStyle/>
          <a:p>
            <a:r>
              <a:rPr lang="en-GB" sz="2400" dirty="0"/>
              <a:t>Assume C is infrequent (not enough support)</a:t>
            </a:r>
          </a:p>
          <a:p>
            <a:r>
              <a:rPr lang="en-GB" sz="2400" dirty="0"/>
              <a:t>	Then using C to generate larger </a:t>
            </a:r>
            <a:r>
              <a:rPr lang="en-GB" sz="2400" dirty="0" err="1"/>
              <a:t>itemsets</a:t>
            </a:r>
            <a:r>
              <a:rPr lang="en-GB" sz="2400" dirty="0"/>
              <a:t> is pointless </a:t>
            </a:r>
          </a:p>
        </p:txBody>
      </p:sp>
      <p:sp>
        <p:nvSpPr>
          <p:cNvPr id="26" name="Rectangle 2">
            <a:extLst>
              <a:ext uri="{FF2B5EF4-FFF2-40B4-BE49-F238E27FC236}">
                <a16:creationId xmlns:a16="http://schemas.microsoft.com/office/drawing/2014/main" id="{FEF92B30-2C3D-47E8-873D-3E3B982B651C}"/>
              </a:ext>
            </a:extLst>
          </p:cNvPr>
          <p:cNvSpPr>
            <a:spLocks noGrp="1" noChangeArrowheads="1"/>
          </p:cNvSpPr>
          <p:nvPr>
            <p:ph type="title"/>
          </p:nvPr>
        </p:nvSpPr>
        <p:spPr>
          <a:xfrm>
            <a:off x="440259" y="1050638"/>
            <a:ext cx="10515600" cy="757129"/>
          </a:xfrm>
        </p:spPr>
        <p:txBody>
          <a:bodyPr/>
          <a:lstStyle/>
          <a:p>
            <a:r>
              <a:rPr lang="en-GB" altLang="en-US" dirty="0"/>
              <a:t>Candidate </a:t>
            </a:r>
            <a:r>
              <a:rPr lang="en-GB" altLang="en-US" dirty="0" err="1"/>
              <a:t>Itemsets</a:t>
            </a:r>
            <a:endParaRPr lang="en-GB" altLang="en-US" dirty="0"/>
          </a:p>
        </p:txBody>
      </p:sp>
    </p:spTree>
    <p:extLst>
      <p:ext uri="{BB962C8B-B14F-4D97-AF65-F5344CB8AC3E}">
        <p14:creationId xmlns:p14="http://schemas.microsoft.com/office/powerpoint/2010/main" val="2878458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C5C2ED8-A4AF-4F85-8E7F-9B8EDA37EC9D}"/>
              </a:ext>
            </a:extLst>
          </p:cNvPr>
          <p:cNvSpPr/>
          <p:nvPr/>
        </p:nvSpPr>
        <p:spPr>
          <a:xfrm>
            <a:off x="4433388" y="2180139"/>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3599102" y="2879872"/>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4616059" y="2879872"/>
            <a:ext cx="498954"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5633016" y="2879872"/>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6649972" y="2879872"/>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450050" y="3954857"/>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2677135" y="2879872"/>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1351374" y="3954857"/>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2252698" y="3954857"/>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3203338" y="3954857"/>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4" name="Oval 23">
            <a:extLst>
              <a:ext uri="{FF2B5EF4-FFF2-40B4-BE49-F238E27FC236}">
                <a16:creationId xmlns:a16="http://schemas.microsoft.com/office/drawing/2014/main" id="{7045C5D0-BDA4-4DC5-A7A0-0BB8ACCC3407}"/>
              </a:ext>
            </a:extLst>
          </p:cNvPr>
          <p:cNvSpPr/>
          <p:nvPr/>
        </p:nvSpPr>
        <p:spPr>
          <a:xfrm>
            <a:off x="4104662" y="3954857"/>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a:t>
            </a:r>
          </a:p>
        </p:txBody>
      </p:sp>
      <p:sp>
        <p:nvSpPr>
          <p:cNvPr id="25" name="Oval 24">
            <a:extLst>
              <a:ext uri="{FF2B5EF4-FFF2-40B4-BE49-F238E27FC236}">
                <a16:creationId xmlns:a16="http://schemas.microsoft.com/office/drawing/2014/main" id="{AEB8B298-C9A9-4FDF-9265-A27E8B3D55C6}"/>
              </a:ext>
            </a:extLst>
          </p:cNvPr>
          <p:cNvSpPr/>
          <p:nvPr/>
        </p:nvSpPr>
        <p:spPr>
          <a:xfrm>
            <a:off x="5005986" y="3954857"/>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5907310" y="3954857"/>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8611282" y="3954857"/>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28" name="Oval 27">
            <a:extLst>
              <a:ext uri="{FF2B5EF4-FFF2-40B4-BE49-F238E27FC236}">
                <a16:creationId xmlns:a16="http://schemas.microsoft.com/office/drawing/2014/main" id="{B8C4B0D4-C6D4-4664-96E1-6FDEBE930AED}"/>
              </a:ext>
            </a:extLst>
          </p:cNvPr>
          <p:cNvSpPr/>
          <p:nvPr/>
        </p:nvSpPr>
        <p:spPr>
          <a:xfrm>
            <a:off x="7709958" y="3954857"/>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CE</a:t>
            </a:r>
          </a:p>
        </p:txBody>
      </p:sp>
      <p:sp>
        <p:nvSpPr>
          <p:cNvPr id="29" name="Oval 28">
            <a:extLst>
              <a:ext uri="{FF2B5EF4-FFF2-40B4-BE49-F238E27FC236}">
                <a16:creationId xmlns:a16="http://schemas.microsoft.com/office/drawing/2014/main" id="{7A865064-042A-4BF7-979F-D6F3F34CF1F1}"/>
              </a:ext>
            </a:extLst>
          </p:cNvPr>
          <p:cNvSpPr/>
          <p:nvPr/>
        </p:nvSpPr>
        <p:spPr>
          <a:xfrm>
            <a:off x="6808634" y="3954857"/>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a:t>
            </a:r>
          </a:p>
        </p:txBody>
      </p:sp>
      <p:cxnSp>
        <p:nvCxnSpPr>
          <p:cNvPr id="50" name="Straight Connector 49">
            <a:extLst>
              <a:ext uri="{FF2B5EF4-FFF2-40B4-BE49-F238E27FC236}">
                <a16:creationId xmlns:a16="http://schemas.microsoft.com/office/drawing/2014/main" id="{BD8A84E8-8D8D-44DE-9A36-36FC46F3F682}"/>
              </a:ext>
              <a:ext uri="{C183D7F6-B498-43B3-948B-1728B52AA6E4}">
                <adec:decorative xmlns:adec="http://schemas.microsoft.com/office/drawing/2017/decorative" val="1"/>
              </a:ext>
            </a:extLst>
          </p:cNvPr>
          <p:cNvCxnSpPr>
            <a:stCxn id="7" idx="4"/>
            <a:endCxn id="15" idx="0"/>
          </p:cNvCxnSpPr>
          <p:nvPr/>
        </p:nvCxnSpPr>
        <p:spPr>
          <a:xfrm flipH="1">
            <a:off x="2926612" y="2545264"/>
            <a:ext cx="1938924"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 uri="{C183D7F6-B498-43B3-948B-1728B52AA6E4}">
                <adec:decorative xmlns:adec="http://schemas.microsoft.com/office/drawing/2017/decorative" val="1"/>
              </a:ext>
            </a:extLst>
          </p:cNvPr>
          <p:cNvCxnSpPr>
            <a:stCxn id="7" idx="4"/>
            <a:endCxn id="9" idx="0"/>
          </p:cNvCxnSpPr>
          <p:nvPr/>
        </p:nvCxnSpPr>
        <p:spPr>
          <a:xfrm flipH="1">
            <a:off x="3848579" y="2545264"/>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 uri="{C183D7F6-B498-43B3-948B-1728B52AA6E4}">
                <adec:decorative xmlns:adec="http://schemas.microsoft.com/office/drawing/2017/decorative" val="1"/>
              </a:ext>
            </a:extLst>
          </p:cNvPr>
          <p:cNvCxnSpPr>
            <a:stCxn id="7" idx="4"/>
            <a:endCxn id="10" idx="0"/>
          </p:cNvCxnSpPr>
          <p:nvPr/>
        </p:nvCxnSpPr>
        <p:spPr>
          <a:xfrm>
            <a:off x="4865536" y="2545264"/>
            <a:ext cx="0"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 uri="{C183D7F6-B498-43B3-948B-1728B52AA6E4}">
                <adec:decorative xmlns:adec="http://schemas.microsoft.com/office/drawing/2017/decorative" val="1"/>
              </a:ext>
            </a:extLst>
          </p:cNvPr>
          <p:cNvCxnSpPr>
            <a:stCxn id="7" idx="4"/>
            <a:endCxn id="11" idx="0"/>
          </p:cNvCxnSpPr>
          <p:nvPr/>
        </p:nvCxnSpPr>
        <p:spPr>
          <a:xfrm>
            <a:off x="4865536" y="2545264"/>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 uri="{C183D7F6-B498-43B3-948B-1728B52AA6E4}">
                <adec:decorative xmlns:adec="http://schemas.microsoft.com/office/drawing/2017/decorative" val="1"/>
              </a:ext>
            </a:extLst>
          </p:cNvPr>
          <p:cNvCxnSpPr>
            <a:stCxn id="7" idx="4"/>
            <a:endCxn id="12" idx="0"/>
          </p:cNvCxnSpPr>
          <p:nvPr/>
        </p:nvCxnSpPr>
        <p:spPr>
          <a:xfrm>
            <a:off x="4865536" y="2545264"/>
            <a:ext cx="2033913"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 uri="{C183D7F6-B498-43B3-948B-1728B52AA6E4}">
                <adec:decorative xmlns:adec="http://schemas.microsoft.com/office/drawing/2017/decorative" val="1"/>
              </a:ext>
            </a:extLst>
          </p:cNvPr>
          <p:cNvCxnSpPr>
            <a:cxnSpLocks/>
            <a:stCxn id="15" idx="4"/>
            <a:endCxn id="13" idx="0"/>
          </p:cNvCxnSpPr>
          <p:nvPr/>
        </p:nvCxnSpPr>
        <p:spPr>
          <a:xfrm flipH="1">
            <a:off x="790342" y="3244997"/>
            <a:ext cx="21362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 uri="{C183D7F6-B498-43B3-948B-1728B52AA6E4}">
                <adec:decorative xmlns:adec="http://schemas.microsoft.com/office/drawing/2017/decorative" val="1"/>
              </a:ext>
            </a:extLst>
          </p:cNvPr>
          <p:cNvCxnSpPr>
            <a:cxnSpLocks/>
            <a:stCxn id="15" idx="4"/>
            <a:endCxn id="21" idx="0"/>
          </p:cNvCxnSpPr>
          <p:nvPr/>
        </p:nvCxnSpPr>
        <p:spPr>
          <a:xfrm flipH="1">
            <a:off x="1691666" y="3244997"/>
            <a:ext cx="1234946"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 uri="{C183D7F6-B498-43B3-948B-1728B52AA6E4}">
                <adec:decorative xmlns:adec="http://schemas.microsoft.com/office/drawing/2017/decorative" val="1"/>
              </a:ext>
            </a:extLst>
          </p:cNvPr>
          <p:cNvCxnSpPr>
            <a:cxnSpLocks/>
            <a:stCxn id="9" idx="4"/>
            <a:endCxn id="25" idx="0"/>
          </p:cNvCxnSpPr>
          <p:nvPr/>
        </p:nvCxnSpPr>
        <p:spPr>
          <a:xfrm>
            <a:off x="3848579" y="3244997"/>
            <a:ext cx="149769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 uri="{C183D7F6-B498-43B3-948B-1728B52AA6E4}">
                <adec:decorative xmlns:adec="http://schemas.microsoft.com/office/drawing/2017/decorative" val="1"/>
              </a:ext>
            </a:extLst>
          </p:cNvPr>
          <p:cNvCxnSpPr>
            <a:cxnSpLocks/>
            <a:stCxn id="9" idx="4"/>
            <a:endCxn id="13" idx="0"/>
          </p:cNvCxnSpPr>
          <p:nvPr/>
        </p:nvCxnSpPr>
        <p:spPr>
          <a:xfrm flipH="1">
            <a:off x="790342" y="3244997"/>
            <a:ext cx="305823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 uri="{C183D7F6-B498-43B3-948B-1728B52AA6E4}">
                <adec:decorative xmlns:adec="http://schemas.microsoft.com/office/drawing/2017/decorative" val="1"/>
              </a:ext>
            </a:extLst>
          </p:cNvPr>
          <p:cNvCxnSpPr>
            <a:cxnSpLocks/>
            <a:stCxn id="15" idx="4"/>
            <a:endCxn id="23" idx="0"/>
          </p:cNvCxnSpPr>
          <p:nvPr/>
        </p:nvCxnSpPr>
        <p:spPr>
          <a:xfrm>
            <a:off x="2926612" y="3244997"/>
            <a:ext cx="6170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 uri="{C183D7F6-B498-43B3-948B-1728B52AA6E4}">
                <adec:decorative xmlns:adec="http://schemas.microsoft.com/office/drawing/2017/decorative" val="1"/>
              </a:ext>
            </a:extLst>
          </p:cNvPr>
          <p:cNvCxnSpPr>
            <a:cxnSpLocks/>
            <a:stCxn id="12" idx="4"/>
            <a:endCxn id="23" idx="0"/>
          </p:cNvCxnSpPr>
          <p:nvPr/>
        </p:nvCxnSpPr>
        <p:spPr>
          <a:xfrm flipH="1">
            <a:off x="3543630" y="3244997"/>
            <a:ext cx="335581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 uri="{C183D7F6-B498-43B3-948B-1728B52AA6E4}">
                <adec:decorative xmlns:adec="http://schemas.microsoft.com/office/drawing/2017/decorative" val="1"/>
              </a:ext>
            </a:extLst>
          </p:cNvPr>
          <p:cNvCxnSpPr>
            <a:cxnSpLocks/>
            <a:stCxn id="9" idx="4"/>
            <a:endCxn id="26" idx="0"/>
          </p:cNvCxnSpPr>
          <p:nvPr/>
        </p:nvCxnSpPr>
        <p:spPr>
          <a:xfrm>
            <a:off x="3848579" y="3244997"/>
            <a:ext cx="239902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0CFDD8D-C073-46B6-A0FD-BB72D7DF78DD}"/>
              </a:ext>
              <a:ext uri="{C183D7F6-B498-43B3-948B-1728B52AA6E4}">
                <adec:decorative xmlns:adec="http://schemas.microsoft.com/office/drawing/2017/decorative" val="1"/>
              </a:ext>
            </a:extLst>
          </p:cNvPr>
          <p:cNvCxnSpPr>
            <a:cxnSpLocks/>
            <a:stCxn id="9" idx="4"/>
            <a:endCxn id="24" idx="0"/>
          </p:cNvCxnSpPr>
          <p:nvPr/>
        </p:nvCxnSpPr>
        <p:spPr>
          <a:xfrm>
            <a:off x="3848579" y="3244997"/>
            <a:ext cx="59637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Lst>
          </p:cNvPr>
          <p:cNvCxnSpPr>
            <a:cxnSpLocks/>
            <a:stCxn id="15" idx="4"/>
            <a:endCxn id="22" idx="0"/>
          </p:cNvCxnSpPr>
          <p:nvPr/>
        </p:nvCxnSpPr>
        <p:spPr>
          <a:xfrm flipH="1">
            <a:off x="2617648" y="3244997"/>
            <a:ext cx="30896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8D1027-9BCC-44B8-B8BA-FAF8542F14C7}"/>
              </a:ext>
            </a:extLst>
          </p:cNvPr>
          <p:cNvCxnSpPr>
            <a:cxnSpLocks/>
            <a:stCxn id="10" idx="4"/>
            <a:endCxn id="28" idx="0"/>
          </p:cNvCxnSpPr>
          <p:nvPr/>
        </p:nvCxnSpPr>
        <p:spPr>
          <a:xfrm>
            <a:off x="4865536" y="3244997"/>
            <a:ext cx="318471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51D15F-3C9D-4ECE-9B26-27DE36255068}"/>
              </a:ext>
              <a:ext uri="{C183D7F6-B498-43B3-948B-1728B52AA6E4}">
                <adec:decorative xmlns:adec="http://schemas.microsoft.com/office/drawing/2017/decorative" val="1"/>
              </a:ext>
            </a:extLst>
          </p:cNvPr>
          <p:cNvCxnSpPr>
            <a:cxnSpLocks/>
            <a:stCxn id="10" idx="4"/>
            <a:endCxn id="29" idx="0"/>
          </p:cNvCxnSpPr>
          <p:nvPr/>
        </p:nvCxnSpPr>
        <p:spPr>
          <a:xfrm>
            <a:off x="4865536" y="3244997"/>
            <a:ext cx="228339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724A11-A1DC-4CAF-9554-F7A8FA004D6E}"/>
              </a:ext>
            </a:extLst>
          </p:cNvPr>
          <p:cNvCxnSpPr>
            <a:cxnSpLocks/>
            <a:stCxn id="10" idx="4"/>
            <a:endCxn id="24" idx="0"/>
          </p:cNvCxnSpPr>
          <p:nvPr/>
        </p:nvCxnSpPr>
        <p:spPr>
          <a:xfrm flipH="1">
            <a:off x="4444954" y="3244997"/>
            <a:ext cx="420582"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Lst>
          </p:cNvPr>
          <p:cNvCxnSpPr>
            <a:cxnSpLocks/>
            <a:stCxn id="10" idx="4"/>
            <a:endCxn id="21" idx="0"/>
          </p:cNvCxnSpPr>
          <p:nvPr/>
        </p:nvCxnSpPr>
        <p:spPr>
          <a:xfrm flipH="1">
            <a:off x="1691666" y="3244997"/>
            <a:ext cx="31738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Lst>
          </p:cNvPr>
          <p:cNvCxnSpPr>
            <a:cxnSpLocks/>
            <a:stCxn id="11" idx="4"/>
            <a:endCxn id="27" idx="0"/>
          </p:cNvCxnSpPr>
          <p:nvPr/>
        </p:nvCxnSpPr>
        <p:spPr>
          <a:xfrm>
            <a:off x="5882493" y="3244997"/>
            <a:ext cx="306908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9A6F25-F328-472C-B32F-A03992B670FA}"/>
              </a:ext>
            </a:extLst>
          </p:cNvPr>
          <p:cNvCxnSpPr>
            <a:cxnSpLocks/>
            <a:stCxn id="11" idx="4"/>
            <a:endCxn id="29" idx="0"/>
          </p:cNvCxnSpPr>
          <p:nvPr/>
        </p:nvCxnSpPr>
        <p:spPr>
          <a:xfrm>
            <a:off x="5882493" y="3244997"/>
            <a:ext cx="126643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Lst>
          </p:cNvPr>
          <p:cNvCxnSpPr>
            <a:cxnSpLocks/>
            <a:stCxn id="11" idx="4"/>
            <a:endCxn id="25" idx="0"/>
          </p:cNvCxnSpPr>
          <p:nvPr/>
        </p:nvCxnSpPr>
        <p:spPr>
          <a:xfrm flipH="1">
            <a:off x="5346278" y="3244997"/>
            <a:ext cx="53621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Lst>
          </p:cNvPr>
          <p:cNvCxnSpPr>
            <a:cxnSpLocks/>
            <a:stCxn id="11" idx="4"/>
            <a:endCxn id="22" idx="0"/>
          </p:cNvCxnSpPr>
          <p:nvPr/>
        </p:nvCxnSpPr>
        <p:spPr>
          <a:xfrm flipH="1">
            <a:off x="2617648" y="3244997"/>
            <a:ext cx="326484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Lst>
          </p:cNvPr>
          <p:cNvCxnSpPr>
            <a:cxnSpLocks/>
            <a:stCxn id="12" idx="4"/>
            <a:endCxn id="26" idx="0"/>
          </p:cNvCxnSpPr>
          <p:nvPr/>
        </p:nvCxnSpPr>
        <p:spPr>
          <a:xfrm flipH="1">
            <a:off x="6247602" y="3244997"/>
            <a:ext cx="65184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00AABF1-EB6A-4E89-BFCF-DB56733201D1}"/>
              </a:ext>
              <a:ext uri="{C183D7F6-B498-43B3-948B-1728B52AA6E4}">
                <adec:decorative xmlns:adec="http://schemas.microsoft.com/office/drawing/2017/decorative" val="1"/>
              </a:ext>
            </a:extLst>
          </p:cNvPr>
          <p:cNvCxnSpPr>
            <a:cxnSpLocks/>
            <a:stCxn id="12" idx="4"/>
            <a:endCxn id="28" idx="0"/>
          </p:cNvCxnSpPr>
          <p:nvPr/>
        </p:nvCxnSpPr>
        <p:spPr>
          <a:xfrm>
            <a:off x="6899449" y="3244997"/>
            <a:ext cx="115080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 uri="{C183D7F6-B498-43B3-948B-1728B52AA6E4}">
                <adec:decorative xmlns:adec="http://schemas.microsoft.com/office/drawing/2017/decorative" val="1"/>
              </a:ext>
            </a:extLst>
          </p:cNvPr>
          <p:cNvCxnSpPr>
            <a:cxnSpLocks/>
            <a:stCxn id="12" idx="4"/>
            <a:endCxn id="27" idx="0"/>
          </p:cNvCxnSpPr>
          <p:nvPr/>
        </p:nvCxnSpPr>
        <p:spPr>
          <a:xfrm>
            <a:off x="6899449" y="3244997"/>
            <a:ext cx="2052125" cy="70986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2">
            <a:extLst>
              <a:ext uri="{FF2B5EF4-FFF2-40B4-BE49-F238E27FC236}">
                <a16:creationId xmlns:a16="http://schemas.microsoft.com/office/drawing/2014/main" id="{5D5D1EE2-3BC3-4736-90ED-627465025127}"/>
              </a:ext>
            </a:extLst>
          </p:cNvPr>
          <p:cNvSpPr>
            <a:spLocks noGrp="1" noChangeArrowheads="1"/>
          </p:cNvSpPr>
          <p:nvPr>
            <p:ph type="title"/>
          </p:nvPr>
        </p:nvSpPr>
        <p:spPr>
          <a:xfrm>
            <a:off x="428769" y="1132285"/>
            <a:ext cx="10515600" cy="757129"/>
          </a:xfrm>
        </p:spPr>
        <p:txBody>
          <a:bodyPr/>
          <a:lstStyle/>
          <a:p>
            <a:r>
              <a:rPr lang="en-GB" altLang="en-US" dirty="0"/>
              <a:t>Candidate </a:t>
            </a:r>
            <a:r>
              <a:rPr lang="en-GB" altLang="en-US" dirty="0" err="1"/>
              <a:t>Itemsets</a:t>
            </a:r>
            <a:r>
              <a:rPr lang="en-GB" altLang="en-US" dirty="0"/>
              <a:t> (2)</a:t>
            </a:r>
          </a:p>
        </p:txBody>
      </p:sp>
      <p:sp>
        <p:nvSpPr>
          <p:cNvPr id="2" name="TextBox 1">
            <a:extLst>
              <a:ext uri="{FF2B5EF4-FFF2-40B4-BE49-F238E27FC236}">
                <a16:creationId xmlns:a16="http://schemas.microsoft.com/office/drawing/2014/main" id="{52EB7282-AF73-4915-A60F-E29A278753AA}"/>
              </a:ext>
            </a:extLst>
          </p:cNvPr>
          <p:cNvSpPr txBox="1"/>
          <p:nvPr/>
        </p:nvSpPr>
        <p:spPr>
          <a:xfrm>
            <a:off x="464666" y="4791973"/>
            <a:ext cx="10808385" cy="830997"/>
          </a:xfrm>
          <a:prstGeom prst="rect">
            <a:avLst/>
          </a:prstGeom>
          <a:noFill/>
        </p:spPr>
        <p:txBody>
          <a:bodyPr wrap="square" rtlCol="0">
            <a:spAutoFit/>
          </a:bodyPr>
          <a:lstStyle/>
          <a:p>
            <a:r>
              <a:rPr lang="en-GB" sz="2400" dirty="0"/>
              <a:t>Greyed nodes containing pairs of items are NOT generated as they will be too infrequent (not enough support).</a:t>
            </a:r>
          </a:p>
        </p:txBody>
      </p:sp>
    </p:spTree>
    <p:extLst>
      <p:ext uri="{BB962C8B-B14F-4D97-AF65-F5344CB8AC3E}">
        <p14:creationId xmlns:p14="http://schemas.microsoft.com/office/powerpoint/2010/main" val="76812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C5C2ED8-A4AF-4F85-8E7F-9B8EDA37EC9D}"/>
              </a:ext>
            </a:extLst>
          </p:cNvPr>
          <p:cNvSpPr/>
          <p:nvPr/>
        </p:nvSpPr>
        <p:spPr>
          <a:xfrm>
            <a:off x="5853568" y="1889414"/>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5019282" y="2589147"/>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6036239" y="2589147"/>
            <a:ext cx="498954"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7053196" y="2589147"/>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8070152" y="2589147"/>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1870230" y="3664132"/>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4097315" y="2589147"/>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2771554" y="3664132"/>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3672878" y="3664132"/>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4623518" y="3664132"/>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4" name="Oval 23">
            <a:extLst>
              <a:ext uri="{FF2B5EF4-FFF2-40B4-BE49-F238E27FC236}">
                <a16:creationId xmlns:a16="http://schemas.microsoft.com/office/drawing/2014/main" id="{7045C5D0-BDA4-4DC5-A7A0-0BB8ACCC3407}"/>
              </a:ext>
            </a:extLst>
          </p:cNvPr>
          <p:cNvSpPr/>
          <p:nvPr/>
        </p:nvSpPr>
        <p:spPr>
          <a:xfrm>
            <a:off x="5524842" y="3664132"/>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a:t>
            </a:r>
          </a:p>
        </p:txBody>
      </p:sp>
      <p:sp>
        <p:nvSpPr>
          <p:cNvPr id="25" name="Oval 24">
            <a:extLst>
              <a:ext uri="{FF2B5EF4-FFF2-40B4-BE49-F238E27FC236}">
                <a16:creationId xmlns:a16="http://schemas.microsoft.com/office/drawing/2014/main" id="{AEB8B298-C9A9-4FDF-9265-A27E8B3D55C6}"/>
              </a:ext>
            </a:extLst>
          </p:cNvPr>
          <p:cNvSpPr/>
          <p:nvPr/>
        </p:nvSpPr>
        <p:spPr>
          <a:xfrm>
            <a:off x="6426166" y="3664132"/>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7327490" y="3664132"/>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10031462" y="3664132"/>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28" name="Oval 27">
            <a:extLst>
              <a:ext uri="{FF2B5EF4-FFF2-40B4-BE49-F238E27FC236}">
                <a16:creationId xmlns:a16="http://schemas.microsoft.com/office/drawing/2014/main" id="{B8C4B0D4-C6D4-4664-96E1-6FDEBE930AED}"/>
              </a:ext>
            </a:extLst>
          </p:cNvPr>
          <p:cNvSpPr/>
          <p:nvPr/>
        </p:nvSpPr>
        <p:spPr>
          <a:xfrm>
            <a:off x="9130138" y="3664132"/>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CE</a:t>
            </a:r>
          </a:p>
        </p:txBody>
      </p:sp>
      <p:sp>
        <p:nvSpPr>
          <p:cNvPr id="29" name="Oval 28">
            <a:extLst>
              <a:ext uri="{FF2B5EF4-FFF2-40B4-BE49-F238E27FC236}">
                <a16:creationId xmlns:a16="http://schemas.microsoft.com/office/drawing/2014/main" id="{7A865064-042A-4BF7-979F-D6F3F34CF1F1}"/>
              </a:ext>
            </a:extLst>
          </p:cNvPr>
          <p:cNvSpPr/>
          <p:nvPr/>
        </p:nvSpPr>
        <p:spPr>
          <a:xfrm>
            <a:off x="8228814" y="3664132"/>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a:t>
            </a:r>
          </a:p>
        </p:txBody>
      </p:sp>
      <p:sp>
        <p:nvSpPr>
          <p:cNvPr id="30" name="Oval 29">
            <a:extLst>
              <a:ext uri="{FF2B5EF4-FFF2-40B4-BE49-F238E27FC236}">
                <a16:creationId xmlns:a16="http://schemas.microsoft.com/office/drawing/2014/main" id="{BD9F3B77-4763-41BA-8B99-6D2AF5AE625A}"/>
              </a:ext>
            </a:extLst>
          </p:cNvPr>
          <p:cNvSpPr/>
          <p:nvPr/>
        </p:nvSpPr>
        <p:spPr>
          <a:xfrm>
            <a:off x="1099896" y="4978684"/>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a:t>
            </a:r>
          </a:p>
        </p:txBody>
      </p:sp>
      <p:cxnSp>
        <p:nvCxnSpPr>
          <p:cNvPr id="50" name="Straight Connector 49">
            <a:extLst>
              <a:ext uri="{FF2B5EF4-FFF2-40B4-BE49-F238E27FC236}">
                <a16:creationId xmlns:a16="http://schemas.microsoft.com/office/drawing/2014/main" id="{BD8A84E8-8D8D-44DE-9A36-36FC46F3F682}"/>
              </a:ext>
              <a:ext uri="{C183D7F6-B498-43B3-948B-1728B52AA6E4}">
                <adec:decorative xmlns:adec="http://schemas.microsoft.com/office/drawing/2017/decorative" val="1"/>
              </a:ext>
            </a:extLst>
          </p:cNvPr>
          <p:cNvCxnSpPr>
            <a:stCxn id="7" idx="4"/>
            <a:endCxn id="15" idx="0"/>
          </p:cNvCxnSpPr>
          <p:nvPr/>
        </p:nvCxnSpPr>
        <p:spPr>
          <a:xfrm flipH="1">
            <a:off x="4346792" y="2254539"/>
            <a:ext cx="1938924"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 uri="{C183D7F6-B498-43B3-948B-1728B52AA6E4}">
                <adec:decorative xmlns:adec="http://schemas.microsoft.com/office/drawing/2017/decorative" val="1"/>
              </a:ext>
            </a:extLst>
          </p:cNvPr>
          <p:cNvCxnSpPr>
            <a:stCxn id="7" idx="4"/>
            <a:endCxn id="9" idx="0"/>
          </p:cNvCxnSpPr>
          <p:nvPr/>
        </p:nvCxnSpPr>
        <p:spPr>
          <a:xfrm flipH="1">
            <a:off x="5268759" y="2254539"/>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 uri="{C183D7F6-B498-43B3-948B-1728B52AA6E4}">
                <adec:decorative xmlns:adec="http://schemas.microsoft.com/office/drawing/2017/decorative" val="1"/>
              </a:ext>
            </a:extLst>
          </p:cNvPr>
          <p:cNvCxnSpPr>
            <a:stCxn id="7" idx="4"/>
            <a:endCxn id="10" idx="0"/>
          </p:cNvCxnSpPr>
          <p:nvPr/>
        </p:nvCxnSpPr>
        <p:spPr>
          <a:xfrm>
            <a:off x="6285716" y="2254539"/>
            <a:ext cx="0"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 uri="{C183D7F6-B498-43B3-948B-1728B52AA6E4}">
                <adec:decorative xmlns:adec="http://schemas.microsoft.com/office/drawing/2017/decorative" val="1"/>
              </a:ext>
            </a:extLst>
          </p:cNvPr>
          <p:cNvCxnSpPr>
            <a:stCxn id="7" idx="4"/>
            <a:endCxn id="11" idx="0"/>
          </p:cNvCxnSpPr>
          <p:nvPr/>
        </p:nvCxnSpPr>
        <p:spPr>
          <a:xfrm>
            <a:off x="6285716" y="2254539"/>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 uri="{C183D7F6-B498-43B3-948B-1728B52AA6E4}">
                <adec:decorative xmlns:adec="http://schemas.microsoft.com/office/drawing/2017/decorative" val="1"/>
              </a:ext>
            </a:extLst>
          </p:cNvPr>
          <p:cNvCxnSpPr>
            <a:stCxn id="7" idx="4"/>
            <a:endCxn id="12" idx="0"/>
          </p:cNvCxnSpPr>
          <p:nvPr/>
        </p:nvCxnSpPr>
        <p:spPr>
          <a:xfrm>
            <a:off x="6285716" y="2254539"/>
            <a:ext cx="2033913"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 uri="{C183D7F6-B498-43B3-948B-1728B52AA6E4}">
                <adec:decorative xmlns:adec="http://schemas.microsoft.com/office/drawing/2017/decorative" val="1"/>
              </a:ext>
            </a:extLst>
          </p:cNvPr>
          <p:cNvCxnSpPr>
            <a:cxnSpLocks/>
            <a:stCxn id="15" idx="4"/>
            <a:endCxn id="13" idx="0"/>
          </p:cNvCxnSpPr>
          <p:nvPr/>
        </p:nvCxnSpPr>
        <p:spPr>
          <a:xfrm flipH="1">
            <a:off x="2210522" y="2954272"/>
            <a:ext cx="21362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 uri="{C183D7F6-B498-43B3-948B-1728B52AA6E4}">
                <adec:decorative xmlns:adec="http://schemas.microsoft.com/office/drawing/2017/decorative" val="1"/>
              </a:ext>
            </a:extLst>
          </p:cNvPr>
          <p:cNvCxnSpPr>
            <a:cxnSpLocks/>
            <a:stCxn id="15" idx="4"/>
            <a:endCxn id="21" idx="0"/>
          </p:cNvCxnSpPr>
          <p:nvPr/>
        </p:nvCxnSpPr>
        <p:spPr>
          <a:xfrm flipH="1">
            <a:off x="3111846" y="2954272"/>
            <a:ext cx="1234946"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 uri="{C183D7F6-B498-43B3-948B-1728B52AA6E4}">
                <adec:decorative xmlns:adec="http://schemas.microsoft.com/office/drawing/2017/decorative" val="1"/>
              </a:ext>
            </a:extLst>
          </p:cNvPr>
          <p:cNvCxnSpPr>
            <a:cxnSpLocks/>
            <a:stCxn id="9" idx="4"/>
            <a:endCxn id="25" idx="0"/>
          </p:cNvCxnSpPr>
          <p:nvPr/>
        </p:nvCxnSpPr>
        <p:spPr>
          <a:xfrm>
            <a:off x="5268759" y="2954272"/>
            <a:ext cx="149769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 uri="{C183D7F6-B498-43B3-948B-1728B52AA6E4}">
                <adec:decorative xmlns:adec="http://schemas.microsoft.com/office/drawing/2017/decorative" val="1"/>
              </a:ext>
            </a:extLst>
          </p:cNvPr>
          <p:cNvCxnSpPr>
            <a:cxnSpLocks/>
            <a:stCxn id="9" idx="4"/>
            <a:endCxn id="13" idx="0"/>
          </p:cNvCxnSpPr>
          <p:nvPr/>
        </p:nvCxnSpPr>
        <p:spPr>
          <a:xfrm flipH="1">
            <a:off x="2210522" y="2954272"/>
            <a:ext cx="305823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 uri="{C183D7F6-B498-43B3-948B-1728B52AA6E4}">
                <adec:decorative xmlns:adec="http://schemas.microsoft.com/office/drawing/2017/decorative" val="1"/>
              </a:ext>
            </a:extLst>
          </p:cNvPr>
          <p:cNvCxnSpPr>
            <a:cxnSpLocks/>
            <a:stCxn id="15" idx="4"/>
            <a:endCxn id="23" idx="0"/>
          </p:cNvCxnSpPr>
          <p:nvPr/>
        </p:nvCxnSpPr>
        <p:spPr>
          <a:xfrm>
            <a:off x="4346792" y="2954272"/>
            <a:ext cx="6170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 uri="{C183D7F6-B498-43B3-948B-1728B52AA6E4}">
                <adec:decorative xmlns:adec="http://schemas.microsoft.com/office/drawing/2017/decorative" val="1"/>
              </a:ext>
            </a:extLst>
          </p:cNvPr>
          <p:cNvCxnSpPr>
            <a:cxnSpLocks/>
            <a:stCxn id="12" idx="4"/>
            <a:endCxn id="23" idx="0"/>
          </p:cNvCxnSpPr>
          <p:nvPr/>
        </p:nvCxnSpPr>
        <p:spPr>
          <a:xfrm flipH="1">
            <a:off x="4963810" y="2954272"/>
            <a:ext cx="335581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 uri="{C183D7F6-B498-43B3-948B-1728B52AA6E4}">
                <adec:decorative xmlns:adec="http://schemas.microsoft.com/office/drawing/2017/decorative" val="1"/>
              </a:ext>
            </a:extLst>
          </p:cNvPr>
          <p:cNvCxnSpPr>
            <a:cxnSpLocks/>
            <a:stCxn id="9" idx="4"/>
            <a:endCxn id="26" idx="0"/>
          </p:cNvCxnSpPr>
          <p:nvPr/>
        </p:nvCxnSpPr>
        <p:spPr>
          <a:xfrm>
            <a:off x="5268759" y="2954272"/>
            <a:ext cx="239902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0CFDD8D-C073-46B6-A0FD-BB72D7DF78DD}"/>
              </a:ext>
              <a:ext uri="{C183D7F6-B498-43B3-948B-1728B52AA6E4}">
                <adec:decorative xmlns:adec="http://schemas.microsoft.com/office/drawing/2017/decorative" val="1"/>
              </a:ext>
            </a:extLst>
          </p:cNvPr>
          <p:cNvCxnSpPr>
            <a:cxnSpLocks/>
            <a:stCxn id="9" idx="4"/>
            <a:endCxn id="24" idx="0"/>
          </p:cNvCxnSpPr>
          <p:nvPr/>
        </p:nvCxnSpPr>
        <p:spPr>
          <a:xfrm>
            <a:off x="5268759" y="2954272"/>
            <a:ext cx="59637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 uri="{C183D7F6-B498-43B3-948B-1728B52AA6E4}">
                <adec:decorative xmlns:adec="http://schemas.microsoft.com/office/drawing/2017/decorative" val="1"/>
              </a:ext>
            </a:extLst>
          </p:cNvPr>
          <p:cNvCxnSpPr>
            <a:cxnSpLocks/>
            <a:stCxn id="15" idx="4"/>
            <a:endCxn id="22" idx="0"/>
          </p:cNvCxnSpPr>
          <p:nvPr/>
        </p:nvCxnSpPr>
        <p:spPr>
          <a:xfrm flipH="1">
            <a:off x="4037828" y="2954272"/>
            <a:ext cx="30896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8D1027-9BCC-44B8-B8BA-FAF8542F14C7}"/>
              </a:ext>
              <a:ext uri="{C183D7F6-B498-43B3-948B-1728B52AA6E4}">
                <adec:decorative xmlns:adec="http://schemas.microsoft.com/office/drawing/2017/decorative" val="1"/>
              </a:ext>
            </a:extLst>
          </p:cNvPr>
          <p:cNvCxnSpPr>
            <a:cxnSpLocks/>
            <a:stCxn id="10" idx="4"/>
            <a:endCxn id="28" idx="0"/>
          </p:cNvCxnSpPr>
          <p:nvPr/>
        </p:nvCxnSpPr>
        <p:spPr>
          <a:xfrm>
            <a:off x="6285716" y="2954272"/>
            <a:ext cx="318471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51D15F-3C9D-4ECE-9B26-27DE36255068}"/>
              </a:ext>
              <a:ext uri="{C183D7F6-B498-43B3-948B-1728B52AA6E4}">
                <adec:decorative xmlns:adec="http://schemas.microsoft.com/office/drawing/2017/decorative" val="1"/>
              </a:ext>
            </a:extLst>
          </p:cNvPr>
          <p:cNvCxnSpPr>
            <a:cxnSpLocks/>
            <a:stCxn id="10" idx="4"/>
            <a:endCxn id="29" idx="0"/>
          </p:cNvCxnSpPr>
          <p:nvPr/>
        </p:nvCxnSpPr>
        <p:spPr>
          <a:xfrm>
            <a:off x="6285716" y="2954272"/>
            <a:ext cx="228339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724A11-A1DC-4CAF-9554-F7A8FA004D6E}"/>
              </a:ext>
              <a:ext uri="{C183D7F6-B498-43B3-948B-1728B52AA6E4}">
                <adec:decorative xmlns:adec="http://schemas.microsoft.com/office/drawing/2017/decorative" val="1"/>
              </a:ext>
            </a:extLst>
          </p:cNvPr>
          <p:cNvCxnSpPr>
            <a:cxnSpLocks/>
            <a:stCxn id="10" idx="4"/>
            <a:endCxn id="24" idx="0"/>
          </p:cNvCxnSpPr>
          <p:nvPr/>
        </p:nvCxnSpPr>
        <p:spPr>
          <a:xfrm flipH="1">
            <a:off x="5865134" y="2954272"/>
            <a:ext cx="420582"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 uri="{C183D7F6-B498-43B3-948B-1728B52AA6E4}">
                <adec:decorative xmlns:adec="http://schemas.microsoft.com/office/drawing/2017/decorative" val="1"/>
              </a:ext>
            </a:extLst>
          </p:cNvPr>
          <p:cNvCxnSpPr>
            <a:cxnSpLocks/>
            <a:stCxn id="10" idx="4"/>
            <a:endCxn id="21" idx="0"/>
          </p:cNvCxnSpPr>
          <p:nvPr/>
        </p:nvCxnSpPr>
        <p:spPr>
          <a:xfrm flipH="1">
            <a:off x="3111846" y="2954272"/>
            <a:ext cx="31738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 uri="{C183D7F6-B498-43B3-948B-1728B52AA6E4}">
                <adec:decorative xmlns:adec="http://schemas.microsoft.com/office/drawing/2017/decorative" val="1"/>
              </a:ext>
            </a:extLst>
          </p:cNvPr>
          <p:cNvCxnSpPr>
            <a:cxnSpLocks/>
            <a:stCxn id="11" idx="4"/>
            <a:endCxn id="27" idx="0"/>
          </p:cNvCxnSpPr>
          <p:nvPr/>
        </p:nvCxnSpPr>
        <p:spPr>
          <a:xfrm>
            <a:off x="7302673" y="2954272"/>
            <a:ext cx="306908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9A6F25-F328-472C-B32F-A03992B670FA}"/>
              </a:ext>
              <a:ext uri="{C183D7F6-B498-43B3-948B-1728B52AA6E4}">
                <adec:decorative xmlns:adec="http://schemas.microsoft.com/office/drawing/2017/decorative" val="1"/>
              </a:ext>
            </a:extLst>
          </p:cNvPr>
          <p:cNvCxnSpPr>
            <a:cxnSpLocks/>
            <a:stCxn id="11" idx="4"/>
            <a:endCxn id="29" idx="0"/>
          </p:cNvCxnSpPr>
          <p:nvPr/>
        </p:nvCxnSpPr>
        <p:spPr>
          <a:xfrm>
            <a:off x="7302673" y="2954272"/>
            <a:ext cx="126643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 uri="{C183D7F6-B498-43B3-948B-1728B52AA6E4}">
                <adec:decorative xmlns:adec="http://schemas.microsoft.com/office/drawing/2017/decorative" val="1"/>
              </a:ext>
            </a:extLst>
          </p:cNvPr>
          <p:cNvCxnSpPr>
            <a:cxnSpLocks/>
            <a:stCxn id="11" idx="4"/>
            <a:endCxn id="25" idx="0"/>
          </p:cNvCxnSpPr>
          <p:nvPr/>
        </p:nvCxnSpPr>
        <p:spPr>
          <a:xfrm flipH="1">
            <a:off x="6766458" y="2954272"/>
            <a:ext cx="53621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 uri="{C183D7F6-B498-43B3-948B-1728B52AA6E4}">
                <adec:decorative xmlns:adec="http://schemas.microsoft.com/office/drawing/2017/decorative" val="1"/>
              </a:ext>
            </a:extLst>
          </p:cNvPr>
          <p:cNvCxnSpPr>
            <a:cxnSpLocks/>
            <a:stCxn id="11" idx="4"/>
            <a:endCxn id="22" idx="0"/>
          </p:cNvCxnSpPr>
          <p:nvPr/>
        </p:nvCxnSpPr>
        <p:spPr>
          <a:xfrm flipH="1">
            <a:off x="4037828" y="2954272"/>
            <a:ext cx="326484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 uri="{C183D7F6-B498-43B3-948B-1728B52AA6E4}">
                <adec:decorative xmlns:adec="http://schemas.microsoft.com/office/drawing/2017/decorative" val="1"/>
              </a:ext>
            </a:extLst>
          </p:cNvPr>
          <p:cNvCxnSpPr>
            <a:cxnSpLocks/>
            <a:stCxn id="12" idx="4"/>
            <a:endCxn id="26" idx="0"/>
          </p:cNvCxnSpPr>
          <p:nvPr/>
        </p:nvCxnSpPr>
        <p:spPr>
          <a:xfrm flipH="1">
            <a:off x="7667782" y="2954272"/>
            <a:ext cx="65184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00AABF1-EB6A-4E89-BFCF-DB56733201D1}"/>
              </a:ext>
              <a:ext uri="{C183D7F6-B498-43B3-948B-1728B52AA6E4}">
                <adec:decorative xmlns:adec="http://schemas.microsoft.com/office/drawing/2017/decorative" val="1"/>
              </a:ext>
            </a:extLst>
          </p:cNvPr>
          <p:cNvCxnSpPr>
            <a:cxnSpLocks/>
            <a:stCxn id="12" idx="4"/>
            <a:endCxn id="28" idx="0"/>
          </p:cNvCxnSpPr>
          <p:nvPr/>
        </p:nvCxnSpPr>
        <p:spPr>
          <a:xfrm>
            <a:off x="8319629" y="2954272"/>
            <a:ext cx="115080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 uri="{C183D7F6-B498-43B3-948B-1728B52AA6E4}">
                <adec:decorative xmlns:adec="http://schemas.microsoft.com/office/drawing/2017/decorative" val="1"/>
              </a:ext>
            </a:extLst>
          </p:cNvPr>
          <p:cNvCxnSpPr>
            <a:cxnSpLocks/>
            <a:stCxn id="12" idx="4"/>
            <a:endCxn id="27" idx="0"/>
          </p:cNvCxnSpPr>
          <p:nvPr/>
        </p:nvCxnSpPr>
        <p:spPr>
          <a:xfrm>
            <a:off x="8319629" y="2954272"/>
            <a:ext cx="205212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5C78598-5917-4CDD-91CC-7C30EF3AB599}"/>
              </a:ext>
              <a:ext uri="{C183D7F6-B498-43B3-948B-1728B52AA6E4}">
                <adec:decorative xmlns:adec="http://schemas.microsoft.com/office/drawing/2017/decorative" val="1"/>
              </a:ext>
            </a:extLst>
          </p:cNvPr>
          <p:cNvCxnSpPr>
            <a:stCxn id="13" idx="4"/>
            <a:endCxn id="30" idx="0"/>
          </p:cNvCxnSpPr>
          <p:nvPr/>
        </p:nvCxnSpPr>
        <p:spPr>
          <a:xfrm flipH="1">
            <a:off x="1559186" y="4029257"/>
            <a:ext cx="651336" cy="949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E80F53-034E-4E22-9860-92B662FBB512}"/>
              </a:ext>
            </a:extLst>
          </p:cNvPr>
          <p:cNvCxnSpPr>
            <a:cxnSpLocks/>
            <a:stCxn id="21" idx="4"/>
            <a:endCxn id="30" idx="0"/>
          </p:cNvCxnSpPr>
          <p:nvPr/>
        </p:nvCxnSpPr>
        <p:spPr>
          <a:xfrm flipH="1">
            <a:off x="1559186" y="4029257"/>
            <a:ext cx="1552660" cy="94942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2">
            <a:extLst>
              <a:ext uri="{FF2B5EF4-FFF2-40B4-BE49-F238E27FC236}">
                <a16:creationId xmlns:a16="http://schemas.microsoft.com/office/drawing/2014/main" id="{53007ABB-892C-4EF8-8372-60411F467012}"/>
              </a:ext>
            </a:extLst>
          </p:cNvPr>
          <p:cNvSpPr>
            <a:spLocks noGrp="1" noChangeArrowheads="1"/>
          </p:cNvSpPr>
          <p:nvPr>
            <p:ph type="title"/>
          </p:nvPr>
        </p:nvSpPr>
        <p:spPr>
          <a:xfrm>
            <a:off x="428769" y="1132285"/>
            <a:ext cx="10515600" cy="757129"/>
          </a:xfrm>
        </p:spPr>
        <p:txBody>
          <a:bodyPr/>
          <a:lstStyle/>
          <a:p>
            <a:r>
              <a:rPr lang="en-GB" altLang="en-US" dirty="0"/>
              <a:t>Candidate </a:t>
            </a:r>
            <a:r>
              <a:rPr lang="en-GB" altLang="en-US" dirty="0" err="1"/>
              <a:t>Itemsets</a:t>
            </a:r>
            <a:r>
              <a:rPr lang="en-GB" altLang="en-US" dirty="0"/>
              <a:t> (3)</a:t>
            </a:r>
          </a:p>
        </p:txBody>
      </p:sp>
      <p:sp>
        <p:nvSpPr>
          <p:cNvPr id="47" name="TextBox 46">
            <a:extLst>
              <a:ext uri="{FF2B5EF4-FFF2-40B4-BE49-F238E27FC236}">
                <a16:creationId xmlns:a16="http://schemas.microsoft.com/office/drawing/2014/main" id="{F49E280A-8C79-4A01-9C5B-D5DE0274E3DF}"/>
              </a:ext>
            </a:extLst>
          </p:cNvPr>
          <p:cNvSpPr txBox="1"/>
          <p:nvPr/>
        </p:nvSpPr>
        <p:spPr>
          <a:xfrm>
            <a:off x="278083" y="5439019"/>
            <a:ext cx="10808385" cy="461665"/>
          </a:xfrm>
          <a:prstGeom prst="rect">
            <a:avLst/>
          </a:prstGeom>
          <a:noFill/>
        </p:spPr>
        <p:txBody>
          <a:bodyPr wrap="square" rtlCol="0">
            <a:spAutoFit/>
          </a:bodyPr>
          <a:lstStyle/>
          <a:p>
            <a:r>
              <a:rPr lang="en-GB" sz="2400" dirty="0"/>
              <a:t>{ABC} will not be generated, as {AC} was not generated.</a:t>
            </a:r>
          </a:p>
        </p:txBody>
      </p:sp>
    </p:spTree>
    <p:extLst>
      <p:ext uri="{BB962C8B-B14F-4D97-AF65-F5344CB8AC3E}">
        <p14:creationId xmlns:p14="http://schemas.microsoft.com/office/powerpoint/2010/main" val="958214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C5C2ED8-A4AF-4F85-8E7F-9B8EDA37EC9D}"/>
              </a:ext>
            </a:extLst>
          </p:cNvPr>
          <p:cNvSpPr/>
          <p:nvPr/>
        </p:nvSpPr>
        <p:spPr>
          <a:xfrm>
            <a:off x="5562957" y="1997577"/>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4728671"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5745628" y="2697310"/>
            <a:ext cx="498954"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6762585"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7779541"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1579619"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3806704"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2480943"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3382267" y="3772295"/>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4332907"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4" name="Oval 23">
            <a:extLst>
              <a:ext uri="{FF2B5EF4-FFF2-40B4-BE49-F238E27FC236}">
                <a16:creationId xmlns:a16="http://schemas.microsoft.com/office/drawing/2014/main" id="{7045C5D0-BDA4-4DC5-A7A0-0BB8ACCC3407}"/>
              </a:ext>
            </a:extLst>
          </p:cNvPr>
          <p:cNvSpPr/>
          <p:nvPr/>
        </p:nvSpPr>
        <p:spPr>
          <a:xfrm>
            <a:off x="5234231"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a:t>
            </a:r>
          </a:p>
        </p:txBody>
      </p:sp>
      <p:sp>
        <p:nvSpPr>
          <p:cNvPr id="25" name="Oval 24">
            <a:extLst>
              <a:ext uri="{FF2B5EF4-FFF2-40B4-BE49-F238E27FC236}">
                <a16:creationId xmlns:a16="http://schemas.microsoft.com/office/drawing/2014/main" id="{AEB8B298-C9A9-4FDF-9265-A27E8B3D55C6}"/>
              </a:ext>
            </a:extLst>
          </p:cNvPr>
          <p:cNvSpPr/>
          <p:nvPr/>
        </p:nvSpPr>
        <p:spPr>
          <a:xfrm>
            <a:off x="6135555"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7036879"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9740851"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28" name="Oval 27">
            <a:extLst>
              <a:ext uri="{FF2B5EF4-FFF2-40B4-BE49-F238E27FC236}">
                <a16:creationId xmlns:a16="http://schemas.microsoft.com/office/drawing/2014/main" id="{B8C4B0D4-C6D4-4664-96E1-6FDEBE930AED}"/>
              </a:ext>
            </a:extLst>
          </p:cNvPr>
          <p:cNvSpPr/>
          <p:nvPr/>
        </p:nvSpPr>
        <p:spPr>
          <a:xfrm>
            <a:off x="8839527"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CE</a:t>
            </a:r>
          </a:p>
        </p:txBody>
      </p:sp>
      <p:sp>
        <p:nvSpPr>
          <p:cNvPr id="29" name="Oval 28">
            <a:extLst>
              <a:ext uri="{FF2B5EF4-FFF2-40B4-BE49-F238E27FC236}">
                <a16:creationId xmlns:a16="http://schemas.microsoft.com/office/drawing/2014/main" id="{7A865064-042A-4BF7-979F-D6F3F34CF1F1}"/>
              </a:ext>
            </a:extLst>
          </p:cNvPr>
          <p:cNvSpPr/>
          <p:nvPr/>
        </p:nvSpPr>
        <p:spPr>
          <a:xfrm>
            <a:off x="7938203"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a:t>
            </a:r>
          </a:p>
        </p:txBody>
      </p:sp>
      <p:sp>
        <p:nvSpPr>
          <p:cNvPr id="30" name="Oval 29">
            <a:extLst>
              <a:ext uri="{FF2B5EF4-FFF2-40B4-BE49-F238E27FC236}">
                <a16:creationId xmlns:a16="http://schemas.microsoft.com/office/drawing/2014/main" id="{BD9F3B77-4763-41BA-8B99-6D2AF5AE625A}"/>
              </a:ext>
            </a:extLst>
          </p:cNvPr>
          <p:cNvSpPr/>
          <p:nvPr/>
        </p:nvSpPr>
        <p:spPr>
          <a:xfrm>
            <a:off x="724603"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a:t>
            </a:r>
          </a:p>
        </p:txBody>
      </p:sp>
      <p:sp>
        <p:nvSpPr>
          <p:cNvPr id="31" name="Oval 30">
            <a:extLst>
              <a:ext uri="{FF2B5EF4-FFF2-40B4-BE49-F238E27FC236}">
                <a16:creationId xmlns:a16="http://schemas.microsoft.com/office/drawing/2014/main" id="{66CC9DF0-8EFE-486F-8B51-42FA09291FD6}"/>
              </a:ext>
            </a:extLst>
          </p:cNvPr>
          <p:cNvSpPr/>
          <p:nvPr/>
        </p:nvSpPr>
        <p:spPr>
          <a:xfrm>
            <a:off x="1788909"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a:t>
            </a:r>
          </a:p>
        </p:txBody>
      </p:sp>
      <p:sp>
        <p:nvSpPr>
          <p:cNvPr id="32" name="Oval 31">
            <a:extLst>
              <a:ext uri="{FF2B5EF4-FFF2-40B4-BE49-F238E27FC236}">
                <a16:creationId xmlns:a16="http://schemas.microsoft.com/office/drawing/2014/main" id="{47DC59ED-0492-4D39-B1A5-41F41ECA011E}"/>
              </a:ext>
            </a:extLst>
          </p:cNvPr>
          <p:cNvSpPr/>
          <p:nvPr/>
        </p:nvSpPr>
        <p:spPr>
          <a:xfrm>
            <a:off x="2853215"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ABE</a:t>
            </a:r>
          </a:p>
        </p:txBody>
      </p:sp>
      <p:sp>
        <p:nvSpPr>
          <p:cNvPr id="33" name="Oval 32">
            <a:extLst>
              <a:ext uri="{FF2B5EF4-FFF2-40B4-BE49-F238E27FC236}">
                <a16:creationId xmlns:a16="http://schemas.microsoft.com/office/drawing/2014/main" id="{B9EC46AD-889A-47B6-BACA-04E8ED1F057E}"/>
              </a:ext>
            </a:extLst>
          </p:cNvPr>
          <p:cNvSpPr/>
          <p:nvPr/>
        </p:nvSpPr>
        <p:spPr>
          <a:xfrm>
            <a:off x="7110439"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BCD</a:t>
            </a:r>
          </a:p>
        </p:txBody>
      </p:sp>
      <p:sp>
        <p:nvSpPr>
          <p:cNvPr id="34" name="Oval 33">
            <a:extLst>
              <a:ext uri="{FF2B5EF4-FFF2-40B4-BE49-F238E27FC236}">
                <a16:creationId xmlns:a16="http://schemas.microsoft.com/office/drawing/2014/main" id="{6401917B-AC44-4323-B6D2-8AAE3A58D5A3}"/>
              </a:ext>
            </a:extLst>
          </p:cNvPr>
          <p:cNvSpPr/>
          <p:nvPr/>
        </p:nvSpPr>
        <p:spPr>
          <a:xfrm>
            <a:off x="8174745"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BCE</a:t>
            </a:r>
          </a:p>
        </p:txBody>
      </p:sp>
      <p:sp>
        <p:nvSpPr>
          <p:cNvPr id="35" name="Oval 34">
            <a:extLst>
              <a:ext uri="{FF2B5EF4-FFF2-40B4-BE49-F238E27FC236}">
                <a16:creationId xmlns:a16="http://schemas.microsoft.com/office/drawing/2014/main" id="{09024433-E9CD-408C-898E-F4DCBE2D9A5E}"/>
              </a:ext>
            </a:extLst>
          </p:cNvPr>
          <p:cNvSpPr/>
          <p:nvPr/>
        </p:nvSpPr>
        <p:spPr>
          <a:xfrm>
            <a:off x="10303360"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CDE</a:t>
            </a:r>
          </a:p>
        </p:txBody>
      </p:sp>
      <p:sp>
        <p:nvSpPr>
          <p:cNvPr id="42" name="Oval 41">
            <a:extLst>
              <a:ext uri="{FF2B5EF4-FFF2-40B4-BE49-F238E27FC236}">
                <a16:creationId xmlns:a16="http://schemas.microsoft.com/office/drawing/2014/main" id="{CB6A7DF3-B6C1-480E-8341-1222853F18FC}"/>
              </a:ext>
            </a:extLst>
          </p:cNvPr>
          <p:cNvSpPr/>
          <p:nvPr/>
        </p:nvSpPr>
        <p:spPr>
          <a:xfrm>
            <a:off x="3917521"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ACD</a:t>
            </a:r>
          </a:p>
        </p:txBody>
      </p:sp>
      <p:sp>
        <p:nvSpPr>
          <p:cNvPr id="43" name="Oval 42">
            <a:extLst>
              <a:ext uri="{FF2B5EF4-FFF2-40B4-BE49-F238E27FC236}">
                <a16:creationId xmlns:a16="http://schemas.microsoft.com/office/drawing/2014/main" id="{8601EA10-0DF9-4885-BD86-842B0D39899B}"/>
              </a:ext>
            </a:extLst>
          </p:cNvPr>
          <p:cNvSpPr/>
          <p:nvPr/>
        </p:nvSpPr>
        <p:spPr>
          <a:xfrm>
            <a:off x="4981827"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ACE</a:t>
            </a:r>
          </a:p>
        </p:txBody>
      </p:sp>
      <p:sp>
        <p:nvSpPr>
          <p:cNvPr id="44" name="Oval 43">
            <a:extLst>
              <a:ext uri="{FF2B5EF4-FFF2-40B4-BE49-F238E27FC236}">
                <a16:creationId xmlns:a16="http://schemas.microsoft.com/office/drawing/2014/main" id="{E2E566B5-CAD5-446F-A97A-0DE0DF386A90}"/>
              </a:ext>
            </a:extLst>
          </p:cNvPr>
          <p:cNvSpPr/>
          <p:nvPr/>
        </p:nvSpPr>
        <p:spPr>
          <a:xfrm>
            <a:off x="9239051"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BDE</a:t>
            </a:r>
          </a:p>
        </p:txBody>
      </p:sp>
      <p:sp>
        <p:nvSpPr>
          <p:cNvPr id="47" name="Oval 46">
            <a:extLst>
              <a:ext uri="{FF2B5EF4-FFF2-40B4-BE49-F238E27FC236}">
                <a16:creationId xmlns:a16="http://schemas.microsoft.com/office/drawing/2014/main" id="{240FF841-8CEF-4BAF-A5B5-6887ECC79BFB}"/>
              </a:ext>
            </a:extLst>
          </p:cNvPr>
          <p:cNvSpPr/>
          <p:nvPr/>
        </p:nvSpPr>
        <p:spPr>
          <a:xfrm>
            <a:off x="6046133"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ADE</a:t>
            </a:r>
          </a:p>
        </p:txBody>
      </p:sp>
      <p:cxnSp>
        <p:nvCxnSpPr>
          <p:cNvPr id="50" name="Straight Connector 49">
            <a:extLst>
              <a:ext uri="{FF2B5EF4-FFF2-40B4-BE49-F238E27FC236}">
                <a16:creationId xmlns:a16="http://schemas.microsoft.com/office/drawing/2014/main" id="{BD8A84E8-8D8D-44DE-9A36-36FC46F3F682}"/>
              </a:ext>
              <a:ext uri="{C183D7F6-B498-43B3-948B-1728B52AA6E4}">
                <adec:decorative xmlns:adec="http://schemas.microsoft.com/office/drawing/2017/decorative" val="1"/>
              </a:ext>
            </a:extLst>
          </p:cNvPr>
          <p:cNvCxnSpPr>
            <a:stCxn id="7" idx="4"/>
            <a:endCxn id="15" idx="0"/>
          </p:cNvCxnSpPr>
          <p:nvPr/>
        </p:nvCxnSpPr>
        <p:spPr>
          <a:xfrm flipH="1">
            <a:off x="4056181" y="2362702"/>
            <a:ext cx="1938924"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 uri="{C183D7F6-B498-43B3-948B-1728B52AA6E4}">
                <adec:decorative xmlns:adec="http://schemas.microsoft.com/office/drawing/2017/decorative" val="1"/>
              </a:ext>
            </a:extLst>
          </p:cNvPr>
          <p:cNvCxnSpPr>
            <a:stCxn id="7" idx="4"/>
            <a:endCxn id="9" idx="0"/>
          </p:cNvCxnSpPr>
          <p:nvPr/>
        </p:nvCxnSpPr>
        <p:spPr>
          <a:xfrm flipH="1">
            <a:off x="4978148" y="2362702"/>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 uri="{C183D7F6-B498-43B3-948B-1728B52AA6E4}">
                <adec:decorative xmlns:adec="http://schemas.microsoft.com/office/drawing/2017/decorative" val="1"/>
              </a:ext>
            </a:extLst>
          </p:cNvPr>
          <p:cNvCxnSpPr>
            <a:stCxn id="7" idx="4"/>
            <a:endCxn id="10" idx="0"/>
          </p:cNvCxnSpPr>
          <p:nvPr/>
        </p:nvCxnSpPr>
        <p:spPr>
          <a:xfrm>
            <a:off x="5995105" y="2362702"/>
            <a:ext cx="0"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Lst>
          </p:cNvPr>
          <p:cNvCxnSpPr>
            <a:stCxn id="7" idx="4"/>
            <a:endCxn id="11" idx="0"/>
          </p:cNvCxnSpPr>
          <p:nvPr/>
        </p:nvCxnSpPr>
        <p:spPr>
          <a:xfrm>
            <a:off x="5995105" y="2362702"/>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 uri="{C183D7F6-B498-43B3-948B-1728B52AA6E4}">
                <adec:decorative xmlns:adec="http://schemas.microsoft.com/office/drawing/2017/decorative" val="1"/>
              </a:ext>
            </a:extLst>
          </p:cNvPr>
          <p:cNvCxnSpPr>
            <a:stCxn id="7" idx="4"/>
            <a:endCxn id="12" idx="0"/>
          </p:cNvCxnSpPr>
          <p:nvPr/>
        </p:nvCxnSpPr>
        <p:spPr>
          <a:xfrm>
            <a:off x="5995105" y="2362702"/>
            <a:ext cx="2033913"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 uri="{C183D7F6-B498-43B3-948B-1728B52AA6E4}">
                <adec:decorative xmlns:adec="http://schemas.microsoft.com/office/drawing/2017/decorative" val="1"/>
              </a:ext>
            </a:extLst>
          </p:cNvPr>
          <p:cNvCxnSpPr>
            <a:cxnSpLocks/>
            <a:stCxn id="15" idx="4"/>
            <a:endCxn id="13" idx="0"/>
          </p:cNvCxnSpPr>
          <p:nvPr/>
        </p:nvCxnSpPr>
        <p:spPr>
          <a:xfrm flipH="1">
            <a:off x="1919911" y="3062435"/>
            <a:ext cx="21362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 uri="{C183D7F6-B498-43B3-948B-1728B52AA6E4}">
                <adec:decorative xmlns:adec="http://schemas.microsoft.com/office/drawing/2017/decorative" val="1"/>
              </a:ext>
            </a:extLst>
          </p:cNvPr>
          <p:cNvCxnSpPr>
            <a:cxnSpLocks/>
            <a:stCxn id="15" idx="4"/>
            <a:endCxn id="21" idx="0"/>
          </p:cNvCxnSpPr>
          <p:nvPr/>
        </p:nvCxnSpPr>
        <p:spPr>
          <a:xfrm flipH="1">
            <a:off x="2821235" y="3062435"/>
            <a:ext cx="1234946"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 uri="{C183D7F6-B498-43B3-948B-1728B52AA6E4}">
                <adec:decorative xmlns:adec="http://schemas.microsoft.com/office/drawing/2017/decorative" val="1"/>
              </a:ext>
            </a:extLst>
          </p:cNvPr>
          <p:cNvCxnSpPr>
            <a:cxnSpLocks/>
            <a:stCxn id="9" idx="4"/>
            <a:endCxn id="25" idx="0"/>
          </p:cNvCxnSpPr>
          <p:nvPr/>
        </p:nvCxnSpPr>
        <p:spPr>
          <a:xfrm>
            <a:off x="4978148" y="3062435"/>
            <a:ext cx="149769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 uri="{C183D7F6-B498-43B3-948B-1728B52AA6E4}">
                <adec:decorative xmlns:adec="http://schemas.microsoft.com/office/drawing/2017/decorative" val="1"/>
              </a:ext>
            </a:extLst>
          </p:cNvPr>
          <p:cNvCxnSpPr>
            <a:cxnSpLocks/>
            <a:stCxn id="9" idx="4"/>
            <a:endCxn id="13" idx="0"/>
          </p:cNvCxnSpPr>
          <p:nvPr/>
        </p:nvCxnSpPr>
        <p:spPr>
          <a:xfrm flipH="1">
            <a:off x="1919911" y="3062435"/>
            <a:ext cx="305823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 uri="{C183D7F6-B498-43B3-948B-1728B52AA6E4}">
                <adec:decorative xmlns:adec="http://schemas.microsoft.com/office/drawing/2017/decorative" val="1"/>
              </a:ext>
            </a:extLst>
          </p:cNvPr>
          <p:cNvCxnSpPr>
            <a:cxnSpLocks/>
            <a:stCxn id="15" idx="4"/>
            <a:endCxn id="23" idx="0"/>
          </p:cNvCxnSpPr>
          <p:nvPr/>
        </p:nvCxnSpPr>
        <p:spPr>
          <a:xfrm>
            <a:off x="4056181" y="3062435"/>
            <a:ext cx="6170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 uri="{C183D7F6-B498-43B3-948B-1728B52AA6E4}">
                <adec:decorative xmlns:adec="http://schemas.microsoft.com/office/drawing/2017/decorative" val="1"/>
              </a:ext>
            </a:extLst>
          </p:cNvPr>
          <p:cNvCxnSpPr>
            <a:cxnSpLocks/>
            <a:stCxn id="12" idx="4"/>
            <a:endCxn id="23" idx="0"/>
          </p:cNvCxnSpPr>
          <p:nvPr/>
        </p:nvCxnSpPr>
        <p:spPr>
          <a:xfrm flipH="1">
            <a:off x="4673199" y="3062435"/>
            <a:ext cx="335581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 uri="{C183D7F6-B498-43B3-948B-1728B52AA6E4}">
                <adec:decorative xmlns:adec="http://schemas.microsoft.com/office/drawing/2017/decorative" val="1"/>
              </a:ext>
            </a:extLst>
          </p:cNvPr>
          <p:cNvCxnSpPr>
            <a:cxnSpLocks/>
            <a:stCxn id="9" idx="4"/>
            <a:endCxn id="26" idx="0"/>
          </p:cNvCxnSpPr>
          <p:nvPr/>
        </p:nvCxnSpPr>
        <p:spPr>
          <a:xfrm>
            <a:off x="4978148" y="3062435"/>
            <a:ext cx="239902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0CFDD8D-C073-46B6-A0FD-BB72D7DF78DD}"/>
              </a:ext>
            </a:extLst>
          </p:cNvPr>
          <p:cNvCxnSpPr>
            <a:cxnSpLocks/>
            <a:stCxn id="9" idx="4"/>
            <a:endCxn id="24" idx="0"/>
          </p:cNvCxnSpPr>
          <p:nvPr/>
        </p:nvCxnSpPr>
        <p:spPr>
          <a:xfrm>
            <a:off x="4978148" y="3062435"/>
            <a:ext cx="59637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 uri="{C183D7F6-B498-43B3-948B-1728B52AA6E4}">
                <adec:decorative xmlns:adec="http://schemas.microsoft.com/office/drawing/2017/decorative" val="1"/>
              </a:ext>
            </a:extLst>
          </p:cNvPr>
          <p:cNvCxnSpPr>
            <a:cxnSpLocks/>
            <a:stCxn id="15" idx="4"/>
            <a:endCxn id="22" idx="0"/>
          </p:cNvCxnSpPr>
          <p:nvPr/>
        </p:nvCxnSpPr>
        <p:spPr>
          <a:xfrm flipH="1">
            <a:off x="3747217" y="3062435"/>
            <a:ext cx="30896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8D1027-9BCC-44B8-B8BA-FAF8542F14C7}"/>
              </a:ext>
              <a:ext uri="{C183D7F6-B498-43B3-948B-1728B52AA6E4}">
                <adec:decorative xmlns:adec="http://schemas.microsoft.com/office/drawing/2017/decorative" val="1"/>
              </a:ext>
            </a:extLst>
          </p:cNvPr>
          <p:cNvCxnSpPr>
            <a:cxnSpLocks/>
            <a:stCxn id="10" idx="4"/>
            <a:endCxn id="28" idx="0"/>
          </p:cNvCxnSpPr>
          <p:nvPr/>
        </p:nvCxnSpPr>
        <p:spPr>
          <a:xfrm>
            <a:off x="5995105" y="3062435"/>
            <a:ext cx="318471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51D15F-3C9D-4ECE-9B26-27DE36255068}"/>
              </a:ext>
            </a:extLst>
          </p:cNvPr>
          <p:cNvCxnSpPr>
            <a:cxnSpLocks/>
            <a:stCxn id="10" idx="4"/>
            <a:endCxn id="29" idx="0"/>
          </p:cNvCxnSpPr>
          <p:nvPr/>
        </p:nvCxnSpPr>
        <p:spPr>
          <a:xfrm>
            <a:off x="5995105" y="3062435"/>
            <a:ext cx="228339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724A11-A1DC-4CAF-9554-F7A8FA004D6E}"/>
              </a:ext>
              <a:ext uri="{C183D7F6-B498-43B3-948B-1728B52AA6E4}">
                <adec:decorative xmlns:adec="http://schemas.microsoft.com/office/drawing/2017/decorative" val="1"/>
              </a:ext>
            </a:extLst>
          </p:cNvPr>
          <p:cNvCxnSpPr>
            <a:cxnSpLocks/>
            <a:stCxn id="10" idx="4"/>
            <a:endCxn id="24" idx="0"/>
          </p:cNvCxnSpPr>
          <p:nvPr/>
        </p:nvCxnSpPr>
        <p:spPr>
          <a:xfrm flipH="1">
            <a:off x="5574523" y="3062435"/>
            <a:ext cx="420582"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Lst>
          </p:cNvPr>
          <p:cNvCxnSpPr>
            <a:cxnSpLocks/>
            <a:stCxn id="10" idx="4"/>
            <a:endCxn id="21" idx="0"/>
          </p:cNvCxnSpPr>
          <p:nvPr/>
        </p:nvCxnSpPr>
        <p:spPr>
          <a:xfrm flipH="1">
            <a:off x="2821235" y="3062435"/>
            <a:ext cx="31738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Lst>
          </p:cNvPr>
          <p:cNvCxnSpPr>
            <a:cxnSpLocks/>
            <a:stCxn id="11" idx="4"/>
            <a:endCxn id="27" idx="0"/>
          </p:cNvCxnSpPr>
          <p:nvPr/>
        </p:nvCxnSpPr>
        <p:spPr>
          <a:xfrm>
            <a:off x="7012062" y="3062435"/>
            <a:ext cx="306908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9A6F25-F328-472C-B32F-A03992B670FA}"/>
              </a:ext>
            </a:extLst>
          </p:cNvPr>
          <p:cNvCxnSpPr>
            <a:cxnSpLocks/>
            <a:stCxn id="11" idx="4"/>
            <a:endCxn id="29" idx="0"/>
          </p:cNvCxnSpPr>
          <p:nvPr/>
        </p:nvCxnSpPr>
        <p:spPr>
          <a:xfrm>
            <a:off x="7012062" y="3062435"/>
            <a:ext cx="126643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Lst>
          </p:cNvPr>
          <p:cNvCxnSpPr>
            <a:cxnSpLocks/>
            <a:stCxn id="11" idx="4"/>
            <a:endCxn id="25" idx="0"/>
          </p:cNvCxnSpPr>
          <p:nvPr/>
        </p:nvCxnSpPr>
        <p:spPr>
          <a:xfrm flipH="1">
            <a:off x="6475847" y="3062435"/>
            <a:ext cx="53621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Lst>
          </p:cNvPr>
          <p:cNvCxnSpPr>
            <a:cxnSpLocks/>
            <a:stCxn id="11" idx="4"/>
            <a:endCxn id="22" idx="0"/>
          </p:cNvCxnSpPr>
          <p:nvPr/>
        </p:nvCxnSpPr>
        <p:spPr>
          <a:xfrm flipH="1">
            <a:off x="3747217" y="3062435"/>
            <a:ext cx="326484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Lst>
          </p:cNvPr>
          <p:cNvCxnSpPr>
            <a:cxnSpLocks/>
            <a:stCxn id="12" idx="4"/>
            <a:endCxn id="26" idx="0"/>
          </p:cNvCxnSpPr>
          <p:nvPr/>
        </p:nvCxnSpPr>
        <p:spPr>
          <a:xfrm flipH="1">
            <a:off x="7377171" y="3062435"/>
            <a:ext cx="65184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00AABF1-EB6A-4E89-BFCF-DB56733201D1}"/>
              </a:ext>
            </a:extLst>
          </p:cNvPr>
          <p:cNvCxnSpPr>
            <a:cxnSpLocks/>
            <a:stCxn id="12" idx="4"/>
            <a:endCxn id="28" idx="0"/>
          </p:cNvCxnSpPr>
          <p:nvPr/>
        </p:nvCxnSpPr>
        <p:spPr>
          <a:xfrm>
            <a:off x="8029018" y="3062435"/>
            <a:ext cx="115080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Lst>
          </p:cNvPr>
          <p:cNvCxnSpPr>
            <a:cxnSpLocks/>
            <a:stCxn id="12" idx="4"/>
            <a:endCxn id="27" idx="0"/>
          </p:cNvCxnSpPr>
          <p:nvPr/>
        </p:nvCxnSpPr>
        <p:spPr>
          <a:xfrm>
            <a:off x="8029018" y="3062435"/>
            <a:ext cx="205212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5C78598-5917-4CDD-91CC-7C30EF3AB599}"/>
              </a:ext>
            </a:extLst>
          </p:cNvPr>
          <p:cNvCxnSpPr>
            <a:stCxn id="13" idx="4"/>
            <a:endCxn id="30" idx="0"/>
          </p:cNvCxnSpPr>
          <p:nvPr/>
        </p:nvCxnSpPr>
        <p:spPr>
          <a:xfrm flipH="1">
            <a:off x="1183893" y="4137420"/>
            <a:ext cx="7360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93F58F0-432D-4DF7-979D-3AE9DA24C484}"/>
              </a:ext>
            </a:extLst>
          </p:cNvPr>
          <p:cNvCxnSpPr>
            <a:cxnSpLocks/>
            <a:stCxn id="23" idx="4"/>
            <a:endCxn id="32" idx="0"/>
          </p:cNvCxnSpPr>
          <p:nvPr/>
        </p:nvCxnSpPr>
        <p:spPr>
          <a:xfrm flipH="1">
            <a:off x="3312505" y="4137420"/>
            <a:ext cx="13606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B38E7F-7F8A-4BF4-9C25-490A96128EF4}"/>
              </a:ext>
            </a:extLst>
          </p:cNvPr>
          <p:cNvCxnSpPr>
            <a:cxnSpLocks/>
            <a:stCxn id="13" idx="4"/>
            <a:endCxn id="32" idx="0"/>
          </p:cNvCxnSpPr>
          <p:nvPr/>
        </p:nvCxnSpPr>
        <p:spPr>
          <a:xfrm>
            <a:off x="1919911" y="4137420"/>
            <a:ext cx="13925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174B51E-FBD5-42B3-8BC4-8B40042F4650}"/>
              </a:ext>
            </a:extLst>
          </p:cNvPr>
          <p:cNvCxnSpPr>
            <a:cxnSpLocks/>
            <a:stCxn id="22" idx="4"/>
            <a:endCxn id="31" idx="0"/>
          </p:cNvCxnSpPr>
          <p:nvPr/>
        </p:nvCxnSpPr>
        <p:spPr>
          <a:xfrm flipH="1">
            <a:off x="2248199" y="4137420"/>
            <a:ext cx="14990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FA8065-DE1E-4F92-84D9-64FCA71D61E5}"/>
              </a:ext>
            </a:extLst>
          </p:cNvPr>
          <p:cNvCxnSpPr>
            <a:cxnSpLocks/>
            <a:stCxn id="13" idx="4"/>
            <a:endCxn id="31" idx="0"/>
          </p:cNvCxnSpPr>
          <p:nvPr/>
        </p:nvCxnSpPr>
        <p:spPr>
          <a:xfrm>
            <a:off x="1919911" y="4137420"/>
            <a:ext cx="32828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E80F53-034E-4E22-9860-92B662FBB512}"/>
              </a:ext>
            </a:extLst>
          </p:cNvPr>
          <p:cNvCxnSpPr>
            <a:cxnSpLocks/>
            <a:stCxn id="21" idx="4"/>
            <a:endCxn id="30" idx="0"/>
          </p:cNvCxnSpPr>
          <p:nvPr/>
        </p:nvCxnSpPr>
        <p:spPr>
          <a:xfrm flipH="1">
            <a:off x="1183893" y="4137420"/>
            <a:ext cx="163734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22233ED-5309-47E2-85E1-72E8A60815C6}"/>
              </a:ext>
            </a:extLst>
          </p:cNvPr>
          <p:cNvCxnSpPr>
            <a:cxnSpLocks/>
            <a:stCxn id="23" idx="4"/>
            <a:endCxn id="43" idx="0"/>
          </p:cNvCxnSpPr>
          <p:nvPr/>
        </p:nvCxnSpPr>
        <p:spPr>
          <a:xfrm>
            <a:off x="4673199" y="4137420"/>
            <a:ext cx="7679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9EBDDD-8701-4E6B-8239-B1199F047242}"/>
              </a:ext>
            </a:extLst>
          </p:cNvPr>
          <p:cNvCxnSpPr>
            <a:cxnSpLocks/>
            <a:stCxn id="22" idx="4"/>
            <a:endCxn id="42" idx="0"/>
          </p:cNvCxnSpPr>
          <p:nvPr/>
        </p:nvCxnSpPr>
        <p:spPr>
          <a:xfrm>
            <a:off x="3747217" y="4137420"/>
            <a:ext cx="6295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25543E1-7EFA-441C-8826-9BE3722B6288}"/>
              </a:ext>
            </a:extLst>
          </p:cNvPr>
          <p:cNvCxnSpPr>
            <a:cxnSpLocks/>
            <a:stCxn id="22" idx="4"/>
            <a:endCxn id="47" idx="0"/>
          </p:cNvCxnSpPr>
          <p:nvPr/>
        </p:nvCxnSpPr>
        <p:spPr>
          <a:xfrm>
            <a:off x="3747217" y="4137420"/>
            <a:ext cx="275820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3E42BBB-C1A2-491A-9017-13F02A938049}"/>
              </a:ext>
            </a:extLst>
          </p:cNvPr>
          <p:cNvCxnSpPr>
            <a:cxnSpLocks/>
            <a:stCxn id="21" idx="4"/>
            <a:endCxn id="43" idx="0"/>
          </p:cNvCxnSpPr>
          <p:nvPr/>
        </p:nvCxnSpPr>
        <p:spPr>
          <a:xfrm>
            <a:off x="2821235" y="4137420"/>
            <a:ext cx="261988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560EF3-C224-49C2-9571-AE3091046204}"/>
              </a:ext>
            </a:extLst>
          </p:cNvPr>
          <p:cNvCxnSpPr>
            <a:cxnSpLocks/>
            <a:stCxn id="21" idx="4"/>
            <a:endCxn id="42" idx="0"/>
          </p:cNvCxnSpPr>
          <p:nvPr/>
        </p:nvCxnSpPr>
        <p:spPr>
          <a:xfrm>
            <a:off x="2821235" y="4137420"/>
            <a:ext cx="155557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B85FF1B-AC7A-4556-B674-703477D7B74D}"/>
              </a:ext>
            </a:extLst>
          </p:cNvPr>
          <p:cNvCxnSpPr>
            <a:cxnSpLocks/>
            <a:stCxn id="25" idx="4"/>
            <a:endCxn id="31" idx="0"/>
          </p:cNvCxnSpPr>
          <p:nvPr/>
        </p:nvCxnSpPr>
        <p:spPr>
          <a:xfrm flipH="1">
            <a:off x="2248199" y="4137420"/>
            <a:ext cx="422764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51EA1D3-8EC5-4DB9-8302-B3C208FEA952}"/>
              </a:ext>
            </a:extLst>
          </p:cNvPr>
          <p:cNvCxnSpPr>
            <a:cxnSpLocks/>
            <a:stCxn id="24" idx="4"/>
            <a:endCxn id="34" idx="0"/>
          </p:cNvCxnSpPr>
          <p:nvPr/>
        </p:nvCxnSpPr>
        <p:spPr>
          <a:xfrm>
            <a:off x="5574523" y="4137420"/>
            <a:ext cx="305951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E79AAB8-56C0-4459-9298-3D36BB6DF21C}"/>
              </a:ext>
            </a:extLst>
          </p:cNvPr>
          <p:cNvCxnSpPr>
            <a:cxnSpLocks/>
            <a:stCxn id="24" idx="4"/>
            <a:endCxn id="33" idx="0"/>
          </p:cNvCxnSpPr>
          <p:nvPr/>
        </p:nvCxnSpPr>
        <p:spPr>
          <a:xfrm>
            <a:off x="5574523" y="4137420"/>
            <a:ext cx="199520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37A48BB-C8D0-4614-9E01-D9D1A876C8D4}"/>
              </a:ext>
            </a:extLst>
          </p:cNvPr>
          <p:cNvCxnSpPr>
            <a:cxnSpLocks/>
            <a:stCxn id="24" idx="4"/>
            <a:endCxn id="30" idx="0"/>
          </p:cNvCxnSpPr>
          <p:nvPr/>
        </p:nvCxnSpPr>
        <p:spPr>
          <a:xfrm flipH="1">
            <a:off x="1183893" y="4137420"/>
            <a:ext cx="439063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37F10C9-0DB1-43F4-B294-BDC404D09C1E}"/>
              </a:ext>
            </a:extLst>
          </p:cNvPr>
          <p:cNvCxnSpPr>
            <a:cxnSpLocks/>
            <a:stCxn id="23" idx="4"/>
            <a:endCxn id="47" idx="0"/>
          </p:cNvCxnSpPr>
          <p:nvPr/>
        </p:nvCxnSpPr>
        <p:spPr>
          <a:xfrm>
            <a:off x="4673199" y="4137420"/>
            <a:ext cx="183222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B0F8DA7-9026-4660-B33D-244AE4D94C2B}"/>
              </a:ext>
            </a:extLst>
          </p:cNvPr>
          <p:cNvCxnSpPr>
            <a:cxnSpLocks/>
            <a:stCxn id="26" idx="4"/>
            <a:endCxn id="44" idx="0"/>
          </p:cNvCxnSpPr>
          <p:nvPr/>
        </p:nvCxnSpPr>
        <p:spPr>
          <a:xfrm>
            <a:off x="7377171" y="4137420"/>
            <a:ext cx="232117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C44A0DB-4216-4D83-8063-AF5EE8008D6A}"/>
              </a:ext>
            </a:extLst>
          </p:cNvPr>
          <p:cNvCxnSpPr>
            <a:cxnSpLocks/>
            <a:stCxn id="25" idx="4"/>
            <a:endCxn id="44" idx="0"/>
          </p:cNvCxnSpPr>
          <p:nvPr/>
        </p:nvCxnSpPr>
        <p:spPr>
          <a:xfrm>
            <a:off x="6475847" y="4137420"/>
            <a:ext cx="32224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0823F51-723A-4F08-8A2C-AB8EFF29E3DA}"/>
              </a:ext>
            </a:extLst>
          </p:cNvPr>
          <p:cNvCxnSpPr>
            <a:cxnSpLocks/>
            <a:stCxn id="25" idx="4"/>
            <a:endCxn id="33" idx="0"/>
          </p:cNvCxnSpPr>
          <p:nvPr/>
        </p:nvCxnSpPr>
        <p:spPr>
          <a:xfrm>
            <a:off x="6475847" y="4137420"/>
            <a:ext cx="109388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9ED87E6-232B-4564-BD78-DDC40B5470C8}"/>
              </a:ext>
            </a:extLst>
          </p:cNvPr>
          <p:cNvCxnSpPr>
            <a:cxnSpLocks/>
            <a:stCxn id="29" idx="4"/>
            <a:endCxn id="33" idx="0"/>
          </p:cNvCxnSpPr>
          <p:nvPr/>
        </p:nvCxnSpPr>
        <p:spPr>
          <a:xfrm flipH="1">
            <a:off x="7569729" y="4137420"/>
            <a:ext cx="70876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BE36120-A699-4D6D-AD75-D9A12E02FD81}"/>
              </a:ext>
            </a:extLst>
          </p:cNvPr>
          <p:cNvCxnSpPr>
            <a:cxnSpLocks/>
            <a:stCxn id="29" idx="4"/>
            <a:endCxn id="42" idx="0"/>
          </p:cNvCxnSpPr>
          <p:nvPr/>
        </p:nvCxnSpPr>
        <p:spPr>
          <a:xfrm flipH="1">
            <a:off x="4376811" y="4137420"/>
            <a:ext cx="390168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502FD6-BAFC-4AAD-BDAF-4FC97B3F4104}"/>
              </a:ext>
            </a:extLst>
          </p:cNvPr>
          <p:cNvCxnSpPr>
            <a:cxnSpLocks/>
            <a:stCxn id="26" idx="4"/>
            <a:endCxn id="34" idx="0"/>
          </p:cNvCxnSpPr>
          <p:nvPr/>
        </p:nvCxnSpPr>
        <p:spPr>
          <a:xfrm>
            <a:off x="7377171" y="4137420"/>
            <a:ext cx="125686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4999B8-0B70-481B-8CC1-A92143342EE2}"/>
              </a:ext>
            </a:extLst>
          </p:cNvPr>
          <p:cNvCxnSpPr>
            <a:cxnSpLocks/>
            <a:stCxn id="26" idx="4"/>
            <a:endCxn id="32" idx="0"/>
          </p:cNvCxnSpPr>
          <p:nvPr/>
        </p:nvCxnSpPr>
        <p:spPr>
          <a:xfrm flipH="1">
            <a:off x="3312505" y="4137420"/>
            <a:ext cx="406466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2222AF6-296A-4610-8DBB-5547246E23DA}"/>
              </a:ext>
            </a:extLst>
          </p:cNvPr>
          <p:cNvCxnSpPr>
            <a:cxnSpLocks/>
            <a:stCxn id="28" idx="4"/>
            <a:endCxn id="34" idx="0"/>
          </p:cNvCxnSpPr>
          <p:nvPr/>
        </p:nvCxnSpPr>
        <p:spPr>
          <a:xfrm flipH="1">
            <a:off x="8634035" y="4137420"/>
            <a:ext cx="54578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72710E-A4B7-4F4C-BC37-C44FBD6B589B}"/>
              </a:ext>
            </a:extLst>
          </p:cNvPr>
          <p:cNvCxnSpPr>
            <a:cxnSpLocks/>
            <a:stCxn id="28" idx="4"/>
            <a:endCxn id="43" idx="0"/>
          </p:cNvCxnSpPr>
          <p:nvPr/>
        </p:nvCxnSpPr>
        <p:spPr>
          <a:xfrm flipH="1">
            <a:off x="5441117" y="4137420"/>
            <a:ext cx="373870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F1C22F9-69C7-46BC-9A3B-F46E4DAAE1CD}"/>
              </a:ext>
            </a:extLst>
          </p:cNvPr>
          <p:cNvCxnSpPr>
            <a:cxnSpLocks/>
            <a:stCxn id="29" idx="4"/>
            <a:endCxn id="35" idx="0"/>
          </p:cNvCxnSpPr>
          <p:nvPr/>
        </p:nvCxnSpPr>
        <p:spPr>
          <a:xfrm>
            <a:off x="8278495" y="4137420"/>
            <a:ext cx="2484155"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47BCB6D-6DCD-4251-A51C-13160D248C45}"/>
              </a:ext>
            </a:extLst>
          </p:cNvPr>
          <p:cNvCxnSpPr>
            <a:cxnSpLocks/>
            <a:stCxn id="27" idx="4"/>
            <a:endCxn id="44" idx="0"/>
          </p:cNvCxnSpPr>
          <p:nvPr/>
        </p:nvCxnSpPr>
        <p:spPr>
          <a:xfrm flipH="1">
            <a:off x="9698341" y="4137420"/>
            <a:ext cx="38280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23314BF-3647-44A1-9E82-3D249CEE1C6E}"/>
              </a:ext>
            </a:extLst>
          </p:cNvPr>
          <p:cNvCxnSpPr>
            <a:cxnSpLocks/>
            <a:stCxn id="27" idx="4"/>
            <a:endCxn id="35" idx="0"/>
          </p:cNvCxnSpPr>
          <p:nvPr/>
        </p:nvCxnSpPr>
        <p:spPr>
          <a:xfrm>
            <a:off x="10081143" y="4137420"/>
            <a:ext cx="681507"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AAD299E-3EE0-4078-914D-CEA8C32EBBA7}"/>
              </a:ext>
            </a:extLst>
          </p:cNvPr>
          <p:cNvCxnSpPr>
            <a:cxnSpLocks/>
            <a:stCxn id="27" idx="4"/>
            <a:endCxn id="47" idx="0"/>
          </p:cNvCxnSpPr>
          <p:nvPr/>
        </p:nvCxnSpPr>
        <p:spPr>
          <a:xfrm flipH="1">
            <a:off x="6505423" y="4137420"/>
            <a:ext cx="357572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4D41713-9414-49F6-9AA8-9F4F1FF57D8E}"/>
              </a:ext>
            </a:extLst>
          </p:cNvPr>
          <p:cNvCxnSpPr>
            <a:cxnSpLocks/>
            <a:stCxn id="28" idx="4"/>
            <a:endCxn id="35" idx="0"/>
          </p:cNvCxnSpPr>
          <p:nvPr/>
        </p:nvCxnSpPr>
        <p:spPr>
          <a:xfrm>
            <a:off x="9179819" y="4137420"/>
            <a:ext cx="1582831" cy="785883"/>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9CED85A-D78B-47E4-A8D7-B65E550930B7}"/>
              </a:ext>
            </a:extLst>
          </p:cNvPr>
          <p:cNvSpPr txBox="1"/>
          <p:nvPr/>
        </p:nvSpPr>
        <p:spPr>
          <a:xfrm>
            <a:off x="278083" y="5439019"/>
            <a:ext cx="10808385" cy="830997"/>
          </a:xfrm>
          <a:prstGeom prst="rect">
            <a:avLst/>
          </a:prstGeom>
          <a:noFill/>
        </p:spPr>
        <p:txBody>
          <a:bodyPr wrap="square" rtlCol="0">
            <a:spAutoFit/>
          </a:bodyPr>
          <a:lstStyle/>
          <a:p>
            <a:r>
              <a:rPr lang="en-GB" sz="2400" dirty="0"/>
              <a:t>Greyed nodes containing pairs or triplets  of items are NOT generated as they will be too infrequent (not enough support).</a:t>
            </a:r>
          </a:p>
        </p:txBody>
      </p:sp>
      <p:sp>
        <p:nvSpPr>
          <p:cNvPr id="84" name="Rectangle 2">
            <a:extLst>
              <a:ext uri="{FF2B5EF4-FFF2-40B4-BE49-F238E27FC236}">
                <a16:creationId xmlns:a16="http://schemas.microsoft.com/office/drawing/2014/main" id="{4D3217EB-323E-46B1-80DF-655A9B7E9AF9}"/>
              </a:ext>
            </a:extLst>
          </p:cNvPr>
          <p:cNvSpPr>
            <a:spLocks noGrp="1" noChangeArrowheads="1"/>
          </p:cNvSpPr>
          <p:nvPr>
            <p:ph type="title"/>
          </p:nvPr>
        </p:nvSpPr>
        <p:spPr>
          <a:xfrm>
            <a:off x="428769" y="1132285"/>
            <a:ext cx="10515600" cy="757129"/>
          </a:xfrm>
        </p:spPr>
        <p:txBody>
          <a:bodyPr/>
          <a:lstStyle/>
          <a:p>
            <a:r>
              <a:rPr lang="en-GB" altLang="en-US" dirty="0" err="1"/>
              <a:t>Itemsets</a:t>
            </a:r>
            <a:r>
              <a:rPr lang="en-GB" altLang="en-US" dirty="0"/>
              <a:t> Efficiently Generated (2)</a:t>
            </a:r>
          </a:p>
        </p:txBody>
      </p:sp>
    </p:spTree>
    <p:extLst>
      <p:ext uri="{BB962C8B-B14F-4D97-AF65-F5344CB8AC3E}">
        <p14:creationId xmlns:p14="http://schemas.microsoft.com/office/powerpoint/2010/main" val="869381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C5C2ED8-A4AF-4F85-8E7F-9B8EDA37EC9D}"/>
              </a:ext>
            </a:extLst>
          </p:cNvPr>
          <p:cNvSpPr/>
          <p:nvPr/>
        </p:nvSpPr>
        <p:spPr>
          <a:xfrm>
            <a:off x="6460702" y="1997577"/>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5626416"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6643373" y="2697310"/>
            <a:ext cx="498954"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7660330"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8677286"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2477364"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4704449" y="2697310"/>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3378688"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4280012" y="3772295"/>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5230652"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4" name="Oval 23">
            <a:extLst>
              <a:ext uri="{FF2B5EF4-FFF2-40B4-BE49-F238E27FC236}">
                <a16:creationId xmlns:a16="http://schemas.microsoft.com/office/drawing/2014/main" id="{7045C5D0-BDA4-4DC5-A7A0-0BB8ACCC3407}"/>
              </a:ext>
            </a:extLst>
          </p:cNvPr>
          <p:cNvSpPr/>
          <p:nvPr/>
        </p:nvSpPr>
        <p:spPr>
          <a:xfrm>
            <a:off x="6131976"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a:t>
            </a:r>
          </a:p>
        </p:txBody>
      </p:sp>
      <p:sp>
        <p:nvSpPr>
          <p:cNvPr id="25" name="Oval 24">
            <a:extLst>
              <a:ext uri="{FF2B5EF4-FFF2-40B4-BE49-F238E27FC236}">
                <a16:creationId xmlns:a16="http://schemas.microsoft.com/office/drawing/2014/main" id="{AEB8B298-C9A9-4FDF-9265-A27E8B3D55C6}"/>
              </a:ext>
            </a:extLst>
          </p:cNvPr>
          <p:cNvSpPr/>
          <p:nvPr/>
        </p:nvSpPr>
        <p:spPr>
          <a:xfrm>
            <a:off x="7033300"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7934624"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10638596" y="3772295"/>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28" name="Oval 27">
            <a:extLst>
              <a:ext uri="{FF2B5EF4-FFF2-40B4-BE49-F238E27FC236}">
                <a16:creationId xmlns:a16="http://schemas.microsoft.com/office/drawing/2014/main" id="{B8C4B0D4-C6D4-4664-96E1-6FDEBE930AED}"/>
              </a:ext>
            </a:extLst>
          </p:cNvPr>
          <p:cNvSpPr/>
          <p:nvPr/>
        </p:nvSpPr>
        <p:spPr>
          <a:xfrm>
            <a:off x="9737272"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CE</a:t>
            </a:r>
          </a:p>
        </p:txBody>
      </p:sp>
      <p:sp>
        <p:nvSpPr>
          <p:cNvPr id="29" name="Oval 28">
            <a:extLst>
              <a:ext uri="{FF2B5EF4-FFF2-40B4-BE49-F238E27FC236}">
                <a16:creationId xmlns:a16="http://schemas.microsoft.com/office/drawing/2014/main" id="{7A865064-042A-4BF7-979F-D6F3F34CF1F1}"/>
              </a:ext>
            </a:extLst>
          </p:cNvPr>
          <p:cNvSpPr/>
          <p:nvPr/>
        </p:nvSpPr>
        <p:spPr>
          <a:xfrm>
            <a:off x="8835948" y="3772295"/>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a:t>
            </a:r>
          </a:p>
        </p:txBody>
      </p:sp>
      <p:sp>
        <p:nvSpPr>
          <p:cNvPr id="30" name="Oval 29">
            <a:extLst>
              <a:ext uri="{FF2B5EF4-FFF2-40B4-BE49-F238E27FC236}">
                <a16:creationId xmlns:a16="http://schemas.microsoft.com/office/drawing/2014/main" id="{BD9F3B77-4763-41BA-8B99-6D2AF5AE625A}"/>
              </a:ext>
            </a:extLst>
          </p:cNvPr>
          <p:cNvSpPr/>
          <p:nvPr/>
        </p:nvSpPr>
        <p:spPr>
          <a:xfrm>
            <a:off x="1622348"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a:t>
            </a:r>
          </a:p>
        </p:txBody>
      </p:sp>
      <p:sp>
        <p:nvSpPr>
          <p:cNvPr id="31" name="Oval 30">
            <a:extLst>
              <a:ext uri="{FF2B5EF4-FFF2-40B4-BE49-F238E27FC236}">
                <a16:creationId xmlns:a16="http://schemas.microsoft.com/office/drawing/2014/main" id="{66CC9DF0-8EFE-486F-8B51-42FA09291FD6}"/>
              </a:ext>
            </a:extLst>
          </p:cNvPr>
          <p:cNvSpPr/>
          <p:nvPr/>
        </p:nvSpPr>
        <p:spPr>
          <a:xfrm>
            <a:off x="2686654"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a:t>
            </a:r>
          </a:p>
        </p:txBody>
      </p:sp>
      <p:sp>
        <p:nvSpPr>
          <p:cNvPr id="32" name="Oval 31">
            <a:extLst>
              <a:ext uri="{FF2B5EF4-FFF2-40B4-BE49-F238E27FC236}">
                <a16:creationId xmlns:a16="http://schemas.microsoft.com/office/drawing/2014/main" id="{47DC59ED-0492-4D39-B1A5-41F41ECA011E}"/>
              </a:ext>
            </a:extLst>
          </p:cNvPr>
          <p:cNvSpPr/>
          <p:nvPr/>
        </p:nvSpPr>
        <p:spPr>
          <a:xfrm>
            <a:off x="3750960"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ABE</a:t>
            </a:r>
          </a:p>
        </p:txBody>
      </p:sp>
      <p:sp>
        <p:nvSpPr>
          <p:cNvPr id="33" name="Oval 32">
            <a:extLst>
              <a:ext uri="{FF2B5EF4-FFF2-40B4-BE49-F238E27FC236}">
                <a16:creationId xmlns:a16="http://schemas.microsoft.com/office/drawing/2014/main" id="{B9EC46AD-889A-47B6-BACA-04E8ED1F057E}"/>
              </a:ext>
            </a:extLst>
          </p:cNvPr>
          <p:cNvSpPr/>
          <p:nvPr/>
        </p:nvSpPr>
        <p:spPr>
          <a:xfrm>
            <a:off x="8008184"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BCD</a:t>
            </a:r>
          </a:p>
        </p:txBody>
      </p:sp>
      <p:sp>
        <p:nvSpPr>
          <p:cNvPr id="34" name="Oval 33">
            <a:extLst>
              <a:ext uri="{FF2B5EF4-FFF2-40B4-BE49-F238E27FC236}">
                <a16:creationId xmlns:a16="http://schemas.microsoft.com/office/drawing/2014/main" id="{6401917B-AC44-4323-B6D2-8AAE3A58D5A3}"/>
              </a:ext>
            </a:extLst>
          </p:cNvPr>
          <p:cNvSpPr/>
          <p:nvPr/>
        </p:nvSpPr>
        <p:spPr>
          <a:xfrm>
            <a:off x="9072490"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BCE</a:t>
            </a:r>
          </a:p>
        </p:txBody>
      </p:sp>
      <p:sp>
        <p:nvSpPr>
          <p:cNvPr id="35" name="Oval 34">
            <a:extLst>
              <a:ext uri="{FF2B5EF4-FFF2-40B4-BE49-F238E27FC236}">
                <a16:creationId xmlns:a16="http://schemas.microsoft.com/office/drawing/2014/main" id="{09024433-E9CD-408C-898E-F4DCBE2D9A5E}"/>
              </a:ext>
            </a:extLst>
          </p:cNvPr>
          <p:cNvSpPr/>
          <p:nvPr/>
        </p:nvSpPr>
        <p:spPr>
          <a:xfrm>
            <a:off x="11201105"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CDE</a:t>
            </a:r>
          </a:p>
        </p:txBody>
      </p:sp>
      <p:sp>
        <p:nvSpPr>
          <p:cNvPr id="36" name="Oval 35">
            <a:extLst>
              <a:ext uri="{FF2B5EF4-FFF2-40B4-BE49-F238E27FC236}">
                <a16:creationId xmlns:a16="http://schemas.microsoft.com/office/drawing/2014/main" id="{DDF87FE4-6F61-4F34-B392-A3BBB96CE250}"/>
              </a:ext>
            </a:extLst>
          </p:cNvPr>
          <p:cNvSpPr/>
          <p:nvPr/>
        </p:nvSpPr>
        <p:spPr>
          <a:xfrm>
            <a:off x="3500552" y="5946251"/>
            <a:ext cx="1116907"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ABCD</a:t>
            </a:r>
          </a:p>
        </p:txBody>
      </p:sp>
      <p:sp>
        <p:nvSpPr>
          <p:cNvPr id="42" name="Oval 41">
            <a:extLst>
              <a:ext uri="{FF2B5EF4-FFF2-40B4-BE49-F238E27FC236}">
                <a16:creationId xmlns:a16="http://schemas.microsoft.com/office/drawing/2014/main" id="{CB6A7DF3-B6C1-480E-8341-1222853F18FC}"/>
              </a:ext>
            </a:extLst>
          </p:cNvPr>
          <p:cNvSpPr/>
          <p:nvPr/>
        </p:nvSpPr>
        <p:spPr>
          <a:xfrm>
            <a:off x="4815266"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ACD</a:t>
            </a:r>
          </a:p>
        </p:txBody>
      </p:sp>
      <p:sp>
        <p:nvSpPr>
          <p:cNvPr id="43" name="Oval 42">
            <a:extLst>
              <a:ext uri="{FF2B5EF4-FFF2-40B4-BE49-F238E27FC236}">
                <a16:creationId xmlns:a16="http://schemas.microsoft.com/office/drawing/2014/main" id="{8601EA10-0DF9-4885-BD86-842B0D39899B}"/>
              </a:ext>
            </a:extLst>
          </p:cNvPr>
          <p:cNvSpPr/>
          <p:nvPr/>
        </p:nvSpPr>
        <p:spPr>
          <a:xfrm>
            <a:off x="5879572" y="4923303"/>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ACE</a:t>
            </a:r>
          </a:p>
        </p:txBody>
      </p:sp>
      <p:sp>
        <p:nvSpPr>
          <p:cNvPr id="44" name="Oval 43">
            <a:extLst>
              <a:ext uri="{FF2B5EF4-FFF2-40B4-BE49-F238E27FC236}">
                <a16:creationId xmlns:a16="http://schemas.microsoft.com/office/drawing/2014/main" id="{E2E566B5-CAD5-446F-A97A-0DE0DF386A90}"/>
              </a:ext>
            </a:extLst>
          </p:cNvPr>
          <p:cNvSpPr/>
          <p:nvPr/>
        </p:nvSpPr>
        <p:spPr>
          <a:xfrm>
            <a:off x="10136796"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BDE</a:t>
            </a:r>
          </a:p>
        </p:txBody>
      </p:sp>
      <p:sp>
        <p:nvSpPr>
          <p:cNvPr id="47" name="Oval 46">
            <a:extLst>
              <a:ext uri="{FF2B5EF4-FFF2-40B4-BE49-F238E27FC236}">
                <a16:creationId xmlns:a16="http://schemas.microsoft.com/office/drawing/2014/main" id="{240FF841-8CEF-4BAF-A5B5-6887ECC79BFB}"/>
              </a:ext>
            </a:extLst>
          </p:cNvPr>
          <p:cNvSpPr/>
          <p:nvPr/>
        </p:nvSpPr>
        <p:spPr>
          <a:xfrm>
            <a:off x="6943878" y="4923303"/>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ADE</a:t>
            </a:r>
          </a:p>
        </p:txBody>
      </p:sp>
      <p:cxnSp>
        <p:nvCxnSpPr>
          <p:cNvPr id="50" name="Straight Connector 49">
            <a:extLst>
              <a:ext uri="{FF2B5EF4-FFF2-40B4-BE49-F238E27FC236}">
                <a16:creationId xmlns:a16="http://schemas.microsoft.com/office/drawing/2014/main" id="{BD8A84E8-8D8D-44DE-9A36-36FC46F3F682}"/>
              </a:ext>
            </a:extLst>
          </p:cNvPr>
          <p:cNvCxnSpPr>
            <a:stCxn id="7" idx="4"/>
            <a:endCxn id="15" idx="0"/>
          </p:cNvCxnSpPr>
          <p:nvPr/>
        </p:nvCxnSpPr>
        <p:spPr>
          <a:xfrm flipH="1">
            <a:off x="4953926" y="2362702"/>
            <a:ext cx="1938924"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Lst>
          </p:cNvPr>
          <p:cNvCxnSpPr>
            <a:stCxn id="7" idx="4"/>
            <a:endCxn id="9" idx="0"/>
          </p:cNvCxnSpPr>
          <p:nvPr/>
        </p:nvCxnSpPr>
        <p:spPr>
          <a:xfrm flipH="1">
            <a:off x="5875893" y="2362702"/>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Lst>
          </p:cNvPr>
          <p:cNvCxnSpPr>
            <a:stCxn id="7" idx="4"/>
            <a:endCxn id="10" idx="0"/>
          </p:cNvCxnSpPr>
          <p:nvPr/>
        </p:nvCxnSpPr>
        <p:spPr>
          <a:xfrm>
            <a:off x="6892850" y="2362702"/>
            <a:ext cx="0"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Lst>
          </p:cNvPr>
          <p:cNvCxnSpPr>
            <a:stCxn id="7" idx="4"/>
            <a:endCxn id="11" idx="0"/>
          </p:cNvCxnSpPr>
          <p:nvPr/>
        </p:nvCxnSpPr>
        <p:spPr>
          <a:xfrm>
            <a:off x="6892850" y="2362702"/>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Lst>
          </p:cNvPr>
          <p:cNvCxnSpPr>
            <a:stCxn id="7" idx="4"/>
            <a:endCxn id="12" idx="0"/>
          </p:cNvCxnSpPr>
          <p:nvPr/>
        </p:nvCxnSpPr>
        <p:spPr>
          <a:xfrm>
            <a:off x="6892850" y="2362702"/>
            <a:ext cx="2033913"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Lst>
          </p:cNvPr>
          <p:cNvCxnSpPr>
            <a:cxnSpLocks/>
            <a:stCxn id="15" idx="4"/>
            <a:endCxn id="13" idx="0"/>
          </p:cNvCxnSpPr>
          <p:nvPr/>
        </p:nvCxnSpPr>
        <p:spPr>
          <a:xfrm flipH="1">
            <a:off x="2817656" y="3062435"/>
            <a:ext cx="21362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Lst>
          </p:cNvPr>
          <p:cNvCxnSpPr>
            <a:cxnSpLocks/>
            <a:stCxn id="15" idx="4"/>
            <a:endCxn id="21" idx="0"/>
          </p:cNvCxnSpPr>
          <p:nvPr/>
        </p:nvCxnSpPr>
        <p:spPr>
          <a:xfrm flipH="1">
            <a:off x="3718980" y="3062435"/>
            <a:ext cx="1234946"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Lst>
          </p:cNvPr>
          <p:cNvCxnSpPr>
            <a:cxnSpLocks/>
            <a:stCxn id="9" idx="4"/>
            <a:endCxn id="25" idx="0"/>
          </p:cNvCxnSpPr>
          <p:nvPr/>
        </p:nvCxnSpPr>
        <p:spPr>
          <a:xfrm>
            <a:off x="5875893" y="3062435"/>
            <a:ext cx="149769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Lst>
          </p:cNvPr>
          <p:cNvCxnSpPr>
            <a:cxnSpLocks/>
            <a:stCxn id="9" idx="4"/>
            <a:endCxn id="13" idx="0"/>
          </p:cNvCxnSpPr>
          <p:nvPr/>
        </p:nvCxnSpPr>
        <p:spPr>
          <a:xfrm flipH="1">
            <a:off x="2817656" y="3062435"/>
            <a:ext cx="305823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Lst>
          </p:cNvPr>
          <p:cNvCxnSpPr>
            <a:cxnSpLocks/>
            <a:stCxn id="15" idx="4"/>
            <a:endCxn id="23" idx="0"/>
          </p:cNvCxnSpPr>
          <p:nvPr/>
        </p:nvCxnSpPr>
        <p:spPr>
          <a:xfrm>
            <a:off x="4953926" y="3062435"/>
            <a:ext cx="6170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Lst>
          </p:cNvPr>
          <p:cNvCxnSpPr>
            <a:cxnSpLocks/>
            <a:stCxn id="12" idx="4"/>
            <a:endCxn id="23" idx="0"/>
          </p:cNvCxnSpPr>
          <p:nvPr/>
        </p:nvCxnSpPr>
        <p:spPr>
          <a:xfrm flipH="1">
            <a:off x="5570944" y="3062435"/>
            <a:ext cx="335581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Lst>
          </p:cNvPr>
          <p:cNvCxnSpPr>
            <a:cxnSpLocks/>
            <a:stCxn id="9" idx="4"/>
            <a:endCxn id="26" idx="0"/>
          </p:cNvCxnSpPr>
          <p:nvPr/>
        </p:nvCxnSpPr>
        <p:spPr>
          <a:xfrm>
            <a:off x="5875893" y="3062435"/>
            <a:ext cx="239902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0CFDD8D-C073-46B6-A0FD-BB72D7DF78DD}"/>
              </a:ext>
            </a:extLst>
          </p:cNvPr>
          <p:cNvCxnSpPr>
            <a:cxnSpLocks/>
            <a:stCxn id="9" idx="4"/>
            <a:endCxn id="24" idx="0"/>
          </p:cNvCxnSpPr>
          <p:nvPr/>
        </p:nvCxnSpPr>
        <p:spPr>
          <a:xfrm>
            <a:off x="5875893" y="3062435"/>
            <a:ext cx="59637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Lst>
          </p:cNvPr>
          <p:cNvCxnSpPr>
            <a:cxnSpLocks/>
            <a:stCxn id="15" idx="4"/>
            <a:endCxn id="22" idx="0"/>
          </p:cNvCxnSpPr>
          <p:nvPr/>
        </p:nvCxnSpPr>
        <p:spPr>
          <a:xfrm flipH="1">
            <a:off x="4644962" y="3062435"/>
            <a:ext cx="30896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8D1027-9BCC-44B8-B8BA-FAF8542F14C7}"/>
              </a:ext>
            </a:extLst>
          </p:cNvPr>
          <p:cNvCxnSpPr>
            <a:cxnSpLocks/>
            <a:stCxn id="10" idx="4"/>
            <a:endCxn id="28" idx="0"/>
          </p:cNvCxnSpPr>
          <p:nvPr/>
        </p:nvCxnSpPr>
        <p:spPr>
          <a:xfrm>
            <a:off x="6892850" y="3062435"/>
            <a:ext cx="318471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51D15F-3C9D-4ECE-9B26-27DE36255068}"/>
              </a:ext>
            </a:extLst>
          </p:cNvPr>
          <p:cNvCxnSpPr>
            <a:cxnSpLocks/>
            <a:stCxn id="10" idx="4"/>
            <a:endCxn id="29" idx="0"/>
          </p:cNvCxnSpPr>
          <p:nvPr/>
        </p:nvCxnSpPr>
        <p:spPr>
          <a:xfrm>
            <a:off x="6892850" y="3062435"/>
            <a:ext cx="228339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724A11-A1DC-4CAF-9554-F7A8FA004D6E}"/>
              </a:ext>
            </a:extLst>
          </p:cNvPr>
          <p:cNvCxnSpPr>
            <a:cxnSpLocks/>
            <a:stCxn id="10" idx="4"/>
            <a:endCxn id="24" idx="0"/>
          </p:cNvCxnSpPr>
          <p:nvPr/>
        </p:nvCxnSpPr>
        <p:spPr>
          <a:xfrm flipH="1">
            <a:off x="6472268" y="3062435"/>
            <a:ext cx="420582"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Lst>
          </p:cNvPr>
          <p:cNvCxnSpPr>
            <a:cxnSpLocks/>
            <a:stCxn id="10" idx="4"/>
            <a:endCxn id="21" idx="0"/>
          </p:cNvCxnSpPr>
          <p:nvPr/>
        </p:nvCxnSpPr>
        <p:spPr>
          <a:xfrm flipH="1">
            <a:off x="3718980" y="3062435"/>
            <a:ext cx="31738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Lst>
          </p:cNvPr>
          <p:cNvCxnSpPr>
            <a:cxnSpLocks/>
            <a:stCxn id="11" idx="4"/>
            <a:endCxn id="27" idx="0"/>
          </p:cNvCxnSpPr>
          <p:nvPr/>
        </p:nvCxnSpPr>
        <p:spPr>
          <a:xfrm>
            <a:off x="7909807" y="3062435"/>
            <a:ext cx="306908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9A6F25-F328-472C-B32F-A03992B670FA}"/>
              </a:ext>
            </a:extLst>
          </p:cNvPr>
          <p:cNvCxnSpPr>
            <a:cxnSpLocks/>
            <a:stCxn id="11" idx="4"/>
            <a:endCxn id="29" idx="0"/>
          </p:cNvCxnSpPr>
          <p:nvPr/>
        </p:nvCxnSpPr>
        <p:spPr>
          <a:xfrm>
            <a:off x="7909807" y="3062435"/>
            <a:ext cx="126643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Lst>
          </p:cNvPr>
          <p:cNvCxnSpPr>
            <a:cxnSpLocks/>
            <a:stCxn id="11" idx="4"/>
            <a:endCxn id="25" idx="0"/>
          </p:cNvCxnSpPr>
          <p:nvPr/>
        </p:nvCxnSpPr>
        <p:spPr>
          <a:xfrm flipH="1">
            <a:off x="7373592" y="3062435"/>
            <a:ext cx="53621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Lst>
          </p:cNvPr>
          <p:cNvCxnSpPr>
            <a:cxnSpLocks/>
            <a:stCxn id="11" idx="4"/>
            <a:endCxn id="22" idx="0"/>
          </p:cNvCxnSpPr>
          <p:nvPr/>
        </p:nvCxnSpPr>
        <p:spPr>
          <a:xfrm flipH="1">
            <a:off x="4644962" y="3062435"/>
            <a:ext cx="326484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Lst>
          </p:cNvPr>
          <p:cNvCxnSpPr>
            <a:cxnSpLocks/>
            <a:stCxn id="12" idx="4"/>
            <a:endCxn id="26" idx="0"/>
          </p:cNvCxnSpPr>
          <p:nvPr/>
        </p:nvCxnSpPr>
        <p:spPr>
          <a:xfrm flipH="1">
            <a:off x="8274916" y="3062435"/>
            <a:ext cx="65184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00AABF1-EB6A-4E89-BFCF-DB56733201D1}"/>
              </a:ext>
            </a:extLst>
          </p:cNvPr>
          <p:cNvCxnSpPr>
            <a:cxnSpLocks/>
            <a:stCxn id="12" idx="4"/>
            <a:endCxn id="28" idx="0"/>
          </p:cNvCxnSpPr>
          <p:nvPr/>
        </p:nvCxnSpPr>
        <p:spPr>
          <a:xfrm>
            <a:off x="8926763" y="3062435"/>
            <a:ext cx="115080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Lst>
          </p:cNvPr>
          <p:cNvCxnSpPr>
            <a:cxnSpLocks/>
            <a:stCxn id="12" idx="4"/>
            <a:endCxn id="27" idx="0"/>
          </p:cNvCxnSpPr>
          <p:nvPr/>
        </p:nvCxnSpPr>
        <p:spPr>
          <a:xfrm>
            <a:off x="8926763" y="3062435"/>
            <a:ext cx="205212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5C78598-5917-4CDD-91CC-7C30EF3AB599}"/>
              </a:ext>
            </a:extLst>
          </p:cNvPr>
          <p:cNvCxnSpPr>
            <a:stCxn id="13" idx="4"/>
            <a:endCxn id="30" idx="0"/>
          </p:cNvCxnSpPr>
          <p:nvPr/>
        </p:nvCxnSpPr>
        <p:spPr>
          <a:xfrm flipH="1">
            <a:off x="2081638" y="4137420"/>
            <a:ext cx="7360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93F58F0-432D-4DF7-979D-3AE9DA24C484}"/>
              </a:ext>
            </a:extLst>
          </p:cNvPr>
          <p:cNvCxnSpPr>
            <a:cxnSpLocks/>
            <a:stCxn id="23" idx="4"/>
            <a:endCxn id="32" idx="0"/>
          </p:cNvCxnSpPr>
          <p:nvPr/>
        </p:nvCxnSpPr>
        <p:spPr>
          <a:xfrm flipH="1">
            <a:off x="4210250" y="4137420"/>
            <a:ext cx="13606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B38E7F-7F8A-4BF4-9C25-490A96128EF4}"/>
              </a:ext>
            </a:extLst>
          </p:cNvPr>
          <p:cNvCxnSpPr>
            <a:cxnSpLocks/>
            <a:stCxn id="13" idx="4"/>
            <a:endCxn id="32" idx="0"/>
          </p:cNvCxnSpPr>
          <p:nvPr/>
        </p:nvCxnSpPr>
        <p:spPr>
          <a:xfrm>
            <a:off x="2817656" y="4137420"/>
            <a:ext cx="13925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174B51E-FBD5-42B3-8BC4-8B40042F4650}"/>
              </a:ext>
            </a:extLst>
          </p:cNvPr>
          <p:cNvCxnSpPr>
            <a:cxnSpLocks/>
            <a:stCxn id="22" idx="4"/>
            <a:endCxn id="31" idx="0"/>
          </p:cNvCxnSpPr>
          <p:nvPr/>
        </p:nvCxnSpPr>
        <p:spPr>
          <a:xfrm flipH="1">
            <a:off x="3145944" y="4137420"/>
            <a:ext cx="14990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FA8065-DE1E-4F92-84D9-64FCA71D61E5}"/>
              </a:ext>
            </a:extLst>
          </p:cNvPr>
          <p:cNvCxnSpPr>
            <a:cxnSpLocks/>
            <a:stCxn id="13" idx="4"/>
            <a:endCxn id="31" idx="0"/>
          </p:cNvCxnSpPr>
          <p:nvPr/>
        </p:nvCxnSpPr>
        <p:spPr>
          <a:xfrm>
            <a:off x="2817656" y="4137420"/>
            <a:ext cx="32828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E80F53-034E-4E22-9860-92B662FBB512}"/>
              </a:ext>
            </a:extLst>
          </p:cNvPr>
          <p:cNvCxnSpPr>
            <a:cxnSpLocks/>
            <a:stCxn id="21" idx="4"/>
            <a:endCxn id="30" idx="0"/>
          </p:cNvCxnSpPr>
          <p:nvPr/>
        </p:nvCxnSpPr>
        <p:spPr>
          <a:xfrm flipH="1">
            <a:off x="2081638" y="4137420"/>
            <a:ext cx="163734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22233ED-5309-47E2-85E1-72E8A60815C6}"/>
              </a:ext>
            </a:extLst>
          </p:cNvPr>
          <p:cNvCxnSpPr>
            <a:cxnSpLocks/>
            <a:stCxn id="23" idx="4"/>
            <a:endCxn id="43" idx="0"/>
          </p:cNvCxnSpPr>
          <p:nvPr/>
        </p:nvCxnSpPr>
        <p:spPr>
          <a:xfrm>
            <a:off x="5570944" y="4137420"/>
            <a:ext cx="7679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9EBDDD-8701-4E6B-8239-B1199F047242}"/>
              </a:ext>
            </a:extLst>
          </p:cNvPr>
          <p:cNvCxnSpPr>
            <a:cxnSpLocks/>
            <a:stCxn id="22" idx="4"/>
            <a:endCxn id="42" idx="0"/>
          </p:cNvCxnSpPr>
          <p:nvPr/>
        </p:nvCxnSpPr>
        <p:spPr>
          <a:xfrm>
            <a:off x="4644962" y="4137420"/>
            <a:ext cx="6295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25543E1-7EFA-441C-8826-9BE3722B6288}"/>
              </a:ext>
            </a:extLst>
          </p:cNvPr>
          <p:cNvCxnSpPr>
            <a:cxnSpLocks/>
            <a:stCxn id="22" idx="4"/>
            <a:endCxn id="47" idx="0"/>
          </p:cNvCxnSpPr>
          <p:nvPr/>
        </p:nvCxnSpPr>
        <p:spPr>
          <a:xfrm>
            <a:off x="4644962" y="4137420"/>
            <a:ext cx="275820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3E42BBB-C1A2-491A-9017-13F02A938049}"/>
              </a:ext>
            </a:extLst>
          </p:cNvPr>
          <p:cNvCxnSpPr>
            <a:cxnSpLocks/>
            <a:stCxn id="21" idx="4"/>
            <a:endCxn id="43" idx="0"/>
          </p:cNvCxnSpPr>
          <p:nvPr/>
        </p:nvCxnSpPr>
        <p:spPr>
          <a:xfrm>
            <a:off x="3718980" y="4137420"/>
            <a:ext cx="261988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560EF3-C224-49C2-9571-AE3091046204}"/>
              </a:ext>
            </a:extLst>
          </p:cNvPr>
          <p:cNvCxnSpPr>
            <a:cxnSpLocks/>
            <a:stCxn id="21" idx="4"/>
            <a:endCxn id="42" idx="0"/>
          </p:cNvCxnSpPr>
          <p:nvPr/>
        </p:nvCxnSpPr>
        <p:spPr>
          <a:xfrm>
            <a:off x="3718980" y="4137420"/>
            <a:ext cx="155557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B85FF1B-AC7A-4556-B674-703477D7B74D}"/>
              </a:ext>
            </a:extLst>
          </p:cNvPr>
          <p:cNvCxnSpPr>
            <a:cxnSpLocks/>
            <a:stCxn id="25" idx="4"/>
            <a:endCxn id="31" idx="0"/>
          </p:cNvCxnSpPr>
          <p:nvPr/>
        </p:nvCxnSpPr>
        <p:spPr>
          <a:xfrm flipH="1">
            <a:off x="3145944" y="4137420"/>
            <a:ext cx="422764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51EA1D3-8EC5-4DB9-8302-B3C208FEA952}"/>
              </a:ext>
            </a:extLst>
          </p:cNvPr>
          <p:cNvCxnSpPr>
            <a:cxnSpLocks/>
            <a:stCxn id="24" idx="4"/>
            <a:endCxn id="34" idx="0"/>
          </p:cNvCxnSpPr>
          <p:nvPr/>
        </p:nvCxnSpPr>
        <p:spPr>
          <a:xfrm>
            <a:off x="6472268" y="4137420"/>
            <a:ext cx="305951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E79AAB8-56C0-4459-9298-3D36BB6DF21C}"/>
              </a:ext>
            </a:extLst>
          </p:cNvPr>
          <p:cNvCxnSpPr>
            <a:cxnSpLocks/>
            <a:stCxn id="24" idx="4"/>
            <a:endCxn id="33" idx="0"/>
          </p:cNvCxnSpPr>
          <p:nvPr/>
        </p:nvCxnSpPr>
        <p:spPr>
          <a:xfrm>
            <a:off x="6472268" y="4137420"/>
            <a:ext cx="199520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37A48BB-C8D0-4614-9E01-D9D1A876C8D4}"/>
              </a:ext>
            </a:extLst>
          </p:cNvPr>
          <p:cNvCxnSpPr>
            <a:cxnSpLocks/>
            <a:stCxn id="24" idx="4"/>
            <a:endCxn id="30" idx="0"/>
          </p:cNvCxnSpPr>
          <p:nvPr/>
        </p:nvCxnSpPr>
        <p:spPr>
          <a:xfrm flipH="1">
            <a:off x="2081638" y="4137420"/>
            <a:ext cx="439063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37F10C9-0DB1-43F4-B294-BDC404D09C1E}"/>
              </a:ext>
            </a:extLst>
          </p:cNvPr>
          <p:cNvCxnSpPr>
            <a:cxnSpLocks/>
            <a:stCxn id="23" idx="4"/>
            <a:endCxn id="47" idx="0"/>
          </p:cNvCxnSpPr>
          <p:nvPr/>
        </p:nvCxnSpPr>
        <p:spPr>
          <a:xfrm>
            <a:off x="5570944" y="4137420"/>
            <a:ext cx="183222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B0F8DA7-9026-4660-B33D-244AE4D94C2B}"/>
              </a:ext>
            </a:extLst>
          </p:cNvPr>
          <p:cNvCxnSpPr>
            <a:cxnSpLocks/>
            <a:stCxn id="26" idx="4"/>
            <a:endCxn id="44" idx="0"/>
          </p:cNvCxnSpPr>
          <p:nvPr/>
        </p:nvCxnSpPr>
        <p:spPr>
          <a:xfrm>
            <a:off x="8274916" y="4137420"/>
            <a:ext cx="232117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C44A0DB-4216-4D83-8063-AF5EE8008D6A}"/>
              </a:ext>
            </a:extLst>
          </p:cNvPr>
          <p:cNvCxnSpPr>
            <a:cxnSpLocks/>
            <a:stCxn id="25" idx="4"/>
            <a:endCxn id="44" idx="0"/>
          </p:cNvCxnSpPr>
          <p:nvPr/>
        </p:nvCxnSpPr>
        <p:spPr>
          <a:xfrm>
            <a:off x="7373592" y="4137420"/>
            <a:ext cx="32224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0823F51-723A-4F08-8A2C-AB8EFF29E3DA}"/>
              </a:ext>
            </a:extLst>
          </p:cNvPr>
          <p:cNvCxnSpPr>
            <a:cxnSpLocks/>
            <a:stCxn id="25" idx="4"/>
            <a:endCxn id="33" idx="0"/>
          </p:cNvCxnSpPr>
          <p:nvPr/>
        </p:nvCxnSpPr>
        <p:spPr>
          <a:xfrm>
            <a:off x="7373592" y="4137420"/>
            <a:ext cx="109388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9ED87E6-232B-4564-BD78-DDC40B5470C8}"/>
              </a:ext>
            </a:extLst>
          </p:cNvPr>
          <p:cNvCxnSpPr>
            <a:cxnSpLocks/>
            <a:stCxn id="29" idx="4"/>
            <a:endCxn id="33" idx="0"/>
          </p:cNvCxnSpPr>
          <p:nvPr/>
        </p:nvCxnSpPr>
        <p:spPr>
          <a:xfrm flipH="1">
            <a:off x="8467474" y="4137420"/>
            <a:ext cx="70876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BE36120-A699-4D6D-AD75-D9A12E02FD81}"/>
              </a:ext>
            </a:extLst>
          </p:cNvPr>
          <p:cNvCxnSpPr>
            <a:cxnSpLocks/>
            <a:stCxn id="29" idx="4"/>
            <a:endCxn id="42" idx="0"/>
          </p:cNvCxnSpPr>
          <p:nvPr/>
        </p:nvCxnSpPr>
        <p:spPr>
          <a:xfrm flipH="1">
            <a:off x="5274556" y="4137420"/>
            <a:ext cx="390168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502FD6-BAFC-4AAD-BDAF-4FC97B3F4104}"/>
              </a:ext>
            </a:extLst>
          </p:cNvPr>
          <p:cNvCxnSpPr>
            <a:cxnSpLocks/>
            <a:stCxn id="26" idx="4"/>
            <a:endCxn id="34" idx="0"/>
          </p:cNvCxnSpPr>
          <p:nvPr/>
        </p:nvCxnSpPr>
        <p:spPr>
          <a:xfrm>
            <a:off x="8274916" y="4137420"/>
            <a:ext cx="125686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4999B8-0B70-481B-8CC1-A92143342EE2}"/>
              </a:ext>
            </a:extLst>
          </p:cNvPr>
          <p:cNvCxnSpPr>
            <a:cxnSpLocks/>
            <a:stCxn id="26" idx="4"/>
            <a:endCxn id="32" idx="0"/>
          </p:cNvCxnSpPr>
          <p:nvPr/>
        </p:nvCxnSpPr>
        <p:spPr>
          <a:xfrm flipH="1">
            <a:off x="4210250" y="4137420"/>
            <a:ext cx="406466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2222AF6-296A-4610-8DBB-5547246E23DA}"/>
              </a:ext>
            </a:extLst>
          </p:cNvPr>
          <p:cNvCxnSpPr>
            <a:cxnSpLocks/>
            <a:stCxn id="28" idx="4"/>
            <a:endCxn id="34" idx="0"/>
          </p:cNvCxnSpPr>
          <p:nvPr/>
        </p:nvCxnSpPr>
        <p:spPr>
          <a:xfrm flipH="1">
            <a:off x="9531780" y="4137420"/>
            <a:ext cx="54578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72710E-A4B7-4F4C-BC37-C44FBD6B589B}"/>
              </a:ext>
            </a:extLst>
          </p:cNvPr>
          <p:cNvCxnSpPr>
            <a:cxnSpLocks/>
            <a:stCxn id="28" idx="4"/>
            <a:endCxn id="43" idx="0"/>
          </p:cNvCxnSpPr>
          <p:nvPr/>
        </p:nvCxnSpPr>
        <p:spPr>
          <a:xfrm flipH="1">
            <a:off x="6338862" y="4137420"/>
            <a:ext cx="373870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F1C22F9-69C7-46BC-9A3B-F46E4DAAE1CD}"/>
              </a:ext>
            </a:extLst>
          </p:cNvPr>
          <p:cNvCxnSpPr>
            <a:cxnSpLocks/>
            <a:stCxn id="29" idx="4"/>
            <a:endCxn id="35" idx="0"/>
          </p:cNvCxnSpPr>
          <p:nvPr/>
        </p:nvCxnSpPr>
        <p:spPr>
          <a:xfrm>
            <a:off x="9176240" y="4137420"/>
            <a:ext cx="2484155"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47BCB6D-6DCD-4251-A51C-13160D248C45}"/>
              </a:ext>
            </a:extLst>
          </p:cNvPr>
          <p:cNvCxnSpPr>
            <a:cxnSpLocks/>
            <a:stCxn id="27" idx="4"/>
            <a:endCxn id="44" idx="0"/>
          </p:cNvCxnSpPr>
          <p:nvPr/>
        </p:nvCxnSpPr>
        <p:spPr>
          <a:xfrm flipH="1">
            <a:off x="10596086" y="4137420"/>
            <a:ext cx="38280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23314BF-3647-44A1-9E82-3D249CEE1C6E}"/>
              </a:ext>
            </a:extLst>
          </p:cNvPr>
          <p:cNvCxnSpPr>
            <a:cxnSpLocks/>
            <a:stCxn id="27" idx="4"/>
            <a:endCxn id="35" idx="0"/>
          </p:cNvCxnSpPr>
          <p:nvPr/>
        </p:nvCxnSpPr>
        <p:spPr>
          <a:xfrm>
            <a:off x="10978888" y="4137420"/>
            <a:ext cx="681507"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AAD299E-3EE0-4078-914D-CEA8C32EBBA7}"/>
              </a:ext>
            </a:extLst>
          </p:cNvPr>
          <p:cNvCxnSpPr>
            <a:cxnSpLocks/>
            <a:stCxn id="27" idx="4"/>
            <a:endCxn id="47" idx="0"/>
          </p:cNvCxnSpPr>
          <p:nvPr/>
        </p:nvCxnSpPr>
        <p:spPr>
          <a:xfrm flipH="1">
            <a:off x="7403168" y="4137420"/>
            <a:ext cx="357572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4D41713-9414-49F6-9AA8-9F4F1FF57D8E}"/>
              </a:ext>
            </a:extLst>
          </p:cNvPr>
          <p:cNvCxnSpPr>
            <a:cxnSpLocks/>
            <a:stCxn id="28" idx="4"/>
            <a:endCxn id="35" idx="0"/>
          </p:cNvCxnSpPr>
          <p:nvPr/>
        </p:nvCxnSpPr>
        <p:spPr>
          <a:xfrm>
            <a:off x="10077564" y="4137420"/>
            <a:ext cx="1582831"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C4BC7BE3-55DD-43BF-B696-63451595B0E9}"/>
              </a:ext>
            </a:extLst>
          </p:cNvPr>
          <p:cNvCxnSpPr>
            <a:cxnSpLocks/>
            <a:stCxn id="31" idx="4"/>
            <a:endCxn id="36" idx="0"/>
          </p:cNvCxnSpPr>
          <p:nvPr/>
        </p:nvCxnSpPr>
        <p:spPr>
          <a:xfrm>
            <a:off x="3145944" y="5288428"/>
            <a:ext cx="913062" cy="65782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DDF4E4B-2507-48BF-BE4C-61F01A3BF518}"/>
              </a:ext>
            </a:extLst>
          </p:cNvPr>
          <p:cNvCxnSpPr>
            <a:cxnSpLocks/>
            <a:stCxn id="30" idx="4"/>
            <a:endCxn id="36" idx="0"/>
          </p:cNvCxnSpPr>
          <p:nvPr/>
        </p:nvCxnSpPr>
        <p:spPr>
          <a:xfrm>
            <a:off x="2081638" y="5288428"/>
            <a:ext cx="1977368" cy="65782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E48BC2A-8E25-4350-B0DF-E098A161A93B}"/>
              </a:ext>
            </a:extLst>
          </p:cNvPr>
          <p:cNvCxnSpPr>
            <a:cxnSpLocks/>
            <a:stCxn id="42" idx="4"/>
            <a:endCxn id="36" idx="0"/>
          </p:cNvCxnSpPr>
          <p:nvPr/>
        </p:nvCxnSpPr>
        <p:spPr>
          <a:xfrm flipH="1">
            <a:off x="4059006" y="5288428"/>
            <a:ext cx="1215550" cy="65782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597987F1-F546-4DDF-A908-DA5BC0DF9D6E}"/>
              </a:ext>
            </a:extLst>
          </p:cNvPr>
          <p:cNvCxnSpPr>
            <a:cxnSpLocks/>
            <a:stCxn id="33" idx="4"/>
            <a:endCxn id="36" idx="0"/>
          </p:cNvCxnSpPr>
          <p:nvPr/>
        </p:nvCxnSpPr>
        <p:spPr>
          <a:xfrm flipH="1">
            <a:off x="4059006" y="5288428"/>
            <a:ext cx="4408468" cy="65782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Rectangle 2">
            <a:extLst>
              <a:ext uri="{FF2B5EF4-FFF2-40B4-BE49-F238E27FC236}">
                <a16:creationId xmlns:a16="http://schemas.microsoft.com/office/drawing/2014/main" id="{6DE30CB9-C74D-48BD-8B5F-9A73809CC46E}"/>
              </a:ext>
              <a:ext uri="{C183D7F6-B498-43B3-948B-1728B52AA6E4}">
                <adec:decorative xmlns:adec="http://schemas.microsoft.com/office/drawing/2017/decorative" val="0"/>
              </a:ext>
            </a:extLst>
          </p:cNvPr>
          <p:cNvSpPr>
            <a:spLocks noGrp="1" noChangeArrowheads="1"/>
          </p:cNvSpPr>
          <p:nvPr>
            <p:ph type="title"/>
          </p:nvPr>
        </p:nvSpPr>
        <p:spPr>
          <a:xfrm>
            <a:off x="463288" y="887450"/>
            <a:ext cx="10515600" cy="757129"/>
          </a:xfrm>
        </p:spPr>
        <p:txBody>
          <a:bodyPr/>
          <a:lstStyle/>
          <a:p>
            <a:r>
              <a:rPr lang="en-GB" altLang="en-US" dirty="0" err="1"/>
              <a:t>Itemsets</a:t>
            </a:r>
            <a:r>
              <a:rPr lang="en-GB" altLang="en-US" dirty="0"/>
              <a:t> Efficiently Generated (3)</a:t>
            </a:r>
          </a:p>
        </p:txBody>
      </p:sp>
      <p:sp>
        <p:nvSpPr>
          <p:cNvPr id="2" name="TextBox 1">
            <a:extLst>
              <a:ext uri="{FF2B5EF4-FFF2-40B4-BE49-F238E27FC236}">
                <a16:creationId xmlns:a16="http://schemas.microsoft.com/office/drawing/2014/main" id="{F335C658-A597-4E67-975E-A22A0D89F9C3}"/>
              </a:ext>
            </a:extLst>
          </p:cNvPr>
          <p:cNvSpPr txBox="1"/>
          <p:nvPr/>
        </p:nvSpPr>
        <p:spPr>
          <a:xfrm>
            <a:off x="370154" y="1691798"/>
            <a:ext cx="5103369" cy="1631216"/>
          </a:xfrm>
          <a:prstGeom prst="rect">
            <a:avLst/>
          </a:prstGeom>
          <a:noFill/>
        </p:spPr>
        <p:txBody>
          <a:bodyPr wrap="square" rtlCol="0">
            <a:spAutoFit/>
          </a:bodyPr>
          <a:lstStyle/>
          <a:p>
            <a:r>
              <a:rPr lang="en-GB" sz="2000" dirty="0"/>
              <a:t>The same itemset can be generated from more than one combination of smaller </a:t>
            </a:r>
            <a:r>
              <a:rPr lang="en-GB" sz="2000" dirty="0" err="1"/>
              <a:t>itemsets</a:t>
            </a:r>
            <a:r>
              <a:rPr lang="en-GB" sz="2000" dirty="0"/>
              <a:t>. If one of those does not have enough support, the later itemset does not have enough support either</a:t>
            </a:r>
          </a:p>
        </p:txBody>
      </p:sp>
    </p:spTree>
    <p:extLst>
      <p:ext uri="{BB962C8B-B14F-4D97-AF65-F5344CB8AC3E}">
        <p14:creationId xmlns:p14="http://schemas.microsoft.com/office/powerpoint/2010/main" val="2367394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07AB4E-F035-4EDD-8974-AD3490CFCEEC}"/>
              </a:ext>
            </a:extLst>
          </p:cNvPr>
          <p:cNvSpPr/>
          <p:nvPr/>
        </p:nvSpPr>
        <p:spPr>
          <a:xfrm>
            <a:off x="2563339" y="1660585"/>
            <a:ext cx="9635395" cy="5202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86A4DAE-6BB5-4E4D-8D77-22CE752B2B58}"/>
              </a:ext>
            </a:extLst>
          </p:cNvPr>
          <p:cNvSpPr/>
          <p:nvPr/>
        </p:nvSpPr>
        <p:spPr>
          <a:xfrm>
            <a:off x="2524732" y="1655356"/>
            <a:ext cx="9635394" cy="5202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C5C2ED8-A4AF-4F85-8E7F-9B8EDA37EC9D}"/>
              </a:ext>
            </a:extLst>
          </p:cNvPr>
          <p:cNvSpPr/>
          <p:nvPr/>
        </p:nvSpPr>
        <p:spPr>
          <a:xfrm>
            <a:off x="6923663" y="1688202"/>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6308085" y="238793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0" name="Oval 9">
            <a:extLst>
              <a:ext uri="{FF2B5EF4-FFF2-40B4-BE49-F238E27FC236}">
                <a16:creationId xmlns:a16="http://schemas.microsoft.com/office/drawing/2014/main" id="{E543E840-B61B-4DF8-B40E-341AB0150819}"/>
              </a:ext>
            </a:extLst>
          </p:cNvPr>
          <p:cNvSpPr/>
          <p:nvPr/>
        </p:nvSpPr>
        <p:spPr>
          <a:xfrm>
            <a:off x="7120144" y="2387935"/>
            <a:ext cx="498954"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a:t>
            </a:r>
          </a:p>
        </p:txBody>
      </p:sp>
      <p:sp>
        <p:nvSpPr>
          <p:cNvPr id="11" name="Oval 10">
            <a:extLst>
              <a:ext uri="{FF2B5EF4-FFF2-40B4-BE49-F238E27FC236}">
                <a16:creationId xmlns:a16="http://schemas.microsoft.com/office/drawing/2014/main" id="{333281F1-5906-40BC-B2D6-94972410E821}"/>
              </a:ext>
            </a:extLst>
          </p:cNvPr>
          <p:cNvSpPr/>
          <p:nvPr/>
        </p:nvSpPr>
        <p:spPr>
          <a:xfrm>
            <a:off x="7932203" y="238793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8744262" y="2387935"/>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3266846" y="3474362"/>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5496026" y="2399377"/>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1" name="Oval 20">
            <a:extLst>
              <a:ext uri="{FF2B5EF4-FFF2-40B4-BE49-F238E27FC236}">
                <a16:creationId xmlns:a16="http://schemas.microsoft.com/office/drawing/2014/main" id="{84947301-F953-4B02-A65B-4B7441FA3811}"/>
              </a:ext>
            </a:extLst>
          </p:cNvPr>
          <p:cNvSpPr/>
          <p:nvPr/>
        </p:nvSpPr>
        <p:spPr>
          <a:xfrm>
            <a:off x="4102551" y="3462920"/>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a:t>
            </a:r>
          </a:p>
        </p:txBody>
      </p:sp>
      <p:sp>
        <p:nvSpPr>
          <p:cNvPr id="22" name="Oval 21">
            <a:extLst>
              <a:ext uri="{FF2B5EF4-FFF2-40B4-BE49-F238E27FC236}">
                <a16:creationId xmlns:a16="http://schemas.microsoft.com/office/drawing/2014/main" id="{DB70D243-0B10-4CD4-B19C-D76F14279696}"/>
              </a:ext>
            </a:extLst>
          </p:cNvPr>
          <p:cNvSpPr/>
          <p:nvPr/>
        </p:nvSpPr>
        <p:spPr>
          <a:xfrm>
            <a:off x="4938256" y="3462920"/>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5823277" y="3462920"/>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4" name="Oval 23">
            <a:extLst>
              <a:ext uri="{FF2B5EF4-FFF2-40B4-BE49-F238E27FC236}">
                <a16:creationId xmlns:a16="http://schemas.microsoft.com/office/drawing/2014/main" id="{7045C5D0-BDA4-4DC5-A7A0-0BB8ACCC3407}"/>
              </a:ext>
            </a:extLst>
          </p:cNvPr>
          <p:cNvSpPr/>
          <p:nvPr/>
        </p:nvSpPr>
        <p:spPr>
          <a:xfrm>
            <a:off x="6658982" y="3462920"/>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a:t>
            </a:r>
          </a:p>
        </p:txBody>
      </p:sp>
      <p:sp>
        <p:nvSpPr>
          <p:cNvPr id="25" name="Oval 24">
            <a:extLst>
              <a:ext uri="{FF2B5EF4-FFF2-40B4-BE49-F238E27FC236}">
                <a16:creationId xmlns:a16="http://schemas.microsoft.com/office/drawing/2014/main" id="{AEB8B298-C9A9-4FDF-9265-A27E8B3D55C6}"/>
              </a:ext>
            </a:extLst>
          </p:cNvPr>
          <p:cNvSpPr/>
          <p:nvPr/>
        </p:nvSpPr>
        <p:spPr>
          <a:xfrm>
            <a:off x="7494687" y="3462920"/>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8330392" y="3462920"/>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10837506" y="3462920"/>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28" name="Oval 27">
            <a:extLst>
              <a:ext uri="{FF2B5EF4-FFF2-40B4-BE49-F238E27FC236}">
                <a16:creationId xmlns:a16="http://schemas.microsoft.com/office/drawing/2014/main" id="{B8C4B0D4-C6D4-4664-96E1-6FDEBE930AED}"/>
              </a:ext>
            </a:extLst>
          </p:cNvPr>
          <p:cNvSpPr/>
          <p:nvPr/>
        </p:nvSpPr>
        <p:spPr>
          <a:xfrm>
            <a:off x="10001802" y="3462920"/>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CE</a:t>
            </a:r>
          </a:p>
        </p:txBody>
      </p:sp>
      <p:sp>
        <p:nvSpPr>
          <p:cNvPr id="29" name="Oval 28">
            <a:extLst>
              <a:ext uri="{FF2B5EF4-FFF2-40B4-BE49-F238E27FC236}">
                <a16:creationId xmlns:a16="http://schemas.microsoft.com/office/drawing/2014/main" id="{7A865064-042A-4BF7-979F-D6F3F34CF1F1}"/>
              </a:ext>
            </a:extLst>
          </p:cNvPr>
          <p:cNvSpPr/>
          <p:nvPr/>
        </p:nvSpPr>
        <p:spPr>
          <a:xfrm>
            <a:off x="9166097" y="3462920"/>
            <a:ext cx="680583"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a:t>
            </a:r>
          </a:p>
        </p:txBody>
      </p:sp>
      <p:sp>
        <p:nvSpPr>
          <p:cNvPr id="30" name="Oval 29">
            <a:extLst>
              <a:ext uri="{FF2B5EF4-FFF2-40B4-BE49-F238E27FC236}">
                <a16:creationId xmlns:a16="http://schemas.microsoft.com/office/drawing/2014/main" id="{BD9F3B77-4763-41BA-8B99-6D2AF5AE625A}"/>
              </a:ext>
            </a:extLst>
          </p:cNvPr>
          <p:cNvSpPr/>
          <p:nvPr/>
        </p:nvSpPr>
        <p:spPr>
          <a:xfrm>
            <a:off x="2524731" y="4625370"/>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a:t>
            </a:r>
          </a:p>
        </p:txBody>
      </p:sp>
      <p:sp>
        <p:nvSpPr>
          <p:cNvPr id="31" name="Oval 30">
            <a:extLst>
              <a:ext uri="{FF2B5EF4-FFF2-40B4-BE49-F238E27FC236}">
                <a16:creationId xmlns:a16="http://schemas.microsoft.com/office/drawing/2014/main" id="{66CC9DF0-8EFE-486F-8B51-42FA09291FD6}"/>
              </a:ext>
            </a:extLst>
          </p:cNvPr>
          <p:cNvSpPr/>
          <p:nvPr/>
        </p:nvSpPr>
        <p:spPr>
          <a:xfrm>
            <a:off x="3491542" y="4613928"/>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a:t>
            </a:r>
          </a:p>
        </p:txBody>
      </p:sp>
      <p:sp>
        <p:nvSpPr>
          <p:cNvPr id="32" name="Oval 31">
            <a:extLst>
              <a:ext uri="{FF2B5EF4-FFF2-40B4-BE49-F238E27FC236}">
                <a16:creationId xmlns:a16="http://schemas.microsoft.com/office/drawing/2014/main" id="{47DC59ED-0492-4D39-B1A5-41F41ECA011E}"/>
              </a:ext>
            </a:extLst>
          </p:cNvPr>
          <p:cNvSpPr/>
          <p:nvPr/>
        </p:nvSpPr>
        <p:spPr>
          <a:xfrm>
            <a:off x="4458353" y="4613928"/>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ABE</a:t>
            </a:r>
          </a:p>
        </p:txBody>
      </p:sp>
      <p:sp>
        <p:nvSpPr>
          <p:cNvPr id="33" name="Oval 32">
            <a:extLst>
              <a:ext uri="{FF2B5EF4-FFF2-40B4-BE49-F238E27FC236}">
                <a16:creationId xmlns:a16="http://schemas.microsoft.com/office/drawing/2014/main" id="{B9EC46AD-889A-47B6-BACA-04E8ED1F057E}"/>
              </a:ext>
            </a:extLst>
          </p:cNvPr>
          <p:cNvSpPr/>
          <p:nvPr/>
        </p:nvSpPr>
        <p:spPr>
          <a:xfrm>
            <a:off x="8325597" y="4613928"/>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BCD</a:t>
            </a:r>
          </a:p>
        </p:txBody>
      </p:sp>
      <p:sp>
        <p:nvSpPr>
          <p:cNvPr id="34" name="Oval 33">
            <a:extLst>
              <a:ext uri="{FF2B5EF4-FFF2-40B4-BE49-F238E27FC236}">
                <a16:creationId xmlns:a16="http://schemas.microsoft.com/office/drawing/2014/main" id="{6401917B-AC44-4323-B6D2-8AAE3A58D5A3}"/>
              </a:ext>
            </a:extLst>
          </p:cNvPr>
          <p:cNvSpPr/>
          <p:nvPr/>
        </p:nvSpPr>
        <p:spPr>
          <a:xfrm>
            <a:off x="9292408" y="4613928"/>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BCE</a:t>
            </a:r>
          </a:p>
        </p:txBody>
      </p:sp>
      <p:sp>
        <p:nvSpPr>
          <p:cNvPr id="35" name="Oval 34">
            <a:extLst>
              <a:ext uri="{FF2B5EF4-FFF2-40B4-BE49-F238E27FC236}">
                <a16:creationId xmlns:a16="http://schemas.microsoft.com/office/drawing/2014/main" id="{09024433-E9CD-408C-898E-F4DCBE2D9A5E}"/>
              </a:ext>
            </a:extLst>
          </p:cNvPr>
          <p:cNvSpPr/>
          <p:nvPr/>
        </p:nvSpPr>
        <p:spPr>
          <a:xfrm>
            <a:off x="11226032" y="4613928"/>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CDE</a:t>
            </a:r>
          </a:p>
        </p:txBody>
      </p:sp>
      <p:sp>
        <p:nvSpPr>
          <p:cNvPr id="36" name="Oval 35">
            <a:extLst>
              <a:ext uri="{FF2B5EF4-FFF2-40B4-BE49-F238E27FC236}">
                <a16:creationId xmlns:a16="http://schemas.microsoft.com/office/drawing/2014/main" id="{DDF87FE4-6F61-4F34-B392-A3BBB96CE250}"/>
              </a:ext>
            </a:extLst>
          </p:cNvPr>
          <p:cNvSpPr/>
          <p:nvPr/>
        </p:nvSpPr>
        <p:spPr>
          <a:xfrm>
            <a:off x="3963513" y="5636876"/>
            <a:ext cx="1116907"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ABCD</a:t>
            </a:r>
          </a:p>
        </p:txBody>
      </p:sp>
      <p:sp>
        <p:nvSpPr>
          <p:cNvPr id="37" name="Oval 36">
            <a:extLst>
              <a:ext uri="{FF2B5EF4-FFF2-40B4-BE49-F238E27FC236}">
                <a16:creationId xmlns:a16="http://schemas.microsoft.com/office/drawing/2014/main" id="{D8C95297-3819-454D-BB70-1FD7D74ACA41}"/>
              </a:ext>
            </a:extLst>
          </p:cNvPr>
          <p:cNvSpPr/>
          <p:nvPr/>
        </p:nvSpPr>
        <p:spPr>
          <a:xfrm>
            <a:off x="5388523" y="5636876"/>
            <a:ext cx="1116907"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ABCE</a:t>
            </a:r>
          </a:p>
        </p:txBody>
      </p:sp>
      <p:sp>
        <p:nvSpPr>
          <p:cNvPr id="38" name="Oval 37">
            <a:extLst>
              <a:ext uri="{FF2B5EF4-FFF2-40B4-BE49-F238E27FC236}">
                <a16:creationId xmlns:a16="http://schemas.microsoft.com/office/drawing/2014/main" id="{02E1BE96-3418-4090-82CA-C333FC87ECC0}"/>
              </a:ext>
            </a:extLst>
          </p:cNvPr>
          <p:cNvSpPr/>
          <p:nvPr/>
        </p:nvSpPr>
        <p:spPr>
          <a:xfrm>
            <a:off x="8238543" y="5636876"/>
            <a:ext cx="1116907"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ACDE</a:t>
            </a:r>
          </a:p>
        </p:txBody>
      </p:sp>
      <p:sp>
        <p:nvSpPr>
          <p:cNvPr id="39" name="Oval 38">
            <a:extLst>
              <a:ext uri="{FF2B5EF4-FFF2-40B4-BE49-F238E27FC236}">
                <a16:creationId xmlns:a16="http://schemas.microsoft.com/office/drawing/2014/main" id="{32A8B02E-A44E-42E3-8633-56D4AB275E17}"/>
              </a:ext>
            </a:extLst>
          </p:cNvPr>
          <p:cNvSpPr/>
          <p:nvPr/>
        </p:nvSpPr>
        <p:spPr>
          <a:xfrm>
            <a:off x="9663551" y="5636875"/>
            <a:ext cx="1116907"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BCDE</a:t>
            </a:r>
          </a:p>
        </p:txBody>
      </p:sp>
      <p:sp>
        <p:nvSpPr>
          <p:cNvPr id="42" name="Oval 41">
            <a:extLst>
              <a:ext uri="{FF2B5EF4-FFF2-40B4-BE49-F238E27FC236}">
                <a16:creationId xmlns:a16="http://schemas.microsoft.com/office/drawing/2014/main" id="{CB6A7DF3-B6C1-480E-8341-1222853F18FC}"/>
              </a:ext>
            </a:extLst>
          </p:cNvPr>
          <p:cNvSpPr/>
          <p:nvPr/>
        </p:nvSpPr>
        <p:spPr>
          <a:xfrm>
            <a:off x="5425164" y="4613928"/>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ACD</a:t>
            </a:r>
          </a:p>
        </p:txBody>
      </p:sp>
      <p:sp>
        <p:nvSpPr>
          <p:cNvPr id="43" name="Oval 42">
            <a:extLst>
              <a:ext uri="{FF2B5EF4-FFF2-40B4-BE49-F238E27FC236}">
                <a16:creationId xmlns:a16="http://schemas.microsoft.com/office/drawing/2014/main" id="{8601EA10-0DF9-4885-BD86-842B0D39899B}"/>
              </a:ext>
            </a:extLst>
          </p:cNvPr>
          <p:cNvSpPr/>
          <p:nvPr/>
        </p:nvSpPr>
        <p:spPr>
          <a:xfrm>
            <a:off x="6391975" y="4613928"/>
            <a:ext cx="918579" cy="365125"/>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ACE</a:t>
            </a:r>
          </a:p>
        </p:txBody>
      </p:sp>
      <p:sp>
        <p:nvSpPr>
          <p:cNvPr id="44" name="Oval 43">
            <a:extLst>
              <a:ext uri="{FF2B5EF4-FFF2-40B4-BE49-F238E27FC236}">
                <a16:creationId xmlns:a16="http://schemas.microsoft.com/office/drawing/2014/main" id="{E2E566B5-CAD5-446F-A97A-0DE0DF386A90}"/>
              </a:ext>
            </a:extLst>
          </p:cNvPr>
          <p:cNvSpPr/>
          <p:nvPr/>
        </p:nvSpPr>
        <p:spPr>
          <a:xfrm>
            <a:off x="10259219" y="4613928"/>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BDE</a:t>
            </a:r>
          </a:p>
        </p:txBody>
      </p:sp>
      <p:sp>
        <p:nvSpPr>
          <p:cNvPr id="47" name="Oval 46">
            <a:extLst>
              <a:ext uri="{FF2B5EF4-FFF2-40B4-BE49-F238E27FC236}">
                <a16:creationId xmlns:a16="http://schemas.microsoft.com/office/drawing/2014/main" id="{240FF841-8CEF-4BAF-A5B5-6887ECC79BFB}"/>
              </a:ext>
            </a:extLst>
          </p:cNvPr>
          <p:cNvSpPr/>
          <p:nvPr/>
        </p:nvSpPr>
        <p:spPr>
          <a:xfrm>
            <a:off x="7358786" y="4613928"/>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ADE</a:t>
            </a:r>
          </a:p>
        </p:txBody>
      </p:sp>
      <p:sp>
        <p:nvSpPr>
          <p:cNvPr id="48" name="Oval 47">
            <a:extLst>
              <a:ext uri="{FF2B5EF4-FFF2-40B4-BE49-F238E27FC236}">
                <a16:creationId xmlns:a16="http://schemas.microsoft.com/office/drawing/2014/main" id="{962094BF-F524-465F-8C2E-BD9D4AAAF1E7}"/>
              </a:ext>
            </a:extLst>
          </p:cNvPr>
          <p:cNvSpPr/>
          <p:nvPr/>
        </p:nvSpPr>
        <p:spPr>
          <a:xfrm>
            <a:off x="6813533" y="5636876"/>
            <a:ext cx="1116907"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ABDE</a:t>
            </a:r>
          </a:p>
        </p:txBody>
      </p:sp>
      <p:cxnSp>
        <p:nvCxnSpPr>
          <p:cNvPr id="50" name="Straight Connector 49">
            <a:extLst>
              <a:ext uri="{FF2B5EF4-FFF2-40B4-BE49-F238E27FC236}">
                <a16:creationId xmlns:a16="http://schemas.microsoft.com/office/drawing/2014/main" id="{BD8A84E8-8D8D-44DE-9A36-36FC46F3F682}"/>
              </a:ext>
            </a:extLst>
          </p:cNvPr>
          <p:cNvCxnSpPr>
            <a:stCxn id="7" idx="4"/>
            <a:endCxn id="15" idx="0"/>
          </p:cNvCxnSpPr>
          <p:nvPr/>
        </p:nvCxnSpPr>
        <p:spPr>
          <a:xfrm flipH="1">
            <a:off x="5745503" y="2053327"/>
            <a:ext cx="1610308" cy="346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Lst>
          </p:cNvPr>
          <p:cNvCxnSpPr>
            <a:stCxn id="7" idx="4"/>
            <a:endCxn id="9" idx="0"/>
          </p:cNvCxnSpPr>
          <p:nvPr/>
        </p:nvCxnSpPr>
        <p:spPr>
          <a:xfrm flipH="1">
            <a:off x="6557562" y="2053327"/>
            <a:ext cx="798249"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FF70D-1449-4385-B3DB-DD774C40F2A9}"/>
              </a:ext>
            </a:extLst>
          </p:cNvPr>
          <p:cNvCxnSpPr>
            <a:stCxn id="7" idx="4"/>
            <a:endCxn id="10" idx="0"/>
          </p:cNvCxnSpPr>
          <p:nvPr/>
        </p:nvCxnSpPr>
        <p:spPr>
          <a:xfrm>
            <a:off x="7355811" y="2053327"/>
            <a:ext cx="13810"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Lst>
          </p:cNvPr>
          <p:cNvCxnSpPr>
            <a:stCxn id="7" idx="4"/>
            <a:endCxn id="11" idx="0"/>
          </p:cNvCxnSpPr>
          <p:nvPr/>
        </p:nvCxnSpPr>
        <p:spPr>
          <a:xfrm>
            <a:off x="7355811" y="2053327"/>
            <a:ext cx="825869"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Lst>
          </p:cNvPr>
          <p:cNvCxnSpPr>
            <a:stCxn id="7" idx="4"/>
            <a:endCxn id="12" idx="0"/>
          </p:cNvCxnSpPr>
          <p:nvPr/>
        </p:nvCxnSpPr>
        <p:spPr>
          <a:xfrm>
            <a:off x="7355811" y="2053327"/>
            <a:ext cx="1637928"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Lst>
          </p:cNvPr>
          <p:cNvCxnSpPr>
            <a:cxnSpLocks/>
            <a:stCxn id="15" idx="4"/>
            <a:endCxn id="13" idx="0"/>
          </p:cNvCxnSpPr>
          <p:nvPr/>
        </p:nvCxnSpPr>
        <p:spPr>
          <a:xfrm flipH="1">
            <a:off x="3607138" y="2764502"/>
            <a:ext cx="213836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4E20B43-5C64-4B85-8E75-EB98FCFB9A30}"/>
              </a:ext>
            </a:extLst>
          </p:cNvPr>
          <p:cNvCxnSpPr>
            <a:cxnSpLocks/>
            <a:stCxn id="15" idx="4"/>
            <a:endCxn id="21" idx="0"/>
          </p:cNvCxnSpPr>
          <p:nvPr/>
        </p:nvCxnSpPr>
        <p:spPr>
          <a:xfrm flipH="1">
            <a:off x="4442843" y="2764502"/>
            <a:ext cx="1302660" cy="698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Lst>
          </p:cNvPr>
          <p:cNvCxnSpPr>
            <a:cxnSpLocks/>
            <a:stCxn id="9" idx="4"/>
            <a:endCxn id="25" idx="0"/>
          </p:cNvCxnSpPr>
          <p:nvPr/>
        </p:nvCxnSpPr>
        <p:spPr>
          <a:xfrm>
            <a:off x="6557562" y="2753060"/>
            <a:ext cx="127741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25EEBD8-A4AD-4285-B5C0-0F40284640DF}"/>
              </a:ext>
            </a:extLst>
          </p:cNvPr>
          <p:cNvCxnSpPr>
            <a:cxnSpLocks/>
            <a:stCxn id="9" idx="4"/>
            <a:endCxn id="13" idx="0"/>
          </p:cNvCxnSpPr>
          <p:nvPr/>
        </p:nvCxnSpPr>
        <p:spPr>
          <a:xfrm flipH="1">
            <a:off x="3607138" y="2753060"/>
            <a:ext cx="2950424" cy="721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Lst>
          </p:cNvPr>
          <p:cNvCxnSpPr>
            <a:cxnSpLocks/>
            <a:stCxn id="15" idx="4"/>
            <a:endCxn id="23" idx="0"/>
          </p:cNvCxnSpPr>
          <p:nvPr/>
        </p:nvCxnSpPr>
        <p:spPr>
          <a:xfrm>
            <a:off x="5745503" y="2764502"/>
            <a:ext cx="418066" cy="698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Lst>
          </p:cNvPr>
          <p:cNvCxnSpPr>
            <a:cxnSpLocks/>
            <a:stCxn id="12" idx="4"/>
            <a:endCxn id="23" idx="0"/>
          </p:cNvCxnSpPr>
          <p:nvPr/>
        </p:nvCxnSpPr>
        <p:spPr>
          <a:xfrm flipH="1">
            <a:off x="6163569" y="2753060"/>
            <a:ext cx="28301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Lst>
          </p:cNvPr>
          <p:cNvCxnSpPr>
            <a:cxnSpLocks/>
            <a:stCxn id="9" idx="4"/>
            <a:endCxn id="26" idx="0"/>
          </p:cNvCxnSpPr>
          <p:nvPr/>
        </p:nvCxnSpPr>
        <p:spPr>
          <a:xfrm>
            <a:off x="6557562" y="2753060"/>
            <a:ext cx="2113122"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0CFDD8D-C073-46B6-A0FD-BB72D7DF78DD}"/>
              </a:ext>
            </a:extLst>
          </p:cNvPr>
          <p:cNvCxnSpPr>
            <a:cxnSpLocks/>
            <a:stCxn id="9" idx="4"/>
            <a:endCxn id="24" idx="0"/>
          </p:cNvCxnSpPr>
          <p:nvPr/>
        </p:nvCxnSpPr>
        <p:spPr>
          <a:xfrm>
            <a:off x="6557562" y="2753060"/>
            <a:ext cx="441712"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Lst>
          </p:cNvPr>
          <p:cNvCxnSpPr>
            <a:cxnSpLocks/>
            <a:stCxn id="15" idx="4"/>
            <a:endCxn id="22" idx="0"/>
          </p:cNvCxnSpPr>
          <p:nvPr/>
        </p:nvCxnSpPr>
        <p:spPr>
          <a:xfrm flipH="1">
            <a:off x="5303206" y="2764502"/>
            <a:ext cx="442297" cy="698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8D1027-9BCC-44B8-B8BA-FAF8542F14C7}"/>
              </a:ext>
            </a:extLst>
          </p:cNvPr>
          <p:cNvCxnSpPr>
            <a:cxnSpLocks/>
            <a:stCxn id="10" idx="4"/>
            <a:endCxn id="28" idx="0"/>
          </p:cNvCxnSpPr>
          <p:nvPr/>
        </p:nvCxnSpPr>
        <p:spPr>
          <a:xfrm>
            <a:off x="7369621" y="2753060"/>
            <a:ext cx="297247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51D15F-3C9D-4ECE-9B26-27DE36255068}"/>
              </a:ext>
            </a:extLst>
          </p:cNvPr>
          <p:cNvCxnSpPr>
            <a:cxnSpLocks/>
            <a:stCxn id="10" idx="4"/>
            <a:endCxn id="29" idx="0"/>
          </p:cNvCxnSpPr>
          <p:nvPr/>
        </p:nvCxnSpPr>
        <p:spPr>
          <a:xfrm>
            <a:off x="7369621" y="2753060"/>
            <a:ext cx="213676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724A11-A1DC-4CAF-9554-F7A8FA004D6E}"/>
              </a:ext>
            </a:extLst>
          </p:cNvPr>
          <p:cNvCxnSpPr>
            <a:cxnSpLocks/>
            <a:stCxn id="10" idx="4"/>
            <a:endCxn id="24" idx="0"/>
          </p:cNvCxnSpPr>
          <p:nvPr/>
        </p:nvCxnSpPr>
        <p:spPr>
          <a:xfrm flipH="1">
            <a:off x="6999274" y="2753060"/>
            <a:ext cx="37034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4CEB93-299B-4B8D-ACFD-F6F6F606A280}"/>
              </a:ext>
            </a:extLst>
          </p:cNvPr>
          <p:cNvCxnSpPr>
            <a:cxnSpLocks/>
            <a:stCxn id="10" idx="4"/>
            <a:endCxn id="21" idx="0"/>
          </p:cNvCxnSpPr>
          <p:nvPr/>
        </p:nvCxnSpPr>
        <p:spPr>
          <a:xfrm flipH="1">
            <a:off x="4442843" y="2753060"/>
            <a:ext cx="292677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Lst>
          </p:cNvPr>
          <p:cNvCxnSpPr>
            <a:cxnSpLocks/>
            <a:stCxn id="11" idx="4"/>
            <a:endCxn id="27" idx="0"/>
          </p:cNvCxnSpPr>
          <p:nvPr/>
        </p:nvCxnSpPr>
        <p:spPr>
          <a:xfrm>
            <a:off x="8181680" y="2753060"/>
            <a:ext cx="29961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A9A6F25-F328-472C-B32F-A03992B670FA}"/>
              </a:ext>
            </a:extLst>
          </p:cNvPr>
          <p:cNvCxnSpPr>
            <a:cxnSpLocks/>
            <a:stCxn id="11" idx="4"/>
            <a:endCxn id="29" idx="0"/>
          </p:cNvCxnSpPr>
          <p:nvPr/>
        </p:nvCxnSpPr>
        <p:spPr>
          <a:xfrm>
            <a:off x="8181680" y="2753060"/>
            <a:ext cx="132470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Lst>
          </p:cNvPr>
          <p:cNvCxnSpPr>
            <a:cxnSpLocks/>
            <a:stCxn id="11" idx="4"/>
            <a:endCxn id="25" idx="0"/>
          </p:cNvCxnSpPr>
          <p:nvPr/>
        </p:nvCxnSpPr>
        <p:spPr>
          <a:xfrm flipH="1">
            <a:off x="7834979" y="2753060"/>
            <a:ext cx="34670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Lst>
          </p:cNvPr>
          <p:cNvCxnSpPr>
            <a:cxnSpLocks/>
            <a:stCxn id="11" idx="4"/>
            <a:endCxn id="22" idx="0"/>
          </p:cNvCxnSpPr>
          <p:nvPr/>
        </p:nvCxnSpPr>
        <p:spPr>
          <a:xfrm flipH="1">
            <a:off x="5303206" y="2753060"/>
            <a:ext cx="287847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Lst>
          </p:cNvPr>
          <p:cNvCxnSpPr>
            <a:cxnSpLocks/>
            <a:stCxn id="12" idx="4"/>
            <a:endCxn id="26" idx="0"/>
          </p:cNvCxnSpPr>
          <p:nvPr/>
        </p:nvCxnSpPr>
        <p:spPr>
          <a:xfrm flipH="1">
            <a:off x="8670684" y="2753060"/>
            <a:ext cx="32305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00AABF1-EB6A-4E89-BFCF-DB56733201D1}"/>
              </a:ext>
            </a:extLst>
          </p:cNvPr>
          <p:cNvCxnSpPr>
            <a:cxnSpLocks/>
            <a:stCxn id="12" idx="4"/>
            <a:endCxn id="28" idx="0"/>
          </p:cNvCxnSpPr>
          <p:nvPr/>
        </p:nvCxnSpPr>
        <p:spPr>
          <a:xfrm>
            <a:off x="8993739" y="2753060"/>
            <a:ext cx="134835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Lst>
          </p:cNvPr>
          <p:cNvCxnSpPr>
            <a:cxnSpLocks/>
            <a:stCxn id="12" idx="4"/>
            <a:endCxn id="27" idx="0"/>
          </p:cNvCxnSpPr>
          <p:nvPr/>
        </p:nvCxnSpPr>
        <p:spPr>
          <a:xfrm>
            <a:off x="8993739" y="2753060"/>
            <a:ext cx="218405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5C78598-5917-4CDD-91CC-7C30EF3AB599}"/>
              </a:ext>
            </a:extLst>
          </p:cNvPr>
          <p:cNvCxnSpPr>
            <a:stCxn id="13" idx="4"/>
            <a:endCxn id="30" idx="0"/>
          </p:cNvCxnSpPr>
          <p:nvPr/>
        </p:nvCxnSpPr>
        <p:spPr>
          <a:xfrm flipH="1">
            <a:off x="2984021" y="3839487"/>
            <a:ext cx="623117"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93F58F0-432D-4DF7-979D-3AE9DA24C484}"/>
              </a:ext>
            </a:extLst>
          </p:cNvPr>
          <p:cNvCxnSpPr>
            <a:cxnSpLocks/>
            <a:stCxn id="23" idx="4"/>
            <a:endCxn id="32" idx="0"/>
          </p:cNvCxnSpPr>
          <p:nvPr/>
        </p:nvCxnSpPr>
        <p:spPr>
          <a:xfrm flipH="1">
            <a:off x="4917643" y="3828045"/>
            <a:ext cx="124592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B38E7F-7F8A-4BF4-9C25-490A96128EF4}"/>
              </a:ext>
            </a:extLst>
          </p:cNvPr>
          <p:cNvCxnSpPr>
            <a:cxnSpLocks/>
            <a:stCxn id="13" idx="4"/>
            <a:endCxn id="32" idx="0"/>
          </p:cNvCxnSpPr>
          <p:nvPr/>
        </p:nvCxnSpPr>
        <p:spPr>
          <a:xfrm>
            <a:off x="3607138" y="3839487"/>
            <a:ext cx="1310505" cy="774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174B51E-FBD5-42B3-8BC4-8B40042F4650}"/>
              </a:ext>
            </a:extLst>
          </p:cNvPr>
          <p:cNvCxnSpPr>
            <a:cxnSpLocks/>
            <a:stCxn id="22" idx="4"/>
            <a:endCxn id="31" idx="0"/>
          </p:cNvCxnSpPr>
          <p:nvPr/>
        </p:nvCxnSpPr>
        <p:spPr>
          <a:xfrm flipH="1">
            <a:off x="3950832" y="3828045"/>
            <a:ext cx="135237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FA8065-DE1E-4F92-84D9-64FCA71D61E5}"/>
              </a:ext>
            </a:extLst>
          </p:cNvPr>
          <p:cNvCxnSpPr>
            <a:cxnSpLocks/>
            <a:stCxn id="13" idx="4"/>
            <a:endCxn id="31" idx="0"/>
          </p:cNvCxnSpPr>
          <p:nvPr/>
        </p:nvCxnSpPr>
        <p:spPr>
          <a:xfrm>
            <a:off x="3607138" y="3839487"/>
            <a:ext cx="343694" cy="774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2E80F53-034E-4E22-9860-92B662FBB512}"/>
              </a:ext>
            </a:extLst>
          </p:cNvPr>
          <p:cNvCxnSpPr>
            <a:cxnSpLocks/>
            <a:stCxn id="21" idx="4"/>
            <a:endCxn id="30" idx="0"/>
          </p:cNvCxnSpPr>
          <p:nvPr/>
        </p:nvCxnSpPr>
        <p:spPr>
          <a:xfrm flipH="1">
            <a:off x="2984021" y="3828045"/>
            <a:ext cx="1458822" cy="79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22233ED-5309-47E2-85E1-72E8A60815C6}"/>
              </a:ext>
            </a:extLst>
          </p:cNvPr>
          <p:cNvCxnSpPr>
            <a:cxnSpLocks/>
            <a:stCxn id="23" idx="4"/>
            <a:endCxn id="43" idx="0"/>
          </p:cNvCxnSpPr>
          <p:nvPr/>
        </p:nvCxnSpPr>
        <p:spPr>
          <a:xfrm>
            <a:off x="6163569" y="3828045"/>
            <a:ext cx="68769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9EBDDD-8701-4E6B-8239-B1199F047242}"/>
              </a:ext>
            </a:extLst>
          </p:cNvPr>
          <p:cNvCxnSpPr>
            <a:cxnSpLocks/>
            <a:stCxn id="22" idx="4"/>
            <a:endCxn id="42" idx="0"/>
          </p:cNvCxnSpPr>
          <p:nvPr/>
        </p:nvCxnSpPr>
        <p:spPr>
          <a:xfrm>
            <a:off x="5303206" y="3828045"/>
            <a:ext cx="58124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25543E1-7EFA-441C-8826-9BE3722B6288}"/>
              </a:ext>
            </a:extLst>
          </p:cNvPr>
          <p:cNvCxnSpPr>
            <a:cxnSpLocks/>
            <a:stCxn id="22" idx="4"/>
            <a:endCxn id="47" idx="0"/>
          </p:cNvCxnSpPr>
          <p:nvPr/>
        </p:nvCxnSpPr>
        <p:spPr>
          <a:xfrm>
            <a:off x="5303206" y="3828045"/>
            <a:ext cx="251487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3E42BBB-C1A2-491A-9017-13F02A938049}"/>
              </a:ext>
            </a:extLst>
          </p:cNvPr>
          <p:cNvCxnSpPr>
            <a:cxnSpLocks/>
            <a:stCxn id="21" idx="4"/>
            <a:endCxn id="43" idx="0"/>
          </p:cNvCxnSpPr>
          <p:nvPr/>
        </p:nvCxnSpPr>
        <p:spPr>
          <a:xfrm>
            <a:off x="4442843" y="3828045"/>
            <a:ext cx="240842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560EF3-C224-49C2-9571-AE3091046204}"/>
              </a:ext>
            </a:extLst>
          </p:cNvPr>
          <p:cNvCxnSpPr>
            <a:cxnSpLocks/>
            <a:stCxn id="21" idx="4"/>
            <a:endCxn id="42" idx="0"/>
          </p:cNvCxnSpPr>
          <p:nvPr/>
        </p:nvCxnSpPr>
        <p:spPr>
          <a:xfrm>
            <a:off x="4442843" y="3828045"/>
            <a:ext cx="1441611"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B85FF1B-AC7A-4556-B674-703477D7B74D}"/>
              </a:ext>
            </a:extLst>
          </p:cNvPr>
          <p:cNvCxnSpPr>
            <a:cxnSpLocks/>
            <a:stCxn id="25" idx="4"/>
            <a:endCxn id="31" idx="0"/>
          </p:cNvCxnSpPr>
          <p:nvPr/>
        </p:nvCxnSpPr>
        <p:spPr>
          <a:xfrm flipH="1">
            <a:off x="3950832" y="3828045"/>
            <a:ext cx="3884147"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51EA1D3-8EC5-4DB9-8302-B3C208FEA952}"/>
              </a:ext>
            </a:extLst>
          </p:cNvPr>
          <p:cNvCxnSpPr>
            <a:cxnSpLocks/>
            <a:stCxn id="24" idx="4"/>
            <a:endCxn id="34" idx="0"/>
          </p:cNvCxnSpPr>
          <p:nvPr/>
        </p:nvCxnSpPr>
        <p:spPr>
          <a:xfrm>
            <a:off x="6999274" y="3828045"/>
            <a:ext cx="275242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E79AAB8-56C0-4459-9298-3D36BB6DF21C}"/>
              </a:ext>
            </a:extLst>
          </p:cNvPr>
          <p:cNvCxnSpPr>
            <a:cxnSpLocks/>
            <a:stCxn id="24" idx="4"/>
            <a:endCxn id="33" idx="0"/>
          </p:cNvCxnSpPr>
          <p:nvPr/>
        </p:nvCxnSpPr>
        <p:spPr>
          <a:xfrm>
            <a:off x="6999274" y="3828045"/>
            <a:ext cx="1785613"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37A48BB-C8D0-4614-9E01-D9D1A876C8D4}"/>
              </a:ext>
            </a:extLst>
          </p:cNvPr>
          <p:cNvCxnSpPr>
            <a:cxnSpLocks/>
            <a:stCxn id="24" idx="4"/>
            <a:endCxn id="30" idx="0"/>
          </p:cNvCxnSpPr>
          <p:nvPr/>
        </p:nvCxnSpPr>
        <p:spPr>
          <a:xfrm flipH="1">
            <a:off x="2984021" y="3828045"/>
            <a:ext cx="4015253" cy="79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37F10C9-0DB1-43F4-B294-BDC404D09C1E}"/>
              </a:ext>
            </a:extLst>
          </p:cNvPr>
          <p:cNvCxnSpPr>
            <a:cxnSpLocks/>
            <a:stCxn id="23" idx="4"/>
            <a:endCxn id="47" idx="0"/>
          </p:cNvCxnSpPr>
          <p:nvPr/>
        </p:nvCxnSpPr>
        <p:spPr>
          <a:xfrm>
            <a:off x="6163569" y="3828045"/>
            <a:ext cx="1654507"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B0F8DA7-9026-4660-B33D-244AE4D94C2B}"/>
              </a:ext>
            </a:extLst>
          </p:cNvPr>
          <p:cNvCxnSpPr>
            <a:cxnSpLocks/>
            <a:stCxn id="26" idx="4"/>
            <a:endCxn id="44" idx="0"/>
          </p:cNvCxnSpPr>
          <p:nvPr/>
        </p:nvCxnSpPr>
        <p:spPr>
          <a:xfrm>
            <a:off x="8670684" y="3828045"/>
            <a:ext cx="2047825"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C44A0DB-4216-4D83-8063-AF5EE8008D6A}"/>
              </a:ext>
            </a:extLst>
          </p:cNvPr>
          <p:cNvCxnSpPr>
            <a:cxnSpLocks/>
            <a:stCxn id="25" idx="4"/>
            <a:endCxn id="44" idx="0"/>
          </p:cNvCxnSpPr>
          <p:nvPr/>
        </p:nvCxnSpPr>
        <p:spPr>
          <a:xfrm>
            <a:off x="7834979" y="3828045"/>
            <a:ext cx="288353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0823F51-723A-4F08-8A2C-AB8EFF29E3DA}"/>
              </a:ext>
            </a:extLst>
          </p:cNvPr>
          <p:cNvCxnSpPr>
            <a:cxnSpLocks/>
            <a:stCxn id="25" idx="4"/>
            <a:endCxn id="33" idx="0"/>
          </p:cNvCxnSpPr>
          <p:nvPr/>
        </p:nvCxnSpPr>
        <p:spPr>
          <a:xfrm>
            <a:off x="7834979" y="3828045"/>
            <a:ext cx="94990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9ED87E6-232B-4564-BD78-DDC40B5470C8}"/>
              </a:ext>
            </a:extLst>
          </p:cNvPr>
          <p:cNvCxnSpPr>
            <a:cxnSpLocks/>
            <a:stCxn id="29" idx="4"/>
            <a:endCxn id="33" idx="0"/>
          </p:cNvCxnSpPr>
          <p:nvPr/>
        </p:nvCxnSpPr>
        <p:spPr>
          <a:xfrm flipH="1">
            <a:off x="8784887" y="3828045"/>
            <a:ext cx="72150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BE36120-A699-4D6D-AD75-D9A12E02FD81}"/>
              </a:ext>
            </a:extLst>
          </p:cNvPr>
          <p:cNvCxnSpPr>
            <a:cxnSpLocks/>
            <a:stCxn id="29" idx="4"/>
            <a:endCxn id="42" idx="0"/>
          </p:cNvCxnSpPr>
          <p:nvPr/>
        </p:nvCxnSpPr>
        <p:spPr>
          <a:xfrm flipH="1">
            <a:off x="5884454" y="3828045"/>
            <a:ext cx="3621935"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502FD6-BAFC-4AAD-BDAF-4FC97B3F4104}"/>
              </a:ext>
            </a:extLst>
          </p:cNvPr>
          <p:cNvCxnSpPr>
            <a:cxnSpLocks/>
            <a:stCxn id="26" idx="4"/>
            <a:endCxn id="34" idx="0"/>
          </p:cNvCxnSpPr>
          <p:nvPr/>
        </p:nvCxnSpPr>
        <p:spPr>
          <a:xfrm>
            <a:off x="8670684" y="3828045"/>
            <a:ext cx="108101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4999B8-0B70-481B-8CC1-A92143342EE2}"/>
              </a:ext>
            </a:extLst>
          </p:cNvPr>
          <p:cNvCxnSpPr>
            <a:cxnSpLocks/>
            <a:stCxn id="26" idx="4"/>
            <a:endCxn id="32" idx="0"/>
          </p:cNvCxnSpPr>
          <p:nvPr/>
        </p:nvCxnSpPr>
        <p:spPr>
          <a:xfrm flipH="1">
            <a:off x="4917643" y="3828045"/>
            <a:ext cx="3753041"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2222AF6-296A-4610-8DBB-5547246E23DA}"/>
              </a:ext>
            </a:extLst>
          </p:cNvPr>
          <p:cNvCxnSpPr>
            <a:cxnSpLocks/>
            <a:stCxn id="28" idx="4"/>
            <a:endCxn id="34" idx="0"/>
          </p:cNvCxnSpPr>
          <p:nvPr/>
        </p:nvCxnSpPr>
        <p:spPr>
          <a:xfrm flipH="1">
            <a:off x="9751698" y="3828045"/>
            <a:ext cx="59039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F72710E-A4B7-4F4C-BC37-C44FBD6B589B}"/>
              </a:ext>
            </a:extLst>
          </p:cNvPr>
          <p:cNvCxnSpPr>
            <a:cxnSpLocks/>
            <a:stCxn id="28" idx="4"/>
            <a:endCxn id="43" idx="0"/>
          </p:cNvCxnSpPr>
          <p:nvPr/>
        </p:nvCxnSpPr>
        <p:spPr>
          <a:xfrm flipH="1">
            <a:off x="6851265" y="3828045"/>
            <a:ext cx="3490829"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F1C22F9-69C7-46BC-9A3B-F46E4DAAE1CD}"/>
              </a:ext>
            </a:extLst>
          </p:cNvPr>
          <p:cNvCxnSpPr>
            <a:cxnSpLocks/>
            <a:stCxn id="29" idx="4"/>
            <a:endCxn id="35" idx="0"/>
          </p:cNvCxnSpPr>
          <p:nvPr/>
        </p:nvCxnSpPr>
        <p:spPr>
          <a:xfrm>
            <a:off x="9506389" y="3828045"/>
            <a:ext cx="2178933"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47BCB6D-6DCD-4251-A51C-13160D248C45}"/>
              </a:ext>
            </a:extLst>
          </p:cNvPr>
          <p:cNvCxnSpPr>
            <a:cxnSpLocks/>
            <a:stCxn id="27" idx="4"/>
            <a:endCxn id="44" idx="0"/>
          </p:cNvCxnSpPr>
          <p:nvPr/>
        </p:nvCxnSpPr>
        <p:spPr>
          <a:xfrm flipH="1">
            <a:off x="10718509" y="3828045"/>
            <a:ext cx="459289"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23314BF-3647-44A1-9E82-3D249CEE1C6E}"/>
              </a:ext>
            </a:extLst>
          </p:cNvPr>
          <p:cNvCxnSpPr>
            <a:cxnSpLocks/>
            <a:stCxn id="27" idx="4"/>
            <a:endCxn id="35" idx="0"/>
          </p:cNvCxnSpPr>
          <p:nvPr/>
        </p:nvCxnSpPr>
        <p:spPr>
          <a:xfrm>
            <a:off x="11177798" y="3828045"/>
            <a:ext cx="50752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AAD299E-3EE0-4078-914D-CEA8C32EBBA7}"/>
              </a:ext>
            </a:extLst>
          </p:cNvPr>
          <p:cNvCxnSpPr>
            <a:cxnSpLocks/>
            <a:stCxn id="27" idx="4"/>
            <a:endCxn id="47" idx="0"/>
          </p:cNvCxnSpPr>
          <p:nvPr/>
        </p:nvCxnSpPr>
        <p:spPr>
          <a:xfrm flipH="1">
            <a:off x="7818076" y="3828045"/>
            <a:ext cx="335972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4D41713-9414-49F6-9AA8-9F4F1FF57D8E}"/>
              </a:ext>
            </a:extLst>
          </p:cNvPr>
          <p:cNvCxnSpPr>
            <a:cxnSpLocks/>
            <a:stCxn id="28" idx="4"/>
            <a:endCxn id="35" idx="0"/>
          </p:cNvCxnSpPr>
          <p:nvPr/>
        </p:nvCxnSpPr>
        <p:spPr>
          <a:xfrm>
            <a:off x="10342094" y="3828045"/>
            <a:ext cx="134322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F0FB432-167C-4D78-AD13-2878B345089F}"/>
              </a:ext>
            </a:extLst>
          </p:cNvPr>
          <p:cNvCxnSpPr>
            <a:cxnSpLocks/>
            <a:stCxn id="31" idx="4"/>
            <a:endCxn id="48" idx="0"/>
          </p:cNvCxnSpPr>
          <p:nvPr/>
        </p:nvCxnSpPr>
        <p:spPr>
          <a:xfrm>
            <a:off x="3950832" y="4979053"/>
            <a:ext cx="3421155"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C4BC7BE3-55DD-43BF-B696-63451595B0E9}"/>
              </a:ext>
            </a:extLst>
          </p:cNvPr>
          <p:cNvCxnSpPr>
            <a:cxnSpLocks/>
            <a:stCxn id="31" idx="4"/>
            <a:endCxn id="36" idx="0"/>
          </p:cNvCxnSpPr>
          <p:nvPr/>
        </p:nvCxnSpPr>
        <p:spPr>
          <a:xfrm>
            <a:off x="3950832" y="4979053"/>
            <a:ext cx="571135"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4586E39-6326-4DD5-9639-D728D8611AE0}"/>
              </a:ext>
            </a:extLst>
          </p:cNvPr>
          <p:cNvCxnSpPr>
            <a:cxnSpLocks/>
            <a:stCxn id="37" idx="0"/>
            <a:endCxn id="30" idx="4"/>
          </p:cNvCxnSpPr>
          <p:nvPr/>
        </p:nvCxnSpPr>
        <p:spPr>
          <a:xfrm flipH="1" flipV="1">
            <a:off x="2984021" y="4990495"/>
            <a:ext cx="2962956" cy="64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DDF4E4B-2507-48BF-BE4C-61F01A3BF518}"/>
              </a:ext>
            </a:extLst>
          </p:cNvPr>
          <p:cNvCxnSpPr>
            <a:cxnSpLocks/>
            <a:stCxn id="30" idx="4"/>
            <a:endCxn id="36" idx="0"/>
          </p:cNvCxnSpPr>
          <p:nvPr/>
        </p:nvCxnSpPr>
        <p:spPr>
          <a:xfrm>
            <a:off x="2984021" y="4990495"/>
            <a:ext cx="1537946" cy="64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A064FC0-E529-447D-B67E-D146C074E3AA}"/>
              </a:ext>
            </a:extLst>
          </p:cNvPr>
          <p:cNvCxnSpPr>
            <a:cxnSpLocks/>
            <a:stCxn id="32" idx="4"/>
            <a:endCxn id="37" idx="0"/>
          </p:cNvCxnSpPr>
          <p:nvPr/>
        </p:nvCxnSpPr>
        <p:spPr>
          <a:xfrm>
            <a:off x="4917643" y="4979053"/>
            <a:ext cx="1029334"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102998A-AB9B-4C82-B273-F43DBD0D0D67}"/>
              </a:ext>
            </a:extLst>
          </p:cNvPr>
          <p:cNvCxnSpPr>
            <a:cxnSpLocks/>
            <a:stCxn id="43" idx="4"/>
            <a:endCxn id="37" idx="0"/>
          </p:cNvCxnSpPr>
          <p:nvPr/>
        </p:nvCxnSpPr>
        <p:spPr>
          <a:xfrm flipH="1">
            <a:off x="5946977" y="4979053"/>
            <a:ext cx="904288"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D47E0A80-A09B-44D4-B037-78E351D4144D}"/>
              </a:ext>
            </a:extLst>
          </p:cNvPr>
          <p:cNvCxnSpPr>
            <a:cxnSpLocks/>
            <a:stCxn id="42" idx="4"/>
            <a:endCxn id="38" idx="0"/>
          </p:cNvCxnSpPr>
          <p:nvPr/>
        </p:nvCxnSpPr>
        <p:spPr>
          <a:xfrm>
            <a:off x="5884454" y="4979053"/>
            <a:ext cx="2912543"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E48BC2A-8E25-4350-B0DF-E098A161A93B}"/>
              </a:ext>
            </a:extLst>
          </p:cNvPr>
          <p:cNvCxnSpPr>
            <a:cxnSpLocks/>
            <a:stCxn id="42" idx="4"/>
            <a:endCxn id="36" idx="0"/>
          </p:cNvCxnSpPr>
          <p:nvPr/>
        </p:nvCxnSpPr>
        <p:spPr>
          <a:xfrm flipH="1">
            <a:off x="4521967" y="4979053"/>
            <a:ext cx="1362487"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3E2B4B6-9F86-4308-BE06-4E528BA776F4}"/>
              </a:ext>
            </a:extLst>
          </p:cNvPr>
          <p:cNvCxnSpPr>
            <a:cxnSpLocks/>
            <a:stCxn id="32" idx="4"/>
            <a:endCxn id="48" idx="0"/>
          </p:cNvCxnSpPr>
          <p:nvPr/>
        </p:nvCxnSpPr>
        <p:spPr>
          <a:xfrm>
            <a:off x="4917643" y="4979053"/>
            <a:ext cx="2454344"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52751F7-A710-4E9E-80F9-28D8E03B0BF9}"/>
              </a:ext>
            </a:extLst>
          </p:cNvPr>
          <p:cNvCxnSpPr>
            <a:cxnSpLocks/>
            <a:stCxn id="34" idx="4"/>
            <a:endCxn id="37" idx="0"/>
          </p:cNvCxnSpPr>
          <p:nvPr/>
        </p:nvCxnSpPr>
        <p:spPr>
          <a:xfrm flipH="1">
            <a:off x="5946977" y="4979053"/>
            <a:ext cx="3804721"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4FBB991-107B-4B9D-B27F-D6F375A2EF98}"/>
              </a:ext>
            </a:extLst>
          </p:cNvPr>
          <p:cNvCxnSpPr>
            <a:cxnSpLocks/>
            <a:stCxn id="33" idx="4"/>
            <a:endCxn id="39" idx="0"/>
          </p:cNvCxnSpPr>
          <p:nvPr/>
        </p:nvCxnSpPr>
        <p:spPr>
          <a:xfrm>
            <a:off x="8784887" y="4979053"/>
            <a:ext cx="1437118" cy="65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597987F1-F546-4DDF-A908-DA5BC0DF9D6E}"/>
              </a:ext>
            </a:extLst>
          </p:cNvPr>
          <p:cNvCxnSpPr>
            <a:cxnSpLocks/>
            <a:stCxn id="33" idx="4"/>
            <a:endCxn id="36" idx="0"/>
          </p:cNvCxnSpPr>
          <p:nvPr/>
        </p:nvCxnSpPr>
        <p:spPr>
          <a:xfrm flipH="1">
            <a:off x="4521967" y="4979053"/>
            <a:ext cx="4262920"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EC407207-CFB7-4496-95EC-43813BA25A68}"/>
              </a:ext>
            </a:extLst>
          </p:cNvPr>
          <p:cNvCxnSpPr>
            <a:cxnSpLocks/>
            <a:stCxn id="47" idx="4"/>
            <a:endCxn id="38" idx="0"/>
          </p:cNvCxnSpPr>
          <p:nvPr/>
        </p:nvCxnSpPr>
        <p:spPr>
          <a:xfrm>
            <a:off x="7818076" y="4979053"/>
            <a:ext cx="978921"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5C70071F-3935-4015-AF59-407610618706}"/>
              </a:ext>
            </a:extLst>
          </p:cNvPr>
          <p:cNvCxnSpPr>
            <a:cxnSpLocks/>
            <a:stCxn id="47" idx="4"/>
            <a:endCxn id="48" idx="0"/>
          </p:cNvCxnSpPr>
          <p:nvPr/>
        </p:nvCxnSpPr>
        <p:spPr>
          <a:xfrm flipH="1">
            <a:off x="7371987" y="4979053"/>
            <a:ext cx="446089"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D1B1C290-7509-482A-9BA6-0C31D379C446}"/>
              </a:ext>
            </a:extLst>
          </p:cNvPr>
          <p:cNvCxnSpPr>
            <a:cxnSpLocks/>
            <a:stCxn id="43" idx="4"/>
            <a:endCxn id="38" idx="0"/>
          </p:cNvCxnSpPr>
          <p:nvPr/>
        </p:nvCxnSpPr>
        <p:spPr>
          <a:xfrm>
            <a:off x="6851265" y="4979053"/>
            <a:ext cx="1945732"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CFCE394-B3BB-4A07-B3E3-F01DCE2EABA6}"/>
              </a:ext>
            </a:extLst>
          </p:cNvPr>
          <p:cNvCxnSpPr>
            <a:cxnSpLocks/>
            <a:stCxn id="35" idx="4"/>
            <a:endCxn id="38" idx="0"/>
          </p:cNvCxnSpPr>
          <p:nvPr/>
        </p:nvCxnSpPr>
        <p:spPr>
          <a:xfrm flipH="1">
            <a:off x="8796997" y="4979053"/>
            <a:ext cx="2888325"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071D31D-ACB2-4FE2-BB26-0BD9DA702138}"/>
              </a:ext>
            </a:extLst>
          </p:cNvPr>
          <p:cNvCxnSpPr>
            <a:cxnSpLocks/>
            <a:stCxn id="44" idx="4"/>
            <a:endCxn id="39" idx="0"/>
          </p:cNvCxnSpPr>
          <p:nvPr/>
        </p:nvCxnSpPr>
        <p:spPr>
          <a:xfrm flipH="1">
            <a:off x="10222005" y="4979053"/>
            <a:ext cx="496504" cy="65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5236521F-EFF9-4152-9FDE-3A4AFF7DF2AC}"/>
              </a:ext>
            </a:extLst>
          </p:cNvPr>
          <p:cNvCxnSpPr>
            <a:cxnSpLocks/>
            <a:stCxn id="44" idx="4"/>
            <a:endCxn id="48" idx="0"/>
          </p:cNvCxnSpPr>
          <p:nvPr/>
        </p:nvCxnSpPr>
        <p:spPr>
          <a:xfrm flipH="1">
            <a:off x="7371987" y="4979053"/>
            <a:ext cx="3346522"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A13169D8-EB55-4041-B63D-326806AC537E}"/>
              </a:ext>
            </a:extLst>
          </p:cNvPr>
          <p:cNvCxnSpPr>
            <a:cxnSpLocks/>
            <a:stCxn id="34" idx="4"/>
            <a:endCxn id="39" idx="0"/>
          </p:cNvCxnSpPr>
          <p:nvPr/>
        </p:nvCxnSpPr>
        <p:spPr>
          <a:xfrm>
            <a:off x="9751698" y="4979053"/>
            <a:ext cx="470307" cy="65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8EC5CED-1BE5-41AD-BC5B-6C7F8725292C}"/>
              </a:ext>
            </a:extLst>
          </p:cNvPr>
          <p:cNvCxnSpPr>
            <a:cxnSpLocks/>
            <a:stCxn id="35" idx="4"/>
            <a:endCxn id="39" idx="0"/>
          </p:cNvCxnSpPr>
          <p:nvPr/>
        </p:nvCxnSpPr>
        <p:spPr>
          <a:xfrm flipH="1">
            <a:off x="10222005" y="4979053"/>
            <a:ext cx="1463317" cy="657822"/>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BB0B3E98-A7D3-43F1-A084-FA1643FF4537}"/>
              </a:ext>
            </a:extLst>
          </p:cNvPr>
          <p:cNvSpPr/>
          <p:nvPr/>
        </p:nvSpPr>
        <p:spPr>
          <a:xfrm>
            <a:off x="6935079" y="6542658"/>
            <a:ext cx="1505602" cy="319762"/>
          </a:xfrm>
          <a:prstGeom prst="ellipse">
            <a:avLst/>
          </a:prstGeom>
          <a:solidFill>
            <a:schemeClr val="bg1">
              <a:lumMod val="75000"/>
            </a:schemeClr>
          </a:solid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ABCDE</a:t>
            </a:r>
          </a:p>
        </p:txBody>
      </p:sp>
      <p:cxnSp>
        <p:nvCxnSpPr>
          <p:cNvPr id="109" name="Straight Connector 108">
            <a:extLst>
              <a:ext uri="{FF2B5EF4-FFF2-40B4-BE49-F238E27FC236}">
                <a16:creationId xmlns:a16="http://schemas.microsoft.com/office/drawing/2014/main" id="{BF5995AC-8E6D-46A5-B70C-7B57E299BC7C}"/>
              </a:ext>
            </a:extLst>
          </p:cNvPr>
          <p:cNvCxnSpPr>
            <a:cxnSpLocks/>
            <a:endCxn id="108" idx="0"/>
          </p:cNvCxnSpPr>
          <p:nvPr/>
        </p:nvCxnSpPr>
        <p:spPr>
          <a:xfrm>
            <a:off x="4797989" y="5973868"/>
            <a:ext cx="2889891"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EB17C22-39B9-4B3B-9A61-E423CFAA61B3}"/>
              </a:ext>
            </a:extLst>
          </p:cNvPr>
          <p:cNvCxnSpPr>
            <a:cxnSpLocks/>
            <a:endCxn id="108" idx="0"/>
          </p:cNvCxnSpPr>
          <p:nvPr/>
        </p:nvCxnSpPr>
        <p:spPr>
          <a:xfrm>
            <a:off x="6225479" y="5973868"/>
            <a:ext cx="1462402"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40BFCD5-C684-4F0C-B21F-25EAA7C037EF}"/>
              </a:ext>
            </a:extLst>
          </p:cNvPr>
          <p:cNvCxnSpPr>
            <a:cxnSpLocks/>
            <a:endCxn id="108" idx="0"/>
          </p:cNvCxnSpPr>
          <p:nvPr/>
        </p:nvCxnSpPr>
        <p:spPr>
          <a:xfrm>
            <a:off x="7652968" y="5973868"/>
            <a:ext cx="34913"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188ECF0-8D81-420A-8F86-8A44F8CDB661}"/>
              </a:ext>
            </a:extLst>
          </p:cNvPr>
          <p:cNvCxnSpPr>
            <a:cxnSpLocks/>
            <a:endCxn id="108" idx="0"/>
          </p:cNvCxnSpPr>
          <p:nvPr/>
        </p:nvCxnSpPr>
        <p:spPr>
          <a:xfrm flipH="1">
            <a:off x="7687881" y="5973868"/>
            <a:ext cx="1392577" cy="56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7957CF3-3F42-4BB4-8DFD-CA4E81F8B23C}"/>
              </a:ext>
            </a:extLst>
          </p:cNvPr>
          <p:cNvCxnSpPr>
            <a:cxnSpLocks/>
            <a:endCxn id="108" idx="0"/>
          </p:cNvCxnSpPr>
          <p:nvPr/>
        </p:nvCxnSpPr>
        <p:spPr>
          <a:xfrm flipH="1">
            <a:off x="7687881" y="5973867"/>
            <a:ext cx="2820064" cy="568791"/>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2">
            <a:extLst>
              <a:ext uri="{FF2B5EF4-FFF2-40B4-BE49-F238E27FC236}">
                <a16:creationId xmlns:a16="http://schemas.microsoft.com/office/drawing/2014/main" id="{52BC367A-6988-4788-AD6F-83263486CF2A}"/>
              </a:ext>
              <a:ext uri="{C183D7F6-B498-43B3-948B-1728B52AA6E4}">
                <adec:decorative xmlns:adec="http://schemas.microsoft.com/office/drawing/2017/decorative" val="0"/>
              </a:ext>
            </a:extLst>
          </p:cNvPr>
          <p:cNvSpPr>
            <a:spLocks noGrp="1" noChangeArrowheads="1"/>
          </p:cNvSpPr>
          <p:nvPr>
            <p:ph type="title"/>
          </p:nvPr>
        </p:nvSpPr>
        <p:spPr>
          <a:xfrm>
            <a:off x="428769" y="903456"/>
            <a:ext cx="10515600" cy="757129"/>
          </a:xfrm>
        </p:spPr>
        <p:txBody>
          <a:bodyPr/>
          <a:lstStyle/>
          <a:p>
            <a:r>
              <a:rPr lang="en-GB" altLang="en-US" dirty="0" err="1"/>
              <a:t>Itemsets</a:t>
            </a:r>
            <a:r>
              <a:rPr lang="en-GB" altLang="en-US" dirty="0"/>
              <a:t> Efficiently Generated (4)</a:t>
            </a:r>
          </a:p>
        </p:txBody>
      </p:sp>
      <p:sp>
        <p:nvSpPr>
          <p:cNvPr id="119" name="TextBox 118">
            <a:extLst>
              <a:ext uri="{FF2B5EF4-FFF2-40B4-BE49-F238E27FC236}">
                <a16:creationId xmlns:a16="http://schemas.microsoft.com/office/drawing/2014/main" id="{EB19BF3A-B87D-4DD6-8A44-FB4BB455F016}"/>
              </a:ext>
            </a:extLst>
          </p:cNvPr>
          <p:cNvSpPr txBox="1"/>
          <p:nvPr/>
        </p:nvSpPr>
        <p:spPr>
          <a:xfrm>
            <a:off x="227761" y="1660204"/>
            <a:ext cx="4981446" cy="1569660"/>
          </a:xfrm>
          <a:prstGeom prst="rect">
            <a:avLst/>
          </a:prstGeom>
          <a:noFill/>
        </p:spPr>
        <p:txBody>
          <a:bodyPr wrap="square" rtlCol="0">
            <a:spAutoFit/>
          </a:bodyPr>
          <a:lstStyle/>
          <a:p>
            <a:r>
              <a:rPr lang="en-GB" sz="2400" dirty="0"/>
              <a:t>Greyed nodes containing pairs, triplets or quadruplets of items are NOT generated as they will be too infrequent (not enough support).</a:t>
            </a:r>
          </a:p>
        </p:txBody>
      </p:sp>
    </p:spTree>
    <p:extLst>
      <p:ext uri="{BB962C8B-B14F-4D97-AF65-F5344CB8AC3E}">
        <p14:creationId xmlns:p14="http://schemas.microsoft.com/office/powerpoint/2010/main" val="393841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C5C2ED8-A4AF-4F85-8E7F-9B8EDA37EC9D}"/>
              </a:ext>
            </a:extLst>
          </p:cNvPr>
          <p:cNvSpPr/>
          <p:nvPr/>
        </p:nvSpPr>
        <p:spPr>
          <a:xfrm>
            <a:off x="7232994" y="1440935"/>
            <a:ext cx="864296"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null</a:t>
            </a:r>
          </a:p>
        </p:txBody>
      </p:sp>
      <p:sp>
        <p:nvSpPr>
          <p:cNvPr id="9" name="Oval 8">
            <a:extLst>
              <a:ext uri="{FF2B5EF4-FFF2-40B4-BE49-F238E27FC236}">
                <a16:creationId xmlns:a16="http://schemas.microsoft.com/office/drawing/2014/main" id="{52E7E941-9A1C-4064-81C8-4F86D9B5F48D}"/>
              </a:ext>
            </a:extLst>
          </p:cNvPr>
          <p:cNvSpPr/>
          <p:nvPr/>
        </p:nvSpPr>
        <p:spPr>
          <a:xfrm>
            <a:off x="6398708" y="2140668"/>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a:t>
            </a:r>
          </a:p>
        </p:txBody>
      </p:sp>
      <p:sp>
        <p:nvSpPr>
          <p:cNvPr id="11" name="Oval 10">
            <a:extLst>
              <a:ext uri="{FF2B5EF4-FFF2-40B4-BE49-F238E27FC236}">
                <a16:creationId xmlns:a16="http://schemas.microsoft.com/office/drawing/2014/main" id="{333281F1-5906-40BC-B2D6-94972410E821}"/>
              </a:ext>
            </a:extLst>
          </p:cNvPr>
          <p:cNvSpPr/>
          <p:nvPr/>
        </p:nvSpPr>
        <p:spPr>
          <a:xfrm>
            <a:off x="8432622" y="2140668"/>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a:t>
            </a:r>
          </a:p>
        </p:txBody>
      </p:sp>
      <p:sp>
        <p:nvSpPr>
          <p:cNvPr id="12" name="Oval 11">
            <a:extLst>
              <a:ext uri="{FF2B5EF4-FFF2-40B4-BE49-F238E27FC236}">
                <a16:creationId xmlns:a16="http://schemas.microsoft.com/office/drawing/2014/main" id="{84AE2EBC-744F-4219-9F89-D36BE47F83BB}"/>
              </a:ext>
            </a:extLst>
          </p:cNvPr>
          <p:cNvSpPr/>
          <p:nvPr/>
        </p:nvSpPr>
        <p:spPr>
          <a:xfrm>
            <a:off x="9449578" y="2140668"/>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E</a:t>
            </a:r>
          </a:p>
        </p:txBody>
      </p:sp>
      <p:sp>
        <p:nvSpPr>
          <p:cNvPr id="13" name="Oval 12">
            <a:extLst>
              <a:ext uri="{FF2B5EF4-FFF2-40B4-BE49-F238E27FC236}">
                <a16:creationId xmlns:a16="http://schemas.microsoft.com/office/drawing/2014/main" id="{8FC7ED03-CEB3-418F-B81D-E6CB6B1F7A2F}"/>
              </a:ext>
            </a:extLst>
          </p:cNvPr>
          <p:cNvSpPr/>
          <p:nvPr/>
        </p:nvSpPr>
        <p:spPr>
          <a:xfrm>
            <a:off x="3249656" y="3215653"/>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a:t>
            </a:r>
          </a:p>
        </p:txBody>
      </p:sp>
      <p:sp>
        <p:nvSpPr>
          <p:cNvPr id="15" name="Oval 14">
            <a:extLst>
              <a:ext uri="{FF2B5EF4-FFF2-40B4-BE49-F238E27FC236}">
                <a16:creationId xmlns:a16="http://schemas.microsoft.com/office/drawing/2014/main" id="{8D0CF4AA-663A-456C-B132-FECAD2BF3C87}"/>
              </a:ext>
            </a:extLst>
          </p:cNvPr>
          <p:cNvSpPr/>
          <p:nvPr/>
        </p:nvSpPr>
        <p:spPr>
          <a:xfrm>
            <a:off x="5476741" y="2140668"/>
            <a:ext cx="498954"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a:t>
            </a:r>
          </a:p>
        </p:txBody>
      </p:sp>
      <p:sp>
        <p:nvSpPr>
          <p:cNvPr id="22" name="Oval 21">
            <a:extLst>
              <a:ext uri="{FF2B5EF4-FFF2-40B4-BE49-F238E27FC236}">
                <a16:creationId xmlns:a16="http://schemas.microsoft.com/office/drawing/2014/main" id="{DB70D243-0B10-4CD4-B19C-D76F14279696}"/>
              </a:ext>
            </a:extLst>
          </p:cNvPr>
          <p:cNvSpPr/>
          <p:nvPr/>
        </p:nvSpPr>
        <p:spPr>
          <a:xfrm>
            <a:off x="5052304" y="3215653"/>
            <a:ext cx="72989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a:t>
            </a:r>
          </a:p>
        </p:txBody>
      </p:sp>
      <p:sp>
        <p:nvSpPr>
          <p:cNvPr id="23" name="Oval 22">
            <a:extLst>
              <a:ext uri="{FF2B5EF4-FFF2-40B4-BE49-F238E27FC236}">
                <a16:creationId xmlns:a16="http://schemas.microsoft.com/office/drawing/2014/main" id="{806682B0-6319-499A-8EDB-741AE38E760B}"/>
              </a:ext>
            </a:extLst>
          </p:cNvPr>
          <p:cNvSpPr/>
          <p:nvPr/>
        </p:nvSpPr>
        <p:spPr>
          <a:xfrm>
            <a:off x="6002944" y="3215653"/>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AE</a:t>
            </a:r>
          </a:p>
        </p:txBody>
      </p:sp>
      <p:sp>
        <p:nvSpPr>
          <p:cNvPr id="25" name="Oval 24">
            <a:extLst>
              <a:ext uri="{FF2B5EF4-FFF2-40B4-BE49-F238E27FC236}">
                <a16:creationId xmlns:a16="http://schemas.microsoft.com/office/drawing/2014/main" id="{AEB8B298-C9A9-4FDF-9265-A27E8B3D55C6}"/>
              </a:ext>
            </a:extLst>
          </p:cNvPr>
          <p:cNvSpPr/>
          <p:nvPr/>
        </p:nvSpPr>
        <p:spPr>
          <a:xfrm>
            <a:off x="7805592" y="3215653"/>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a:t>
            </a:r>
          </a:p>
        </p:txBody>
      </p:sp>
      <p:sp>
        <p:nvSpPr>
          <p:cNvPr id="26" name="Oval 25">
            <a:extLst>
              <a:ext uri="{FF2B5EF4-FFF2-40B4-BE49-F238E27FC236}">
                <a16:creationId xmlns:a16="http://schemas.microsoft.com/office/drawing/2014/main" id="{1335D7F9-128A-4CF7-A4C6-88CDC9F2CA08}"/>
              </a:ext>
            </a:extLst>
          </p:cNvPr>
          <p:cNvSpPr/>
          <p:nvPr/>
        </p:nvSpPr>
        <p:spPr>
          <a:xfrm>
            <a:off x="8706916" y="3215653"/>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a:t>
            </a:r>
          </a:p>
        </p:txBody>
      </p:sp>
      <p:sp>
        <p:nvSpPr>
          <p:cNvPr id="27" name="Oval 26">
            <a:extLst>
              <a:ext uri="{FF2B5EF4-FFF2-40B4-BE49-F238E27FC236}">
                <a16:creationId xmlns:a16="http://schemas.microsoft.com/office/drawing/2014/main" id="{538578A7-4C0A-42C2-A60C-3BD44C64A160}"/>
              </a:ext>
            </a:extLst>
          </p:cNvPr>
          <p:cNvSpPr/>
          <p:nvPr/>
        </p:nvSpPr>
        <p:spPr>
          <a:xfrm>
            <a:off x="11410888" y="3215653"/>
            <a:ext cx="680583"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a:t>
            </a:r>
          </a:p>
        </p:txBody>
      </p:sp>
      <p:sp>
        <p:nvSpPr>
          <p:cNvPr id="31" name="Oval 30">
            <a:extLst>
              <a:ext uri="{FF2B5EF4-FFF2-40B4-BE49-F238E27FC236}">
                <a16:creationId xmlns:a16="http://schemas.microsoft.com/office/drawing/2014/main" id="{66CC9DF0-8EFE-486F-8B51-42FA09291FD6}"/>
              </a:ext>
            </a:extLst>
          </p:cNvPr>
          <p:cNvSpPr/>
          <p:nvPr/>
        </p:nvSpPr>
        <p:spPr>
          <a:xfrm>
            <a:off x="3458946" y="4366661"/>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a:t>
            </a:r>
          </a:p>
        </p:txBody>
      </p:sp>
      <p:sp>
        <p:nvSpPr>
          <p:cNvPr id="32" name="Oval 31">
            <a:extLst>
              <a:ext uri="{FF2B5EF4-FFF2-40B4-BE49-F238E27FC236}">
                <a16:creationId xmlns:a16="http://schemas.microsoft.com/office/drawing/2014/main" id="{47DC59ED-0492-4D39-B1A5-41F41ECA011E}"/>
              </a:ext>
            </a:extLst>
          </p:cNvPr>
          <p:cNvSpPr/>
          <p:nvPr/>
        </p:nvSpPr>
        <p:spPr>
          <a:xfrm>
            <a:off x="4523252" y="4366661"/>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ABE</a:t>
            </a:r>
          </a:p>
        </p:txBody>
      </p:sp>
      <p:sp>
        <p:nvSpPr>
          <p:cNvPr id="44" name="Oval 43">
            <a:extLst>
              <a:ext uri="{FF2B5EF4-FFF2-40B4-BE49-F238E27FC236}">
                <a16:creationId xmlns:a16="http://schemas.microsoft.com/office/drawing/2014/main" id="{E2E566B5-CAD5-446F-A97A-0DE0DF386A90}"/>
              </a:ext>
            </a:extLst>
          </p:cNvPr>
          <p:cNvSpPr/>
          <p:nvPr/>
        </p:nvSpPr>
        <p:spPr>
          <a:xfrm>
            <a:off x="10909088" y="4366661"/>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BDE</a:t>
            </a:r>
          </a:p>
        </p:txBody>
      </p:sp>
      <p:sp>
        <p:nvSpPr>
          <p:cNvPr id="47" name="Oval 46">
            <a:extLst>
              <a:ext uri="{FF2B5EF4-FFF2-40B4-BE49-F238E27FC236}">
                <a16:creationId xmlns:a16="http://schemas.microsoft.com/office/drawing/2014/main" id="{240FF841-8CEF-4BAF-A5B5-6887ECC79BFB}"/>
              </a:ext>
            </a:extLst>
          </p:cNvPr>
          <p:cNvSpPr/>
          <p:nvPr/>
        </p:nvSpPr>
        <p:spPr>
          <a:xfrm>
            <a:off x="7716170" y="4366661"/>
            <a:ext cx="918579"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ADE</a:t>
            </a:r>
          </a:p>
        </p:txBody>
      </p:sp>
      <p:sp>
        <p:nvSpPr>
          <p:cNvPr id="48" name="Oval 47">
            <a:extLst>
              <a:ext uri="{FF2B5EF4-FFF2-40B4-BE49-F238E27FC236}">
                <a16:creationId xmlns:a16="http://schemas.microsoft.com/office/drawing/2014/main" id="{962094BF-F524-465F-8C2E-BD9D4AAAF1E7}"/>
              </a:ext>
            </a:extLst>
          </p:cNvPr>
          <p:cNvSpPr/>
          <p:nvPr/>
        </p:nvSpPr>
        <p:spPr>
          <a:xfrm>
            <a:off x="7122864" y="5389609"/>
            <a:ext cx="1116907" cy="365125"/>
          </a:xfrm>
          <a:prstGeom prst="ellipse">
            <a:avLst/>
          </a:prstGeom>
          <a:noFill/>
          <a:ln>
            <a:solidFill>
              <a:srgbClr val="8B5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ABDE</a:t>
            </a:r>
          </a:p>
        </p:txBody>
      </p:sp>
      <p:cxnSp>
        <p:nvCxnSpPr>
          <p:cNvPr id="50" name="Straight Connector 49">
            <a:extLst>
              <a:ext uri="{FF2B5EF4-FFF2-40B4-BE49-F238E27FC236}">
                <a16:creationId xmlns:a16="http://schemas.microsoft.com/office/drawing/2014/main" id="{BD8A84E8-8D8D-44DE-9A36-36FC46F3F682}"/>
              </a:ext>
            </a:extLst>
          </p:cNvPr>
          <p:cNvCxnSpPr>
            <a:cxnSpLocks/>
          </p:cNvCxnSpPr>
          <p:nvPr/>
        </p:nvCxnSpPr>
        <p:spPr>
          <a:xfrm flipH="1">
            <a:off x="5807116" y="1806060"/>
            <a:ext cx="1938924"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649A0-31DB-4F66-BF7E-E0B702FDF2CE}"/>
              </a:ext>
            </a:extLst>
          </p:cNvPr>
          <p:cNvCxnSpPr>
            <a:stCxn id="7" idx="4"/>
            <a:endCxn id="9" idx="0"/>
          </p:cNvCxnSpPr>
          <p:nvPr/>
        </p:nvCxnSpPr>
        <p:spPr>
          <a:xfrm flipH="1">
            <a:off x="6648185" y="1806060"/>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748A5E-99BE-4410-9A33-83800FCE20D6}"/>
              </a:ext>
            </a:extLst>
          </p:cNvPr>
          <p:cNvCxnSpPr>
            <a:stCxn id="7" idx="4"/>
            <a:endCxn id="11" idx="0"/>
          </p:cNvCxnSpPr>
          <p:nvPr/>
        </p:nvCxnSpPr>
        <p:spPr>
          <a:xfrm>
            <a:off x="7665142" y="1806060"/>
            <a:ext cx="1016957"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A823DB-1D67-41A5-B3D1-F4E23FC79149}"/>
              </a:ext>
            </a:extLst>
          </p:cNvPr>
          <p:cNvCxnSpPr>
            <a:cxnSpLocks/>
            <a:stCxn id="7" idx="4"/>
            <a:endCxn id="12" idx="0"/>
          </p:cNvCxnSpPr>
          <p:nvPr/>
        </p:nvCxnSpPr>
        <p:spPr>
          <a:xfrm>
            <a:off x="7665142" y="1806060"/>
            <a:ext cx="2033913" cy="334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1B834F-5315-4038-94BE-057332DB4066}"/>
              </a:ext>
            </a:extLst>
          </p:cNvPr>
          <p:cNvCxnSpPr>
            <a:cxnSpLocks/>
            <a:stCxn id="15" idx="4"/>
            <a:endCxn id="13" idx="0"/>
          </p:cNvCxnSpPr>
          <p:nvPr/>
        </p:nvCxnSpPr>
        <p:spPr>
          <a:xfrm flipH="1">
            <a:off x="3589948" y="2505793"/>
            <a:ext cx="2136270"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C9DD1C-3A26-4129-B523-04D2506B4DCA}"/>
              </a:ext>
            </a:extLst>
          </p:cNvPr>
          <p:cNvCxnSpPr>
            <a:cxnSpLocks/>
            <a:stCxn id="9" idx="4"/>
            <a:endCxn id="25" idx="0"/>
          </p:cNvCxnSpPr>
          <p:nvPr/>
        </p:nvCxnSpPr>
        <p:spPr>
          <a:xfrm>
            <a:off x="6648185" y="2505793"/>
            <a:ext cx="149769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0C092B-50EF-4AF6-952C-2A92C90F36B5}"/>
              </a:ext>
            </a:extLst>
          </p:cNvPr>
          <p:cNvCxnSpPr>
            <a:cxnSpLocks/>
            <a:stCxn id="15" idx="4"/>
            <a:endCxn id="23" idx="0"/>
          </p:cNvCxnSpPr>
          <p:nvPr/>
        </p:nvCxnSpPr>
        <p:spPr>
          <a:xfrm>
            <a:off x="5726218" y="2505793"/>
            <a:ext cx="617018"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CE47EB-0331-4EC9-A24C-731941E0E472}"/>
              </a:ext>
            </a:extLst>
          </p:cNvPr>
          <p:cNvCxnSpPr>
            <a:cxnSpLocks/>
            <a:stCxn id="12" idx="4"/>
            <a:endCxn id="23" idx="0"/>
          </p:cNvCxnSpPr>
          <p:nvPr/>
        </p:nvCxnSpPr>
        <p:spPr>
          <a:xfrm flipH="1">
            <a:off x="6343236" y="2505793"/>
            <a:ext cx="3355819"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3F49E0-381D-4BCB-AF4A-86EF72FC55EC}"/>
              </a:ext>
            </a:extLst>
          </p:cNvPr>
          <p:cNvCxnSpPr>
            <a:cxnSpLocks/>
            <a:stCxn id="9" idx="4"/>
            <a:endCxn id="26" idx="0"/>
          </p:cNvCxnSpPr>
          <p:nvPr/>
        </p:nvCxnSpPr>
        <p:spPr>
          <a:xfrm>
            <a:off x="6648185" y="2505793"/>
            <a:ext cx="2399023"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3AE3DF6-4801-4C39-8417-10BD469C92AD}"/>
              </a:ext>
            </a:extLst>
          </p:cNvPr>
          <p:cNvCxnSpPr>
            <a:cxnSpLocks/>
            <a:stCxn id="15" idx="4"/>
            <a:endCxn id="22" idx="0"/>
          </p:cNvCxnSpPr>
          <p:nvPr/>
        </p:nvCxnSpPr>
        <p:spPr>
          <a:xfrm flipH="1">
            <a:off x="5417254" y="2505793"/>
            <a:ext cx="308964"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B98AF6-947C-4844-9ECA-9D332FD2D463}"/>
              </a:ext>
            </a:extLst>
          </p:cNvPr>
          <p:cNvCxnSpPr>
            <a:cxnSpLocks/>
            <a:stCxn id="11" idx="4"/>
            <a:endCxn id="27" idx="0"/>
          </p:cNvCxnSpPr>
          <p:nvPr/>
        </p:nvCxnSpPr>
        <p:spPr>
          <a:xfrm>
            <a:off x="8682099" y="2505793"/>
            <a:ext cx="3069081"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9E0505D-88A7-40BE-97FB-BB25CC5A8BE9}"/>
              </a:ext>
            </a:extLst>
          </p:cNvPr>
          <p:cNvCxnSpPr>
            <a:cxnSpLocks/>
            <a:stCxn id="11" idx="4"/>
            <a:endCxn id="25" idx="0"/>
          </p:cNvCxnSpPr>
          <p:nvPr/>
        </p:nvCxnSpPr>
        <p:spPr>
          <a:xfrm flipH="1">
            <a:off x="8145884" y="2505793"/>
            <a:ext cx="53621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C9431F-59A9-40D7-B794-FE3CB4426C0E}"/>
              </a:ext>
            </a:extLst>
          </p:cNvPr>
          <p:cNvCxnSpPr>
            <a:cxnSpLocks/>
            <a:stCxn id="11" idx="4"/>
            <a:endCxn id="22" idx="0"/>
          </p:cNvCxnSpPr>
          <p:nvPr/>
        </p:nvCxnSpPr>
        <p:spPr>
          <a:xfrm flipH="1">
            <a:off x="5417254" y="2505793"/>
            <a:ext cx="326484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FA611A0-02C1-4D3F-BA52-7587CD01F8BC}"/>
              </a:ext>
            </a:extLst>
          </p:cNvPr>
          <p:cNvCxnSpPr>
            <a:cxnSpLocks/>
            <a:stCxn id="12" idx="4"/>
            <a:endCxn id="26" idx="0"/>
          </p:cNvCxnSpPr>
          <p:nvPr/>
        </p:nvCxnSpPr>
        <p:spPr>
          <a:xfrm flipH="1">
            <a:off x="9047208" y="2505793"/>
            <a:ext cx="651847"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0DA4FA-13A3-495F-84F0-C1BE91E81228}"/>
              </a:ext>
            </a:extLst>
          </p:cNvPr>
          <p:cNvCxnSpPr>
            <a:cxnSpLocks/>
            <a:stCxn id="12" idx="4"/>
            <a:endCxn id="27" idx="0"/>
          </p:cNvCxnSpPr>
          <p:nvPr/>
        </p:nvCxnSpPr>
        <p:spPr>
          <a:xfrm>
            <a:off x="9699055" y="2505793"/>
            <a:ext cx="2052125" cy="70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93F58F0-432D-4DF7-979D-3AE9DA24C484}"/>
              </a:ext>
            </a:extLst>
          </p:cNvPr>
          <p:cNvCxnSpPr>
            <a:cxnSpLocks/>
            <a:stCxn id="23" idx="4"/>
            <a:endCxn id="32" idx="0"/>
          </p:cNvCxnSpPr>
          <p:nvPr/>
        </p:nvCxnSpPr>
        <p:spPr>
          <a:xfrm flipH="1">
            <a:off x="4982542" y="3580778"/>
            <a:ext cx="13606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B38E7F-7F8A-4BF4-9C25-490A96128EF4}"/>
              </a:ext>
            </a:extLst>
          </p:cNvPr>
          <p:cNvCxnSpPr>
            <a:cxnSpLocks/>
            <a:stCxn id="13" idx="4"/>
            <a:endCxn id="32" idx="0"/>
          </p:cNvCxnSpPr>
          <p:nvPr/>
        </p:nvCxnSpPr>
        <p:spPr>
          <a:xfrm>
            <a:off x="3589948" y="3580778"/>
            <a:ext cx="13925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174B51E-FBD5-42B3-8BC4-8B40042F4650}"/>
              </a:ext>
            </a:extLst>
          </p:cNvPr>
          <p:cNvCxnSpPr>
            <a:cxnSpLocks/>
            <a:stCxn id="22" idx="4"/>
            <a:endCxn id="31" idx="0"/>
          </p:cNvCxnSpPr>
          <p:nvPr/>
        </p:nvCxnSpPr>
        <p:spPr>
          <a:xfrm flipH="1">
            <a:off x="3918236" y="3580778"/>
            <a:ext cx="149901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FA8065-DE1E-4F92-84D9-64FCA71D61E5}"/>
              </a:ext>
            </a:extLst>
          </p:cNvPr>
          <p:cNvCxnSpPr>
            <a:cxnSpLocks/>
            <a:stCxn id="13" idx="4"/>
            <a:endCxn id="31" idx="0"/>
          </p:cNvCxnSpPr>
          <p:nvPr/>
        </p:nvCxnSpPr>
        <p:spPr>
          <a:xfrm>
            <a:off x="3589948" y="3580778"/>
            <a:ext cx="32828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25543E1-7EFA-441C-8826-9BE3722B6288}"/>
              </a:ext>
            </a:extLst>
          </p:cNvPr>
          <p:cNvCxnSpPr>
            <a:cxnSpLocks/>
            <a:stCxn id="22" idx="4"/>
            <a:endCxn id="47" idx="0"/>
          </p:cNvCxnSpPr>
          <p:nvPr/>
        </p:nvCxnSpPr>
        <p:spPr>
          <a:xfrm>
            <a:off x="5417254" y="3580778"/>
            <a:ext cx="275820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B85FF1B-AC7A-4556-B674-703477D7B74D}"/>
              </a:ext>
            </a:extLst>
          </p:cNvPr>
          <p:cNvCxnSpPr>
            <a:cxnSpLocks/>
            <a:stCxn id="25" idx="4"/>
            <a:endCxn id="31" idx="0"/>
          </p:cNvCxnSpPr>
          <p:nvPr/>
        </p:nvCxnSpPr>
        <p:spPr>
          <a:xfrm flipH="1">
            <a:off x="3918236" y="3580778"/>
            <a:ext cx="4227648"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37F10C9-0DB1-43F4-B294-BDC404D09C1E}"/>
              </a:ext>
            </a:extLst>
          </p:cNvPr>
          <p:cNvCxnSpPr>
            <a:cxnSpLocks/>
            <a:stCxn id="23" idx="4"/>
            <a:endCxn id="47" idx="0"/>
          </p:cNvCxnSpPr>
          <p:nvPr/>
        </p:nvCxnSpPr>
        <p:spPr>
          <a:xfrm>
            <a:off x="6343236" y="3580778"/>
            <a:ext cx="183222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B0F8DA7-9026-4660-B33D-244AE4D94C2B}"/>
              </a:ext>
            </a:extLst>
          </p:cNvPr>
          <p:cNvCxnSpPr>
            <a:cxnSpLocks/>
            <a:stCxn id="26" idx="4"/>
            <a:endCxn id="44" idx="0"/>
          </p:cNvCxnSpPr>
          <p:nvPr/>
        </p:nvCxnSpPr>
        <p:spPr>
          <a:xfrm>
            <a:off x="9047208" y="3580778"/>
            <a:ext cx="232117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C44A0DB-4216-4D83-8063-AF5EE8008D6A}"/>
              </a:ext>
            </a:extLst>
          </p:cNvPr>
          <p:cNvCxnSpPr>
            <a:cxnSpLocks/>
            <a:stCxn id="25" idx="4"/>
            <a:endCxn id="44" idx="0"/>
          </p:cNvCxnSpPr>
          <p:nvPr/>
        </p:nvCxnSpPr>
        <p:spPr>
          <a:xfrm>
            <a:off x="8145884" y="3580778"/>
            <a:ext cx="3222494"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4999B8-0B70-481B-8CC1-A92143342EE2}"/>
              </a:ext>
            </a:extLst>
          </p:cNvPr>
          <p:cNvCxnSpPr>
            <a:cxnSpLocks/>
            <a:stCxn id="26" idx="4"/>
            <a:endCxn id="32" idx="0"/>
          </p:cNvCxnSpPr>
          <p:nvPr/>
        </p:nvCxnSpPr>
        <p:spPr>
          <a:xfrm flipH="1">
            <a:off x="4982542" y="3580778"/>
            <a:ext cx="4064666"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47BCB6D-6DCD-4251-A51C-13160D248C45}"/>
              </a:ext>
            </a:extLst>
          </p:cNvPr>
          <p:cNvCxnSpPr>
            <a:cxnSpLocks/>
            <a:stCxn id="27" idx="4"/>
            <a:endCxn id="44" idx="0"/>
          </p:cNvCxnSpPr>
          <p:nvPr/>
        </p:nvCxnSpPr>
        <p:spPr>
          <a:xfrm flipH="1">
            <a:off x="11368378" y="3580778"/>
            <a:ext cx="382802"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F0FB432-167C-4D78-AD13-2878B345089F}"/>
              </a:ext>
            </a:extLst>
          </p:cNvPr>
          <p:cNvCxnSpPr>
            <a:cxnSpLocks/>
            <a:stCxn id="31" idx="4"/>
            <a:endCxn id="48" idx="0"/>
          </p:cNvCxnSpPr>
          <p:nvPr/>
        </p:nvCxnSpPr>
        <p:spPr>
          <a:xfrm>
            <a:off x="3918236" y="4731786"/>
            <a:ext cx="3763082"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3E2B4B6-9F86-4308-BE06-4E528BA776F4}"/>
              </a:ext>
            </a:extLst>
          </p:cNvPr>
          <p:cNvCxnSpPr>
            <a:cxnSpLocks/>
            <a:stCxn id="32" idx="4"/>
            <a:endCxn id="48" idx="0"/>
          </p:cNvCxnSpPr>
          <p:nvPr/>
        </p:nvCxnSpPr>
        <p:spPr>
          <a:xfrm>
            <a:off x="4982542" y="4731786"/>
            <a:ext cx="2698776"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5C70071F-3935-4015-AF59-407610618706}"/>
              </a:ext>
            </a:extLst>
          </p:cNvPr>
          <p:cNvCxnSpPr>
            <a:cxnSpLocks/>
            <a:stCxn id="47" idx="4"/>
            <a:endCxn id="48" idx="0"/>
          </p:cNvCxnSpPr>
          <p:nvPr/>
        </p:nvCxnSpPr>
        <p:spPr>
          <a:xfrm flipH="1">
            <a:off x="7681318" y="4731786"/>
            <a:ext cx="494142"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5236521F-EFF9-4152-9FDE-3A4AFF7DF2AC}"/>
              </a:ext>
            </a:extLst>
          </p:cNvPr>
          <p:cNvCxnSpPr>
            <a:cxnSpLocks/>
            <a:stCxn id="44" idx="4"/>
            <a:endCxn id="48" idx="0"/>
          </p:cNvCxnSpPr>
          <p:nvPr/>
        </p:nvCxnSpPr>
        <p:spPr>
          <a:xfrm flipH="1">
            <a:off x="7681318" y="4731786"/>
            <a:ext cx="3687060" cy="657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2C52027-6F04-4BAD-A62B-4796DB520F30}"/>
              </a:ext>
            </a:extLst>
          </p:cNvPr>
          <p:cNvCxnSpPr>
            <a:cxnSpLocks/>
            <a:stCxn id="27" idx="4"/>
            <a:endCxn id="47" idx="0"/>
          </p:cNvCxnSpPr>
          <p:nvPr/>
        </p:nvCxnSpPr>
        <p:spPr>
          <a:xfrm flipH="1">
            <a:off x="8175460" y="3580778"/>
            <a:ext cx="3575720" cy="785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0B51352-C58E-4FA6-B82D-EF856DEA637E}"/>
              </a:ext>
            </a:extLst>
          </p:cNvPr>
          <p:cNvCxnSpPr>
            <a:cxnSpLocks/>
            <a:stCxn id="9" idx="4"/>
            <a:endCxn id="13" idx="0"/>
          </p:cNvCxnSpPr>
          <p:nvPr/>
        </p:nvCxnSpPr>
        <p:spPr>
          <a:xfrm flipH="1">
            <a:off x="3589948" y="2505793"/>
            <a:ext cx="3058237" cy="70986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2">
            <a:extLst>
              <a:ext uri="{FF2B5EF4-FFF2-40B4-BE49-F238E27FC236}">
                <a16:creationId xmlns:a16="http://schemas.microsoft.com/office/drawing/2014/main" id="{7B738EB8-1F36-44D4-81D0-BDC66E2AF13B}"/>
              </a:ext>
              <a:ext uri="{C183D7F6-B498-43B3-948B-1728B52AA6E4}">
                <adec:decorative xmlns:adec="http://schemas.microsoft.com/office/drawing/2017/decorative" val="0"/>
              </a:ext>
            </a:extLst>
          </p:cNvPr>
          <p:cNvSpPr>
            <a:spLocks noGrp="1" noChangeArrowheads="1"/>
          </p:cNvSpPr>
          <p:nvPr>
            <p:ph type="title"/>
          </p:nvPr>
        </p:nvSpPr>
        <p:spPr>
          <a:xfrm>
            <a:off x="269571" y="991706"/>
            <a:ext cx="10515600" cy="757129"/>
          </a:xfrm>
        </p:spPr>
        <p:txBody>
          <a:bodyPr/>
          <a:lstStyle/>
          <a:p>
            <a:r>
              <a:rPr lang="en-GB" altLang="en-US" dirty="0" err="1"/>
              <a:t>Itemsets</a:t>
            </a:r>
            <a:r>
              <a:rPr lang="en-GB" altLang="en-US" dirty="0"/>
              <a:t> Efficiently Generated (5)</a:t>
            </a:r>
          </a:p>
        </p:txBody>
      </p:sp>
      <p:sp>
        <p:nvSpPr>
          <p:cNvPr id="51" name="TextBox 50">
            <a:extLst>
              <a:ext uri="{FF2B5EF4-FFF2-40B4-BE49-F238E27FC236}">
                <a16:creationId xmlns:a16="http://schemas.microsoft.com/office/drawing/2014/main" id="{7D046BAD-FA9A-4F69-81C9-6B2D77491206}"/>
              </a:ext>
            </a:extLst>
          </p:cNvPr>
          <p:cNvSpPr txBox="1"/>
          <p:nvPr/>
        </p:nvSpPr>
        <p:spPr>
          <a:xfrm>
            <a:off x="240663" y="5811960"/>
            <a:ext cx="8515344" cy="461665"/>
          </a:xfrm>
          <a:prstGeom prst="rect">
            <a:avLst/>
          </a:prstGeom>
          <a:noFill/>
        </p:spPr>
        <p:txBody>
          <a:bodyPr wrap="none" rtlCol="0">
            <a:spAutoFit/>
          </a:bodyPr>
          <a:lstStyle/>
          <a:p>
            <a:r>
              <a:rPr lang="en-GB" sz="2400" dirty="0"/>
              <a:t>The (much reduced!) resulting candidate </a:t>
            </a:r>
            <a:r>
              <a:rPr lang="en-GB" sz="2400" dirty="0" err="1"/>
              <a:t>itemsets</a:t>
            </a:r>
            <a:r>
              <a:rPr lang="en-GB" sz="2400" dirty="0"/>
              <a:t> if C is infrequent.</a:t>
            </a:r>
          </a:p>
        </p:txBody>
      </p:sp>
    </p:spTree>
    <p:extLst>
      <p:ext uri="{BB962C8B-B14F-4D97-AF65-F5344CB8AC3E}">
        <p14:creationId xmlns:p14="http://schemas.microsoft.com/office/powerpoint/2010/main" val="2239810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50864" y="816769"/>
            <a:ext cx="10515600" cy="757129"/>
          </a:xfrm>
        </p:spPr>
        <p:txBody>
          <a:bodyPr/>
          <a:lstStyle/>
          <a:p>
            <a:r>
              <a:rPr lang="en-GB" altLang="en-US" dirty="0"/>
              <a:t>Example: </a:t>
            </a:r>
            <a:r>
              <a:rPr lang="en-GB" altLang="en-US" dirty="0" err="1"/>
              <a:t>Itemsets</a:t>
            </a:r>
            <a:r>
              <a:rPr lang="en-GB" altLang="en-US" dirty="0"/>
              <a:t> Efficiently Generated</a:t>
            </a:r>
          </a:p>
        </p:txBody>
      </p:sp>
      <p:sp>
        <p:nvSpPr>
          <p:cNvPr id="164867" name="Rectangle 3"/>
          <p:cNvSpPr>
            <a:spLocks noGrp="1" noChangeArrowheads="1"/>
          </p:cNvSpPr>
          <p:nvPr>
            <p:ph type="body" idx="1"/>
          </p:nvPr>
        </p:nvSpPr>
        <p:spPr>
          <a:xfrm>
            <a:off x="550864" y="1317626"/>
            <a:ext cx="11412536" cy="4506912"/>
          </a:xfrm>
        </p:spPr>
        <p:txBody>
          <a:bodyPr/>
          <a:lstStyle/>
          <a:p>
            <a:pPr>
              <a:spcBef>
                <a:spcPct val="10000"/>
              </a:spcBef>
            </a:pPr>
            <a:r>
              <a:rPr lang="en-GB" altLang="en-US" sz="3200" dirty="0"/>
              <a:t>Given: three-</a:t>
            </a:r>
            <a:r>
              <a:rPr lang="en-GB" altLang="en-US" sz="3200" dirty="0" err="1"/>
              <a:t>itemsets</a:t>
            </a:r>
            <a:r>
              <a:rPr lang="en-GB" altLang="en-US" sz="3200" dirty="0"/>
              <a:t> (lexicographically ordered!)</a:t>
            </a:r>
          </a:p>
          <a:p>
            <a:pPr lvl="1">
              <a:spcBef>
                <a:spcPct val="10000"/>
              </a:spcBef>
            </a:pPr>
            <a:r>
              <a:rPr lang="en-GB" altLang="en-US" sz="2800" dirty="0">
                <a:solidFill>
                  <a:schemeClr val="tx2"/>
                </a:solidFill>
              </a:rPr>
              <a:t>(A B C)</a:t>
            </a:r>
            <a:r>
              <a:rPr lang="en-GB" altLang="en-US" sz="2800" dirty="0"/>
              <a:t>, </a:t>
            </a:r>
            <a:r>
              <a:rPr lang="en-GB" altLang="en-US" sz="2800" dirty="0">
                <a:solidFill>
                  <a:schemeClr val="tx2"/>
                </a:solidFill>
              </a:rPr>
              <a:t>(A B D)</a:t>
            </a:r>
            <a:r>
              <a:rPr lang="en-GB" altLang="en-US" sz="2800" dirty="0"/>
              <a:t>, </a:t>
            </a:r>
            <a:r>
              <a:rPr lang="en-GB" altLang="en-US" sz="2800" dirty="0">
                <a:solidFill>
                  <a:schemeClr val="hlink"/>
                </a:solidFill>
              </a:rPr>
              <a:t>(A C D)</a:t>
            </a:r>
            <a:r>
              <a:rPr lang="en-GB" altLang="en-US" sz="2800" dirty="0"/>
              <a:t>, </a:t>
            </a:r>
            <a:r>
              <a:rPr lang="en-GB" altLang="en-US" sz="2800" dirty="0">
                <a:solidFill>
                  <a:schemeClr val="hlink"/>
                </a:solidFill>
              </a:rPr>
              <a:t>(A C E)</a:t>
            </a:r>
            <a:r>
              <a:rPr lang="en-GB" altLang="en-US" sz="2800" dirty="0"/>
              <a:t>, </a:t>
            </a:r>
            <a:r>
              <a:rPr lang="en-GB" altLang="en-US" sz="2800" dirty="0">
                <a:solidFill>
                  <a:schemeClr val="accent1"/>
                </a:solidFill>
              </a:rPr>
              <a:t>(B C D)</a:t>
            </a:r>
          </a:p>
          <a:p>
            <a:pPr>
              <a:spcBef>
                <a:spcPct val="10000"/>
              </a:spcBef>
            </a:pPr>
            <a:r>
              <a:rPr lang="en-GB" altLang="en-US" sz="3200" dirty="0"/>
              <a:t>Merge those with same items except last</a:t>
            </a:r>
          </a:p>
          <a:p>
            <a:pPr lvl="1">
              <a:spcBef>
                <a:spcPct val="10000"/>
              </a:spcBef>
            </a:pPr>
            <a:r>
              <a:rPr lang="en-GB" altLang="en-US" sz="2800" dirty="0"/>
              <a:t>candidate four-</a:t>
            </a:r>
            <a:r>
              <a:rPr lang="en-GB" altLang="en-US" sz="2800" dirty="0" err="1"/>
              <a:t>itemsets</a:t>
            </a:r>
            <a:endParaRPr lang="en-GB" altLang="en-US" sz="2800" dirty="0"/>
          </a:p>
          <a:p>
            <a:pPr lvl="2">
              <a:spcBef>
                <a:spcPct val="10000"/>
              </a:spcBef>
            </a:pPr>
            <a:r>
              <a:rPr lang="en-GB" altLang="en-US" sz="2400" dirty="0"/>
              <a:t>(A B C D) from </a:t>
            </a:r>
            <a:r>
              <a:rPr lang="en-GB" altLang="en-US" sz="2400" dirty="0">
                <a:solidFill>
                  <a:schemeClr val="tx2"/>
                </a:solidFill>
              </a:rPr>
              <a:t>(A B C)</a:t>
            </a:r>
            <a:r>
              <a:rPr lang="en-GB" altLang="en-US" sz="2400" dirty="0"/>
              <a:t> and </a:t>
            </a:r>
            <a:r>
              <a:rPr lang="en-GB" altLang="en-US" sz="2400" dirty="0">
                <a:solidFill>
                  <a:schemeClr val="tx2"/>
                </a:solidFill>
              </a:rPr>
              <a:t>(A B D) </a:t>
            </a:r>
          </a:p>
          <a:p>
            <a:pPr lvl="2">
              <a:spcBef>
                <a:spcPct val="10000"/>
              </a:spcBef>
            </a:pPr>
            <a:r>
              <a:rPr lang="en-GB" altLang="en-US" sz="2400" dirty="0"/>
              <a:t>(A C D E) from </a:t>
            </a:r>
            <a:r>
              <a:rPr lang="en-GB" altLang="en-US" sz="2400" dirty="0">
                <a:solidFill>
                  <a:schemeClr val="hlink"/>
                </a:solidFill>
              </a:rPr>
              <a:t>(A C D)</a:t>
            </a:r>
            <a:r>
              <a:rPr lang="en-GB" altLang="en-US" sz="2400" dirty="0"/>
              <a:t> and </a:t>
            </a:r>
            <a:r>
              <a:rPr lang="en-GB" altLang="en-US" sz="2400" dirty="0">
                <a:solidFill>
                  <a:schemeClr val="hlink"/>
                </a:solidFill>
              </a:rPr>
              <a:t>(A C E)</a:t>
            </a:r>
            <a:r>
              <a:rPr lang="en-GB" altLang="en-US" sz="2400" dirty="0"/>
              <a:t> </a:t>
            </a:r>
          </a:p>
          <a:p>
            <a:pPr>
              <a:spcBef>
                <a:spcPct val="10000"/>
              </a:spcBef>
            </a:pPr>
            <a:r>
              <a:rPr lang="en-GB" altLang="en-US" sz="3200" dirty="0"/>
              <a:t>Prune</a:t>
            </a:r>
          </a:p>
          <a:p>
            <a:pPr lvl="1">
              <a:spcBef>
                <a:spcPct val="10000"/>
              </a:spcBef>
            </a:pPr>
            <a:r>
              <a:rPr lang="en-GB" altLang="en-US" sz="2800" dirty="0"/>
              <a:t>remove those without minimum support</a:t>
            </a:r>
          </a:p>
          <a:p>
            <a:pPr lvl="2">
              <a:spcBef>
                <a:spcPct val="10000"/>
              </a:spcBef>
            </a:pPr>
            <a:r>
              <a:rPr lang="en-GB" altLang="en-US" sz="2800" dirty="0"/>
              <a:t>remove (A C D E)</a:t>
            </a:r>
          </a:p>
          <a:p>
            <a:pPr lvl="3">
              <a:spcBef>
                <a:spcPct val="10000"/>
              </a:spcBef>
            </a:pPr>
            <a:r>
              <a:rPr lang="en-GB" altLang="en-US" sz="2400" dirty="0"/>
              <a:t>(A D E) and (C D E) insufficient support</a:t>
            </a:r>
          </a:p>
          <a:p>
            <a:pPr>
              <a:spcBef>
                <a:spcPct val="10000"/>
              </a:spcBef>
            </a:pPr>
            <a:r>
              <a:rPr lang="en-GB" altLang="en-US" sz="3200" dirty="0"/>
              <a:t>Single four-itemset</a:t>
            </a:r>
          </a:p>
          <a:p>
            <a:pPr lvl="1">
              <a:spcBef>
                <a:spcPct val="10000"/>
              </a:spcBef>
            </a:pPr>
            <a:r>
              <a:rPr lang="en-GB" altLang="en-US" sz="2800" dirty="0"/>
              <a:t>(A B C D)</a:t>
            </a:r>
          </a:p>
        </p:txBody>
      </p:sp>
      <p:sp>
        <p:nvSpPr>
          <p:cNvPr id="164868" name="Oval 4"/>
          <p:cNvSpPr>
            <a:spLocks noChangeArrowheads="1"/>
          </p:cNvSpPr>
          <p:nvPr/>
        </p:nvSpPr>
        <p:spPr bwMode="auto">
          <a:xfrm>
            <a:off x="7464426" y="3787775"/>
            <a:ext cx="576263" cy="287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ABC</a:t>
            </a:r>
          </a:p>
        </p:txBody>
      </p:sp>
      <p:sp>
        <p:nvSpPr>
          <p:cNvPr id="164869" name="Oval 5"/>
          <p:cNvSpPr>
            <a:spLocks noChangeArrowheads="1"/>
          </p:cNvSpPr>
          <p:nvPr/>
        </p:nvSpPr>
        <p:spPr bwMode="auto">
          <a:xfrm>
            <a:off x="8112126" y="3787775"/>
            <a:ext cx="576263" cy="287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ABD</a:t>
            </a:r>
          </a:p>
        </p:txBody>
      </p:sp>
      <p:sp>
        <p:nvSpPr>
          <p:cNvPr id="164870" name="Oval 6"/>
          <p:cNvSpPr>
            <a:spLocks noChangeArrowheads="1"/>
          </p:cNvSpPr>
          <p:nvPr/>
        </p:nvSpPr>
        <p:spPr bwMode="auto">
          <a:xfrm>
            <a:off x="8759826" y="3789364"/>
            <a:ext cx="576263"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ACD</a:t>
            </a:r>
          </a:p>
        </p:txBody>
      </p:sp>
      <p:sp>
        <p:nvSpPr>
          <p:cNvPr id="164871" name="Oval 7"/>
          <p:cNvSpPr>
            <a:spLocks noChangeArrowheads="1"/>
          </p:cNvSpPr>
          <p:nvPr/>
        </p:nvSpPr>
        <p:spPr bwMode="auto">
          <a:xfrm>
            <a:off x="9407526" y="3789364"/>
            <a:ext cx="576263" cy="287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ACE</a:t>
            </a:r>
          </a:p>
        </p:txBody>
      </p:sp>
      <p:sp>
        <p:nvSpPr>
          <p:cNvPr id="164872" name="Oval 8"/>
          <p:cNvSpPr>
            <a:spLocks noChangeArrowheads="1"/>
          </p:cNvSpPr>
          <p:nvPr/>
        </p:nvSpPr>
        <p:spPr bwMode="auto">
          <a:xfrm>
            <a:off x="10056813" y="3787775"/>
            <a:ext cx="576262" cy="287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BCD</a:t>
            </a:r>
          </a:p>
        </p:txBody>
      </p:sp>
      <p:sp>
        <p:nvSpPr>
          <p:cNvPr id="164873" name="Oval 9"/>
          <p:cNvSpPr>
            <a:spLocks noChangeArrowheads="1"/>
          </p:cNvSpPr>
          <p:nvPr/>
        </p:nvSpPr>
        <p:spPr bwMode="auto">
          <a:xfrm>
            <a:off x="7680326" y="4365625"/>
            <a:ext cx="720725" cy="287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ABCD</a:t>
            </a:r>
          </a:p>
        </p:txBody>
      </p:sp>
      <p:sp>
        <p:nvSpPr>
          <p:cNvPr id="164874" name="Oval 10"/>
          <p:cNvSpPr>
            <a:spLocks noChangeArrowheads="1"/>
          </p:cNvSpPr>
          <p:nvPr/>
        </p:nvSpPr>
        <p:spPr bwMode="auto">
          <a:xfrm>
            <a:off x="8975726" y="4364039"/>
            <a:ext cx="720725" cy="2873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a:t>ACDE</a:t>
            </a:r>
          </a:p>
        </p:txBody>
      </p:sp>
      <p:cxnSp>
        <p:nvCxnSpPr>
          <p:cNvPr id="164875" name="AutoShape 11"/>
          <p:cNvCxnSpPr>
            <a:cxnSpLocks noChangeShapeType="1"/>
            <a:stCxn id="164868" idx="4"/>
            <a:endCxn id="164873" idx="0"/>
          </p:cNvCxnSpPr>
          <p:nvPr/>
        </p:nvCxnSpPr>
        <p:spPr bwMode="auto">
          <a:xfrm>
            <a:off x="7753350" y="4075113"/>
            <a:ext cx="287338" cy="290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76" name="AutoShape 12"/>
          <p:cNvCxnSpPr>
            <a:cxnSpLocks noChangeShapeType="1"/>
            <a:stCxn id="164869" idx="4"/>
            <a:endCxn id="164873" idx="0"/>
          </p:cNvCxnSpPr>
          <p:nvPr/>
        </p:nvCxnSpPr>
        <p:spPr bwMode="auto">
          <a:xfrm flipH="1">
            <a:off x="8040688" y="4075113"/>
            <a:ext cx="360362" cy="290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77" name="AutoShape 13"/>
          <p:cNvCxnSpPr>
            <a:cxnSpLocks noChangeShapeType="1"/>
            <a:stCxn id="164873" idx="0"/>
            <a:endCxn id="164870" idx="4"/>
          </p:cNvCxnSpPr>
          <p:nvPr/>
        </p:nvCxnSpPr>
        <p:spPr bwMode="auto">
          <a:xfrm flipV="1">
            <a:off x="8040688" y="4076701"/>
            <a:ext cx="1008062"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78" name="AutoShape 14"/>
          <p:cNvCxnSpPr>
            <a:cxnSpLocks noChangeShapeType="1"/>
            <a:stCxn id="164870" idx="4"/>
            <a:endCxn id="164874" idx="0"/>
          </p:cNvCxnSpPr>
          <p:nvPr/>
        </p:nvCxnSpPr>
        <p:spPr bwMode="auto">
          <a:xfrm>
            <a:off x="9048750" y="4076700"/>
            <a:ext cx="287338" cy="287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79" name="AutoShape 15"/>
          <p:cNvCxnSpPr>
            <a:cxnSpLocks noChangeShapeType="1"/>
            <a:stCxn id="164871" idx="4"/>
            <a:endCxn id="164874" idx="0"/>
          </p:cNvCxnSpPr>
          <p:nvPr/>
        </p:nvCxnSpPr>
        <p:spPr bwMode="auto">
          <a:xfrm flipH="1">
            <a:off x="9336088" y="4076700"/>
            <a:ext cx="360362" cy="287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80" name="AutoShape 16"/>
          <p:cNvCxnSpPr>
            <a:cxnSpLocks noChangeShapeType="1"/>
            <a:stCxn id="164872" idx="4"/>
            <a:endCxn id="164873" idx="0"/>
          </p:cNvCxnSpPr>
          <p:nvPr/>
        </p:nvCxnSpPr>
        <p:spPr bwMode="auto">
          <a:xfrm flipH="1">
            <a:off x="8040688" y="4075113"/>
            <a:ext cx="2305050" cy="290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81" name="Oval 17"/>
          <p:cNvSpPr>
            <a:spLocks noChangeArrowheads="1"/>
          </p:cNvSpPr>
          <p:nvPr/>
        </p:nvSpPr>
        <p:spPr bwMode="auto">
          <a:xfrm>
            <a:off x="10709582" y="3785668"/>
            <a:ext cx="576263" cy="2873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ADE</a:t>
            </a:r>
          </a:p>
        </p:txBody>
      </p:sp>
      <p:cxnSp>
        <p:nvCxnSpPr>
          <p:cNvPr id="164882" name="AutoShape 18"/>
          <p:cNvCxnSpPr>
            <a:cxnSpLocks noChangeShapeType="1"/>
            <a:stCxn id="164884" idx="4"/>
            <a:endCxn id="164874" idx="0"/>
          </p:cNvCxnSpPr>
          <p:nvPr/>
        </p:nvCxnSpPr>
        <p:spPr bwMode="auto">
          <a:xfrm flipH="1">
            <a:off x="9336089" y="4078527"/>
            <a:ext cx="2305842" cy="285512"/>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83" name="AutoShape 19"/>
          <p:cNvCxnSpPr>
            <a:cxnSpLocks noChangeShapeType="1"/>
            <a:stCxn id="164881" idx="4"/>
            <a:endCxn id="164874" idx="0"/>
          </p:cNvCxnSpPr>
          <p:nvPr/>
        </p:nvCxnSpPr>
        <p:spPr bwMode="auto">
          <a:xfrm flipH="1">
            <a:off x="9336089" y="4073005"/>
            <a:ext cx="1661625" cy="291034"/>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84" name="Oval 20"/>
          <p:cNvSpPr>
            <a:spLocks noChangeArrowheads="1"/>
          </p:cNvSpPr>
          <p:nvPr/>
        </p:nvSpPr>
        <p:spPr bwMode="auto">
          <a:xfrm>
            <a:off x="11353799" y="3791190"/>
            <a:ext cx="576263" cy="28733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dirty="0"/>
              <a:t>CDE</a:t>
            </a:r>
          </a:p>
        </p:txBody>
      </p:sp>
      <p:sp>
        <p:nvSpPr>
          <p:cNvPr id="24" name="TextBox 23">
            <a:extLst>
              <a:ext uri="{FF2B5EF4-FFF2-40B4-BE49-F238E27FC236}">
                <a16:creationId xmlns:a16="http://schemas.microsoft.com/office/drawing/2014/main" id="{85E9985D-8CDF-4DD7-AF82-50941DD25A8B}"/>
              </a:ext>
            </a:extLst>
          </p:cNvPr>
          <p:cNvSpPr txBox="1"/>
          <p:nvPr/>
        </p:nvSpPr>
        <p:spPr>
          <a:xfrm>
            <a:off x="10805193" y="3423913"/>
            <a:ext cx="385042" cy="646331"/>
          </a:xfrm>
          <a:prstGeom prst="rect">
            <a:avLst/>
          </a:prstGeom>
          <a:noFill/>
        </p:spPr>
        <p:txBody>
          <a:bodyPr wrap="none" rtlCol="0">
            <a:spAutoFit/>
          </a:bodyPr>
          <a:lstStyle/>
          <a:p>
            <a:r>
              <a:rPr lang="en-GB" sz="3600" dirty="0">
                <a:solidFill>
                  <a:srgbClr val="FF0000"/>
                </a:solidFill>
              </a:rPr>
              <a:t>x</a:t>
            </a:r>
          </a:p>
        </p:txBody>
      </p:sp>
      <p:sp>
        <p:nvSpPr>
          <p:cNvPr id="25" name="TextBox 24">
            <a:extLst>
              <a:ext uri="{FF2B5EF4-FFF2-40B4-BE49-F238E27FC236}">
                <a16:creationId xmlns:a16="http://schemas.microsoft.com/office/drawing/2014/main" id="{5719BEAC-61AD-467E-97C1-AF856F2491AB}"/>
              </a:ext>
            </a:extLst>
          </p:cNvPr>
          <p:cNvSpPr txBox="1"/>
          <p:nvPr/>
        </p:nvSpPr>
        <p:spPr>
          <a:xfrm>
            <a:off x="11449988" y="3395336"/>
            <a:ext cx="385042" cy="646331"/>
          </a:xfrm>
          <a:prstGeom prst="rect">
            <a:avLst/>
          </a:prstGeom>
          <a:noFill/>
        </p:spPr>
        <p:txBody>
          <a:bodyPr wrap="none" rtlCol="0">
            <a:spAutoFit/>
          </a:bodyPr>
          <a:lstStyle/>
          <a:p>
            <a:r>
              <a:rPr lang="en-GB" sz="3600" dirty="0">
                <a:solidFill>
                  <a:srgbClr val="FF0000"/>
                </a:solidFill>
              </a:rPr>
              <a:t>x</a:t>
            </a:r>
          </a:p>
        </p:txBody>
      </p:sp>
      <p:sp>
        <p:nvSpPr>
          <p:cNvPr id="26" name="TextBox 25">
            <a:extLst>
              <a:ext uri="{FF2B5EF4-FFF2-40B4-BE49-F238E27FC236}">
                <a16:creationId xmlns:a16="http://schemas.microsoft.com/office/drawing/2014/main" id="{58CC7FB1-2E4B-4966-B52E-8243FAB9B924}"/>
              </a:ext>
            </a:extLst>
          </p:cNvPr>
          <p:cNvSpPr txBox="1"/>
          <p:nvPr/>
        </p:nvSpPr>
        <p:spPr>
          <a:xfrm>
            <a:off x="9143568" y="4324514"/>
            <a:ext cx="385042" cy="646331"/>
          </a:xfrm>
          <a:prstGeom prst="rect">
            <a:avLst/>
          </a:prstGeom>
          <a:noFill/>
        </p:spPr>
        <p:txBody>
          <a:bodyPr wrap="none" rtlCol="0">
            <a:spAutoFit/>
          </a:bodyPr>
          <a:lstStyle/>
          <a:p>
            <a:r>
              <a:rPr lang="en-GB" sz="3600" dirty="0">
                <a:solidFill>
                  <a:srgbClr val="FF0000"/>
                </a:solidFill>
              </a:rPr>
              <a:t>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C183D7F6-B498-43B3-948B-1728B52AA6E4}">
                <adec:decorative xmlns:adec="http://schemas.microsoft.com/office/drawing/2017/decorative" val="1"/>
              </a:ext>
            </a:extLst>
          </p:cNvPr>
          <p:cNvSpPr>
            <a:spLocks noGrp="1" noChangeArrowheads="1"/>
          </p:cNvSpPr>
          <p:nvPr>
            <p:ph type="title"/>
          </p:nvPr>
        </p:nvSpPr>
        <p:spPr/>
        <p:txBody>
          <a:bodyPr/>
          <a:lstStyle/>
          <a:p>
            <a:r>
              <a:rPr lang="en-GB" altLang="en-US" dirty="0"/>
              <a:t>Generating Rules Efficiently …</a:t>
            </a:r>
          </a:p>
        </p:txBody>
      </p:sp>
      <p:sp>
        <p:nvSpPr>
          <p:cNvPr id="165891" name="Rectangle 3"/>
          <p:cNvSpPr>
            <a:spLocks noGrp="1" noChangeArrowheads="1"/>
          </p:cNvSpPr>
          <p:nvPr>
            <p:ph type="body" idx="1"/>
          </p:nvPr>
        </p:nvSpPr>
        <p:spPr/>
        <p:txBody>
          <a:bodyPr/>
          <a:lstStyle/>
          <a:p>
            <a:r>
              <a:rPr lang="en-GB" altLang="en-US">
                <a:solidFill>
                  <a:srgbClr val="969696"/>
                </a:solidFill>
              </a:rPr>
              <a:t>Step1: Generate itemsets </a:t>
            </a:r>
            <a:r>
              <a:rPr lang="en-GB" altLang="en-US">
                <a:solidFill>
                  <a:schemeClr val="hlink"/>
                </a:solidFill>
              </a:rPr>
              <a:t>efficiently</a:t>
            </a:r>
          </a:p>
          <a:p>
            <a:pPr lvl="1"/>
            <a:r>
              <a:rPr lang="en-GB" altLang="en-US">
                <a:solidFill>
                  <a:srgbClr val="969696"/>
                </a:solidFill>
              </a:rPr>
              <a:t>with specified minimum support (coverage)</a:t>
            </a:r>
          </a:p>
          <a:p>
            <a:pPr lvl="1"/>
            <a:endParaRPr lang="en-GB" altLang="en-US">
              <a:solidFill>
                <a:srgbClr val="969696"/>
              </a:solidFill>
            </a:endParaRPr>
          </a:p>
          <a:p>
            <a:r>
              <a:rPr lang="en-GB" altLang="en-US"/>
              <a:t>Step 2: Determine rules</a:t>
            </a:r>
            <a:r>
              <a:rPr lang="en-GB" altLang="en-US">
                <a:solidFill>
                  <a:srgbClr val="969696"/>
                </a:solidFill>
              </a:rPr>
              <a:t> </a:t>
            </a:r>
            <a:r>
              <a:rPr lang="en-GB" altLang="en-US">
                <a:solidFill>
                  <a:schemeClr val="hlink"/>
                </a:solidFill>
              </a:rPr>
              <a:t>efficiently</a:t>
            </a:r>
          </a:p>
          <a:p>
            <a:pPr lvl="1"/>
            <a:r>
              <a:rPr lang="en-GB" altLang="en-US"/>
              <a:t>that have specified minimum confidence (accuracy)</a:t>
            </a:r>
          </a:p>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ltLang="en-US"/>
              <a:t>Association Rules</a:t>
            </a:r>
          </a:p>
        </p:txBody>
      </p:sp>
      <p:sp>
        <p:nvSpPr>
          <p:cNvPr id="139267" name="Rectangle 3"/>
          <p:cNvSpPr>
            <a:spLocks noGrp="1" noChangeArrowheads="1"/>
          </p:cNvSpPr>
          <p:nvPr>
            <p:ph type="body" idx="1"/>
          </p:nvPr>
        </p:nvSpPr>
        <p:spPr>
          <a:xfrm>
            <a:off x="771208" y="1783328"/>
            <a:ext cx="10994072" cy="4216400"/>
          </a:xfrm>
        </p:spPr>
        <p:txBody>
          <a:bodyPr/>
          <a:lstStyle/>
          <a:p>
            <a:pPr marL="0" indent="0">
              <a:buNone/>
            </a:pPr>
            <a:r>
              <a:rPr lang="en-GB" altLang="en-US" dirty="0"/>
              <a:t>Predicts value of </a:t>
            </a:r>
            <a:r>
              <a:rPr lang="en-GB" altLang="en-US" u="sng" dirty="0">
                <a:solidFill>
                  <a:schemeClr val="tx2">
                    <a:lumMod val="75000"/>
                  </a:schemeClr>
                </a:solidFill>
              </a:rPr>
              <a:t>arbitrary attribute or combination </a:t>
            </a:r>
          </a:p>
          <a:p>
            <a:pPr lvl="1"/>
            <a:r>
              <a:rPr lang="en-GB" altLang="en-US" b="1" dirty="0"/>
              <a:t>If</a:t>
            </a:r>
            <a:r>
              <a:rPr lang="en-GB" altLang="en-US" dirty="0"/>
              <a:t> temperature=cool 		</a:t>
            </a:r>
            <a:r>
              <a:rPr lang="en-GB" altLang="en-US" b="1" dirty="0"/>
              <a:t>then</a:t>
            </a:r>
            <a:r>
              <a:rPr lang="en-GB" altLang="en-US" dirty="0"/>
              <a:t> play=yes</a:t>
            </a:r>
          </a:p>
          <a:p>
            <a:pPr lvl="1"/>
            <a:r>
              <a:rPr lang="en-GB" altLang="en-US" b="1" dirty="0"/>
              <a:t>If</a:t>
            </a:r>
            <a:r>
              <a:rPr lang="en-GB" altLang="en-US" dirty="0"/>
              <a:t> outlook=sunny </a:t>
            </a:r>
            <a:r>
              <a:rPr lang="en-GB" altLang="en-US" b="1" dirty="0"/>
              <a:t>and</a:t>
            </a:r>
            <a:r>
              <a:rPr lang="en-GB" altLang="en-US" dirty="0"/>
              <a:t> play=no 	</a:t>
            </a:r>
            <a:r>
              <a:rPr lang="en-GB" altLang="en-US" b="1" dirty="0"/>
              <a:t>then</a:t>
            </a:r>
            <a:r>
              <a:rPr lang="en-GB" altLang="en-US" dirty="0"/>
              <a:t> humidity=high</a:t>
            </a:r>
          </a:p>
          <a:p>
            <a:pPr lvl="1"/>
            <a:r>
              <a:rPr lang="en-GB" altLang="en-US" b="1" dirty="0"/>
              <a:t>If</a:t>
            </a:r>
            <a:r>
              <a:rPr lang="en-GB" altLang="en-US" dirty="0"/>
              <a:t> windy=false </a:t>
            </a:r>
            <a:r>
              <a:rPr lang="en-GB" altLang="en-US" b="1" dirty="0"/>
              <a:t>and</a:t>
            </a:r>
            <a:r>
              <a:rPr lang="en-GB" altLang="en-US" dirty="0"/>
              <a:t> play=no 	</a:t>
            </a:r>
            <a:r>
              <a:rPr lang="en-GB" altLang="en-US" b="1" dirty="0"/>
              <a:t>then</a:t>
            </a:r>
            <a:r>
              <a:rPr lang="en-GB" altLang="en-US" dirty="0"/>
              <a:t> outlook=sunny </a:t>
            </a:r>
            <a:r>
              <a:rPr lang="en-GB" altLang="en-US" b="1" dirty="0"/>
              <a:t>and</a:t>
            </a:r>
            <a:r>
              <a:rPr lang="en-GB" altLang="en-US" dirty="0"/>
              <a:t> humid=high</a:t>
            </a:r>
          </a:p>
          <a:p>
            <a:pPr marL="0" indent="0">
              <a:buNone/>
            </a:pPr>
            <a:r>
              <a:rPr lang="en-GB" altLang="en-US" dirty="0"/>
              <a:t>Typical example: market basket associations</a:t>
            </a:r>
          </a:p>
          <a:p>
            <a:pPr lvl="1"/>
            <a:r>
              <a:rPr lang="en-GB" altLang="en-US" dirty="0"/>
              <a:t>milk </a:t>
            </a:r>
            <a:r>
              <a:rPr lang="en-GB" altLang="en-US" dirty="0" err="1"/>
              <a:t>orange_juice</a:t>
            </a:r>
            <a:r>
              <a:rPr lang="en-GB" altLang="en-US" dirty="0"/>
              <a:t> 	</a:t>
            </a:r>
            <a:r>
              <a:rPr lang="en-GB" altLang="en-US" dirty="0">
                <a:sym typeface="Symbol"/>
              </a:rPr>
              <a:t> </a:t>
            </a:r>
            <a:r>
              <a:rPr lang="en-GB" altLang="en-US" dirty="0"/>
              <a:t>bread</a:t>
            </a:r>
          </a:p>
          <a:p>
            <a:pPr lvl="1"/>
            <a:r>
              <a:rPr lang="en-GB" altLang="en-US" dirty="0" err="1"/>
              <a:t>baby_food</a:t>
            </a:r>
            <a:r>
              <a:rPr lang="en-GB" altLang="en-US" dirty="0"/>
              <a:t> nappies  	</a:t>
            </a:r>
            <a:r>
              <a:rPr lang="en-GB" altLang="en-US" dirty="0">
                <a:sym typeface="Symbol"/>
              </a:rPr>
              <a:t> </a:t>
            </a:r>
            <a:r>
              <a:rPr lang="en-GB" altLang="en-US" dirty="0"/>
              <a:t>beer crisps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53534" y="869968"/>
            <a:ext cx="10515600" cy="757129"/>
          </a:xfrm>
        </p:spPr>
        <p:txBody>
          <a:bodyPr/>
          <a:lstStyle/>
          <a:p>
            <a:r>
              <a:rPr lang="en-US" altLang="en-US" dirty="0"/>
              <a:t>Rule Generation</a:t>
            </a:r>
          </a:p>
        </p:txBody>
      </p:sp>
      <p:sp>
        <p:nvSpPr>
          <p:cNvPr id="166915" name="Rectangle 3"/>
          <p:cNvSpPr>
            <a:spLocks noGrp="1" noChangeArrowheads="1"/>
          </p:cNvSpPr>
          <p:nvPr>
            <p:ph type="body" idx="1"/>
          </p:nvPr>
        </p:nvSpPr>
        <p:spPr>
          <a:xfrm>
            <a:off x="801370" y="1404763"/>
            <a:ext cx="11085830" cy="4840287"/>
          </a:xfrm>
        </p:spPr>
        <p:txBody>
          <a:bodyPr/>
          <a:lstStyle/>
          <a:p>
            <a:pPr marL="0" indent="0">
              <a:spcBef>
                <a:spcPct val="10000"/>
              </a:spcBef>
              <a:buNone/>
            </a:pPr>
            <a:r>
              <a:rPr lang="en-US" altLang="en-US" sz="3200" dirty="0"/>
              <a:t>Given a frequent itemset F find subsets f </a:t>
            </a:r>
            <a:r>
              <a:rPr lang="en-US" altLang="en-US" sz="3200" dirty="0">
                <a:sym typeface="Symbol" pitchFamily="18" charset="2"/>
              </a:rPr>
              <a:t> F such that    </a:t>
            </a:r>
          </a:p>
          <a:p>
            <a:pPr marL="0" indent="0">
              <a:spcBef>
                <a:spcPct val="10000"/>
              </a:spcBef>
              <a:buNone/>
            </a:pPr>
            <a:r>
              <a:rPr lang="en-US" altLang="en-US" sz="3200" dirty="0">
                <a:sym typeface="Symbol" pitchFamily="18" charset="2"/>
              </a:rPr>
              <a:t>	f </a:t>
            </a:r>
            <a:r>
              <a:rPr lang="en-US" altLang="en-US" sz="3200" dirty="0">
                <a:sym typeface="Symbol"/>
              </a:rPr>
              <a:t></a:t>
            </a:r>
            <a:r>
              <a:rPr lang="en-US" altLang="en-US" sz="3200" dirty="0">
                <a:sym typeface="Symbol" pitchFamily="18" charset="2"/>
              </a:rPr>
              <a:t> F \ f satisfies minimum confidence requirement</a:t>
            </a:r>
          </a:p>
          <a:p>
            <a:pPr lvl="1">
              <a:spcBef>
                <a:spcPct val="10000"/>
              </a:spcBef>
            </a:pPr>
            <a:r>
              <a:rPr lang="en-US" altLang="en-US" sz="2800" dirty="0">
                <a:sym typeface="Symbol" pitchFamily="18" charset="2"/>
              </a:rPr>
              <a:t>Frequent </a:t>
            </a:r>
            <a:r>
              <a:rPr lang="en-US" altLang="en-US" sz="2800" dirty="0" err="1">
                <a:sym typeface="Symbol" pitchFamily="18" charset="2"/>
              </a:rPr>
              <a:t>itemset</a:t>
            </a:r>
            <a:r>
              <a:rPr lang="en-US" altLang="en-US" sz="2800" dirty="0">
                <a:sym typeface="Symbol" pitchFamily="18" charset="2"/>
              </a:rPr>
              <a:t> {A,B,C,D}</a:t>
            </a:r>
          </a:p>
          <a:p>
            <a:pPr lvl="1">
              <a:spcBef>
                <a:spcPct val="10000"/>
              </a:spcBef>
            </a:pPr>
            <a:r>
              <a:rPr lang="en-US" altLang="en-US" sz="2800" dirty="0">
                <a:sym typeface="Symbol" pitchFamily="18" charset="2"/>
              </a:rPr>
              <a:t>Candidate rules</a:t>
            </a:r>
          </a:p>
          <a:p>
            <a:pPr lvl="2">
              <a:spcBef>
                <a:spcPct val="10000"/>
              </a:spcBef>
            </a:pPr>
            <a:r>
              <a:rPr lang="en-US" altLang="en-US" sz="2400" dirty="0">
                <a:solidFill>
                  <a:schemeClr val="tx2"/>
                </a:solidFill>
              </a:rPr>
              <a:t>ABCD </a:t>
            </a:r>
            <a:r>
              <a:rPr lang="en-US" altLang="en-US" sz="2400" dirty="0">
                <a:solidFill>
                  <a:schemeClr val="tx2"/>
                </a:solidFill>
                <a:sym typeface="Symbol"/>
              </a:rPr>
              <a:t></a:t>
            </a:r>
            <a:r>
              <a:rPr lang="en-US" altLang="en-US" sz="2400" dirty="0">
                <a:solidFill>
                  <a:schemeClr val="tx2"/>
                </a:solidFill>
                <a:sym typeface="Symbol" pitchFamily="18" charset="2"/>
              </a:rPr>
              <a:t> ,  </a:t>
            </a:r>
          </a:p>
          <a:p>
            <a:pPr lvl="2">
              <a:spcBef>
                <a:spcPct val="10000"/>
              </a:spcBef>
            </a:pPr>
            <a:r>
              <a:rPr lang="en-US" altLang="en-US" sz="2400" dirty="0">
                <a:sym typeface="Symbol" pitchFamily="18" charset="2"/>
              </a:rPr>
              <a:t>ABC </a:t>
            </a:r>
            <a:r>
              <a:rPr lang="en-US" altLang="en-US" sz="2400" dirty="0">
                <a:sym typeface="Symbol"/>
              </a:rPr>
              <a:t> </a:t>
            </a:r>
            <a:r>
              <a:rPr lang="en-US" altLang="en-US" sz="2400" dirty="0">
                <a:sym typeface="Symbol" pitchFamily="18" charset="2"/>
              </a:rPr>
              <a:t>D,  ABD </a:t>
            </a:r>
            <a:r>
              <a:rPr lang="en-US" altLang="en-US" sz="2400" dirty="0">
                <a:sym typeface="Symbol"/>
              </a:rPr>
              <a:t> </a:t>
            </a:r>
            <a:r>
              <a:rPr lang="en-US" altLang="en-US" sz="2400" dirty="0">
                <a:sym typeface="Symbol" pitchFamily="18" charset="2"/>
              </a:rPr>
              <a:t>C,  ACD</a:t>
            </a:r>
            <a:r>
              <a:rPr lang="en-US" altLang="en-US" sz="2400" dirty="0">
                <a:sym typeface="Symbol"/>
              </a:rPr>
              <a:t>  </a:t>
            </a:r>
            <a:r>
              <a:rPr lang="en-US" altLang="en-US" sz="2400" dirty="0">
                <a:sym typeface="Symbol" pitchFamily="18" charset="2"/>
              </a:rPr>
              <a:t>B,  BCD </a:t>
            </a:r>
            <a:r>
              <a:rPr lang="en-US" altLang="en-US" sz="2400" dirty="0">
                <a:sym typeface="Symbol"/>
              </a:rPr>
              <a:t> </a:t>
            </a:r>
            <a:r>
              <a:rPr lang="en-US" altLang="en-US" sz="2400" dirty="0">
                <a:sym typeface="Symbol" pitchFamily="18" charset="2"/>
              </a:rPr>
              <a:t>A,  </a:t>
            </a:r>
          </a:p>
          <a:p>
            <a:pPr lvl="2">
              <a:spcBef>
                <a:spcPct val="10000"/>
              </a:spcBef>
            </a:pPr>
            <a:r>
              <a:rPr lang="en-US" altLang="en-US" sz="2400" dirty="0">
                <a:sym typeface="Symbol" pitchFamily="18" charset="2"/>
              </a:rPr>
              <a:t>AB </a:t>
            </a:r>
            <a:r>
              <a:rPr lang="en-US" altLang="en-US" sz="2400" dirty="0">
                <a:sym typeface="Symbol"/>
              </a:rPr>
              <a:t> </a:t>
            </a:r>
            <a:r>
              <a:rPr lang="en-US" altLang="en-US" sz="2400" dirty="0">
                <a:sym typeface="Symbol" pitchFamily="18" charset="2"/>
              </a:rPr>
              <a:t>CD, AC</a:t>
            </a:r>
            <a:r>
              <a:rPr lang="en-US" altLang="en-US" sz="2400" dirty="0">
                <a:sym typeface="Symbol"/>
              </a:rPr>
              <a:t>  </a:t>
            </a:r>
            <a:r>
              <a:rPr lang="en-US" altLang="en-US" sz="2400" dirty="0">
                <a:sym typeface="Symbol" pitchFamily="18" charset="2"/>
              </a:rPr>
              <a:t>BD,  AD</a:t>
            </a:r>
            <a:r>
              <a:rPr lang="en-US" altLang="en-US" sz="2400" dirty="0">
                <a:sym typeface="Symbol"/>
              </a:rPr>
              <a:t>  </a:t>
            </a:r>
            <a:r>
              <a:rPr lang="en-US" altLang="en-US" sz="2400" dirty="0">
                <a:sym typeface="Symbol" pitchFamily="18" charset="2"/>
              </a:rPr>
              <a:t>BC, BC </a:t>
            </a:r>
            <a:r>
              <a:rPr lang="en-US" altLang="en-US" sz="2400" dirty="0">
                <a:sym typeface="Symbol"/>
              </a:rPr>
              <a:t> </a:t>
            </a:r>
            <a:r>
              <a:rPr lang="en-US" altLang="en-US" sz="2400" dirty="0">
                <a:sym typeface="Symbol" pitchFamily="18" charset="2"/>
              </a:rPr>
              <a:t>AD, BD</a:t>
            </a:r>
            <a:r>
              <a:rPr lang="en-US" altLang="en-US" sz="2400" dirty="0">
                <a:sym typeface="Symbol"/>
              </a:rPr>
              <a:t>  </a:t>
            </a:r>
            <a:r>
              <a:rPr lang="en-US" altLang="en-US" sz="2400" dirty="0">
                <a:sym typeface="Symbol" pitchFamily="18" charset="2"/>
              </a:rPr>
              <a:t>AC,      CD</a:t>
            </a:r>
            <a:r>
              <a:rPr lang="en-US" altLang="en-US" sz="2400" dirty="0">
                <a:sym typeface="Symbol"/>
              </a:rPr>
              <a:t>  </a:t>
            </a:r>
            <a:r>
              <a:rPr lang="en-US" altLang="en-US" sz="2400" dirty="0">
                <a:sym typeface="Symbol" pitchFamily="18" charset="2"/>
              </a:rPr>
              <a:t>AB, </a:t>
            </a:r>
          </a:p>
          <a:p>
            <a:pPr lvl="2">
              <a:spcBef>
                <a:spcPct val="10000"/>
              </a:spcBef>
            </a:pPr>
            <a:r>
              <a:rPr lang="en-US" altLang="en-US" sz="2400" dirty="0">
                <a:sym typeface="Symbol" pitchFamily="18" charset="2"/>
              </a:rPr>
              <a:t>A</a:t>
            </a:r>
            <a:r>
              <a:rPr lang="en-US" altLang="en-US" sz="2400" dirty="0">
                <a:sym typeface="Symbol"/>
              </a:rPr>
              <a:t>  </a:t>
            </a:r>
            <a:r>
              <a:rPr lang="en-US" altLang="en-US" sz="2400" dirty="0">
                <a:sym typeface="Symbol" pitchFamily="18" charset="2"/>
              </a:rPr>
              <a:t>BCD, B</a:t>
            </a:r>
            <a:r>
              <a:rPr lang="en-US" altLang="en-US" sz="2400" dirty="0">
                <a:sym typeface="Symbol"/>
              </a:rPr>
              <a:t>  </a:t>
            </a:r>
            <a:r>
              <a:rPr lang="en-US" altLang="en-US" sz="2400" dirty="0">
                <a:sym typeface="Symbol" pitchFamily="18" charset="2"/>
              </a:rPr>
              <a:t>ACD, C</a:t>
            </a:r>
            <a:r>
              <a:rPr lang="en-US" altLang="en-US" sz="2400" dirty="0">
                <a:sym typeface="Symbol"/>
              </a:rPr>
              <a:t>  </a:t>
            </a:r>
            <a:r>
              <a:rPr lang="en-US" altLang="en-US" sz="2400" dirty="0">
                <a:sym typeface="Symbol" pitchFamily="18" charset="2"/>
              </a:rPr>
              <a:t>ABD, D</a:t>
            </a:r>
            <a:r>
              <a:rPr lang="en-US" altLang="en-US" sz="2400" dirty="0">
                <a:sym typeface="Symbol"/>
              </a:rPr>
              <a:t>  </a:t>
            </a:r>
            <a:r>
              <a:rPr lang="en-US" altLang="en-US" sz="2400" dirty="0">
                <a:sym typeface="Symbol" pitchFamily="18" charset="2"/>
              </a:rPr>
              <a:t>ABC,   </a:t>
            </a:r>
          </a:p>
          <a:p>
            <a:pPr lvl="2">
              <a:spcBef>
                <a:spcPct val="10000"/>
              </a:spcBef>
            </a:pPr>
            <a:r>
              <a:rPr lang="en-US" altLang="en-US" sz="2400" dirty="0">
                <a:sym typeface="Symbol" pitchFamily="18" charset="2"/>
              </a:rPr>
              <a:t> </a:t>
            </a:r>
            <a:r>
              <a:rPr lang="en-US" altLang="en-US" sz="2400" dirty="0">
                <a:sym typeface="Symbol"/>
              </a:rPr>
              <a:t></a:t>
            </a:r>
            <a:r>
              <a:rPr lang="en-US" altLang="en-US" sz="2400" dirty="0">
                <a:sym typeface="Symbol" pitchFamily="18" charset="2"/>
              </a:rPr>
              <a:t> ABCD	</a:t>
            </a:r>
          </a:p>
          <a:p>
            <a:pPr>
              <a:spcBef>
                <a:spcPct val="10000"/>
              </a:spcBef>
            </a:pPr>
            <a:r>
              <a:rPr lang="en-US" altLang="en-US" sz="3200" dirty="0"/>
              <a:t>If |F| = N, then </a:t>
            </a:r>
            <a:r>
              <a:rPr lang="en-US" altLang="en-US" sz="3200" b="1" dirty="0">
                <a:solidFill>
                  <a:schemeClr val="tx2"/>
                </a:solidFill>
              </a:rPr>
              <a:t>2</a:t>
            </a:r>
            <a:r>
              <a:rPr lang="en-US" altLang="en-US" sz="3200" b="1" baseline="30000" dirty="0">
                <a:solidFill>
                  <a:schemeClr val="tx2"/>
                </a:solidFill>
              </a:rPr>
              <a:t>N</a:t>
            </a:r>
            <a:r>
              <a:rPr lang="en-US" altLang="en-US" sz="3200" b="1" dirty="0">
                <a:solidFill>
                  <a:schemeClr val="tx2"/>
                </a:solidFill>
              </a:rPr>
              <a:t> – 1 </a:t>
            </a:r>
            <a:r>
              <a:rPr lang="en-US" altLang="en-US" sz="3200" dirty="0"/>
              <a:t>candidate association rules </a:t>
            </a:r>
          </a:p>
          <a:p>
            <a:pPr lvl="1">
              <a:spcBef>
                <a:spcPct val="10000"/>
              </a:spcBef>
            </a:pPr>
            <a:r>
              <a:rPr lang="en-US" altLang="en-US" sz="2800" dirty="0"/>
              <a:t>ignoring </a:t>
            </a:r>
            <a:r>
              <a:rPr lang="en-US" altLang="en-US" sz="2800" dirty="0">
                <a:solidFill>
                  <a:schemeClr val="tx2"/>
                </a:solidFill>
              </a:rPr>
              <a:t>{F} </a:t>
            </a:r>
            <a:r>
              <a:rPr lang="en-US" altLang="en-US" sz="2800" dirty="0">
                <a:solidFill>
                  <a:schemeClr val="tx2"/>
                </a:solidFill>
                <a:sym typeface="Symbol"/>
              </a:rPr>
              <a:t></a:t>
            </a:r>
            <a:r>
              <a:rPr lang="en-US" altLang="en-US" sz="2800" dirty="0">
                <a:solidFill>
                  <a:schemeClr val="tx2"/>
                </a:solidFill>
                <a:sym typeface="Symbol" pitchFamily="18" charset="2"/>
              </a:rPr>
              <a:t> </a:t>
            </a:r>
            <a:endParaRPr lang="en-US" altLang="en-US" sz="2800" dirty="0">
              <a:sym typeface="Symbol" pitchFamily="18" charset="2"/>
            </a:endParaRPr>
          </a:p>
        </p:txBody>
      </p:sp>
      <p:sp>
        <p:nvSpPr>
          <p:cNvPr id="2" name="Rounded Rectangular Callout 1"/>
          <p:cNvSpPr/>
          <p:nvPr/>
        </p:nvSpPr>
        <p:spPr>
          <a:xfrm>
            <a:off x="8470647" y="2477389"/>
            <a:ext cx="3721353" cy="1080120"/>
          </a:xfrm>
          <a:prstGeom prst="wedgeRoundRectCallout">
            <a:avLst>
              <a:gd name="adj1" fmla="val -205280"/>
              <a:gd name="adj2" fmla="val -70877"/>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The set of all item in F excluding 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Rule Generation Efficiently</a:t>
            </a:r>
          </a:p>
        </p:txBody>
      </p:sp>
      <p:sp>
        <p:nvSpPr>
          <p:cNvPr id="168963" name="Rectangle 3"/>
          <p:cNvSpPr>
            <a:spLocks noGrp="1" noChangeArrowheads="1"/>
          </p:cNvSpPr>
          <p:nvPr>
            <p:ph type="body" idx="1"/>
          </p:nvPr>
        </p:nvSpPr>
        <p:spPr>
          <a:xfrm>
            <a:off x="595842" y="1651954"/>
            <a:ext cx="11489477" cy="4435475"/>
          </a:xfrm>
        </p:spPr>
        <p:txBody>
          <a:bodyPr/>
          <a:lstStyle/>
          <a:p>
            <a:pPr marL="0" indent="0">
              <a:buNone/>
            </a:pPr>
            <a:r>
              <a:rPr lang="en-US" altLang="en-US" sz="3200" dirty="0">
                <a:sym typeface="Symbol" pitchFamily="18" charset="2"/>
              </a:rPr>
              <a:t>In general, confidence does not obey the downward closure property</a:t>
            </a:r>
          </a:p>
          <a:p>
            <a:pPr lvl="1"/>
            <a:r>
              <a:rPr lang="en-US" altLang="en-US" sz="2800" dirty="0" err="1">
                <a:sym typeface="Symbol" pitchFamily="18" charset="2"/>
              </a:rPr>
              <a:t>conf</a:t>
            </a:r>
            <a:r>
              <a:rPr lang="en-US" altLang="en-US" sz="2800" dirty="0">
                <a:sym typeface="Symbol" pitchFamily="18" charset="2"/>
              </a:rPr>
              <a:t>(ABC</a:t>
            </a:r>
            <a:r>
              <a:rPr lang="en-US" altLang="en-US" sz="2800" dirty="0">
                <a:sym typeface="Symbol"/>
              </a:rPr>
              <a:t>  </a:t>
            </a:r>
            <a:r>
              <a:rPr lang="en-US" altLang="en-US" sz="2800" dirty="0">
                <a:sym typeface="Symbol" pitchFamily="18" charset="2"/>
              </a:rPr>
              <a:t>D) can be larger or smaller than </a:t>
            </a:r>
            <a:r>
              <a:rPr lang="en-US" altLang="en-US" sz="2800" dirty="0" err="1">
                <a:sym typeface="Symbol" pitchFamily="18" charset="2"/>
              </a:rPr>
              <a:t>conf</a:t>
            </a:r>
            <a:r>
              <a:rPr lang="en-US" altLang="en-US" sz="2800" dirty="0">
                <a:sym typeface="Symbol" pitchFamily="18" charset="2"/>
              </a:rPr>
              <a:t>(AB</a:t>
            </a:r>
            <a:r>
              <a:rPr lang="en-US" altLang="en-US" sz="2800" dirty="0">
                <a:sym typeface="Symbol"/>
              </a:rPr>
              <a:t>  </a:t>
            </a:r>
            <a:r>
              <a:rPr lang="en-US" altLang="en-US" sz="2800" dirty="0">
                <a:sym typeface="Symbol" pitchFamily="18" charset="2"/>
              </a:rPr>
              <a:t>D)</a:t>
            </a:r>
          </a:p>
          <a:p>
            <a:pPr marL="0" indent="0">
              <a:buNone/>
            </a:pPr>
            <a:r>
              <a:rPr lang="en-US" altLang="en-US" sz="3200" dirty="0">
                <a:sym typeface="Symbol" pitchFamily="18" charset="2"/>
              </a:rPr>
              <a:t>But confidence of rules generated from the </a:t>
            </a:r>
            <a:r>
              <a:rPr lang="en-US" altLang="en-US" sz="3200" dirty="0">
                <a:solidFill>
                  <a:schemeClr val="tx2"/>
                </a:solidFill>
                <a:sym typeface="Symbol" pitchFamily="18" charset="2"/>
              </a:rPr>
              <a:t>same </a:t>
            </a:r>
            <a:r>
              <a:rPr lang="en-US" altLang="en-US" sz="3200" dirty="0" err="1">
                <a:solidFill>
                  <a:schemeClr val="tx2"/>
                </a:solidFill>
                <a:sym typeface="Symbol" pitchFamily="18" charset="2"/>
              </a:rPr>
              <a:t>itemset</a:t>
            </a:r>
            <a:r>
              <a:rPr lang="en-US" altLang="en-US" sz="3200" dirty="0">
                <a:sym typeface="Symbol" pitchFamily="18" charset="2"/>
              </a:rPr>
              <a:t> does have this property</a:t>
            </a:r>
          </a:p>
          <a:p>
            <a:pPr lvl="1"/>
            <a:r>
              <a:rPr lang="en-US" altLang="en-US" sz="2800" dirty="0" err="1">
                <a:sym typeface="Symbol" pitchFamily="18" charset="2"/>
              </a:rPr>
              <a:t>Itemset</a:t>
            </a:r>
            <a:r>
              <a:rPr lang="en-US" altLang="en-US" sz="2800" dirty="0">
                <a:sym typeface="Symbol" pitchFamily="18" charset="2"/>
              </a:rPr>
              <a:t> {A,B,C,D}</a:t>
            </a:r>
          </a:p>
          <a:p>
            <a:pPr lvl="2"/>
            <a:r>
              <a:rPr lang="en-US" altLang="en-US" sz="2400" dirty="0" err="1">
                <a:sym typeface="Symbol" pitchFamily="18" charset="2"/>
              </a:rPr>
              <a:t>conf</a:t>
            </a:r>
            <a:r>
              <a:rPr lang="en-US" altLang="en-US" sz="2400" dirty="0">
                <a:sym typeface="Symbol" pitchFamily="18" charset="2"/>
              </a:rPr>
              <a:t>(ABC </a:t>
            </a:r>
            <a:r>
              <a:rPr lang="en-US" altLang="en-US" sz="2400" dirty="0">
                <a:sym typeface="Symbol"/>
              </a:rPr>
              <a:t></a:t>
            </a:r>
            <a:r>
              <a:rPr lang="en-US" altLang="en-US" sz="2400" dirty="0">
                <a:sym typeface="Symbol" pitchFamily="18" charset="2"/>
              </a:rPr>
              <a:t> D)  </a:t>
            </a:r>
            <a:r>
              <a:rPr lang="en-US" altLang="en-US" sz="2400" dirty="0" err="1">
                <a:sym typeface="Symbol" pitchFamily="18" charset="2"/>
              </a:rPr>
              <a:t>conf</a:t>
            </a:r>
            <a:r>
              <a:rPr lang="en-US" altLang="en-US" sz="2400" dirty="0">
                <a:sym typeface="Symbol" pitchFamily="18" charset="2"/>
              </a:rPr>
              <a:t>(AB </a:t>
            </a:r>
            <a:r>
              <a:rPr lang="en-US" altLang="en-US" sz="2400" dirty="0">
                <a:sym typeface="Symbol"/>
              </a:rPr>
              <a:t></a:t>
            </a:r>
            <a:r>
              <a:rPr lang="en-US" altLang="en-US" sz="2400" dirty="0">
                <a:sym typeface="Symbol" pitchFamily="18" charset="2"/>
              </a:rPr>
              <a:t> CD)  </a:t>
            </a:r>
            <a:r>
              <a:rPr lang="en-US" altLang="en-US" sz="2400" dirty="0" err="1">
                <a:sym typeface="Symbol" pitchFamily="18" charset="2"/>
              </a:rPr>
              <a:t>conf</a:t>
            </a:r>
            <a:r>
              <a:rPr lang="en-US" altLang="en-US" sz="2400" dirty="0">
                <a:sym typeface="Symbol" pitchFamily="18" charset="2"/>
              </a:rPr>
              <a:t>(A </a:t>
            </a:r>
            <a:r>
              <a:rPr lang="en-US" altLang="en-US" sz="2400" dirty="0">
                <a:sym typeface="Symbol"/>
              </a:rPr>
              <a:t></a:t>
            </a:r>
            <a:r>
              <a:rPr lang="en-US" altLang="en-US" sz="2400" dirty="0">
                <a:sym typeface="Symbol" pitchFamily="18" charset="2"/>
              </a:rPr>
              <a:t> BCD)</a:t>
            </a:r>
          </a:p>
          <a:p>
            <a:pPr lvl="2"/>
            <a:r>
              <a:rPr lang="en-US" altLang="en-US" sz="2400" dirty="0" err="1">
                <a:sym typeface="Symbol" pitchFamily="18" charset="2"/>
              </a:rPr>
              <a:t>conf</a:t>
            </a:r>
            <a:r>
              <a:rPr lang="en-US" altLang="en-US" sz="2400" dirty="0">
                <a:sym typeface="Symbol" pitchFamily="18" charset="2"/>
              </a:rPr>
              <a:t>(ABC </a:t>
            </a:r>
            <a:r>
              <a:rPr lang="en-US" altLang="en-US" sz="2400" dirty="0">
                <a:sym typeface="Symbol"/>
              </a:rPr>
              <a:t> </a:t>
            </a:r>
            <a:r>
              <a:rPr lang="en-US" altLang="en-US" sz="2400" dirty="0">
                <a:sym typeface="Symbol" pitchFamily="18" charset="2"/>
              </a:rPr>
              <a:t>D)  </a:t>
            </a:r>
            <a:r>
              <a:rPr lang="en-US" altLang="en-US" sz="2400" dirty="0" err="1">
                <a:sym typeface="Symbol" pitchFamily="18" charset="2"/>
              </a:rPr>
              <a:t>conf</a:t>
            </a:r>
            <a:r>
              <a:rPr lang="en-US" altLang="en-US" sz="2400" dirty="0">
                <a:sym typeface="Symbol" pitchFamily="18" charset="2"/>
              </a:rPr>
              <a:t>(AC </a:t>
            </a:r>
            <a:r>
              <a:rPr lang="en-US" altLang="en-US" sz="2400" dirty="0">
                <a:sym typeface="Symbol"/>
              </a:rPr>
              <a:t></a:t>
            </a:r>
            <a:r>
              <a:rPr lang="en-US" altLang="en-US" sz="2400" dirty="0">
                <a:sym typeface="Symbol" pitchFamily="18" charset="2"/>
              </a:rPr>
              <a:t> BD)  </a:t>
            </a:r>
            <a:r>
              <a:rPr lang="en-US" altLang="en-US" sz="2400" dirty="0" err="1">
                <a:sym typeface="Symbol" pitchFamily="18" charset="2"/>
              </a:rPr>
              <a:t>conf</a:t>
            </a:r>
            <a:r>
              <a:rPr lang="en-US" altLang="en-US" sz="2400" dirty="0">
                <a:sym typeface="Symbol" pitchFamily="18" charset="2"/>
              </a:rPr>
              <a:t>(C </a:t>
            </a:r>
            <a:r>
              <a:rPr lang="en-US" altLang="en-US" sz="2400" dirty="0">
                <a:sym typeface="Symbol"/>
              </a:rPr>
              <a:t></a:t>
            </a:r>
            <a:r>
              <a:rPr lang="en-US" altLang="en-US" sz="2400" dirty="0">
                <a:sym typeface="Symbol" pitchFamily="18" charset="2"/>
              </a:rPr>
              <a:t> ABD)</a:t>
            </a:r>
          </a:p>
          <a:p>
            <a:pPr lvl="2"/>
            <a:r>
              <a:rPr lang="en-US" altLang="en-US" sz="2400" dirty="0" err="1">
                <a:sym typeface="Symbol" pitchFamily="18" charset="2"/>
              </a:rPr>
              <a:t>conf</a:t>
            </a:r>
            <a:r>
              <a:rPr lang="en-US" altLang="en-US" sz="2400" dirty="0">
                <a:sym typeface="Symbol" pitchFamily="18" charset="2"/>
              </a:rPr>
              <a:t>(ABC </a:t>
            </a:r>
            <a:r>
              <a:rPr lang="en-US" altLang="en-US" sz="2400" dirty="0">
                <a:sym typeface="Symbol"/>
              </a:rPr>
              <a:t></a:t>
            </a:r>
            <a:r>
              <a:rPr lang="en-US" altLang="en-US" sz="2400" dirty="0">
                <a:sym typeface="Symbol" pitchFamily="18" charset="2"/>
              </a:rPr>
              <a:t> D)  </a:t>
            </a:r>
            <a:r>
              <a:rPr lang="en-US" altLang="en-US" sz="2400" dirty="0" err="1">
                <a:sym typeface="Symbol" pitchFamily="18" charset="2"/>
              </a:rPr>
              <a:t>conf</a:t>
            </a:r>
            <a:r>
              <a:rPr lang="en-US" altLang="en-US" sz="2400" dirty="0">
                <a:sym typeface="Symbol" pitchFamily="18" charset="2"/>
              </a:rPr>
              <a:t>(BC </a:t>
            </a:r>
            <a:r>
              <a:rPr lang="en-US" altLang="en-US" sz="2400" dirty="0">
                <a:sym typeface="Symbol"/>
              </a:rPr>
              <a:t></a:t>
            </a:r>
            <a:r>
              <a:rPr lang="en-US" altLang="en-US" sz="2400" dirty="0">
                <a:sym typeface="Symbol" pitchFamily="18" charset="2"/>
              </a:rPr>
              <a:t> AD)  </a:t>
            </a:r>
            <a:r>
              <a:rPr lang="en-US" altLang="en-US" sz="2400" dirty="0" err="1">
                <a:sym typeface="Symbol" pitchFamily="18" charset="2"/>
              </a:rPr>
              <a:t>conf</a:t>
            </a:r>
            <a:r>
              <a:rPr lang="en-US" altLang="en-US" sz="2400" dirty="0">
                <a:sym typeface="Symbol" pitchFamily="18" charset="2"/>
              </a:rPr>
              <a:t>(B </a:t>
            </a:r>
            <a:r>
              <a:rPr lang="en-US" altLang="en-US" sz="2400" dirty="0">
                <a:sym typeface="Symbol"/>
              </a:rPr>
              <a:t></a:t>
            </a:r>
            <a:r>
              <a:rPr lang="en-US" altLang="en-US" sz="2400" dirty="0">
                <a:sym typeface="Symbol" pitchFamily="18" charset="2"/>
              </a:rPr>
              <a:t> ACD)</a:t>
            </a:r>
          </a:p>
          <a:p>
            <a:pPr lvl="2"/>
            <a:endParaRPr lang="en-US" altLang="en-US" sz="2400" dirty="0">
              <a:sym typeface="Symbol" pitchFamily="18"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9F8F-19C0-DF46-CD2F-8E1208E42EFB}"/>
              </a:ext>
            </a:extLst>
          </p:cNvPr>
          <p:cNvSpPr>
            <a:spLocks noGrp="1"/>
          </p:cNvSpPr>
          <p:nvPr>
            <p:ph type="title"/>
          </p:nvPr>
        </p:nvSpPr>
        <p:spPr>
          <a:xfrm>
            <a:off x="595843" y="1026199"/>
            <a:ext cx="10515600" cy="553219"/>
          </a:xfrm>
        </p:spPr>
        <p:txBody>
          <a:bodyPr/>
          <a:lstStyle/>
          <a:p>
            <a:r>
              <a:rPr lang="en-US" altLang="en-US" sz="3600" dirty="0">
                <a:sym typeface="Symbol" pitchFamily="18" charset="2"/>
              </a:rPr>
              <a:t>Conjunction fallacy</a:t>
            </a:r>
            <a:br>
              <a:rPr lang="en-US" altLang="en-US" sz="3600" dirty="0">
                <a:sym typeface="Symbol" pitchFamily="18" charset="2"/>
              </a:rPr>
            </a:br>
            <a:r>
              <a:rPr lang="en-US" altLang="en-US" sz="3600" dirty="0">
                <a:sym typeface="Symbol" pitchFamily="18" charset="2"/>
              </a:rPr>
              <a:t>conf(ABC </a:t>
            </a:r>
            <a:r>
              <a:rPr lang="en-US" altLang="en-US" sz="3600" dirty="0">
                <a:sym typeface="Symbol"/>
              </a:rPr>
              <a:t></a:t>
            </a:r>
            <a:r>
              <a:rPr lang="en-US" altLang="en-US" sz="3600" dirty="0">
                <a:sym typeface="Symbol" pitchFamily="18" charset="2"/>
              </a:rPr>
              <a:t> D)  conf(AB </a:t>
            </a:r>
            <a:r>
              <a:rPr lang="en-US" altLang="en-US" sz="3600" dirty="0">
                <a:sym typeface="Symbol"/>
              </a:rPr>
              <a:t></a:t>
            </a:r>
            <a:r>
              <a:rPr lang="en-US" altLang="en-US" sz="3600" dirty="0">
                <a:sym typeface="Symbol" pitchFamily="18" charset="2"/>
              </a:rPr>
              <a:t> CD)  conf(A </a:t>
            </a:r>
            <a:r>
              <a:rPr lang="en-US" altLang="en-US" sz="3600" dirty="0">
                <a:sym typeface="Symbol"/>
              </a:rPr>
              <a:t></a:t>
            </a:r>
            <a:r>
              <a:rPr lang="en-US" altLang="en-US" sz="3600" dirty="0">
                <a:sym typeface="Symbol" pitchFamily="18" charset="2"/>
              </a:rPr>
              <a:t> BCD)</a:t>
            </a:r>
            <a:br>
              <a:rPr lang="en-US" altLang="en-US" sz="3600" dirty="0">
                <a:sym typeface="Symbol" pitchFamily="18" charset="2"/>
              </a:rPr>
            </a:br>
            <a:endParaRPr lang="en-GB" sz="3600" dirty="0"/>
          </a:p>
        </p:txBody>
      </p:sp>
      <p:sp>
        <p:nvSpPr>
          <p:cNvPr id="3" name="Content Placeholder 2">
            <a:extLst>
              <a:ext uri="{FF2B5EF4-FFF2-40B4-BE49-F238E27FC236}">
                <a16:creationId xmlns:a16="http://schemas.microsoft.com/office/drawing/2014/main" id="{ECA0D9C5-246F-0EA6-AC33-CCF0270BCF24}"/>
              </a:ext>
            </a:extLst>
          </p:cNvPr>
          <p:cNvSpPr>
            <a:spLocks noGrp="1"/>
          </p:cNvSpPr>
          <p:nvPr>
            <p:ph idx="1"/>
          </p:nvPr>
        </p:nvSpPr>
        <p:spPr>
          <a:xfrm>
            <a:off x="595843" y="2369127"/>
            <a:ext cx="10515600" cy="3446578"/>
          </a:xfrm>
        </p:spPr>
        <p:txBody>
          <a:bodyPr/>
          <a:lstStyle/>
          <a:p>
            <a:pPr marL="0" indent="0" algn="l">
              <a:buNone/>
            </a:pPr>
            <a:r>
              <a:rPr lang="en-GB" sz="2400" b="0" dirty="0">
                <a:solidFill>
                  <a:srgbClr val="202122"/>
                </a:solidFill>
                <a:effectLst/>
                <a:latin typeface="Arial" panose="020B0604020202020204" pitchFamily="34" charset="0"/>
              </a:rPr>
              <a:t>Linda is 31 years old, single, outspoken, and very bright. She majored in philosophy. As a student, she was deeply concerned with issues of discrimination and social justice, and also participated in anti-nuclear demonstrations.</a:t>
            </a:r>
          </a:p>
          <a:p>
            <a:pPr marL="0" indent="0" algn="l">
              <a:buNone/>
            </a:pPr>
            <a:r>
              <a:rPr lang="en-GB" b="0" i="0" dirty="0">
                <a:solidFill>
                  <a:srgbClr val="202122"/>
                </a:solidFill>
                <a:effectLst/>
                <a:latin typeface="Arial" panose="020B0604020202020204" pitchFamily="34" charset="0"/>
              </a:rPr>
              <a:t>Which is more probable?</a:t>
            </a:r>
          </a:p>
          <a:p>
            <a:pPr marL="0" indent="0" algn="l">
              <a:buNone/>
            </a:pPr>
            <a:r>
              <a:rPr lang="en-GB" dirty="0">
                <a:solidFill>
                  <a:srgbClr val="202122"/>
                </a:solidFill>
                <a:latin typeface="Arial" panose="020B0604020202020204" pitchFamily="34" charset="0"/>
              </a:rPr>
              <a:t>(a) </a:t>
            </a:r>
            <a:r>
              <a:rPr lang="en-GB" b="0" i="0" dirty="0">
                <a:solidFill>
                  <a:srgbClr val="202122"/>
                </a:solidFill>
                <a:effectLst/>
                <a:latin typeface="Arial" panose="020B0604020202020204" pitchFamily="34" charset="0"/>
              </a:rPr>
              <a:t>Linda is a bank teller.</a:t>
            </a:r>
          </a:p>
          <a:p>
            <a:pPr marL="0" indent="0" algn="l">
              <a:buNone/>
            </a:pPr>
            <a:r>
              <a:rPr lang="en-GB" b="0" i="0" dirty="0">
                <a:solidFill>
                  <a:srgbClr val="202122"/>
                </a:solidFill>
                <a:effectLst/>
                <a:latin typeface="Arial" panose="020B0604020202020204" pitchFamily="34" charset="0"/>
              </a:rPr>
              <a:t>(b) Linda is a bank teller and is active in the feminist movement.</a:t>
            </a:r>
          </a:p>
          <a:p>
            <a:endParaRPr lang="en-GB" dirty="0"/>
          </a:p>
        </p:txBody>
      </p:sp>
      <p:sp>
        <p:nvSpPr>
          <p:cNvPr id="4" name="Date Placeholder 3">
            <a:extLst>
              <a:ext uri="{FF2B5EF4-FFF2-40B4-BE49-F238E27FC236}">
                <a16:creationId xmlns:a16="http://schemas.microsoft.com/office/drawing/2014/main" id="{BBB73CAA-978B-FD7D-FB26-2DB1753BD37F}"/>
              </a:ext>
            </a:extLst>
          </p:cNvPr>
          <p:cNvSpPr>
            <a:spLocks noGrp="1"/>
          </p:cNvSpPr>
          <p:nvPr>
            <p:ph type="dt" sz="half" idx="10"/>
          </p:nvPr>
        </p:nvSpPr>
        <p:spPr/>
        <p:txBody>
          <a:bodyPr/>
          <a:lstStyle/>
          <a:p>
            <a:fld id="{CD071B8E-0DD7-5842-950E-3289D9FBABB1}" type="datetime4">
              <a:rPr lang="en-GB" smtClean="0"/>
              <a:pPr/>
              <a:t>29 October 2025</a:t>
            </a:fld>
            <a:endParaRPr lang="en-US" dirty="0"/>
          </a:p>
        </p:txBody>
      </p:sp>
      <p:sp>
        <p:nvSpPr>
          <p:cNvPr id="5" name="Footer Placeholder 4">
            <a:extLst>
              <a:ext uri="{FF2B5EF4-FFF2-40B4-BE49-F238E27FC236}">
                <a16:creationId xmlns:a16="http://schemas.microsoft.com/office/drawing/2014/main" id="{D7ACE0AF-BB5D-4E1A-53B4-E1ED8637D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BAB63-B08E-3115-B55B-98FAE75B7974}"/>
              </a:ext>
            </a:extLst>
          </p:cNvPr>
          <p:cNvSpPr>
            <a:spLocks noGrp="1"/>
          </p:cNvSpPr>
          <p:nvPr>
            <p:ph type="sldNum" sz="quarter" idx="12"/>
          </p:nvPr>
        </p:nvSpPr>
        <p:spPr/>
        <p:txBody>
          <a:bodyPr/>
          <a:lstStyle/>
          <a:p>
            <a:fld id="{437794D7-DC86-9A4E-9C9F-0B324FE8876A}" type="slidenum">
              <a:rPr lang="en-US" smtClean="0"/>
              <a:pPr/>
              <a:t>42</a:t>
            </a:fld>
            <a:endParaRPr lang="en-US" dirty="0"/>
          </a:p>
        </p:txBody>
      </p:sp>
      <p:sp>
        <p:nvSpPr>
          <p:cNvPr id="7" name="TextBox 6">
            <a:extLst>
              <a:ext uri="{FF2B5EF4-FFF2-40B4-BE49-F238E27FC236}">
                <a16:creationId xmlns:a16="http://schemas.microsoft.com/office/drawing/2014/main" id="{64915CB6-B11A-51D2-0661-2481D07C784E}"/>
              </a:ext>
            </a:extLst>
          </p:cNvPr>
          <p:cNvSpPr txBox="1"/>
          <p:nvPr/>
        </p:nvSpPr>
        <p:spPr>
          <a:xfrm>
            <a:off x="394855" y="5943600"/>
            <a:ext cx="5476884" cy="369332"/>
          </a:xfrm>
          <a:prstGeom prst="rect">
            <a:avLst/>
          </a:prstGeom>
          <a:noFill/>
        </p:spPr>
        <p:txBody>
          <a:bodyPr wrap="none" rtlCol="0">
            <a:spAutoFit/>
          </a:bodyPr>
          <a:lstStyle/>
          <a:p>
            <a:r>
              <a:rPr lang="en-GB" dirty="0"/>
              <a:t>Tversky and </a:t>
            </a:r>
            <a:r>
              <a:rPr lang="en-GB" dirty="0" err="1"/>
              <a:t>Kahnemann</a:t>
            </a:r>
            <a:r>
              <a:rPr lang="en-GB" dirty="0"/>
              <a:t>: </a:t>
            </a:r>
            <a:r>
              <a:rPr lang="en-GB" dirty="0">
                <a:hlinkClick r:id="rId2"/>
              </a:rPr>
              <a:t>Conjunction fallacy - Wikipedia</a:t>
            </a:r>
            <a:endParaRPr lang="en-GB" dirty="0"/>
          </a:p>
        </p:txBody>
      </p:sp>
    </p:spTree>
    <p:extLst>
      <p:ext uri="{BB962C8B-B14F-4D97-AF65-F5344CB8AC3E}">
        <p14:creationId xmlns:p14="http://schemas.microsoft.com/office/powerpoint/2010/main" val="1622031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GB" altLang="en-US"/>
              <a:t>Apriori Rule Generation</a:t>
            </a:r>
          </a:p>
        </p:txBody>
      </p:sp>
      <p:sp>
        <p:nvSpPr>
          <p:cNvPr id="171012" name="Text Box 4"/>
          <p:cNvSpPr txBox="1">
            <a:spLocks noChangeArrowheads="1"/>
          </p:cNvSpPr>
          <p:nvPr/>
        </p:nvSpPr>
        <p:spPr bwMode="auto">
          <a:xfrm>
            <a:off x="8095740" y="1316038"/>
            <a:ext cx="20224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t>Lattice of rules</a:t>
            </a:r>
          </a:p>
        </p:txBody>
      </p:sp>
      <p:sp>
        <p:nvSpPr>
          <p:cNvPr id="171014" name="Freeform 6"/>
          <p:cNvSpPr>
            <a:spLocks/>
          </p:cNvSpPr>
          <p:nvPr/>
        </p:nvSpPr>
        <p:spPr bwMode="auto">
          <a:xfrm>
            <a:off x="616556" y="2297568"/>
            <a:ext cx="7604445" cy="3482410"/>
          </a:xfrm>
          <a:custGeom>
            <a:avLst/>
            <a:gdLst>
              <a:gd name="T0" fmla="*/ 256 w 3712"/>
              <a:gd name="T1" fmla="*/ 376 h 2808"/>
              <a:gd name="T2" fmla="*/ 736 w 3712"/>
              <a:gd name="T3" fmla="*/ 88 h 2808"/>
              <a:gd name="T4" fmla="*/ 2176 w 3712"/>
              <a:gd name="T5" fmla="*/ 904 h 2808"/>
              <a:gd name="T6" fmla="*/ 2656 w 3712"/>
              <a:gd name="T7" fmla="*/ 1768 h 2808"/>
              <a:gd name="T8" fmla="*/ 3520 w 3712"/>
              <a:gd name="T9" fmla="*/ 2296 h 2808"/>
              <a:gd name="T10" fmla="*/ 3376 w 3712"/>
              <a:gd name="T11" fmla="*/ 2584 h 2808"/>
              <a:gd name="T12" fmla="*/ 1504 w 3712"/>
              <a:gd name="T13" fmla="*/ 2776 h 2808"/>
              <a:gd name="T14" fmla="*/ 352 w 3712"/>
              <a:gd name="T15" fmla="*/ 2392 h 2808"/>
              <a:gd name="T16" fmla="*/ 16 w 3712"/>
              <a:gd name="T17" fmla="*/ 1288 h 2808"/>
              <a:gd name="T18" fmla="*/ 256 w 3712"/>
              <a:gd name="T19" fmla="*/ 376 h 2808"/>
              <a:gd name="connsiteX0" fmla="*/ 651 w 9713"/>
              <a:gd name="connsiteY0" fmla="*/ 1080 h 9643"/>
              <a:gd name="connsiteX1" fmla="*/ 1944 w 9713"/>
              <a:gd name="connsiteY1" fmla="*/ 54 h 9643"/>
              <a:gd name="connsiteX2" fmla="*/ 6101 w 9713"/>
              <a:gd name="connsiteY2" fmla="*/ 2463 h 9643"/>
              <a:gd name="connsiteX3" fmla="*/ 7116 w 9713"/>
              <a:gd name="connsiteY3" fmla="*/ 6037 h 9643"/>
              <a:gd name="connsiteX4" fmla="*/ 9444 w 9713"/>
              <a:gd name="connsiteY4" fmla="*/ 7918 h 9643"/>
              <a:gd name="connsiteX5" fmla="*/ 9056 w 9713"/>
              <a:gd name="connsiteY5" fmla="*/ 8943 h 9643"/>
              <a:gd name="connsiteX6" fmla="*/ 4013 w 9713"/>
              <a:gd name="connsiteY6" fmla="*/ 9627 h 9643"/>
              <a:gd name="connsiteX7" fmla="*/ 909 w 9713"/>
              <a:gd name="connsiteY7" fmla="*/ 8260 h 9643"/>
              <a:gd name="connsiteX8" fmla="*/ 4 w 9713"/>
              <a:gd name="connsiteY8" fmla="*/ 4328 h 9643"/>
              <a:gd name="connsiteX9" fmla="*/ 651 w 9713"/>
              <a:gd name="connsiteY9" fmla="*/ 1080 h 9643"/>
              <a:gd name="connsiteX0" fmla="*/ 670 w 9913"/>
              <a:gd name="connsiteY0" fmla="*/ 1120 h 10000"/>
              <a:gd name="connsiteX1" fmla="*/ 2001 w 9913"/>
              <a:gd name="connsiteY1" fmla="*/ 56 h 10000"/>
              <a:gd name="connsiteX2" fmla="*/ 6281 w 9913"/>
              <a:gd name="connsiteY2" fmla="*/ 2554 h 10000"/>
              <a:gd name="connsiteX3" fmla="*/ 9613 w 9913"/>
              <a:gd name="connsiteY3" fmla="*/ 3819 h 10000"/>
              <a:gd name="connsiteX4" fmla="*/ 9723 w 9913"/>
              <a:gd name="connsiteY4" fmla="*/ 8211 h 10000"/>
              <a:gd name="connsiteX5" fmla="*/ 9324 w 9913"/>
              <a:gd name="connsiteY5" fmla="*/ 9274 h 10000"/>
              <a:gd name="connsiteX6" fmla="*/ 4132 w 9913"/>
              <a:gd name="connsiteY6" fmla="*/ 9983 h 10000"/>
              <a:gd name="connsiteX7" fmla="*/ 936 w 9913"/>
              <a:gd name="connsiteY7" fmla="*/ 8566 h 10000"/>
              <a:gd name="connsiteX8" fmla="*/ 4 w 9913"/>
              <a:gd name="connsiteY8" fmla="*/ 4488 h 10000"/>
              <a:gd name="connsiteX9" fmla="*/ 670 w 9913"/>
              <a:gd name="connsiteY9" fmla="*/ 1120 h 10000"/>
              <a:gd name="connsiteX0" fmla="*/ 676 w 13404"/>
              <a:gd name="connsiteY0" fmla="*/ 1120 h 10012"/>
              <a:gd name="connsiteX1" fmla="*/ 2019 w 13404"/>
              <a:gd name="connsiteY1" fmla="*/ 56 h 10012"/>
              <a:gd name="connsiteX2" fmla="*/ 6336 w 13404"/>
              <a:gd name="connsiteY2" fmla="*/ 2554 h 10012"/>
              <a:gd name="connsiteX3" fmla="*/ 9697 w 13404"/>
              <a:gd name="connsiteY3" fmla="*/ 3819 h 10012"/>
              <a:gd name="connsiteX4" fmla="*/ 13404 w 13404"/>
              <a:gd name="connsiteY4" fmla="*/ 6464 h 10012"/>
              <a:gd name="connsiteX5" fmla="*/ 9406 w 13404"/>
              <a:gd name="connsiteY5" fmla="*/ 9274 h 10012"/>
              <a:gd name="connsiteX6" fmla="*/ 4168 w 13404"/>
              <a:gd name="connsiteY6" fmla="*/ 9983 h 10012"/>
              <a:gd name="connsiteX7" fmla="*/ 944 w 13404"/>
              <a:gd name="connsiteY7" fmla="*/ 8566 h 10012"/>
              <a:gd name="connsiteX8" fmla="*/ 4 w 13404"/>
              <a:gd name="connsiteY8" fmla="*/ 4488 h 10012"/>
              <a:gd name="connsiteX9" fmla="*/ 676 w 13404"/>
              <a:gd name="connsiteY9" fmla="*/ 1120 h 10012"/>
              <a:gd name="connsiteX0" fmla="*/ 676 w 13404"/>
              <a:gd name="connsiteY0" fmla="*/ 1120 h 10012"/>
              <a:gd name="connsiteX1" fmla="*/ 2019 w 13404"/>
              <a:gd name="connsiteY1" fmla="*/ 56 h 10012"/>
              <a:gd name="connsiteX2" fmla="*/ 6336 w 13404"/>
              <a:gd name="connsiteY2" fmla="*/ 2554 h 10012"/>
              <a:gd name="connsiteX3" fmla="*/ 9714 w 13404"/>
              <a:gd name="connsiteY3" fmla="*/ 4155 h 10012"/>
              <a:gd name="connsiteX4" fmla="*/ 13404 w 13404"/>
              <a:gd name="connsiteY4" fmla="*/ 6464 h 10012"/>
              <a:gd name="connsiteX5" fmla="*/ 9406 w 13404"/>
              <a:gd name="connsiteY5" fmla="*/ 9274 h 10012"/>
              <a:gd name="connsiteX6" fmla="*/ 4168 w 13404"/>
              <a:gd name="connsiteY6" fmla="*/ 9983 h 10012"/>
              <a:gd name="connsiteX7" fmla="*/ 944 w 13404"/>
              <a:gd name="connsiteY7" fmla="*/ 8566 h 10012"/>
              <a:gd name="connsiteX8" fmla="*/ 4 w 13404"/>
              <a:gd name="connsiteY8" fmla="*/ 4488 h 10012"/>
              <a:gd name="connsiteX9" fmla="*/ 676 w 13404"/>
              <a:gd name="connsiteY9" fmla="*/ 1120 h 10012"/>
              <a:gd name="connsiteX0" fmla="*/ 676 w 13404"/>
              <a:gd name="connsiteY0" fmla="*/ 1120 h 9990"/>
              <a:gd name="connsiteX1" fmla="*/ 2019 w 13404"/>
              <a:gd name="connsiteY1" fmla="*/ 56 h 9990"/>
              <a:gd name="connsiteX2" fmla="*/ 6336 w 13404"/>
              <a:gd name="connsiteY2" fmla="*/ 2554 h 9990"/>
              <a:gd name="connsiteX3" fmla="*/ 9714 w 13404"/>
              <a:gd name="connsiteY3" fmla="*/ 4155 h 9990"/>
              <a:gd name="connsiteX4" fmla="*/ 13404 w 13404"/>
              <a:gd name="connsiteY4" fmla="*/ 6464 h 9990"/>
              <a:gd name="connsiteX5" fmla="*/ 9406 w 13404"/>
              <a:gd name="connsiteY5" fmla="*/ 9274 h 9990"/>
              <a:gd name="connsiteX6" fmla="*/ 4168 w 13404"/>
              <a:gd name="connsiteY6" fmla="*/ 9983 h 9990"/>
              <a:gd name="connsiteX7" fmla="*/ 4209 w 13404"/>
              <a:gd name="connsiteY7" fmla="*/ 9000 h 9990"/>
              <a:gd name="connsiteX8" fmla="*/ 944 w 13404"/>
              <a:gd name="connsiteY8" fmla="*/ 8566 h 9990"/>
              <a:gd name="connsiteX9" fmla="*/ 4 w 13404"/>
              <a:gd name="connsiteY9" fmla="*/ 4488 h 9990"/>
              <a:gd name="connsiteX10" fmla="*/ 676 w 13404"/>
              <a:gd name="connsiteY10" fmla="*/ 1120 h 9990"/>
              <a:gd name="connsiteX0" fmla="*/ 504 w 10001"/>
              <a:gd name="connsiteY0" fmla="*/ 1121 h 10006"/>
              <a:gd name="connsiteX1" fmla="*/ 1506 w 10001"/>
              <a:gd name="connsiteY1" fmla="*/ 56 h 10006"/>
              <a:gd name="connsiteX2" fmla="*/ 4727 w 10001"/>
              <a:gd name="connsiteY2" fmla="*/ 2557 h 10006"/>
              <a:gd name="connsiteX3" fmla="*/ 7247 w 10001"/>
              <a:gd name="connsiteY3" fmla="*/ 4159 h 10006"/>
              <a:gd name="connsiteX4" fmla="*/ 10000 w 10001"/>
              <a:gd name="connsiteY4" fmla="*/ 6470 h 10006"/>
              <a:gd name="connsiteX5" fmla="*/ 6903 w 10001"/>
              <a:gd name="connsiteY5" fmla="*/ 8207 h 10006"/>
              <a:gd name="connsiteX6" fmla="*/ 3110 w 10001"/>
              <a:gd name="connsiteY6" fmla="*/ 9993 h 10006"/>
              <a:gd name="connsiteX7" fmla="*/ 3140 w 10001"/>
              <a:gd name="connsiteY7" fmla="*/ 9009 h 10006"/>
              <a:gd name="connsiteX8" fmla="*/ 704 w 10001"/>
              <a:gd name="connsiteY8" fmla="*/ 8575 h 10006"/>
              <a:gd name="connsiteX9" fmla="*/ 3 w 10001"/>
              <a:gd name="connsiteY9" fmla="*/ 4492 h 10006"/>
              <a:gd name="connsiteX10" fmla="*/ 504 w 10001"/>
              <a:gd name="connsiteY10" fmla="*/ 1121 h 10006"/>
              <a:gd name="connsiteX0" fmla="*/ 504 w 10001"/>
              <a:gd name="connsiteY0" fmla="*/ 1121 h 9119"/>
              <a:gd name="connsiteX1" fmla="*/ 1506 w 10001"/>
              <a:gd name="connsiteY1" fmla="*/ 56 h 9119"/>
              <a:gd name="connsiteX2" fmla="*/ 4727 w 10001"/>
              <a:gd name="connsiteY2" fmla="*/ 2557 h 9119"/>
              <a:gd name="connsiteX3" fmla="*/ 7247 w 10001"/>
              <a:gd name="connsiteY3" fmla="*/ 4159 h 9119"/>
              <a:gd name="connsiteX4" fmla="*/ 10000 w 10001"/>
              <a:gd name="connsiteY4" fmla="*/ 6470 h 9119"/>
              <a:gd name="connsiteX5" fmla="*/ 6903 w 10001"/>
              <a:gd name="connsiteY5" fmla="*/ 8207 h 9119"/>
              <a:gd name="connsiteX6" fmla="*/ 4122 w 10001"/>
              <a:gd name="connsiteY6" fmla="*/ 8917 h 9119"/>
              <a:gd name="connsiteX7" fmla="*/ 3140 w 10001"/>
              <a:gd name="connsiteY7" fmla="*/ 9009 h 9119"/>
              <a:gd name="connsiteX8" fmla="*/ 704 w 10001"/>
              <a:gd name="connsiteY8" fmla="*/ 8575 h 9119"/>
              <a:gd name="connsiteX9" fmla="*/ 3 w 10001"/>
              <a:gd name="connsiteY9" fmla="*/ 4492 h 9119"/>
              <a:gd name="connsiteX10" fmla="*/ 504 w 10001"/>
              <a:gd name="connsiteY10" fmla="*/ 1121 h 9119"/>
              <a:gd name="connsiteX0" fmla="*/ 524 w 10020"/>
              <a:gd name="connsiteY0" fmla="*/ 1229 h 10000"/>
              <a:gd name="connsiteX1" fmla="*/ 1526 w 10020"/>
              <a:gd name="connsiteY1" fmla="*/ 61 h 10000"/>
              <a:gd name="connsiteX2" fmla="*/ 4747 w 10020"/>
              <a:gd name="connsiteY2" fmla="*/ 2804 h 10000"/>
              <a:gd name="connsiteX3" fmla="*/ 7266 w 10020"/>
              <a:gd name="connsiteY3" fmla="*/ 4561 h 10000"/>
              <a:gd name="connsiteX4" fmla="*/ 10019 w 10020"/>
              <a:gd name="connsiteY4" fmla="*/ 7095 h 10000"/>
              <a:gd name="connsiteX5" fmla="*/ 6922 w 10020"/>
              <a:gd name="connsiteY5" fmla="*/ 9000 h 10000"/>
              <a:gd name="connsiteX6" fmla="*/ 4142 w 10020"/>
              <a:gd name="connsiteY6" fmla="*/ 9778 h 10000"/>
              <a:gd name="connsiteX7" fmla="*/ 3160 w 10020"/>
              <a:gd name="connsiteY7" fmla="*/ 9879 h 10000"/>
              <a:gd name="connsiteX8" fmla="*/ 1243 w 10020"/>
              <a:gd name="connsiteY8" fmla="*/ 9059 h 10000"/>
              <a:gd name="connsiteX9" fmla="*/ 23 w 10020"/>
              <a:gd name="connsiteY9" fmla="*/ 4926 h 10000"/>
              <a:gd name="connsiteX10" fmla="*/ 524 w 10020"/>
              <a:gd name="connsiteY10" fmla="*/ 1229 h 10000"/>
              <a:gd name="connsiteX0" fmla="*/ 524 w 10020"/>
              <a:gd name="connsiteY0" fmla="*/ 1229 h 10020"/>
              <a:gd name="connsiteX1" fmla="*/ 1526 w 10020"/>
              <a:gd name="connsiteY1" fmla="*/ 61 h 10020"/>
              <a:gd name="connsiteX2" fmla="*/ 4747 w 10020"/>
              <a:gd name="connsiteY2" fmla="*/ 2804 h 10020"/>
              <a:gd name="connsiteX3" fmla="*/ 7266 w 10020"/>
              <a:gd name="connsiteY3" fmla="*/ 4561 h 10020"/>
              <a:gd name="connsiteX4" fmla="*/ 10019 w 10020"/>
              <a:gd name="connsiteY4" fmla="*/ 7095 h 10020"/>
              <a:gd name="connsiteX5" fmla="*/ 6922 w 10020"/>
              <a:gd name="connsiteY5" fmla="*/ 9000 h 10020"/>
              <a:gd name="connsiteX6" fmla="*/ 4142 w 10020"/>
              <a:gd name="connsiteY6" fmla="*/ 9778 h 10020"/>
              <a:gd name="connsiteX7" fmla="*/ 3211 w 10020"/>
              <a:gd name="connsiteY7" fmla="*/ 9904 h 10020"/>
              <a:gd name="connsiteX8" fmla="*/ 1243 w 10020"/>
              <a:gd name="connsiteY8" fmla="*/ 9059 h 10020"/>
              <a:gd name="connsiteX9" fmla="*/ 23 w 10020"/>
              <a:gd name="connsiteY9" fmla="*/ 4926 h 10020"/>
              <a:gd name="connsiteX10" fmla="*/ 524 w 10020"/>
              <a:gd name="connsiteY10" fmla="*/ 1229 h 10020"/>
              <a:gd name="connsiteX0" fmla="*/ 524 w 10020"/>
              <a:gd name="connsiteY0" fmla="*/ 1229 h 9904"/>
              <a:gd name="connsiteX1" fmla="*/ 1526 w 10020"/>
              <a:gd name="connsiteY1" fmla="*/ 61 h 9904"/>
              <a:gd name="connsiteX2" fmla="*/ 4747 w 10020"/>
              <a:gd name="connsiteY2" fmla="*/ 2804 h 9904"/>
              <a:gd name="connsiteX3" fmla="*/ 7266 w 10020"/>
              <a:gd name="connsiteY3" fmla="*/ 4561 h 9904"/>
              <a:gd name="connsiteX4" fmla="*/ 10019 w 10020"/>
              <a:gd name="connsiteY4" fmla="*/ 7095 h 9904"/>
              <a:gd name="connsiteX5" fmla="*/ 6922 w 10020"/>
              <a:gd name="connsiteY5" fmla="*/ 9000 h 9904"/>
              <a:gd name="connsiteX6" fmla="*/ 4142 w 10020"/>
              <a:gd name="connsiteY6" fmla="*/ 9778 h 9904"/>
              <a:gd name="connsiteX7" fmla="*/ 3211 w 10020"/>
              <a:gd name="connsiteY7" fmla="*/ 9904 h 9904"/>
              <a:gd name="connsiteX8" fmla="*/ 1243 w 10020"/>
              <a:gd name="connsiteY8" fmla="*/ 9059 h 9904"/>
              <a:gd name="connsiteX9" fmla="*/ 23 w 10020"/>
              <a:gd name="connsiteY9" fmla="*/ 4926 h 9904"/>
              <a:gd name="connsiteX10" fmla="*/ 524 w 10020"/>
              <a:gd name="connsiteY10" fmla="*/ 1229 h 9904"/>
              <a:gd name="connsiteX0" fmla="*/ 523 w 10000"/>
              <a:gd name="connsiteY0" fmla="*/ 1241 h 10012"/>
              <a:gd name="connsiteX1" fmla="*/ 1523 w 10000"/>
              <a:gd name="connsiteY1" fmla="*/ 62 h 10012"/>
              <a:gd name="connsiteX2" fmla="*/ 4738 w 10000"/>
              <a:gd name="connsiteY2" fmla="*/ 2831 h 10012"/>
              <a:gd name="connsiteX3" fmla="*/ 7251 w 10000"/>
              <a:gd name="connsiteY3" fmla="*/ 4605 h 10012"/>
              <a:gd name="connsiteX4" fmla="*/ 9999 w 10000"/>
              <a:gd name="connsiteY4" fmla="*/ 7164 h 10012"/>
              <a:gd name="connsiteX5" fmla="*/ 6908 w 10000"/>
              <a:gd name="connsiteY5" fmla="*/ 9087 h 10012"/>
              <a:gd name="connsiteX6" fmla="*/ 4134 w 10000"/>
              <a:gd name="connsiteY6" fmla="*/ 9873 h 10012"/>
              <a:gd name="connsiteX7" fmla="*/ 3205 w 10000"/>
              <a:gd name="connsiteY7" fmla="*/ 10000 h 10012"/>
              <a:gd name="connsiteX8" fmla="*/ 1241 w 10000"/>
              <a:gd name="connsiteY8" fmla="*/ 9147 h 10012"/>
              <a:gd name="connsiteX9" fmla="*/ 23 w 10000"/>
              <a:gd name="connsiteY9" fmla="*/ 4974 h 10012"/>
              <a:gd name="connsiteX10" fmla="*/ 523 w 10000"/>
              <a:gd name="connsiteY10" fmla="*/ 1241 h 10012"/>
              <a:gd name="connsiteX0" fmla="*/ 535 w 10012"/>
              <a:gd name="connsiteY0" fmla="*/ 424 h 9195"/>
              <a:gd name="connsiteX1" fmla="*/ 2634 w 10012"/>
              <a:gd name="connsiteY1" fmla="*/ 263 h 9195"/>
              <a:gd name="connsiteX2" fmla="*/ 4750 w 10012"/>
              <a:gd name="connsiteY2" fmla="*/ 2014 h 9195"/>
              <a:gd name="connsiteX3" fmla="*/ 7263 w 10012"/>
              <a:gd name="connsiteY3" fmla="*/ 3788 h 9195"/>
              <a:gd name="connsiteX4" fmla="*/ 10011 w 10012"/>
              <a:gd name="connsiteY4" fmla="*/ 6347 h 9195"/>
              <a:gd name="connsiteX5" fmla="*/ 6920 w 10012"/>
              <a:gd name="connsiteY5" fmla="*/ 8270 h 9195"/>
              <a:gd name="connsiteX6" fmla="*/ 4146 w 10012"/>
              <a:gd name="connsiteY6" fmla="*/ 9056 h 9195"/>
              <a:gd name="connsiteX7" fmla="*/ 3217 w 10012"/>
              <a:gd name="connsiteY7" fmla="*/ 9183 h 9195"/>
              <a:gd name="connsiteX8" fmla="*/ 1253 w 10012"/>
              <a:gd name="connsiteY8" fmla="*/ 8330 h 9195"/>
              <a:gd name="connsiteX9" fmla="*/ 35 w 10012"/>
              <a:gd name="connsiteY9" fmla="*/ 4157 h 9195"/>
              <a:gd name="connsiteX10" fmla="*/ 535 w 10012"/>
              <a:gd name="connsiteY10" fmla="*/ 424 h 9195"/>
              <a:gd name="connsiteX0" fmla="*/ 500 w 9966"/>
              <a:gd name="connsiteY0" fmla="*/ 333 h 9872"/>
              <a:gd name="connsiteX1" fmla="*/ 2597 w 9966"/>
              <a:gd name="connsiteY1" fmla="*/ 158 h 9872"/>
              <a:gd name="connsiteX2" fmla="*/ 4710 w 9966"/>
              <a:gd name="connsiteY2" fmla="*/ 2062 h 9872"/>
              <a:gd name="connsiteX3" fmla="*/ 7220 w 9966"/>
              <a:gd name="connsiteY3" fmla="*/ 3992 h 9872"/>
              <a:gd name="connsiteX4" fmla="*/ 9965 w 9966"/>
              <a:gd name="connsiteY4" fmla="*/ 6775 h 9872"/>
              <a:gd name="connsiteX5" fmla="*/ 6878 w 9966"/>
              <a:gd name="connsiteY5" fmla="*/ 8866 h 9872"/>
              <a:gd name="connsiteX6" fmla="*/ 4107 w 9966"/>
              <a:gd name="connsiteY6" fmla="*/ 9721 h 9872"/>
              <a:gd name="connsiteX7" fmla="*/ 3179 w 9966"/>
              <a:gd name="connsiteY7" fmla="*/ 9859 h 9872"/>
              <a:gd name="connsiteX8" fmla="*/ 1217 w 9966"/>
              <a:gd name="connsiteY8" fmla="*/ 8931 h 9872"/>
              <a:gd name="connsiteX9" fmla="*/ 1 w 9966"/>
              <a:gd name="connsiteY9" fmla="*/ 4393 h 9872"/>
              <a:gd name="connsiteX10" fmla="*/ 1122 w 9966"/>
              <a:gd name="connsiteY10" fmla="*/ 2113 h 9872"/>
              <a:gd name="connsiteX11" fmla="*/ 500 w 9966"/>
              <a:gd name="connsiteY11" fmla="*/ 333 h 9872"/>
              <a:gd name="connsiteX0" fmla="*/ 1958 w 10000"/>
              <a:gd name="connsiteY0" fmla="*/ 789 h 9878"/>
              <a:gd name="connsiteX1" fmla="*/ 2606 w 10000"/>
              <a:gd name="connsiteY1" fmla="*/ 38 h 9878"/>
              <a:gd name="connsiteX2" fmla="*/ 4726 w 10000"/>
              <a:gd name="connsiteY2" fmla="*/ 1967 h 9878"/>
              <a:gd name="connsiteX3" fmla="*/ 7245 w 10000"/>
              <a:gd name="connsiteY3" fmla="*/ 3922 h 9878"/>
              <a:gd name="connsiteX4" fmla="*/ 9999 w 10000"/>
              <a:gd name="connsiteY4" fmla="*/ 6741 h 9878"/>
              <a:gd name="connsiteX5" fmla="*/ 6901 w 10000"/>
              <a:gd name="connsiteY5" fmla="*/ 8859 h 9878"/>
              <a:gd name="connsiteX6" fmla="*/ 4121 w 10000"/>
              <a:gd name="connsiteY6" fmla="*/ 9725 h 9878"/>
              <a:gd name="connsiteX7" fmla="*/ 3190 w 10000"/>
              <a:gd name="connsiteY7" fmla="*/ 9865 h 9878"/>
              <a:gd name="connsiteX8" fmla="*/ 1221 w 10000"/>
              <a:gd name="connsiteY8" fmla="*/ 8925 h 9878"/>
              <a:gd name="connsiteX9" fmla="*/ 1 w 10000"/>
              <a:gd name="connsiteY9" fmla="*/ 4328 h 9878"/>
              <a:gd name="connsiteX10" fmla="*/ 1126 w 10000"/>
              <a:gd name="connsiteY10" fmla="*/ 2018 h 9878"/>
              <a:gd name="connsiteX11" fmla="*/ 1958 w 10000"/>
              <a:gd name="connsiteY11" fmla="*/ 789 h 9878"/>
              <a:gd name="connsiteX0" fmla="*/ 1958 w 10000"/>
              <a:gd name="connsiteY0" fmla="*/ 808 h 10010"/>
              <a:gd name="connsiteX1" fmla="*/ 2606 w 10000"/>
              <a:gd name="connsiteY1" fmla="*/ 47 h 10010"/>
              <a:gd name="connsiteX2" fmla="*/ 4726 w 10000"/>
              <a:gd name="connsiteY2" fmla="*/ 2000 h 10010"/>
              <a:gd name="connsiteX3" fmla="*/ 7245 w 10000"/>
              <a:gd name="connsiteY3" fmla="*/ 3979 h 10010"/>
              <a:gd name="connsiteX4" fmla="*/ 9999 w 10000"/>
              <a:gd name="connsiteY4" fmla="*/ 6833 h 10010"/>
              <a:gd name="connsiteX5" fmla="*/ 6901 w 10000"/>
              <a:gd name="connsiteY5" fmla="*/ 8977 h 10010"/>
              <a:gd name="connsiteX6" fmla="*/ 4121 w 10000"/>
              <a:gd name="connsiteY6" fmla="*/ 9854 h 10010"/>
              <a:gd name="connsiteX7" fmla="*/ 3190 w 10000"/>
              <a:gd name="connsiteY7" fmla="*/ 9996 h 10010"/>
              <a:gd name="connsiteX8" fmla="*/ 1221 w 10000"/>
              <a:gd name="connsiteY8" fmla="*/ 9044 h 10010"/>
              <a:gd name="connsiteX9" fmla="*/ 1 w 10000"/>
              <a:gd name="connsiteY9" fmla="*/ 4390 h 10010"/>
              <a:gd name="connsiteX10" fmla="*/ 1126 w 10000"/>
              <a:gd name="connsiteY10" fmla="*/ 2052 h 10010"/>
              <a:gd name="connsiteX11" fmla="*/ 1958 w 10000"/>
              <a:gd name="connsiteY11" fmla="*/ 808 h 10010"/>
              <a:gd name="connsiteX0" fmla="*/ 1958 w 10000"/>
              <a:gd name="connsiteY0" fmla="*/ 799 h 10001"/>
              <a:gd name="connsiteX1" fmla="*/ 2606 w 10000"/>
              <a:gd name="connsiteY1" fmla="*/ 38 h 10001"/>
              <a:gd name="connsiteX2" fmla="*/ 4726 w 10000"/>
              <a:gd name="connsiteY2" fmla="*/ 1991 h 10001"/>
              <a:gd name="connsiteX3" fmla="*/ 7245 w 10000"/>
              <a:gd name="connsiteY3" fmla="*/ 3970 h 10001"/>
              <a:gd name="connsiteX4" fmla="*/ 9999 w 10000"/>
              <a:gd name="connsiteY4" fmla="*/ 6824 h 10001"/>
              <a:gd name="connsiteX5" fmla="*/ 6901 w 10000"/>
              <a:gd name="connsiteY5" fmla="*/ 8968 h 10001"/>
              <a:gd name="connsiteX6" fmla="*/ 4121 w 10000"/>
              <a:gd name="connsiteY6" fmla="*/ 9845 h 10001"/>
              <a:gd name="connsiteX7" fmla="*/ 3190 w 10000"/>
              <a:gd name="connsiteY7" fmla="*/ 9987 h 10001"/>
              <a:gd name="connsiteX8" fmla="*/ 1221 w 10000"/>
              <a:gd name="connsiteY8" fmla="*/ 9035 h 10001"/>
              <a:gd name="connsiteX9" fmla="*/ 1 w 10000"/>
              <a:gd name="connsiteY9" fmla="*/ 4381 h 10001"/>
              <a:gd name="connsiteX10" fmla="*/ 1126 w 10000"/>
              <a:gd name="connsiteY10" fmla="*/ 2043 h 10001"/>
              <a:gd name="connsiteX11" fmla="*/ 1958 w 10000"/>
              <a:gd name="connsiteY11" fmla="*/ 799 h 10001"/>
              <a:gd name="connsiteX0" fmla="*/ 1958 w 10000"/>
              <a:gd name="connsiteY0" fmla="*/ 812 h 10014"/>
              <a:gd name="connsiteX1" fmla="*/ 2606 w 10000"/>
              <a:gd name="connsiteY1" fmla="*/ 51 h 10014"/>
              <a:gd name="connsiteX2" fmla="*/ 4726 w 10000"/>
              <a:gd name="connsiteY2" fmla="*/ 2004 h 10014"/>
              <a:gd name="connsiteX3" fmla="*/ 7245 w 10000"/>
              <a:gd name="connsiteY3" fmla="*/ 3983 h 10014"/>
              <a:gd name="connsiteX4" fmla="*/ 9999 w 10000"/>
              <a:gd name="connsiteY4" fmla="*/ 6837 h 10014"/>
              <a:gd name="connsiteX5" fmla="*/ 6901 w 10000"/>
              <a:gd name="connsiteY5" fmla="*/ 8981 h 10014"/>
              <a:gd name="connsiteX6" fmla="*/ 4121 w 10000"/>
              <a:gd name="connsiteY6" fmla="*/ 9858 h 10014"/>
              <a:gd name="connsiteX7" fmla="*/ 3190 w 10000"/>
              <a:gd name="connsiteY7" fmla="*/ 10000 h 10014"/>
              <a:gd name="connsiteX8" fmla="*/ 1221 w 10000"/>
              <a:gd name="connsiteY8" fmla="*/ 9048 h 10014"/>
              <a:gd name="connsiteX9" fmla="*/ 1 w 10000"/>
              <a:gd name="connsiteY9" fmla="*/ 4394 h 10014"/>
              <a:gd name="connsiteX10" fmla="*/ 1126 w 10000"/>
              <a:gd name="connsiteY10" fmla="*/ 2056 h 10014"/>
              <a:gd name="connsiteX11" fmla="*/ 1958 w 10000"/>
              <a:gd name="connsiteY11" fmla="*/ 812 h 1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14">
                <a:moveTo>
                  <a:pt x="1958" y="812"/>
                </a:moveTo>
                <a:cubicBezTo>
                  <a:pt x="2268" y="257"/>
                  <a:pt x="2145" y="-147"/>
                  <a:pt x="2606" y="51"/>
                </a:cubicBezTo>
                <a:cubicBezTo>
                  <a:pt x="3067" y="250"/>
                  <a:pt x="3953" y="1349"/>
                  <a:pt x="4726" y="2004"/>
                </a:cubicBezTo>
                <a:cubicBezTo>
                  <a:pt x="5499" y="2659"/>
                  <a:pt x="6366" y="3178"/>
                  <a:pt x="7245" y="3983"/>
                </a:cubicBezTo>
                <a:cubicBezTo>
                  <a:pt x="8125" y="4789"/>
                  <a:pt x="10056" y="6003"/>
                  <a:pt x="9999" y="6837"/>
                </a:cubicBezTo>
                <a:cubicBezTo>
                  <a:pt x="9942" y="7669"/>
                  <a:pt x="7882" y="8477"/>
                  <a:pt x="6901" y="8981"/>
                </a:cubicBezTo>
                <a:cubicBezTo>
                  <a:pt x="5921" y="9486"/>
                  <a:pt x="4738" y="9687"/>
                  <a:pt x="4121" y="9858"/>
                </a:cubicBezTo>
                <a:cubicBezTo>
                  <a:pt x="3503" y="10027"/>
                  <a:pt x="3730" y="9959"/>
                  <a:pt x="3190" y="10000"/>
                </a:cubicBezTo>
                <a:cubicBezTo>
                  <a:pt x="2750" y="10013"/>
                  <a:pt x="1724" y="10166"/>
                  <a:pt x="1221" y="9048"/>
                </a:cubicBezTo>
                <a:cubicBezTo>
                  <a:pt x="704" y="7914"/>
                  <a:pt x="17" y="5560"/>
                  <a:pt x="1" y="4394"/>
                </a:cubicBezTo>
                <a:cubicBezTo>
                  <a:pt x="-15" y="3229"/>
                  <a:pt x="1043" y="2750"/>
                  <a:pt x="1126" y="2056"/>
                </a:cubicBezTo>
                <a:cubicBezTo>
                  <a:pt x="1209" y="1362"/>
                  <a:pt x="1648" y="1367"/>
                  <a:pt x="1958" y="812"/>
                </a:cubicBezTo>
                <a:close/>
              </a:path>
            </a:pathLst>
          </a:custGeom>
          <a:noFill/>
          <a:ln w="38100" cap="flat" cmpd="sng">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1015" name="Line 7"/>
          <p:cNvSpPr>
            <a:spLocks noChangeShapeType="1"/>
          </p:cNvSpPr>
          <p:nvPr/>
        </p:nvSpPr>
        <p:spPr bwMode="auto">
          <a:xfrm>
            <a:off x="1694094" y="2496179"/>
            <a:ext cx="1223962"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1016" name="Text Box 8"/>
          <p:cNvSpPr txBox="1">
            <a:spLocks noChangeArrowheads="1"/>
          </p:cNvSpPr>
          <p:nvPr/>
        </p:nvSpPr>
        <p:spPr bwMode="auto">
          <a:xfrm>
            <a:off x="612556" y="1874596"/>
            <a:ext cx="1530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dirty="0"/>
              <a:t>Low Confidence Rule</a:t>
            </a:r>
          </a:p>
        </p:txBody>
      </p:sp>
      <p:sp>
        <p:nvSpPr>
          <p:cNvPr id="171017" name="Text Box 9"/>
          <p:cNvSpPr txBox="1">
            <a:spLocks noChangeArrowheads="1"/>
          </p:cNvSpPr>
          <p:nvPr/>
        </p:nvSpPr>
        <p:spPr bwMode="auto">
          <a:xfrm>
            <a:off x="2039426" y="5021263"/>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solidFill>
                  <a:srgbClr val="FF0000"/>
                </a:solidFill>
              </a:rPr>
              <a:t>Pruned rules</a:t>
            </a:r>
            <a:endParaRPr lang="en-US" altLang="en-US" sz="2000">
              <a:solidFill>
                <a:srgbClr val="FF0000"/>
              </a:solidFill>
              <a:sym typeface="Symbol" pitchFamily="18" charset="2"/>
            </a:endParaRPr>
          </a:p>
        </p:txBody>
      </p:sp>
      <p:grpSp>
        <p:nvGrpSpPr>
          <p:cNvPr id="3" name="Group 2">
            <a:extLst>
              <a:ext uri="{FF2B5EF4-FFF2-40B4-BE49-F238E27FC236}">
                <a16:creationId xmlns:a16="http://schemas.microsoft.com/office/drawing/2014/main" id="{C9020801-56B1-46EB-8F84-1E95C5849AA4}"/>
              </a:ext>
            </a:extLst>
          </p:cNvPr>
          <p:cNvGrpSpPr/>
          <p:nvPr/>
        </p:nvGrpSpPr>
        <p:grpSpPr>
          <a:xfrm>
            <a:off x="628321" y="2377834"/>
            <a:ext cx="11107431" cy="2376730"/>
            <a:chOff x="612933" y="3027074"/>
            <a:chExt cx="11107431" cy="2376730"/>
          </a:xfrm>
        </p:grpSpPr>
        <p:sp>
          <p:nvSpPr>
            <p:cNvPr id="10" name="Oval 9">
              <a:extLst>
                <a:ext uri="{FF2B5EF4-FFF2-40B4-BE49-F238E27FC236}">
                  <a16:creationId xmlns:a16="http://schemas.microsoft.com/office/drawing/2014/main" id="{91AC5C8F-DD69-435C-A6A0-3A41CF532DA1}"/>
                </a:ext>
              </a:extLst>
            </p:cNvPr>
            <p:cNvSpPr/>
            <p:nvPr/>
          </p:nvSpPr>
          <p:spPr>
            <a:xfrm>
              <a:off x="8038405"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AC </a:t>
              </a:r>
              <a:r>
                <a:rPr lang="en-US" altLang="en-US" sz="2000" dirty="0">
                  <a:solidFill>
                    <a:schemeClr val="tx1"/>
                  </a:solidFill>
                  <a:sym typeface="Symbol"/>
                </a:rPr>
                <a:t> {BD}</a:t>
              </a:r>
              <a:endParaRPr lang="en-GB" sz="2000" dirty="0">
                <a:solidFill>
                  <a:schemeClr val="tx1"/>
                </a:solidFill>
              </a:endParaRPr>
            </a:p>
          </p:txBody>
        </p:sp>
        <p:sp>
          <p:nvSpPr>
            <p:cNvPr id="11" name="Oval 10">
              <a:extLst>
                <a:ext uri="{FF2B5EF4-FFF2-40B4-BE49-F238E27FC236}">
                  <a16:creationId xmlns:a16="http://schemas.microsoft.com/office/drawing/2014/main" id="{06FFA6DB-51E1-436E-AAD0-F9EFC0F1C7CC}"/>
                </a:ext>
              </a:extLst>
            </p:cNvPr>
            <p:cNvSpPr/>
            <p:nvPr/>
          </p:nvSpPr>
          <p:spPr>
            <a:xfrm>
              <a:off x="8323797"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ABC </a:t>
              </a:r>
              <a:r>
                <a:rPr lang="en-US" altLang="en-US" sz="2000" dirty="0">
                  <a:solidFill>
                    <a:schemeClr val="tx1"/>
                  </a:solidFill>
                  <a:sym typeface="Symbol"/>
                </a:rPr>
                <a:t> {D}</a:t>
              </a:r>
              <a:endParaRPr lang="en-GB" sz="2000" dirty="0">
                <a:solidFill>
                  <a:schemeClr val="tx1"/>
                </a:solidFill>
              </a:endParaRPr>
            </a:p>
          </p:txBody>
        </p:sp>
        <p:sp>
          <p:nvSpPr>
            <p:cNvPr id="12" name="Oval 11">
              <a:extLst>
                <a:ext uri="{FF2B5EF4-FFF2-40B4-BE49-F238E27FC236}">
                  <a16:creationId xmlns:a16="http://schemas.microsoft.com/office/drawing/2014/main" id="{B3699768-36D8-4070-97BB-03ACFDF3D08B}"/>
                </a:ext>
              </a:extLst>
            </p:cNvPr>
            <p:cNvSpPr/>
            <p:nvPr/>
          </p:nvSpPr>
          <p:spPr>
            <a:xfrm>
              <a:off x="4281284"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ACD </a:t>
              </a:r>
              <a:r>
                <a:rPr lang="en-US" altLang="en-US" sz="2000" dirty="0">
                  <a:solidFill>
                    <a:schemeClr val="tx1"/>
                  </a:solidFill>
                  <a:sym typeface="Symbol"/>
                </a:rPr>
                <a:t> {B}</a:t>
              </a:r>
              <a:endParaRPr lang="en-GB" sz="2000" dirty="0">
                <a:solidFill>
                  <a:schemeClr val="tx1"/>
                </a:solidFill>
              </a:endParaRPr>
            </a:p>
          </p:txBody>
        </p:sp>
        <p:sp>
          <p:nvSpPr>
            <p:cNvPr id="13" name="Oval 12">
              <a:extLst>
                <a:ext uri="{FF2B5EF4-FFF2-40B4-BE49-F238E27FC236}">
                  <a16:creationId xmlns:a16="http://schemas.microsoft.com/office/drawing/2014/main" id="{C87F4DE5-7539-4D7B-BEBD-AC4717CE0C86}"/>
                </a:ext>
              </a:extLst>
            </p:cNvPr>
            <p:cNvSpPr/>
            <p:nvPr/>
          </p:nvSpPr>
          <p:spPr>
            <a:xfrm>
              <a:off x="6302541"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ABD </a:t>
              </a:r>
              <a:r>
                <a:rPr lang="en-US" altLang="en-US" sz="2000" dirty="0">
                  <a:solidFill>
                    <a:schemeClr val="tx1"/>
                  </a:solidFill>
                  <a:sym typeface="Symbol"/>
                </a:rPr>
                <a:t> {C}</a:t>
              </a:r>
              <a:endParaRPr lang="en-GB" sz="2000" dirty="0">
                <a:solidFill>
                  <a:schemeClr val="tx1"/>
                </a:solidFill>
              </a:endParaRPr>
            </a:p>
          </p:txBody>
        </p:sp>
        <p:sp>
          <p:nvSpPr>
            <p:cNvPr id="14" name="Oval 13">
              <a:extLst>
                <a:ext uri="{FF2B5EF4-FFF2-40B4-BE49-F238E27FC236}">
                  <a16:creationId xmlns:a16="http://schemas.microsoft.com/office/drawing/2014/main" id="{CAE2F980-6E09-43FD-9E96-E08EBBFDFDC8}"/>
                </a:ext>
              </a:extLst>
            </p:cNvPr>
            <p:cNvSpPr/>
            <p:nvPr/>
          </p:nvSpPr>
          <p:spPr>
            <a:xfrm>
              <a:off x="2260027" y="3357940"/>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BCD </a:t>
              </a:r>
              <a:r>
                <a:rPr lang="en-US" altLang="en-US" sz="2000" dirty="0">
                  <a:solidFill>
                    <a:schemeClr val="tx1"/>
                  </a:solidFill>
                  <a:sym typeface="Symbol"/>
                </a:rPr>
                <a:t> {A}</a:t>
              </a:r>
              <a:endParaRPr lang="en-GB" sz="2000" dirty="0">
                <a:solidFill>
                  <a:schemeClr val="tx1"/>
                </a:solidFill>
              </a:endParaRPr>
            </a:p>
          </p:txBody>
        </p:sp>
        <p:sp>
          <p:nvSpPr>
            <p:cNvPr id="15" name="Oval 14">
              <a:extLst>
                <a:ext uri="{FF2B5EF4-FFF2-40B4-BE49-F238E27FC236}">
                  <a16:creationId xmlns:a16="http://schemas.microsoft.com/office/drawing/2014/main" id="{F06BD066-D4A6-498B-944F-7C6E98572F0C}"/>
                </a:ext>
              </a:extLst>
            </p:cNvPr>
            <p:cNvSpPr/>
            <p:nvPr/>
          </p:nvSpPr>
          <p:spPr>
            <a:xfrm>
              <a:off x="6182037"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AD </a:t>
              </a:r>
              <a:r>
                <a:rPr lang="en-US" altLang="en-US" sz="2000" dirty="0">
                  <a:solidFill>
                    <a:schemeClr val="tx1"/>
                  </a:solidFill>
                  <a:sym typeface="Symbol"/>
                </a:rPr>
                <a:t> {BC}</a:t>
              </a:r>
              <a:endParaRPr lang="en-GB" sz="2000" dirty="0">
                <a:solidFill>
                  <a:schemeClr val="tx1"/>
                </a:solidFill>
              </a:endParaRPr>
            </a:p>
          </p:txBody>
        </p:sp>
        <p:sp>
          <p:nvSpPr>
            <p:cNvPr id="16" name="Oval 15">
              <a:extLst>
                <a:ext uri="{FF2B5EF4-FFF2-40B4-BE49-F238E27FC236}">
                  <a16:creationId xmlns:a16="http://schemas.microsoft.com/office/drawing/2014/main" id="{681BB6E8-8934-496E-A8A2-8D997D396753}"/>
                </a:ext>
              </a:extLst>
            </p:cNvPr>
            <p:cNvSpPr/>
            <p:nvPr/>
          </p:nvSpPr>
          <p:spPr>
            <a:xfrm>
              <a:off x="4325669" y="4134491"/>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BC </a:t>
              </a:r>
              <a:r>
                <a:rPr lang="en-US" altLang="en-US" sz="2000" dirty="0">
                  <a:solidFill>
                    <a:schemeClr val="tx1"/>
                  </a:solidFill>
                  <a:sym typeface="Symbol"/>
                </a:rPr>
                <a:t> {AD}</a:t>
              </a:r>
              <a:endParaRPr lang="en-GB" sz="2000" dirty="0">
                <a:solidFill>
                  <a:schemeClr val="tx1"/>
                </a:solidFill>
              </a:endParaRPr>
            </a:p>
          </p:txBody>
        </p:sp>
        <p:sp>
          <p:nvSpPr>
            <p:cNvPr id="17" name="Oval 16">
              <a:extLst>
                <a:ext uri="{FF2B5EF4-FFF2-40B4-BE49-F238E27FC236}">
                  <a16:creationId xmlns:a16="http://schemas.microsoft.com/office/drawing/2014/main" id="{FD99CA92-E2F3-4606-B0B5-3A5C1080C117}"/>
                </a:ext>
              </a:extLst>
            </p:cNvPr>
            <p:cNvSpPr/>
            <p:nvPr/>
          </p:nvSpPr>
          <p:spPr>
            <a:xfrm>
              <a:off x="2469301" y="4134491"/>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BD </a:t>
              </a:r>
              <a:r>
                <a:rPr lang="en-US" altLang="en-US" sz="2000" dirty="0">
                  <a:solidFill>
                    <a:schemeClr val="tx1"/>
                  </a:solidFill>
                  <a:sym typeface="Symbol"/>
                </a:rPr>
                <a:t> {AC}</a:t>
              </a:r>
              <a:endParaRPr lang="en-GB" sz="2000" dirty="0">
                <a:solidFill>
                  <a:schemeClr val="tx1"/>
                </a:solidFill>
              </a:endParaRPr>
            </a:p>
          </p:txBody>
        </p:sp>
        <p:sp>
          <p:nvSpPr>
            <p:cNvPr id="18" name="Oval 17">
              <a:extLst>
                <a:ext uri="{FF2B5EF4-FFF2-40B4-BE49-F238E27FC236}">
                  <a16:creationId xmlns:a16="http://schemas.microsoft.com/office/drawing/2014/main" id="{EB50EBF9-0D91-47ED-84E7-5AAC10403066}"/>
                </a:ext>
              </a:extLst>
            </p:cNvPr>
            <p:cNvSpPr/>
            <p:nvPr/>
          </p:nvSpPr>
          <p:spPr>
            <a:xfrm>
              <a:off x="612933" y="4129723"/>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CD </a:t>
              </a:r>
              <a:r>
                <a:rPr lang="en-US" altLang="en-US" sz="2000" dirty="0">
                  <a:solidFill>
                    <a:schemeClr val="tx1"/>
                  </a:solidFill>
                  <a:sym typeface="Symbol"/>
                </a:rPr>
                <a:t> {AB}</a:t>
              </a:r>
              <a:endParaRPr lang="en-GB" sz="2000" dirty="0">
                <a:solidFill>
                  <a:schemeClr val="tx1"/>
                </a:solidFill>
              </a:endParaRPr>
            </a:p>
          </p:txBody>
        </p:sp>
        <p:sp>
          <p:nvSpPr>
            <p:cNvPr id="19" name="Oval 18">
              <a:extLst>
                <a:ext uri="{FF2B5EF4-FFF2-40B4-BE49-F238E27FC236}">
                  <a16:creationId xmlns:a16="http://schemas.microsoft.com/office/drawing/2014/main" id="{B9D1F8C4-EFF5-4208-BD6D-C00407737B8A}"/>
                </a:ext>
              </a:extLst>
            </p:cNvPr>
            <p:cNvSpPr/>
            <p:nvPr/>
          </p:nvSpPr>
          <p:spPr>
            <a:xfrm>
              <a:off x="9894774"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 </a:t>
              </a:r>
              <a:r>
                <a:rPr lang="en-US" altLang="en-US" sz="2000" dirty="0">
                  <a:solidFill>
                    <a:schemeClr val="tx1"/>
                  </a:solidFill>
                  <a:sym typeface="Symbol"/>
                </a:rPr>
                <a:t> {CD}</a:t>
              </a:r>
              <a:endParaRPr lang="en-GB" sz="2000" dirty="0">
                <a:solidFill>
                  <a:schemeClr val="tx1"/>
                </a:solidFill>
              </a:endParaRPr>
            </a:p>
          </p:txBody>
        </p:sp>
        <p:sp>
          <p:nvSpPr>
            <p:cNvPr id="20" name="Oval 19">
              <a:extLst>
                <a:ext uri="{FF2B5EF4-FFF2-40B4-BE49-F238E27FC236}">
                  <a16:creationId xmlns:a16="http://schemas.microsoft.com/office/drawing/2014/main" id="{0FB6B98E-10CE-42E2-AD13-258643D1901F}"/>
                </a:ext>
              </a:extLst>
            </p:cNvPr>
            <p:cNvSpPr/>
            <p:nvPr/>
          </p:nvSpPr>
          <p:spPr>
            <a:xfrm>
              <a:off x="8277425" y="4993595"/>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 </a:t>
              </a:r>
              <a:r>
                <a:rPr lang="en-US" altLang="en-US" sz="2000" dirty="0">
                  <a:solidFill>
                    <a:schemeClr val="tx1"/>
                  </a:solidFill>
                  <a:sym typeface="Symbol"/>
                </a:rPr>
                <a:t> {BCD}</a:t>
              </a:r>
              <a:endParaRPr lang="en-GB" sz="2000" dirty="0">
                <a:solidFill>
                  <a:schemeClr val="tx1"/>
                </a:solidFill>
              </a:endParaRPr>
            </a:p>
          </p:txBody>
        </p:sp>
        <p:sp>
          <p:nvSpPr>
            <p:cNvPr id="21" name="Oval 20">
              <a:extLst>
                <a:ext uri="{FF2B5EF4-FFF2-40B4-BE49-F238E27FC236}">
                  <a16:creationId xmlns:a16="http://schemas.microsoft.com/office/drawing/2014/main" id="{D7F53732-0B41-4A0D-A3FA-33D43C21ED40}"/>
                </a:ext>
              </a:extLst>
            </p:cNvPr>
            <p:cNvSpPr/>
            <p:nvPr/>
          </p:nvSpPr>
          <p:spPr>
            <a:xfrm>
              <a:off x="6253702"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 </a:t>
              </a:r>
              <a:r>
                <a:rPr lang="en-US" altLang="en-US" sz="2000" dirty="0">
                  <a:solidFill>
                    <a:schemeClr val="tx1"/>
                  </a:solidFill>
                  <a:sym typeface="Symbol"/>
                </a:rPr>
                <a:t> {ACD}</a:t>
              </a:r>
              <a:endParaRPr lang="en-GB" sz="2000" dirty="0">
                <a:solidFill>
                  <a:schemeClr val="tx1"/>
                </a:solidFill>
              </a:endParaRPr>
            </a:p>
          </p:txBody>
        </p:sp>
        <p:sp>
          <p:nvSpPr>
            <p:cNvPr id="22" name="Oval 21">
              <a:extLst>
                <a:ext uri="{FF2B5EF4-FFF2-40B4-BE49-F238E27FC236}">
                  <a16:creationId xmlns:a16="http://schemas.microsoft.com/office/drawing/2014/main" id="{961F3509-5A1E-4CDB-99B5-BBB88D11D897}"/>
                </a:ext>
              </a:extLst>
            </p:cNvPr>
            <p:cNvSpPr/>
            <p:nvPr/>
          </p:nvSpPr>
          <p:spPr>
            <a:xfrm>
              <a:off x="4229980"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C </a:t>
              </a:r>
              <a:r>
                <a:rPr lang="en-US" altLang="en-US" sz="2000" dirty="0">
                  <a:solidFill>
                    <a:schemeClr val="tx1"/>
                  </a:solidFill>
                  <a:sym typeface="Symbol"/>
                </a:rPr>
                <a:t> {ABD}</a:t>
              </a:r>
              <a:endParaRPr lang="en-GB" sz="2000" dirty="0">
                <a:solidFill>
                  <a:schemeClr val="tx1"/>
                </a:solidFill>
              </a:endParaRPr>
            </a:p>
          </p:txBody>
        </p:sp>
        <p:sp>
          <p:nvSpPr>
            <p:cNvPr id="23" name="Oval 22">
              <a:extLst>
                <a:ext uri="{FF2B5EF4-FFF2-40B4-BE49-F238E27FC236}">
                  <a16:creationId xmlns:a16="http://schemas.microsoft.com/office/drawing/2014/main" id="{F195DDDE-E79D-4804-B3B6-1209D91E969F}"/>
                </a:ext>
              </a:extLst>
            </p:cNvPr>
            <p:cNvSpPr/>
            <p:nvPr/>
          </p:nvSpPr>
          <p:spPr>
            <a:xfrm>
              <a:off x="2206258"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D </a:t>
              </a:r>
              <a:r>
                <a:rPr lang="en-US" altLang="en-US" sz="2000" dirty="0">
                  <a:solidFill>
                    <a:schemeClr val="tx1"/>
                  </a:solidFill>
                  <a:sym typeface="Symbol"/>
                </a:rPr>
                <a:t> {ABC}</a:t>
              </a:r>
              <a:endParaRPr lang="en-GB" sz="2000" dirty="0">
                <a:solidFill>
                  <a:schemeClr val="tx1"/>
                </a:solidFill>
              </a:endParaRPr>
            </a:p>
          </p:txBody>
        </p:sp>
        <p:cxnSp>
          <p:nvCxnSpPr>
            <p:cNvPr id="24" name="Straight Connector 23">
              <a:extLst>
                <a:ext uri="{FF2B5EF4-FFF2-40B4-BE49-F238E27FC236}">
                  <a16:creationId xmlns:a16="http://schemas.microsoft.com/office/drawing/2014/main" id="{C06AE2A4-1653-4EDA-A255-DBC17D96E168}"/>
                </a:ext>
              </a:extLst>
            </p:cNvPr>
            <p:cNvCxnSpPr>
              <a:endCxn id="14" idx="0"/>
            </p:cNvCxnSpPr>
            <p:nvPr/>
          </p:nvCxnSpPr>
          <p:spPr>
            <a:xfrm flipH="1">
              <a:off x="3172822" y="3027074"/>
              <a:ext cx="3056156"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DD0507-98F1-4D8E-B283-B1E81B172A25}"/>
                </a:ext>
              </a:extLst>
            </p:cNvPr>
            <p:cNvCxnSpPr>
              <a:cxnSpLocks/>
              <a:stCxn id="14" idx="4"/>
              <a:endCxn id="16" idx="0"/>
            </p:cNvCxnSpPr>
            <p:nvPr/>
          </p:nvCxnSpPr>
          <p:spPr>
            <a:xfrm>
              <a:off x="3172822" y="3768149"/>
              <a:ext cx="2065642"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12A5A3-5941-4D1A-BB14-DD8DEF41DCD4}"/>
                </a:ext>
              </a:extLst>
            </p:cNvPr>
            <p:cNvCxnSpPr>
              <a:cxnSpLocks/>
              <a:stCxn id="14" idx="4"/>
              <a:endCxn id="17" idx="0"/>
            </p:cNvCxnSpPr>
            <p:nvPr/>
          </p:nvCxnSpPr>
          <p:spPr>
            <a:xfrm>
              <a:off x="3172822" y="3768149"/>
              <a:ext cx="209274"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837CC3-A2F7-4458-87C1-7F1ADBD525AA}"/>
                </a:ext>
              </a:extLst>
            </p:cNvPr>
            <p:cNvCxnSpPr>
              <a:cxnSpLocks/>
              <a:stCxn id="14" idx="4"/>
              <a:endCxn id="18" idx="0"/>
            </p:cNvCxnSpPr>
            <p:nvPr/>
          </p:nvCxnSpPr>
          <p:spPr>
            <a:xfrm flipH="1">
              <a:off x="1525728" y="3768149"/>
              <a:ext cx="1647094" cy="36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C92487-A660-48B7-9477-28CC1DE1800D}"/>
                </a:ext>
              </a:extLst>
            </p:cNvPr>
            <p:cNvCxnSpPr>
              <a:cxnSpLocks/>
              <a:endCxn id="11" idx="0"/>
            </p:cNvCxnSpPr>
            <p:nvPr/>
          </p:nvCxnSpPr>
          <p:spPr>
            <a:xfrm>
              <a:off x="6228978" y="3027074"/>
              <a:ext cx="3007614"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969A2BF-3DDB-4DA8-84EB-EAE8E97C9F1B}"/>
                </a:ext>
              </a:extLst>
            </p:cNvPr>
            <p:cNvCxnSpPr>
              <a:cxnSpLocks/>
              <a:endCxn id="13" idx="0"/>
            </p:cNvCxnSpPr>
            <p:nvPr/>
          </p:nvCxnSpPr>
          <p:spPr>
            <a:xfrm>
              <a:off x="6228978" y="3027074"/>
              <a:ext cx="986358"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C710B6-7911-4798-9DAA-420F6136A5BA}"/>
                </a:ext>
              </a:extLst>
            </p:cNvPr>
            <p:cNvCxnSpPr>
              <a:cxnSpLocks/>
              <a:endCxn id="12" idx="0"/>
            </p:cNvCxnSpPr>
            <p:nvPr/>
          </p:nvCxnSpPr>
          <p:spPr>
            <a:xfrm flipH="1">
              <a:off x="5194079" y="3027074"/>
              <a:ext cx="1034899"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2792B9A-8A2D-4A94-8125-7FE5CD292DB1}"/>
                </a:ext>
              </a:extLst>
            </p:cNvPr>
            <p:cNvCxnSpPr>
              <a:cxnSpLocks/>
              <a:stCxn id="12" idx="4"/>
            </p:cNvCxnSpPr>
            <p:nvPr/>
          </p:nvCxnSpPr>
          <p:spPr>
            <a:xfrm>
              <a:off x="5194079" y="3768149"/>
              <a:ext cx="2086042" cy="37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3C6071-D982-450D-9C5B-B497131A64B9}"/>
                </a:ext>
              </a:extLst>
            </p:cNvPr>
            <p:cNvCxnSpPr>
              <a:cxnSpLocks/>
              <a:stCxn id="12" idx="4"/>
              <a:endCxn id="10" idx="0"/>
            </p:cNvCxnSpPr>
            <p:nvPr/>
          </p:nvCxnSpPr>
          <p:spPr>
            <a:xfrm>
              <a:off x="5194079" y="3768149"/>
              <a:ext cx="3757121"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2822AA-3A12-425D-821E-E0CF6BFD5CF0}"/>
                </a:ext>
              </a:extLst>
            </p:cNvPr>
            <p:cNvCxnSpPr>
              <a:cxnSpLocks/>
              <a:stCxn id="12" idx="4"/>
              <a:endCxn id="18" idx="0"/>
            </p:cNvCxnSpPr>
            <p:nvPr/>
          </p:nvCxnSpPr>
          <p:spPr>
            <a:xfrm flipH="1">
              <a:off x="1525728" y="3768149"/>
              <a:ext cx="3668351" cy="36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8543EBB-7617-443D-BB91-578EB74855D7}"/>
                </a:ext>
              </a:extLst>
            </p:cNvPr>
            <p:cNvCxnSpPr>
              <a:cxnSpLocks/>
              <a:stCxn id="13" idx="4"/>
              <a:endCxn id="19" idx="0"/>
            </p:cNvCxnSpPr>
            <p:nvPr/>
          </p:nvCxnSpPr>
          <p:spPr>
            <a:xfrm>
              <a:off x="7215336" y="3768149"/>
              <a:ext cx="3592233"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A443F9-7C97-43F7-9A55-F4600DA6EA77}"/>
                </a:ext>
              </a:extLst>
            </p:cNvPr>
            <p:cNvCxnSpPr>
              <a:cxnSpLocks/>
              <a:stCxn id="13" idx="4"/>
              <a:endCxn id="15" idx="0"/>
            </p:cNvCxnSpPr>
            <p:nvPr/>
          </p:nvCxnSpPr>
          <p:spPr>
            <a:xfrm flipH="1">
              <a:off x="7094832" y="3768149"/>
              <a:ext cx="120504"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742E896-7C46-41AC-B789-AB7101C7EA42}"/>
                </a:ext>
              </a:extLst>
            </p:cNvPr>
            <p:cNvCxnSpPr>
              <a:cxnSpLocks/>
              <a:stCxn id="13" idx="4"/>
              <a:endCxn id="17" idx="0"/>
            </p:cNvCxnSpPr>
            <p:nvPr/>
          </p:nvCxnSpPr>
          <p:spPr>
            <a:xfrm flipH="1">
              <a:off x="3382096" y="3768149"/>
              <a:ext cx="3833240"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EC7E7B-F413-4223-930E-51495E95C738}"/>
                </a:ext>
              </a:extLst>
            </p:cNvPr>
            <p:cNvCxnSpPr>
              <a:cxnSpLocks/>
              <a:stCxn id="11" idx="4"/>
              <a:endCxn id="19" idx="0"/>
            </p:cNvCxnSpPr>
            <p:nvPr/>
          </p:nvCxnSpPr>
          <p:spPr>
            <a:xfrm>
              <a:off x="9236592" y="3768149"/>
              <a:ext cx="1570977"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F6437D-B180-44F8-8C99-261CAE2D2F8F}"/>
                </a:ext>
              </a:extLst>
            </p:cNvPr>
            <p:cNvCxnSpPr>
              <a:cxnSpLocks/>
              <a:stCxn id="11" idx="4"/>
              <a:endCxn id="10" idx="0"/>
            </p:cNvCxnSpPr>
            <p:nvPr/>
          </p:nvCxnSpPr>
          <p:spPr>
            <a:xfrm flipH="1">
              <a:off x="8951200" y="3768149"/>
              <a:ext cx="285392"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5CFD76-ADE7-43F6-B5D4-D5072615F49F}"/>
                </a:ext>
              </a:extLst>
            </p:cNvPr>
            <p:cNvCxnSpPr>
              <a:cxnSpLocks/>
              <a:stCxn id="11" idx="4"/>
              <a:endCxn id="16" idx="0"/>
            </p:cNvCxnSpPr>
            <p:nvPr/>
          </p:nvCxnSpPr>
          <p:spPr>
            <a:xfrm flipH="1">
              <a:off x="5238464" y="3768149"/>
              <a:ext cx="3998128"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AF031-B3B5-4071-8A6B-ABC2E4A65B31}"/>
                </a:ext>
              </a:extLst>
            </p:cNvPr>
            <p:cNvCxnSpPr>
              <a:cxnSpLocks/>
              <a:stCxn id="16" idx="4"/>
              <a:endCxn id="21" idx="0"/>
            </p:cNvCxnSpPr>
            <p:nvPr/>
          </p:nvCxnSpPr>
          <p:spPr>
            <a:xfrm>
              <a:off x="5238464" y="4544700"/>
              <a:ext cx="1928033"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17A7E2-3DBD-408B-839B-24A01BF31302}"/>
                </a:ext>
              </a:extLst>
            </p:cNvPr>
            <p:cNvCxnSpPr>
              <a:cxnSpLocks/>
              <a:stCxn id="17" idx="4"/>
              <a:endCxn id="21" idx="0"/>
            </p:cNvCxnSpPr>
            <p:nvPr/>
          </p:nvCxnSpPr>
          <p:spPr>
            <a:xfrm>
              <a:off x="3382096" y="4544700"/>
              <a:ext cx="3784401"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29847EF-7AD4-4907-BD87-4E29282A11A2}"/>
                </a:ext>
              </a:extLst>
            </p:cNvPr>
            <p:cNvCxnSpPr>
              <a:cxnSpLocks/>
              <a:stCxn id="17" idx="4"/>
              <a:endCxn id="23" idx="0"/>
            </p:cNvCxnSpPr>
            <p:nvPr/>
          </p:nvCxnSpPr>
          <p:spPr>
            <a:xfrm flipH="1">
              <a:off x="3119053" y="4544700"/>
              <a:ext cx="263043"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0CACC8D-B21C-42AC-9546-746E23D45C29}"/>
                </a:ext>
              </a:extLst>
            </p:cNvPr>
            <p:cNvCxnSpPr>
              <a:cxnSpLocks/>
              <a:stCxn id="18" idx="4"/>
              <a:endCxn id="22" idx="0"/>
            </p:cNvCxnSpPr>
            <p:nvPr/>
          </p:nvCxnSpPr>
          <p:spPr>
            <a:xfrm>
              <a:off x="1525728" y="4539932"/>
              <a:ext cx="3617047" cy="45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183574-8B3E-40AE-9F23-F8DB74361D34}"/>
                </a:ext>
              </a:extLst>
            </p:cNvPr>
            <p:cNvCxnSpPr>
              <a:cxnSpLocks/>
              <a:stCxn id="18" idx="4"/>
              <a:endCxn id="23" idx="0"/>
            </p:cNvCxnSpPr>
            <p:nvPr/>
          </p:nvCxnSpPr>
          <p:spPr>
            <a:xfrm>
              <a:off x="1525728" y="4539932"/>
              <a:ext cx="1593325" cy="45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415466-1F53-4C03-B49D-F5A9A00513D7}"/>
                </a:ext>
              </a:extLst>
            </p:cNvPr>
            <p:cNvCxnSpPr>
              <a:cxnSpLocks/>
              <a:stCxn id="16" idx="4"/>
              <a:endCxn id="22" idx="0"/>
            </p:cNvCxnSpPr>
            <p:nvPr/>
          </p:nvCxnSpPr>
          <p:spPr>
            <a:xfrm flipH="1">
              <a:off x="5142775" y="4544700"/>
              <a:ext cx="9568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EAA5B18-C090-445D-B9EC-931C3DC79C1C}"/>
                </a:ext>
              </a:extLst>
            </p:cNvPr>
            <p:cNvCxnSpPr>
              <a:cxnSpLocks/>
              <a:stCxn id="10" idx="4"/>
              <a:endCxn id="20" idx="0"/>
            </p:cNvCxnSpPr>
            <p:nvPr/>
          </p:nvCxnSpPr>
          <p:spPr>
            <a:xfrm>
              <a:off x="8951200" y="4544700"/>
              <a:ext cx="239020"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820B13-8989-4409-94D9-B06B3F7F07A9}"/>
                </a:ext>
              </a:extLst>
            </p:cNvPr>
            <p:cNvCxnSpPr>
              <a:cxnSpLocks/>
              <a:stCxn id="15" idx="4"/>
              <a:endCxn id="23" idx="0"/>
            </p:cNvCxnSpPr>
            <p:nvPr/>
          </p:nvCxnSpPr>
          <p:spPr>
            <a:xfrm flipH="1">
              <a:off x="3119053" y="4544700"/>
              <a:ext cx="397577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7070224-9A7B-4F72-BE5C-942FC1D35B77}"/>
                </a:ext>
              </a:extLst>
            </p:cNvPr>
            <p:cNvCxnSpPr>
              <a:cxnSpLocks/>
              <a:stCxn id="15" idx="4"/>
              <a:endCxn id="20" idx="0"/>
            </p:cNvCxnSpPr>
            <p:nvPr/>
          </p:nvCxnSpPr>
          <p:spPr>
            <a:xfrm>
              <a:off x="7094832" y="4544700"/>
              <a:ext cx="2095388"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9D374D5-68EA-4AC6-962E-6B15B70045A7}"/>
                </a:ext>
              </a:extLst>
            </p:cNvPr>
            <p:cNvCxnSpPr>
              <a:cxnSpLocks/>
              <a:stCxn id="19" idx="4"/>
              <a:endCxn id="21" idx="0"/>
            </p:cNvCxnSpPr>
            <p:nvPr/>
          </p:nvCxnSpPr>
          <p:spPr>
            <a:xfrm flipH="1">
              <a:off x="7166497" y="4544700"/>
              <a:ext cx="3641072"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8C9099-B820-496F-848C-A54D880D75AD}"/>
                </a:ext>
              </a:extLst>
            </p:cNvPr>
            <p:cNvCxnSpPr>
              <a:cxnSpLocks/>
              <a:stCxn id="19" idx="4"/>
              <a:endCxn id="20" idx="0"/>
            </p:cNvCxnSpPr>
            <p:nvPr/>
          </p:nvCxnSpPr>
          <p:spPr>
            <a:xfrm flipH="1">
              <a:off x="9190220" y="4544700"/>
              <a:ext cx="161734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425525F-4FAC-4FC3-97E8-6D4A67BDC431}"/>
                </a:ext>
              </a:extLst>
            </p:cNvPr>
            <p:cNvCxnSpPr>
              <a:cxnSpLocks/>
              <a:stCxn id="10" idx="4"/>
              <a:endCxn id="22" idx="0"/>
            </p:cNvCxnSpPr>
            <p:nvPr/>
          </p:nvCxnSpPr>
          <p:spPr>
            <a:xfrm flipH="1">
              <a:off x="5142775" y="4544700"/>
              <a:ext cx="3808425" cy="44889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101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animBg="1"/>
      <p:bldP spid="17101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2962-3652-454D-BA0C-F3F4E3F24972}"/>
              </a:ext>
            </a:extLst>
          </p:cNvPr>
          <p:cNvSpPr>
            <a:spLocks noGrp="1"/>
          </p:cNvSpPr>
          <p:nvPr>
            <p:ph type="title"/>
          </p:nvPr>
        </p:nvSpPr>
        <p:spPr/>
        <p:txBody>
          <a:bodyPr/>
          <a:lstStyle/>
          <a:p>
            <a:r>
              <a:rPr lang="en-GB" dirty="0" err="1"/>
              <a:t>Apriori</a:t>
            </a:r>
            <a:r>
              <a:rPr lang="en-GB" dirty="0"/>
              <a:t> – generating rules</a:t>
            </a:r>
          </a:p>
        </p:txBody>
      </p:sp>
      <p:cxnSp>
        <p:nvCxnSpPr>
          <p:cNvPr id="125" name="Straight Connector 124">
            <a:extLst>
              <a:ext uri="{FF2B5EF4-FFF2-40B4-BE49-F238E27FC236}">
                <a16:creationId xmlns:a16="http://schemas.microsoft.com/office/drawing/2014/main" id="{FCFE2666-D4E7-4BE0-AD4A-8A9E3AE13D92}"/>
              </a:ext>
            </a:extLst>
          </p:cNvPr>
          <p:cNvCxnSpPr/>
          <p:nvPr/>
        </p:nvCxnSpPr>
        <p:spPr>
          <a:xfrm flipH="1">
            <a:off x="6187736" y="64052"/>
            <a:ext cx="42895" cy="6775479"/>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a:extLst>
              <a:ext uri="{FF2B5EF4-FFF2-40B4-BE49-F238E27FC236}">
                <a16:creationId xmlns:a16="http://schemas.microsoft.com/office/drawing/2014/main" id="{F7394BB0-6F83-4F83-81AE-D95F9BEE015D}"/>
              </a:ext>
            </a:extLst>
          </p:cNvPr>
          <p:cNvGrpSpPr/>
          <p:nvPr/>
        </p:nvGrpSpPr>
        <p:grpSpPr>
          <a:xfrm>
            <a:off x="612933" y="2616866"/>
            <a:ext cx="11107431" cy="1887757"/>
            <a:chOff x="612933" y="2616865"/>
            <a:chExt cx="11107431" cy="2786939"/>
          </a:xfrm>
        </p:grpSpPr>
        <p:sp>
          <p:nvSpPr>
            <p:cNvPr id="10" name="Oval 9">
              <a:extLst>
                <a:ext uri="{FF2B5EF4-FFF2-40B4-BE49-F238E27FC236}">
                  <a16:creationId xmlns:a16="http://schemas.microsoft.com/office/drawing/2014/main" id="{13D29E89-1463-481B-9329-60D9AE15B421}"/>
                </a:ext>
              </a:extLst>
            </p:cNvPr>
            <p:cNvSpPr/>
            <p:nvPr/>
          </p:nvSpPr>
          <p:spPr>
            <a:xfrm>
              <a:off x="8038405"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AC </a:t>
              </a:r>
              <a:r>
                <a:rPr lang="en-US" altLang="en-US" sz="2000" dirty="0">
                  <a:solidFill>
                    <a:schemeClr val="tx1"/>
                  </a:solidFill>
                  <a:sym typeface="Symbol"/>
                </a:rPr>
                <a:t> {BD}</a:t>
              </a:r>
              <a:endParaRPr lang="en-GB" sz="2000" dirty="0">
                <a:solidFill>
                  <a:schemeClr val="tx1"/>
                </a:solidFill>
              </a:endParaRPr>
            </a:p>
          </p:txBody>
        </p:sp>
        <p:sp>
          <p:nvSpPr>
            <p:cNvPr id="12" name="Oval 11">
              <a:extLst>
                <a:ext uri="{FF2B5EF4-FFF2-40B4-BE49-F238E27FC236}">
                  <a16:creationId xmlns:a16="http://schemas.microsoft.com/office/drawing/2014/main" id="{4B83EA81-EA6B-4B63-B2A6-D2E2EB3E1682}"/>
                </a:ext>
              </a:extLst>
            </p:cNvPr>
            <p:cNvSpPr/>
            <p:nvPr/>
          </p:nvSpPr>
          <p:spPr>
            <a:xfrm>
              <a:off x="8323797"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ABC </a:t>
              </a:r>
              <a:r>
                <a:rPr lang="en-US" altLang="en-US" sz="2000" dirty="0">
                  <a:solidFill>
                    <a:schemeClr val="tx1"/>
                  </a:solidFill>
                  <a:sym typeface="Symbol"/>
                </a:rPr>
                <a:t> {D}</a:t>
              </a:r>
              <a:endParaRPr lang="en-GB" sz="2000" dirty="0">
                <a:solidFill>
                  <a:schemeClr val="tx1"/>
                </a:solidFill>
              </a:endParaRPr>
            </a:p>
          </p:txBody>
        </p:sp>
        <p:sp>
          <p:nvSpPr>
            <p:cNvPr id="13" name="Oval 12">
              <a:extLst>
                <a:ext uri="{FF2B5EF4-FFF2-40B4-BE49-F238E27FC236}">
                  <a16:creationId xmlns:a16="http://schemas.microsoft.com/office/drawing/2014/main" id="{1D4A5367-095E-4579-BCE3-0FCE0705B061}"/>
                </a:ext>
              </a:extLst>
            </p:cNvPr>
            <p:cNvSpPr/>
            <p:nvPr/>
          </p:nvSpPr>
          <p:spPr>
            <a:xfrm>
              <a:off x="4281284"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ACD </a:t>
              </a:r>
              <a:r>
                <a:rPr lang="en-US" altLang="en-US" sz="2000" dirty="0">
                  <a:solidFill>
                    <a:schemeClr val="tx1"/>
                  </a:solidFill>
                  <a:sym typeface="Symbol"/>
                </a:rPr>
                <a:t> {B}</a:t>
              </a:r>
              <a:endParaRPr lang="en-GB" sz="2000" dirty="0">
                <a:solidFill>
                  <a:schemeClr val="tx1"/>
                </a:solidFill>
              </a:endParaRPr>
            </a:p>
          </p:txBody>
        </p:sp>
        <p:sp>
          <p:nvSpPr>
            <p:cNvPr id="14" name="Oval 13">
              <a:extLst>
                <a:ext uri="{FF2B5EF4-FFF2-40B4-BE49-F238E27FC236}">
                  <a16:creationId xmlns:a16="http://schemas.microsoft.com/office/drawing/2014/main" id="{E6CCD29C-EB20-4F64-949B-368E8BE268B1}"/>
                </a:ext>
              </a:extLst>
            </p:cNvPr>
            <p:cNvSpPr/>
            <p:nvPr/>
          </p:nvSpPr>
          <p:spPr>
            <a:xfrm>
              <a:off x="6302541"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ABD </a:t>
              </a:r>
              <a:r>
                <a:rPr lang="en-US" altLang="en-US" sz="2000" dirty="0">
                  <a:solidFill>
                    <a:schemeClr val="tx1"/>
                  </a:solidFill>
                  <a:sym typeface="Symbol"/>
                </a:rPr>
                <a:t> {C}</a:t>
              </a:r>
              <a:endParaRPr lang="en-GB" sz="2000" dirty="0">
                <a:solidFill>
                  <a:schemeClr val="tx1"/>
                </a:solidFill>
              </a:endParaRPr>
            </a:p>
          </p:txBody>
        </p:sp>
        <p:sp>
          <p:nvSpPr>
            <p:cNvPr id="15" name="Oval 14">
              <a:extLst>
                <a:ext uri="{FF2B5EF4-FFF2-40B4-BE49-F238E27FC236}">
                  <a16:creationId xmlns:a16="http://schemas.microsoft.com/office/drawing/2014/main" id="{3A416107-EBFE-4A48-8005-3D08B92DD333}"/>
                </a:ext>
              </a:extLst>
            </p:cNvPr>
            <p:cNvSpPr/>
            <p:nvPr/>
          </p:nvSpPr>
          <p:spPr>
            <a:xfrm>
              <a:off x="2260027" y="3357940"/>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BCD </a:t>
              </a:r>
              <a:r>
                <a:rPr lang="en-US" altLang="en-US" sz="2000" dirty="0">
                  <a:solidFill>
                    <a:schemeClr val="tx1"/>
                  </a:solidFill>
                  <a:sym typeface="Symbol"/>
                </a:rPr>
                <a:t> {A}</a:t>
              </a:r>
              <a:endParaRPr lang="en-GB" sz="2000" dirty="0">
                <a:solidFill>
                  <a:schemeClr val="tx1"/>
                </a:solidFill>
              </a:endParaRPr>
            </a:p>
          </p:txBody>
        </p:sp>
        <p:sp>
          <p:nvSpPr>
            <p:cNvPr id="16" name="Oval 15">
              <a:extLst>
                <a:ext uri="{FF2B5EF4-FFF2-40B4-BE49-F238E27FC236}">
                  <a16:creationId xmlns:a16="http://schemas.microsoft.com/office/drawing/2014/main" id="{C2FC0295-EB9F-4862-BB21-992B9939A406}"/>
                </a:ext>
              </a:extLst>
            </p:cNvPr>
            <p:cNvSpPr/>
            <p:nvPr/>
          </p:nvSpPr>
          <p:spPr>
            <a:xfrm>
              <a:off x="6182037"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AD </a:t>
              </a:r>
              <a:r>
                <a:rPr lang="en-US" altLang="en-US" sz="2000" dirty="0">
                  <a:solidFill>
                    <a:schemeClr val="tx1"/>
                  </a:solidFill>
                  <a:sym typeface="Symbol"/>
                </a:rPr>
                <a:t> {BC}</a:t>
              </a:r>
              <a:endParaRPr lang="en-GB" sz="2000" dirty="0">
                <a:solidFill>
                  <a:schemeClr val="tx1"/>
                </a:solidFill>
              </a:endParaRPr>
            </a:p>
          </p:txBody>
        </p:sp>
        <p:sp>
          <p:nvSpPr>
            <p:cNvPr id="17" name="Oval 16">
              <a:extLst>
                <a:ext uri="{FF2B5EF4-FFF2-40B4-BE49-F238E27FC236}">
                  <a16:creationId xmlns:a16="http://schemas.microsoft.com/office/drawing/2014/main" id="{E751035C-B088-4292-BED4-8213AE8679F1}"/>
                </a:ext>
              </a:extLst>
            </p:cNvPr>
            <p:cNvSpPr/>
            <p:nvPr/>
          </p:nvSpPr>
          <p:spPr>
            <a:xfrm>
              <a:off x="4325669" y="4134491"/>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BC </a:t>
              </a:r>
              <a:r>
                <a:rPr lang="en-US" altLang="en-US" sz="2000" dirty="0">
                  <a:solidFill>
                    <a:schemeClr val="tx1"/>
                  </a:solidFill>
                  <a:sym typeface="Symbol"/>
                </a:rPr>
                <a:t> {AD}</a:t>
              </a:r>
              <a:endParaRPr lang="en-GB" sz="2000" dirty="0">
                <a:solidFill>
                  <a:schemeClr val="tx1"/>
                </a:solidFill>
              </a:endParaRPr>
            </a:p>
          </p:txBody>
        </p:sp>
        <p:sp>
          <p:nvSpPr>
            <p:cNvPr id="18" name="Oval 17">
              <a:extLst>
                <a:ext uri="{FF2B5EF4-FFF2-40B4-BE49-F238E27FC236}">
                  <a16:creationId xmlns:a16="http://schemas.microsoft.com/office/drawing/2014/main" id="{1C80B9E6-1DC3-4AC1-9E77-87D12AF1DDAB}"/>
                </a:ext>
              </a:extLst>
            </p:cNvPr>
            <p:cNvSpPr/>
            <p:nvPr/>
          </p:nvSpPr>
          <p:spPr>
            <a:xfrm>
              <a:off x="2469301" y="4134491"/>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BD </a:t>
              </a:r>
              <a:r>
                <a:rPr lang="en-US" altLang="en-US" sz="2000" dirty="0">
                  <a:solidFill>
                    <a:schemeClr val="tx1"/>
                  </a:solidFill>
                  <a:sym typeface="Symbol"/>
                </a:rPr>
                <a:t> {AC}</a:t>
              </a:r>
              <a:endParaRPr lang="en-GB" sz="2000" dirty="0">
                <a:solidFill>
                  <a:schemeClr val="tx1"/>
                </a:solidFill>
              </a:endParaRPr>
            </a:p>
          </p:txBody>
        </p:sp>
        <p:sp>
          <p:nvSpPr>
            <p:cNvPr id="19" name="Oval 18">
              <a:extLst>
                <a:ext uri="{FF2B5EF4-FFF2-40B4-BE49-F238E27FC236}">
                  <a16:creationId xmlns:a16="http://schemas.microsoft.com/office/drawing/2014/main" id="{84DB7318-234A-478B-95EE-2CBDDA2A1892}"/>
                </a:ext>
              </a:extLst>
            </p:cNvPr>
            <p:cNvSpPr/>
            <p:nvPr/>
          </p:nvSpPr>
          <p:spPr>
            <a:xfrm>
              <a:off x="612933" y="4129723"/>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CD </a:t>
              </a:r>
              <a:r>
                <a:rPr lang="en-US" altLang="en-US" sz="2000" dirty="0">
                  <a:solidFill>
                    <a:schemeClr val="tx1"/>
                  </a:solidFill>
                  <a:sym typeface="Symbol"/>
                </a:rPr>
                <a:t> {AB}</a:t>
              </a:r>
              <a:endParaRPr lang="en-GB" sz="2000" dirty="0">
                <a:solidFill>
                  <a:schemeClr val="tx1"/>
                </a:solidFill>
              </a:endParaRPr>
            </a:p>
          </p:txBody>
        </p:sp>
        <p:sp>
          <p:nvSpPr>
            <p:cNvPr id="20" name="Oval 19">
              <a:extLst>
                <a:ext uri="{FF2B5EF4-FFF2-40B4-BE49-F238E27FC236}">
                  <a16:creationId xmlns:a16="http://schemas.microsoft.com/office/drawing/2014/main" id="{8B13EA5F-6F5F-4F44-96F0-A197350242B9}"/>
                </a:ext>
              </a:extLst>
            </p:cNvPr>
            <p:cNvSpPr/>
            <p:nvPr/>
          </p:nvSpPr>
          <p:spPr>
            <a:xfrm>
              <a:off x="5316183" y="2616865"/>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ABCD </a:t>
              </a:r>
              <a:r>
                <a:rPr lang="en-US" altLang="en-US" sz="2000" dirty="0">
                  <a:solidFill>
                    <a:schemeClr val="tx1"/>
                  </a:solidFill>
                  <a:sym typeface="Symbol"/>
                </a:rPr>
                <a:t> {}</a:t>
              </a:r>
              <a:endParaRPr lang="en-GB" sz="2000" dirty="0">
                <a:solidFill>
                  <a:schemeClr val="tx1"/>
                </a:solidFill>
              </a:endParaRPr>
            </a:p>
          </p:txBody>
        </p:sp>
        <p:sp>
          <p:nvSpPr>
            <p:cNvPr id="21" name="Oval 20">
              <a:extLst>
                <a:ext uri="{FF2B5EF4-FFF2-40B4-BE49-F238E27FC236}">
                  <a16:creationId xmlns:a16="http://schemas.microsoft.com/office/drawing/2014/main" id="{36E9D476-A0A8-41D0-BAED-FF0F4C788EA5}"/>
                </a:ext>
              </a:extLst>
            </p:cNvPr>
            <p:cNvSpPr/>
            <p:nvPr/>
          </p:nvSpPr>
          <p:spPr>
            <a:xfrm>
              <a:off x="9894774"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 </a:t>
              </a:r>
              <a:r>
                <a:rPr lang="en-US" altLang="en-US" sz="2000" dirty="0">
                  <a:solidFill>
                    <a:schemeClr val="tx1"/>
                  </a:solidFill>
                  <a:sym typeface="Symbol"/>
                </a:rPr>
                <a:t> {CD}</a:t>
              </a:r>
              <a:endParaRPr lang="en-GB" sz="2000" dirty="0">
                <a:solidFill>
                  <a:schemeClr val="tx1"/>
                </a:solidFill>
              </a:endParaRPr>
            </a:p>
          </p:txBody>
        </p:sp>
        <p:sp>
          <p:nvSpPr>
            <p:cNvPr id="22" name="Oval 21">
              <a:extLst>
                <a:ext uri="{FF2B5EF4-FFF2-40B4-BE49-F238E27FC236}">
                  <a16:creationId xmlns:a16="http://schemas.microsoft.com/office/drawing/2014/main" id="{471ACF64-4781-4993-B97D-72BCC5C75D8F}"/>
                </a:ext>
              </a:extLst>
            </p:cNvPr>
            <p:cNvSpPr/>
            <p:nvPr/>
          </p:nvSpPr>
          <p:spPr>
            <a:xfrm>
              <a:off x="8277425" y="4993595"/>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 </a:t>
              </a:r>
              <a:r>
                <a:rPr lang="en-US" altLang="en-US" sz="2000" dirty="0">
                  <a:solidFill>
                    <a:schemeClr val="tx1"/>
                  </a:solidFill>
                  <a:sym typeface="Symbol"/>
                </a:rPr>
                <a:t> {BCD}</a:t>
              </a:r>
              <a:endParaRPr lang="en-GB" sz="2000" dirty="0">
                <a:solidFill>
                  <a:schemeClr val="tx1"/>
                </a:solidFill>
              </a:endParaRPr>
            </a:p>
          </p:txBody>
        </p:sp>
        <p:sp>
          <p:nvSpPr>
            <p:cNvPr id="23" name="Oval 22">
              <a:extLst>
                <a:ext uri="{FF2B5EF4-FFF2-40B4-BE49-F238E27FC236}">
                  <a16:creationId xmlns:a16="http://schemas.microsoft.com/office/drawing/2014/main" id="{B41D8757-9694-4F27-A0B8-147A37AC1062}"/>
                </a:ext>
              </a:extLst>
            </p:cNvPr>
            <p:cNvSpPr/>
            <p:nvPr/>
          </p:nvSpPr>
          <p:spPr>
            <a:xfrm>
              <a:off x="6253702"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 </a:t>
              </a:r>
              <a:r>
                <a:rPr lang="en-US" altLang="en-US" sz="2000" dirty="0">
                  <a:solidFill>
                    <a:schemeClr val="tx1"/>
                  </a:solidFill>
                  <a:sym typeface="Symbol"/>
                </a:rPr>
                <a:t> {ACD}</a:t>
              </a:r>
              <a:endParaRPr lang="en-GB" sz="2000" dirty="0">
                <a:solidFill>
                  <a:schemeClr val="tx1"/>
                </a:solidFill>
              </a:endParaRPr>
            </a:p>
          </p:txBody>
        </p:sp>
        <p:sp>
          <p:nvSpPr>
            <p:cNvPr id="25" name="Oval 24">
              <a:extLst>
                <a:ext uri="{FF2B5EF4-FFF2-40B4-BE49-F238E27FC236}">
                  <a16:creationId xmlns:a16="http://schemas.microsoft.com/office/drawing/2014/main" id="{29C355B0-79F0-4BF2-84F1-4B4DF3E6BD2A}"/>
                </a:ext>
              </a:extLst>
            </p:cNvPr>
            <p:cNvSpPr/>
            <p:nvPr/>
          </p:nvSpPr>
          <p:spPr>
            <a:xfrm>
              <a:off x="4229980"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C </a:t>
              </a:r>
              <a:r>
                <a:rPr lang="en-US" altLang="en-US" sz="2000" dirty="0">
                  <a:solidFill>
                    <a:schemeClr val="tx1"/>
                  </a:solidFill>
                  <a:sym typeface="Symbol"/>
                </a:rPr>
                <a:t> {ABD}</a:t>
              </a:r>
              <a:endParaRPr lang="en-GB" sz="2000" dirty="0">
                <a:solidFill>
                  <a:schemeClr val="tx1"/>
                </a:solidFill>
              </a:endParaRPr>
            </a:p>
          </p:txBody>
        </p:sp>
        <p:sp>
          <p:nvSpPr>
            <p:cNvPr id="26" name="Oval 25">
              <a:extLst>
                <a:ext uri="{FF2B5EF4-FFF2-40B4-BE49-F238E27FC236}">
                  <a16:creationId xmlns:a16="http://schemas.microsoft.com/office/drawing/2014/main" id="{D6F082FD-D0E5-49D3-ACE5-C8F7267FE395}"/>
                </a:ext>
              </a:extLst>
            </p:cNvPr>
            <p:cNvSpPr/>
            <p:nvPr/>
          </p:nvSpPr>
          <p:spPr>
            <a:xfrm>
              <a:off x="2206258"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D </a:t>
              </a:r>
              <a:r>
                <a:rPr lang="en-US" altLang="en-US" sz="2000" dirty="0">
                  <a:solidFill>
                    <a:schemeClr val="tx1"/>
                  </a:solidFill>
                  <a:sym typeface="Symbol"/>
                </a:rPr>
                <a:t> {ABC}</a:t>
              </a:r>
              <a:endParaRPr lang="en-GB" sz="2000" dirty="0">
                <a:solidFill>
                  <a:schemeClr val="tx1"/>
                </a:solidFill>
              </a:endParaRPr>
            </a:p>
          </p:txBody>
        </p:sp>
        <p:cxnSp>
          <p:nvCxnSpPr>
            <p:cNvPr id="29" name="Straight Connector 28">
              <a:extLst>
                <a:ext uri="{FF2B5EF4-FFF2-40B4-BE49-F238E27FC236}">
                  <a16:creationId xmlns:a16="http://schemas.microsoft.com/office/drawing/2014/main" id="{D076BB6D-1D4B-45B3-A86D-3CCC5F35F3B4}"/>
                </a:ext>
              </a:extLst>
            </p:cNvPr>
            <p:cNvCxnSpPr>
              <a:cxnSpLocks/>
              <a:stCxn id="20" idx="4"/>
              <a:endCxn id="15" idx="0"/>
            </p:cNvCxnSpPr>
            <p:nvPr/>
          </p:nvCxnSpPr>
          <p:spPr>
            <a:xfrm flipH="1">
              <a:off x="3172822" y="3027074"/>
              <a:ext cx="3056156"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FE6AC3-A21C-4B56-A2D8-10E0D23F36AC}"/>
                </a:ext>
              </a:extLst>
            </p:cNvPr>
            <p:cNvCxnSpPr>
              <a:cxnSpLocks/>
              <a:stCxn id="15" idx="4"/>
              <a:endCxn id="17" idx="0"/>
            </p:cNvCxnSpPr>
            <p:nvPr/>
          </p:nvCxnSpPr>
          <p:spPr>
            <a:xfrm>
              <a:off x="3172822" y="3768149"/>
              <a:ext cx="2065642"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E1C4932-BF7E-4D37-98AB-D5987AED8A73}"/>
                </a:ext>
              </a:extLst>
            </p:cNvPr>
            <p:cNvCxnSpPr>
              <a:cxnSpLocks/>
              <a:stCxn id="15" idx="4"/>
              <a:endCxn id="18" idx="0"/>
            </p:cNvCxnSpPr>
            <p:nvPr/>
          </p:nvCxnSpPr>
          <p:spPr>
            <a:xfrm>
              <a:off x="3172822" y="3768149"/>
              <a:ext cx="209274"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D35987-F18D-427D-AD98-F844FB9AF67D}"/>
                </a:ext>
              </a:extLst>
            </p:cNvPr>
            <p:cNvCxnSpPr>
              <a:cxnSpLocks/>
              <a:stCxn id="15" idx="4"/>
              <a:endCxn id="19" idx="0"/>
            </p:cNvCxnSpPr>
            <p:nvPr/>
          </p:nvCxnSpPr>
          <p:spPr>
            <a:xfrm flipH="1">
              <a:off x="1525728" y="3768149"/>
              <a:ext cx="1647094" cy="36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46C159-FF0F-4866-8FD1-8B7320C6E4CD}"/>
                </a:ext>
              </a:extLst>
            </p:cNvPr>
            <p:cNvCxnSpPr>
              <a:cxnSpLocks/>
              <a:stCxn id="20" idx="4"/>
              <a:endCxn id="12" idx="0"/>
            </p:cNvCxnSpPr>
            <p:nvPr/>
          </p:nvCxnSpPr>
          <p:spPr>
            <a:xfrm>
              <a:off x="6228978" y="3027074"/>
              <a:ext cx="3007614"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8C83C-B21F-4D2F-881E-A665D7A3C6F5}"/>
                </a:ext>
              </a:extLst>
            </p:cNvPr>
            <p:cNvCxnSpPr>
              <a:cxnSpLocks/>
              <a:stCxn id="20" idx="4"/>
              <a:endCxn id="14" idx="0"/>
            </p:cNvCxnSpPr>
            <p:nvPr/>
          </p:nvCxnSpPr>
          <p:spPr>
            <a:xfrm>
              <a:off x="6228978" y="3027074"/>
              <a:ext cx="986358"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FA482F-D3BB-4BE8-879E-5BA85043062B}"/>
                </a:ext>
              </a:extLst>
            </p:cNvPr>
            <p:cNvCxnSpPr>
              <a:cxnSpLocks/>
              <a:stCxn id="20" idx="4"/>
              <a:endCxn id="13" idx="0"/>
            </p:cNvCxnSpPr>
            <p:nvPr/>
          </p:nvCxnSpPr>
          <p:spPr>
            <a:xfrm flipH="1">
              <a:off x="5194079" y="3027074"/>
              <a:ext cx="1034899"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4C9880-42F9-4AE6-822B-FA794C82D094}"/>
                </a:ext>
              </a:extLst>
            </p:cNvPr>
            <p:cNvCxnSpPr>
              <a:cxnSpLocks/>
              <a:stCxn id="13" idx="4"/>
            </p:cNvCxnSpPr>
            <p:nvPr/>
          </p:nvCxnSpPr>
          <p:spPr>
            <a:xfrm>
              <a:off x="5194079" y="3768149"/>
              <a:ext cx="2086042" cy="37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CC9A33-A628-4011-83C1-809DF13F48DD}"/>
                </a:ext>
              </a:extLst>
            </p:cNvPr>
            <p:cNvCxnSpPr>
              <a:cxnSpLocks/>
              <a:stCxn id="13" idx="4"/>
              <a:endCxn id="10" idx="0"/>
            </p:cNvCxnSpPr>
            <p:nvPr/>
          </p:nvCxnSpPr>
          <p:spPr>
            <a:xfrm>
              <a:off x="5194079" y="3768149"/>
              <a:ext cx="3757121"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B30832-1121-4159-9EE5-6D41D4E13BC1}"/>
                </a:ext>
              </a:extLst>
            </p:cNvPr>
            <p:cNvCxnSpPr>
              <a:cxnSpLocks/>
              <a:stCxn id="13" idx="4"/>
              <a:endCxn id="19" idx="0"/>
            </p:cNvCxnSpPr>
            <p:nvPr/>
          </p:nvCxnSpPr>
          <p:spPr>
            <a:xfrm flipH="1">
              <a:off x="1525728" y="3768149"/>
              <a:ext cx="3668351" cy="36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B054366-C62A-4118-BD2F-00E78F31AB22}"/>
                </a:ext>
              </a:extLst>
            </p:cNvPr>
            <p:cNvCxnSpPr>
              <a:cxnSpLocks/>
              <a:stCxn id="14" idx="4"/>
              <a:endCxn id="21" idx="0"/>
            </p:cNvCxnSpPr>
            <p:nvPr/>
          </p:nvCxnSpPr>
          <p:spPr>
            <a:xfrm>
              <a:off x="7215336" y="3768149"/>
              <a:ext cx="3592233"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F2FB186-584B-4E61-B200-4B41D6302337}"/>
                </a:ext>
              </a:extLst>
            </p:cNvPr>
            <p:cNvCxnSpPr>
              <a:cxnSpLocks/>
              <a:stCxn id="14" idx="4"/>
              <a:endCxn id="16" idx="0"/>
            </p:cNvCxnSpPr>
            <p:nvPr/>
          </p:nvCxnSpPr>
          <p:spPr>
            <a:xfrm flipH="1">
              <a:off x="7094832" y="3768149"/>
              <a:ext cx="120504"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A9BCF39-9BF5-4D69-8F29-2C07101C2647}"/>
                </a:ext>
              </a:extLst>
            </p:cNvPr>
            <p:cNvCxnSpPr>
              <a:cxnSpLocks/>
              <a:stCxn id="14" idx="4"/>
              <a:endCxn id="18" idx="0"/>
            </p:cNvCxnSpPr>
            <p:nvPr/>
          </p:nvCxnSpPr>
          <p:spPr>
            <a:xfrm flipH="1">
              <a:off x="3382096" y="3768149"/>
              <a:ext cx="3833240"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12AFCB1-50D5-407D-A452-F0B00908B318}"/>
                </a:ext>
              </a:extLst>
            </p:cNvPr>
            <p:cNvCxnSpPr>
              <a:cxnSpLocks/>
              <a:stCxn id="12" idx="4"/>
              <a:endCxn id="21" idx="0"/>
            </p:cNvCxnSpPr>
            <p:nvPr/>
          </p:nvCxnSpPr>
          <p:spPr>
            <a:xfrm>
              <a:off x="9236592" y="3768149"/>
              <a:ext cx="1570977"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DF0DBE7-1153-4018-A510-5DB75B775427}"/>
                </a:ext>
              </a:extLst>
            </p:cNvPr>
            <p:cNvCxnSpPr>
              <a:cxnSpLocks/>
              <a:stCxn id="12" idx="4"/>
              <a:endCxn id="10" idx="0"/>
            </p:cNvCxnSpPr>
            <p:nvPr/>
          </p:nvCxnSpPr>
          <p:spPr>
            <a:xfrm flipH="1">
              <a:off x="8951200" y="3768149"/>
              <a:ext cx="285392"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70E373-FCFA-4FE5-AF3E-DCD93565DC45}"/>
                </a:ext>
              </a:extLst>
            </p:cNvPr>
            <p:cNvCxnSpPr>
              <a:cxnSpLocks/>
              <a:stCxn id="12" idx="4"/>
              <a:endCxn id="17" idx="0"/>
            </p:cNvCxnSpPr>
            <p:nvPr/>
          </p:nvCxnSpPr>
          <p:spPr>
            <a:xfrm flipH="1">
              <a:off x="5238464" y="3768149"/>
              <a:ext cx="3998128"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91DE181-4A3A-4C82-B6A8-BF1108C92470}"/>
                </a:ext>
              </a:extLst>
            </p:cNvPr>
            <p:cNvCxnSpPr>
              <a:cxnSpLocks/>
              <a:stCxn id="17" idx="4"/>
              <a:endCxn id="23" idx="0"/>
            </p:cNvCxnSpPr>
            <p:nvPr/>
          </p:nvCxnSpPr>
          <p:spPr>
            <a:xfrm>
              <a:off x="5238464" y="4544700"/>
              <a:ext cx="1928033"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FE1A40-65C1-40FE-8D93-BC554473959A}"/>
                </a:ext>
              </a:extLst>
            </p:cNvPr>
            <p:cNvCxnSpPr>
              <a:cxnSpLocks/>
              <a:stCxn id="18" idx="4"/>
              <a:endCxn id="23" idx="0"/>
            </p:cNvCxnSpPr>
            <p:nvPr/>
          </p:nvCxnSpPr>
          <p:spPr>
            <a:xfrm>
              <a:off x="3382096" y="4544700"/>
              <a:ext cx="3784401"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15514AB-7055-401B-AA90-E2C1836C62DB}"/>
                </a:ext>
              </a:extLst>
            </p:cNvPr>
            <p:cNvCxnSpPr>
              <a:cxnSpLocks/>
              <a:stCxn id="18" idx="4"/>
              <a:endCxn id="26" idx="0"/>
            </p:cNvCxnSpPr>
            <p:nvPr/>
          </p:nvCxnSpPr>
          <p:spPr>
            <a:xfrm flipH="1">
              <a:off x="3119053" y="4544700"/>
              <a:ext cx="263043"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119A9F5-674E-4373-BF75-699B151E45A7}"/>
                </a:ext>
              </a:extLst>
            </p:cNvPr>
            <p:cNvCxnSpPr>
              <a:cxnSpLocks/>
              <a:stCxn id="19" idx="4"/>
              <a:endCxn id="25" idx="0"/>
            </p:cNvCxnSpPr>
            <p:nvPr/>
          </p:nvCxnSpPr>
          <p:spPr>
            <a:xfrm>
              <a:off x="1525728" y="4539932"/>
              <a:ext cx="3617047" cy="45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401AD31-2559-4EBC-9F47-69AB9CA3FD68}"/>
                </a:ext>
              </a:extLst>
            </p:cNvPr>
            <p:cNvCxnSpPr>
              <a:cxnSpLocks/>
              <a:stCxn id="19" idx="4"/>
              <a:endCxn id="26" idx="0"/>
            </p:cNvCxnSpPr>
            <p:nvPr/>
          </p:nvCxnSpPr>
          <p:spPr>
            <a:xfrm>
              <a:off x="1525728" y="4539932"/>
              <a:ext cx="1593325" cy="45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3111390-69E0-4E35-BEDE-6AD74C4EE8BC}"/>
                </a:ext>
              </a:extLst>
            </p:cNvPr>
            <p:cNvCxnSpPr>
              <a:cxnSpLocks/>
              <a:stCxn id="17" idx="4"/>
              <a:endCxn id="25" idx="0"/>
            </p:cNvCxnSpPr>
            <p:nvPr/>
          </p:nvCxnSpPr>
          <p:spPr>
            <a:xfrm flipH="1">
              <a:off x="5142775" y="4544700"/>
              <a:ext cx="9568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750C6A5-184B-4A83-89AA-21899480CAC7}"/>
                </a:ext>
              </a:extLst>
            </p:cNvPr>
            <p:cNvCxnSpPr>
              <a:cxnSpLocks/>
              <a:stCxn id="10" idx="4"/>
              <a:endCxn id="22" idx="0"/>
            </p:cNvCxnSpPr>
            <p:nvPr/>
          </p:nvCxnSpPr>
          <p:spPr>
            <a:xfrm>
              <a:off x="8951200" y="4544700"/>
              <a:ext cx="239020"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17F6383-6C86-4860-BCC6-2CEB50ED2104}"/>
                </a:ext>
              </a:extLst>
            </p:cNvPr>
            <p:cNvCxnSpPr>
              <a:cxnSpLocks/>
              <a:stCxn id="16" idx="4"/>
              <a:endCxn id="26" idx="0"/>
            </p:cNvCxnSpPr>
            <p:nvPr/>
          </p:nvCxnSpPr>
          <p:spPr>
            <a:xfrm flipH="1">
              <a:off x="3119053" y="4544700"/>
              <a:ext cx="397577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B72460-5889-41DF-A66B-40F261A76B62}"/>
                </a:ext>
              </a:extLst>
            </p:cNvPr>
            <p:cNvCxnSpPr>
              <a:cxnSpLocks/>
              <a:stCxn id="16" idx="4"/>
              <a:endCxn id="22" idx="0"/>
            </p:cNvCxnSpPr>
            <p:nvPr/>
          </p:nvCxnSpPr>
          <p:spPr>
            <a:xfrm>
              <a:off x="7094832" y="4544700"/>
              <a:ext cx="2095388"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BFD44C-85C1-4FEF-B6D8-3F84147D428F}"/>
                </a:ext>
              </a:extLst>
            </p:cNvPr>
            <p:cNvCxnSpPr>
              <a:cxnSpLocks/>
              <a:stCxn id="21" idx="4"/>
              <a:endCxn id="23" idx="0"/>
            </p:cNvCxnSpPr>
            <p:nvPr/>
          </p:nvCxnSpPr>
          <p:spPr>
            <a:xfrm flipH="1">
              <a:off x="7166497" y="4544700"/>
              <a:ext cx="3641072"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283EE70-BCCC-4677-8AA2-A9176E666E17}"/>
                </a:ext>
              </a:extLst>
            </p:cNvPr>
            <p:cNvCxnSpPr>
              <a:cxnSpLocks/>
              <a:stCxn id="21" idx="4"/>
              <a:endCxn id="22" idx="0"/>
            </p:cNvCxnSpPr>
            <p:nvPr/>
          </p:nvCxnSpPr>
          <p:spPr>
            <a:xfrm flipH="1">
              <a:off x="9190220" y="4544700"/>
              <a:ext cx="161734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C8638D4-4E52-4340-9A63-C1744C4FE078}"/>
                </a:ext>
              </a:extLst>
            </p:cNvPr>
            <p:cNvCxnSpPr>
              <a:cxnSpLocks/>
              <a:stCxn id="10" idx="4"/>
              <a:endCxn id="25" idx="0"/>
            </p:cNvCxnSpPr>
            <p:nvPr/>
          </p:nvCxnSpPr>
          <p:spPr>
            <a:xfrm flipH="1">
              <a:off x="5142775" y="4544700"/>
              <a:ext cx="3808425" cy="448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081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Rule Generation Efficiently </a:t>
            </a:r>
            <a:endParaRPr lang="en-GB" altLang="en-US"/>
          </a:p>
        </p:txBody>
      </p:sp>
      <p:sp>
        <p:nvSpPr>
          <p:cNvPr id="172035" name="Rectangle 3"/>
          <p:cNvSpPr>
            <a:spLocks noGrp="1" noChangeArrowheads="1"/>
          </p:cNvSpPr>
          <p:nvPr>
            <p:ph type="body" idx="1"/>
          </p:nvPr>
        </p:nvSpPr>
        <p:spPr/>
        <p:txBody>
          <a:bodyPr/>
          <a:lstStyle/>
          <a:p>
            <a:pPr marL="0" indent="0">
              <a:buNone/>
            </a:pPr>
            <a:r>
              <a:rPr lang="en-GB" altLang="en-US" dirty="0"/>
              <a:t>Build rules with (c+1)-consequents from rules with c-consequents</a:t>
            </a:r>
          </a:p>
          <a:p>
            <a:pPr lvl="1"/>
            <a:r>
              <a:rPr lang="en-GB" altLang="en-US" dirty="0"/>
              <a:t>(c+1)-consequent rule meets confidence requirement only if all corresponding c-consequent rules do</a:t>
            </a:r>
          </a:p>
          <a:p>
            <a:pPr lvl="1"/>
            <a:endParaRPr lang="en-GB" altLang="en-US" dirty="0"/>
          </a:p>
          <a:p>
            <a:pPr marL="0" indent="0">
              <a:buNone/>
            </a:pPr>
            <a:r>
              <a:rPr lang="en-GB" altLang="en-US" dirty="0"/>
              <a:t>Resulting algorithm similar to procedure for large </a:t>
            </a:r>
            <a:r>
              <a:rPr lang="en-GB" altLang="en-US" dirty="0" err="1"/>
              <a:t>itemsets</a:t>
            </a:r>
            <a:endParaRPr lang="en-GB"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C183D7F6-B498-43B3-948B-1728B52AA6E4}">
                <adec:decorative xmlns:adec="http://schemas.microsoft.com/office/drawing/2017/decorative" val="1"/>
              </a:ext>
            </a:extLst>
          </p:cNvPr>
          <p:cNvSpPr>
            <a:spLocks noGrp="1" noChangeArrowheads="1"/>
          </p:cNvSpPr>
          <p:nvPr>
            <p:ph type="title"/>
          </p:nvPr>
        </p:nvSpPr>
        <p:spPr/>
        <p:txBody>
          <a:bodyPr/>
          <a:lstStyle/>
          <a:p>
            <a:r>
              <a:rPr lang="en-US" altLang="en-US" dirty="0" err="1"/>
              <a:t>Apriori</a:t>
            </a:r>
            <a:r>
              <a:rPr lang="en-US" altLang="en-US" dirty="0"/>
              <a:t>  Rule Generation </a:t>
            </a:r>
          </a:p>
        </p:txBody>
      </p:sp>
      <p:sp>
        <p:nvSpPr>
          <p:cNvPr id="173059" name="Rectangle 3"/>
          <p:cNvSpPr>
            <a:spLocks noGrp="1" noChangeArrowheads="1"/>
          </p:cNvSpPr>
          <p:nvPr>
            <p:ph type="body" idx="1"/>
          </p:nvPr>
        </p:nvSpPr>
        <p:spPr>
          <a:xfrm>
            <a:off x="629403" y="1776357"/>
            <a:ext cx="6499528" cy="4551707"/>
          </a:xfrm>
        </p:spPr>
        <p:txBody>
          <a:bodyPr/>
          <a:lstStyle/>
          <a:p>
            <a:pPr marL="0" indent="0">
              <a:buNone/>
            </a:pPr>
            <a:r>
              <a:rPr lang="en-US" altLang="en-US" dirty="0"/>
              <a:t>Candidate rule is generated by </a:t>
            </a:r>
            <a:r>
              <a:rPr lang="en-US" altLang="en-US" dirty="0">
                <a:solidFill>
                  <a:schemeClr val="tx2"/>
                </a:solidFill>
              </a:rPr>
              <a:t>joining two rules which:</a:t>
            </a:r>
          </a:p>
          <a:p>
            <a:pPr lvl="1"/>
            <a:r>
              <a:rPr lang="en-US" altLang="en-US" dirty="0"/>
              <a:t>are from the </a:t>
            </a:r>
            <a:r>
              <a:rPr lang="en-US" altLang="en-US" dirty="0">
                <a:solidFill>
                  <a:schemeClr val="tx2"/>
                </a:solidFill>
              </a:rPr>
              <a:t>same itemset </a:t>
            </a:r>
          </a:p>
          <a:p>
            <a:pPr lvl="1"/>
            <a:r>
              <a:rPr lang="en-US" altLang="en-US" dirty="0"/>
              <a:t>share the same </a:t>
            </a:r>
            <a:r>
              <a:rPr lang="en-US" altLang="en-US" dirty="0">
                <a:solidFill>
                  <a:schemeClr val="tx2"/>
                </a:solidFill>
              </a:rPr>
              <a:t>prefix in the rule consequent</a:t>
            </a:r>
          </a:p>
          <a:p>
            <a:pPr marL="0" indent="0">
              <a:buNone/>
            </a:pPr>
            <a:endParaRPr lang="en-US" altLang="en-US" dirty="0"/>
          </a:p>
          <a:p>
            <a:pPr marL="0" indent="0">
              <a:buNone/>
            </a:pPr>
            <a:r>
              <a:rPr lang="en-US" altLang="en-US" dirty="0"/>
              <a:t>Joining (CD</a:t>
            </a:r>
            <a:r>
              <a:rPr lang="en-US" altLang="en-US" dirty="0">
                <a:sym typeface="Symbol"/>
              </a:rPr>
              <a:t>  </a:t>
            </a:r>
            <a:r>
              <a:rPr lang="en-US" altLang="en-US" dirty="0"/>
              <a:t>AB, BD</a:t>
            </a:r>
            <a:r>
              <a:rPr lang="en-US" altLang="en-US" dirty="0">
                <a:sym typeface="Symbol"/>
              </a:rPr>
              <a:t>  </a:t>
            </a:r>
            <a:r>
              <a:rPr lang="en-US" altLang="en-US" dirty="0"/>
              <a:t>AC) </a:t>
            </a:r>
          </a:p>
          <a:p>
            <a:pPr lvl="1"/>
            <a:r>
              <a:rPr lang="en-US" altLang="en-US" dirty="0"/>
              <a:t>produces the candidate rule D ==&gt; ABC</a:t>
            </a:r>
          </a:p>
          <a:p>
            <a:pPr marL="0" indent="0">
              <a:buNone/>
            </a:pPr>
            <a:endParaRPr lang="en-US" altLang="en-US" dirty="0"/>
          </a:p>
          <a:p>
            <a:pPr marL="0" indent="0">
              <a:buNone/>
            </a:pPr>
            <a:r>
              <a:rPr lang="en-US" altLang="en-US" dirty="0"/>
              <a:t>Prune rule D </a:t>
            </a:r>
            <a:r>
              <a:rPr lang="en-US" altLang="en-US" dirty="0">
                <a:sym typeface="Symbol"/>
              </a:rPr>
              <a:t></a:t>
            </a:r>
            <a:r>
              <a:rPr lang="en-US" altLang="en-US" dirty="0"/>
              <a:t> ABC </a:t>
            </a:r>
          </a:p>
          <a:p>
            <a:pPr lvl="1"/>
            <a:r>
              <a:rPr lang="en-US" altLang="en-US" dirty="0"/>
              <a:t>if it does not have minimum confidence</a:t>
            </a:r>
          </a:p>
        </p:txBody>
      </p:sp>
      <p:grpSp>
        <p:nvGrpSpPr>
          <p:cNvPr id="173060" name="Group 4"/>
          <p:cNvGrpSpPr>
            <a:grpSpLocks/>
          </p:cNvGrpSpPr>
          <p:nvPr/>
        </p:nvGrpSpPr>
        <p:grpSpPr bwMode="auto">
          <a:xfrm>
            <a:off x="7248526" y="2351089"/>
            <a:ext cx="2951163" cy="1654175"/>
            <a:chOff x="3787" y="1616"/>
            <a:chExt cx="1678" cy="1042"/>
          </a:xfrm>
        </p:grpSpPr>
        <p:grpSp>
          <p:nvGrpSpPr>
            <p:cNvPr id="173061" name="Group 5"/>
            <p:cNvGrpSpPr>
              <a:grpSpLocks/>
            </p:cNvGrpSpPr>
            <p:nvPr/>
          </p:nvGrpSpPr>
          <p:grpSpPr bwMode="auto">
            <a:xfrm>
              <a:off x="3787" y="1616"/>
              <a:ext cx="1678" cy="317"/>
              <a:chOff x="3787" y="1616"/>
              <a:chExt cx="1678" cy="317"/>
            </a:xfrm>
          </p:grpSpPr>
          <p:sp>
            <p:nvSpPr>
              <p:cNvPr id="173062" name="Oval 6"/>
              <p:cNvSpPr>
                <a:spLocks noChangeArrowheads="1"/>
              </p:cNvSpPr>
              <p:nvPr/>
            </p:nvSpPr>
            <p:spPr bwMode="auto">
              <a:xfrm>
                <a:off x="3787" y="1616"/>
                <a:ext cx="726"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dirty="0"/>
                  <a:t>CD </a:t>
                </a:r>
                <a:r>
                  <a:rPr lang="en-US" altLang="en-US" sz="2000" dirty="0">
                    <a:sym typeface="Symbol"/>
                  </a:rPr>
                  <a:t></a:t>
                </a:r>
                <a:r>
                  <a:rPr lang="en-GB" altLang="en-US" sz="2000" dirty="0"/>
                  <a:t> </a:t>
                </a:r>
                <a:r>
                  <a:rPr lang="en-GB" altLang="en-US" sz="2000" dirty="0">
                    <a:solidFill>
                      <a:schemeClr val="hlink"/>
                    </a:solidFill>
                  </a:rPr>
                  <a:t>A</a:t>
                </a:r>
                <a:r>
                  <a:rPr lang="en-GB" altLang="en-US" sz="2000" dirty="0">
                    <a:solidFill>
                      <a:schemeClr val="tx2"/>
                    </a:solidFill>
                  </a:rPr>
                  <a:t>B</a:t>
                </a:r>
              </a:p>
            </p:txBody>
          </p:sp>
          <p:sp>
            <p:nvSpPr>
              <p:cNvPr id="173063" name="Oval 7"/>
              <p:cNvSpPr>
                <a:spLocks noChangeArrowheads="1"/>
              </p:cNvSpPr>
              <p:nvPr/>
            </p:nvSpPr>
            <p:spPr bwMode="auto">
              <a:xfrm>
                <a:off x="4739" y="1616"/>
                <a:ext cx="726"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dirty="0"/>
                  <a:t>BD </a:t>
                </a:r>
                <a:r>
                  <a:rPr lang="en-US" altLang="en-US" sz="2000" dirty="0">
                    <a:sym typeface="Symbol"/>
                  </a:rPr>
                  <a:t></a:t>
                </a:r>
                <a:r>
                  <a:rPr lang="en-GB" altLang="en-US" sz="2000" dirty="0"/>
                  <a:t> </a:t>
                </a:r>
                <a:r>
                  <a:rPr lang="en-GB" altLang="en-US" sz="2000" dirty="0">
                    <a:solidFill>
                      <a:schemeClr val="hlink"/>
                    </a:solidFill>
                  </a:rPr>
                  <a:t>A</a:t>
                </a:r>
                <a:r>
                  <a:rPr lang="en-GB" altLang="en-US" sz="2000" dirty="0">
                    <a:solidFill>
                      <a:schemeClr val="tx2"/>
                    </a:solidFill>
                  </a:rPr>
                  <a:t>C</a:t>
                </a:r>
              </a:p>
            </p:txBody>
          </p:sp>
        </p:grpSp>
        <p:sp>
          <p:nvSpPr>
            <p:cNvPr id="173064" name="Oval 8"/>
            <p:cNvSpPr>
              <a:spLocks noChangeArrowheads="1"/>
            </p:cNvSpPr>
            <p:nvPr/>
          </p:nvSpPr>
          <p:spPr bwMode="auto">
            <a:xfrm>
              <a:off x="4263" y="2341"/>
              <a:ext cx="726" cy="31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dirty="0"/>
                <a:t>D </a:t>
              </a:r>
              <a:r>
                <a:rPr lang="en-US" altLang="en-US" sz="2000" dirty="0">
                  <a:sym typeface="Symbol"/>
                </a:rPr>
                <a:t></a:t>
              </a:r>
              <a:r>
                <a:rPr lang="en-GB" altLang="en-US" sz="2000" dirty="0"/>
                <a:t> </a:t>
              </a:r>
              <a:r>
                <a:rPr lang="en-GB" altLang="en-US" sz="2000" dirty="0">
                  <a:solidFill>
                    <a:schemeClr val="hlink"/>
                  </a:solidFill>
                </a:rPr>
                <a:t>A</a:t>
              </a:r>
              <a:r>
                <a:rPr lang="en-GB" altLang="en-US" sz="2000" dirty="0">
                  <a:solidFill>
                    <a:schemeClr val="tx2"/>
                  </a:solidFill>
                </a:rPr>
                <a:t>BC</a:t>
              </a:r>
            </a:p>
          </p:txBody>
        </p:sp>
        <p:grpSp>
          <p:nvGrpSpPr>
            <p:cNvPr id="173065" name="Group 9"/>
            <p:cNvGrpSpPr>
              <a:grpSpLocks/>
            </p:cNvGrpSpPr>
            <p:nvPr/>
          </p:nvGrpSpPr>
          <p:grpSpPr bwMode="auto">
            <a:xfrm>
              <a:off x="4172" y="1933"/>
              <a:ext cx="907" cy="408"/>
              <a:chOff x="4150" y="1933"/>
              <a:chExt cx="907" cy="408"/>
            </a:xfrm>
          </p:grpSpPr>
          <p:sp>
            <p:nvSpPr>
              <p:cNvPr id="173066" name="Line 10"/>
              <p:cNvSpPr>
                <a:spLocks noChangeShapeType="1"/>
              </p:cNvSpPr>
              <p:nvPr/>
            </p:nvSpPr>
            <p:spPr bwMode="auto">
              <a:xfrm>
                <a:off x="4150" y="1933"/>
                <a:ext cx="454"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sp>
            <p:nvSpPr>
              <p:cNvPr id="173067" name="Line 11"/>
              <p:cNvSpPr>
                <a:spLocks noChangeShapeType="1"/>
              </p:cNvSpPr>
              <p:nvPr/>
            </p:nvSpPr>
            <p:spPr bwMode="auto">
              <a:xfrm flipV="1">
                <a:off x="4603" y="1933"/>
                <a:ext cx="454"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52599" y="940293"/>
            <a:ext cx="10515600" cy="757129"/>
          </a:xfrm>
        </p:spPr>
        <p:txBody>
          <a:bodyPr/>
          <a:lstStyle/>
          <a:p>
            <a:r>
              <a:rPr lang="en-US" altLang="en-US" sz="3600" dirty="0"/>
              <a:t>Example: </a:t>
            </a:r>
            <a:r>
              <a:rPr lang="en-US" altLang="en-US" sz="3600" dirty="0" err="1"/>
              <a:t>Apriori</a:t>
            </a:r>
            <a:endParaRPr lang="en-GB" altLang="en-US" sz="3600" dirty="0"/>
          </a:p>
        </p:txBody>
      </p:sp>
      <p:sp>
        <p:nvSpPr>
          <p:cNvPr id="175107" name="Rectangle 3"/>
          <p:cNvSpPr>
            <a:spLocks noGrp="1" noChangeArrowheads="1"/>
          </p:cNvSpPr>
          <p:nvPr>
            <p:ph type="body" idx="1"/>
          </p:nvPr>
        </p:nvSpPr>
        <p:spPr>
          <a:xfrm>
            <a:off x="487521" y="3141735"/>
            <a:ext cx="11729988" cy="4824413"/>
          </a:xfrm>
        </p:spPr>
        <p:txBody>
          <a:bodyPr/>
          <a:lstStyle/>
          <a:p>
            <a:pPr>
              <a:spcBef>
                <a:spcPct val="15000"/>
              </a:spcBef>
            </a:pPr>
            <a:r>
              <a:rPr lang="en-US" altLang="en-US" sz="2400" dirty="0"/>
              <a:t>To find 100% confidence rules from Itemset (A B C D)</a:t>
            </a:r>
          </a:p>
          <a:p>
            <a:pPr>
              <a:spcBef>
                <a:spcPct val="15000"/>
              </a:spcBef>
            </a:pPr>
            <a:r>
              <a:rPr lang="en-US" altLang="en-US" sz="2400" dirty="0"/>
              <a:t>Suppose support for </a:t>
            </a:r>
            <a:r>
              <a:rPr lang="en-US" altLang="en-US" sz="2400" dirty="0" err="1"/>
              <a:t>itemsets</a:t>
            </a:r>
            <a:r>
              <a:rPr lang="en-US" altLang="en-US" sz="2400" dirty="0"/>
              <a:t> is</a:t>
            </a:r>
          </a:p>
          <a:p>
            <a:pPr lvl="1">
              <a:spcBef>
                <a:spcPct val="15000"/>
              </a:spcBef>
            </a:pPr>
            <a:r>
              <a:rPr lang="en-US" altLang="en-US" sz="2000" dirty="0"/>
              <a:t>6 (50%): (A B C D) (</a:t>
            </a:r>
            <a:r>
              <a:rPr lang="en-US" altLang="en-US" sz="2000" dirty="0">
                <a:solidFill>
                  <a:schemeClr val="tx2"/>
                </a:solidFill>
              </a:rPr>
              <a:t>A B C</a:t>
            </a:r>
            <a:r>
              <a:rPr lang="en-US" altLang="en-US" sz="2000" dirty="0"/>
              <a:t>) (</a:t>
            </a:r>
            <a:r>
              <a:rPr lang="en-US" altLang="en-US" sz="2000" dirty="0">
                <a:solidFill>
                  <a:schemeClr val="tx2"/>
                </a:solidFill>
              </a:rPr>
              <a:t>A B D</a:t>
            </a:r>
            <a:r>
              <a:rPr lang="en-US" altLang="en-US" sz="2000" dirty="0"/>
              <a:t>) (</a:t>
            </a:r>
            <a:r>
              <a:rPr lang="en-US" altLang="en-US" sz="2000" dirty="0">
                <a:solidFill>
                  <a:schemeClr val="tx2"/>
                </a:solidFill>
              </a:rPr>
              <a:t>A C D</a:t>
            </a:r>
            <a:r>
              <a:rPr lang="en-US" altLang="en-US" sz="2000" dirty="0"/>
              <a:t>)  (</a:t>
            </a:r>
            <a:r>
              <a:rPr lang="en-US" altLang="en-US" sz="2000" dirty="0">
                <a:solidFill>
                  <a:srgbClr val="009999"/>
                </a:solidFill>
              </a:rPr>
              <a:t>A B</a:t>
            </a:r>
            <a:r>
              <a:rPr lang="en-US" altLang="en-US" sz="2000" dirty="0"/>
              <a:t>) (</a:t>
            </a:r>
            <a:r>
              <a:rPr lang="en-US" altLang="en-US" sz="2000" dirty="0">
                <a:solidFill>
                  <a:srgbClr val="009999"/>
                </a:solidFill>
              </a:rPr>
              <a:t>A C</a:t>
            </a:r>
            <a:r>
              <a:rPr lang="en-US" altLang="en-US" sz="2000" dirty="0"/>
              <a:t>) (</a:t>
            </a:r>
            <a:r>
              <a:rPr lang="en-US" altLang="en-US" sz="2000" dirty="0">
                <a:solidFill>
                  <a:srgbClr val="009999"/>
                </a:solidFill>
              </a:rPr>
              <a:t>A D</a:t>
            </a:r>
            <a:r>
              <a:rPr lang="en-US" altLang="en-US" sz="2000" dirty="0"/>
              <a:t>) </a:t>
            </a:r>
          </a:p>
          <a:p>
            <a:pPr lvl="1">
              <a:spcBef>
                <a:spcPct val="15000"/>
              </a:spcBef>
            </a:pPr>
            <a:r>
              <a:rPr lang="en-US" altLang="en-US" sz="2000" dirty="0"/>
              <a:t>8 (75%): (</a:t>
            </a:r>
            <a:r>
              <a:rPr lang="en-US" altLang="en-US" sz="2000" dirty="0">
                <a:solidFill>
                  <a:schemeClr val="hlink"/>
                </a:solidFill>
              </a:rPr>
              <a:t>B C D</a:t>
            </a:r>
            <a:r>
              <a:rPr lang="en-US" altLang="en-US" sz="2000" dirty="0"/>
              <a:t>) </a:t>
            </a:r>
          </a:p>
          <a:p>
            <a:pPr>
              <a:spcBef>
                <a:spcPct val="15000"/>
              </a:spcBef>
            </a:pPr>
            <a:r>
              <a:rPr lang="en-US" altLang="en-US" sz="2400" dirty="0"/>
              <a:t>Candidate 1-consequent rules from (A B C D)</a:t>
            </a:r>
          </a:p>
          <a:p>
            <a:pPr lvl="1">
              <a:spcBef>
                <a:spcPct val="15000"/>
              </a:spcBef>
            </a:pPr>
            <a:r>
              <a:rPr lang="en-US" altLang="en-US" sz="2000" dirty="0"/>
              <a:t>ABC </a:t>
            </a:r>
            <a:r>
              <a:rPr lang="en-US" altLang="en-US" sz="2000" dirty="0">
                <a:sym typeface="Symbol"/>
              </a:rPr>
              <a:t></a:t>
            </a:r>
            <a:r>
              <a:rPr lang="en-US" altLang="en-US" sz="2000" dirty="0"/>
              <a:t> D (6/</a:t>
            </a:r>
            <a:r>
              <a:rPr lang="en-US" altLang="en-US" sz="2000" dirty="0">
                <a:solidFill>
                  <a:schemeClr val="tx2"/>
                </a:solidFill>
              </a:rPr>
              <a:t>6</a:t>
            </a:r>
            <a:r>
              <a:rPr lang="en-US" altLang="en-US" sz="2000" dirty="0"/>
              <a:t>)     ABD </a:t>
            </a:r>
            <a:r>
              <a:rPr lang="en-US" altLang="en-US" sz="2000" dirty="0">
                <a:sym typeface="Symbol"/>
              </a:rPr>
              <a:t></a:t>
            </a:r>
            <a:r>
              <a:rPr lang="en-US" altLang="en-US" sz="2000" dirty="0"/>
              <a:t> C (6/</a:t>
            </a:r>
            <a:r>
              <a:rPr lang="en-US" altLang="en-US" sz="2000" dirty="0">
                <a:solidFill>
                  <a:schemeClr val="tx2"/>
                </a:solidFill>
              </a:rPr>
              <a:t>6</a:t>
            </a:r>
            <a:r>
              <a:rPr lang="en-US" altLang="en-US" sz="2000" dirty="0"/>
              <a:t>)     ACD </a:t>
            </a:r>
            <a:r>
              <a:rPr lang="en-US" altLang="en-US" sz="2000" dirty="0">
                <a:sym typeface="Symbol"/>
              </a:rPr>
              <a:t></a:t>
            </a:r>
            <a:r>
              <a:rPr lang="en-US" altLang="en-US" sz="2000" dirty="0"/>
              <a:t> B (6/</a:t>
            </a:r>
            <a:r>
              <a:rPr lang="en-US" altLang="en-US" sz="2000" dirty="0">
                <a:solidFill>
                  <a:schemeClr val="tx2"/>
                </a:solidFill>
              </a:rPr>
              <a:t>6</a:t>
            </a:r>
            <a:r>
              <a:rPr lang="en-US" altLang="en-US" sz="2000" dirty="0"/>
              <a:t>) </a:t>
            </a:r>
          </a:p>
          <a:p>
            <a:pPr lvl="1">
              <a:spcBef>
                <a:spcPct val="15000"/>
              </a:spcBef>
              <a:buNone/>
            </a:pPr>
            <a:r>
              <a:rPr lang="en-US" altLang="en-US" sz="2000" dirty="0"/>
              <a:t>    BCD </a:t>
            </a:r>
            <a:r>
              <a:rPr lang="en-US" altLang="en-US" sz="2000" dirty="0">
                <a:sym typeface="Symbol"/>
              </a:rPr>
              <a:t></a:t>
            </a:r>
            <a:r>
              <a:rPr lang="en-US" altLang="en-US" sz="2000" dirty="0"/>
              <a:t> A (6/</a:t>
            </a:r>
            <a:r>
              <a:rPr lang="en-US" altLang="en-US" sz="2000" dirty="0">
                <a:solidFill>
                  <a:schemeClr val="hlink"/>
                </a:solidFill>
              </a:rPr>
              <a:t>8 </a:t>
            </a:r>
            <a:r>
              <a:rPr lang="en-US" altLang="en-US" sz="2000" dirty="0"/>
              <a:t>&lt;100%)</a:t>
            </a:r>
          </a:p>
          <a:p>
            <a:pPr>
              <a:spcBef>
                <a:spcPct val="15000"/>
              </a:spcBef>
            </a:pPr>
            <a:r>
              <a:rPr lang="en-US" altLang="en-US" sz="2400" dirty="0"/>
              <a:t>Prune 1-consequent rules ABC </a:t>
            </a:r>
            <a:r>
              <a:rPr lang="en-US" altLang="en-US" sz="2400" dirty="0">
                <a:sym typeface="Symbol"/>
              </a:rPr>
              <a:t></a:t>
            </a:r>
            <a:r>
              <a:rPr lang="en-US" altLang="en-US" sz="2400" dirty="0"/>
              <a:t> D (6/</a:t>
            </a:r>
            <a:r>
              <a:rPr lang="en-US" altLang="en-US" sz="2400" dirty="0">
                <a:solidFill>
                  <a:schemeClr val="tx2"/>
                </a:solidFill>
              </a:rPr>
              <a:t>6</a:t>
            </a:r>
            <a:r>
              <a:rPr lang="en-US" altLang="en-US" sz="2400" dirty="0"/>
              <a:t>)     ABD </a:t>
            </a:r>
            <a:r>
              <a:rPr lang="en-US" altLang="en-US" sz="2400" dirty="0">
                <a:sym typeface="Symbol"/>
              </a:rPr>
              <a:t></a:t>
            </a:r>
            <a:r>
              <a:rPr lang="en-US" altLang="en-US" sz="2400" dirty="0"/>
              <a:t> C (6/</a:t>
            </a:r>
            <a:r>
              <a:rPr lang="en-US" altLang="en-US" sz="2400" dirty="0">
                <a:solidFill>
                  <a:schemeClr val="tx2"/>
                </a:solidFill>
              </a:rPr>
              <a:t>6</a:t>
            </a:r>
            <a:r>
              <a:rPr lang="en-US" altLang="en-US" sz="2400" dirty="0"/>
              <a:t>)     ACD </a:t>
            </a:r>
            <a:r>
              <a:rPr lang="en-US" altLang="en-US" sz="2400" dirty="0">
                <a:sym typeface="Symbol"/>
              </a:rPr>
              <a:t></a:t>
            </a:r>
            <a:r>
              <a:rPr lang="en-US" altLang="en-US" sz="2400" dirty="0"/>
              <a:t> B (6/</a:t>
            </a:r>
            <a:r>
              <a:rPr lang="en-US" altLang="en-US" sz="2400" dirty="0">
                <a:solidFill>
                  <a:schemeClr val="tx2"/>
                </a:solidFill>
              </a:rPr>
              <a:t>6</a:t>
            </a:r>
            <a:r>
              <a:rPr lang="en-US" altLang="en-US" sz="2400" dirty="0"/>
              <a:t>) </a:t>
            </a:r>
          </a:p>
        </p:txBody>
      </p:sp>
      <p:grpSp>
        <p:nvGrpSpPr>
          <p:cNvPr id="5" name="Group 4">
            <a:extLst>
              <a:ext uri="{FF2B5EF4-FFF2-40B4-BE49-F238E27FC236}">
                <a16:creationId xmlns:a16="http://schemas.microsoft.com/office/drawing/2014/main" id="{1B4D27FE-74BD-4399-8A5F-B6DA64EC524A}"/>
              </a:ext>
            </a:extLst>
          </p:cNvPr>
          <p:cNvGrpSpPr/>
          <p:nvPr/>
        </p:nvGrpSpPr>
        <p:grpSpPr>
          <a:xfrm>
            <a:off x="1080557" y="1026199"/>
            <a:ext cx="11107431" cy="1887757"/>
            <a:chOff x="612933" y="2616865"/>
            <a:chExt cx="11107431" cy="2786939"/>
          </a:xfrm>
        </p:grpSpPr>
        <p:sp>
          <p:nvSpPr>
            <p:cNvPr id="6" name="Oval 5">
              <a:extLst>
                <a:ext uri="{FF2B5EF4-FFF2-40B4-BE49-F238E27FC236}">
                  <a16:creationId xmlns:a16="http://schemas.microsoft.com/office/drawing/2014/main" id="{362BDDE8-8280-4D43-9CD5-F884DCE451DE}"/>
                </a:ext>
              </a:extLst>
            </p:cNvPr>
            <p:cNvSpPr/>
            <p:nvPr/>
          </p:nvSpPr>
          <p:spPr>
            <a:xfrm>
              <a:off x="8038405"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AC </a:t>
              </a:r>
              <a:r>
                <a:rPr lang="en-US" altLang="en-US" sz="2000" dirty="0">
                  <a:solidFill>
                    <a:schemeClr val="tx1"/>
                  </a:solidFill>
                  <a:sym typeface="Symbol"/>
                </a:rPr>
                <a:t> {BD}</a:t>
              </a:r>
              <a:endParaRPr lang="en-GB" sz="2000" dirty="0">
                <a:solidFill>
                  <a:schemeClr val="tx1"/>
                </a:solidFill>
              </a:endParaRPr>
            </a:p>
          </p:txBody>
        </p:sp>
        <p:sp>
          <p:nvSpPr>
            <p:cNvPr id="7" name="Oval 6">
              <a:extLst>
                <a:ext uri="{FF2B5EF4-FFF2-40B4-BE49-F238E27FC236}">
                  <a16:creationId xmlns:a16="http://schemas.microsoft.com/office/drawing/2014/main" id="{C82CA668-8F6E-41AA-906A-F9535980C2F7}"/>
                </a:ext>
              </a:extLst>
            </p:cNvPr>
            <p:cNvSpPr/>
            <p:nvPr/>
          </p:nvSpPr>
          <p:spPr>
            <a:xfrm>
              <a:off x="8323797"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ABC </a:t>
              </a:r>
              <a:r>
                <a:rPr lang="en-US" altLang="en-US" sz="2000" dirty="0">
                  <a:solidFill>
                    <a:schemeClr val="tx1"/>
                  </a:solidFill>
                  <a:sym typeface="Symbol"/>
                </a:rPr>
                <a:t> {D}</a:t>
              </a:r>
              <a:endParaRPr lang="en-GB" sz="2000" dirty="0">
                <a:solidFill>
                  <a:schemeClr val="tx1"/>
                </a:solidFill>
              </a:endParaRPr>
            </a:p>
          </p:txBody>
        </p:sp>
        <p:sp>
          <p:nvSpPr>
            <p:cNvPr id="8" name="Oval 7">
              <a:extLst>
                <a:ext uri="{FF2B5EF4-FFF2-40B4-BE49-F238E27FC236}">
                  <a16:creationId xmlns:a16="http://schemas.microsoft.com/office/drawing/2014/main" id="{C5D2285B-A9FE-417D-971A-4B5A1ABC3F90}"/>
                </a:ext>
              </a:extLst>
            </p:cNvPr>
            <p:cNvSpPr/>
            <p:nvPr/>
          </p:nvSpPr>
          <p:spPr>
            <a:xfrm>
              <a:off x="4281284"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ACD </a:t>
              </a:r>
              <a:r>
                <a:rPr lang="en-US" altLang="en-US" sz="2000" dirty="0">
                  <a:solidFill>
                    <a:schemeClr val="tx1"/>
                  </a:solidFill>
                  <a:sym typeface="Symbol"/>
                </a:rPr>
                <a:t> {B}</a:t>
              </a:r>
              <a:endParaRPr lang="en-GB" sz="2000" dirty="0">
                <a:solidFill>
                  <a:schemeClr val="tx1"/>
                </a:solidFill>
              </a:endParaRPr>
            </a:p>
          </p:txBody>
        </p:sp>
        <p:sp>
          <p:nvSpPr>
            <p:cNvPr id="9" name="Oval 8">
              <a:extLst>
                <a:ext uri="{FF2B5EF4-FFF2-40B4-BE49-F238E27FC236}">
                  <a16:creationId xmlns:a16="http://schemas.microsoft.com/office/drawing/2014/main" id="{C0D36EAF-74E0-417E-B3F7-B8B98E6CED05}"/>
                </a:ext>
              </a:extLst>
            </p:cNvPr>
            <p:cNvSpPr/>
            <p:nvPr/>
          </p:nvSpPr>
          <p:spPr>
            <a:xfrm>
              <a:off x="6302541" y="3357940"/>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ABD </a:t>
              </a:r>
              <a:r>
                <a:rPr lang="en-US" altLang="en-US" sz="2000" dirty="0">
                  <a:solidFill>
                    <a:schemeClr val="tx1"/>
                  </a:solidFill>
                  <a:sym typeface="Symbol"/>
                </a:rPr>
                <a:t> {C}</a:t>
              </a:r>
              <a:endParaRPr lang="en-GB" sz="2000" dirty="0">
                <a:solidFill>
                  <a:schemeClr val="tx1"/>
                </a:solidFill>
              </a:endParaRPr>
            </a:p>
          </p:txBody>
        </p:sp>
        <p:sp>
          <p:nvSpPr>
            <p:cNvPr id="10" name="Oval 9">
              <a:extLst>
                <a:ext uri="{FF2B5EF4-FFF2-40B4-BE49-F238E27FC236}">
                  <a16:creationId xmlns:a16="http://schemas.microsoft.com/office/drawing/2014/main" id="{881B353B-430E-4A67-8FBF-AFB1F3D0AEA9}"/>
                </a:ext>
              </a:extLst>
            </p:cNvPr>
            <p:cNvSpPr/>
            <p:nvPr/>
          </p:nvSpPr>
          <p:spPr>
            <a:xfrm>
              <a:off x="2260027" y="3357940"/>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BCD </a:t>
              </a:r>
              <a:r>
                <a:rPr lang="en-US" altLang="en-US" sz="2000" dirty="0">
                  <a:solidFill>
                    <a:schemeClr val="tx1"/>
                  </a:solidFill>
                  <a:sym typeface="Symbol"/>
                </a:rPr>
                <a:t> {A}</a:t>
              </a:r>
              <a:endParaRPr lang="en-GB" sz="2000" dirty="0">
                <a:solidFill>
                  <a:schemeClr val="tx1"/>
                </a:solidFill>
              </a:endParaRPr>
            </a:p>
          </p:txBody>
        </p:sp>
        <p:sp>
          <p:nvSpPr>
            <p:cNvPr id="11" name="Oval 10">
              <a:extLst>
                <a:ext uri="{FF2B5EF4-FFF2-40B4-BE49-F238E27FC236}">
                  <a16:creationId xmlns:a16="http://schemas.microsoft.com/office/drawing/2014/main" id="{8E5ECDE1-176B-4E5C-9DD9-1597A36E1078}"/>
                </a:ext>
              </a:extLst>
            </p:cNvPr>
            <p:cNvSpPr/>
            <p:nvPr/>
          </p:nvSpPr>
          <p:spPr>
            <a:xfrm>
              <a:off x="6182037"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AD </a:t>
              </a:r>
              <a:r>
                <a:rPr lang="en-US" altLang="en-US" sz="2000" dirty="0">
                  <a:solidFill>
                    <a:schemeClr val="tx1"/>
                  </a:solidFill>
                  <a:sym typeface="Symbol"/>
                </a:rPr>
                <a:t> {BC}</a:t>
              </a:r>
              <a:endParaRPr lang="en-GB" sz="2000" dirty="0">
                <a:solidFill>
                  <a:schemeClr val="tx1"/>
                </a:solidFill>
              </a:endParaRPr>
            </a:p>
          </p:txBody>
        </p:sp>
        <p:sp>
          <p:nvSpPr>
            <p:cNvPr id="12" name="Oval 11">
              <a:extLst>
                <a:ext uri="{FF2B5EF4-FFF2-40B4-BE49-F238E27FC236}">
                  <a16:creationId xmlns:a16="http://schemas.microsoft.com/office/drawing/2014/main" id="{7A9756BE-671D-4322-9A4B-2504B39D2CE0}"/>
                </a:ext>
              </a:extLst>
            </p:cNvPr>
            <p:cNvSpPr/>
            <p:nvPr/>
          </p:nvSpPr>
          <p:spPr>
            <a:xfrm>
              <a:off x="4325669" y="4134491"/>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BC </a:t>
              </a:r>
              <a:r>
                <a:rPr lang="en-US" altLang="en-US" sz="2000" dirty="0">
                  <a:solidFill>
                    <a:schemeClr val="tx1"/>
                  </a:solidFill>
                  <a:sym typeface="Symbol"/>
                </a:rPr>
                <a:t> {AD}</a:t>
              </a:r>
              <a:endParaRPr lang="en-GB" sz="2000" dirty="0">
                <a:solidFill>
                  <a:schemeClr val="tx1"/>
                </a:solidFill>
              </a:endParaRPr>
            </a:p>
          </p:txBody>
        </p:sp>
        <p:sp>
          <p:nvSpPr>
            <p:cNvPr id="13" name="Oval 12">
              <a:extLst>
                <a:ext uri="{FF2B5EF4-FFF2-40B4-BE49-F238E27FC236}">
                  <a16:creationId xmlns:a16="http://schemas.microsoft.com/office/drawing/2014/main" id="{85CCB9FF-3425-47DA-8F7B-8E26BA26B69A}"/>
                </a:ext>
              </a:extLst>
            </p:cNvPr>
            <p:cNvSpPr/>
            <p:nvPr/>
          </p:nvSpPr>
          <p:spPr>
            <a:xfrm>
              <a:off x="2469301" y="4134491"/>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BD </a:t>
              </a:r>
              <a:r>
                <a:rPr lang="en-US" altLang="en-US" sz="2000" dirty="0">
                  <a:solidFill>
                    <a:schemeClr val="tx1"/>
                  </a:solidFill>
                  <a:sym typeface="Symbol"/>
                </a:rPr>
                <a:t> {AC}</a:t>
              </a:r>
              <a:endParaRPr lang="en-GB" sz="2000" dirty="0">
                <a:solidFill>
                  <a:schemeClr val="tx1"/>
                </a:solidFill>
              </a:endParaRPr>
            </a:p>
          </p:txBody>
        </p:sp>
        <p:sp>
          <p:nvSpPr>
            <p:cNvPr id="14" name="Oval 13">
              <a:extLst>
                <a:ext uri="{FF2B5EF4-FFF2-40B4-BE49-F238E27FC236}">
                  <a16:creationId xmlns:a16="http://schemas.microsoft.com/office/drawing/2014/main" id="{3BB84780-C423-438C-86A2-062A638505CF}"/>
                </a:ext>
              </a:extLst>
            </p:cNvPr>
            <p:cNvSpPr/>
            <p:nvPr/>
          </p:nvSpPr>
          <p:spPr>
            <a:xfrm>
              <a:off x="612933" y="4129723"/>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CD </a:t>
              </a:r>
              <a:r>
                <a:rPr lang="en-US" altLang="en-US" sz="2000" dirty="0">
                  <a:solidFill>
                    <a:schemeClr val="tx1"/>
                  </a:solidFill>
                  <a:sym typeface="Symbol"/>
                </a:rPr>
                <a:t> {AB}</a:t>
              </a:r>
              <a:endParaRPr lang="en-GB" sz="2000" dirty="0">
                <a:solidFill>
                  <a:schemeClr val="tx1"/>
                </a:solidFill>
              </a:endParaRPr>
            </a:p>
          </p:txBody>
        </p:sp>
        <p:sp>
          <p:nvSpPr>
            <p:cNvPr id="15" name="Oval 14">
              <a:extLst>
                <a:ext uri="{FF2B5EF4-FFF2-40B4-BE49-F238E27FC236}">
                  <a16:creationId xmlns:a16="http://schemas.microsoft.com/office/drawing/2014/main" id="{AACC935B-C8D5-4374-8ABA-3171392DB456}"/>
                </a:ext>
              </a:extLst>
            </p:cNvPr>
            <p:cNvSpPr/>
            <p:nvPr/>
          </p:nvSpPr>
          <p:spPr>
            <a:xfrm>
              <a:off x="5316183" y="2616865"/>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ABCD </a:t>
              </a:r>
              <a:r>
                <a:rPr lang="en-US" altLang="en-US" sz="2000" dirty="0">
                  <a:solidFill>
                    <a:schemeClr val="tx1"/>
                  </a:solidFill>
                  <a:sym typeface="Symbol"/>
                </a:rPr>
                <a:t> {}</a:t>
              </a:r>
              <a:endParaRPr lang="en-GB" sz="2000" dirty="0">
                <a:solidFill>
                  <a:schemeClr val="tx1"/>
                </a:solidFill>
              </a:endParaRPr>
            </a:p>
          </p:txBody>
        </p:sp>
        <p:sp>
          <p:nvSpPr>
            <p:cNvPr id="16" name="Oval 15">
              <a:extLst>
                <a:ext uri="{FF2B5EF4-FFF2-40B4-BE49-F238E27FC236}">
                  <a16:creationId xmlns:a16="http://schemas.microsoft.com/office/drawing/2014/main" id="{D41D0467-16A0-4424-9F68-6D3F5DBE6908}"/>
                </a:ext>
              </a:extLst>
            </p:cNvPr>
            <p:cNvSpPr/>
            <p:nvPr/>
          </p:nvSpPr>
          <p:spPr>
            <a:xfrm>
              <a:off x="9894774" y="4134491"/>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AB </a:t>
              </a:r>
              <a:r>
                <a:rPr lang="en-US" altLang="en-US" sz="2000" dirty="0">
                  <a:solidFill>
                    <a:schemeClr val="tx1"/>
                  </a:solidFill>
                  <a:sym typeface="Symbol"/>
                </a:rPr>
                <a:t> {CD}</a:t>
              </a:r>
              <a:endParaRPr lang="en-GB" sz="2000" dirty="0">
                <a:solidFill>
                  <a:schemeClr val="tx1"/>
                </a:solidFill>
              </a:endParaRPr>
            </a:p>
          </p:txBody>
        </p:sp>
        <p:sp>
          <p:nvSpPr>
            <p:cNvPr id="17" name="Oval 16">
              <a:extLst>
                <a:ext uri="{FF2B5EF4-FFF2-40B4-BE49-F238E27FC236}">
                  <a16:creationId xmlns:a16="http://schemas.microsoft.com/office/drawing/2014/main" id="{81221447-7EF0-43B1-961B-4AAEC9F9CFE2}"/>
                </a:ext>
              </a:extLst>
            </p:cNvPr>
            <p:cNvSpPr/>
            <p:nvPr/>
          </p:nvSpPr>
          <p:spPr>
            <a:xfrm>
              <a:off x="8277425" y="4993595"/>
              <a:ext cx="1825590" cy="4102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A </a:t>
              </a:r>
              <a:r>
                <a:rPr lang="en-US" altLang="en-US" sz="2000" dirty="0">
                  <a:solidFill>
                    <a:schemeClr val="tx1"/>
                  </a:solidFill>
                  <a:sym typeface="Symbol"/>
                </a:rPr>
                <a:t> {BCD}</a:t>
              </a:r>
              <a:endParaRPr lang="en-GB" sz="2000" dirty="0">
                <a:solidFill>
                  <a:schemeClr val="tx1"/>
                </a:solidFill>
              </a:endParaRPr>
            </a:p>
          </p:txBody>
        </p:sp>
        <p:sp>
          <p:nvSpPr>
            <p:cNvPr id="18" name="Oval 17">
              <a:extLst>
                <a:ext uri="{FF2B5EF4-FFF2-40B4-BE49-F238E27FC236}">
                  <a16:creationId xmlns:a16="http://schemas.microsoft.com/office/drawing/2014/main" id="{D824E86E-3ADE-431B-AFD3-5FEF949E0065}"/>
                </a:ext>
              </a:extLst>
            </p:cNvPr>
            <p:cNvSpPr/>
            <p:nvPr/>
          </p:nvSpPr>
          <p:spPr>
            <a:xfrm>
              <a:off x="6253702"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B </a:t>
              </a:r>
              <a:r>
                <a:rPr lang="en-US" altLang="en-US" sz="2000" dirty="0">
                  <a:solidFill>
                    <a:schemeClr val="tx1"/>
                  </a:solidFill>
                  <a:sym typeface="Symbol"/>
                </a:rPr>
                <a:t> {ACD}</a:t>
              </a:r>
              <a:endParaRPr lang="en-GB" sz="2000" dirty="0">
                <a:solidFill>
                  <a:schemeClr val="tx1"/>
                </a:solidFill>
              </a:endParaRPr>
            </a:p>
          </p:txBody>
        </p:sp>
        <p:sp>
          <p:nvSpPr>
            <p:cNvPr id="19" name="Oval 18">
              <a:extLst>
                <a:ext uri="{FF2B5EF4-FFF2-40B4-BE49-F238E27FC236}">
                  <a16:creationId xmlns:a16="http://schemas.microsoft.com/office/drawing/2014/main" id="{57FE1178-2B45-4D42-9BAE-B31E7489FBE3}"/>
                </a:ext>
              </a:extLst>
            </p:cNvPr>
            <p:cNvSpPr/>
            <p:nvPr/>
          </p:nvSpPr>
          <p:spPr>
            <a:xfrm>
              <a:off x="4229980"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C </a:t>
              </a:r>
              <a:r>
                <a:rPr lang="en-US" altLang="en-US" sz="2000" dirty="0">
                  <a:solidFill>
                    <a:schemeClr val="tx1"/>
                  </a:solidFill>
                  <a:sym typeface="Symbol"/>
                </a:rPr>
                <a:t> {ABD}</a:t>
              </a:r>
              <a:endParaRPr lang="en-GB" sz="2000" dirty="0">
                <a:solidFill>
                  <a:schemeClr val="tx1"/>
                </a:solidFill>
              </a:endParaRPr>
            </a:p>
          </p:txBody>
        </p:sp>
        <p:sp>
          <p:nvSpPr>
            <p:cNvPr id="20" name="Oval 19">
              <a:extLst>
                <a:ext uri="{FF2B5EF4-FFF2-40B4-BE49-F238E27FC236}">
                  <a16:creationId xmlns:a16="http://schemas.microsoft.com/office/drawing/2014/main" id="{A538CAD5-820D-4B01-BF5F-8E87B36A0444}"/>
                </a:ext>
              </a:extLst>
            </p:cNvPr>
            <p:cNvSpPr/>
            <p:nvPr/>
          </p:nvSpPr>
          <p:spPr>
            <a:xfrm>
              <a:off x="2206258" y="4993595"/>
              <a:ext cx="1825590" cy="41020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sym typeface="Symbol" pitchFamily="18" charset="2"/>
                </a:rPr>
                <a:t>D </a:t>
              </a:r>
              <a:r>
                <a:rPr lang="en-US" altLang="en-US" sz="2000" dirty="0">
                  <a:solidFill>
                    <a:schemeClr val="tx1"/>
                  </a:solidFill>
                  <a:sym typeface="Symbol"/>
                </a:rPr>
                <a:t> {ABC}</a:t>
              </a:r>
              <a:endParaRPr lang="en-GB" sz="2000" dirty="0">
                <a:solidFill>
                  <a:schemeClr val="tx1"/>
                </a:solidFill>
              </a:endParaRPr>
            </a:p>
          </p:txBody>
        </p:sp>
        <p:cxnSp>
          <p:nvCxnSpPr>
            <p:cNvPr id="21" name="Straight Connector 20">
              <a:extLst>
                <a:ext uri="{FF2B5EF4-FFF2-40B4-BE49-F238E27FC236}">
                  <a16:creationId xmlns:a16="http://schemas.microsoft.com/office/drawing/2014/main" id="{4EF15E1B-6E03-4ABF-AC5D-66F73C7B74F4}"/>
                </a:ext>
              </a:extLst>
            </p:cNvPr>
            <p:cNvCxnSpPr>
              <a:cxnSpLocks/>
              <a:stCxn id="15" idx="4"/>
              <a:endCxn id="10" idx="0"/>
            </p:cNvCxnSpPr>
            <p:nvPr/>
          </p:nvCxnSpPr>
          <p:spPr>
            <a:xfrm flipH="1">
              <a:off x="3172822" y="3027074"/>
              <a:ext cx="3056156"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8E1B4E-9582-4A80-B7DB-2BDAEAAA45DA}"/>
                </a:ext>
              </a:extLst>
            </p:cNvPr>
            <p:cNvCxnSpPr>
              <a:cxnSpLocks/>
              <a:stCxn id="10" idx="4"/>
              <a:endCxn id="12" idx="0"/>
            </p:cNvCxnSpPr>
            <p:nvPr/>
          </p:nvCxnSpPr>
          <p:spPr>
            <a:xfrm>
              <a:off x="3172822" y="3768149"/>
              <a:ext cx="2065642"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0C3042-AC03-479F-8631-240EEA7B818A}"/>
                </a:ext>
              </a:extLst>
            </p:cNvPr>
            <p:cNvCxnSpPr>
              <a:cxnSpLocks/>
              <a:stCxn id="10" idx="4"/>
              <a:endCxn id="13" idx="0"/>
            </p:cNvCxnSpPr>
            <p:nvPr/>
          </p:nvCxnSpPr>
          <p:spPr>
            <a:xfrm>
              <a:off x="3172822" y="3768149"/>
              <a:ext cx="209274"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7940E8-EB86-422C-A16C-3198E4B80299}"/>
                </a:ext>
              </a:extLst>
            </p:cNvPr>
            <p:cNvCxnSpPr>
              <a:cxnSpLocks/>
              <a:stCxn id="10" idx="4"/>
              <a:endCxn id="14" idx="0"/>
            </p:cNvCxnSpPr>
            <p:nvPr/>
          </p:nvCxnSpPr>
          <p:spPr>
            <a:xfrm flipH="1">
              <a:off x="1525728" y="3768149"/>
              <a:ext cx="1647094" cy="36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C633085-0907-48A1-9316-3A84D2603BAD}"/>
                </a:ext>
              </a:extLst>
            </p:cNvPr>
            <p:cNvCxnSpPr>
              <a:cxnSpLocks/>
              <a:stCxn id="15" idx="4"/>
              <a:endCxn id="7" idx="0"/>
            </p:cNvCxnSpPr>
            <p:nvPr/>
          </p:nvCxnSpPr>
          <p:spPr>
            <a:xfrm>
              <a:off x="6228978" y="3027074"/>
              <a:ext cx="3007614"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51C3FE-D4D6-4324-B2C1-6B78BA216FA2}"/>
                </a:ext>
              </a:extLst>
            </p:cNvPr>
            <p:cNvCxnSpPr>
              <a:cxnSpLocks/>
              <a:stCxn id="15" idx="4"/>
              <a:endCxn id="9" idx="0"/>
            </p:cNvCxnSpPr>
            <p:nvPr/>
          </p:nvCxnSpPr>
          <p:spPr>
            <a:xfrm>
              <a:off x="6228978" y="3027074"/>
              <a:ext cx="986358"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782364-C482-4CB0-853E-70AB4FD8AFB3}"/>
                </a:ext>
              </a:extLst>
            </p:cNvPr>
            <p:cNvCxnSpPr>
              <a:cxnSpLocks/>
              <a:stCxn id="15" idx="4"/>
              <a:endCxn id="8" idx="0"/>
            </p:cNvCxnSpPr>
            <p:nvPr/>
          </p:nvCxnSpPr>
          <p:spPr>
            <a:xfrm flipH="1">
              <a:off x="5194079" y="3027074"/>
              <a:ext cx="1034899" cy="330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D62E53-6140-439D-9F47-45B1740E1A10}"/>
                </a:ext>
              </a:extLst>
            </p:cNvPr>
            <p:cNvCxnSpPr>
              <a:cxnSpLocks/>
              <a:stCxn id="8" idx="4"/>
            </p:cNvCxnSpPr>
            <p:nvPr/>
          </p:nvCxnSpPr>
          <p:spPr>
            <a:xfrm>
              <a:off x="5194079" y="3768149"/>
              <a:ext cx="2086042" cy="37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3F9D11-6A3C-4240-A50D-F323917984E8}"/>
                </a:ext>
              </a:extLst>
            </p:cNvPr>
            <p:cNvCxnSpPr>
              <a:cxnSpLocks/>
              <a:stCxn id="8" idx="4"/>
              <a:endCxn id="6" idx="0"/>
            </p:cNvCxnSpPr>
            <p:nvPr/>
          </p:nvCxnSpPr>
          <p:spPr>
            <a:xfrm>
              <a:off x="5194079" y="3768149"/>
              <a:ext cx="3757121"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240176E-544A-476F-8F59-B7162ADDBEE9}"/>
                </a:ext>
              </a:extLst>
            </p:cNvPr>
            <p:cNvCxnSpPr>
              <a:cxnSpLocks/>
              <a:stCxn id="8" idx="4"/>
              <a:endCxn id="14" idx="0"/>
            </p:cNvCxnSpPr>
            <p:nvPr/>
          </p:nvCxnSpPr>
          <p:spPr>
            <a:xfrm flipH="1">
              <a:off x="1525728" y="3768149"/>
              <a:ext cx="3668351" cy="36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9B5279-6419-4D31-B23F-502C69941516}"/>
                </a:ext>
              </a:extLst>
            </p:cNvPr>
            <p:cNvCxnSpPr>
              <a:cxnSpLocks/>
              <a:stCxn id="9" idx="4"/>
              <a:endCxn id="16" idx="0"/>
            </p:cNvCxnSpPr>
            <p:nvPr/>
          </p:nvCxnSpPr>
          <p:spPr>
            <a:xfrm>
              <a:off x="7215336" y="3768149"/>
              <a:ext cx="3592233"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6CB6971-A842-40EA-B4FA-87BA29269E32}"/>
                </a:ext>
              </a:extLst>
            </p:cNvPr>
            <p:cNvCxnSpPr>
              <a:cxnSpLocks/>
              <a:stCxn id="9" idx="4"/>
              <a:endCxn id="11" idx="0"/>
            </p:cNvCxnSpPr>
            <p:nvPr/>
          </p:nvCxnSpPr>
          <p:spPr>
            <a:xfrm flipH="1">
              <a:off x="7094832" y="3768149"/>
              <a:ext cx="120504"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DE882F-121A-44D9-9379-E749B16382F0}"/>
                </a:ext>
              </a:extLst>
            </p:cNvPr>
            <p:cNvCxnSpPr>
              <a:cxnSpLocks/>
              <a:stCxn id="9" idx="4"/>
              <a:endCxn id="13" idx="0"/>
            </p:cNvCxnSpPr>
            <p:nvPr/>
          </p:nvCxnSpPr>
          <p:spPr>
            <a:xfrm flipH="1">
              <a:off x="3382096" y="3768149"/>
              <a:ext cx="3833240"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19AB60-27B0-4C73-BCC4-4BFBEDCE9F76}"/>
                </a:ext>
              </a:extLst>
            </p:cNvPr>
            <p:cNvCxnSpPr>
              <a:cxnSpLocks/>
              <a:stCxn id="7" idx="4"/>
              <a:endCxn id="16" idx="0"/>
            </p:cNvCxnSpPr>
            <p:nvPr/>
          </p:nvCxnSpPr>
          <p:spPr>
            <a:xfrm>
              <a:off x="9236592" y="3768149"/>
              <a:ext cx="1570977"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789054-C329-47F6-8904-B31105BC1A8B}"/>
                </a:ext>
              </a:extLst>
            </p:cNvPr>
            <p:cNvCxnSpPr>
              <a:cxnSpLocks/>
              <a:stCxn id="7" idx="4"/>
              <a:endCxn id="6" idx="0"/>
            </p:cNvCxnSpPr>
            <p:nvPr/>
          </p:nvCxnSpPr>
          <p:spPr>
            <a:xfrm flipH="1">
              <a:off x="8951200" y="3768149"/>
              <a:ext cx="285392"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1C183B-DF8A-4F66-BC34-C26EEE8D5D53}"/>
                </a:ext>
              </a:extLst>
            </p:cNvPr>
            <p:cNvCxnSpPr>
              <a:cxnSpLocks/>
              <a:stCxn id="7" idx="4"/>
              <a:endCxn id="12" idx="0"/>
            </p:cNvCxnSpPr>
            <p:nvPr/>
          </p:nvCxnSpPr>
          <p:spPr>
            <a:xfrm flipH="1">
              <a:off x="5238464" y="3768149"/>
              <a:ext cx="3998128" cy="36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96B430-2922-4A99-AD89-492CC5E012C8}"/>
                </a:ext>
              </a:extLst>
            </p:cNvPr>
            <p:cNvCxnSpPr>
              <a:cxnSpLocks/>
              <a:stCxn id="12" idx="4"/>
              <a:endCxn id="18" idx="0"/>
            </p:cNvCxnSpPr>
            <p:nvPr/>
          </p:nvCxnSpPr>
          <p:spPr>
            <a:xfrm>
              <a:off x="5238464" y="4544700"/>
              <a:ext cx="1928033"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D6BC4B-2B74-4223-BF2C-CE8105AED20F}"/>
                </a:ext>
              </a:extLst>
            </p:cNvPr>
            <p:cNvCxnSpPr>
              <a:cxnSpLocks/>
              <a:stCxn id="13" idx="4"/>
              <a:endCxn id="18" idx="0"/>
            </p:cNvCxnSpPr>
            <p:nvPr/>
          </p:nvCxnSpPr>
          <p:spPr>
            <a:xfrm>
              <a:off x="3382096" y="4544700"/>
              <a:ext cx="3784401"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1D98B11-60B7-40D6-BDAC-3032442E6EB9}"/>
                </a:ext>
              </a:extLst>
            </p:cNvPr>
            <p:cNvCxnSpPr>
              <a:cxnSpLocks/>
              <a:stCxn id="13" idx="4"/>
              <a:endCxn id="20" idx="0"/>
            </p:cNvCxnSpPr>
            <p:nvPr/>
          </p:nvCxnSpPr>
          <p:spPr>
            <a:xfrm flipH="1">
              <a:off x="3119053" y="4544700"/>
              <a:ext cx="263043"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ECA2C9-2BEB-4A8A-946A-5602D563C7FC}"/>
                </a:ext>
              </a:extLst>
            </p:cNvPr>
            <p:cNvCxnSpPr>
              <a:cxnSpLocks/>
              <a:stCxn id="14" idx="4"/>
              <a:endCxn id="19" idx="0"/>
            </p:cNvCxnSpPr>
            <p:nvPr/>
          </p:nvCxnSpPr>
          <p:spPr>
            <a:xfrm>
              <a:off x="1525728" y="4539932"/>
              <a:ext cx="3617047" cy="45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C6EDE64-D35D-4963-ADCA-F9A0C27B29FC}"/>
                </a:ext>
              </a:extLst>
            </p:cNvPr>
            <p:cNvCxnSpPr>
              <a:cxnSpLocks/>
              <a:stCxn id="14" idx="4"/>
              <a:endCxn id="20" idx="0"/>
            </p:cNvCxnSpPr>
            <p:nvPr/>
          </p:nvCxnSpPr>
          <p:spPr>
            <a:xfrm>
              <a:off x="1525728" y="4539932"/>
              <a:ext cx="1593325" cy="453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79F751-F31D-4D5C-A4B5-1C2F3DB0AD07}"/>
                </a:ext>
              </a:extLst>
            </p:cNvPr>
            <p:cNvCxnSpPr>
              <a:cxnSpLocks/>
              <a:stCxn id="12" idx="4"/>
              <a:endCxn id="19" idx="0"/>
            </p:cNvCxnSpPr>
            <p:nvPr/>
          </p:nvCxnSpPr>
          <p:spPr>
            <a:xfrm flipH="1">
              <a:off x="5142775" y="4544700"/>
              <a:ext cx="9568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D17838B-F351-444A-B62E-26E9133C768C}"/>
                </a:ext>
              </a:extLst>
            </p:cNvPr>
            <p:cNvCxnSpPr>
              <a:cxnSpLocks/>
              <a:stCxn id="6" idx="4"/>
              <a:endCxn id="17" idx="0"/>
            </p:cNvCxnSpPr>
            <p:nvPr/>
          </p:nvCxnSpPr>
          <p:spPr>
            <a:xfrm>
              <a:off x="8951200" y="4544700"/>
              <a:ext cx="239020"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440DDF5-4CC3-41C6-B06C-75D2D828D319}"/>
                </a:ext>
              </a:extLst>
            </p:cNvPr>
            <p:cNvCxnSpPr>
              <a:cxnSpLocks/>
              <a:stCxn id="11" idx="4"/>
              <a:endCxn id="20" idx="0"/>
            </p:cNvCxnSpPr>
            <p:nvPr/>
          </p:nvCxnSpPr>
          <p:spPr>
            <a:xfrm flipH="1">
              <a:off x="3119053" y="4544700"/>
              <a:ext cx="397577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62239BC-5289-444F-B8D8-0B2B89BB52A7}"/>
                </a:ext>
              </a:extLst>
            </p:cNvPr>
            <p:cNvCxnSpPr>
              <a:cxnSpLocks/>
              <a:stCxn id="11" idx="4"/>
              <a:endCxn id="17" idx="0"/>
            </p:cNvCxnSpPr>
            <p:nvPr/>
          </p:nvCxnSpPr>
          <p:spPr>
            <a:xfrm>
              <a:off x="7094832" y="4544700"/>
              <a:ext cx="2095388"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EC3DC-B010-4567-81DF-E99DD634EBD8}"/>
                </a:ext>
              </a:extLst>
            </p:cNvPr>
            <p:cNvCxnSpPr>
              <a:cxnSpLocks/>
              <a:stCxn id="16" idx="4"/>
              <a:endCxn id="18" idx="0"/>
            </p:cNvCxnSpPr>
            <p:nvPr/>
          </p:nvCxnSpPr>
          <p:spPr>
            <a:xfrm flipH="1">
              <a:off x="7166497" y="4544700"/>
              <a:ext cx="3641072"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F6DC11-EF65-4908-92E0-A8DF719F2B4B}"/>
                </a:ext>
              </a:extLst>
            </p:cNvPr>
            <p:cNvCxnSpPr>
              <a:cxnSpLocks/>
              <a:stCxn id="16" idx="4"/>
              <a:endCxn id="17" idx="0"/>
            </p:cNvCxnSpPr>
            <p:nvPr/>
          </p:nvCxnSpPr>
          <p:spPr>
            <a:xfrm flipH="1">
              <a:off x="9190220" y="4544700"/>
              <a:ext cx="1617349" cy="448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C01B22-8B68-4961-A7E2-02376C95AC7A}"/>
                </a:ext>
              </a:extLst>
            </p:cNvPr>
            <p:cNvCxnSpPr>
              <a:cxnSpLocks/>
              <a:stCxn id="6" idx="4"/>
              <a:endCxn id="19" idx="0"/>
            </p:cNvCxnSpPr>
            <p:nvPr/>
          </p:nvCxnSpPr>
          <p:spPr>
            <a:xfrm flipH="1">
              <a:off x="5142775" y="4544700"/>
              <a:ext cx="3808425" cy="44889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7" name="Rectangle 5"/>
          <p:cNvSpPr>
            <a:spLocks noChangeArrowheads="1"/>
          </p:cNvSpPr>
          <p:nvPr/>
        </p:nvSpPr>
        <p:spPr bwMode="auto">
          <a:xfrm>
            <a:off x="321945" y="1412137"/>
            <a:ext cx="5448296" cy="1152526"/>
          </a:xfrm>
          <a:prstGeom prst="rect">
            <a:avLst/>
          </a:prstGeom>
          <a:solidFill>
            <a:srgbClr val="FFFFCC"/>
          </a:solidFill>
          <a:ln>
            <a:noFill/>
          </a:ln>
          <a:effectLst/>
        </p:spPr>
        <p:txBody>
          <a:bodyPr/>
          <a:lstStyle>
            <a:lvl1pPr marL="342900" indent="-342900">
              <a:spcBef>
                <a:spcPct val="20000"/>
              </a:spcBef>
              <a:buClr>
                <a:schemeClr val="folHlink"/>
              </a:buClr>
              <a:buSzPct val="60000"/>
              <a:buFont typeface="Wingdings" pitchFamily="2" charset="2"/>
              <a:buChar char="n"/>
              <a:defRPr sz="2400">
                <a:solidFill>
                  <a:schemeClr val="tx1"/>
                </a:solidFill>
                <a:latin typeface="Arial" charset="0"/>
              </a:defRPr>
            </a:lvl1pPr>
            <a:lvl2pPr marL="742950" indent="-285750">
              <a:spcBef>
                <a:spcPct val="20000"/>
              </a:spcBef>
              <a:buClr>
                <a:srgbClr val="00CCFF"/>
              </a:buClr>
              <a:buSzPct val="55000"/>
              <a:buFont typeface="Wingdings" pitchFamily="2" charset="2"/>
              <a:buChar char="n"/>
              <a:defRPr sz="2200">
                <a:solidFill>
                  <a:schemeClr val="tx1"/>
                </a:solidFill>
                <a:latin typeface="Arial"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spcBef>
                <a:spcPct val="20000"/>
              </a:spcBef>
              <a:buClr>
                <a:srgbClr val="00CCFF"/>
              </a:buClr>
              <a:buSzPct val="55000"/>
              <a:buFont typeface="Wingdings" pitchFamily="2" charset="2"/>
              <a:buChar char="n"/>
              <a:defRPr>
                <a:solidFill>
                  <a:schemeClr val="tx1"/>
                </a:solidFill>
                <a:latin typeface="Arial" charset="0"/>
              </a:defRPr>
            </a:lvl4pPr>
            <a:lvl5pPr marL="2057400" indent="-228600">
              <a:spcBef>
                <a:spcPct val="20000"/>
              </a:spcBef>
              <a:buClr>
                <a:srgbClr val="B7FFEC"/>
              </a:buClr>
              <a:buSzPct val="50000"/>
              <a:buFont typeface="Wingdings" pitchFamily="2" charset="2"/>
              <a:buChar char="n"/>
              <a:defRPr>
                <a:solidFill>
                  <a:schemeClr val="tx1"/>
                </a:solidFill>
                <a:latin typeface="Arial" charset="0"/>
              </a:defRPr>
            </a:lvl5pPr>
            <a:lvl6pPr marL="2514600" indent="-228600" fontAlgn="base">
              <a:spcBef>
                <a:spcPct val="20000"/>
              </a:spcBef>
              <a:spcAft>
                <a:spcPct val="0"/>
              </a:spcAft>
              <a:buClr>
                <a:srgbClr val="B7FFEC"/>
              </a:buClr>
              <a:buSzPct val="50000"/>
              <a:buFont typeface="Wingdings" pitchFamily="2" charset="2"/>
              <a:buChar char="n"/>
              <a:defRPr>
                <a:solidFill>
                  <a:schemeClr val="tx1"/>
                </a:solidFill>
                <a:latin typeface="Arial" charset="0"/>
              </a:defRPr>
            </a:lvl6pPr>
            <a:lvl7pPr marL="2971800" indent="-228600" fontAlgn="base">
              <a:spcBef>
                <a:spcPct val="20000"/>
              </a:spcBef>
              <a:spcAft>
                <a:spcPct val="0"/>
              </a:spcAft>
              <a:buClr>
                <a:srgbClr val="B7FFEC"/>
              </a:buClr>
              <a:buSzPct val="50000"/>
              <a:buFont typeface="Wingdings" pitchFamily="2" charset="2"/>
              <a:buChar char="n"/>
              <a:defRPr>
                <a:solidFill>
                  <a:schemeClr val="tx1"/>
                </a:solidFill>
                <a:latin typeface="Arial" charset="0"/>
              </a:defRPr>
            </a:lvl7pPr>
            <a:lvl8pPr marL="3429000" indent="-228600" fontAlgn="base">
              <a:spcBef>
                <a:spcPct val="20000"/>
              </a:spcBef>
              <a:spcAft>
                <a:spcPct val="0"/>
              </a:spcAft>
              <a:buClr>
                <a:srgbClr val="B7FFEC"/>
              </a:buClr>
              <a:buSzPct val="50000"/>
              <a:buFont typeface="Wingdings" pitchFamily="2" charset="2"/>
              <a:buChar char="n"/>
              <a:defRPr>
                <a:solidFill>
                  <a:schemeClr val="tx1"/>
                </a:solidFill>
                <a:latin typeface="Arial" charset="0"/>
              </a:defRPr>
            </a:lvl8pPr>
            <a:lvl9pPr marL="3886200" indent="-228600" fontAlgn="base">
              <a:spcBef>
                <a:spcPct val="20000"/>
              </a:spcBef>
              <a:spcAft>
                <a:spcPct val="0"/>
              </a:spcAft>
              <a:buClr>
                <a:srgbClr val="B7FFEC"/>
              </a:buClr>
              <a:buSzPct val="50000"/>
              <a:buFont typeface="Wingdings" pitchFamily="2" charset="2"/>
              <a:buChar char="n"/>
              <a:defRPr>
                <a:solidFill>
                  <a:schemeClr val="tx1"/>
                </a:solidFill>
                <a:latin typeface="Arial" charset="0"/>
              </a:defRPr>
            </a:lvl9pPr>
          </a:lstStyle>
          <a:p>
            <a:pPr lvl="1">
              <a:spcBef>
                <a:spcPct val="15000"/>
              </a:spcBef>
              <a:buFont typeface="Wingdings" pitchFamily="2" charset="2"/>
              <a:buNone/>
            </a:pPr>
            <a:r>
              <a:rPr lang="en-US" altLang="en-US" sz="2000" dirty="0"/>
              <a:t>Pruned 1-consequent rules: </a:t>
            </a:r>
          </a:p>
          <a:p>
            <a:pPr lvl="1">
              <a:spcBef>
                <a:spcPct val="0"/>
              </a:spcBef>
              <a:buNone/>
            </a:pPr>
            <a:r>
              <a:rPr lang="en-US" altLang="en-US" sz="2000" dirty="0"/>
              <a:t>ABC </a:t>
            </a:r>
            <a:r>
              <a:rPr lang="en-US" altLang="en-US" sz="2000" dirty="0">
                <a:sym typeface="Symbol"/>
              </a:rPr>
              <a:t></a:t>
            </a:r>
            <a:r>
              <a:rPr lang="en-US" altLang="en-US" sz="2000" dirty="0"/>
              <a:t> D   ABD </a:t>
            </a:r>
            <a:r>
              <a:rPr lang="en-US" altLang="en-US" sz="2000" dirty="0">
                <a:sym typeface="Symbol"/>
              </a:rPr>
              <a:t></a:t>
            </a:r>
            <a:r>
              <a:rPr lang="en-US" altLang="en-US" sz="2000" dirty="0"/>
              <a:t> C   ACD </a:t>
            </a:r>
            <a:r>
              <a:rPr lang="en-US" altLang="en-US" sz="2000" dirty="0">
                <a:sym typeface="Symbol"/>
              </a:rPr>
              <a:t></a:t>
            </a:r>
            <a:r>
              <a:rPr lang="en-US" altLang="en-US" sz="2000" dirty="0"/>
              <a:t> B  </a:t>
            </a:r>
          </a:p>
          <a:p>
            <a:pPr lvl="1">
              <a:spcBef>
                <a:spcPct val="15000"/>
              </a:spcBef>
              <a:buFont typeface="Wingdings" pitchFamily="2" charset="2"/>
              <a:buNone/>
            </a:pPr>
            <a:r>
              <a:rPr lang="en-US" altLang="en-US" sz="2000" dirty="0"/>
              <a:t>Support 6 (50%): (A B C D) </a:t>
            </a:r>
            <a:r>
              <a:rPr lang="en-US" altLang="en-US" sz="1800" dirty="0"/>
              <a:t>(</a:t>
            </a:r>
            <a:r>
              <a:rPr lang="en-US" altLang="en-US" sz="1800" dirty="0">
                <a:solidFill>
                  <a:srgbClr val="009999"/>
                </a:solidFill>
              </a:rPr>
              <a:t>A B</a:t>
            </a:r>
            <a:r>
              <a:rPr lang="en-US" altLang="en-US" sz="1800" dirty="0"/>
              <a:t>) (</a:t>
            </a:r>
            <a:r>
              <a:rPr lang="en-US" altLang="en-US" sz="1800" dirty="0">
                <a:solidFill>
                  <a:srgbClr val="009999"/>
                </a:solidFill>
              </a:rPr>
              <a:t>A C</a:t>
            </a:r>
            <a:r>
              <a:rPr lang="en-US" altLang="en-US" sz="1800" dirty="0"/>
              <a:t>) (</a:t>
            </a:r>
            <a:r>
              <a:rPr lang="en-US" altLang="en-US" sz="1800" dirty="0">
                <a:solidFill>
                  <a:srgbClr val="009999"/>
                </a:solidFill>
              </a:rPr>
              <a:t>A D</a:t>
            </a:r>
            <a:r>
              <a:rPr lang="en-US" altLang="en-US" sz="1800" dirty="0"/>
              <a:t>) </a:t>
            </a:r>
          </a:p>
        </p:txBody>
      </p:sp>
      <p:sp>
        <p:nvSpPr>
          <p:cNvPr id="177154" name="Rectangle 2">
            <a:extLst>
              <a:ext uri="{C183D7F6-B498-43B3-948B-1728B52AA6E4}">
                <adec:decorative xmlns:adec="http://schemas.microsoft.com/office/drawing/2017/decorative" val="1"/>
              </a:ext>
            </a:extLst>
          </p:cNvPr>
          <p:cNvSpPr>
            <a:spLocks noGrp="1" noChangeArrowheads="1"/>
          </p:cNvSpPr>
          <p:nvPr>
            <p:ph type="title"/>
          </p:nvPr>
        </p:nvSpPr>
        <p:spPr>
          <a:xfrm>
            <a:off x="161891" y="871891"/>
            <a:ext cx="10515600" cy="757129"/>
          </a:xfrm>
        </p:spPr>
        <p:txBody>
          <a:bodyPr/>
          <a:lstStyle/>
          <a:p>
            <a:r>
              <a:rPr lang="en-US" altLang="en-US" sz="3600" dirty="0"/>
              <a:t>Example: </a:t>
            </a:r>
            <a:r>
              <a:rPr lang="en-US" altLang="en-US" sz="3600" dirty="0" err="1"/>
              <a:t>Apriori</a:t>
            </a:r>
            <a:r>
              <a:rPr lang="en-US" altLang="en-US" sz="3600" dirty="0"/>
              <a:t> (</a:t>
            </a:r>
            <a:r>
              <a:rPr lang="en-US" altLang="en-US" sz="3600" dirty="0" err="1"/>
              <a:t>cont</a:t>
            </a:r>
            <a:r>
              <a:rPr lang="en-US" altLang="en-US" sz="3600" dirty="0"/>
              <a:t>)</a:t>
            </a:r>
            <a:endParaRPr lang="en-GB" altLang="en-US" sz="3600" dirty="0"/>
          </a:p>
        </p:txBody>
      </p:sp>
      <p:sp>
        <p:nvSpPr>
          <p:cNvPr id="177155" name="Rectangle 3"/>
          <p:cNvSpPr>
            <a:spLocks noGrp="1" noChangeArrowheads="1"/>
          </p:cNvSpPr>
          <p:nvPr>
            <p:ph type="body" idx="1"/>
          </p:nvPr>
        </p:nvSpPr>
        <p:spPr>
          <a:xfrm>
            <a:off x="321945" y="2564663"/>
            <a:ext cx="11548109" cy="4165388"/>
          </a:xfrm>
        </p:spPr>
        <p:txBody>
          <a:bodyPr/>
          <a:lstStyle/>
          <a:p>
            <a:pPr>
              <a:lnSpc>
                <a:spcPct val="80000"/>
              </a:lnSpc>
              <a:spcBef>
                <a:spcPts val="300"/>
              </a:spcBef>
            </a:pPr>
            <a:r>
              <a:rPr lang="en-US" altLang="en-US" dirty="0"/>
              <a:t>Build candidate 2-consequent rules</a:t>
            </a:r>
          </a:p>
          <a:p>
            <a:pPr lvl="1">
              <a:lnSpc>
                <a:spcPct val="80000"/>
              </a:lnSpc>
              <a:spcBef>
                <a:spcPts val="300"/>
              </a:spcBef>
            </a:pPr>
            <a:r>
              <a:rPr lang="en-US" altLang="en-US" dirty="0"/>
              <a:t>AB </a:t>
            </a:r>
            <a:r>
              <a:rPr lang="en-US" altLang="en-US" dirty="0">
                <a:sym typeface="Symbol"/>
              </a:rPr>
              <a:t></a:t>
            </a:r>
            <a:r>
              <a:rPr lang="en-US" altLang="en-US" dirty="0"/>
              <a:t> CD (6/</a:t>
            </a:r>
            <a:r>
              <a:rPr lang="en-US" altLang="en-US" dirty="0">
                <a:solidFill>
                  <a:srgbClr val="009999"/>
                </a:solidFill>
              </a:rPr>
              <a:t>6</a:t>
            </a:r>
            <a:r>
              <a:rPr lang="en-US" altLang="en-US" dirty="0"/>
              <a:t>)     AC </a:t>
            </a:r>
            <a:r>
              <a:rPr lang="en-US" altLang="en-US" dirty="0">
                <a:sym typeface="Symbol"/>
              </a:rPr>
              <a:t></a:t>
            </a:r>
            <a:r>
              <a:rPr lang="en-US" altLang="en-US" dirty="0"/>
              <a:t> BD (6/</a:t>
            </a:r>
            <a:r>
              <a:rPr lang="en-US" altLang="en-US" dirty="0">
                <a:solidFill>
                  <a:srgbClr val="009999"/>
                </a:solidFill>
              </a:rPr>
              <a:t>6</a:t>
            </a:r>
            <a:r>
              <a:rPr lang="en-US" altLang="en-US" dirty="0"/>
              <a:t>)    AD </a:t>
            </a:r>
            <a:r>
              <a:rPr lang="en-US" altLang="en-US" dirty="0">
                <a:sym typeface="Symbol"/>
              </a:rPr>
              <a:t></a:t>
            </a:r>
            <a:r>
              <a:rPr lang="en-US" altLang="en-US" dirty="0"/>
              <a:t> BC (6/</a:t>
            </a:r>
            <a:r>
              <a:rPr lang="en-US" altLang="en-US" dirty="0">
                <a:solidFill>
                  <a:srgbClr val="009999"/>
                </a:solidFill>
              </a:rPr>
              <a:t>6</a:t>
            </a:r>
            <a:r>
              <a:rPr lang="en-US" altLang="en-US" dirty="0"/>
              <a:t>) </a:t>
            </a:r>
          </a:p>
          <a:p>
            <a:pPr>
              <a:lnSpc>
                <a:spcPct val="80000"/>
              </a:lnSpc>
              <a:spcBef>
                <a:spcPts val="300"/>
              </a:spcBef>
            </a:pPr>
            <a:r>
              <a:rPr lang="en-US" altLang="en-US" dirty="0"/>
              <a:t>Prune 2-consequent rules</a:t>
            </a:r>
          </a:p>
          <a:p>
            <a:pPr lvl="1">
              <a:lnSpc>
                <a:spcPct val="80000"/>
              </a:lnSpc>
              <a:spcBef>
                <a:spcPts val="300"/>
              </a:spcBef>
            </a:pPr>
            <a:r>
              <a:rPr lang="en-US" altLang="en-US" dirty="0"/>
              <a:t>AB </a:t>
            </a:r>
            <a:r>
              <a:rPr lang="en-US" altLang="en-US" dirty="0">
                <a:sym typeface="Symbol"/>
              </a:rPr>
              <a:t></a:t>
            </a:r>
            <a:r>
              <a:rPr lang="en-US" altLang="en-US" dirty="0"/>
              <a:t> CD (6/</a:t>
            </a:r>
            <a:r>
              <a:rPr lang="en-US" altLang="en-US" dirty="0">
                <a:solidFill>
                  <a:srgbClr val="009999"/>
                </a:solidFill>
              </a:rPr>
              <a:t>6</a:t>
            </a:r>
            <a:r>
              <a:rPr lang="en-US" altLang="en-US" dirty="0"/>
              <a:t>)     AC </a:t>
            </a:r>
            <a:r>
              <a:rPr lang="en-US" altLang="en-US" dirty="0">
                <a:sym typeface="Symbol"/>
              </a:rPr>
              <a:t></a:t>
            </a:r>
            <a:r>
              <a:rPr lang="en-US" altLang="en-US" dirty="0"/>
              <a:t> BD (6/</a:t>
            </a:r>
            <a:r>
              <a:rPr lang="en-US" altLang="en-US" dirty="0">
                <a:solidFill>
                  <a:srgbClr val="009999"/>
                </a:solidFill>
              </a:rPr>
              <a:t>6</a:t>
            </a:r>
            <a:r>
              <a:rPr lang="en-US" altLang="en-US" dirty="0"/>
              <a:t>)    AD </a:t>
            </a:r>
            <a:r>
              <a:rPr lang="en-US" altLang="en-US" dirty="0">
                <a:sym typeface="Symbol"/>
              </a:rPr>
              <a:t></a:t>
            </a:r>
            <a:r>
              <a:rPr lang="en-US" altLang="en-US" dirty="0"/>
              <a:t> BC (6/</a:t>
            </a:r>
            <a:r>
              <a:rPr lang="en-US" altLang="en-US" dirty="0">
                <a:solidFill>
                  <a:srgbClr val="009999"/>
                </a:solidFill>
              </a:rPr>
              <a:t>6</a:t>
            </a:r>
            <a:r>
              <a:rPr lang="en-US" altLang="en-US" dirty="0"/>
              <a:t>) </a:t>
            </a:r>
          </a:p>
          <a:p>
            <a:pPr>
              <a:lnSpc>
                <a:spcPct val="80000"/>
              </a:lnSpc>
              <a:spcBef>
                <a:spcPts val="300"/>
              </a:spcBef>
            </a:pPr>
            <a:r>
              <a:rPr lang="en-US" altLang="en-US" dirty="0"/>
              <a:t>Build 3-consequent rules from 2-consequent rules</a:t>
            </a:r>
          </a:p>
          <a:p>
            <a:pPr lvl="1">
              <a:lnSpc>
                <a:spcPct val="80000"/>
              </a:lnSpc>
              <a:spcBef>
                <a:spcPts val="300"/>
              </a:spcBef>
            </a:pPr>
            <a:r>
              <a:rPr lang="en-US" altLang="en-US" dirty="0"/>
              <a:t>join (AC</a:t>
            </a:r>
            <a:r>
              <a:rPr lang="en-US" altLang="en-US" dirty="0">
                <a:sym typeface="Symbol"/>
              </a:rPr>
              <a:t>  </a:t>
            </a:r>
            <a:r>
              <a:rPr lang="en-US" altLang="en-US" dirty="0">
                <a:solidFill>
                  <a:schemeClr val="hlink"/>
                </a:solidFill>
              </a:rPr>
              <a:t>B</a:t>
            </a:r>
            <a:r>
              <a:rPr lang="en-US" altLang="en-US" dirty="0"/>
              <a:t>D, AD </a:t>
            </a:r>
            <a:r>
              <a:rPr lang="en-US" altLang="en-US" dirty="0">
                <a:sym typeface="Symbol"/>
              </a:rPr>
              <a:t> </a:t>
            </a:r>
            <a:r>
              <a:rPr lang="en-US" altLang="en-US" dirty="0">
                <a:solidFill>
                  <a:schemeClr val="hlink"/>
                </a:solidFill>
              </a:rPr>
              <a:t>B</a:t>
            </a:r>
            <a:r>
              <a:rPr lang="en-US" altLang="en-US" dirty="0"/>
              <a:t>C) to give A </a:t>
            </a:r>
            <a:r>
              <a:rPr lang="en-US" altLang="en-US" dirty="0">
                <a:sym typeface="Symbol"/>
              </a:rPr>
              <a:t> </a:t>
            </a:r>
            <a:r>
              <a:rPr lang="en-US" altLang="en-US" dirty="0">
                <a:solidFill>
                  <a:schemeClr val="hlink"/>
                </a:solidFill>
              </a:rPr>
              <a:t>B</a:t>
            </a:r>
            <a:r>
              <a:rPr lang="en-US" altLang="en-US" dirty="0"/>
              <a:t>CD</a:t>
            </a:r>
          </a:p>
          <a:p>
            <a:pPr lvl="2">
              <a:lnSpc>
                <a:spcPct val="80000"/>
              </a:lnSpc>
              <a:spcBef>
                <a:spcPts val="300"/>
              </a:spcBef>
            </a:pPr>
            <a:r>
              <a:rPr lang="en-US" altLang="en-US" dirty="0"/>
              <a:t>check other subset OK for confidence: AB </a:t>
            </a:r>
            <a:r>
              <a:rPr lang="en-US" altLang="en-US" dirty="0">
                <a:sym typeface="Symbol"/>
              </a:rPr>
              <a:t> </a:t>
            </a:r>
            <a:r>
              <a:rPr lang="en-US" altLang="en-US" dirty="0"/>
              <a:t>CD</a:t>
            </a:r>
          </a:p>
          <a:p>
            <a:pPr lvl="2">
              <a:lnSpc>
                <a:spcPct val="80000"/>
              </a:lnSpc>
              <a:spcBef>
                <a:spcPts val="300"/>
              </a:spcBef>
            </a:pPr>
            <a:r>
              <a:rPr lang="en-US" altLang="en-US" dirty="0"/>
              <a:t>other candidates fail subset test </a:t>
            </a:r>
          </a:p>
          <a:p>
            <a:pPr lvl="3">
              <a:lnSpc>
                <a:spcPct val="80000"/>
              </a:lnSpc>
              <a:spcBef>
                <a:spcPts val="300"/>
              </a:spcBef>
            </a:pPr>
            <a:r>
              <a:rPr lang="en-US" altLang="en-US" sz="2000" dirty="0"/>
              <a:t>B </a:t>
            </a:r>
            <a:r>
              <a:rPr lang="en-US" altLang="en-US" sz="2000" dirty="0">
                <a:sym typeface="Symbol"/>
              </a:rPr>
              <a:t> </a:t>
            </a:r>
            <a:r>
              <a:rPr lang="en-US" altLang="en-US" sz="2000" dirty="0"/>
              <a:t>ACD  C </a:t>
            </a:r>
            <a:r>
              <a:rPr lang="en-US" altLang="en-US" sz="2000" dirty="0">
                <a:sym typeface="Symbol"/>
              </a:rPr>
              <a:t> </a:t>
            </a:r>
            <a:r>
              <a:rPr lang="en-US" altLang="en-US" sz="2000" dirty="0"/>
              <a:t>ABD  D </a:t>
            </a:r>
            <a:r>
              <a:rPr lang="en-US" altLang="en-US" sz="2000" dirty="0">
                <a:sym typeface="Symbol"/>
              </a:rPr>
              <a:t> </a:t>
            </a:r>
            <a:r>
              <a:rPr lang="en-US" altLang="en-US" sz="2000" dirty="0"/>
              <a:t>ABC            (so cannot have minimum confidence)</a:t>
            </a:r>
          </a:p>
          <a:p>
            <a:pPr>
              <a:lnSpc>
                <a:spcPct val="80000"/>
              </a:lnSpc>
              <a:spcBef>
                <a:spcPts val="300"/>
              </a:spcBef>
            </a:pPr>
            <a:r>
              <a:rPr lang="en-US" altLang="en-US" dirty="0"/>
              <a:t>Prune 3-consequent rules</a:t>
            </a:r>
          </a:p>
          <a:p>
            <a:pPr lvl="1">
              <a:lnSpc>
                <a:spcPct val="80000"/>
              </a:lnSpc>
              <a:spcBef>
                <a:spcPts val="300"/>
              </a:spcBef>
            </a:pPr>
            <a:r>
              <a:rPr lang="en-US" altLang="en-US" dirty="0"/>
              <a:t>check A</a:t>
            </a:r>
            <a:r>
              <a:rPr lang="en-US" altLang="en-US" dirty="0">
                <a:sym typeface="Symbol"/>
              </a:rPr>
              <a:t>  </a:t>
            </a:r>
            <a:r>
              <a:rPr lang="en-US" altLang="en-US" dirty="0">
                <a:solidFill>
                  <a:schemeClr val="hlink"/>
                </a:solidFill>
              </a:rPr>
              <a:t>B</a:t>
            </a:r>
            <a:r>
              <a:rPr lang="en-US" altLang="en-US" dirty="0"/>
              <a:t>CD for confidence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altLang="en-US"/>
              <a:t>Problems</a:t>
            </a:r>
          </a:p>
        </p:txBody>
      </p:sp>
      <p:sp>
        <p:nvSpPr>
          <p:cNvPr id="179203" name="Rectangle 3"/>
          <p:cNvSpPr>
            <a:spLocks noGrp="1" noChangeArrowheads="1"/>
          </p:cNvSpPr>
          <p:nvPr>
            <p:ph type="body" idx="1"/>
          </p:nvPr>
        </p:nvSpPr>
        <p:spPr>
          <a:xfrm>
            <a:off x="335280" y="1661796"/>
            <a:ext cx="11445240" cy="4824413"/>
          </a:xfrm>
        </p:spPr>
        <p:txBody>
          <a:bodyPr/>
          <a:lstStyle/>
          <a:p>
            <a:pPr marL="0" indent="0">
              <a:buNone/>
            </a:pPr>
            <a:r>
              <a:rPr lang="en-GB" altLang="en-US" sz="3600" dirty="0"/>
              <a:t>Standard format very inefficient for market basket data</a:t>
            </a:r>
          </a:p>
          <a:p>
            <a:pPr lvl="1"/>
            <a:r>
              <a:rPr lang="en-GB" altLang="en-US" sz="3200" dirty="0"/>
              <a:t>attributes represent items in a basket</a:t>
            </a:r>
          </a:p>
          <a:p>
            <a:pPr lvl="1"/>
            <a:r>
              <a:rPr lang="en-GB" altLang="en-US" sz="3200" dirty="0"/>
              <a:t>most items are usually missing</a:t>
            </a:r>
          </a:p>
          <a:p>
            <a:pPr lvl="2"/>
            <a:r>
              <a:rPr lang="en-GB" altLang="en-US" sz="2800" dirty="0"/>
              <a:t>sparse </a:t>
            </a:r>
            <a:r>
              <a:rPr lang="en-GB" altLang="en-US" sz="2800" dirty="0" err="1"/>
              <a:t>datafiles</a:t>
            </a:r>
            <a:endParaRPr lang="en-GB" altLang="en-US" sz="2800" dirty="0"/>
          </a:p>
          <a:p>
            <a:pPr marL="0" indent="0">
              <a:spcBef>
                <a:spcPct val="40000"/>
              </a:spcBef>
              <a:buNone/>
            </a:pPr>
            <a:r>
              <a:rPr lang="en-GB" altLang="en-US" sz="3600" dirty="0"/>
              <a:t>Confidence is not necessarily best measure</a:t>
            </a:r>
          </a:p>
          <a:p>
            <a:pPr lvl="1"/>
            <a:r>
              <a:rPr lang="en-GB" altLang="en-US" sz="3200" dirty="0"/>
              <a:t>milk occurs in almost every supermarket transaction</a:t>
            </a:r>
          </a:p>
          <a:p>
            <a:pPr lvl="1"/>
            <a:r>
              <a:rPr lang="en-GB" altLang="en-US" sz="3200" dirty="0"/>
              <a:t>other measures have been devised </a:t>
            </a:r>
          </a:p>
          <a:p>
            <a:pPr lvl="2"/>
            <a:r>
              <a:rPr lang="en-GB" altLang="en-US" sz="2800" dirty="0"/>
              <a:t>lift measures gain in accuracy over default rule (</a:t>
            </a:r>
            <a:r>
              <a:rPr lang="en-GB" altLang="en-US" sz="2400" dirty="0"/>
              <a:t>e.g. default is everyone buys milk)</a:t>
            </a:r>
          </a:p>
          <a:p>
            <a:pPr lvl="1"/>
            <a:endParaRPr lang="en-GB" alt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1808-E9E7-9456-1AEE-06EC801BFF44}"/>
              </a:ext>
            </a:extLst>
          </p:cNvPr>
          <p:cNvSpPr>
            <a:spLocks noGrp="1"/>
          </p:cNvSpPr>
          <p:nvPr>
            <p:ph type="title"/>
          </p:nvPr>
        </p:nvSpPr>
        <p:spPr/>
        <p:txBody>
          <a:bodyPr/>
          <a:lstStyle/>
          <a:p>
            <a:r>
              <a:rPr lang="en-GB" dirty="0"/>
              <a:t>Association Rules – what are they good for?</a:t>
            </a:r>
          </a:p>
        </p:txBody>
      </p:sp>
      <p:sp>
        <p:nvSpPr>
          <p:cNvPr id="3" name="Content Placeholder 2">
            <a:extLst>
              <a:ext uri="{FF2B5EF4-FFF2-40B4-BE49-F238E27FC236}">
                <a16:creationId xmlns:a16="http://schemas.microsoft.com/office/drawing/2014/main" id="{2987141F-BBEA-7624-9421-DDD708192CA1}"/>
              </a:ext>
            </a:extLst>
          </p:cNvPr>
          <p:cNvSpPr>
            <a:spLocks noGrp="1"/>
          </p:cNvSpPr>
          <p:nvPr>
            <p:ph idx="1"/>
          </p:nvPr>
        </p:nvSpPr>
        <p:spPr/>
        <p:txBody>
          <a:bodyPr/>
          <a:lstStyle/>
          <a:p>
            <a:pPr marL="0" indent="0">
              <a:buNone/>
            </a:pPr>
            <a:r>
              <a:rPr lang="en-GB" dirty="0"/>
              <a:t>The find groups and patterns within the dataset. This could tell you:</a:t>
            </a:r>
          </a:p>
          <a:p>
            <a:r>
              <a:rPr lang="en-GB" dirty="0"/>
              <a:t>What items are bought together in a supermarket (so you can position them appropriately)</a:t>
            </a:r>
          </a:p>
          <a:p>
            <a:r>
              <a:rPr lang="en-GB" dirty="0"/>
              <a:t>What terms typically occur together in spam emails (and whether the same terms co-occur in regular emails, too)</a:t>
            </a:r>
          </a:p>
          <a:p>
            <a:r>
              <a:rPr lang="en-GB" dirty="0"/>
              <a:t>What shortcuts your machine learning algorithm might take</a:t>
            </a:r>
          </a:p>
          <a:p>
            <a:r>
              <a:rPr lang="en-GB" b="1" dirty="0"/>
              <a:t>They are associative NOT causative</a:t>
            </a:r>
          </a:p>
        </p:txBody>
      </p:sp>
      <p:sp>
        <p:nvSpPr>
          <p:cNvPr id="4" name="Date Placeholder 3">
            <a:extLst>
              <a:ext uri="{FF2B5EF4-FFF2-40B4-BE49-F238E27FC236}">
                <a16:creationId xmlns:a16="http://schemas.microsoft.com/office/drawing/2014/main" id="{E35C4C4D-E008-1AB1-EC84-00F4E383ECB4}"/>
              </a:ext>
            </a:extLst>
          </p:cNvPr>
          <p:cNvSpPr>
            <a:spLocks noGrp="1"/>
          </p:cNvSpPr>
          <p:nvPr>
            <p:ph type="dt" sz="half" idx="10"/>
          </p:nvPr>
        </p:nvSpPr>
        <p:spPr/>
        <p:txBody>
          <a:bodyPr/>
          <a:lstStyle/>
          <a:p>
            <a:fld id="{CD071B8E-0DD7-5842-950E-3289D9FBABB1}" type="datetime4">
              <a:rPr lang="en-GB" smtClean="0"/>
              <a:pPr/>
              <a:t>29 October 2025</a:t>
            </a:fld>
            <a:endParaRPr lang="en-US" dirty="0"/>
          </a:p>
        </p:txBody>
      </p:sp>
      <p:sp>
        <p:nvSpPr>
          <p:cNvPr id="5" name="Footer Placeholder 4">
            <a:extLst>
              <a:ext uri="{FF2B5EF4-FFF2-40B4-BE49-F238E27FC236}">
                <a16:creationId xmlns:a16="http://schemas.microsoft.com/office/drawing/2014/main" id="{CC285509-2214-6AC8-B7A0-A2FCCDCA85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71B460-59BB-8893-99AF-8F3EBF17E054}"/>
              </a:ext>
            </a:extLst>
          </p:cNvPr>
          <p:cNvSpPr>
            <a:spLocks noGrp="1"/>
          </p:cNvSpPr>
          <p:nvPr>
            <p:ph type="sldNum" sz="quarter" idx="12"/>
          </p:nvPr>
        </p:nvSpPr>
        <p:spPr/>
        <p:txBody>
          <a:bodyPr/>
          <a:lstStyle/>
          <a:p>
            <a:fld id="{437794D7-DC86-9A4E-9C9F-0B324FE8876A}" type="slidenum">
              <a:rPr lang="en-US" smtClean="0"/>
              <a:pPr/>
              <a:t>5</a:t>
            </a:fld>
            <a:endParaRPr lang="en-US" dirty="0"/>
          </a:p>
        </p:txBody>
      </p:sp>
    </p:spTree>
    <p:extLst>
      <p:ext uri="{BB962C8B-B14F-4D97-AF65-F5344CB8AC3E}">
        <p14:creationId xmlns:p14="http://schemas.microsoft.com/office/powerpoint/2010/main" val="2437400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E71A249-E138-4156-B54A-0A8C927F112D}" type="slidenum">
              <a:rPr lang="en-GB" altLang="en-US"/>
              <a:pPr/>
              <a:t>50</a:t>
            </a:fld>
            <a:r>
              <a:rPr lang="en-GB" altLang="en-US"/>
              <a:t>/34</a:t>
            </a:r>
          </a:p>
        </p:txBody>
      </p:sp>
      <p:sp>
        <p:nvSpPr>
          <p:cNvPr id="180226" name="Rectangle 2"/>
          <p:cNvSpPr>
            <a:spLocks noGrp="1" noChangeArrowheads="1"/>
          </p:cNvSpPr>
          <p:nvPr>
            <p:ph type="title"/>
          </p:nvPr>
        </p:nvSpPr>
        <p:spPr/>
        <p:txBody>
          <a:bodyPr/>
          <a:lstStyle/>
          <a:p>
            <a:r>
              <a:rPr lang="en-GB" altLang="en-US" dirty="0" err="1"/>
              <a:t>Apriori</a:t>
            </a:r>
            <a:endParaRPr lang="en-GB" altLang="en-US" dirty="0"/>
          </a:p>
        </p:txBody>
      </p:sp>
      <p:sp>
        <p:nvSpPr>
          <p:cNvPr id="180227" name="Rectangle 3"/>
          <p:cNvSpPr>
            <a:spLocks noGrp="1" noChangeArrowheads="1"/>
          </p:cNvSpPr>
          <p:nvPr>
            <p:ph type="body" idx="1"/>
          </p:nvPr>
        </p:nvSpPr>
        <p:spPr>
          <a:xfrm>
            <a:off x="595842" y="1753484"/>
            <a:ext cx="11341513" cy="4824413"/>
          </a:xfrm>
        </p:spPr>
        <p:txBody>
          <a:bodyPr/>
          <a:lstStyle/>
          <a:p>
            <a:r>
              <a:rPr lang="en-GB" altLang="en-US" dirty="0"/>
              <a:t>Given number of high support rules desirable?</a:t>
            </a:r>
          </a:p>
          <a:p>
            <a:pPr lvl="1"/>
            <a:r>
              <a:rPr lang="en-GB" altLang="en-US" sz="2800" dirty="0"/>
              <a:t>maintain required minimum confidence (accuracy)</a:t>
            </a:r>
          </a:p>
          <a:p>
            <a:r>
              <a:rPr lang="en-GB" altLang="en-US" dirty="0"/>
              <a:t>Choose </a:t>
            </a:r>
            <a:r>
              <a:rPr lang="en-GB" altLang="en-US" dirty="0">
                <a:solidFill>
                  <a:schemeClr val="tx2"/>
                </a:solidFill>
              </a:rPr>
              <a:t>high</a:t>
            </a:r>
            <a:r>
              <a:rPr lang="en-GB" altLang="en-US" dirty="0"/>
              <a:t> desired support and generate rules</a:t>
            </a:r>
          </a:p>
          <a:p>
            <a:r>
              <a:rPr lang="en-GB" altLang="en-US" dirty="0"/>
              <a:t>If not enough rules repeatedly </a:t>
            </a:r>
          </a:p>
          <a:p>
            <a:pPr lvl="1"/>
            <a:r>
              <a:rPr lang="en-GB" altLang="en-US" sz="2800" dirty="0"/>
              <a:t>Reduce minimum support (coverage)</a:t>
            </a:r>
          </a:p>
          <a:p>
            <a:pPr lvl="1"/>
            <a:r>
              <a:rPr lang="en-GB" altLang="en-US" sz="2800" dirty="0"/>
              <a:t>Generate additional rules</a:t>
            </a:r>
          </a:p>
          <a:p>
            <a:r>
              <a:rPr lang="en-GB" altLang="en-US" dirty="0"/>
              <a:t>To ensure that you generate all rules of sufficient support and minimum confidence</a:t>
            </a:r>
          </a:p>
          <a:p>
            <a:pPr lvl="1"/>
            <a:r>
              <a:rPr lang="en-GB" altLang="en-US" sz="2800" dirty="0"/>
              <a:t>Choose a large number of rules (</a:t>
            </a:r>
            <a:r>
              <a:rPr lang="en-GB" altLang="en-US" sz="2400" dirty="0"/>
              <a:t>more than those generated)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a:t>
            </a:r>
          </a:p>
        </p:txBody>
      </p:sp>
      <p:sp>
        <p:nvSpPr>
          <p:cNvPr id="3" name="Content Placeholder 2"/>
          <p:cNvSpPr>
            <a:spLocks noGrp="1"/>
          </p:cNvSpPr>
          <p:nvPr>
            <p:ph idx="1"/>
          </p:nvPr>
        </p:nvSpPr>
        <p:spPr>
          <a:xfrm>
            <a:off x="595842" y="1844824"/>
            <a:ext cx="11596157" cy="4330824"/>
          </a:xfrm>
        </p:spPr>
        <p:txBody>
          <a:bodyPr/>
          <a:lstStyle/>
          <a:p>
            <a:pPr marL="0" indent="0">
              <a:buNone/>
            </a:pPr>
            <a:r>
              <a:rPr lang="en-GB" dirty="0"/>
              <a:t>Market basket analysis</a:t>
            </a:r>
          </a:p>
          <a:p>
            <a:pPr lvl="1"/>
            <a:r>
              <a:rPr lang="en-GB" dirty="0"/>
              <a:t>Identification of associations between products in shopping trolleys, i.e., which products are frequently bought together</a:t>
            </a:r>
          </a:p>
          <a:p>
            <a:pPr lvl="1"/>
            <a:r>
              <a:rPr lang="en-GB" dirty="0"/>
              <a:t>Supermarkets gain understanding of customer shopping habits</a:t>
            </a:r>
          </a:p>
          <a:p>
            <a:pPr lvl="2"/>
            <a:r>
              <a:rPr lang="en-GB" dirty="0"/>
              <a:t>Can plan product location within supermarket</a:t>
            </a:r>
          </a:p>
          <a:p>
            <a:pPr lvl="2"/>
            <a:r>
              <a:rPr lang="en-GB" dirty="0"/>
              <a:t>Can do targeted marketing</a:t>
            </a:r>
          </a:p>
          <a:p>
            <a:pPr marL="0" indent="0">
              <a:buNone/>
            </a:pPr>
            <a:r>
              <a:rPr lang="en-GB" dirty="0"/>
              <a:t>Churn analysis and selective marketing - Telecoms</a:t>
            </a:r>
          </a:p>
          <a:p>
            <a:pPr lvl="1"/>
            <a:r>
              <a:rPr lang="en-GB" dirty="0"/>
              <a:t>Identification of behaviours and  demographics of customers who are likely/unlikely to switch to other companies</a:t>
            </a:r>
          </a:p>
          <a:p>
            <a:pPr lvl="1"/>
            <a:r>
              <a:rPr lang="en-GB" dirty="0"/>
              <a:t>Selection of customer groups who are likely to buy an offering</a:t>
            </a:r>
          </a:p>
        </p:txBody>
      </p:sp>
    </p:spTree>
    <p:extLst>
      <p:ext uri="{BB962C8B-B14F-4D97-AF65-F5344CB8AC3E}">
        <p14:creationId xmlns:p14="http://schemas.microsoft.com/office/powerpoint/2010/main" val="3386231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 (2)</a:t>
            </a:r>
          </a:p>
        </p:txBody>
      </p:sp>
      <p:sp>
        <p:nvSpPr>
          <p:cNvPr id="3" name="Content Placeholder 2"/>
          <p:cNvSpPr>
            <a:spLocks noGrp="1"/>
          </p:cNvSpPr>
          <p:nvPr>
            <p:ph idx="1"/>
          </p:nvPr>
        </p:nvSpPr>
        <p:spPr>
          <a:xfrm>
            <a:off x="595842" y="1817256"/>
            <a:ext cx="11047517" cy="4114800"/>
          </a:xfrm>
        </p:spPr>
        <p:txBody>
          <a:bodyPr/>
          <a:lstStyle/>
          <a:p>
            <a:pPr marL="0" indent="0">
              <a:buNone/>
            </a:pPr>
            <a:r>
              <a:rPr lang="en-GB" dirty="0"/>
              <a:t>Stock market analysis</a:t>
            </a:r>
          </a:p>
          <a:p>
            <a:pPr lvl="1"/>
            <a:r>
              <a:rPr lang="en-GB" dirty="0"/>
              <a:t>Identifying </a:t>
            </a:r>
            <a:r>
              <a:rPr lang="en-GB" b="1" dirty="0"/>
              <a:t>link</a:t>
            </a:r>
            <a:r>
              <a:rPr lang="en-GB" dirty="0"/>
              <a:t> between individual stocks, or between stocks and economic factors</a:t>
            </a:r>
          </a:p>
          <a:p>
            <a:pPr lvl="1"/>
            <a:r>
              <a:rPr lang="en-GB" dirty="0"/>
              <a:t>Can help stock traders select interesting stocks and improve trading strategies</a:t>
            </a:r>
          </a:p>
          <a:p>
            <a:endParaRPr lang="en-GB" dirty="0"/>
          </a:p>
          <a:p>
            <a:pPr marL="0" indent="0">
              <a:buNone/>
            </a:pPr>
            <a:r>
              <a:rPr lang="en-GB" dirty="0"/>
              <a:t>Medical diagnosis</a:t>
            </a:r>
          </a:p>
          <a:p>
            <a:pPr lvl="1"/>
            <a:r>
              <a:rPr lang="en-GB" dirty="0"/>
              <a:t>Discovering relationships between symptoms, test results and illness</a:t>
            </a:r>
          </a:p>
          <a:p>
            <a:pPr lvl="1"/>
            <a:r>
              <a:rPr lang="en-GB" dirty="0"/>
              <a:t>Can be used for diagnosis or treatment support</a:t>
            </a:r>
          </a:p>
        </p:txBody>
      </p:sp>
    </p:spTree>
    <p:extLst>
      <p:ext uri="{BB962C8B-B14F-4D97-AF65-F5344CB8AC3E}">
        <p14:creationId xmlns:p14="http://schemas.microsoft.com/office/powerpoint/2010/main" val="340802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 (3)</a:t>
            </a:r>
          </a:p>
        </p:txBody>
      </p:sp>
      <p:sp>
        <p:nvSpPr>
          <p:cNvPr id="3" name="Content Placeholder 2"/>
          <p:cNvSpPr>
            <a:spLocks noGrp="1"/>
          </p:cNvSpPr>
          <p:nvPr>
            <p:ph idx="1"/>
          </p:nvPr>
        </p:nvSpPr>
        <p:spPr/>
        <p:txBody>
          <a:bodyPr/>
          <a:lstStyle/>
          <a:p>
            <a:pPr marL="0" indent="0">
              <a:buNone/>
            </a:pPr>
            <a:r>
              <a:rPr lang="en-GB" dirty="0"/>
              <a:t>Credit risk </a:t>
            </a:r>
          </a:p>
          <a:p>
            <a:pPr lvl="1"/>
            <a:r>
              <a:rPr lang="en-GB" dirty="0"/>
              <a:t>Identification of attributes of customers likely to default on payments.</a:t>
            </a:r>
          </a:p>
          <a:p>
            <a:pPr lvl="1"/>
            <a:r>
              <a:rPr lang="en-GB" dirty="0"/>
              <a:t>Used to assess loan or credit card applications</a:t>
            </a:r>
          </a:p>
          <a:p>
            <a:pPr marL="0" indent="0">
              <a:buNone/>
            </a:pPr>
            <a:r>
              <a:rPr lang="en-GB" dirty="0"/>
              <a:t>Health informatics – knowledge discovery</a:t>
            </a:r>
          </a:p>
          <a:p>
            <a:pPr lvl="1"/>
            <a:r>
              <a:rPr lang="en-GB" dirty="0"/>
              <a:t>E.g. Relationship between family medical history, medical issues and lifestyle</a:t>
            </a:r>
          </a:p>
          <a:p>
            <a:pPr marL="0" indent="0">
              <a:buNone/>
            </a:pPr>
            <a:r>
              <a:rPr lang="en-GB" dirty="0"/>
              <a:t>Census data </a:t>
            </a:r>
            <a:r>
              <a:rPr lang="en-GB" b="1" dirty="0"/>
              <a:t>correlations</a:t>
            </a:r>
          </a:p>
          <a:p>
            <a:pPr marL="0" indent="0">
              <a:buNone/>
            </a:pPr>
            <a:r>
              <a:rPr lang="en-GB" dirty="0"/>
              <a:t>Network traffic analysis</a:t>
            </a:r>
          </a:p>
          <a:p>
            <a:pPr marL="0" indent="0">
              <a:buNone/>
            </a:pPr>
            <a:r>
              <a:rPr lang="en-GB" dirty="0"/>
              <a:t>Detection of malware</a:t>
            </a:r>
          </a:p>
        </p:txBody>
      </p:sp>
    </p:spTree>
    <p:extLst>
      <p:ext uri="{BB962C8B-B14F-4D97-AF65-F5344CB8AC3E}">
        <p14:creationId xmlns:p14="http://schemas.microsoft.com/office/powerpoint/2010/main" val="1621020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GB" altLang="en-US" dirty="0"/>
              <a:t>Summary</a:t>
            </a:r>
          </a:p>
        </p:txBody>
      </p:sp>
      <p:sp>
        <p:nvSpPr>
          <p:cNvPr id="181251" name="Rectangle 3"/>
          <p:cNvSpPr>
            <a:spLocks noGrp="1" noChangeArrowheads="1"/>
          </p:cNvSpPr>
          <p:nvPr>
            <p:ph type="body" idx="1"/>
          </p:nvPr>
        </p:nvSpPr>
        <p:spPr/>
        <p:txBody>
          <a:bodyPr/>
          <a:lstStyle/>
          <a:p>
            <a:r>
              <a:rPr lang="en-GB" altLang="en-US" dirty="0" err="1"/>
              <a:t>Itemsets</a:t>
            </a:r>
            <a:r>
              <a:rPr lang="en-GB" altLang="en-US" dirty="0"/>
              <a:t> capture frequently occurring combinations</a:t>
            </a:r>
          </a:p>
          <a:p>
            <a:r>
              <a:rPr lang="en-GB" altLang="en-US" dirty="0"/>
              <a:t>Rules rearrange items around </a:t>
            </a:r>
            <a:r>
              <a:rPr lang="en-US" altLang="en-US" dirty="0">
                <a:sym typeface="Symbol"/>
              </a:rPr>
              <a:t> </a:t>
            </a:r>
          </a:p>
          <a:p>
            <a:r>
              <a:rPr lang="en-GB" altLang="en-US" dirty="0" err="1"/>
              <a:t>Apriori</a:t>
            </a:r>
            <a:r>
              <a:rPr lang="en-GB" altLang="en-US" dirty="0"/>
              <a:t> efficiency from downward closure</a:t>
            </a:r>
          </a:p>
          <a:p>
            <a:pPr lvl="1"/>
            <a:r>
              <a:rPr lang="en-GB" altLang="en-US" dirty="0"/>
              <a:t>Generate frequent supersets from frequent subsets</a:t>
            </a:r>
          </a:p>
          <a:p>
            <a:pPr lvl="1"/>
            <a:r>
              <a:rPr lang="en-GB" altLang="en-US" dirty="0"/>
              <a:t>Generate high confidence rules from supersets of consequents of high confidence rules from same </a:t>
            </a:r>
            <a:r>
              <a:rPr lang="en-GB" altLang="en-US" dirty="0" err="1"/>
              <a:t>itemset</a:t>
            </a:r>
            <a:endParaRPr lang="en-GB" altLang="en-US" dirty="0"/>
          </a:p>
          <a:p>
            <a:r>
              <a:rPr lang="en-GB" altLang="en-US"/>
              <a:t>Apriori</a:t>
            </a:r>
            <a:r>
              <a:rPr lang="en-GB" altLang="en-US" dirty="0"/>
              <a:t> iterates </a:t>
            </a:r>
          </a:p>
          <a:p>
            <a:pPr lvl="1"/>
            <a:r>
              <a:rPr lang="en-GB" altLang="en-US" dirty="0"/>
              <a:t>through high support </a:t>
            </a:r>
            <a:r>
              <a:rPr lang="en-GB" altLang="en-US" dirty="0" err="1"/>
              <a:t>itemsets</a:t>
            </a:r>
            <a:r>
              <a:rPr lang="en-GB" altLang="en-US" dirty="0"/>
              <a:t> first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ltLang="en-US" dirty="0"/>
              <a:t>Association Rules &amp; </a:t>
            </a:r>
            <a:r>
              <a:rPr lang="en-GB" altLang="en-US" dirty="0" err="1"/>
              <a:t>Itemsets</a:t>
            </a:r>
            <a:r>
              <a:rPr lang="en-GB" altLang="en-US" dirty="0"/>
              <a:t> (Jargon)</a:t>
            </a:r>
          </a:p>
        </p:txBody>
      </p:sp>
      <p:sp>
        <p:nvSpPr>
          <p:cNvPr id="143363" name="Rectangle 3"/>
          <p:cNvSpPr>
            <a:spLocks noGrp="1" noChangeArrowheads="1"/>
          </p:cNvSpPr>
          <p:nvPr>
            <p:ph type="body" idx="1"/>
          </p:nvPr>
        </p:nvSpPr>
        <p:spPr>
          <a:xfrm>
            <a:off x="595843" y="1757928"/>
            <a:ext cx="7010302" cy="4057777"/>
          </a:xfrm>
        </p:spPr>
        <p:txBody>
          <a:bodyPr/>
          <a:lstStyle/>
          <a:p>
            <a:pPr marL="0" indent="0">
              <a:buNone/>
            </a:pPr>
            <a:r>
              <a:rPr lang="en-GB" altLang="en-US" b="1" dirty="0">
                <a:solidFill>
                  <a:srgbClr val="8B538C"/>
                </a:solidFill>
              </a:rPr>
              <a:t>Item: </a:t>
            </a:r>
            <a:r>
              <a:rPr lang="en-GB" altLang="en-US" dirty="0"/>
              <a:t>attribute-value pair </a:t>
            </a:r>
          </a:p>
          <a:p>
            <a:pPr lvl="1"/>
            <a:r>
              <a:rPr lang="en-GB" altLang="en-US" dirty="0"/>
              <a:t>(e.g. temperature = cool)</a:t>
            </a:r>
          </a:p>
          <a:p>
            <a:pPr marL="0" indent="0">
              <a:buNone/>
            </a:pPr>
            <a:r>
              <a:rPr lang="en-GB" altLang="en-US" b="1" dirty="0" err="1">
                <a:solidFill>
                  <a:srgbClr val="8B538C"/>
                </a:solidFill>
              </a:rPr>
              <a:t>Itemset</a:t>
            </a:r>
            <a:r>
              <a:rPr lang="en-GB" altLang="en-US" b="1" dirty="0">
                <a:solidFill>
                  <a:srgbClr val="8B538C"/>
                </a:solidFill>
              </a:rPr>
              <a:t>: </a:t>
            </a:r>
            <a:r>
              <a:rPr lang="en-GB" altLang="en-US" dirty="0"/>
              <a:t>set of items occurring in data</a:t>
            </a:r>
          </a:p>
          <a:p>
            <a:pPr lvl="1"/>
            <a:r>
              <a:rPr lang="en-GB" altLang="en-US" dirty="0"/>
              <a:t>e.g. temperature = cool &amp; humidity = high</a:t>
            </a:r>
          </a:p>
          <a:p>
            <a:pPr marL="457200" lvl="1" indent="0">
              <a:buNone/>
            </a:pPr>
            <a:r>
              <a:rPr lang="en-GB" altLang="en-US" dirty="0"/>
              <a:t>An </a:t>
            </a:r>
            <a:r>
              <a:rPr lang="en-GB" altLang="en-US" dirty="0" err="1"/>
              <a:t>Itemset</a:t>
            </a:r>
            <a:r>
              <a:rPr lang="en-GB" altLang="en-US" dirty="0"/>
              <a:t> </a:t>
            </a:r>
            <a:r>
              <a:rPr lang="en-US" altLang="en-US" dirty="0"/>
              <a:t>with k items is a </a:t>
            </a:r>
            <a:r>
              <a:rPr lang="en-US" altLang="en-US" i="1" dirty="0">
                <a:solidFill>
                  <a:schemeClr val="tx2">
                    <a:lumMod val="75000"/>
                  </a:schemeClr>
                </a:solidFill>
              </a:rPr>
              <a:t>k-itemset</a:t>
            </a:r>
            <a:endParaRPr lang="en-GB" altLang="en-US" i="1" dirty="0">
              <a:solidFill>
                <a:schemeClr val="tx2">
                  <a:lumMod val="75000"/>
                </a:schemeClr>
              </a:solidFill>
            </a:endParaRPr>
          </a:p>
          <a:p>
            <a:pPr marL="0" indent="0">
              <a:buNone/>
            </a:pPr>
            <a:r>
              <a:rPr lang="en-US" altLang="en-US" b="1" dirty="0">
                <a:solidFill>
                  <a:srgbClr val="8B538C"/>
                </a:solidFill>
              </a:rPr>
              <a:t>Association rule</a:t>
            </a:r>
            <a:r>
              <a:rPr lang="en-US" altLang="en-US" b="1" dirty="0">
                <a:solidFill>
                  <a:srgbClr val="96639E"/>
                </a:solidFill>
              </a:rPr>
              <a:t> </a:t>
            </a:r>
          </a:p>
          <a:p>
            <a:pPr marL="457200" lvl="1" indent="0">
              <a:buNone/>
            </a:pPr>
            <a:r>
              <a:rPr lang="en-US" altLang="en-US" dirty="0"/>
              <a:t>relationship between two </a:t>
            </a:r>
            <a:r>
              <a:rPr lang="en-US" altLang="en-US" b="1" dirty="0"/>
              <a:t>disjoint </a:t>
            </a:r>
            <a:r>
              <a:rPr lang="en-US" altLang="en-US" b="1" dirty="0" err="1"/>
              <a:t>itemsets</a:t>
            </a:r>
            <a:r>
              <a:rPr lang="en-US" altLang="en-US" b="1" dirty="0"/>
              <a:t> </a:t>
            </a:r>
            <a:r>
              <a:rPr lang="en-US" altLang="en-US" dirty="0"/>
              <a:t>X and Y</a:t>
            </a:r>
            <a:r>
              <a:rPr lang="en-US" altLang="en-US" i="1" dirty="0"/>
              <a:t>  </a:t>
            </a:r>
            <a:endParaRPr lang="en-US" altLang="en-US" dirty="0">
              <a:sym typeface="Symbol" pitchFamily="18" charset="2"/>
            </a:endParaRPr>
          </a:p>
          <a:p>
            <a:pPr marL="457200" lvl="1" indent="0">
              <a:buNone/>
            </a:pPr>
            <a:r>
              <a:rPr lang="en-US" altLang="en-US" dirty="0">
                <a:sym typeface="Symbol" pitchFamily="18" charset="2"/>
              </a:rPr>
              <a:t>X </a:t>
            </a:r>
            <a:r>
              <a:rPr lang="en-GB" altLang="en-US" dirty="0"/>
              <a:t> </a:t>
            </a:r>
            <a:r>
              <a:rPr lang="en-GB" altLang="en-US" dirty="0">
                <a:sym typeface="Symbol"/>
              </a:rPr>
              <a:t> </a:t>
            </a:r>
            <a:r>
              <a:rPr lang="en-US" altLang="en-US" dirty="0">
                <a:sym typeface="Symbol" pitchFamily="18" charset="2"/>
              </a:rPr>
              <a:t>Y </a:t>
            </a:r>
          </a:p>
          <a:p>
            <a:pPr marL="914400" lvl="2" indent="0">
              <a:buNone/>
            </a:pPr>
            <a:r>
              <a:rPr lang="en-US" altLang="en-US" dirty="0">
                <a:sym typeface="Symbol" pitchFamily="18" charset="2"/>
              </a:rPr>
              <a:t>if X occurs then Y also occurs</a:t>
            </a:r>
            <a:endParaRPr lang="en-GB"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941F-77D6-AFAC-D11B-3B298B589811}"/>
              </a:ext>
            </a:extLst>
          </p:cNvPr>
          <p:cNvSpPr>
            <a:spLocks noGrp="1"/>
          </p:cNvSpPr>
          <p:nvPr>
            <p:ph type="title"/>
          </p:nvPr>
        </p:nvSpPr>
        <p:spPr/>
        <p:txBody>
          <a:bodyPr/>
          <a:lstStyle/>
          <a:p>
            <a:r>
              <a:rPr lang="en-GB" dirty="0"/>
              <a:t>Association Rules (more jargon)</a:t>
            </a:r>
          </a:p>
        </p:txBody>
      </p:sp>
      <p:sp>
        <p:nvSpPr>
          <p:cNvPr id="3" name="Content Placeholder 2">
            <a:extLst>
              <a:ext uri="{FF2B5EF4-FFF2-40B4-BE49-F238E27FC236}">
                <a16:creationId xmlns:a16="http://schemas.microsoft.com/office/drawing/2014/main" id="{55F07BBB-B419-7983-D45E-977764196E05}"/>
              </a:ext>
            </a:extLst>
          </p:cNvPr>
          <p:cNvSpPr>
            <a:spLocks noGrp="1"/>
          </p:cNvSpPr>
          <p:nvPr>
            <p:ph idx="1"/>
          </p:nvPr>
        </p:nvSpPr>
        <p:spPr>
          <a:xfrm>
            <a:off x="699538" y="3153096"/>
            <a:ext cx="10515600" cy="636480"/>
          </a:xfrm>
        </p:spPr>
        <p:txBody>
          <a:bodyPr/>
          <a:lstStyle/>
          <a:p>
            <a:pPr marL="0" indent="0">
              <a:buNone/>
            </a:pPr>
            <a:r>
              <a:rPr lang="en-GB" altLang="en-US" b="1" dirty="0"/>
              <a:t>If</a:t>
            </a:r>
            <a:r>
              <a:rPr lang="en-GB" altLang="en-US" dirty="0"/>
              <a:t> windy=false </a:t>
            </a:r>
            <a:r>
              <a:rPr lang="en-GB" altLang="en-US" b="1" dirty="0"/>
              <a:t>and</a:t>
            </a:r>
            <a:r>
              <a:rPr lang="en-GB" altLang="en-US" dirty="0"/>
              <a:t> play=no 	</a:t>
            </a:r>
            <a:r>
              <a:rPr lang="en-GB" altLang="en-US" b="1" dirty="0"/>
              <a:t>then	</a:t>
            </a:r>
            <a:r>
              <a:rPr lang="en-GB" altLang="en-US" dirty="0"/>
              <a:t> outlook=sunny </a:t>
            </a:r>
            <a:r>
              <a:rPr lang="en-GB" altLang="en-US" b="1" dirty="0"/>
              <a:t>and</a:t>
            </a:r>
            <a:r>
              <a:rPr lang="en-GB" altLang="en-US" dirty="0"/>
              <a:t> humid=high</a:t>
            </a:r>
          </a:p>
          <a:p>
            <a:pPr marL="0" indent="0">
              <a:buNone/>
            </a:pPr>
            <a:endParaRPr lang="en-GB" dirty="0"/>
          </a:p>
        </p:txBody>
      </p:sp>
      <p:sp>
        <p:nvSpPr>
          <p:cNvPr id="4" name="Date Placeholder 3">
            <a:extLst>
              <a:ext uri="{FF2B5EF4-FFF2-40B4-BE49-F238E27FC236}">
                <a16:creationId xmlns:a16="http://schemas.microsoft.com/office/drawing/2014/main" id="{7116DE0E-3FFE-BE20-D321-74D951F29418}"/>
              </a:ext>
            </a:extLst>
          </p:cNvPr>
          <p:cNvSpPr>
            <a:spLocks noGrp="1"/>
          </p:cNvSpPr>
          <p:nvPr>
            <p:ph type="dt" sz="half" idx="10"/>
          </p:nvPr>
        </p:nvSpPr>
        <p:spPr/>
        <p:txBody>
          <a:bodyPr/>
          <a:lstStyle/>
          <a:p>
            <a:fld id="{CD071B8E-0DD7-5842-950E-3289D9FBABB1}" type="datetime4">
              <a:rPr lang="en-GB" smtClean="0"/>
              <a:pPr/>
              <a:t>29 October 2025</a:t>
            </a:fld>
            <a:endParaRPr lang="en-US" dirty="0"/>
          </a:p>
        </p:txBody>
      </p:sp>
      <p:sp>
        <p:nvSpPr>
          <p:cNvPr id="5" name="Footer Placeholder 4">
            <a:extLst>
              <a:ext uri="{FF2B5EF4-FFF2-40B4-BE49-F238E27FC236}">
                <a16:creationId xmlns:a16="http://schemas.microsoft.com/office/drawing/2014/main" id="{E9F6020D-C8FB-A928-FC78-C1B91D71CB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DC7155-17C0-A64F-6CC6-63798BD97B13}"/>
              </a:ext>
            </a:extLst>
          </p:cNvPr>
          <p:cNvSpPr>
            <a:spLocks noGrp="1"/>
          </p:cNvSpPr>
          <p:nvPr>
            <p:ph type="sldNum" sz="quarter" idx="12"/>
          </p:nvPr>
        </p:nvSpPr>
        <p:spPr/>
        <p:txBody>
          <a:bodyPr/>
          <a:lstStyle/>
          <a:p>
            <a:fld id="{437794D7-DC86-9A4E-9C9F-0B324FE8876A}" type="slidenum">
              <a:rPr lang="en-US" smtClean="0"/>
              <a:pPr/>
              <a:t>7</a:t>
            </a:fld>
            <a:endParaRPr lang="en-US" dirty="0"/>
          </a:p>
        </p:txBody>
      </p:sp>
      <p:sp>
        <p:nvSpPr>
          <p:cNvPr id="7" name="Rectangle: Rounded Corners 6">
            <a:extLst>
              <a:ext uri="{FF2B5EF4-FFF2-40B4-BE49-F238E27FC236}">
                <a16:creationId xmlns:a16="http://schemas.microsoft.com/office/drawing/2014/main" id="{93283919-BFC5-70C7-D817-0BB104D6571E}"/>
              </a:ext>
            </a:extLst>
          </p:cNvPr>
          <p:cNvSpPr/>
          <p:nvPr/>
        </p:nvSpPr>
        <p:spPr>
          <a:xfrm>
            <a:off x="699538" y="3153096"/>
            <a:ext cx="4240107" cy="532784"/>
          </a:xfrm>
          <a:prstGeom prst="roundRect">
            <a:avLst/>
          </a:prstGeom>
          <a:solidFill>
            <a:schemeClr val="accent1">
              <a:lumMod val="40000"/>
              <a:lumOff val="60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141E0CB1-1270-D5E9-22E7-39B3FBD802BE}"/>
              </a:ext>
            </a:extLst>
          </p:cNvPr>
          <p:cNvCxnSpPr/>
          <p:nvPr/>
        </p:nvCxnSpPr>
        <p:spPr>
          <a:xfrm flipV="1">
            <a:off x="2493818" y="3685880"/>
            <a:ext cx="0" cy="86533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047E5F7-F995-0B83-CEF5-64B3B739D0E5}"/>
              </a:ext>
            </a:extLst>
          </p:cNvPr>
          <p:cNvSpPr/>
          <p:nvPr/>
        </p:nvSpPr>
        <p:spPr>
          <a:xfrm>
            <a:off x="6314210" y="3139279"/>
            <a:ext cx="4720936" cy="532784"/>
          </a:xfrm>
          <a:prstGeom prst="roundRect">
            <a:avLst/>
          </a:prstGeom>
          <a:solidFill>
            <a:schemeClr val="accent1">
              <a:lumMod val="40000"/>
              <a:lumOff val="60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F54C9902-D75A-DDE5-DD82-0D82D1DB85C9}"/>
              </a:ext>
            </a:extLst>
          </p:cNvPr>
          <p:cNvCxnSpPr/>
          <p:nvPr/>
        </p:nvCxnSpPr>
        <p:spPr>
          <a:xfrm flipV="1">
            <a:off x="8392391" y="3672063"/>
            <a:ext cx="0" cy="86533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ED51C2-7667-6352-E662-3895F21DBC08}"/>
              </a:ext>
            </a:extLst>
          </p:cNvPr>
          <p:cNvSpPr txBox="1"/>
          <p:nvPr/>
        </p:nvSpPr>
        <p:spPr>
          <a:xfrm>
            <a:off x="1132609" y="4537401"/>
            <a:ext cx="3223511" cy="369332"/>
          </a:xfrm>
          <a:prstGeom prst="rect">
            <a:avLst/>
          </a:prstGeom>
          <a:noFill/>
        </p:spPr>
        <p:txBody>
          <a:bodyPr wrap="none" rtlCol="0">
            <a:spAutoFit/>
          </a:bodyPr>
          <a:lstStyle/>
          <a:p>
            <a:r>
              <a:rPr lang="en-GB" dirty="0"/>
              <a:t>Antecedent (condition, premise)</a:t>
            </a:r>
          </a:p>
        </p:txBody>
      </p:sp>
      <p:sp>
        <p:nvSpPr>
          <p:cNvPr id="13" name="TextBox 12">
            <a:extLst>
              <a:ext uri="{FF2B5EF4-FFF2-40B4-BE49-F238E27FC236}">
                <a16:creationId xmlns:a16="http://schemas.microsoft.com/office/drawing/2014/main" id="{C45DA8C7-E4F6-3992-8E41-0B9E326F2E90}"/>
              </a:ext>
            </a:extLst>
          </p:cNvPr>
          <p:cNvSpPr txBox="1"/>
          <p:nvPr/>
        </p:nvSpPr>
        <p:spPr>
          <a:xfrm>
            <a:off x="7177528" y="4533975"/>
            <a:ext cx="2557880" cy="369332"/>
          </a:xfrm>
          <a:prstGeom prst="rect">
            <a:avLst/>
          </a:prstGeom>
          <a:noFill/>
        </p:spPr>
        <p:txBody>
          <a:bodyPr wrap="none" rtlCol="0">
            <a:spAutoFit/>
          </a:bodyPr>
          <a:lstStyle/>
          <a:p>
            <a:r>
              <a:rPr lang="en-GB" dirty="0"/>
              <a:t>Consequent (conclusion) </a:t>
            </a:r>
          </a:p>
        </p:txBody>
      </p:sp>
      <p:sp>
        <p:nvSpPr>
          <p:cNvPr id="14" name="Right Brace 13">
            <a:extLst>
              <a:ext uri="{FF2B5EF4-FFF2-40B4-BE49-F238E27FC236}">
                <a16:creationId xmlns:a16="http://schemas.microsoft.com/office/drawing/2014/main" id="{1F93B17F-CC1E-AB75-93B5-DC6133E4B8F3}"/>
              </a:ext>
            </a:extLst>
          </p:cNvPr>
          <p:cNvSpPr/>
          <p:nvPr/>
        </p:nvSpPr>
        <p:spPr>
          <a:xfrm rot="16200000">
            <a:off x="1770669" y="2177138"/>
            <a:ext cx="284248" cy="1640032"/>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E48B114D-0BA4-B741-0409-37947D1689FD}"/>
              </a:ext>
            </a:extLst>
          </p:cNvPr>
          <p:cNvSpPr/>
          <p:nvPr/>
        </p:nvSpPr>
        <p:spPr>
          <a:xfrm rot="16200000">
            <a:off x="2666824" y="699787"/>
            <a:ext cx="424649" cy="3572744"/>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63C17A7A-8677-6BE9-7452-3E8BBC0A57B2}"/>
              </a:ext>
            </a:extLst>
          </p:cNvPr>
          <p:cNvSpPr txBox="1"/>
          <p:nvPr/>
        </p:nvSpPr>
        <p:spPr>
          <a:xfrm>
            <a:off x="1604503" y="2531153"/>
            <a:ext cx="616579" cy="369332"/>
          </a:xfrm>
          <a:prstGeom prst="rect">
            <a:avLst/>
          </a:prstGeom>
          <a:noFill/>
        </p:spPr>
        <p:txBody>
          <a:bodyPr wrap="none" rtlCol="0">
            <a:spAutoFit/>
          </a:bodyPr>
          <a:lstStyle/>
          <a:p>
            <a:r>
              <a:rPr lang="en-GB" dirty="0"/>
              <a:t>Item</a:t>
            </a:r>
          </a:p>
        </p:txBody>
      </p:sp>
      <p:sp>
        <p:nvSpPr>
          <p:cNvPr id="17" name="TextBox 16">
            <a:extLst>
              <a:ext uri="{FF2B5EF4-FFF2-40B4-BE49-F238E27FC236}">
                <a16:creationId xmlns:a16="http://schemas.microsoft.com/office/drawing/2014/main" id="{3479765F-4349-09A7-084C-0BC1BFF9DCD3}"/>
              </a:ext>
            </a:extLst>
          </p:cNvPr>
          <p:cNvSpPr txBox="1"/>
          <p:nvPr/>
        </p:nvSpPr>
        <p:spPr>
          <a:xfrm>
            <a:off x="2430403" y="1915487"/>
            <a:ext cx="897490" cy="369332"/>
          </a:xfrm>
          <a:prstGeom prst="rect">
            <a:avLst/>
          </a:prstGeom>
          <a:noFill/>
        </p:spPr>
        <p:txBody>
          <a:bodyPr wrap="none" rtlCol="0">
            <a:spAutoFit/>
          </a:bodyPr>
          <a:lstStyle/>
          <a:p>
            <a:r>
              <a:rPr lang="en-GB" dirty="0"/>
              <a:t>Itemset</a:t>
            </a:r>
          </a:p>
        </p:txBody>
      </p:sp>
      <p:sp>
        <p:nvSpPr>
          <p:cNvPr id="18" name="Right Brace 17">
            <a:extLst>
              <a:ext uri="{FF2B5EF4-FFF2-40B4-BE49-F238E27FC236}">
                <a16:creationId xmlns:a16="http://schemas.microsoft.com/office/drawing/2014/main" id="{56F97A53-F376-C113-A20D-6608D279C30F}"/>
              </a:ext>
            </a:extLst>
          </p:cNvPr>
          <p:cNvSpPr/>
          <p:nvPr/>
        </p:nvSpPr>
        <p:spPr>
          <a:xfrm rot="16200000">
            <a:off x="4101365" y="2269683"/>
            <a:ext cx="152400" cy="1414003"/>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C63EFD96-0245-D865-A8DE-1B7EC5A1D124}"/>
              </a:ext>
            </a:extLst>
          </p:cNvPr>
          <p:cNvSpPr txBox="1"/>
          <p:nvPr/>
        </p:nvSpPr>
        <p:spPr>
          <a:xfrm>
            <a:off x="3841237" y="2616074"/>
            <a:ext cx="616579" cy="369332"/>
          </a:xfrm>
          <a:prstGeom prst="rect">
            <a:avLst/>
          </a:prstGeom>
          <a:noFill/>
        </p:spPr>
        <p:txBody>
          <a:bodyPr wrap="square" rtlCol="0">
            <a:spAutoFit/>
          </a:bodyPr>
          <a:lstStyle/>
          <a:p>
            <a:r>
              <a:rPr lang="en-GB" dirty="0"/>
              <a:t>Item</a:t>
            </a:r>
          </a:p>
        </p:txBody>
      </p:sp>
      <p:sp>
        <p:nvSpPr>
          <p:cNvPr id="20" name="TextBox 19">
            <a:extLst>
              <a:ext uri="{FF2B5EF4-FFF2-40B4-BE49-F238E27FC236}">
                <a16:creationId xmlns:a16="http://schemas.microsoft.com/office/drawing/2014/main" id="{F4D2D169-9A6F-49B5-F5F6-658903082DE2}"/>
              </a:ext>
            </a:extLst>
          </p:cNvPr>
          <p:cNvSpPr txBox="1"/>
          <p:nvPr/>
        </p:nvSpPr>
        <p:spPr>
          <a:xfrm>
            <a:off x="699538" y="5320145"/>
            <a:ext cx="8413289" cy="923330"/>
          </a:xfrm>
          <a:prstGeom prst="rect">
            <a:avLst/>
          </a:prstGeom>
          <a:noFill/>
        </p:spPr>
        <p:txBody>
          <a:bodyPr wrap="square" rtlCol="0">
            <a:spAutoFit/>
          </a:bodyPr>
          <a:lstStyle/>
          <a:p>
            <a:r>
              <a:rPr lang="en-GB" b="1" dirty="0"/>
              <a:t>Support: </a:t>
            </a:r>
            <a:r>
              <a:rPr lang="en-GB" dirty="0"/>
              <a:t>Of all the instances in the dataset, what percentage does this rule apply to?</a:t>
            </a:r>
          </a:p>
          <a:p>
            <a:r>
              <a:rPr lang="en-GB" b="1" dirty="0"/>
              <a:t>Confidence</a:t>
            </a:r>
            <a:r>
              <a:rPr lang="en-GB" dirty="0"/>
              <a:t>: Out of all the instances in the dataset where the antecedent applies, what percentage also have the consequent?</a:t>
            </a:r>
          </a:p>
        </p:txBody>
      </p:sp>
    </p:spTree>
    <p:extLst>
      <p:ext uri="{BB962C8B-B14F-4D97-AF65-F5344CB8AC3E}">
        <p14:creationId xmlns:p14="http://schemas.microsoft.com/office/powerpoint/2010/main" val="293636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FB32C44-97D1-16C7-56D2-5E2CA235286F}"/>
              </a:ext>
            </a:extLst>
          </p:cNvPr>
          <p:cNvSpPr/>
          <p:nvPr/>
        </p:nvSpPr>
        <p:spPr>
          <a:xfrm>
            <a:off x="2190033" y="1898174"/>
            <a:ext cx="3995694" cy="9736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D1123B6-6C5A-4743-880C-581A41A78E85}"/>
              </a:ext>
            </a:extLst>
          </p:cNvPr>
          <p:cNvSpPr>
            <a:spLocks noGrp="1"/>
          </p:cNvSpPr>
          <p:nvPr>
            <p:ph type="title"/>
          </p:nvPr>
        </p:nvSpPr>
        <p:spPr/>
        <p:txBody>
          <a:bodyPr/>
          <a:lstStyle/>
          <a:p>
            <a:r>
              <a:rPr lang="en-GB" dirty="0"/>
              <a:t>Support and confidence pictorially</a:t>
            </a:r>
          </a:p>
        </p:txBody>
      </p:sp>
      <p:sp>
        <p:nvSpPr>
          <p:cNvPr id="4" name="Date Placeholder 3">
            <a:extLst>
              <a:ext uri="{FF2B5EF4-FFF2-40B4-BE49-F238E27FC236}">
                <a16:creationId xmlns:a16="http://schemas.microsoft.com/office/drawing/2014/main" id="{5E76B863-8AE4-0C1F-03A1-697ABB99B4B0}"/>
              </a:ext>
            </a:extLst>
          </p:cNvPr>
          <p:cNvSpPr>
            <a:spLocks noGrp="1"/>
          </p:cNvSpPr>
          <p:nvPr>
            <p:ph type="dt" sz="half" idx="10"/>
          </p:nvPr>
        </p:nvSpPr>
        <p:spPr/>
        <p:txBody>
          <a:bodyPr/>
          <a:lstStyle/>
          <a:p>
            <a:fld id="{CD071B8E-0DD7-5842-950E-3289D9FBABB1}" type="datetime4">
              <a:rPr lang="en-GB" smtClean="0"/>
              <a:pPr/>
              <a:t>29 October 2025</a:t>
            </a:fld>
            <a:endParaRPr lang="en-US" dirty="0"/>
          </a:p>
        </p:txBody>
      </p:sp>
      <p:sp>
        <p:nvSpPr>
          <p:cNvPr id="5" name="Footer Placeholder 4">
            <a:extLst>
              <a:ext uri="{FF2B5EF4-FFF2-40B4-BE49-F238E27FC236}">
                <a16:creationId xmlns:a16="http://schemas.microsoft.com/office/drawing/2014/main" id="{5BD5DCB9-0A84-F8A0-6AC6-C1DB65CC2C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025C73-B69D-E33C-6C2B-4132D2F50427}"/>
              </a:ext>
            </a:extLst>
          </p:cNvPr>
          <p:cNvSpPr>
            <a:spLocks noGrp="1"/>
          </p:cNvSpPr>
          <p:nvPr>
            <p:ph type="sldNum" sz="quarter" idx="12"/>
          </p:nvPr>
        </p:nvSpPr>
        <p:spPr/>
        <p:txBody>
          <a:bodyPr/>
          <a:lstStyle/>
          <a:p>
            <a:fld id="{437794D7-DC86-9A4E-9C9F-0B324FE8876A}" type="slidenum">
              <a:rPr lang="en-US" smtClean="0"/>
              <a:pPr/>
              <a:t>8</a:t>
            </a:fld>
            <a:endParaRPr lang="en-US" dirty="0"/>
          </a:p>
        </p:txBody>
      </p:sp>
      <p:sp>
        <p:nvSpPr>
          <p:cNvPr id="9" name="Rectangle 8">
            <a:extLst>
              <a:ext uri="{FF2B5EF4-FFF2-40B4-BE49-F238E27FC236}">
                <a16:creationId xmlns:a16="http://schemas.microsoft.com/office/drawing/2014/main" id="{5A71B483-F967-984C-8D79-548A3DFFF70E}"/>
              </a:ext>
            </a:extLst>
          </p:cNvPr>
          <p:cNvSpPr/>
          <p:nvPr/>
        </p:nvSpPr>
        <p:spPr>
          <a:xfrm>
            <a:off x="2605668" y="2026773"/>
            <a:ext cx="1847471" cy="685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a:t>
            </a:r>
          </a:p>
        </p:txBody>
      </p:sp>
      <p:sp>
        <p:nvSpPr>
          <p:cNvPr id="10" name="Rectangle 9">
            <a:extLst>
              <a:ext uri="{FF2B5EF4-FFF2-40B4-BE49-F238E27FC236}">
                <a16:creationId xmlns:a16="http://schemas.microsoft.com/office/drawing/2014/main" id="{016B6033-307E-10B5-421E-405C86FA95BC}"/>
              </a:ext>
            </a:extLst>
          </p:cNvPr>
          <p:cNvSpPr/>
          <p:nvPr/>
        </p:nvSpPr>
        <p:spPr>
          <a:xfrm>
            <a:off x="3804086" y="2026772"/>
            <a:ext cx="1847471" cy="685602"/>
          </a:xfrm>
          <a:prstGeom prst="rect">
            <a:avLst/>
          </a:prstGeom>
          <a:solidFill>
            <a:srgbClr val="FFFF00">
              <a:alpha val="4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96639E"/>
                </a:solidFill>
              </a:rPr>
              <a:t>P(B)</a:t>
            </a:r>
          </a:p>
        </p:txBody>
      </p:sp>
      <p:sp>
        <p:nvSpPr>
          <p:cNvPr id="12" name="TextBox 11">
            <a:extLst>
              <a:ext uri="{FF2B5EF4-FFF2-40B4-BE49-F238E27FC236}">
                <a16:creationId xmlns:a16="http://schemas.microsoft.com/office/drawing/2014/main" id="{AA551448-184E-B761-EE5B-08A5C2FF941F}"/>
              </a:ext>
            </a:extLst>
          </p:cNvPr>
          <p:cNvSpPr txBox="1"/>
          <p:nvPr/>
        </p:nvSpPr>
        <p:spPr>
          <a:xfrm>
            <a:off x="6593326" y="2352766"/>
            <a:ext cx="1930685" cy="646331"/>
          </a:xfrm>
          <a:prstGeom prst="rect">
            <a:avLst/>
          </a:prstGeom>
          <a:noFill/>
        </p:spPr>
        <p:txBody>
          <a:bodyPr wrap="square" rtlCol="0">
            <a:spAutoFit/>
          </a:bodyPr>
          <a:lstStyle/>
          <a:p>
            <a:r>
              <a:rPr lang="en-GB" dirty="0"/>
              <a:t>Rest of dataset (neither A nor B)</a:t>
            </a:r>
          </a:p>
        </p:txBody>
      </p:sp>
      <p:cxnSp>
        <p:nvCxnSpPr>
          <p:cNvPr id="14" name="Straight Arrow Connector 13">
            <a:extLst>
              <a:ext uri="{FF2B5EF4-FFF2-40B4-BE49-F238E27FC236}">
                <a16:creationId xmlns:a16="http://schemas.microsoft.com/office/drawing/2014/main" id="{84F78B7D-836A-55CA-D4DC-DD7D8C91DDD4}"/>
              </a:ext>
            </a:extLst>
          </p:cNvPr>
          <p:cNvCxnSpPr>
            <a:stCxn id="12" idx="1"/>
          </p:cNvCxnSpPr>
          <p:nvPr/>
        </p:nvCxnSpPr>
        <p:spPr>
          <a:xfrm flipH="1" flipV="1">
            <a:off x="5920369" y="2669055"/>
            <a:ext cx="672957" cy="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03F89E-8C97-EE89-0A10-E4ED8F70E736}"/>
              </a:ext>
            </a:extLst>
          </p:cNvPr>
          <p:cNvSpPr/>
          <p:nvPr/>
        </p:nvSpPr>
        <p:spPr>
          <a:xfrm>
            <a:off x="2257690" y="3470014"/>
            <a:ext cx="3995694" cy="9736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F719FC11-2A99-371A-3A31-7A8F268F4CDA}"/>
              </a:ext>
            </a:extLst>
          </p:cNvPr>
          <p:cNvPicPr>
            <a:picLocks noChangeAspect="1"/>
          </p:cNvPicPr>
          <p:nvPr/>
        </p:nvPicPr>
        <p:blipFill>
          <a:blip r:embed="rId3"/>
          <a:stretch>
            <a:fillRect/>
          </a:stretch>
        </p:blipFill>
        <p:spPr>
          <a:xfrm>
            <a:off x="3881559" y="3650451"/>
            <a:ext cx="571580" cy="581106"/>
          </a:xfrm>
          <a:prstGeom prst="rect">
            <a:avLst/>
          </a:prstGeom>
        </p:spPr>
      </p:pic>
      <p:sp>
        <p:nvSpPr>
          <p:cNvPr id="20" name="TextBox 19">
            <a:extLst>
              <a:ext uri="{FF2B5EF4-FFF2-40B4-BE49-F238E27FC236}">
                <a16:creationId xmlns:a16="http://schemas.microsoft.com/office/drawing/2014/main" id="{B5E8053B-5575-50A7-6953-2936522A2DB6}"/>
              </a:ext>
            </a:extLst>
          </p:cNvPr>
          <p:cNvSpPr txBox="1"/>
          <p:nvPr/>
        </p:nvSpPr>
        <p:spPr>
          <a:xfrm>
            <a:off x="6593325" y="3315250"/>
            <a:ext cx="2664975" cy="923330"/>
          </a:xfrm>
          <a:prstGeom prst="rect">
            <a:avLst/>
          </a:prstGeom>
          <a:noFill/>
        </p:spPr>
        <p:txBody>
          <a:bodyPr wrap="square" rtlCol="0">
            <a:spAutoFit/>
          </a:bodyPr>
          <a:lstStyle/>
          <a:p>
            <a:r>
              <a:rPr lang="en-GB" dirty="0"/>
              <a:t>Support: % of instances where rules apply out of all data</a:t>
            </a:r>
          </a:p>
        </p:txBody>
      </p:sp>
      <p:pic>
        <p:nvPicPr>
          <p:cNvPr id="22" name="Picture 21">
            <a:extLst>
              <a:ext uri="{FF2B5EF4-FFF2-40B4-BE49-F238E27FC236}">
                <a16:creationId xmlns:a16="http://schemas.microsoft.com/office/drawing/2014/main" id="{27655F1A-E756-21FD-70BA-83F3FB263329}"/>
              </a:ext>
            </a:extLst>
          </p:cNvPr>
          <p:cNvPicPr>
            <a:picLocks noChangeAspect="1"/>
          </p:cNvPicPr>
          <p:nvPr/>
        </p:nvPicPr>
        <p:blipFill>
          <a:blip r:embed="rId4"/>
          <a:stretch>
            <a:fillRect/>
          </a:stretch>
        </p:blipFill>
        <p:spPr>
          <a:xfrm>
            <a:off x="3100969" y="4972995"/>
            <a:ext cx="1686160" cy="628738"/>
          </a:xfrm>
          <a:prstGeom prst="rect">
            <a:avLst/>
          </a:prstGeom>
        </p:spPr>
      </p:pic>
      <p:sp>
        <p:nvSpPr>
          <p:cNvPr id="23" name="TextBox 22">
            <a:extLst>
              <a:ext uri="{FF2B5EF4-FFF2-40B4-BE49-F238E27FC236}">
                <a16:creationId xmlns:a16="http://schemas.microsoft.com/office/drawing/2014/main" id="{AE21A7E8-32F4-C171-1B91-AD5E7F59761A}"/>
              </a:ext>
            </a:extLst>
          </p:cNvPr>
          <p:cNvSpPr txBox="1"/>
          <p:nvPr/>
        </p:nvSpPr>
        <p:spPr>
          <a:xfrm>
            <a:off x="5528980" y="4730221"/>
            <a:ext cx="2189016" cy="1200329"/>
          </a:xfrm>
          <a:prstGeom prst="rect">
            <a:avLst/>
          </a:prstGeom>
          <a:noFill/>
        </p:spPr>
        <p:txBody>
          <a:bodyPr wrap="square" rtlCol="0">
            <a:spAutoFit/>
          </a:bodyPr>
          <a:lstStyle/>
          <a:p>
            <a:r>
              <a:rPr lang="en-GB" dirty="0"/>
              <a:t>Confidence: % of antecedent instances where consequent applies</a:t>
            </a:r>
          </a:p>
        </p:txBody>
      </p:sp>
      <p:sp>
        <p:nvSpPr>
          <p:cNvPr id="24" name="TextBox 23">
            <a:extLst>
              <a:ext uri="{FF2B5EF4-FFF2-40B4-BE49-F238E27FC236}">
                <a16:creationId xmlns:a16="http://schemas.microsoft.com/office/drawing/2014/main" id="{8E5DE7B4-B892-51C9-38F4-5D5C0039272E}"/>
              </a:ext>
            </a:extLst>
          </p:cNvPr>
          <p:cNvSpPr txBox="1"/>
          <p:nvPr/>
        </p:nvSpPr>
        <p:spPr>
          <a:xfrm>
            <a:off x="157034" y="3130584"/>
            <a:ext cx="1930685" cy="369332"/>
          </a:xfrm>
          <a:prstGeom prst="rect">
            <a:avLst/>
          </a:prstGeom>
          <a:noFill/>
        </p:spPr>
        <p:txBody>
          <a:bodyPr wrap="square" rtlCol="0">
            <a:spAutoFit/>
          </a:bodyPr>
          <a:lstStyle/>
          <a:p>
            <a:r>
              <a:rPr lang="en-GB" dirty="0"/>
              <a:t>Rule that A </a:t>
            </a:r>
            <a:r>
              <a:rPr lang="en-GB" altLang="en-US" sz="1800" dirty="0">
                <a:sym typeface="Symbol"/>
              </a:rPr>
              <a:t> B</a:t>
            </a:r>
            <a:r>
              <a:rPr lang="en-GB" dirty="0"/>
              <a:t> </a:t>
            </a:r>
          </a:p>
        </p:txBody>
      </p:sp>
      <p:cxnSp>
        <p:nvCxnSpPr>
          <p:cNvPr id="25" name="Straight Arrow Connector 24">
            <a:extLst>
              <a:ext uri="{FF2B5EF4-FFF2-40B4-BE49-F238E27FC236}">
                <a16:creationId xmlns:a16="http://schemas.microsoft.com/office/drawing/2014/main" id="{FAA80F70-350F-49E8-AE95-289CA2ED389E}"/>
              </a:ext>
            </a:extLst>
          </p:cNvPr>
          <p:cNvCxnSpPr>
            <a:cxnSpLocks/>
          </p:cNvCxnSpPr>
          <p:nvPr/>
        </p:nvCxnSpPr>
        <p:spPr>
          <a:xfrm flipV="1">
            <a:off x="1736202" y="2658888"/>
            <a:ext cx="2519335" cy="68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66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ltLang="en-US"/>
              <a:t>Association Rule Generation</a:t>
            </a:r>
          </a:p>
        </p:txBody>
      </p:sp>
      <p:sp>
        <p:nvSpPr>
          <p:cNvPr id="151555" name="Rectangle 3"/>
          <p:cNvSpPr>
            <a:spLocks noGrp="1" noChangeArrowheads="1"/>
          </p:cNvSpPr>
          <p:nvPr>
            <p:ph type="body" idx="1"/>
          </p:nvPr>
        </p:nvSpPr>
        <p:spPr>
          <a:xfrm>
            <a:off x="725170" y="1835081"/>
            <a:ext cx="7704138" cy="4114800"/>
          </a:xfrm>
        </p:spPr>
        <p:txBody>
          <a:bodyPr/>
          <a:lstStyle/>
          <a:p>
            <a:r>
              <a:rPr lang="en-GB" altLang="en-US" dirty="0"/>
              <a:t>Given a set of transactions</a:t>
            </a:r>
          </a:p>
          <a:p>
            <a:r>
              <a:rPr lang="en-GB" altLang="en-US" dirty="0"/>
              <a:t>STEP1</a:t>
            </a:r>
          </a:p>
          <a:p>
            <a:pPr lvl="1"/>
            <a:r>
              <a:rPr lang="en-GB" altLang="en-US" dirty="0"/>
              <a:t>Generate </a:t>
            </a:r>
            <a:r>
              <a:rPr lang="en-GB" altLang="en-US" dirty="0" err="1"/>
              <a:t>itemsets</a:t>
            </a:r>
            <a:r>
              <a:rPr lang="en-GB" altLang="en-US" dirty="0"/>
              <a:t> with specified minimum support (coverage)</a:t>
            </a:r>
          </a:p>
          <a:p>
            <a:r>
              <a:rPr lang="en-GB" altLang="en-US" dirty="0"/>
              <a:t>STEP2</a:t>
            </a:r>
          </a:p>
          <a:p>
            <a:pPr lvl="1"/>
            <a:r>
              <a:rPr lang="en-GB" altLang="en-US" dirty="0"/>
              <a:t>Determine rules that have specified minimum confidence (accuracy)</a:t>
            </a:r>
          </a:p>
          <a:p>
            <a:endParaRPr lang="en-GB"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11005</TotalTime>
  <Words>4970</Words>
  <Application>Microsoft Office PowerPoint</Application>
  <PresentationFormat>Widescreen</PresentationFormat>
  <Paragraphs>1021</Paragraphs>
  <Slides>54</Slides>
  <Notes>26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54</vt:i4>
      </vt:variant>
    </vt:vector>
  </HeadingPairs>
  <TitlesOfParts>
    <vt:vector size="64" baseType="lpstr">
      <vt:lpstr>Arial</vt:lpstr>
      <vt:lpstr>Cambria Math</vt:lpstr>
      <vt:lpstr>Wingdings</vt:lpstr>
      <vt:lpstr>Tahoma</vt:lpstr>
      <vt:lpstr>Times New Roman</vt:lpstr>
      <vt:lpstr>Symbol</vt:lpstr>
      <vt:lpstr>Calibri</vt:lpstr>
      <vt:lpstr>Office Theme</vt:lpstr>
      <vt:lpstr>1_Custom Design</vt:lpstr>
      <vt:lpstr>Custom Design</vt:lpstr>
      <vt:lpstr>Algorithms: Apriori (association rules)</vt:lpstr>
      <vt:lpstr>Contents</vt:lpstr>
      <vt:lpstr>Classification Rule (Revision)</vt:lpstr>
      <vt:lpstr>Association Rules</vt:lpstr>
      <vt:lpstr>Association Rules – what are they good for?</vt:lpstr>
      <vt:lpstr>Association Rules &amp; Itemsets (Jargon)</vt:lpstr>
      <vt:lpstr>Association Rules (more jargon)</vt:lpstr>
      <vt:lpstr>Support and confidence pictorially</vt:lpstr>
      <vt:lpstr>Association Rule Generation</vt:lpstr>
      <vt:lpstr>Market Basket Analysis</vt:lpstr>
      <vt:lpstr>Example : Market Basket</vt:lpstr>
      <vt:lpstr>Example : Market Basket</vt:lpstr>
      <vt:lpstr>Example : Market Basket</vt:lpstr>
      <vt:lpstr>Example : Spam Filtering</vt:lpstr>
      <vt:lpstr>Example: Weather  Data </vt:lpstr>
      <vt:lpstr>Support and Confidence</vt:lpstr>
      <vt:lpstr>Lift</vt:lpstr>
      <vt:lpstr>Example: Support, Confidence &amp; Lift</vt:lpstr>
      <vt:lpstr>Confidence, Support, Lift…?</vt:lpstr>
      <vt:lpstr>Example Weather Data</vt:lpstr>
      <vt:lpstr>Example: Weather  Data </vt:lpstr>
      <vt:lpstr>Itemsets for Weather Data with minimum support 2</vt:lpstr>
      <vt:lpstr>Rules from Itemsets</vt:lpstr>
      <vt:lpstr>Rules for the Weather Data</vt:lpstr>
      <vt:lpstr>Contents (3)</vt:lpstr>
      <vt:lpstr>Generating Rules Efficiently</vt:lpstr>
      <vt:lpstr>Itemset Generation</vt:lpstr>
      <vt:lpstr>Itemset Generation (2)</vt:lpstr>
      <vt:lpstr>Reduce Number of Candidates</vt:lpstr>
      <vt:lpstr>Itemsets Efficiently Generated</vt:lpstr>
      <vt:lpstr>Candidate Itemsets</vt:lpstr>
      <vt:lpstr>Candidate Itemsets (2)</vt:lpstr>
      <vt:lpstr>Candidate Itemsets (3)</vt:lpstr>
      <vt:lpstr>Itemsets Efficiently Generated (2)</vt:lpstr>
      <vt:lpstr>Itemsets Efficiently Generated (3)</vt:lpstr>
      <vt:lpstr>Itemsets Efficiently Generated (4)</vt:lpstr>
      <vt:lpstr>Itemsets Efficiently Generated (5)</vt:lpstr>
      <vt:lpstr>Example: Itemsets Efficiently Generated</vt:lpstr>
      <vt:lpstr>Generating Rules Efficiently …</vt:lpstr>
      <vt:lpstr>Rule Generation</vt:lpstr>
      <vt:lpstr>Rule Generation Efficiently</vt:lpstr>
      <vt:lpstr>Conjunction fallacy conf(ABC  D)  conf(AB  CD)  conf(A  BCD) </vt:lpstr>
      <vt:lpstr>Apriori Rule Generation</vt:lpstr>
      <vt:lpstr>Apriori – generating rules</vt:lpstr>
      <vt:lpstr>Rule Generation Efficiently </vt:lpstr>
      <vt:lpstr>Apriori  Rule Generation </vt:lpstr>
      <vt:lpstr>Example: Apriori</vt:lpstr>
      <vt:lpstr>Example: Apriori (cont)</vt:lpstr>
      <vt:lpstr>Problems</vt:lpstr>
      <vt:lpstr>Apriori</vt:lpstr>
      <vt:lpstr>Applications</vt:lpstr>
      <vt:lpstr>Applications (2)</vt:lpstr>
      <vt:lpstr>Applications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Pam Johnston (socet)</cp:lastModifiedBy>
  <cp:revision>111</cp:revision>
  <dcterms:created xsi:type="dcterms:W3CDTF">2020-06-23T08:21:26Z</dcterms:created>
  <dcterms:modified xsi:type="dcterms:W3CDTF">2025-10-30T10:52:15Z</dcterms:modified>
</cp:coreProperties>
</file>