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4080" r:id="rId4"/>
    <p:sldMasterId id="2147484109" r:id="rId5"/>
    <p:sldMasterId id="2147484092" r:id="rId6"/>
  </p:sldMasterIdLst>
  <p:notesMasterIdLst>
    <p:notesMasterId r:id="rId56"/>
  </p:notesMasterIdLst>
  <p:handoutMasterIdLst>
    <p:handoutMasterId r:id="rId57"/>
  </p:handoutMasterIdLst>
  <p:sldIdLst>
    <p:sldId id="417" r:id="rId7"/>
    <p:sldId id="419" r:id="rId8"/>
    <p:sldId id="258" r:id="rId9"/>
    <p:sldId id="278" r:id="rId10"/>
    <p:sldId id="387" r:id="rId11"/>
    <p:sldId id="421" r:id="rId12"/>
    <p:sldId id="388" r:id="rId13"/>
    <p:sldId id="420" r:id="rId14"/>
    <p:sldId id="354" r:id="rId15"/>
    <p:sldId id="283" r:id="rId16"/>
    <p:sldId id="416" r:id="rId17"/>
    <p:sldId id="411" r:id="rId18"/>
    <p:sldId id="300" r:id="rId19"/>
    <p:sldId id="403" r:id="rId20"/>
    <p:sldId id="404" r:id="rId21"/>
    <p:sldId id="405" r:id="rId22"/>
    <p:sldId id="406" r:id="rId23"/>
    <p:sldId id="408" r:id="rId24"/>
    <p:sldId id="409" r:id="rId25"/>
    <p:sldId id="410" r:id="rId26"/>
    <p:sldId id="352" r:id="rId27"/>
    <p:sldId id="353" r:id="rId28"/>
    <p:sldId id="350" r:id="rId29"/>
    <p:sldId id="422" r:id="rId30"/>
    <p:sldId id="289" r:id="rId31"/>
    <p:sldId id="418" r:id="rId32"/>
    <p:sldId id="391" r:id="rId33"/>
    <p:sldId id="372" r:id="rId34"/>
    <p:sldId id="368" r:id="rId35"/>
    <p:sldId id="369" r:id="rId36"/>
    <p:sldId id="390" r:id="rId37"/>
    <p:sldId id="392" r:id="rId38"/>
    <p:sldId id="375" r:id="rId39"/>
    <p:sldId id="393" r:id="rId40"/>
    <p:sldId id="376" r:id="rId41"/>
    <p:sldId id="325" r:id="rId42"/>
    <p:sldId id="413" r:id="rId43"/>
    <p:sldId id="414" r:id="rId44"/>
    <p:sldId id="378" r:id="rId45"/>
    <p:sldId id="415" r:id="rId46"/>
    <p:sldId id="379" r:id="rId47"/>
    <p:sldId id="385" r:id="rId48"/>
    <p:sldId id="380" r:id="rId49"/>
    <p:sldId id="383" r:id="rId50"/>
    <p:sldId id="386" r:id="rId51"/>
    <p:sldId id="364" r:id="rId52"/>
    <p:sldId id="373" r:id="rId53"/>
    <p:sldId id="370" r:id="rId54"/>
    <p:sldId id="389" r:id="rId55"/>
  </p:sldIdLst>
  <p:sldSz cx="12192000" cy="6858000"/>
  <p:notesSz cx="6858000" cy="9144000"/>
  <p:embeddedFontLst>
    <p:embeddedFont>
      <p:font typeface="Cambria Math" panose="02040503050406030204" pitchFamily="18" charset="0"/>
      <p:regular r:id="rId58"/>
    </p:embeddedFont>
    <p:embeddedFont>
      <p:font typeface="Tahoma" panose="020B0604030504040204" pitchFamily="34" charset="0"/>
      <p:regular r:id="rId59"/>
      <p:bold r:id="rId60"/>
    </p:embeddedFont>
  </p:embeddedFontLst>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639E"/>
    <a:srgbClr val="FFFFFF"/>
    <a:srgbClr val="E6E6E6"/>
    <a:srgbClr val="9D739E"/>
    <a:srgbClr val="FFD9D5"/>
    <a:srgbClr val="EFFBFF"/>
    <a:srgbClr val="FFFFDD"/>
    <a:srgbClr val="FFFFCC"/>
    <a:srgbClr val="F9C853"/>
    <a:srgbClr val="F9C5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78"/>
    <p:restoredTop sz="86405"/>
  </p:normalViewPr>
  <p:slideViewPr>
    <p:cSldViewPr snapToGrid="0" snapToObjects="1">
      <p:cViewPr varScale="1">
        <p:scale>
          <a:sx n="58" d="100"/>
          <a:sy n="58" d="100"/>
        </p:scale>
        <p:origin x="91" y="533"/>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8" d="100"/>
          <a:sy n="148"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font" Target="fonts/font1.fntdata"/><Relationship Id="rId66"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tags" Target="tags/tag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font" Target="fonts/font2.fntdata"/><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font" Target="fonts/font3.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_rels/viewProps.xml.rels><?xml version="1.0" encoding="UTF-8" standalone="yes"?>
<Relationships xmlns="http://schemas.openxmlformats.org/package/2006/relationships"><Relationship Id="rId1"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es Arana (SOC)" userId="9b3a8699-963d-4344-b989-58c96c73b3b3" providerId="ADAL" clId="{4E2A4958-C62C-4A81-84D5-903E671D34F9}"/>
    <pc:docChg chg="modSld">
      <pc:chgData name="Ines Arana (SOC)" userId="9b3a8699-963d-4344-b989-58c96c73b3b3" providerId="ADAL" clId="{4E2A4958-C62C-4A81-84D5-903E671D34F9}" dt="2023-10-30T10:06:15.508" v="0" actId="20577"/>
      <pc:docMkLst>
        <pc:docMk/>
      </pc:docMkLst>
      <pc:sldChg chg="modSp">
        <pc:chgData name="Ines Arana (SOC)" userId="9b3a8699-963d-4344-b989-58c96c73b3b3" providerId="ADAL" clId="{4E2A4958-C62C-4A81-84D5-903E671D34F9}" dt="2023-10-30T10:06:15.508" v="0" actId="20577"/>
        <pc:sldMkLst>
          <pc:docMk/>
          <pc:sldMk cId="0" sldId="258"/>
        </pc:sldMkLst>
        <pc:spChg chg="mod">
          <ac:chgData name="Ines Arana (SOC)" userId="9b3a8699-963d-4344-b989-58c96c73b3b3" providerId="ADAL" clId="{4E2A4958-C62C-4A81-84D5-903E671D34F9}" dt="2023-10-30T10:06:15.508" v="0" actId="20577"/>
          <ac:spMkLst>
            <pc:docMk/>
            <pc:sldMk cId="0" sldId="258"/>
            <ac:spMk id="9220"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1"/>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9D739E"/>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FBB-47C8-8F05-9A0136607077}"/>
            </c:ext>
          </c:extLst>
        </c:ser>
        <c:ser>
          <c:idx val="1"/>
          <c:order val="1"/>
          <c:tx>
            <c:strRef>
              <c:f>Sheet1!$C$1</c:f>
              <c:strCache>
                <c:ptCount val="1"/>
                <c:pt idx="0">
                  <c:v>Series 2</c:v>
                </c:pt>
              </c:strCache>
            </c:strRef>
          </c:tx>
          <c:spPr>
            <a:solidFill>
              <a:srgbClr val="00B8E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FBB-47C8-8F05-9A0136607077}"/>
            </c:ext>
          </c:extLst>
        </c:ser>
        <c:ser>
          <c:idx val="2"/>
          <c:order val="2"/>
          <c:tx>
            <c:strRef>
              <c:f>Sheet1!$D$1</c:f>
              <c:strCache>
                <c:ptCount val="1"/>
                <c:pt idx="0">
                  <c:v>Series 3</c:v>
                </c:pt>
              </c:strCache>
            </c:strRef>
          </c:tx>
          <c:spPr>
            <a:solidFill>
              <a:srgbClr val="F9C85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FBB-47C8-8F05-9A0136607077}"/>
            </c:ext>
          </c:extLst>
        </c:ser>
        <c:dLbls>
          <c:showLegendKey val="0"/>
          <c:showVal val="0"/>
          <c:showCatName val="0"/>
          <c:showSerName val="0"/>
          <c:showPercent val="0"/>
          <c:showBubbleSize val="0"/>
        </c:dLbls>
        <c:gapWidth val="219"/>
        <c:overlap val="-27"/>
        <c:axId val="-2042759216"/>
        <c:axId val="-2042956128"/>
      </c:barChart>
      <c:catAx>
        <c:axId val="-204275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956128"/>
        <c:crosses val="autoZero"/>
        <c:auto val="1"/>
        <c:lblAlgn val="ctr"/>
        <c:lblOffset val="100"/>
        <c:noMultiLvlLbl val="0"/>
      </c:catAx>
      <c:valAx>
        <c:axId val="-204295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7592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CD64D-5BB8-484A-997A-D6C49AC1E2EA}" type="doc">
      <dgm:prSet loTypeId="urn:microsoft.com/office/officeart/2009/3/layout/OpposingIdeas" loCatId="relationship" qsTypeId="urn:microsoft.com/office/officeart/2005/8/quickstyle/simple1" qsCatId="simple" csTypeId="urn:microsoft.com/office/officeart/2005/8/colors/accent0_3" csCatId="mainScheme" phldr="1"/>
      <dgm:spPr/>
      <dgm:t>
        <a:bodyPr/>
        <a:lstStyle/>
        <a:p>
          <a:endParaRPr lang="en-GB"/>
        </a:p>
      </dgm:t>
    </dgm:pt>
    <dgm:pt modelId="{03751E1F-DFDC-46D8-B592-BDDACAA593F1}">
      <dgm:prSet phldrT="[Text]"/>
      <dgm:spPr>
        <a:ln>
          <a:solidFill>
            <a:srgbClr val="DDDDDD"/>
          </a:solidFill>
        </a:ln>
      </dgm:spPr>
      <dgm:t>
        <a:bodyPr/>
        <a:lstStyle/>
        <a:p>
          <a:endParaRPr lang="en-GB" dirty="0"/>
        </a:p>
      </dgm:t>
    </dgm:pt>
    <dgm:pt modelId="{96470452-2208-48A2-95AE-C3BF3C70FECD}" type="parTrans" cxnId="{9301F217-7407-4E8F-9266-1BAC23289F34}">
      <dgm:prSet/>
      <dgm:spPr/>
      <dgm:t>
        <a:bodyPr/>
        <a:lstStyle/>
        <a:p>
          <a:endParaRPr lang="en-GB"/>
        </a:p>
      </dgm:t>
    </dgm:pt>
    <dgm:pt modelId="{233B86CE-D5B0-4772-BD9D-076AE18506DE}" type="sibTrans" cxnId="{9301F217-7407-4E8F-9266-1BAC23289F34}">
      <dgm:prSet/>
      <dgm:spPr/>
      <dgm:t>
        <a:bodyPr/>
        <a:lstStyle/>
        <a:p>
          <a:endParaRPr lang="en-GB"/>
        </a:p>
      </dgm:t>
    </dgm:pt>
    <dgm:pt modelId="{F99A9679-A948-4736-9A40-C52B60634C13}">
      <dgm:prSet phldrT="[Text]"/>
      <dgm:spPr/>
      <dgm:t>
        <a:bodyPr/>
        <a:lstStyle/>
        <a:p>
          <a:r>
            <a:rPr lang="en-GB" dirty="0">
              <a:solidFill>
                <a:srgbClr val="DDDDDD"/>
              </a:solidFill>
            </a:rPr>
            <a:t>Number</a:t>
          </a:r>
          <a:r>
            <a:rPr lang="en-GB" dirty="0">
              <a:solidFill>
                <a:srgbClr val="CCFFFF"/>
              </a:solidFill>
            </a:rPr>
            <a:t> </a:t>
          </a:r>
          <a:r>
            <a:rPr lang="en-GB" dirty="0">
              <a:solidFill>
                <a:srgbClr val="DDDDDD"/>
              </a:solidFill>
            </a:rPr>
            <a:t>of clusters</a:t>
          </a:r>
        </a:p>
      </dgm:t>
    </dgm:pt>
    <dgm:pt modelId="{4E5ED928-E623-4D2D-9E1F-7432EAB8C3CD}" type="parTrans" cxnId="{5C8D3ACF-42F2-4D54-95E5-75FCA1630AD8}">
      <dgm:prSet/>
      <dgm:spPr/>
      <dgm:t>
        <a:bodyPr/>
        <a:lstStyle/>
        <a:p>
          <a:endParaRPr lang="en-GB"/>
        </a:p>
      </dgm:t>
    </dgm:pt>
    <dgm:pt modelId="{CEE8B466-7EEB-4E39-9DAB-9219F3683665}" type="sibTrans" cxnId="{5C8D3ACF-42F2-4D54-95E5-75FCA1630AD8}">
      <dgm:prSet/>
      <dgm:spPr/>
      <dgm:t>
        <a:bodyPr/>
        <a:lstStyle/>
        <a:p>
          <a:endParaRPr lang="en-GB"/>
        </a:p>
      </dgm:t>
    </dgm:pt>
    <dgm:pt modelId="{84ACCC71-D6EE-416A-BBBB-6078C6CBDED7}">
      <dgm:prSet phldrT="[Text]"/>
      <dgm:spPr/>
      <dgm:t>
        <a:bodyPr/>
        <a:lstStyle/>
        <a:p>
          <a:r>
            <a:rPr lang="en-GB" dirty="0">
              <a:solidFill>
                <a:srgbClr val="DDDDDD"/>
              </a:solidFill>
            </a:rPr>
            <a:t>Within cluster sum of squares</a:t>
          </a:r>
        </a:p>
      </dgm:t>
    </dgm:pt>
    <dgm:pt modelId="{16356326-A84A-4257-98B2-365BB3B8B3C7}" type="parTrans" cxnId="{285D7616-7418-4515-B96C-8F261CF3A507}">
      <dgm:prSet/>
      <dgm:spPr/>
      <dgm:t>
        <a:bodyPr/>
        <a:lstStyle/>
        <a:p>
          <a:endParaRPr lang="en-GB"/>
        </a:p>
      </dgm:t>
    </dgm:pt>
    <dgm:pt modelId="{B165B7E3-4483-41A9-8B60-9E4619F0125A}" type="sibTrans" cxnId="{285D7616-7418-4515-B96C-8F261CF3A507}">
      <dgm:prSet/>
      <dgm:spPr/>
      <dgm:t>
        <a:bodyPr/>
        <a:lstStyle/>
        <a:p>
          <a:endParaRPr lang="en-GB"/>
        </a:p>
      </dgm:t>
    </dgm:pt>
    <dgm:pt modelId="{35B4FBD9-453E-4A75-AE59-192A4120A9AA}">
      <dgm:prSet phldrT="[Text]"/>
      <dgm:spPr>
        <a:ln>
          <a:solidFill>
            <a:srgbClr val="DDDDDD"/>
          </a:solidFill>
        </a:ln>
      </dgm:spPr>
      <dgm:t>
        <a:bodyPr/>
        <a:lstStyle/>
        <a:p>
          <a:endParaRPr lang="en-GB" dirty="0"/>
        </a:p>
      </dgm:t>
    </dgm:pt>
    <dgm:pt modelId="{62DC503F-597C-4F38-AE2C-72A32EC83391}" type="sibTrans" cxnId="{F34F9468-1A85-44E6-8612-13D74F0000B9}">
      <dgm:prSet/>
      <dgm:spPr/>
      <dgm:t>
        <a:bodyPr/>
        <a:lstStyle/>
        <a:p>
          <a:endParaRPr lang="en-GB"/>
        </a:p>
      </dgm:t>
    </dgm:pt>
    <dgm:pt modelId="{DB912758-A87E-4B77-863A-9DD9C1F8FC1E}" type="parTrans" cxnId="{F34F9468-1A85-44E6-8612-13D74F0000B9}">
      <dgm:prSet/>
      <dgm:spPr/>
      <dgm:t>
        <a:bodyPr/>
        <a:lstStyle/>
        <a:p>
          <a:endParaRPr lang="en-GB"/>
        </a:p>
      </dgm:t>
    </dgm:pt>
    <dgm:pt modelId="{29590F59-F39F-41CC-87DB-A1BBC13FBB17}" type="pres">
      <dgm:prSet presAssocID="{530CD64D-5BB8-484A-997A-D6C49AC1E2EA}" presName="Name0" presStyleCnt="0">
        <dgm:presLayoutVars>
          <dgm:chMax val="2"/>
          <dgm:dir/>
          <dgm:animOne val="branch"/>
          <dgm:animLvl val="lvl"/>
          <dgm:resizeHandles val="exact"/>
        </dgm:presLayoutVars>
      </dgm:prSet>
      <dgm:spPr/>
    </dgm:pt>
    <dgm:pt modelId="{5DB7C693-E501-4A61-9094-11E1EEECFA75}" type="pres">
      <dgm:prSet presAssocID="{530CD64D-5BB8-484A-997A-D6C49AC1E2EA}" presName="Background" presStyleLbl="node1" presStyleIdx="0" presStyleCnt="1"/>
      <dgm:spPr>
        <a:ln>
          <a:solidFill>
            <a:srgbClr val="0070C0"/>
          </a:solidFill>
        </a:ln>
      </dgm:spPr>
    </dgm:pt>
    <dgm:pt modelId="{0D33387C-524C-4F96-8486-5D0113AF7214}" type="pres">
      <dgm:prSet presAssocID="{530CD64D-5BB8-484A-997A-D6C49AC1E2EA}" presName="Divider" presStyleLbl="callout" presStyleIdx="0" presStyleCnt="1"/>
      <dgm:spPr/>
    </dgm:pt>
    <dgm:pt modelId="{95D1CE1E-8E7D-4CD4-A739-F16F75E3296D}" type="pres">
      <dgm:prSet presAssocID="{530CD64D-5BB8-484A-997A-D6C49AC1E2EA}" presName="ChildText1" presStyleLbl="revTx" presStyleIdx="0" presStyleCnt="0">
        <dgm:presLayoutVars>
          <dgm:chMax val="0"/>
          <dgm:chPref val="0"/>
          <dgm:bulletEnabled val="1"/>
        </dgm:presLayoutVars>
      </dgm:prSet>
      <dgm:spPr/>
    </dgm:pt>
    <dgm:pt modelId="{E7F5E400-EA7B-45BB-9EA6-58C44A8AB974}" type="pres">
      <dgm:prSet presAssocID="{530CD64D-5BB8-484A-997A-D6C49AC1E2EA}" presName="ChildText2" presStyleLbl="revTx" presStyleIdx="0" presStyleCnt="0">
        <dgm:presLayoutVars>
          <dgm:chMax val="0"/>
          <dgm:chPref val="0"/>
          <dgm:bulletEnabled val="1"/>
        </dgm:presLayoutVars>
      </dgm:prSet>
      <dgm:spPr/>
    </dgm:pt>
    <dgm:pt modelId="{745F5281-0CDE-4F2E-AEAF-95FD9E6DE28F}" type="pres">
      <dgm:prSet presAssocID="{530CD64D-5BB8-484A-997A-D6C49AC1E2EA}" presName="ParentText1" presStyleLbl="revTx" presStyleIdx="0" presStyleCnt="0">
        <dgm:presLayoutVars>
          <dgm:chMax val="1"/>
          <dgm:chPref val="1"/>
        </dgm:presLayoutVars>
      </dgm:prSet>
      <dgm:spPr/>
    </dgm:pt>
    <dgm:pt modelId="{41CC0376-B294-4B52-A43A-5249921DA0D6}" type="pres">
      <dgm:prSet presAssocID="{530CD64D-5BB8-484A-997A-D6C49AC1E2EA}" presName="ParentShape1" presStyleLbl="alignImgPlace1" presStyleIdx="0" presStyleCnt="2" custLinFactNeighborX="-19608" custLinFactNeighborY="21397">
        <dgm:presLayoutVars/>
      </dgm:prSet>
      <dgm:spPr/>
    </dgm:pt>
    <dgm:pt modelId="{3C8A5B7F-C1F5-4F3C-9F5D-7A00245D3BB0}" type="pres">
      <dgm:prSet presAssocID="{530CD64D-5BB8-484A-997A-D6C49AC1E2EA}" presName="ParentText2" presStyleLbl="revTx" presStyleIdx="0" presStyleCnt="0">
        <dgm:presLayoutVars>
          <dgm:chMax val="1"/>
          <dgm:chPref val="1"/>
        </dgm:presLayoutVars>
      </dgm:prSet>
      <dgm:spPr/>
    </dgm:pt>
    <dgm:pt modelId="{F5BB3786-53E5-41AC-8EFE-DA1BBAEDC232}" type="pres">
      <dgm:prSet presAssocID="{530CD64D-5BB8-484A-997A-D6C49AC1E2EA}" presName="ParentShape2" presStyleLbl="alignImgPlace1" presStyleIdx="1" presStyleCnt="2" custLinFactNeighborX="22776" custLinFactNeighborY="-17492">
        <dgm:presLayoutVars/>
      </dgm:prSet>
      <dgm:spPr/>
    </dgm:pt>
  </dgm:ptLst>
  <dgm:cxnLst>
    <dgm:cxn modelId="{A4D8B801-4260-41B8-A6D4-D45C4E509CCA}" type="presOf" srcId="{03751E1F-DFDC-46D8-B592-BDDACAA593F1}" destId="{745F5281-0CDE-4F2E-AEAF-95FD9E6DE28F}" srcOrd="0" destOrd="0" presId="urn:microsoft.com/office/officeart/2009/3/layout/OpposingIdeas"/>
    <dgm:cxn modelId="{1D9E4902-DD63-4C60-8D81-CC56742839F5}" type="presOf" srcId="{03751E1F-DFDC-46D8-B592-BDDACAA593F1}" destId="{41CC0376-B294-4B52-A43A-5249921DA0D6}" srcOrd="1" destOrd="0" presId="urn:microsoft.com/office/officeart/2009/3/layout/OpposingIdeas"/>
    <dgm:cxn modelId="{285D7616-7418-4515-B96C-8F261CF3A507}" srcId="{35B4FBD9-453E-4A75-AE59-192A4120A9AA}" destId="{84ACCC71-D6EE-416A-BBBB-6078C6CBDED7}" srcOrd="0" destOrd="0" parTransId="{16356326-A84A-4257-98B2-365BB3B8B3C7}" sibTransId="{B165B7E3-4483-41A9-8B60-9E4619F0125A}"/>
    <dgm:cxn modelId="{9301F217-7407-4E8F-9266-1BAC23289F34}" srcId="{530CD64D-5BB8-484A-997A-D6C49AC1E2EA}" destId="{03751E1F-DFDC-46D8-B592-BDDACAA593F1}" srcOrd="0" destOrd="0" parTransId="{96470452-2208-48A2-95AE-C3BF3C70FECD}" sibTransId="{233B86CE-D5B0-4772-BD9D-076AE18506DE}"/>
    <dgm:cxn modelId="{A3143D1A-279B-48E6-AE65-33ED1E30557C}" type="presOf" srcId="{F99A9679-A948-4736-9A40-C52B60634C13}" destId="{95D1CE1E-8E7D-4CD4-A739-F16F75E3296D}" srcOrd="0" destOrd="0" presId="urn:microsoft.com/office/officeart/2009/3/layout/OpposingIdeas"/>
    <dgm:cxn modelId="{F34F9468-1A85-44E6-8612-13D74F0000B9}" srcId="{530CD64D-5BB8-484A-997A-D6C49AC1E2EA}" destId="{35B4FBD9-453E-4A75-AE59-192A4120A9AA}" srcOrd="1" destOrd="0" parTransId="{DB912758-A87E-4B77-863A-9DD9C1F8FC1E}" sibTransId="{62DC503F-597C-4F38-AE2C-72A32EC83391}"/>
    <dgm:cxn modelId="{4147D36F-299E-4741-98D0-6C0791C0119C}" type="presOf" srcId="{35B4FBD9-453E-4A75-AE59-192A4120A9AA}" destId="{3C8A5B7F-C1F5-4F3C-9F5D-7A00245D3BB0}" srcOrd="0" destOrd="0" presId="urn:microsoft.com/office/officeart/2009/3/layout/OpposingIdeas"/>
    <dgm:cxn modelId="{CC832056-2947-42C1-AC95-D424B1E4E171}" type="presOf" srcId="{530CD64D-5BB8-484A-997A-D6C49AC1E2EA}" destId="{29590F59-F39F-41CC-87DB-A1BBC13FBB17}" srcOrd="0" destOrd="0" presId="urn:microsoft.com/office/officeart/2009/3/layout/OpposingIdeas"/>
    <dgm:cxn modelId="{06B8077C-AF25-4E37-8C32-830AEAB6DF6B}" type="presOf" srcId="{84ACCC71-D6EE-416A-BBBB-6078C6CBDED7}" destId="{E7F5E400-EA7B-45BB-9EA6-58C44A8AB974}" srcOrd="0" destOrd="0" presId="urn:microsoft.com/office/officeart/2009/3/layout/OpposingIdeas"/>
    <dgm:cxn modelId="{5C8D3ACF-42F2-4D54-95E5-75FCA1630AD8}" srcId="{03751E1F-DFDC-46D8-B592-BDDACAA593F1}" destId="{F99A9679-A948-4736-9A40-C52B60634C13}" srcOrd="0" destOrd="0" parTransId="{4E5ED928-E623-4D2D-9E1F-7432EAB8C3CD}" sibTransId="{CEE8B466-7EEB-4E39-9DAB-9219F3683665}"/>
    <dgm:cxn modelId="{D89F5CF6-0E2E-41E0-9191-E64C01B122E4}" type="presOf" srcId="{35B4FBD9-453E-4A75-AE59-192A4120A9AA}" destId="{F5BB3786-53E5-41AC-8EFE-DA1BBAEDC232}" srcOrd="1" destOrd="0" presId="urn:microsoft.com/office/officeart/2009/3/layout/OpposingIdeas"/>
    <dgm:cxn modelId="{05F21DF9-D16C-4CB5-8544-8B6A91BA345F}" type="presParOf" srcId="{29590F59-F39F-41CC-87DB-A1BBC13FBB17}" destId="{5DB7C693-E501-4A61-9094-11E1EEECFA75}" srcOrd="0" destOrd="0" presId="urn:microsoft.com/office/officeart/2009/3/layout/OpposingIdeas"/>
    <dgm:cxn modelId="{D0D706A1-FA7B-4907-AFB3-2EA4A0E41820}" type="presParOf" srcId="{29590F59-F39F-41CC-87DB-A1BBC13FBB17}" destId="{0D33387C-524C-4F96-8486-5D0113AF7214}" srcOrd="1" destOrd="0" presId="urn:microsoft.com/office/officeart/2009/3/layout/OpposingIdeas"/>
    <dgm:cxn modelId="{B49FDBF8-6D32-4E2E-9071-6EEE2FBF1C1C}" type="presParOf" srcId="{29590F59-F39F-41CC-87DB-A1BBC13FBB17}" destId="{95D1CE1E-8E7D-4CD4-A739-F16F75E3296D}" srcOrd="2" destOrd="0" presId="urn:microsoft.com/office/officeart/2009/3/layout/OpposingIdeas"/>
    <dgm:cxn modelId="{1D3AF982-6D35-42DC-8D94-8ADB47DE143C}" type="presParOf" srcId="{29590F59-F39F-41CC-87DB-A1BBC13FBB17}" destId="{E7F5E400-EA7B-45BB-9EA6-58C44A8AB974}" srcOrd="3" destOrd="0" presId="urn:microsoft.com/office/officeart/2009/3/layout/OpposingIdeas"/>
    <dgm:cxn modelId="{5B077914-1B82-400A-90A1-B713153283BC}" type="presParOf" srcId="{29590F59-F39F-41CC-87DB-A1BBC13FBB17}" destId="{745F5281-0CDE-4F2E-AEAF-95FD9E6DE28F}" srcOrd="4" destOrd="0" presId="urn:microsoft.com/office/officeart/2009/3/layout/OpposingIdeas"/>
    <dgm:cxn modelId="{87B58AC2-4298-4AAD-83E9-3F51DCD69BC0}" type="presParOf" srcId="{29590F59-F39F-41CC-87DB-A1BBC13FBB17}" destId="{41CC0376-B294-4B52-A43A-5249921DA0D6}" srcOrd="5" destOrd="0" presId="urn:microsoft.com/office/officeart/2009/3/layout/OpposingIdeas"/>
    <dgm:cxn modelId="{C62B84F6-CC16-46FE-8B8C-ABD78918C99F}" type="presParOf" srcId="{29590F59-F39F-41CC-87DB-A1BBC13FBB17}" destId="{3C8A5B7F-C1F5-4F3C-9F5D-7A00245D3BB0}" srcOrd="6" destOrd="0" presId="urn:microsoft.com/office/officeart/2009/3/layout/OpposingIdeas"/>
    <dgm:cxn modelId="{E5715540-03E2-432F-9DC1-831A5BFACB2D}" type="presParOf" srcId="{29590F59-F39F-41CC-87DB-A1BBC13FBB17}" destId="{F5BB3786-53E5-41AC-8EFE-DA1BBAEDC232}"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7C693-E501-4A61-9094-11E1EEECFA75}">
      <dsp:nvSpPr>
        <dsp:cNvPr id="0" name=""/>
        <dsp:cNvSpPr/>
      </dsp:nvSpPr>
      <dsp:spPr>
        <a:xfrm>
          <a:off x="1952631" y="556225"/>
          <a:ext cx="4015617" cy="2159461"/>
        </a:xfrm>
        <a:prstGeom prst="round2DiagRect">
          <a:avLst>
            <a:gd name="adj1" fmla="val 0"/>
            <a:gd name="adj2" fmla="val 16670"/>
          </a:avLst>
        </a:prstGeom>
        <a:solidFill>
          <a:schemeClr val="dk2">
            <a:hueOff val="0"/>
            <a:satOff val="0"/>
            <a:lumOff val="0"/>
            <a:alphaOff val="0"/>
          </a:schemeClr>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33387C-524C-4F96-8486-5D0113AF7214}">
      <dsp:nvSpPr>
        <dsp:cNvPr id="0" name=""/>
        <dsp:cNvSpPr/>
      </dsp:nvSpPr>
      <dsp:spPr>
        <a:xfrm>
          <a:off x="3960439" y="785258"/>
          <a:ext cx="535" cy="1701394"/>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D1CE1E-8E7D-4CD4-A739-F16F75E3296D}">
      <dsp:nvSpPr>
        <dsp:cNvPr id="0" name=""/>
        <dsp:cNvSpPr/>
      </dsp:nvSpPr>
      <dsp:spPr>
        <a:xfrm>
          <a:off x="2086485" y="719820"/>
          <a:ext cx="1740100" cy="18322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solidFill>
                <a:srgbClr val="DDDDDD"/>
              </a:solidFill>
            </a:rPr>
            <a:t>Number</a:t>
          </a:r>
          <a:r>
            <a:rPr lang="en-GB" sz="2800" kern="1200" dirty="0">
              <a:solidFill>
                <a:srgbClr val="CCFFFF"/>
              </a:solidFill>
            </a:rPr>
            <a:t> </a:t>
          </a:r>
          <a:r>
            <a:rPr lang="en-GB" sz="2800" kern="1200" dirty="0">
              <a:solidFill>
                <a:srgbClr val="DDDDDD"/>
              </a:solidFill>
            </a:rPr>
            <a:t>of clusters</a:t>
          </a:r>
        </a:p>
      </dsp:txBody>
      <dsp:txXfrm>
        <a:off x="2086485" y="719820"/>
        <a:ext cx="1740100" cy="1832270"/>
      </dsp:txXfrm>
    </dsp:sp>
    <dsp:sp modelId="{E7F5E400-EA7B-45BB-9EA6-58C44A8AB974}">
      <dsp:nvSpPr>
        <dsp:cNvPr id="0" name=""/>
        <dsp:cNvSpPr/>
      </dsp:nvSpPr>
      <dsp:spPr>
        <a:xfrm>
          <a:off x="4094293" y="719820"/>
          <a:ext cx="1740100" cy="18322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solidFill>
                <a:srgbClr val="DDDDDD"/>
              </a:solidFill>
            </a:rPr>
            <a:t>Within cluster sum of squares</a:t>
          </a:r>
        </a:p>
      </dsp:txBody>
      <dsp:txXfrm>
        <a:off x="4094293" y="719820"/>
        <a:ext cx="1740100" cy="1832270"/>
      </dsp:txXfrm>
    </dsp:sp>
    <dsp:sp modelId="{41CC0376-B294-4B52-A43A-5249921DA0D6}">
      <dsp:nvSpPr>
        <dsp:cNvPr id="0" name=""/>
        <dsp:cNvSpPr/>
      </dsp:nvSpPr>
      <dsp:spPr>
        <a:xfrm rot="16200000">
          <a:off x="308877" y="1347319"/>
          <a:ext cx="2355776" cy="669269"/>
        </a:xfrm>
        <a:prstGeom prst="rightArrow">
          <a:avLst>
            <a:gd name="adj1" fmla="val 49830"/>
            <a:gd name="adj2" fmla="val 60660"/>
          </a:avLst>
        </a:prstGeom>
        <a:solidFill>
          <a:schemeClr val="dk2">
            <a:tint val="50000"/>
            <a:hueOff val="0"/>
            <a:satOff val="0"/>
            <a:lumOff val="0"/>
            <a:alphaOff val="0"/>
          </a:schemeClr>
        </a:solidFill>
        <a:ln w="12700" cap="flat" cmpd="sng" algn="ctr">
          <a:solidFill>
            <a:srgbClr val="DDDDDD"/>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r" defTabSz="666750">
            <a:lnSpc>
              <a:spcPct val="90000"/>
            </a:lnSpc>
            <a:spcBef>
              <a:spcPct val="0"/>
            </a:spcBef>
            <a:spcAft>
              <a:spcPct val="35000"/>
            </a:spcAft>
            <a:buNone/>
          </a:pPr>
          <a:endParaRPr lang="en-GB" sz="1500" kern="1200" dirty="0"/>
        </a:p>
      </dsp:txBody>
      <dsp:txXfrm>
        <a:off x="410027" y="1616355"/>
        <a:ext cx="2153477" cy="333497"/>
      </dsp:txXfrm>
    </dsp:sp>
    <dsp:sp modelId="{F5BB3786-53E5-41AC-8EFE-DA1BBAEDC232}">
      <dsp:nvSpPr>
        <dsp:cNvPr id="0" name=""/>
        <dsp:cNvSpPr/>
      </dsp:nvSpPr>
      <dsp:spPr>
        <a:xfrm rot="5400000">
          <a:off x="5277428" y="1347316"/>
          <a:ext cx="2355776" cy="669269"/>
        </a:xfrm>
        <a:prstGeom prst="rightArrow">
          <a:avLst>
            <a:gd name="adj1" fmla="val 49830"/>
            <a:gd name="adj2" fmla="val 60660"/>
          </a:avLst>
        </a:prstGeom>
        <a:solidFill>
          <a:schemeClr val="dk2">
            <a:tint val="50000"/>
            <a:hueOff val="0"/>
            <a:satOff val="0"/>
            <a:lumOff val="0"/>
            <a:alphaOff val="0"/>
          </a:schemeClr>
        </a:solidFill>
        <a:ln w="12700" cap="flat" cmpd="sng" algn="ctr">
          <a:solidFill>
            <a:srgbClr val="DDDDDD"/>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r" defTabSz="666750">
            <a:lnSpc>
              <a:spcPct val="90000"/>
            </a:lnSpc>
            <a:spcBef>
              <a:spcPct val="0"/>
            </a:spcBef>
            <a:spcAft>
              <a:spcPct val="35000"/>
            </a:spcAft>
            <a:buNone/>
          </a:pPr>
          <a:endParaRPr lang="en-GB" sz="1500" kern="1200" dirty="0"/>
        </a:p>
      </dsp:txBody>
      <dsp:txXfrm>
        <a:off x="5378578" y="1414053"/>
        <a:ext cx="2153477" cy="333497"/>
      </dsp:txXfrm>
    </dsp:sp>
  </dsp:spTree>
</dsp:drawing>
</file>

<file path=ppt/diagrams/layout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6FE14B-3ACE-C14B-976F-D4DD09CFBFB4}" type="datetimeFigureOut">
              <a:rPr lang="en-US" smtClean="0"/>
              <a:t>10/15/2025</a:t>
            </a:fld>
            <a:endParaRPr lang="en-US"/>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0479B3-42F7-3944-841C-181ACE96E93A}" type="slidenum">
              <a:rPr lang="en-US" smtClean="0"/>
              <a:t>‹#›</a:t>
            </a:fld>
            <a:endParaRPr lang="en-US"/>
          </a:p>
        </p:txBody>
      </p:sp>
    </p:spTree>
    <p:extLst>
      <p:ext uri="{BB962C8B-B14F-4D97-AF65-F5344CB8AC3E}">
        <p14:creationId xmlns:p14="http://schemas.microsoft.com/office/powerpoint/2010/main" val="947383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FFB5D-C1F5-2842-8CAF-C81518F68F7E}"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F6536-074C-7C47-ADA5-29478494173A}" type="slidenum">
              <a:rPr lang="en-US" smtClean="0"/>
              <a:t>‹#›</a:t>
            </a:fld>
            <a:endParaRPr lang="en-US"/>
          </a:p>
        </p:txBody>
      </p:sp>
    </p:spTree>
    <p:extLst>
      <p:ext uri="{BB962C8B-B14F-4D97-AF65-F5344CB8AC3E}">
        <p14:creationId xmlns:p14="http://schemas.microsoft.com/office/powerpoint/2010/main" val="204175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0083CF32-CA59-43BB-BECB-BC1AE55668E7}" type="slidenum">
              <a:rPr lang="en-GB" altLang="en-US" smtClean="0"/>
              <a:pPr algn="r" eaLnBrk="1" hangingPunct="1">
                <a:spcBef>
                  <a:spcPct val="0"/>
                </a:spcBef>
              </a:pPr>
              <a:t>3</a:t>
            </a:fld>
            <a:endParaRPr lang="en-GB"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58115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F6C43F45-A2BE-41AE-85CA-FBF6E1464696}" type="slidenum">
              <a:rPr lang="en-GB" altLang="en-US" smtClean="0"/>
              <a:pPr algn="r" eaLnBrk="1" hangingPunct="1">
                <a:spcBef>
                  <a:spcPct val="0"/>
                </a:spcBef>
              </a:pPr>
              <a:t>14</a:t>
            </a:fld>
            <a:endParaRPr lang="en-GB"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a:p>
            <a:pPr eaLnBrk="1" hangingPunct="1"/>
            <a:r>
              <a:rPr lang="en-US" altLang="en-US" dirty="0"/>
              <a:t>The circles contain the members, but they don’t define the clusters in this case.</a:t>
            </a:r>
          </a:p>
        </p:txBody>
      </p:sp>
    </p:spTree>
    <p:extLst>
      <p:ext uri="{BB962C8B-B14F-4D97-AF65-F5344CB8AC3E}">
        <p14:creationId xmlns:p14="http://schemas.microsoft.com/office/powerpoint/2010/main" val="258161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F6C43F45-A2BE-41AE-85CA-FBF6E1464696}" type="slidenum">
              <a:rPr lang="en-GB" altLang="en-US" smtClean="0"/>
              <a:pPr algn="r" eaLnBrk="1" hangingPunct="1">
                <a:spcBef>
                  <a:spcPct val="0"/>
                </a:spcBef>
              </a:pPr>
              <a:t>15</a:t>
            </a:fld>
            <a:endParaRPr lang="en-GB"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21765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F6C43F45-A2BE-41AE-85CA-FBF6E1464696}" type="slidenum">
              <a:rPr lang="en-GB" altLang="en-US" smtClean="0"/>
              <a:pPr algn="r" eaLnBrk="1" hangingPunct="1">
                <a:spcBef>
                  <a:spcPct val="0"/>
                </a:spcBef>
              </a:pPr>
              <a:t>16</a:t>
            </a:fld>
            <a:endParaRPr lang="en-GB"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They’re at the </a:t>
            </a:r>
            <a:r>
              <a:rPr lang="en-US" altLang="en-US" dirty="0" err="1"/>
              <a:t>centre</a:t>
            </a:r>
            <a:r>
              <a:rPr lang="en-US" altLang="en-US" dirty="0"/>
              <a:t> of the points, not the center of the circles.</a:t>
            </a:r>
          </a:p>
        </p:txBody>
      </p:sp>
    </p:spTree>
    <p:extLst>
      <p:ext uri="{BB962C8B-B14F-4D97-AF65-F5344CB8AC3E}">
        <p14:creationId xmlns:p14="http://schemas.microsoft.com/office/powerpoint/2010/main" val="1507676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F6C43F45-A2BE-41AE-85CA-FBF6E1464696}" type="slidenum">
              <a:rPr lang="en-GB" altLang="en-US" smtClean="0"/>
              <a:pPr algn="r" eaLnBrk="1" hangingPunct="1">
                <a:spcBef>
                  <a:spcPct val="0"/>
                </a:spcBef>
              </a:pPr>
              <a:t>17</a:t>
            </a:fld>
            <a:endParaRPr lang="en-GB"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Look, this one point moves.</a:t>
            </a:r>
          </a:p>
        </p:txBody>
      </p:sp>
    </p:spTree>
    <p:extLst>
      <p:ext uri="{BB962C8B-B14F-4D97-AF65-F5344CB8AC3E}">
        <p14:creationId xmlns:p14="http://schemas.microsoft.com/office/powerpoint/2010/main" val="2778107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F6C43F45-A2BE-41AE-85CA-FBF6E1464696}" type="slidenum">
              <a:rPr lang="en-GB" altLang="en-US" smtClean="0"/>
              <a:pPr algn="r" eaLnBrk="1" hangingPunct="1">
                <a:spcBef>
                  <a:spcPct val="0"/>
                </a:spcBef>
              </a:pPr>
              <a:t>18</a:t>
            </a:fld>
            <a:endParaRPr lang="en-GB"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5033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F6C43F45-A2BE-41AE-85CA-FBF6E1464696}" type="slidenum">
              <a:rPr lang="en-GB" altLang="en-US" smtClean="0"/>
              <a:pPr algn="r" eaLnBrk="1" hangingPunct="1">
                <a:spcBef>
                  <a:spcPct val="0"/>
                </a:spcBef>
              </a:pPr>
              <a:t>19</a:t>
            </a:fld>
            <a:endParaRPr lang="en-GB"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89559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F6C43F45-A2BE-41AE-85CA-FBF6E1464696}" type="slidenum">
              <a:rPr lang="en-GB" altLang="en-US" smtClean="0"/>
              <a:pPr algn="r" eaLnBrk="1" hangingPunct="1">
                <a:spcBef>
                  <a:spcPct val="0"/>
                </a:spcBef>
              </a:pPr>
              <a:t>20</a:t>
            </a:fld>
            <a:endParaRPr lang="en-GB"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If you calculate new centroids and they’re the same as the old ones, then the process has converged and clusters have been found.</a:t>
            </a:r>
          </a:p>
        </p:txBody>
      </p:sp>
    </p:spTree>
    <p:extLst>
      <p:ext uri="{BB962C8B-B14F-4D97-AF65-F5344CB8AC3E}">
        <p14:creationId xmlns:p14="http://schemas.microsoft.com/office/powerpoint/2010/main" val="3972874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Discrete values vote.</a:t>
            </a:r>
          </a:p>
        </p:txBody>
      </p:sp>
      <p:sp>
        <p:nvSpPr>
          <p:cNvPr id="4" name="Slide Number Placeholder 3"/>
          <p:cNvSpPr>
            <a:spLocks noGrp="1"/>
          </p:cNvSpPr>
          <p:nvPr>
            <p:ph type="sldNum" sz="quarter" idx="5"/>
          </p:nvPr>
        </p:nvSpPr>
        <p:spPr/>
        <p:txBody>
          <a:bodyPr/>
          <a:lstStyle/>
          <a:p>
            <a:fld id="{551F6536-074C-7C47-ADA5-29478494173A}" type="slidenum">
              <a:rPr lang="en-US" smtClean="0"/>
              <a:t>21</a:t>
            </a:fld>
            <a:endParaRPr lang="en-US"/>
          </a:p>
        </p:txBody>
      </p:sp>
    </p:spTree>
    <p:extLst>
      <p:ext uri="{BB962C8B-B14F-4D97-AF65-F5344CB8AC3E}">
        <p14:creationId xmlns:p14="http://schemas.microsoft.com/office/powerpoint/2010/main" val="3810965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Standardisation vs normalisation – depends on the dataset! </a:t>
            </a:r>
          </a:p>
        </p:txBody>
      </p:sp>
      <p:sp>
        <p:nvSpPr>
          <p:cNvPr id="4" name="Slide Number Placeholder 3"/>
          <p:cNvSpPr>
            <a:spLocks noGrp="1"/>
          </p:cNvSpPr>
          <p:nvPr>
            <p:ph type="sldNum" sz="quarter" idx="5"/>
          </p:nvPr>
        </p:nvSpPr>
        <p:spPr/>
        <p:txBody>
          <a:bodyPr/>
          <a:lstStyle/>
          <a:p>
            <a:fld id="{551F6536-074C-7C47-ADA5-29478494173A}" type="slidenum">
              <a:rPr lang="en-US" smtClean="0"/>
              <a:t>22</a:t>
            </a:fld>
            <a:endParaRPr lang="en-US"/>
          </a:p>
        </p:txBody>
      </p:sp>
    </p:spTree>
    <p:extLst>
      <p:ext uri="{BB962C8B-B14F-4D97-AF65-F5344CB8AC3E}">
        <p14:creationId xmlns:p14="http://schemas.microsoft.com/office/powerpoint/2010/main" val="456529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5ACCF7E3-232F-49A6-B382-45001F0354D8}" type="slidenum">
              <a:rPr lang="en-GB" altLang="en-US" smtClean="0"/>
              <a:pPr algn="r" eaLnBrk="1" hangingPunct="1">
                <a:spcBef>
                  <a:spcPct val="0"/>
                </a:spcBef>
              </a:pPr>
              <a:t>23</a:t>
            </a:fld>
            <a:endParaRPr lang="en-GB"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Realistically, it’s an option in your code! But you might normalize-with-thresholds to get rid of outliers and not let them have too much impact.</a:t>
            </a:r>
          </a:p>
        </p:txBody>
      </p:sp>
    </p:spTree>
    <p:extLst>
      <p:ext uri="{BB962C8B-B14F-4D97-AF65-F5344CB8AC3E}">
        <p14:creationId xmlns:p14="http://schemas.microsoft.com/office/powerpoint/2010/main" val="3194300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52D4AE5C-16F1-4CFA-A7C0-7FB59957F4AC}" type="slidenum">
              <a:rPr lang="en-GB" altLang="en-US" smtClean="0"/>
              <a:pPr algn="r" eaLnBrk="1" hangingPunct="1">
                <a:spcBef>
                  <a:spcPct val="0"/>
                </a:spcBef>
              </a:pPr>
              <a:t>4</a:t>
            </a:fld>
            <a:endParaRPr lang="en-GB"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Different from classifiers.</a:t>
            </a:r>
          </a:p>
          <a:p>
            <a:pPr eaLnBrk="1" hangingPunct="1"/>
            <a:r>
              <a:rPr lang="en-US" altLang="en-US" dirty="0"/>
              <a:t>No labels.</a:t>
            </a:r>
          </a:p>
        </p:txBody>
      </p:sp>
    </p:spTree>
    <p:extLst>
      <p:ext uri="{BB962C8B-B14F-4D97-AF65-F5344CB8AC3E}">
        <p14:creationId xmlns:p14="http://schemas.microsoft.com/office/powerpoint/2010/main" val="841755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8BBDBD2D-EE26-403E-B229-08E894AFE49C}" type="slidenum">
              <a:rPr lang="en-GB" altLang="en-US" smtClean="0"/>
              <a:pPr algn="r" eaLnBrk="1" hangingPunct="1">
                <a:spcBef>
                  <a:spcPct val="0"/>
                </a:spcBef>
              </a:pPr>
              <a:t>25</a:t>
            </a:fld>
            <a:endParaRPr lang="en-GB"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847874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Dark circles are our data points. Little suns are our randomly chosen initial centroids. Centroids stop changing but the long horizontal clusters are wrong. Could also happen if we selected two points on the left as our seeds.</a:t>
            </a:r>
          </a:p>
        </p:txBody>
      </p:sp>
      <p:sp>
        <p:nvSpPr>
          <p:cNvPr id="4" name="Slide Number Placeholder 3"/>
          <p:cNvSpPr>
            <a:spLocks noGrp="1"/>
          </p:cNvSpPr>
          <p:nvPr>
            <p:ph type="sldNum" sz="quarter" idx="5"/>
          </p:nvPr>
        </p:nvSpPr>
        <p:spPr/>
        <p:txBody>
          <a:bodyPr/>
          <a:lstStyle/>
          <a:p>
            <a:fld id="{551F6536-074C-7C47-ADA5-29478494173A}" type="slidenum">
              <a:rPr lang="en-US" smtClean="0"/>
              <a:t>26</a:t>
            </a:fld>
            <a:endParaRPr lang="en-US"/>
          </a:p>
        </p:txBody>
      </p:sp>
    </p:spTree>
    <p:extLst>
      <p:ext uri="{BB962C8B-B14F-4D97-AF65-F5344CB8AC3E}">
        <p14:creationId xmlns:p14="http://schemas.microsoft.com/office/powerpoint/2010/main" val="649349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cluster centroids, the closer any given point will be to a cluster centroid. Think about it like more Ikeas in your area, the closer you are to an Ikea. Within cluster sum of squares can also measure clustering overall.</a:t>
            </a:r>
          </a:p>
        </p:txBody>
      </p:sp>
      <p:sp>
        <p:nvSpPr>
          <p:cNvPr id="4" name="Slide Number Placeholder 3"/>
          <p:cNvSpPr>
            <a:spLocks noGrp="1"/>
          </p:cNvSpPr>
          <p:nvPr>
            <p:ph type="sldNum" sz="quarter" idx="5"/>
          </p:nvPr>
        </p:nvSpPr>
        <p:spPr/>
        <p:txBody>
          <a:bodyPr/>
          <a:lstStyle/>
          <a:p>
            <a:fld id="{551F6536-074C-7C47-ADA5-29478494173A}" type="slidenum">
              <a:rPr lang="en-US" smtClean="0"/>
              <a:t>28</a:t>
            </a:fld>
            <a:endParaRPr lang="en-US"/>
          </a:p>
        </p:txBody>
      </p:sp>
    </p:spTree>
    <p:extLst>
      <p:ext uri="{BB962C8B-B14F-4D97-AF65-F5344CB8AC3E}">
        <p14:creationId xmlns:p14="http://schemas.microsoft.com/office/powerpoint/2010/main" val="2281416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Elbow is point closest to corner. Ideal k is that we minimise k and minimise within cluster sum of squares.</a:t>
            </a:r>
          </a:p>
        </p:txBody>
      </p:sp>
      <p:sp>
        <p:nvSpPr>
          <p:cNvPr id="4" name="Slide Number Placeholder 3"/>
          <p:cNvSpPr>
            <a:spLocks noGrp="1"/>
          </p:cNvSpPr>
          <p:nvPr>
            <p:ph type="sldNum" sz="quarter" idx="5"/>
          </p:nvPr>
        </p:nvSpPr>
        <p:spPr/>
        <p:txBody>
          <a:bodyPr/>
          <a:lstStyle/>
          <a:p>
            <a:fld id="{551F6536-074C-7C47-ADA5-29478494173A}" type="slidenum">
              <a:rPr lang="en-US" smtClean="0"/>
              <a:t>29</a:t>
            </a:fld>
            <a:endParaRPr lang="en-US"/>
          </a:p>
        </p:txBody>
      </p:sp>
    </p:spTree>
    <p:extLst>
      <p:ext uri="{BB962C8B-B14F-4D97-AF65-F5344CB8AC3E}">
        <p14:creationId xmlns:p14="http://schemas.microsoft.com/office/powerpoint/2010/main" val="1800758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3 nested for loops.</a:t>
            </a:r>
          </a:p>
        </p:txBody>
      </p:sp>
      <p:sp>
        <p:nvSpPr>
          <p:cNvPr id="4" name="Slide Number Placeholder 3"/>
          <p:cNvSpPr>
            <a:spLocks noGrp="1"/>
          </p:cNvSpPr>
          <p:nvPr>
            <p:ph type="sldNum" sz="quarter" idx="5"/>
          </p:nvPr>
        </p:nvSpPr>
        <p:spPr/>
        <p:txBody>
          <a:bodyPr/>
          <a:lstStyle/>
          <a:p>
            <a:fld id="{551F6536-074C-7C47-ADA5-29478494173A}" type="slidenum">
              <a:rPr lang="en-US" smtClean="0"/>
              <a:t>30</a:t>
            </a:fld>
            <a:endParaRPr lang="en-US"/>
          </a:p>
        </p:txBody>
      </p:sp>
    </p:spTree>
    <p:extLst>
      <p:ext uri="{BB962C8B-B14F-4D97-AF65-F5344CB8AC3E}">
        <p14:creationId xmlns:p14="http://schemas.microsoft.com/office/powerpoint/2010/main" val="246489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32</a:t>
            </a:fld>
            <a:endParaRPr lang="en-US"/>
          </a:p>
        </p:txBody>
      </p:sp>
    </p:spTree>
    <p:extLst>
      <p:ext uri="{BB962C8B-B14F-4D97-AF65-F5344CB8AC3E}">
        <p14:creationId xmlns:p14="http://schemas.microsoft.com/office/powerpoint/2010/main" val="3150671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Scale linearly with number of points in the dataset.</a:t>
            </a:r>
          </a:p>
        </p:txBody>
      </p:sp>
      <p:sp>
        <p:nvSpPr>
          <p:cNvPr id="4" name="Slide Number Placeholder 3"/>
          <p:cNvSpPr>
            <a:spLocks noGrp="1"/>
          </p:cNvSpPr>
          <p:nvPr>
            <p:ph type="sldNum" sz="quarter" idx="5"/>
          </p:nvPr>
        </p:nvSpPr>
        <p:spPr/>
        <p:txBody>
          <a:bodyPr/>
          <a:lstStyle/>
          <a:p>
            <a:fld id="{551F6536-074C-7C47-ADA5-29478494173A}" type="slidenum">
              <a:rPr lang="en-US" smtClean="0"/>
              <a:t>33</a:t>
            </a:fld>
            <a:endParaRPr lang="en-US"/>
          </a:p>
        </p:txBody>
      </p:sp>
    </p:spTree>
    <p:extLst>
      <p:ext uri="{BB962C8B-B14F-4D97-AF65-F5344CB8AC3E}">
        <p14:creationId xmlns:p14="http://schemas.microsoft.com/office/powerpoint/2010/main" val="3513990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C0F6B365-AF99-4106-8529-3C523D5EFA1F}" type="slidenum">
              <a:rPr lang="en-GB" altLang="en-US" smtClean="0"/>
              <a:pPr algn="r" eaLnBrk="1" hangingPunct="1">
                <a:spcBef>
                  <a:spcPct val="0"/>
                </a:spcBef>
              </a:pPr>
              <a:t>36</a:t>
            </a:fld>
            <a:endParaRPr lang="en-GB"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1344613" y="3289300"/>
            <a:ext cx="7394575" cy="3113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549200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0083CF32-CA59-43BB-BECB-BC1AE55668E7}" type="slidenum">
              <a:rPr lang="en-GB" altLang="en-US" smtClean="0"/>
              <a:pPr algn="r" eaLnBrk="1" hangingPunct="1">
                <a:spcBef>
                  <a:spcPct val="0"/>
                </a:spcBef>
              </a:pPr>
              <a:t>38</a:t>
            </a:fld>
            <a:endParaRPr lang="en-GB"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58115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Ewwww</a:t>
            </a:r>
            <a:r>
              <a:rPr lang="en-GB" dirty="0"/>
              <a:t>, this looks like a lot more distance calculations than k-means!</a:t>
            </a:r>
          </a:p>
        </p:txBody>
      </p:sp>
      <p:sp>
        <p:nvSpPr>
          <p:cNvPr id="4" name="Slide Number Placeholder 3"/>
          <p:cNvSpPr>
            <a:spLocks noGrp="1"/>
          </p:cNvSpPr>
          <p:nvPr>
            <p:ph type="sldNum" sz="quarter" idx="5"/>
          </p:nvPr>
        </p:nvSpPr>
        <p:spPr/>
        <p:txBody>
          <a:bodyPr/>
          <a:lstStyle/>
          <a:p>
            <a:fld id="{551F6536-074C-7C47-ADA5-29478494173A}" type="slidenum">
              <a:rPr lang="en-US" smtClean="0"/>
              <a:t>39</a:t>
            </a:fld>
            <a:endParaRPr lang="en-US"/>
          </a:p>
        </p:txBody>
      </p:sp>
    </p:spTree>
    <p:extLst>
      <p:ext uri="{BB962C8B-B14F-4D97-AF65-F5344CB8AC3E}">
        <p14:creationId xmlns:p14="http://schemas.microsoft.com/office/powerpoint/2010/main" val="344011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Hierarchical clusters: where sub clusters form larger clusters. Genealogy, but I’ve read a recent PhD thesis on different methods of clustering – there are sometimes many paths to get to the same structure and nature has apparently evolved crabs 6 different times.</a:t>
            </a:r>
          </a:p>
        </p:txBody>
      </p:sp>
      <p:sp>
        <p:nvSpPr>
          <p:cNvPr id="4" name="Slide Number Placeholder 3"/>
          <p:cNvSpPr>
            <a:spLocks noGrp="1"/>
          </p:cNvSpPr>
          <p:nvPr>
            <p:ph type="sldNum" sz="quarter" idx="5"/>
          </p:nvPr>
        </p:nvSpPr>
        <p:spPr/>
        <p:txBody>
          <a:bodyPr/>
          <a:lstStyle/>
          <a:p>
            <a:fld id="{551F6536-074C-7C47-ADA5-29478494173A}" type="slidenum">
              <a:rPr lang="en-US" smtClean="0"/>
              <a:t>5</a:t>
            </a:fld>
            <a:endParaRPr lang="en-US"/>
          </a:p>
        </p:txBody>
      </p:sp>
    </p:spTree>
    <p:extLst>
      <p:ext uri="{BB962C8B-B14F-4D97-AF65-F5344CB8AC3E}">
        <p14:creationId xmlns:p14="http://schemas.microsoft.com/office/powerpoint/2010/main" val="43825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the matrix calculates the distances between all the points.</a:t>
            </a:r>
          </a:p>
        </p:txBody>
      </p:sp>
      <p:sp>
        <p:nvSpPr>
          <p:cNvPr id="4" name="Slide Number Placeholder 3"/>
          <p:cNvSpPr>
            <a:spLocks noGrp="1"/>
          </p:cNvSpPr>
          <p:nvPr>
            <p:ph type="sldNum" sz="quarter" idx="5"/>
          </p:nvPr>
        </p:nvSpPr>
        <p:spPr/>
        <p:txBody>
          <a:bodyPr/>
          <a:lstStyle/>
          <a:p>
            <a:fld id="{551F6536-074C-7C47-ADA5-29478494173A}" type="slidenum">
              <a:rPr lang="en-US" smtClean="0"/>
              <a:t>40</a:t>
            </a:fld>
            <a:endParaRPr lang="en-US"/>
          </a:p>
        </p:txBody>
      </p:sp>
    </p:spTree>
    <p:extLst>
      <p:ext uri="{BB962C8B-B14F-4D97-AF65-F5344CB8AC3E}">
        <p14:creationId xmlns:p14="http://schemas.microsoft.com/office/powerpoint/2010/main" val="262671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BC/WC higher is better.</a:t>
            </a:r>
          </a:p>
        </p:txBody>
      </p:sp>
      <p:sp>
        <p:nvSpPr>
          <p:cNvPr id="4" name="Slide Number Placeholder 3"/>
          <p:cNvSpPr>
            <a:spLocks noGrp="1"/>
          </p:cNvSpPr>
          <p:nvPr>
            <p:ph type="sldNum" sz="quarter" idx="5"/>
          </p:nvPr>
        </p:nvSpPr>
        <p:spPr/>
        <p:txBody>
          <a:bodyPr/>
          <a:lstStyle/>
          <a:p>
            <a:fld id="{551F6536-074C-7C47-ADA5-29478494173A}" type="slidenum">
              <a:rPr lang="en-US" smtClean="0"/>
              <a:t>44</a:t>
            </a:fld>
            <a:endParaRPr lang="en-US"/>
          </a:p>
        </p:txBody>
      </p:sp>
    </p:spTree>
    <p:extLst>
      <p:ext uri="{BB962C8B-B14F-4D97-AF65-F5344CB8AC3E}">
        <p14:creationId xmlns:p14="http://schemas.microsoft.com/office/powerpoint/2010/main" val="2931828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number of clusters emerges automagically.</a:t>
            </a:r>
          </a:p>
        </p:txBody>
      </p:sp>
      <p:sp>
        <p:nvSpPr>
          <p:cNvPr id="4" name="Slide Number Placeholder 3"/>
          <p:cNvSpPr>
            <a:spLocks noGrp="1"/>
          </p:cNvSpPr>
          <p:nvPr>
            <p:ph type="sldNum" sz="quarter" idx="5"/>
          </p:nvPr>
        </p:nvSpPr>
        <p:spPr/>
        <p:txBody>
          <a:bodyPr/>
          <a:lstStyle/>
          <a:p>
            <a:fld id="{551F6536-074C-7C47-ADA5-29478494173A}" type="slidenum">
              <a:rPr lang="en-US" smtClean="0"/>
              <a:t>45</a:t>
            </a:fld>
            <a:endParaRPr lang="en-US"/>
          </a:p>
        </p:txBody>
      </p:sp>
    </p:spTree>
    <p:extLst>
      <p:ext uri="{BB962C8B-B14F-4D97-AF65-F5344CB8AC3E}">
        <p14:creationId xmlns:p14="http://schemas.microsoft.com/office/powerpoint/2010/main" val="6459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Clustering shows patterns within the dataset. Decision trees to predict the clusters can tell if those patterns are significant. They can also help put words and conditions to the clusters.</a:t>
            </a:r>
          </a:p>
        </p:txBody>
      </p:sp>
      <p:sp>
        <p:nvSpPr>
          <p:cNvPr id="4" name="Slide Number Placeholder 3"/>
          <p:cNvSpPr>
            <a:spLocks noGrp="1"/>
          </p:cNvSpPr>
          <p:nvPr>
            <p:ph type="sldNum" sz="quarter" idx="5"/>
          </p:nvPr>
        </p:nvSpPr>
        <p:spPr/>
        <p:txBody>
          <a:bodyPr/>
          <a:lstStyle/>
          <a:p>
            <a:fld id="{551F6536-074C-7C47-ADA5-29478494173A}" type="slidenum">
              <a:rPr lang="en-US" smtClean="0"/>
              <a:t>46</a:t>
            </a:fld>
            <a:endParaRPr lang="en-US"/>
          </a:p>
        </p:txBody>
      </p:sp>
    </p:spTree>
    <p:extLst>
      <p:ext uri="{BB962C8B-B14F-4D97-AF65-F5344CB8AC3E}">
        <p14:creationId xmlns:p14="http://schemas.microsoft.com/office/powerpoint/2010/main" val="1111161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Cluster is list of instances. Cluster members form list. Centroid may or may not be a cluster member (average of all cluster members). Members should be close together. Clusters should be distinct.</a:t>
            </a:r>
          </a:p>
        </p:txBody>
      </p:sp>
      <p:sp>
        <p:nvSpPr>
          <p:cNvPr id="4" name="Slide Number Placeholder 3"/>
          <p:cNvSpPr>
            <a:spLocks noGrp="1"/>
          </p:cNvSpPr>
          <p:nvPr>
            <p:ph type="sldNum" sz="quarter" idx="5"/>
          </p:nvPr>
        </p:nvSpPr>
        <p:spPr/>
        <p:txBody>
          <a:bodyPr/>
          <a:lstStyle/>
          <a:p>
            <a:fld id="{551F6536-074C-7C47-ADA5-29478494173A}" type="slidenum">
              <a:rPr lang="en-US" smtClean="0"/>
              <a:t>7</a:t>
            </a:fld>
            <a:endParaRPr lang="en-US"/>
          </a:p>
        </p:txBody>
      </p:sp>
    </p:spTree>
    <p:extLst>
      <p:ext uri="{BB962C8B-B14F-4D97-AF65-F5344CB8AC3E}">
        <p14:creationId xmlns:p14="http://schemas.microsoft.com/office/powerpoint/2010/main" val="113042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Clusters overlap. But can still see they’re distinct.</a:t>
            </a:r>
          </a:p>
        </p:txBody>
      </p:sp>
      <p:sp>
        <p:nvSpPr>
          <p:cNvPr id="4" name="Slide Number Placeholder 3"/>
          <p:cNvSpPr>
            <a:spLocks noGrp="1"/>
          </p:cNvSpPr>
          <p:nvPr>
            <p:ph type="sldNum" sz="quarter" idx="5"/>
          </p:nvPr>
        </p:nvSpPr>
        <p:spPr/>
        <p:txBody>
          <a:bodyPr/>
          <a:lstStyle/>
          <a:p>
            <a:fld id="{551F6536-074C-7C47-ADA5-29478494173A}" type="slidenum">
              <a:rPr lang="en-US" smtClean="0"/>
              <a:t>8</a:t>
            </a:fld>
            <a:endParaRPr lang="en-US"/>
          </a:p>
        </p:txBody>
      </p:sp>
    </p:spTree>
    <p:extLst>
      <p:ext uri="{BB962C8B-B14F-4D97-AF65-F5344CB8AC3E}">
        <p14:creationId xmlns:p14="http://schemas.microsoft.com/office/powerpoint/2010/main" val="304002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6F476A0D-C051-4156-881C-C7478F1AE2F9}" type="slidenum">
              <a:rPr lang="en-GB" altLang="en-US" smtClean="0"/>
              <a:pPr algn="r" eaLnBrk="1" hangingPunct="1">
                <a:spcBef>
                  <a:spcPct val="0"/>
                </a:spcBef>
              </a:pPr>
              <a:t>10</a:t>
            </a:fld>
            <a:endParaRPr lang="en-GB"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Disjoint means no instance can be in 2 clusters. The clusters do not overlap.</a:t>
            </a:r>
          </a:p>
        </p:txBody>
      </p:sp>
    </p:spTree>
    <p:extLst>
      <p:ext uri="{BB962C8B-B14F-4D97-AF65-F5344CB8AC3E}">
        <p14:creationId xmlns:p14="http://schemas.microsoft.com/office/powerpoint/2010/main" val="2905473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only calculate the distance between the centroids and the instances. NOT the distance between all points in the dataset. So complexity scales linearly with number of clusters and number of instances, not exponentially with number of instances.</a:t>
            </a:r>
          </a:p>
        </p:txBody>
      </p:sp>
      <p:sp>
        <p:nvSpPr>
          <p:cNvPr id="4" name="Slide Number Placeholder 3"/>
          <p:cNvSpPr>
            <a:spLocks noGrp="1"/>
          </p:cNvSpPr>
          <p:nvPr>
            <p:ph type="sldNum" sz="quarter" idx="5"/>
          </p:nvPr>
        </p:nvSpPr>
        <p:spPr/>
        <p:txBody>
          <a:bodyPr/>
          <a:lstStyle/>
          <a:p>
            <a:fld id="{551F6536-074C-7C47-ADA5-29478494173A}" type="slidenum">
              <a:rPr lang="en-US" smtClean="0"/>
              <a:t>11</a:t>
            </a:fld>
            <a:endParaRPr lang="en-US"/>
          </a:p>
        </p:txBody>
      </p:sp>
    </p:spTree>
    <p:extLst>
      <p:ext uri="{BB962C8B-B14F-4D97-AF65-F5344CB8AC3E}">
        <p14:creationId xmlns:p14="http://schemas.microsoft.com/office/powerpoint/2010/main" val="1940605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F6C43F45-A2BE-41AE-85CA-FBF6E1464696}" type="slidenum">
              <a:rPr lang="en-GB" altLang="en-US" smtClean="0"/>
              <a:pPr algn="r" eaLnBrk="1" hangingPunct="1">
                <a:spcBef>
                  <a:spcPct val="0"/>
                </a:spcBef>
              </a:pPr>
              <a:t>12</a:t>
            </a:fld>
            <a:endParaRPr lang="en-GB"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K is assigned through trial and improvement, but cover that in a minute.</a:t>
            </a:r>
          </a:p>
        </p:txBody>
      </p:sp>
    </p:spTree>
    <p:extLst>
      <p:ext uri="{BB962C8B-B14F-4D97-AF65-F5344CB8AC3E}">
        <p14:creationId xmlns:p14="http://schemas.microsoft.com/office/powerpoint/2010/main" val="1780947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35038" eaLnBrk="0" hangingPunct="0">
              <a:spcBef>
                <a:spcPct val="30000"/>
              </a:spcBef>
              <a:defRPr sz="1200">
                <a:solidFill>
                  <a:schemeClr val="tx1"/>
                </a:solidFill>
                <a:latin typeface="Times New Roman" pitchFamily="18" charset="0"/>
                <a:cs typeface="Arial" charset="0"/>
              </a:defRPr>
            </a:lvl1pPr>
            <a:lvl2pPr marL="742950" indent="-285750" algn="l" defTabSz="935038" eaLnBrk="0" hangingPunct="0">
              <a:spcBef>
                <a:spcPct val="30000"/>
              </a:spcBef>
              <a:defRPr sz="1200">
                <a:solidFill>
                  <a:schemeClr val="tx1"/>
                </a:solidFill>
                <a:latin typeface="Times New Roman" pitchFamily="18" charset="0"/>
                <a:cs typeface="Arial" charset="0"/>
              </a:defRPr>
            </a:lvl2pPr>
            <a:lvl3pPr marL="1143000" indent="-228600" algn="l" defTabSz="935038" eaLnBrk="0" hangingPunct="0">
              <a:spcBef>
                <a:spcPct val="30000"/>
              </a:spcBef>
              <a:defRPr sz="1200">
                <a:solidFill>
                  <a:schemeClr val="tx1"/>
                </a:solidFill>
                <a:latin typeface="Times New Roman" pitchFamily="18" charset="0"/>
                <a:cs typeface="Arial" charset="0"/>
              </a:defRPr>
            </a:lvl3pPr>
            <a:lvl4pPr marL="1600200" indent="-228600" algn="l" defTabSz="935038" eaLnBrk="0" hangingPunct="0">
              <a:spcBef>
                <a:spcPct val="30000"/>
              </a:spcBef>
              <a:defRPr sz="1200">
                <a:solidFill>
                  <a:schemeClr val="tx1"/>
                </a:solidFill>
                <a:latin typeface="Times New Roman" pitchFamily="18" charset="0"/>
                <a:cs typeface="Arial" charset="0"/>
              </a:defRPr>
            </a:lvl4pPr>
            <a:lvl5pPr marL="2057400" indent="-228600" algn="l" defTabSz="935038" eaLnBrk="0" hangingPunct="0">
              <a:spcBef>
                <a:spcPct val="30000"/>
              </a:spcBef>
              <a:defRPr sz="1200">
                <a:solidFill>
                  <a:schemeClr val="tx1"/>
                </a:solidFill>
                <a:latin typeface="Times New Roman" pitchFamily="18" charset="0"/>
                <a:cs typeface="Arial" charset="0"/>
              </a:defRPr>
            </a:lvl5pPr>
            <a:lvl6pPr marL="2514600" indent="-228600" defTabSz="935038"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defTabSz="935038"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defTabSz="935038"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defTabSz="935038" eaLnBrk="0" fontAlgn="base" hangingPunct="0">
              <a:spcBef>
                <a:spcPct val="30000"/>
              </a:spcBef>
              <a:spcAft>
                <a:spcPct val="0"/>
              </a:spcAft>
              <a:defRPr sz="1200">
                <a:solidFill>
                  <a:schemeClr val="tx1"/>
                </a:solidFill>
                <a:latin typeface="Times New Roman" pitchFamily="18" charset="0"/>
                <a:cs typeface="Arial" charset="0"/>
              </a:defRPr>
            </a:lvl9pPr>
          </a:lstStyle>
          <a:p>
            <a:pPr algn="r" eaLnBrk="1" hangingPunct="1">
              <a:spcBef>
                <a:spcPct val="0"/>
              </a:spcBef>
            </a:pPr>
            <a:fld id="{F6C43F45-A2BE-41AE-85CA-FBF6E1464696}" type="slidenum">
              <a:rPr lang="en-GB" altLang="en-US" smtClean="0"/>
              <a:pPr algn="r" eaLnBrk="1" hangingPunct="1">
                <a:spcBef>
                  <a:spcPct val="0"/>
                </a:spcBef>
              </a:pPr>
              <a:t>13</a:t>
            </a:fld>
            <a:endParaRPr lang="en-GB"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We’ve just selected random instances. For each instance, calculate the distance to each centroid. The instance is assigned to the closest cluster (centroid).</a:t>
            </a:r>
          </a:p>
        </p:txBody>
      </p:sp>
    </p:spTree>
    <p:extLst>
      <p:ext uri="{BB962C8B-B14F-4D97-AF65-F5344CB8AC3E}">
        <p14:creationId xmlns:p14="http://schemas.microsoft.com/office/powerpoint/2010/main" val="72465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895" y="1866495"/>
            <a:ext cx="9144000" cy="1042336"/>
          </a:xfrm>
          <a:prstGeom prst="rect">
            <a:avLst/>
          </a:prstGeom>
        </p:spPr>
        <p:txBody>
          <a:bodyPr anchor="t">
            <a:normAutofit/>
          </a:bodyPr>
          <a:lstStyle>
            <a:lvl1pPr algn="l">
              <a:defRPr sz="5500" b="1">
                <a:solidFill>
                  <a:schemeClr val="accent1"/>
                </a:solidFill>
                <a:latin typeface="+mn-lt"/>
              </a:defRPr>
            </a:lvl1pPr>
          </a:lstStyle>
          <a:p>
            <a:r>
              <a:rPr lang="en-US" dirty="0"/>
              <a:t>Click to edit Master title style</a:t>
            </a:r>
          </a:p>
        </p:txBody>
      </p:sp>
      <p:sp>
        <p:nvSpPr>
          <p:cNvPr id="3" name="Subtitle 2"/>
          <p:cNvSpPr>
            <a:spLocks noGrp="1"/>
          </p:cNvSpPr>
          <p:nvPr>
            <p:ph type="subTitle" idx="1"/>
          </p:nvPr>
        </p:nvSpPr>
        <p:spPr>
          <a:xfrm>
            <a:off x="609595" y="3085042"/>
            <a:ext cx="9144000" cy="1571625"/>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October 2025</a:t>
            </a:fld>
            <a:endParaRPr lang="en-US" dirty="0"/>
          </a:p>
        </p:txBody>
      </p:sp>
      <p:sp>
        <p:nvSpPr>
          <p:cNvPr id="11"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2"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868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4891086" y="1096432"/>
            <a:ext cx="6172200" cy="4620683"/>
          </a:xfrm>
          <a:prstGeom prst="rect">
            <a:avLst/>
          </a:prstGeo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8" name="Title 1"/>
          <p:cNvSpPr>
            <a:spLocks noGrp="1"/>
          </p:cNvSpPr>
          <p:nvPr>
            <p:ph type="title"/>
          </p:nvPr>
        </p:nvSpPr>
        <p:spPr>
          <a:xfrm>
            <a:off x="546098" y="1096432"/>
            <a:ext cx="3933825"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9" name="Text Placeholder 3"/>
          <p:cNvSpPr>
            <a:spLocks noGrp="1"/>
          </p:cNvSpPr>
          <p:nvPr>
            <p:ph type="body" sz="half" idx="2"/>
          </p:nvPr>
        </p:nvSpPr>
        <p:spPr>
          <a:xfrm>
            <a:off x="547686" y="2167466"/>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6"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October 2025</a:t>
            </a:fld>
            <a:endParaRPr lang="en-US" dirty="0"/>
          </a:p>
        </p:txBody>
      </p:sp>
      <p:sp>
        <p:nvSpPr>
          <p:cNvPr id="17"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8"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5629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5700" cy="6871786"/>
          </a:xfrm>
          <a:prstGeom prst="rect">
            <a:avLst/>
          </a:prstGeom>
        </p:spPr>
      </p:pic>
      <p:sp>
        <p:nvSpPr>
          <p:cNvPr id="15" name="Rectangle 14"/>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11" name="Rectangle 10"/>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19" name="Freeform 18"/>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233930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9D739E"/>
          </a:solidFill>
          <a:ln>
            <a:noFill/>
          </a:ln>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390630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17621"/>
            <a:ext cx="12192000" cy="6858000"/>
          </a:xfrm>
          <a:prstGeom prst="rect">
            <a:avLst/>
          </a:prstGeom>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762585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79300" cy="6850856"/>
          </a:xfrm>
          <a:prstGeom prst="rect">
            <a:avLst/>
          </a:prstGeom>
        </p:spPr>
      </p:pic>
    </p:spTree>
    <p:extLst>
      <p:ext uri="{BB962C8B-B14F-4D97-AF65-F5344CB8AC3E}">
        <p14:creationId xmlns:p14="http://schemas.microsoft.com/office/powerpoint/2010/main" val="788840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9195" y="390846"/>
            <a:ext cx="1111170" cy="5811838"/>
          </a:xfrm>
          <a:prstGeom prst="rect">
            <a:avLst/>
          </a:prstGeom>
        </p:spPr>
        <p:txBody>
          <a:bodyPr vert="eaVert"/>
          <a:lstStyle>
            <a:lvl1pPr>
              <a:defRPr sz="3400" b="1">
                <a:solidFill>
                  <a:srgbClr val="69216A"/>
                </a:solidFill>
              </a:defRPr>
            </a:lvl1pPr>
          </a:lstStyle>
          <a:p>
            <a:r>
              <a:rPr lang="en-US" dirty="0"/>
              <a:t>Click to edit Master title style</a:t>
            </a:r>
          </a:p>
        </p:txBody>
      </p:sp>
      <p:sp>
        <p:nvSpPr>
          <p:cNvPr id="3" name="Vertical Text Placeholder 2"/>
          <p:cNvSpPr>
            <a:spLocks noGrp="1"/>
          </p:cNvSpPr>
          <p:nvPr>
            <p:ph type="body" orient="vert" idx="1"/>
          </p:nvPr>
        </p:nvSpPr>
        <p:spPr>
          <a:xfrm>
            <a:off x="1053189" y="403546"/>
            <a:ext cx="9324372" cy="5811838"/>
          </a:xfrm>
          <a:prstGeom prst="rect">
            <a:avLst/>
          </a:prstGeom>
        </p:spPr>
        <p:txBody>
          <a:bodyPr vert="eaVert"/>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rot="5400000">
            <a:off x="8465" y="563036"/>
            <a:ext cx="1253069" cy="347134"/>
          </a:xfrm>
          <a:prstGeom prst="rect">
            <a:avLst/>
          </a:prstGeom>
        </p:spPr>
        <p:txBody>
          <a:bodyPr anchor="ctr"/>
          <a:lstStyle>
            <a:lvl1pPr>
              <a:defRPr sz="1000">
                <a:solidFill>
                  <a:srgbClr val="69216A"/>
                </a:solidFill>
              </a:defRPr>
            </a:lvl1pPr>
          </a:lstStyle>
          <a:p>
            <a:fld id="{7F3777FD-75A6-B146-A4D0-80CAC805A384}" type="datetime4">
              <a:rPr lang="en-GB" smtClean="0"/>
              <a:pPr/>
              <a:t>15 October 2025</a:t>
            </a:fld>
            <a:endParaRPr lang="en-US" dirty="0"/>
          </a:p>
        </p:txBody>
      </p:sp>
      <p:sp>
        <p:nvSpPr>
          <p:cNvPr id="5" name="Footer Placeholder 4"/>
          <p:cNvSpPr>
            <a:spLocks noGrp="1"/>
          </p:cNvSpPr>
          <p:nvPr>
            <p:ph type="ftr" sz="quarter" idx="11"/>
          </p:nvPr>
        </p:nvSpPr>
        <p:spPr>
          <a:xfrm rot="5400000">
            <a:off x="-2475593" y="3053073"/>
            <a:ext cx="5380697" cy="358285"/>
          </a:xfrm>
          <a:prstGeom prst="rect">
            <a:avLst/>
          </a:prstGeom>
        </p:spPr>
        <p:txBody>
          <a:bodyPr anchor="ctr"/>
          <a:lstStyle>
            <a:lvl1pPr algn="l">
              <a:defRPr sz="1000">
                <a:solidFill>
                  <a:schemeClr val="bg1"/>
                </a:solidFill>
              </a:defRPr>
            </a:lvl1pPr>
          </a:lstStyle>
          <a:p>
            <a:endParaRPr lang="en-US" dirty="0"/>
          </a:p>
        </p:txBody>
      </p:sp>
      <p:sp>
        <p:nvSpPr>
          <p:cNvPr id="6" name="Slide Number Placeholder 5"/>
          <p:cNvSpPr>
            <a:spLocks noGrp="1"/>
          </p:cNvSpPr>
          <p:nvPr>
            <p:ph type="sldNum" sz="quarter" idx="12"/>
          </p:nvPr>
        </p:nvSpPr>
        <p:spPr>
          <a:xfrm rot="5400000">
            <a:off x="-1142" y="146825"/>
            <a:ext cx="431799" cy="358286"/>
          </a:xfrm>
          <a:prstGeom prst="rect">
            <a:avLst/>
          </a:prstGeom>
        </p:spPr>
        <p:txBody>
          <a:bodyPr anchor="ctr"/>
          <a:lstStyle>
            <a:lvl1pPr>
              <a:defRPr sz="1200">
                <a:solidFill>
                  <a:schemeClr val="bg1"/>
                </a:solidFill>
              </a:defRPr>
            </a:lvl1pPr>
          </a:lstStyle>
          <a:p>
            <a:fld id="{7ED9267D-069E-5F46-80B9-B3F4B7546357}" type="slidenum">
              <a:rPr lang="en-US" smtClean="0"/>
              <a:pPr/>
              <a:t>‹#›</a:t>
            </a:fld>
            <a:endParaRPr lang="en-US" dirty="0"/>
          </a:p>
        </p:txBody>
      </p:sp>
    </p:spTree>
    <p:extLst>
      <p:ext uri="{BB962C8B-B14F-4D97-AF65-F5344CB8AC3E}">
        <p14:creationId xmlns:p14="http://schemas.microsoft.com/office/powerpoint/2010/main" val="58990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018" y="1873797"/>
            <a:ext cx="10515600" cy="1307109"/>
          </a:xfrm>
          <a:prstGeom prst="rect">
            <a:avLst/>
          </a:prstGeom>
        </p:spPr>
        <p:txBody>
          <a:bodyPr anchor="t"/>
          <a:lstStyle>
            <a:lvl1pPr>
              <a:defRPr sz="6000" b="1">
                <a:solidFill>
                  <a:srgbClr val="69216A"/>
                </a:solidFill>
                <a:latin typeface="+mn-lt"/>
              </a:defRPr>
            </a:lvl1pPr>
          </a:lstStyle>
          <a:p>
            <a:r>
              <a:rPr lang="en-US" dirty="0"/>
              <a:t>Click to edit Master title style</a:t>
            </a:r>
          </a:p>
        </p:txBody>
      </p:sp>
      <p:sp>
        <p:nvSpPr>
          <p:cNvPr id="3" name="Text Placeholder 2"/>
          <p:cNvSpPr>
            <a:spLocks noGrp="1"/>
          </p:cNvSpPr>
          <p:nvPr>
            <p:ph type="body" idx="1"/>
          </p:nvPr>
        </p:nvSpPr>
        <p:spPr>
          <a:xfrm>
            <a:off x="599018" y="3180907"/>
            <a:ext cx="10528300" cy="667193"/>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flipV="1">
            <a:off x="709017" y="2920050"/>
            <a:ext cx="10494000" cy="1"/>
          </a:xfrm>
          <a:prstGeom prst="line">
            <a:avLst/>
          </a:prstGeom>
          <a:ln w="25400">
            <a:solidFill>
              <a:srgbClr val="69216A"/>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October 2025</a:t>
            </a:fld>
            <a:endParaRPr lang="en-US" dirty="0"/>
          </a:p>
        </p:txBody>
      </p:sp>
      <p:sp>
        <p:nvSpPr>
          <p:cNvPr id="9"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0"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57357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5843" y="1026199"/>
            <a:ext cx="10515600" cy="757129"/>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595843" y="1757928"/>
            <a:ext cx="10515600" cy="4057777"/>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October 2025</a:t>
            </a:fld>
            <a:endParaRPr lang="en-US" dirty="0"/>
          </a:p>
        </p:txBody>
      </p:sp>
      <p:sp>
        <p:nvSpPr>
          <p:cNvPr id="8" name="Footer Placeholder 4"/>
          <p:cNvSpPr>
            <a:spLocks noGrp="1"/>
          </p:cNvSpPr>
          <p:nvPr>
            <p:ph type="ftr" sz="quarter" idx="11"/>
          </p:nvPr>
        </p:nvSpPr>
        <p:spPr>
          <a:xfrm>
            <a:off x="1736202" y="6453450"/>
            <a:ext cx="7179198" cy="365125"/>
          </a:xfrm>
          <a:prstGeom prst="rect">
            <a:avLst/>
          </a:prstGeom>
        </p:spPr>
        <p:txBody>
          <a:bodyPr anchor="ctr"/>
          <a:lstStyle>
            <a:lvl1pPr algn="l">
              <a:defRPr sz="1200">
                <a:solidFill>
                  <a:schemeClr val="bg1"/>
                </a:solidFill>
              </a:defRPr>
            </a:lvl1pPr>
          </a:lstStyle>
          <a:p>
            <a:endParaRPr lang="en-US" dirty="0"/>
          </a:p>
        </p:txBody>
      </p:sp>
      <p:sp>
        <p:nvSpPr>
          <p:cNvPr id="9" name="Slide Number Placeholder 5"/>
          <p:cNvSpPr>
            <a:spLocks noGrp="1"/>
          </p:cNvSpPr>
          <p:nvPr>
            <p:ph type="sldNum" sz="quarter" idx="12"/>
          </p:nvPr>
        </p:nvSpPr>
        <p:spPr>
          <a:xfrm>
            <a:off x="10553700" y="6453449"/>
            <a:ext cx="1346200"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1579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364" y="1027646"/>
            <a:ext cx="10515600"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sz="half" idx="1"/>
          </p:nvPr>
        </p:nvSpPr>
        <p:spPr>
          <a:xfrm>
            <a:off x="593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27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October 2025</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09379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24" y="1870148"/>
            <a:ext cx="5157787"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91324" y="2468592"/>
            <a:ext cx="5157787"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69001" y="1870148"/>
            <a:ext cx="5183188"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60534" y="2477059"/>
            <a:ext cx="5183188"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91323" y="1028230"/>
            <a:ext cx="10509173"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October 2025</a:t>
            </a:fld>
            <a:endParaRPr lang="en-US" dirty="0"/>
          </a:p>
        </p:txBody>
      </p:sp>
      <p:sp>
        <p:nvSpPr>
          <p:cNvPr id="18"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9"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7318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593363" y="1028700"/>
            <a:ext cx="10515600" cy="1257300"/>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3"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October 2025</a:t>
            </a:fld>
            <a:endParaRPr lang="en-US" dirty="0"/>
          </a:p>
        </p:txBody>
      </p:sp>
      <p:sp>
        <p:nvSpPr>
          <p:cNvPr id="14"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5"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734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October 2025</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graphicFrame>
        <p:nvGraphicFramePr>
          <p:cNvPr id="5" name="Chart 4"/>
          <p:cNvGraphicFramePr/>
          <p:nvPr userDrawn="1">
            <p:extLst>
              <p:ext uri="{D42A27DB-BD31-4B8C-83A1-F6EECF244321}">
                <p14:modId xmlns:p14="http://schemas.microsoft.com/office/powerpoint/2010/main" val="2047482558"/>
              </p:ext>
            </p:extLst>
          </p:nvPr>
        </p:nvGraphicFramePr>
        <p:xfrm>
          <a:off x="656863" y="901699"/>
          <a:ext cx="10515600" cy="5029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84200" y="1028700"/>
            <a:ext cx="10871200" cy="706470"/>
          </a:xfrm>
          <a:prstGeom prst="rect">
            <a:avLst/>
          </a:prstGeom>
        </p:spPr>
        <p:txBody>
          <a:bodyPr/>
          <a:lstStyle>
            <a:lvl1pPr>
              <a:defRPr b="0">
                <a:solidFill>
                  <a:srgbClr val="69216A"/>
                </a:solidFill>
                <a:latin typeface="+mn-lt"/>
              </a:defRPr>
            </a:lvl1pPr>
          </a:lstStyle>
          <a:p>
            <a:r>
              <a:rPr lang="en-US" dirty="0"/>
              <a:t>Click to edit Master title style</a:t>
            </a:r>
          </a:p>
        </p:txBody>
      </p:sp>
      <p:graphicFrame>
        <p:nvGraphicFramePr>
          <p:cNvPr id="3" name="Table 2"/>
          <p:cNvGraphicFramePr>
            <a:graphicFrameLocks noGrp="1"/>
          </p:cNvGraphicFramePr>
          <p:nvPr userDrawn="1">
            <p:extLst>
              <p:ext uri="{D42A27DB-BD31-4B8C-83A1-F6EECF244321}">
                <p14:modId xmlns:p14="http://schemas.microsoft.com/office/powerpoint/2010/main" val="1951304287"/>
              </p:ext>
            </p:extLst>
          </p:nvPr>
        </p:nvGraphicFramePr>
        <p:xfrm>
          <a:off x="584200" y="1755840"/>
          <a:ext cx="10871200" cy="3971864"/>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gridCol w="1358900">
                  <a:extLst>
                    <a:ext uri="{9D8B030D-6E8A-4147-A177-3AD203B41FA5}">
                      <a16:colId xmlns:a16="http://schemas.microsoft.com/office/drawing/2014/main" val="20006"/>
                    </a:ext>
                  </a:extLst>
                </a:gridCol>
                <a:gridCol w="1358900">
                  <a:extLst>
                    <a:ext uri="{9D8B030D-6E8A-4147-A177-3AD203B41FA5}">
                      <a16:colId xmlns:a16="http://schemas.microsoft.com/office/drawing/2014/main" val="20007"/>
                    </a:ext>
                  </a:extLst>
                </a:gridCol>
              </a:tblGrid>
              <a:tr h="450128">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extLst>
                  <a:ext uri="{0D108BD9-81ED-4DB2-BD59-A6C34878D82A}">
                    <a16:rowId xmlns:a16="http://schemas.microsoft.com/office/drawing/2014/main" val="10000"/>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1"/>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2"/>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3"/>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4"/>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5"/>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6"/>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7"/>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8"/>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October 2025</a:t>
            </a:fld>
            <a:endParaRPr lang="en-US" dirty="0"/>
          </a:p>
        </p:txBody>
      </p:sp>
      <p:sp>
        <p:nvSpPr>
          <p:cNvPr id="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84764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00" y="1096431"/>
            <a:ext cx="4051300"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4891087" y="1096431"/>
            <a:ext cx="6356519" cy="4629150"/>
          </a:xfrm>
          <a:prstGeom prst="rect">
            <a:avLst/>
          </a:prstGeom>
        </p:spPr>
        <p:txBody>
          <a:bodyPr/>
          <a:lstStyle>
            <a:lvl1pPr>
              <a:defRPr sz="3200">
                <a:solidFill>
                  <a:srgbClr val="69216A"/>
                </a:solidFill>
              </a:defRPr>
            </a:lvl1pPr>
            <a:lvl2pPr>
              <a:defRPr sz="2800"/>
            </a:lvl2pPr>
            <a:lvl3pPr>
              <a:defRPr sz="2400">
                <a:solidFill>
                  <a:srgbClr val="69216A"/>
                </a:solidFill>
              </a:defRPr>
            </a:lvl3pPr>
            <a:lvl4pPr>
              <a:defRPr sz="2000"/>
            </a:lvl4pPr>
            <a:lvl5pPr>
              <a:defRPr sz="2000">
                <a:solidFill>
                  <a:srgbClr val="69216A"/>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47688" y="2167465"/>
            <a:ext cx="404966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15 October 2025</a:t>
            </a:fld>
            <a:endParaRPr lang="en-US" dirty="0"/>
          </a:p>
        </p:txBody>
      </p:sp>
      <p:sp>
        <p:nvSpPr>
          <p:cNvPr id="13"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4"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52933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ustDataLst>
      <p:tags r:id="rId12"/>
    </p:custDataLst>
    <p:extLst>
      <p:ext uri="{BB962C8B-B14F-4D97-AF65-F5344CB8AC3E}">
        <p14:creationId xmlns:p14="http://schemas.microsoft.com/office/powerpoint/2010/main" val="13645026"/>
      </p:ext>
    </p:extLst>
  </p:cSld>
  <p:clrMap bg1="lt1" tx1="dk1" bg2="lt2" tx2="dk2" accent1="accent1" accent2="accent2" accent3="accent3" accent4="accent4" accent5="accent5" accent6="accent6" hlink="hlink" folHlink="folHlink"/>
  <p:sldLayoutIdLst>
    <p:sldLayoutId id="2147484081" r:id="rId1"/>
    <p:sldLayoutId id="2147484083" r:id="rId2"/>
    <p:sldLayoutId id="2147484082" r:id="rId3"/>
    <p:sldLayoutId id="2147484084" r:id="rId4"/>
    <p:sldLayoutId id="2147484085" r:id="rId5"/>
    <p:sldLayoutId id="2147484086" r:id="rId6"/>
    <p:sldLayoutId id="2147484087" r:id="rId7"/>
    <p:sldLayoutId id="2147484108" r:id="rId8"/>
    <p:sldLayoutId id="2147484088" r:id="rId9"/>
    <p:sldLayoutId id="2147484089"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27505"/>
      </p:ext>
    </p:extLst>
  </p:cSld>
  <p:clrMap bg1="lt1" tx1="dk1" bg2="lt2" tx2="dk2" accent1="accent1" accent2="accent2" accent3="accent3" accent4="accent4" accent5="accent5" accent6="accent6" hlink="hlink" folHlink="folHlink"/>
  <p:sldLayoutIdLst>
    <p:sldLayoutId id="2147484110" r:id="rId1"/>
    <p:sldLayoutId id="2147484112" r:id="rId2"/>
    <p:sldLayoutId id="2147484113" r:id="rId3"/>
    <p:sldLayoutId id="21474841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217400" cy="6872287"/>
          </a:xfrm>
          <a:prstGeom prst="rect">
            <a:avLst/>
          </a:prstGeom>
        </p:spPr>
      </p:pic>
    </p:spTree>
    <p:extLst>
      <p:ext uri="{BB962C8B-B14F-4D97-AF65-F5344CB8AC3E}">
        <p14:creationId xmlns:p14="http://schemas.microsoft.com/office/powerpoint/2010/main" val="584570216"/>
      </p:ext>
    </p:extLst>
  </p:cSld>
  <p:clrMap bg1="lt1" tx1="dk1" bg2="lt2" tx2="dk2" accent1="accent1" accent2="accent2" accent3="accent3" accent4="accent4" accent5="accent5" accent6="accent6" hlink="hlink" folHlink="folHlink"/>
  <p:sldLayoutIdLst>
    <p:sldLayoutId id="214748410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4b5d3muPQmA"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explainxkcd.com/wiki/index.php/2314:_Carcinization"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openaccess.thecvf.com/content_CVPRW_2019/papers/Media%20Forensics/Agarwal_Protecting_World_Leaders_Against_Deep_Fakes_CVPRW_2019_paper.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3.xml"/><Relationship Id="rId5" Type="http://schemas.openxmlformats.org/officeDocument/2006/relationships/image" Target="../media/image14.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33F68D-6891-4F78-BB17-0329E87D8AD5}"/>
              </a:ext>
            </a:extLst>
          </p:cNvPr>
          <p:cNvSpPr>
            <a:spLocks noGrp="1"/>
          </p:cNvSpPr>
          <p:nvPr>
            <p:ph type="subTitle" idx="1"/>
          </p:nvPr>
        </p:nvSpPr>
        <p:spPr>
          <a:xfrm>
            <a:off x="609594" y="2387663"/>
            <a:ext cx="11582405" cy="1571625"/>
          </a:xfrm>
        </p:spPr>
        <p:txBody>
          <a:bodyPr/>
          <a:lstStyle/>
          <a:p>
            <a:r>
              <a:rPr lang="en-GB" b="1" dirty="0"/>
              <a:t>Statement for Audio and Video Learning Resources</a:t>
            </a:r>
          </a:p>
          <a:p>
            <a:r>
              <a:rPr lang="en-GB" b="1" i="1" dirty="0"/>
              <a:t>Video and audio content at the University uses closed captions generated by automatic speech recognition (ASR). The ASR process is based on machine learning algorithms which automatically transcribe voice to text. According to our technology providers, this process is approximately 70-90% accurate depending on the quality of the audio, and consequently video and audio closed captions may include some transcription errors. It is therefore important to recognise that the original recording is the most accurate reflection of the content, and not the captions.</a:t>
            </a:r>
            <a:endParaRPr lang="en-GB" b="1" dirty="0"/>
          </a:p>
          <a:p>
            <a:r>
              <a:rPr lang="en-GB" b="1" i="1" dirty="0"/>
              <a:t>If you require accurate captions as part of your reasonable adjustments, please contact the Inclusion Centre to discuss your requirements. </a:t>
            </a:r>
            <a:endParaRPr lang="en-GB" b="1" dirty="0"/>
          </a:p>
          <a:p>
            <a:endParaRPr lang="en-GB" dirty="0"/>
          </a:p>
        </p:txBody>
      </p:sp>
      <p:sp>
        <p:nvSpPr>
          <p:cNvPr id="2" name="Title 1">
            <a:extLst>
              <a:ext uri="{FF2B5EF4-FFF2-40B4-BE49-F238E27FC236}">
                <a16:creationId xmlns:a16="http://schemas.microsoft.com/office/drawing/2014/main" id="{58260867-3D3A-4A1D-99F7-D7D6E977BA87}"/>
              </a:ext>
            </a:extLst>
          </p:cNvPr>
          <p:cNvSpPr>
            <a:spLocks noGrp="1"/>
          </p:cNvSpPr>
          <p:nvPr>
            <p:ph type="ctrTitle"/>
          </p:nvPr>
        </p:nvSpPr>
        <p:spPr>
          <a:xfrm>
            <a:off x="609594" y="1345327"/>
            <a:ext cx="9144000" cy="1042336"/>
          </a:xfrm>
        </p:spPr>
        <p:txBody>
          <a:bodyPr/>
          <a:lstStyle/>
          <a:p>
            <a:r>
              <a:rPr lang="en-GB" dirty="0"/>
              <a:t>Clustering</a:t>
            </a:r>
          </a:p>
        </p:txBody>
      </p:sp>
    </p:spTree>
    <p:extLst>
      <p:ext uri="{BB962C8B-B14F-4D97-AF65-F5344CB8AC3E}">
        <p14:creationId xmlns:p14="http://schemas.microsoft.com/office/powerpoint/2010/main" val="4062709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781051" y="976448"/>
            <a:ext cx="7793037" cy="1054100"/>
          </a:xfrm>
        </p:spPr>
        <p:txBody>
          <a:bodyPr/>
          <a:lstStyle/>
          <a:p>
            <a:pPr eaLnBrk="1" hangingPunct="1"/>
            <a:r>
              <a:rPr lang="en-GB" altLang="en-US" i="1" dirty="0"/>
              <a:t>k</a:t>
            </a:r>
            <a:r>
              <a:rPr lang="en-GB" altLang="en-US" dirty="0"/>
              <a:t>-means Clustering</a:t>
            </a:r>
          </a:p>
        </p:txBody>
      </p:sp>
      <p:sp>
        <p:nvSpPr>
          <p:cNvPr id="13316" name="Rectangle 3"/>
          <p:cNvSpPr>
            <a:spLocks noGrp="1" noChangeArrowheads="1"/>
          </p:cNvSpPr>
          <p:nvPr>
            <p:ph type="body" idx="4294967295"/>
          </p:nvPr>
        </p:nvSpPr>
        <p:spPr>
          <a:xfrm>
            <a:off x="950912" y="1857375"/>
            <a:ext cx="9987598" cy="4114800"/>
          </a:xfrm>
        </p:spPr>
        <p:txBody>
          <a:bodyPr/>
          <a:lstStyle/>
          <a:p>
            <a:pPr eaLnBrk="1" hangingPunct="1"/>
            <a:r>
              <a:rPr lang="en-GB" altLang="en-US" sz="3200" dirty="0"/>
              <a:t>Batch clustering</a:t>
            </a:r>
          </a:p>
          <a:p>
            <a:pPr lvl="1" eaLnBrk="1" hangingPunct="1"/>
            <a:r>
              <a:rPr lang="en-GB" altLang="en-US" sz="2800" dirty="0"/>
              <a:t>Iterates over all instances until convergence</a:t>
            </a:r>
          </a:p>
          <a:p>
            <a:pPr eaLnBrk="1" hangingPunct="1"/>
            <a:r>
              <a:rPr lang="en-GB" altLang="en-US" sz="3200" dirty="0"/>
              <a:t>Typically forms clusters in numeric domains</a:t>
            </a:r>
          </a:p>
          <a:p>
            <a:pPr lvl="1" eaLnBrk="1" hangingPunct="1"/>
            <a:r>
              <a:rPr lang="en-GB" altLang="en-US" sz="2800" dirty="0"/>
              <a:t>Uses a distance metric</a:t>
            </a:r>
          </a:p>
          <a:p>
            <a:pPr eaLnBrk="1" hangingPunct="1"/>
            <a:r>
              <a:rPr lang="en-GB" altLang="en-US" sz="3200" dirty="0"/>
              <a:t>Partitions instances into </a:t>
            </a:r>
            <a:r>
              <a:rPr lang="en-GB" altLang="en-US" sz="3200" b="1" dirty="0">
                <a:solidFill>
                  <a:schemeClr val="tx2">
                    <a:lumMod val="75000"/>
                  </a:schemeClr>
                </a:solidFill>
              </a:rPr>
              <a:t>disjoint clusters</a:t>
            </a:r>
          </a:p>
        </p:txBody>
      </p:sp>
      <p:sp>
        <p:nvSpPr>
          <p:cNvPr id="2" name="TextBox 1">
            <a:extLst>
              <a:ext uri="{FF2B5EF4-FFF2-40B4-BE49-F238E27FC236}">
                <a16:creationId xmlns:a16="http://schemas.microsoft.com/office/drawing/2014/main" id="{7333A125-F2C8-31B9-74D4-83A9946E45F1}"/>
              </a:ext>
            </a:extLst>
          </p:cNvPr>
          <p:cNvSpPr txBox="1"/>
          <p:nvPr/>
        </p:nvSpPr>
        <p:spPr>
          <a:xfrm>
            <a:off x="8771677" y="1488889"/>
            <a:ext cx="332142" cy="461665"/>
          </a:xfrm>
          <a:prstGeom prst="rect">
            <a:avLst/>
          </a:prstGeom>
          <a:noFill/>
        </p:spPr>
        <p:txBody>
          <a:bodyPr wrap="none" rtlCol="0">
            <a:spAutoFit/>
          </a:bodyPr>
          <a:lstStyle/>
          <a:p>
            <a:r>
              <a:rPr lang="en-GB" sz="2400" dirty="0"/>
              <a:t>a</a:t>
            </a:r>
          </a:p>
        </p:txBody>
      </p:sp>
      <p:sp>
        <p:nvSpPr>
          <p:cNvPr id="3" name="TextBox 2">
            <a:extLst>
              <a:ext uri="{FF2B5EF4-FFF2-40B4-BE49-F238E27FC236}">
                <a16:creationId xmlns:a16="http://schemas.microsoft.com/office/drawing/2014/main" id="{39A3E247-3722-7AF3-A799-9D289CE98984}"/>
              </a:ext>
            </a:extLst>
          </p:cNvPr>
          <p:cNvSpPr txBox="1"/>
          <p:nvPr/>
        </p:nvSpPr>
        <p:spPr>
          <a:xfrm>
            <a:off x="8889600" y="1832844"/>
            <a:ext cx="346570" cy="461665"/>
          </a:xfrm>
          <a:prstGeom prst="rect">
            <a:avLst/>
          </a:prstGeom>
          <a:noFill/>
        </p:spPr>
        <p:txBody>
          <a:bodyPr wrap="none" rtlCol="0">
            <a:spAutoFit/>
          </a:bodyPr>
          <a:lstStyle/>
          <a:p>
            <a:r>
              <a:rPr lang="en-GB" sz="2400" dirty="0"/>
              <a:t>b</a:t>
            </a:r>
          </a:p>
        </p:txBody>
      </p:sp>
      <p:sp>
        <p:nvSpPr>
          <p:cNvPr id="4" name="TextBox 3">
            <a:extLst>
              <a:ext uri="{FF2B5EF4-FFF2-40B4-BE49-F238E27FC236}">
                <a16:creationId xmlns:a16="http://schemas.microsoft.com/office/drawing/2014/main" id="{2EB441D1-80F2-704D-3DFE-759D7EB3B29F}"/>
              </a:ext>
            </a:extLst>
          </p:cNvPr>
          <p:cNvSpPr txBox="1"/>
          <p:nvPr/>
        </p:nvSpPr>
        <p:spPr>
          <a:xfrm>
            <a:off x="9676086" y="993793"/>
            <a:ext cx="314510" cy="461665"/>
          </a:xfrm>
          <a:prstGeom prst="rect">
            <a:avLst/>
          </a:prstGeom>
          <a:noFill/>
        </p:spPr>
        <p:txBody>
          <a:bodyPr wrap="none" rtlCol="0">
            <a:spAutoFit/>
          </a:bodyPr>
          <a:lstStyle/>
          <a:p>
            <a:r>
              <a:rPr lang="en-GB" sz="2400" dirty="0"/>
              <a:t>c</a:t>
            </a:r>
          </a:p>
        </p:txBody>
      </p:sp>
      <p:sp>
        <p:nvSpPr>
          <p:cNvPr id="5" name="TextBox 4">
            <a:extLst>
              <a:ext uri="{FF2B5EF4-FFF2-40B4-BE49-F238E27FC236}">
                <a16:creationId xmlns:a16="http://schemas.microsoft.com/office/drawing/2014/main" id="{DC5B9D3B-071F-A2C6-E01A-CFED59AC299F}"/>
              </a:ext>
            </a:extLst>
          </p:cNvPr>
          <p:cNvSpPr txBox="1"/>
          <p:nvPr/>
        </p:nvSpPr>
        <p:spPr>
          <a:xfrm>
            <a:off x="9828486" y="1146193"/>
            <a:ext cx="346570" cy="461665"/>
          </a:xfrm>
          <a:prstGeom prst="rect">
            <a:avLst/>
          </a:prstGeom>
          <a:noFill/>
        </p:spPr>
        <p:txBody>
          <a:bodyPr wrap="none" rtlCol="0">
            <a:spAutoFit/>
          </a:bodyPr>
          <a:lstStyle/>
          <a:p>
            <a:r>
              <a:rPr lang="en-GB" sz="2400" dirty="0"/>
              <a:t>d</a:t>
            </a:r>
          </a:p>
        </p:txBody>
      </p:sp>
      <p:sp>
        <p:nvSpPr>
          <p:cNvPr id="6" name="TextBox 5">
            <a:extLst>
              <a:ext uri="{FF2B5EF4-FFF2-40B4-BE49-F238E27FC236}">
                <a16:creationId xmlns:a16="http://schemas.microsoft.com/office/drawing/2014/main" id="{97436E96-3F5D-C416-32C3-F1765AEEE434}"/>
              </a:ext>
            </a:extLst>
          </p:cNvPr>
          <p:cNvSpPr txBox="1"/>
          <p:nvPr/>
        </p:nvSpPr>
        <p:spPr>
          <a:xfrm>
            <a:off x="9518831" y="1156505"/>
            <a:ext cx="279244" cy="461665"/>
          </a:xfrm>
          <a:prstGeom prst="rect">
            <a:avLst/>
          </a:prstGeom>
          <a:noFill/>
        </p:spPr>
        <p:txBody>
          <a:bodyPr wrap="none" rtlCol="0">
            <a:spAutoFit/>
          </a:bodyPr>
          <a:lstStyle/>
          <a:p>
            <a:r>
              <a:rPr lang="en-GB" sz="2400" dirty="0"/>
              <a:t>f</a:t>
            </a:r>
          </a:p>
        </p:txBody>
      </p:sp>
      <p:sp>
        <p:nvSpPr>
          <p:cNvPr id="7" name="TextBox 6">
            <a:extLst>
              <a:ext uri="{FF2B5EF4-FFF2-40B4-BE49-F238E27FC236}">
                <a16:creationId xmlns:a16="http://schemas.microsoft.com/office/drawing/2014/main" id="{1D51E526-5D37-21FD-70B1-DCB13D998E53}"/>
              </a:ext>
            </a:extLst>
          </p:cNvPr>
          <p:cNvSpPr txBox="1"/>
          <p:nvPr/>
        </p:nvSpPr>
        <p:spPr>
          <a:xfrm>
            <a:off x="9652042" y="1455458"/>
            <a:ext cx="338554" cy="461665"/>
          </a:xfrm>
          <a:prstGeom prst="rect">
            <a:avLst/>
          </a:prstGeom>
          <a:noFill/>
        </p:spPr>
        <p:txBody>
          <a:bodyPr wrap="none" rtlCol="0">
            <a:spAutoFit/>
          </a:bodyPr>
          <a:lstStyle/>
          <a:p>
            <a:r>
              <a:rPr lang="en-GB" sz="2400" dirty="0"/>
              <a:t>e</a:t>
            </a:r>
          </a:p>
        </p:txBody>
      </p:sp>
      <p:sp>
        <p:nvSpPr>
          <p:cNvPr id="8" name="TextBox 7">
            <a:extLst>
              <a:ext uri="{FF2B5EF4-FFF2-40B4-BE49-F238E27FC236}">
                <a16:creationId xmlns:a16="http://schemas.microsoft.com/office/drawing/2014/main" id="{037E9B73-FEB3-B365-C78A-A667D5A335BD}"/>
              </a:ext>
            </a:extLst>
          </p:cNvPr>
          <p:cNvSpPr txBox="1"/>
          <p:nvPr/>
        </p:nvSpPr>
        <p:spPr>
          <a:xfrm>
            <a:off x="11085293" y="1488889"/>
            <a:ext cx="328936" cy="461665"/>
          </a:xfrm>
          <a:prstGeom prst="rect">
            <a:avLst/>
          </a:prstGeom>
          <a:noFill/>
        </p:spPr>
        <p:txBody>
          <a:bodyPr wrap="none" rtlCol="0">
            <a:spAutoFit/>
          </a:bodyPr>
          <a:lstStyle/>
          <a:p>
            <a:r>
              <a:rPr lang="en-GB" sz="2400" dirty="0"/>
              <a:t>g</a:t>
            </a:r>
          </a:p>
        </p:txBody>
      </p:sp>
      <p:sp>
        <p:nvSpPr>
          <p:cNvPr id="9" name="TextBox 8">
            <a:extLst>
              <a:ext uri="{FF2B5EF4-FFF2-40B4-BE49-F238E27FC236}">
                <a16:creationId xmlns:a16="http://schemas.microsoft.com/office/drawing/2014/main" id="{EC576739-9BA0-2D2B-A001-7A821406EACD}"/>
              </a:ext>
            </a:extLst>
          </p:cNvPr>
          <p:cNvSpPr txBox="1"/>
          <p:nvPr/>
        </p:nvSpPr>
        <p:spPr>
          <a:xfrm>
            <a:off x="11249761" y="1846397"/>
            <a:ext cx="346570" cy="461665"/>
          </a:xfrm>
          <a:prstGeom prst="rect">
            <a:avLst/>
          </a:prstGeom>
          <a:noFill/>
        </p:spPr>
        <p:txBody>
          <a:bodyPr wrap="none" rtlCol="0">
            <a:spAutoFit/>
          </a:bodyPr>
          <a:lstStyle/>
          <a:p>
            <a:r>
              <a:rPr lang="en-GB" sz="2400" dirty="0"/>
              <a:t>h</a:t>
            </a:r>
          </a:p>
        </p:txBody>
      </p:sp>
      <p:sp>
        <p:nvSpPr>
          <p:cNvPr id="10" name="TextBox 9">
            <a:extLst>
              <a:ext uri="{FF2B5EF4-FFF2-40B4-BE49-F238E27FC236}">
                <a16:creationId xmlns:a16="http://schemas.microsoft.com/office/drawing/2014/main" id="{6887D685-FCE1-3782-F3C8-C269977A10C2}"/>
              </a:ext>
            </a:extLst>
          </p:cNvPr>
          <p:cNvSpPr txBox="1"/>
          <p:nvPr/>
        </p:nvSpPr>
        <p:spPr>
          <a:xfrm>
            <a:off x="10957694" y="1940615"/>
            <a:ext cx="255198" cy="461665"/>
          </a:xfrm>
          <a:prstGeom prst="rect">
            <a:avLst/>
          </a:prstGeom>
          <a:noFill/>
        </p:spPr>
        <p:txBody>
          <a:bodyPr wrap="none" rtlCol="0">
            <a:spAutoFit/>
          </a:bodyPr>
          <a:lstStyle/>
          <a:p>
            <a:r>
              <a:rPr lang="en-GB" sz="2400" dirty="0"/>
              <a:t>i</a:t>
            </a:r>
          </a:p>
        </p:txBody>
      </p:sp>
      <p:sp>
        <p:nvSpPr>
          <p:cNvPr id="11" name="Oval 10">
            <a:extLst>
              <a:ext uri="{FF2B5EF4-FFF2-40B4-BE49-F238E27FC236}">
                <a16:creationId xmlns:a16="http://schemas.microsoft.com/office/drawing/2014/main" id="{FBBC2EB1-0333-1365-1BCC-F7E42C0FDEAF}"/>
              </a:ext>
            </a:extLst>
          </p:cNvPr>
          <p:cNvSpPr/>
          <p:nvPr/>
        </p:nvSpPr>
        <p:spPr>
          <a:xfrm>
            <a:off x="9518831" y="976448"/>
            <a:ext cx="656225" cy="964167"/>
          </a:xfrm>
          <a:prstGeom prst="ellipse">
            <a:avLst/>
          </a:prstGeom>
          <a:solidFill>
            <a:schemeClr val="accent1">
              <a:alpha val="2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9B7D285-95D7-697D-0CFD-9C3B93B2FEC7}"/>
              </a:ext>
            </a:extLst>
          </p:cNvPr>
          <p:cNvSpPr/>
          <p:nvPr/>
        </p:nvSpPr>
        <p:spPr>
          <a:xfrm>
            <a:off x="10930882" y="1506034"/>
            <a:ext cx="656225" cy="964167"/>
          </a:xfrm>
          <a:prstGeom prst="ellipse">
            <a:avLst/>
          </a:prstGeom>
          <a:solidFill>
            <a:schemeClr val="accent1">
              <a:alpha val="2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96C6CE9E-FFDA-3CCC-50F4-E25E7080F73C}"/>
              </a:ext>
            </a:extLst>
          </p:cNvPr>
          <p:cNvSpPr/>
          <p:nvPr/>
        </p:nvSpPr>
        <p:spPr>
          <a:xfrm>
            <a:off x="8708679" y="1561175"/>
            <a:ext cx="584505" cy="733334"/>
          </a:xfrm>
          <a:prstGeom prst="ellipse">
            <a:avLst/>
          </a:prstGeom>
          <a:solidFill>
            <a:schemeClr val="accent1">
              <a:alpha val="2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3EF1-D6BA-43B8-B3D3-67088CBE7E5F}"/>
              </a:ext>
            </a:extLst>
          </p:cNvPr>
          <p:cNvSpPr>
            <a:spLocks noGrp="1"/>
          </p:cNvSpPr>
          <p:nvPr>
            <p:ph type="title"/>
          </p:nvPr>
        </p:nvSpPr>
        <p:spPr/>
        <p:txBody>
          <a:bodyPr/>
          <a:lstStyle/>
          <a:p>
            <a:r>
              <a:rPr lang="en-GB" altLang="en-US" i="1" dirty="0"/>
              <a:t>k</a:t>
            </a:r>
            <a:r>
              <a:rPr lang="en-GB" altLang="en-US" dirty="0"/>
              <a:t>-means Algorithm</a:t>
            </a:r>
            <a:endParaRPr lang="en-GB" dirty="0"/>
          </a:p>
        </p:txBody>
      </p:sp>
      <p:sp>
        <p:nvSpPr>
          <p:cNvPr id="3" name="Content Placeholder 2">
            <a:extLst>
              <a:ext uri="{FF2B5EF4-FFF2-40B4-BE49-F238E27FC236}">
                <a16:creationId xmlns:a16="http://schemas.microsoft.com/office/drawing/2014/main" id="{65F53F8D-91D9-4B88-BCD7-9F4D8AEE75B6}"/>
              </a:ext>
            </a:extLst>
          </p:cNvPr>
          <p:cNvSpPr>
            <a:spLocks noGrp="1"/>
          </p:cNvSpPr>
          <p:nvPr>
            <p:ph idx="1"/>
          </p:nvPr>
        </p:nvSpPr>
        <p:spPr>
          <a:xfrm>
            <a:off x="595842" y="1757928"/>
            <a:ext cx="11596157" cy="4057777"/>
          </a:xfrm>
        </p:spPr>
        <p:txBody>
          <a:bodyPr/>
          <a:lstStyle/>
          <a:p>
            <a:r>
              <a:rPr lang="en-GB" dirty="0"/>
              <a:t>Groups the instances into k clusters </a:t>
            </a:r>
          </a:p>
          <a:p>
            <a:r>
              <a:rPr lang="en-GB" dirty="0"/>
              <a:t>Step 1: choose cluster centres (centroids). Options:</a:t>
            </a:r>
          </a:p>
          <a:p>
            <a:pPr lvl="1"/>
            <a:r>
              <a:rPr lang="en-GB" dirty="0"/>
              <a:t>k instances at random</a:t>
            </a:r>
          </a:p>
          <a:p>
            <a:pPr lvl="1"/>
            <a:r>
              <a:rPr lang="en-GB" dirty="0"/>
              <a:t>Randomly assign instances to clusters.</a:t>
            </a:r>
          </a:p>
          <a:p>
            <a:r>
              <a:rPr lang="en-GB" dirty="0"/>
              <a:t>Step 2: assign instances to clusters based on distance to cluster centroids</a:t>
            </a:r>
          </a:p>
          <a:p>
            <a:r>
              <a:rPr lang="en-GB" dirty="0"/>
              <a:t>Step 3: compute centroids of clusters</a:t>
            </a:r>
          </a:p>
          <a:p>
            <a:pPr lvl="1"/>
            <a:r>
              <a:rPr lang="en-GB" dirty="0"/>
              <a:t>Average attribute values of cluster members</a:t>
            </a:r>
          </a:p>
          <a:p>
            <a:pPr lvl="1"/>
            <a:r>
              <a:rPr lang="en-GB" dirty="0"/>
              <a:t>What if attributes are nominal?  Use most frequent value?</a:t>
            </a:r>
          </a:p>
          <a:p>
            <a:r>
              <a:rPr lang="en-GB" dirty="0"/>
              <a:t>Repeat steps 2-3 with centroids as new centres until clusters do not change</a:t>
            </a:r>
          </a:p>
          <a:p>
            <a:endParaRPr lang="en-GB" dirty="0"/>
          </a:p>
        </p:txBody>
      </p:sp>
      <p:sp>
        <p:nvSpPr>
          <p:cNvPr id="4" name="TextBox 3">
            <a:extLst>
              <a:ext uri="{FF2B5EF4-FFF2-40B4-BE49-F238E27FC236}">
                <a16:creationId xmlns:a16="http://schemas.microsoft.com/office/drawing/2014/main" id="{11E90200-AC8B-42EE-CB31-E46ADBCD098B}"/>
              </a:ext>
            </a:extLst>
          </p:cNvPr>
          <p:cNvSpPr txBox="1"/>
          <p:nvPr/>
        </p:nvSpPr>
        <p:spPr>
          <a:xfrm>
            <a:off x="8945020" y="1525754"/>
            <a:ext cx="332142" cy="461665"/>
          </a:xfrm>
          <a:prstGeom prst="rect">
            <a:avLst/>
          </a:prstGeom>
          <a:noFill/>
        </p:spPr>
        <p:txBody>
          <a:bodyPr wrap="none" rtlCol="0">
            <a:spAutoFit/>
          </a:bodyPr>
          <a:lstStyle/>
          <a:p>
            <a:r>
              <a:rPr lang="en-GB" sz="2400" dirty="0"/>
              <a:t>a</a:t>
            </a:r>
          </a:p>
        </p:txBody>
      </p:sp>
      <p:sp>
        <p:nvSpPr>
          <p:cNvPr id="5" name="TextBox 4">
            <a:extLst>
              <a:ext uri="{FF2B5EF4-FFF2-40B4-BE49-F238E27FC236}">
                <a16:creationId xmlns:a16="http://schemas.microsoft.com/office/drawing/2014/main" id="{FC5508C2-5C2D-6E47-BC93-7429D60FC0DC}"/>
              </a:ext>
            </a:extLst>
          </p:cNvPr>
          <p:cNvSpPr txBox="1"/>
          <p:nvPr/>
        </p:nvSpPr>
        <p:spPr>
          <a:xfrm>
            <a:off x="9062943" y="1869709"/>
            <a:ext cx="346570" cy="461665"/>
          </a:xfrm>
          <a:prstGeom prst="rect">
            <a:avLst/>
          </a:prstGeom>
          <a:noFill/>
        </p:spPr>
        <p:txBody>
          <a:bodyPr wrap="none" rtlCol="0">
            <a:spAutoFit/>
          </a:bodyPr>
          <a:lstStyle/>
          <a:p>
            <a:r>
              <a:rPr lang="en-GB" sz="2400" dirty="0"/>
              <a:t>b</a:t>
            </a:r>
          </a:p>
        </p:txBody>
      </p:sp>
      <p:sp>
        <p:nvSpPr>
          <p:cNvPr id="6" name="TextBox 5">
            <a:extLst>
              <a:ext uri="{FF2B5EF4-FFF2-40B4-BE49-F238E27FC236}">
                <a16:creationId xmlns:a16="http://schemas.microsoft.com/office/drawing/2014/main" id="{D32A3C3A-7126-24E6-CE2D-07A3A9270B4B}"/>
              </a:ext>
            </a:extLst>
          </p:cNvPr>
          <p:cNvSpPr txBox="1"/>
          <p:nvPr/>
        </p:nvSpPr>
        <p:spPr>
          <a:xfrm>
            <a:off x="9849429" y="1030658"/>
            <a:ext cx="314510" cy="461665"/>
          </a:xfrm>
          <a:prstGeom prst="rect">
            <a:avLst/>
          </a:prstGeom>
          <a:noFill/>
        </p:spPr>
        <p:txBody>
          <a:bodyPr wrap="none" rtlCol="0">
            <a:spAutoFit/>
          </a:bodyPr>
          <a:lstStyle/>
          <a:p>
            <a:r>
              <a:rPr lang="en-GB" sz="2400" dirty="0"/>
              <a:t>c</a:t>
            </a:r>
          </a:p>
        </p:txBody>
      </p:sp>
      <p:sp>
        <p:nvSpPr>
          <p:cNvPr id="7" name="TextBox 6">
            <a:extLst>
              <a:ext uri="{FF2B5EF4-FFF2-40B4-BE49-F238E27FC236}">
                <a16:creationId xmlns:a16="http://schemas.microsoft.com/office/drawing/2014/main" id="{661B4DB2-29F8-829F-0163-CA8C3496A929}"/>
              </a:ext>
            </a:extLst>
          </p:cNvPr>
          <p:cNvSpPr txBox="1"/>
          <p:nvPr/>
        </p:nvSpPr>
        <p:spPr>
          <a:xfrm>
            <a:off x="10001829" y="1183058"/>
            <a:ext cx="346570" cy="461665"/>
          </a:xfrm>
          <a:prstGeom prst="rect">
            <a:avLst/>
          </a:prstGeom>
          <a:noFill/>
        </p:spPr>
        <p:txBody>
          <a:bodyPr wrap="none" rtlCol="0">
            <a:spAutoFit/>
          </a:bodyPr>
          <a:lstStyle/>
          <a:p>
            <a:r>
              <a:rPr lang="en-GB" sz="2400" dirty="0"/>
              <a:t>d</a:t>
            </a:r>
          </a:p>
        </p:txBody>
      </p:sp>
      <p:sp>
        <p:nvSpPr>
          <p:cNvPr id="8" name="TextBox 7">
            <a:extLst>
              <a:ext uri="{FF2B5EF4-FFF2-40B4-BE49-F238E27FC236}">
                <a16:creationId xmlns:a16="http://schemas.microsoft.com/office/drawing/2014/main" id="{32C8CCD4-255B-6C4B-2EDB-EBBD638DE2A4}"/>
              </a:ext>
            </a:extLst>
          </p:cNvPr>
          <p:cNvSpPr txBox="1"/>
          <p:nvPr/>
        </p:nvSpPr>
        <p:spPr>
          <a:xfrm>
            <a:off x="9692174" y="1193370"/>
            <a:ext cx="279244" cy="461665"/>
          </a:xfrm>
          <a:prstGeom prst="rect">
            <a:avLst/>
          </a:prstGeom>
          <a:noFill/>
        </p:spPr>
        <p:txBody>
          <a:bodyPr wrap="none" rtlCol="0">
            <a:spAutoFit/>
          </a:bodyPr>
          <a:lstStyle/>
          <a:p>
            <a:r>
              <a:rPr lang="en-GB" sz="2400" dirty="0"/>
              <a:t>f</a:t>
            </a:r>
          </a:p>
        </p:txBody>
      </p:sp>
      <p:sp>
        <p:nvSpPr>
          <p:cNvPr id="9" name="TextBox 8">
            <a:extLst>
              <a:ext uri="{FF2B5EF4-FFF2-40B4-BE49-F238E27FC236}">
                <a16:creationId xmlns:a16="http://schemas.microsoft.com/office/drawing/2014/main" id="{69B24121-8F3A-2DFA-E0FB-118C35B6E7DB}"/>
              </a:ext>
            </a:extLst>
          </p:cNvPr>
          <p:cNvSpPr txBox="1"/>
          <p:nvPr/>
        </p:nvSpPr>
        <p:spPr>
          <a:xfrm>
            <a:off x="9825385" y="1492323"/>
            <a:ext cx="338554" cy="461665"/>
          </a:xfrm>
          <a:prstGeom prst="rect">
            <a:avLst/>
          </a:prstGeom>
          <a:noFill/>
        </p:spPr>
        <p:txBody>
          <a:bodyPr wrap="none" rtlCol="0">
            <a:spAutoFit/>
          </a:bodyPr>
          <a:lstStyle/>
          <a:p>
            <a:r>
              <a:rPr lang="en-GB" sz="2400" dirty="0"/>
              <a:t>e</a:t>
            </a:r>
          </a:p>
        </p:txBody>
      </p:sp>
      <p:sp>
        <p:nvSpPr>
          <p:cNvPr id="10" name="TextBox 9">
            <a:extLst>
              <a:ext uri="{FF2B5EF4-FFF2-40B4-BE49-F238E27FC236}">
                <a16:creationId xmlns:a16="http://schemas.microsoft.com/office/drawing/2014/main" id="{D2A88FBE-70D1-95B7-C3E8-6D7EA41E9F34}"/>
              </a:ext>
            </a:extLst>
          </p:cNvPr>
          <p:cNvSpPr txBox="1"/>
          <p:nvPr/>
        </p:nvSpPr>
        <p:spPr>
          <a:xfrm>
            <a:off x="11258636" y="1525754"/>
            <a:ext cx="328936" cy="461665"/>
          </a:xfrm>
          <a:prstGeom prst="rect">
            <a:avLst/>
          </a:prstGeom>
          <a:noFill/>
        </p:spPr>
        <p:txBody>
          <a:bodyPr wrap="none" rtlCol="0">
            <a:spAutoFit/>
          </a:bodyPr>
          <a:lstStyle/>
          <a:p>
            <a:r>
              <a:rPr lang="en-GB" sz="2400" dirty="0"/>
              <a:t>g</a:t>
            </a:r>
          </a:p>
        </p:txBody>
      </p:sp>
      <p:sp>
        <p:nvSpPr>
          <p:cNvPr id="11" name="TextBox 10">
            <a:extLst>
              <a:ext uri="{FF2B5EF4-FFF2-40B4-BE49-F238E27FC236}">
                <a16:creationId xmlns:a16="http://schemas.microsoft.com/office/drawing/2014/main" id="{42E1623B-9F81-A6E7-F6E5-CBD728192E0B}"/>
              </a:ext>
            </a:extLst>
          </p:cNvPr>
          <p:cNvSpPr txBox="1"/>
          <p:nvPr/>
        </p:nvSpPr>
        <p:spPr>
          <a:xfrm>
            <a:off x="11423104" y="1883262"/>
            <a:ext cx="346570" cy="461665"/>
          </a:xfrm>
          <a:prstGeom prst="rect">
            <a:avLst/>
          </a:prstGeom>
          <a:noFill/>
        </p:spPr>
        <p:txBody>
          <a:bodyPr wrap="none" rtlCol="0">
            <a:spAutoFit/>
          </a:bodyPr>
          <a:lstStyle/>
          <a:p>
            <a:r>
              <a:rPr lang="en-GB" sz="2400" dirty="0"/>
              <a:t>h</a:t>
            </a:r>
          </a:p>
        </p:txBody>
      </p:sp>
      <p:sp>
        <p:nvSpPr>
          <p:cNvPr id="12" name="TextBox 11">
            <a:extLst>
              <a:ext uri="{FF2B5EF4-FFF2-40B4-BE49-F238E27FC236}">
                <a16:creationId xmlns:a16="http://schemas.microsoft.com/office/drawing/2014/main" id="{A4EEC9EB-894F-B84F-1503-9D7DA8CB7591}"/>
              </a:ext>
            </a:extLst>
          </p:cNvPr>
          <p:cNvSpPr txBox="1"/>
          <p:nvPr/>
        </p:nvSpPr>
        <p:spPr>
          <a:xfrm>
            <a:off x="11131037" y="1977480"/>
            <a:ext cx="255198" cy="461665"/>
          </a:xfrm>
          <a:prstGeom prst="rect">
            <a:avLst/>
          </a:prstGeom>
          <a:noFill/>
        </p:spPr>
        <p:txBody>
          <a:bodyPr wrap="none" rtlCol="0">
            <a:spAutoFit/>
          </a:bodyPr>
          <a:lstStyle/>
          <a:p>
            <a:r>
              <a:rPr lang="en-GB" sz="2400" dirty="0"/>
              <a:t>i</a:t>
            </a:r>
          </a:p>
        </p:txBody>
      </p:sp>
      <p:sp>
        <p:nvSpPr>
          <p:cNvPr id="16" name="Rectangle 15">
            <a:extLst>
              <a:ext uri="{FF2B5EF4-FFF2-40B4-BE49-F238E27FC236}">
                <a16:creationId xmlns:a16="http://schemas.microsoft.com/office/drawing/2014/main" id="{E9C6C6F6-B5D5-5372-078A-25FACC8ACADC}"/>
              </a:ext>
            </a:extLst>
          </p:cNvPr>
          <p:cNvSpPr/>
          <p:nvPr/>
        </p:nvSpPr>
        <p:spPr>
          <a:xfrm>
            <a:off x="8619744" y="743712"/>
            <a:ext cx="3450336" cy="22067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Star: 5 Points 16">
            <a:extLst>
              <a:ext uri="{FF2B5EF4-FFF2-40B4-BE49-F238E27FC236}">
                <a16:creationId xmlns:a16="http://schemas.microsoft.com/office/drawing/2014/main" id="{75C90F77-193C-DE4E-16DB-37AD2B624DD9}"/>
              </a:ext>
            </a:extLst>
          </p:cNvPr>
          <p:cNvSpPr/>
          <p:nvPr/>
        </p:nvSpPr>
        <p:spPr>
          <a:xfrm>
            <a:off x="9479022" y="2003239"/>
            <a:ext cx="426304" cy="38900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tar: 5 Points 17">
            <a:extLst>
              <a:ext uri="{FF2B5EF4-FFF2-40B4-BE49-F238E27FC236}">
                <a16:creationId xmlns:a16="http://schemas.microsoft.com/office/drawing/2014/main" id="{1E002451-1B57-51EA-BCB7-E5F02C921B9B}"/>
              </a:ext>
            </a:extLst>
          </p:cNvPr>
          <p:cNvSpPr/>
          <p:nvPr/>
        </p:nvSpPr>
        <p:spPr>
          <a:xfrm>
            <a:off x="10633041" y="1149012"/>
            <a:ext cx="426304" cy="389005"/>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050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Graphic representation of instances.">
            <a:extLst>
              <a:ext uri="{FF2B5EF4-FFF2-40B4-BE49-F238E27FC236}">
                <a16:creationId xmlns:a16="http://schemas.microsoft.com/office/drawing/2014/main" id="{2DF3C10B-F3EE-479C-BF53-67373FF1C201}"/>
              </a:ext>
            </a:extLst>
          </p:cNvPr>
          <p:cNvGrpSpPr/>
          <p:nvPr/>
        </p:nvGrpSpPr>
        <p:grpSpPr>
          <a:xfrm>
            <a:off x="3287713" y="3074465"/>
            <a:ext cx="3097212" cy="3019949"/>
            <a:chOff x="3287713" y="3074465"/>
            <a:chExt cx="3097212" cy="3019949"/>
          </a:xfrm>
        </p:grpSpPr>
        <p:sp>
          <p:nvSpPr>
            <p:cNvPr id="14363" name="Oval 20"/>
            <p:cNvSpPr>
              <a:spLocks noChangeArrowheads="1"/>
            </p:cNvSpPr>
            <p:nvPr/>
          </p:nvSpPr>
          <p:spPr bwMode="auto">
            <a:xfrm>
              <a:off x="5519738" y="59499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grpSp>
          <p:nvGrpSpPr>
            <p:cNvPr id="3" name="Group 2">
              <a:extLst>
                <a:ext uri="{FF2B5EF4-FFF2-40B4-BE49-F238E27FC236}">
                  <a16:creationId xmlns:a16="http://schemas.microsoft.com/office/drawing/2014/main" id="{2E255BFF-5F51-49E0-9F81-0F6C0C7753C2}"/>
                </a:ext>
              </a:extLst>
            </p:cNvPr>
            <p:cNvGrpSpPr/>
            <p:nvPr/>
          </p:nvGrpSpPr>
          <p:grpSpPr>
            <a:xfrm>
              <a:off x="3287713" y="3074465"/>
              <a:ext cx="3097212" cy="2804049"/>
              <a:chOff x="3287713" y="3074465"/>
              <a:chExt cx="3097212" cy="2804049"/>
            </a:xfrm>
          </p:grpSpPr>
          <p:sp>
            <p:nvSpPr>
              <p:cNvPr id="43" name="Oval 9" descr="Graphic representation of instances.">
                <a:extLst>
                  <a:ext uri="{FF2B5EF4-FFF2-40B4-BE49-F238E27FC236}">
                    <a16:creationId xmlns:a16="http://schemas.microsoft.com/office/drawing/2014/main" id="{F820F5ED-29B4-479F-A1B8-AEB7EA4BAAD9}"/>
                  </a:ext>
                </a:extLst>
              </p:cNvPr>
              <p:cNvSpPr>
                <a:spLocks noChangeArrowheads="1"/>
              </p:cNvSpPr>
              <p:nvPr/>
            </p:nvSpPr>
            <p:spPr bwMode="auto">
              <a:xfrm>
                <a:off x="5880893" y="3592398"/>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7" name="Oval 4"/>
              <p:cNvSpPr>
                <a:spLocks noChangeArrowheads="1"/>
              </p:cNvSpPr>
              <p:nvPr/>
            </p:nvSpPr>
            <p:spPr bwMode="auto">
              <a:xfrm>
                <a:off x="3863976" y="42211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8" name="Oval 5"/>
              <p:cNvSpPr>
                <a:spLocks noChangeArrowheads="1"/>
              </p:cNvSpPr>
              <p:nvPr/>
            </p:nvSpPr>
            <p:spPr bwMode="auto">
              <a:xfrm>
                <a:off x="3287713"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9" name="Oval 6"/>
              <p:cNvSpPr>
                <a:spLocks noChangeArrowheads="1"/>
              </p:cNvSpPr>
              <p:nvPr/>
            </p:nvSpPr>
            <p:spPr bwMode="auto">
              <a:xfrm>
                <a:off x="4079876" y="44370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0" name="Oval 7"/>
              <p:cNvSpPr>
                <a:spLocks noChangeArrowheads="1"/>
              </p:cNvSpPr>
              <p:nvPr/>
            </p:nvSpPr>
            <p:spPr bwMode="auto">
              <a:xfrm>
                <a:off x="4511676" y="34290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1" name="Oval 8"/>
              <p:cNvSpPr>
                <a:spLocks noChangeArrowheads="1"/>
              </p:cNvSpPr>
              <p:nvPr/>
            </p:nvSpPr>
            <p:spPr bwMode="auto">
              <a:xfrm>
                <a:off x="5016501" y="5228432"/>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2" name="Oval 9"/>
              <p:cNvSpPr>
                <a:spLocks noChangeArrowheads="1"/>
              </p:cNvSpPr>
              <p:nvPr/>
            </p:nvSpPr>
            <p:spPr bwMode="auto">
              <a:xfrm>
                <a:off x="4511676" y="38608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3" name="Oval 10"/>
              <p:cNvSpPr>
                <a:spLocks noChangeArrowheads="1"/>
              </p:cNvSpPr>
              <p:nvPr/>
            </p:nvSpPr>
            <p:spPr bwMode="auto">
              <a:xfrm>
                <a:off x="4008438" y="5157788"/>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4" name="Oval 11"/>
              <p:cNvSpPr>
                <a:spLocks noChangeArrowheads="1"/>
              </p:cNvSpPr>
              <p:nvPr/>
            </p:nvSpPr>
            <p:spPr bwMode="auto">
              <a:xfrm>
                <a:off x="5808663"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5" name="Oval 12"/>
              <p:cNvSpPr>
                <a:spLocks noChangeArrowheads="1"/>
              </p:cNvSpPr>
              <p:nvPr/>
            </p:nvSpPr>
            <p:spPr bwMode="auto">
              <a:xfrm>
                <a:off x="4224338" y="47244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6" name="Oval 13"/>
              <p:cNvSpPr>
                <a:spLocks noChangeArrowheads="1"/>
              </p:cNvSpPr>
              <p:nvPr/>
            </p:nvSpPr>
            <p:spPr bwMode="auto">
              <a:xfrm>
                <a:off x="4583112" y="3074465"/>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7" name="Oval 14"/>
              <p:cNvSpPr>
                <a:spLocks noChangeArrowheads="1"/>
              </p:cNvSpPr>
              <p:nvPr/>
            </p:nvSpPr>
            <p:spPr bwMode="auto">
              <a:xfrm>
                <a:off x="3792538"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8" name="Oval 15"/>
              <p:cNvSpPr>
                <a:spLocks noChangeArrowheads="1"/>
              </p:cNvSpPr>
              <p:nvPr/>
            </p:nvSpPr>
            <p:spPr bwMode="auto">
              <a:xfrm>
                <a:off x="6240463" y="44370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9" name="Oval 16"/>
              <p:cNvSpPr>
                <a:spLocks noChangeArrowheads="1"/>
              </p:cNvSpPr>
              <p:nvPr/>
            </p:nvSpPr>
            <p:spPr bwMode="auto">
              <a:xfrm>
                <a:off x="5664201" y="5445126"/>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0" name="Oval 17"/>
              <p:cNvSpPr>
                <a:spLocks noChangeArrowheads="1"/>
              </p:cNvSpPr>
              <p:nvPr/>
            </p:nvSpPr>
            <p:spPr bwMode="auto">
              <a:xfrm>
                <a:off x="6024563" y="47974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1" name="Oval 18"/>
              <p:cNvSpPr>
                <a:spLocks noChangeArrowheads="1"/>
              </p:cNvSpPr>
              <p:nvPr/>
            </p:nvSpPr>
            <p:spPr bwMode="auto">
              <a:xfrm>
                <a:off x="44402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2" name="Oval 19"/>
              <p:cNvSpPr>
                <a:spLocks noChangeArrowheads="1"/>
              </p:cNvSpPr>
              <p:nvPr/>
            </p:nvSpPr>
            <p:spPr bwMode="auto">
              <a:xfrm>
                <a:off x="6167438"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4" name="Oval 21"/>
              <p:cNvSpPr>
                <a:spLocks noChangeArrowheads="1"/>
              </p:cNvSpPr>
              <p:nvPr/>
            </p:nvSpPr>
            <p:spPr bwMode="auto">
              <a:xfrm>
                <a:off x="5951538" y="57340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5" name="Oval 22"/>
              <p:cNvSpPr>
                <a:spLocks noChangeArrowheads="1"/>
              </p:cNvSpPr>
              <p:nvPr/>
            </p:nvSpPr>
            <p:spPr bwMode="auto">
              <a:xfrm>
                <a:off x="5016501" y="5589588"/>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6" name="Oval 23"/>
              <p:cNvSpPr>
                <a:spLocks noChangeArrowheads="1"/>
              </p:cNvSpPr>
              <p:nvPr/>
            </p:nvSpPr>
            <p:spPr bwMode="auto">
              <a:xfrm>
                <a:off x="57356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7" name="Oval 24"/>
              <p:cNvSpPr>
                <a:spLocks noChangeArrowheads="1"/>
              </p:cNvSpPr>
              <p:nvPr/>
            </p:nvSpPr>
            <p:spPr bwMode="auto">
              <a:xfrm>
                <a:off x="6024563" y="55165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grpSp>
      </p:grpSp>
      <p:sp>
        <p:nvSpPr>
          <p:cNvPr id="29" name="TextBox 28">
            <a:extLst>
              <a:ext uri="{FF2B5EF4-FFF2-40B4-BE49-F238E27FC236}">
                <a16:creationId xmlns:a16="http://schemas.microsoft.com/office/drawing/2014/main" id="{73720130-3E9D-46B2-A181-AC69684ACBED}"/>
              </a:ext>
            </a:extLst>
          </p:cNvPr>
          <p:cNvSpPr txBox="1"/>
          <p:nvPr/>
        </p:nvSpPr>
        <p:spPr>
          <a:xfrm>
            <a:off x="838920" y="1823099"/>
            <a:ext cx="8839336" cy="461665"/>
          </a:xfrm>
          <a:prstGeom prst="rect">
            <a:avLst/>
          </a:prstGeom>
          <a:noFill/>
        </p:spPr>
        <p:txBody>
          <a:bodyPr wrap="square" rtlCol="0">
            <a:spAutoFit/>
          </a:bodyPr>
          <a:lstStyle/>
          <a:p>
            <a:pPr algn="l"/>
            <a:r>
              <a:rPr lang="en-GB" sz="2400" dirty="0"/>
              <a:t>Assume k = 3</a:t>
            </a:r>
          </a:p>
        </p:txBody>
      </p:sp>
      <p:sp>
        <p:nvSpPr>
          <p:cNvPr id="14346" name="Rectangle 2"/>
          <p:cNvSpPr>
            <a:spLocks noGrp="1" noChangeArrowheads="1"/>
          </p:cNvSpPr>
          <p:nvPr>
            <p:ph type="title"/>
          </p:nvPr>
        </p:nvSpPr>
        <p:spPr>
          <a:xfrm>
            <a:off x="758825" y="926860"/>
            <a:ext cx="7793037" cy="1054100"/>
          </a:xfrm>
        </p:spPr>
        <p:txBody>
          <a:bodyPr/>
          <a:lstStyle/>
          <a:p>
            <a:pPr eaLnBrk="1" hangingPunct="1"/>
            <a:r>
              <a:rPr lang="en-GB" altLang="en-US" i="1" dirty="0"/>
              <a:t>k</a:t>
            </a:r>
            <a:r>
              <a:rPr lang="en-GB" altLang="en-US" dirty="0"/>
              <a:t>-means Process Example</a:t>
            </a:r>
          </a:p>
        </p:txBody>
      </p:sp>
      <p:sp>
        <p:nvSpPr>
          <p:cNvPr id="2" name="TextBox 1">
            <a:extLst>
              <a:ext uri="{FF2B5EF4-FFF2-40B4-BE49-F238E27FC236}">
                <a16:creationId xmlns:a16="http://schemas.microsoft.com/office/drawing/2014/main" id="{B81493EB-5227-3C4E-3D0F-C0CD959DEFE9}"/>
              </a:ext>
            </a:extLst>
          </p:cNvPr>
          <p:cNvSpPr txBox="1"/>
          <p:nvPr/>
        </p:nvSpPr>
        <p:spPr>
          <a:xfrm>
            <a:off x="329184" y="6412992"/>
            <a:ext cx="4857484" cy="369332"/>
          </a:xfrm>
          <a:prstGeom prst="rect">
            <a:avLst/>
          </a:prstGeom>
          <a:noFill/>
        </p:spPr>
        <p:txBody>
          <a:bodyPr wrap="none" rtlCol="0">
            <a:spAutoFit/>
          </a:bodyPr>
          <a:lstStyle/>
          <a:p>
            <a:r>
              <a:rPr lang="en-GB" dirty="0">
                <a:hlinkClick r:id="rId3"/>
              </a:rPr>
              <a:t>Watch the </a:t>
            </a:r>
            <a:r>
              <a:rPr lang="en-GB" dirty="0" err="1">
                <a:hlinkClick r:id="rId3"/>
              </a:rPr>
              <a:t>StatQuest</a:t>
            </a:r>
            <a:r>
              <a:rPr lang="en-GB" dirty="0">
                <a:hlinkClick r:id="rId3"/>
              </a:rPr>
              <a:t> for 1-dimensional clustering</a:t>
            </a:r>
            <a:r>
              <a:rPr lang="en-GB" dirty="0"/>
              <a:t>.</a:t>
            </a:r>
          </a:p>
        </p:txBody>
      </p:sp>
    </p:spTree>
    <p:extLst>
      <p:ext uri="{BB962C8B-B14F-4D97-AF65-F5344CB8AC3E}">
        <p14:creationId xmlns:p14="http://schemas.microsoft.com/office/powerpoint/2010/main" val="136054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Graphic representation of instances and initial centroids (seeds)">
            <a:extLst>
              <a:ext uri="{FF2B5EF4-FFF2-40B4-BE49-F238E27FC236}">
                <a16:creationId xmlns:a16="http://schemas.microsoft.com/office/drawing/2014/main" id="{690D725E-0043-4736-BA52-23358644CEAC}"/>
              </a:ext>
            </a:extLst>
          </p:cNvPr>
          <p:cNvGrpSpPr/>
          <p:nvPr/>
        </p:nvGrpSpPr>
        <p:grpSpPr>
          <a:xfrm>
            <a:off x="3253581" y="3074465"/>
            <a:ext cx="3131344" cy="3019949"/>
            <a:chOff x="3253581" y="3074465"/>
            <a:chExt cx="3131344" cy="3019949"/>
          </a:xfrm>
        </p:grpSpPr>
        <p:sp>
          <p:nvSpPr>
            <p:cNvPr id="43" name="Oval 9">
              <a:extLst>
                <a:ext uri="{FF2B5EF4-FFF2-40B4-BE49-F238E27FC236}">
                  <a16:creationId xmlns:a16="http://schemas.microsoft.com/office/drawing/2014/main" id="{F820F5ED-29B4-479F-A1B8-AEB7EA4BAAD9}"/>
                </a:ext>
              </a:extLst>
            </p:cNvPr>
            <p:cNvSpPr>
              <a:spLocks noChangeArrowheads="1"/>
            </p:cNvSpPr>
            <p:nvPr/>
          </p:nvSpPr>
          <p:spPr bwMode="auto">
            <a:xfrm>
              <a:off x="5880893" y="3592398"/>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7" name="Oval 4"/>
            <p:cNvSpPr>
              <a:spLocks noChangeArrowheads="1"/>
            </p:cNvSpPr>
            <p:nvPr/>
          </p:nvSpPr>
          <p:spPr bwMode="auto">
            <a:xfrm>
              <a:off x="3863976" y="42211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8" name="Oval 5"/>
            <p:cNvSpPr>
              <a:spLocks noChangeArrowheads="1"/>
            </p:cNvSpPr>
            <p:nvPr/>
          </p:nvSpPr>
          <p:spPr bwMode="auto">
            <a:xfrm>
              <a:off x="3287713"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9" name="Oval 6"/>
            <p:cNvSpPr>
              <a:spLocks noChangeArrowheads="1"/>
            </p:cNvSpPr>
            <p:nvPr/>
          </p:nvSpPr>
          <p:spPr bwMode="auto">
            <a:xfrm>
              <a:off x="4079876" y="44370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0" name="Oval 7"/>
            <p:cNvSpPr>
              <a:spLocks noChangeArrowheads="1"/>
            </p:cNvSpPr>
            <p:nvPr/>
          </p:nvSpPr>
          <p:spPr bwMode="auto">
            <a:xfrm>
              <a:off x="4511676" y="34290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1" name="Oval 8"/>
            <p:cNvSpPr>
              <a:spLocks noChangeArrowheads="1"/>
            </p:cNvSpPr>
            <p:nvPr/>
          </p:nvSpPr>
          <p:spPr bwMode="auto">
            <a:xfrm>
              <a:off x="5016501" y="5228432"/>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2" name="Oval 9"/>
            <p:cNvSpPr>
              <a:spLocks noChangeArrowheads="1"/>
            </p:cNvSpPr>
            <p:nvPr/>
          </p:nvSpPr>
          <p:spPr bwMode="auto">
            <a:xfrm>
              <a:off x="4511676" y="38608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3" name="Oval 10"/>
            <p:cNvSpPr>
              <a:spLocks noChangeArrowheads="1"/>
            </p:cNvSpPr>
            <p:nvPr/>
          </p:nvSpPr>
          <p:spPr bwMode="auto">
            <a:xfrm>
              <a:off x="4008438" y="5157788"/>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4" name="Oval 11"/>
            <p:cNvSpPr>
              <a:spLocks noChangeArrowheads="1"/>
            </p:cNvSpPr>
            <p:nvPr/>
          </p:nvSpPr>
          <p:spPr bwMode="auto">
            <a:xfrm>
              <a:off x="5808663"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5" name="Oval 12"/>
            <p:cNvSpPr>
              <a:spLocks noChangeArrowheads="1"/>
            </p:cNvSpPr>
            <p:nvPr/>
          </p:nvSpPr>
          <p:spPr bwMode="auto">
            <a:xfrm>
              <a:off x="4224338" y="47244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6" name="Oval 13"/>
            <p:cNvSpPr>
              <a:spLocks noChangeArrowheads="1"/>
            </p:cNvSpPr>
            <p:nvPr/>
          </p:nvSpPr>
          <p:spPr bwMode="auto">
            <a:xfrm>
              <a:off x="4583112" y="3074465"/>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7" name="Oval 14"/>
            <p:cNvSpPr>
              <a:spLocks noChangeArrowheads="1"/>
            </p:cNvSpPr>
            <p:nvPr/>
          </p:nvSpPr>
          <p:spPr bwMode="auto">
            <a:xfrm>
              <a:off x="3792538"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8" name="Oval 15"/>
            <p:cNvSpPr>
              <a:spLocks noChangeArrowheads="1"/>
            </p:cNvSpPr>
            <p:nvPr/>
          </p:nvSpPr>
          <p:spPr bwMode="auto">
            <a:xfrm>
              <a:off x="6240463" y="44370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9" name="Oval 16"/>
            <p:cNvSpPr>
              <a:spLocks noChangeArrowheads="1"/>
            </p:cNvSpPr>
            <p:nvPr/>
          </p:nvSpPr>
          <p:spPr bwMode="auto">
            <a:xfrm>
              <a:off x="5664201" y="5445126"/>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0" name="Oval 17"/>
            <p:cNvSpPr>
              <a:spLocks noChangeArrowheads="1"/>
            </p:cNvSpPr>
            <p:nvPr/>
          </p:nvSpPr>
          <p:spPr bwMode="auto">
            <a:xfrm>
              <a:off x="6024563" y="47974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1" name="Oval 18"/>
            <p:cNvSpPr>
              <a:spLocks noChangeArrowheads="1"/>
            </p:cNvSpPr>
            <p:nvPr/>
          </p:nvSpPr>
          <p:spPr bwMode="auto">
            <a:xfrm>
              <a:off x="44402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2" name="Oval 19"/>
            <p:cNvSpPr>
              <a:spLocks noChangeArrowheads="1"/>
            </p:cNvSpPr>
            <p:nvPr/>
          </p:nvSpPr>
          <p:spPr bwMode="auto">
            <a:xfrm>
              <a:off x="6167438"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3" name="Oval 20"/>
            <p:cNvSpPr>
              <a:spLocks noChangeArrowheads="1"/>
            </p:cNvSpPr>
            <p:nvPr/>
          </p:nvSpPr>
          <p:spPr bwMode="auto">
            <a:xfrm>
              <a:off x="5519738" y="59499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4" name="Oval 21"/>
            <p:cNvSpPr>
              <a:spLocks noChangeArrowheads="1"/>
            </p:cNvSpPr>
            <p:nvPr/>
          </p:nvSpPr>
          <p:spPr bwMode="auto">
            <a:xfrm>
              <a:off x="5951538" y="57340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5" name="Oval 22"/>
            <p:cNvSpPr>
              <a:spLocks noChangeArrowheads="1"/>
            </p:cNvSpPr>
            <p:nvPr/>
          </p:nvSpPr>
          <p:spPr bwMode="auto">
            <a:xfrm>
              <a:off x="5016501" y="5589588"/>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6" name="Oval 23"/>
            <p:cNvSpPr>
              <a:spLocks noChangeArrowheads="1"/>
            </p:cNvSpPr>
            <p:nvPr/>
          </p:nvSpPr>
          <p:spPr bwMode="auto">
            <a:xfrm>
              <a:off x="57356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7" name="Oval 24"/>
            <p:cNvSpPr>
              <a:spLocks noChangeArrowheads="1"/>
            </p:cNvSpPr>
            <p:nvPr/>
          </p:nvSpPr>
          <p:spPr bwMode="auto">
            <a:xfrm>
              <a:off x="6024563" y="55165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91177" name="AutoShape 41"/>
            <p:cNvSpPr>
              <a:spLocks noChangeArrowheads="1"/>
            </p:cNvSpPr>
            <p:nvPr/>
          </p:nvSpPr>
          <p:spPr bwMode="auto">
            <a:xfrm>
              <a:off x="5811946" y="3537745"/>
              <a:ext cx="287337" cy="287337"/>
            </a:xfrm>
            <a:prstGeom prst="sun">
              <a:avLst>
                <a:gd name="adj" fmla="val 25000"/>
              </a:avLst>
            </a:prstGeom>
            <a:solidFill>
              <a:schemeClr val="accent2"/>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91178" name="AutoShape 42"/>
            <p:cNvSpPr>
              <a:spLocks noChangeArrowheads="1"/>
            </p:cNvSpPr>
            <p:nvPr/>
          </p:nvSpPr>
          <p:spPr bwMode="auto">
            <a:xfrm>
              <a:off x="5592762" y="5373687"/>
              <a:ext cx="287338" cy="287338"/>
            </a:xfrm>
            <a:prstGeom prst="sun">
              <a:avLst>
                <a:gd name="adj" fmla="val 25000"/>
              </a:avLst>
            </a:prstGeom>
            <a:solidFill>
              <a:schemeClr val="accent2"/>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91179" name="AutoShape 43"/>
            <p:cNvSpPr>
              <a:spLocks noChangeArrowheads="1"/>
            </p:cNvSpPr>
            <p:nvPr/>
          </p:nvSpPr>
          <p:spPr bwMode="auto">
            <a:xfrm>
              <a:off x="3253581" y="4940943"/>
              <a:ext cx="287338" cy="287337"/>
            </a:xfrm>
            <a:prstGeom prst="sun">
              <a:avLst>
                <a:gd name="adj" fmla="val 25000"/>
              </a:avLst>
            </a:prstGeom>
            <a:solidFill>
              <a:schemeClr val="accent2"/>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grpSp>
      <p:sp>
        <p:nvSpPr>
          <p:cNvPr id="2" name="TextBox 1"/>
          <p:cNvSpPr txBox="1"/>
          <p:nvPr/>
        </p:nvSpPr>
        <p:spPr>
          <a:xfrm>
            <a:off x="838920" y="1823099"/>
            <a:ext cx="9731544" cy="461665"/>
          </a:xfrm>
          <a:prstGeom prst="rect">
            <a:avLst/>
          </a:prstGeom>
          <a:noFill/>
        </p:spPr>
        <p:txBody>
          <a:bodyPr wrap="square" rtlCol="0">
            <a:spAutoFit/>
          </a:bodyPr>
          <a:lstStyle/>
          <a:p>
            <a:pPr algn="l"/>
            <a:r>
              <a:rPr lang="en-GB" sz="2400" dirty="0"/>
              <a:t>Randomly select instances to be centroids (or randomly select centroids)</a:t>
            </a:r>
          </a:p>
        </p:txBody>
      </p:sp>
      <p:sp>
        <p:nvSpPr>
          <p:cNvPr id="14346" name="Rectangle 2"/>
          <p:cNvSpPr>
            <a:spLocks noGrp="1" noChangeArrowheads="1"/>
          </p:cNvSpPr>
          <p:nvPr>
            <p:ph type="title"/>
          </p:nvPr>
        </p:nvSpPr>
        <p:spPr>
          <a:xfrm>
            <a:off x="758825" y="926860"/>
            <a:ext cx="10362565" cy="1054100"/>
          </a:xfrm>
        </p:spPr>
        <p:txBody>
          <a:bodyPr/>
          <a:lstStyle/>
          <a:p>
            <a:r>
              <a:rPr lang="en-GB" altLang="en-US" i="1" dirty="0"/>
              <a:t>k</a:t>
            </a:r>
            <a:r>
              <a:rPr lang="en-GB" altLang="en-US" dirty="0"/>
              <a:t>-means Process Example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Graphic representation of instances in initial clusters.">
            <a:extLst>
              <a:ext uri="{FF2B5EF4-FFF2-40B4-BE49-F238E27FC236}">
                <a16:creationId xmlns:a16="http://schemas.microsoft.com/office/drawing/2014/main" id="{855A187E-ADDE-4D13-AFEC-72514AD0FAA9}"/>
              </a:ext>
            </a:extLst>
          </p:cNvPr>
          <p:cNvGrpSpPr/>
          <p:nvPr/>
        </p:nvGrpSpPr>
        <p:grpSpPr>
          <a:xfrm>
            <a:off x="3253581" y="2852738"/>
            <a:ext cx="4080670" cy="3352490"/>
            <a:chOff x="3253581" y="2852738"/>
            <a:chExt cx="4080670" cy="3352490"/>
          </a:xfrm>
        </p:grpSpPr>
        <p:sp>
          <p:nvSpPr>
            <p:cNvPr id="29" name="Oval 51" descr="Graphic representation of instances in initial clusters">
              <a:extLst>
                <a:ext uri="{FF2B5EF4-FFF2-40B4-BE49-F238E27FC236}">
                  <a16:creationId xmlns:a16="http://schemas.microsoft.com/office/drawing/2014/main" id="{CF0BBC06-C920-48B5-A6F7-F5D714F691CF}"/>
                </a:ext>
              </a:extLst>
            </p:cNvPr>
            <p:cNvSpPr>
              <a:spLocks noChangeArrowheads="1"/>
            </p:cNvSpPr>
            <p:nvPr/>
          </p:nvSpPr>
          <p:spPr bwMode="auto">
            <a:xfrm>
              <a:off x="4754391" y="4549466"/>
              <a:ext cx="1873250" cy="1655762"/>
            </a:xfrm>
            <a:prstGeom prst="ellipse">
              <a:avLst/>
            </a:prstGeom>
            <a:solidFill>
              <a:srgbClr val="EFFBFF"/>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0" name="Oval 54" descr="Graphic representation of instances in initial clusters">
              <a:extLst>
                <a:ext uri="{FF2B5EF4-FFF2-40B4-BE49-F238E27FC236}">
                  <a16:creationId xmlns:a16="http://schemas.microsoft.com/office/drawing/2014/main" id="{26419F75-0655-4AF1-A66E-0716C0CCBA35}"/>
                </a:ext>
              </a:extLst>
            </p:cNvPr>
            <p:cNvSpPr>
              <a:spLocks noChangeArrowheads="1"/>
            </p:cNvSpPr>
            <p:nvPr/>
          </p:nvSpPr>
          <p:spPr bwMode="auto">
            <a:xfrm rot="885344">
              <a:off x="4151314" y="2852738"/>
              <a:ext cx="3182937" cy="1657350"/>
            </a:xfrm>
            <a:prstGeom prst="ellipse">
              <a:avLst/>
            </a:prstGeom>
            <a:solidFill>
              <a:srgbClr val="EFFBFF"/>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1" name="Oval 46" descr="Graphic representation of instances in initial clusters">
              <a:extLst>
                <a:ext uri="{FF2B5EF4-FFF2-40B4-BE49-F238E27FC236}">
                  <a16:creationId xmlns:a16="http://schemas.microsoft.com/office/drawing/2014/main" id="{FFA84E0F-02B7-4CFC-B2D5-6FDE3094AD45}"/>
                </a:ext>
              </a:extLst>
            </p:cNvPr>
            <p:cNvSpPr>
              <a:spLocks noChangeArrowheads="1"/>
            </p:cNvSpPr>
            <p:nvPr/>
          </p:nvSpPr>
          <p:spPr bwMode="auto">
            <a:xfrm>
              <a:off x="3287713" y="4076700"/>
              <a:ext cx="1439862" cy="1728788"/>
            </a:xfrm>
            <a:prstGeom prst="ellipse">
              <a:avLst/>
            </a:prstGeom>
            <a:solidFill>
              <a:srgbClr val="EFFBFF"/>
            </a:solidFill>
            <a:ln w="9525">
              <a:solidFill>
                <a:schemeClr val="tx1"/>
              </a:solidFill>
              <a:round/>
              <a:headEnd/>
              <a:tailEnd/>
            </a:ln>
          </p:spPr>
          <p:txBody>
            <a:bodyPr wrap="none" anchor="ctr"/>
            <a:lstStyle/>
            <a:p>
              <a:pPr algn="ctr">
                <a:spcBef>
                  <a:spcPct val="0"/>
                </a:spcBef>
              </a:pPr>
              <a:endParaRPr lang="en-GB">
                <a:latin typeface="Tahoma" pitchFamily="34" charset="0"/>
              </a:endParaRPr>
            </a:p>
          </p:txBody>
        </p:sp>
        <p:sp>
          <p:nvSpPr>
            <p:cNvPr id="43" name="Oval 9" descr="Graphic representation of instances in initial clusters">
              <a:extLst>
                <a:ext uri="{FF2B5EF4-FFF2-40B4-BE49-F238E27FC236}">
                  <a16:creationId xmlns:a16="http://schemas.microsoft.com/office/drawing/2014/main" id="{F820F5ED-29B4-479F-A1B8-AEB7EA4BAAD9}"/>
                </a:ext>
              </a:extLst>
            </p:cNvPr>
            <p:cNvSpPr>
              <a:spLocks noChangeArrowheads="1"/>
            </p:cNvSpPr>
            <p:nvPr/>
          </p:nvSpPr>
          <p:spPr bwMode="auto">
            <a:xfrm>
              <a:off x="5880893" y="3592398"/>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7" name="Oval 4" descr="Graphic representation of instances in initial clusters"/>
            <p:cNvSpPr>
              <a:spLocks noChangeArrowheads="1"/>
            </p:cNvSpPr>
            <p:nvPr/>
          </p:nvSpPr>
          <p:spPr bwMode="auto">
            <a:xfrm>
              <a:off x="3863976" y="42211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8" name="Oval 5" descr="Graphic representation of instances in initial clusters"/>
            <p:cNvSpPr>
              <a:spLocks noChangeArrowheads="1"/>
            </p:cNvSpPr>
            <p:nvPr/>
          </p:nvSpPr>
          <p:spPr bwMode="auto">
            <a:xfrm>
              <a:off x="3287713"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9" name="Oval 6" descr="Graphic representation of instances in initial clusters"/>
            <p:cNvSpPr>
              <a:spLocks noChangeArrowheads="1"/>
            </p:cNvSpPr>
            <p:nvPr/>
          </p:nvSpPr>
          <p:spPr bwMode="auto">
            <a:xfrm>
              <a:off x="4079876" y="44370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0" name="Oval 7" descr="Graphic representation of instances in initial clusters"/>
            <p:cNvSpPr>
              <a:spLocks noChangeArrowheads="1"/>
            </p:cNvSpPr>
            <p:nvPr/>
          </p:nvSpPr>
          <p:spPr bwMode="auto">
            <a:xfrm>
              <a:off x="4511676" y="34290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1" name="Oval 8" descr="Graphic representation of instances in initial clusters"/>
            <p:cNvSpPr>
              <a:spLocks noChangeArrowheads="1"/>
            </p:cNvSpPr>
            <p:nvPr/>
          </p:nvSpPr>
          <p:spPr bwMode="auto">
            <a:xfrm>
              <a:off x="5014913" y="5208034"/>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2" name="Oval 9" descr="Graphic representation of instances in initial clusters"/>
            <p:cNvSpPr>
              <a:spLocks noChangeArrowheads="1"/>
            </p:cNvSpPr>
            <p:nvPr/>
          </p:nvSpPr>
          <p:spPr bwMode="auto">
            <a:xfrm>
              <a:off x="4511676" y="38608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3" name="Oval 10" descr="Graphic representation of instances in initial clusters"/>
            <p:cNvSpPr>
              <a:spLocks noChangeArrowheads="1"/>
            </p:cNvSpPr>
            <p:nvPr/>
          </p:nvSpPr>
          <p:spPr bwMode="auto">
            <a:xfrm>
              <a:off x="4008438" y="5157788"/>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4" name="Oval 11" descr="Graphic representation of instances in initial clusters"/>
            <p:cNvSpPr>
              <a:spLocks noChangeArrowheads="1"/>
            </p:cNvSpPr>
            <p:nvPr/>
          </p:nvSpPr>
          <p:spPr bwMode="auto">
            <a:xfrm>
              <a:off x="5808663"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5" name="Oval 12" descr="Graphic representation of instances in initial clusters"/>
            <p:cNvSpPr>
              <a:spLocks noChangeArrowheads="1"/>
            </p:cNvSpPr>
            <p:nvPr/>
          </p:nvSpPr>
          <p:spPr bwMode="auto">
            <a:xfrm>
              <a:off x="4224338" y="47244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6" name="Oval 13" descr="Graphic representation of instances in initial clusters"/>
            <p:cNvSpPr>
              <a:spLocks noChangeArrowheads="1"/>
            </p:cNvSpPr>
            <p:nvPr/>
          </p:nvSpPr>
          <p:spPr bwMode="auto">
            <a:xfrm>
              <a:off x="4591326" y="3036540"/>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7" name="Oval 14" descr="Graphic representation of instances in initial clusters"/>
            <p:cNvSpPr>
              <a:spLocks noChangeArrowheads="1"/>
            </p:cNvSpPr>
            <p:nvPr/>
          </p:nvSpPr>
          <p:spPr bwMode="auto">
            <a:xfrm>
              <a:off x="3792538"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8" name="Oval 15" descr="Graphic representation of instances in initial clusters"/>
            <p:cNvSpPr>
              <a:spLocks noChangeArrowheads="1"/>
            </p:cNvSpPr>
            <p:nvPr/>
          </p:nvSpPr>
          <p:spPr bwMode="auto">
            <a:xfrm>
              <a:off x="6240463" y="44370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9" name="Oval 16" descr="Graphic representation of instances in initial clusters"/>
            <p:cNvSpPr>
              <a:spLocks noChangeArrowheads="1"/>
            </p:cNvSpPr>
            <p:nvPr/>
          </p:nvSpPr>
          <p:spPr bwMode="auto">
            <a:xfrm>
              <a:off x="5664201" y="5445126"/>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0" name="Oval 17" descr="Graphic representation of instances in initial clusters"/>
            <p:cNvSpPr>
              <a:spLocks noChangeArrowheads="1"/>
            </p:cNvSpPr>
            <p:nvPr/>
          </p:nvSpPr>
          <p:spPr bwMode="auto">
            <a:xfrm>
              <a:off x="6024563" y="47974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1" name="Oval 18" descr="Graphic representation of instances in initial clusters"/>
            <p:cNvSpPr>
              <a:spLocks noChangeArrowheads="1"/>
            </p:cNvSpPr>
            <p:nvPr/>
          </p:nvSpPr>
          <p:spPr bwMode="auto">
            <a:xfrm>
              <a:off x="44402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2" name="Oval 19" descr="Graphic representation of instances in initial clusters"/>
            <p:cNvSpPr>
              <a:spLocks noChangeArrowheads="1"/>
            </p:cNvSpPr>
            <p:nvPr/>
          </p:nvSpPr>
          <p:spPr bwMode="auto">
            <a:xfrm>
              <a:off x="6167438"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3" name="Oval 20" descr="Graphic representation of instances in initial clusters"/>
            <p:cNvSpPr>
              <a:spLocks noChangeArrowheads="1"/>
            </p:cNvSpPr>
            <p:nvPr/>
          </p:nvSpPr>
          <p:spPr bwMode="auto">
            <a:xfrm>
              <a:off x="5519738" y="59499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4" name="Oval 21" descr="Graphic representation of instances in initial clusters"/>
            <p:cNvSpPr>
              <a:spLocks noChangeArrowheads="1"/>
            </p:cNvSpPr>
            <p:nvPr/>
          </p:nvSpPr>
          <p:spPr bwMode="auto">
            <a:xfrm>
              <a:off x="5951538" y="57340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5" name="Oval 22" descr="Graphic representation of instances in initial clusters"/>
            <p:cNvSpPr>
              <a:spLocks noChangeArrowheads="1"/>
            </p:cNvSpPr>
            <p:nvPr/>
          </p:nvSpPr>
          <p:spPr bwMode="auto">
            <a:xfrm>
              <a:off x="5016501" y="5589588"/>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6" name="Oval 23" descr="Graphic representation of instances in initial clusters"/>
            <p:cNvSpPr>
              <a:spLocks noChangeArrowheads="1"/>
            </p:cNvSpPr>
            <p:nvPr/>
          </p:nvSpPr>
          <p:spPr bwMode="auto">
            <a:xfrm>
              <a:off x="57356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7" name="Oval 24" descr="Graphic representation of instances in initial clusters"/>
            <p:cNvSpPr>
              <a:spLocks noChangeArrowheads="1"/>
            </p:cNvSpPr>
            <p:nvPr/>
          </p:nvSpPr>
          <p:spPr bwMode="auto">
            <a:xfrm>
              <a:off x="6024563" y="55165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91177" name="AutoShape 41" descr="Graphic representation of instances in initial clusters"/>
            <p:cNvSpPr>
              <a:spLocks noChangeArrowheads="1"/>
            </p:cNvSpPr>
            <p:nvPr/>
          </p:nvSpPr>
          <p:spPr bwMode="auto">
            <a:xfrm>
              <a:off x="5811946" y="3537745"/>
              <a:ext cx="287337" cy="287337"/>
            </a:xfrm>
            <a:prstGeom prst="sun">
              <a:avLst>
                <a:gd name="adj" fmla="val 25000"/>
              </a:avLst>
            </a:prstGeom>
            <a:solidFill>
              <a:schemeClr val="accent2"/>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91178" name="AutoShape 42" descr="Graphic representation of instances in initial clusters"/>
            <p:cNvSpPr>
              <a:spLocks noChangeArrowheads="1"/>
            </p:cNvSpPr>
            <p:nvPr/>
          </p:nvSpPr>
          <p:spPr bwMode="auto">
            <a:xfrm>
              <a:off x="5592762" y="5373687"/>
              <a:ext cx="287338" cy="287338"/>
            </a:xfrm>
            <a:prstGeom prst="sun">
              <a:avLst>
                <a:gd name="adj" fmla="val 25000"/>
              </a:avLst>
            </a:prstGeom>
            <a:solidFill>
              <a:schemeClr val="accent2"/>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91179" name="AutoShape 43" descr="Graphic representation of instances in initial clusters"/>
            <p:cNvSpPr>
              <a:spLocks noChangeArrowheads="1"/>
            </p:cNvSpPr>
            <p:nvPr/>
          </p:nvSpPr>
          <p:spPr bwMode="auto">
            <a:xfrm>
              <a:off x="3253581" y="4940943"/>
              <a:ext cx="287338" cy="287337"/>
            </a:xfrm>
            <a:prstGeom prst="sun">
              <a:avLst>
                <a:gd name="adj" fmla="val 25000"/>
              </a:avLst>
            </a:prstGeom>
            <a:solidFill>
              <a:schemeClr val="accent2"/>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grpSp>
      <p:sp>
        <p:nvSpPr>
          <p:cNvPr id="2" name="TextBox 1"/>
          <p:cNvSpPr txBox="1"/>
          <p:nvPr/>
        </p:nvSpPr>
        <p:spPr>
          <a:xfrm>
            <a:off x="1315970" y="1629937"/>
            <a:ext cx="8839336" cy="461665"/>
          </a:xfrm>
          <a:prstGeom prst="rect">
            <a:avLst/>
          </a:prstGeom>
          <a:noFill/>
        </p:spPr>
        <p:txBody>
          <a:bodyPr wrap="square" rtlCol="0">
            <a:spAutoFit/>
          </a:bodyPr>
          <a:lstStyle/>
          <a:p>
            <a:pPr algn="l"/>
            <a:r>
              <a:rPr lang="en-GB" sz="2400" dirty="0"/>
              <a:t>Assign instances to the nearest cluster (centroid).</a:t>
            </a:r>
          </a:p>
        </p:txBody>
      </p:sp>
      <p:sp>
        <p:nvSpPr>
          <p:cNvPr id="14346" name="Rectangle 2"/>
          <p:cNvSpPr>
            <a:spLocks noGrp="1" noChangeArrowheads="1"/>
          </p:cNvSpPr>
          <p:nvPr>
            <p:ph type="title"/>
          </p:nvPr>
        </p:nvSpPr>
        <p:spPr>
          <a:xfrm>
            <a:off x="758825" y="926860"/>
            <a:ext cx="10065385" cy="1054100"/>
          </a:xfrm>
        </p:spPr>
        <p:txBody>
          <a:bodyPr/>
          <a:lstStyle/>
          <a:p>
            <a:r>
              <a:rPr lang="en-GB" altLang="en-US" i="1" dirty="0"/>
              <a:t>k</a:t>
            </a:r>
            <a:r>
              <a:rPr lang="en-GB" altLang="en-US" dirty="0"/>
              <a:t>-means Process Example (3)</a:t>
            </a:r>
          </a:p>
        </p:txBody>
      </p:sp>
    </p:spTree>
    <p:extLst>
      <p:ext uri="{BB962C8B-B14F-4D97-AF65-F5344CB8AC3E}">
        <p14:creationId xmlns:p14="http://schemas.microsoft.com/office/powerpoint/2010/main" val="246190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Graphic representation of instances in initial clusters - initial seeds are discarded. New centroids need to be calculated.">
            <a:extLst>
              <a:ext uri="{FF2B5EF4-FFF2-40B4-BE49-F238E27FC236}">
                <a16:creationId xmlns:a16="http://schemas.microsoft.com/office/drawing/2014/main" id="{B5B7CE03-736D-4FC5-BF69-A936C9D05964}"/>
              </a:ext>
            </a:extLst>
          </p:cNvPr>
          <p:cNvGrpSpPr/>
          <p:nvPr/>
        </p:nvGrpSpPr>
        <p:grpSpPr>
          <a:xfrm>
            <a:off x="3287713" y="2852738"/>
            <a:ext cx="4046538" cy="3352490"/>
            <a:chOff x="3287713" y="2852738"/>
            <a:chExt cx="4046538" cy="3352490"/>
          </a:xfrm>
        </p:grpSpPr>
        <p:sp>
          <p:nvSpPr>
            <p:cNvPr id="29" name="Oval 51">
              <a:extLst>
                <a:ext uri="{FF2B5EF4-FFF2-40B4-BE49-F238E27FC236}">
                  <a16:creationId xmlns:a16="http://schemas.microsoft.com/office/drawing/2014/main" id="{CF0BBC06-C920-48B5-A6F7-F5D714F691CF}"/>
                </a:ext>
              </a:extLst>
            </p:cNvPr>
            <p:cNvSpPr>
              <a:spLocks noChangeArrowheads="1"/>
            </p:cNvSpPr>
            <p:nvPr/>
          </p:nvSpPr>
          <p:spPr bwMode="auto">
            <a:xfrm>
              <a:off x="4754391" y="4549466"/>
              <a:ext cx="1873250" cy="1655762"/>
            </a:xfrm>
            <a:prstGeom prst="ellipse">
              <a:avLst/>
            </a:prstGeom>
            <a:solidFill>
              <a:srgbClr val="EFFBFF"/>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0" name="Oval 54">
              <a:extLst>
                <a:ext uri="{FF2B5EF4-FFF2-40B4-BE49-F238E27FC236}">
                  <a16:creationId xmlns:a16="http://schemas.microsoft.com/office/drawing/2014/main" id="{26419F75-0655-4AF1-A66E-0716C0CCBA35}"/>
                </a:ext>
              </a:extLst>
            </p:cNvPr>
            <p:cNvSpPr>
              <a:spLocks noChangeArrowheads="1"/>
            </p:cNvSpPr>
            <p:nvPr/>
          </p:nvSpPr>
          <p:spPr bwMode="auto">
            <a:xfrm rot="885344">
              <a:off x="4151314" y="2852738"/>
              <a:ext cx="3182937" cy="1657350"/>
            </a:xfrm>
            <a:prstGeom prst="ellipse">
              <a:avLst/>
            </a:prstGeom>
            <a:solidFill>
              <a:srgbClr val="EFFBFF"/>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1" name="Oval 46">
              <a:extLst>
                <a:ext uri="{FF2B5EF4-FFF2-40B4-BE49-F238E27FC236}">
                  <a16:creationId xmlns:a16="http://schemas.microsoft.com/office/drawing/2014/main" id="{FFA84E0F-02B7-4CFC-B2D5-6FDE3094AD45}"/>
                </a:ext>
              </a:extLst>
            </p:cNvPr>
            <p:cNvSpPr>
              <a:spLocks noChangeArrowheads="1"/>
            </p:cNvSpPr>
            <p:nvPr/>
          </p:nvSpPr>
          <p:spPr bwMode="auto">
            <a:xfrm>
              <a:off x="3287713" y="4076700"/>
              <a:ext cx="1439862" cy="1728788"/>
            </a:xfrm>
            <a:prstGeom prst="ellipse">
              <a:avLst/>
            </a:prstGeom>
            <a:solidFill>
              <a:srgbClr val="EFFBFF"/>
            </a:solidFill>
            <a:ln w="9525">
              <a:solidFill>
                <a:schemeClr val="tx1"/>
              </a:solidFill>
              <a:round/>
              <a:headEnd/>
              <a:tailEnd/>
            </a:ln>
          </p:spPr>
          <p:txBody>
            <a:bodyPr wrap="none" anchor="ctr"/>
            <a:lstStyle/>
            <a:p>
              <a:pPr algn="ctr">
                <a:spcBef>
                  <a:spcPct val="0"/>
                </a:spcBef>
              </a:pPr>
              <a:endParaRPr lang="en-GB">
                <a:latin typeface="Tahoma" pitchFamily="34" charset="0"/>
              </a:endParaRPr>
            </a:p>
          </p:txBody>
        </p:sp>
        <p:sp>
          <p:nvSpPr>
            <p:cNvPr id="43" name="Oval 9">
              <a:extLst>
                <a:ext uri="{FF2B5EF4-FFF2-40B4-BE49-F238E27FC236}">
                  <a16:creationId xmlns:a16="http://schemas.microsoft.com/office/drawing/2014/main" id="{F820F5ED-29B4-479F-A1B8-AEB7EA4BAAD9}"/>
                </a:ext>
              </a:extLst>
            </p:cNvPr>
            <p:cNvSpPr>
              <a:spLocks noChangeArrowheads="1"/>
            </p:cNvSpPr>
            <p:nvPr/>
          </p:nvSpPr>
          <p:spPr bwMode="auto">
            <a:xfrm>
              <a:off x="5880893" y="3592398"/>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7" name="Oval 4"/>
            <p:cNvSpPr>
              <a:spLocks noChangeArrowheads="1"/>
            </p:cNvSpPr>
            <p:nvPr/>
          </p:nvSpPr>
          <p:spPr bwMode="auto">
            <a:xfrm>
              <a:off x="3863976" y="42211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8" name="Oval 5"/>
            <p:cNvSpPr>
              <a:spLocks noChangeArrowheads="1"/>
            </p:cNvSpPr>
            <p:nvPr/>
          </p:nvSpPr>
          <p:spPr bwMode="auto">
            <a:xfrm>
              <a:off x="3287713"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9" name="Oval 6"/>
            <p:cNvSpPr>
              <a:spLocks noChangeArrowheads="1"/>
            </p:cNvSpPr>
            <p:nvPr/>
          </p:nvSpPr>
          <p:spPr bwMode="auto">
            <a:xfrm>
              <a:off x="4079876" y="44370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0" name="Oval 7"/>
            <p:cNvSpPr>
              <a:spLocks noChangeArrowheads="1"/>
            </p:cNvSpPr>
            <p:nvPr/>
          </p:nvSpPr>
          <p:spPr bwMode="auto">
            <a:xfrm>
              <a:off x="4511676" y="34290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1" name="Oval 8"/>
            <p:cNvSpPr>
              <a:spLocks noChangeArrowheads="1"/>
            </p:cNvSpPr>
            <p:nvPr/>
          </p:nvSpPr>
          <p:spPr bwMode="auto">
            <a:xfrm>
              <a:off x="5015705" y="5266108"/>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2" name="Oval 9"/>
            <p:cNvSpPr>
              <a:spLocks noChangeArrowheads="1"/>
            </p:cNvSpPr>
            <p:nvPr/>
          </p:nvSpPr>
          <p:spPr bwMode="auto">
            <a:xfrm>
              <a:off x="4511676" y="38608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3" name="Oval 10"/>
            <p:cNvSpPr>
              <a:spLocks noChangeArrowheads="1"/>
            </p:cNvSpPr>
            <p:nvPr/>
          </p:nvSpPr>
          <p:spPr bwMode="auto">
            <a:xfrm>
              <a:off x="4008438" y="5157788"/>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4" name="Oval 11"/>
            <p:cNvSpPr>
              <a:spLocks noChangeArrowheads="1"/>
            </p:cNvSpPr>
            <p:nvPr/>
          </p:nvSpPr>
          <p:spPr bwMode="auto">
            <a:xfrm>
              <a:off x="5808663"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5" name="Oval 12"/>
            <p:cNvSpPr>
              <a:spLocks noChangeArrowheads="1"/>
            </p:cNvSpPr>
            <p:nvPr/>
          </p:nvSpPr>
          <p:spPr bwMode="auto">
            <a:xfrm>
              <a:off x="4224338" y="47244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6" name="Oval 13"/>
            <p:cNvSpPr>
              <a:spLocks noChangeArrowheads="1"/>
            </p:cNvSpPr>
            <p:nvPr/>
          </p:nvSpPr>
          <p:spPr bwMode="auto">
            <a:xfrm>
              <a:off x="4609929" y="3045379"/>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7" name="Oval 14"/>
            <p:cNvSpPr>
              <a:spLocks noChangeArrowheads="1"/>
            </p:cNvSpPr>
            <p:nvPr/>
          </p:nvSpPr>
          <p:spPr bwMode="auto">
            <a:xfrm>
              <a:off x="3792538"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8" name="Oval 15"/>
            <p:cNvSpPr>
              <a:spLocks noChangeArrowheads="1"/>
            </p:cNvSpPr>
            <p:nvPr/>
          </p:nvSpPr>
          <p:spPr bwMode="auto">
            <a:xfrm>
              <a:off x="6240463" y="44370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9" name="Oval 16"/>
            <p:cNvSpPr>
              <a:spLocks noChangeArrowheads="1"/>
            </p:cNvSpPr>
            <p:nvPr/>
          </p:nvSpPr>
          <p:spPr bwMode="auto">
            <a:xfrm>
              <a:off x="5664201" y="5445126"/>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0" name="Oval 17"/>
            <p:cNvSpPr>
              <a:spLocks noChangeArrowheads="1"/>
            </p:cNvSpPr>
            <p:nvPr/>
          </p:nvSpPr>
          <p:spPr bwMode="auto">
            <a:xfrm>
              <a:off x="6024563" y="47974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1" name="Oval 18"/>
            <p:cNvSpPr>
              <a:spLocks noChangeArrowheads="1"/>
            </p:cNvSpPr>
            <p:nvPr/>
          </p:nvSpPr>
          <p:spPr bwMode="auto">
            <a:xfrm>
              <a:off x="44402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2" name="Oval 19"/>
            <p:cNvSpPr>
              <a:spLocks noChangeArrowheads="1"/>
            </p:cNvSpPr>
            <p:nvPr/>
          </p:nvSpPr>
          <p:spPr bwMode="auto">
            <a:xfrm>
              <a:off x="6167438"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3" name="Oval 20"/>
            <p:cNvSpPr>
              <a:spLocks noChangeArrowheads="1"/>
            </p:cNvSpPr>
            <p:nvPr/>
          </p:nvSpPr>
          <p:spPr bwMode="auto">
            <a:xfrm>
              <a:off x="5519738" y="59499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4" name="Oval 21"/>
            <p:cNvSpPr>
              <a:spLocks noChangeArrowheads="1"/>
            </p:cNvSpPr>
            <p:nvPr/>
          </p:nvSpPr>
          <p:spPr bwMode="auto">
            <a:xfrm>
              <a:off x="5951538" y="57340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5" name="Oval 22"/>
            <p:cNvSpPr>
              <a:spLocks noChangeArrowheads="1"/>
            </p:cNvSpPr>
            <p:nvPr/>
          </p:nvSpPr>
          <p:spPr bwMode="auto">
            <a:xfrm>
              <a:off x="5016501" y="5589588"/>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6" name="Oval 23"/>
            <p:cNvSpPr>
              <a:spLocks noChangeArrowheads="1"/>
            </p:cNvSpPr>
            <p:nvPr/>
          </p:nvSpPr>
          <p:spPr bwMode="auto">
            <a:xfrm>
              <a:off x="57356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7" name="Oval 24"/>
            <p:cNvSpPr>
              <a:spLocks noChangeArrowheads="1"/>
            </p:cNvSpPr>
            <p:nvPr/>
          </p:nvSpPr>
          <p:spPr bwMode="auto">
            <a:xfrm>
              <a:off x="6024563" y="55165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grpSp>
      <p:sp>
        <p:nvSpPr>
          <p:cNvPr id="2" name="TextBox 1"/>
          <p:cNvSpPr txBox="1"/>
          <p:nvPr/>
        </p:nvSpPr>
        <p:spPr>
          <a:xfrm>
            <a:off x="838920" y="1823099"/>
            <a:ext cx="8839336" cy="461665"/>
          </a:xfrm>
          <a:prstGeom prst="rect">
            <a:avLst/>
          </a:prstGeom>
          <a:noFill/>
        </p:spPr>
        <p:txBody>
          <a:bodyPr wrap="square" rtlCol="0">
            <a:spAutoFit/>
          </a:bodyPr>
          <a:lstStyle/>
          <a:p>
            <a:pPr algn="l"/>
            <a:r>
              <a:rPr lang="en-GB" sz="2400" dirty="0"/>
              <a:t>Re-calculate new centroids (mean of all instances in the cluster).</a:t>
            </a:r>
          </a:p>
        </p:txBody>
      </p:sp>
      <p:sp>
        <p:nvSpPr>
          <p:cNvPr id="14346" name="Rectangle 2"/>
          <p:cNvSpPr>
            <a:spLocks noGrp="1" noChangeArrowheads="1"/>
          </p:cNvSpPr>
          <p:nvPr>
            <p:ph type="title"/>
          </p:nvPr>
        </p:nvSpPr>
        <p:spPr>
          <a:xfrm>
            <a:off x="758825" y="926860"/>
            <a:ext cx="10065385" cy="1054100"/>
          </a:xfrm>
        </p:spPr>
        <p:txBody>
          <a:bodyPr/>
          <a:lstStyle/>
          <a:p>
            <a:r>
              <a:rPr lang="en-GB" altLang="en-US" i="1" dirty="0"/>
              <a:t>k</a:t>
            </a:r>
            <a:r>
              <a:rPr lang="en-GB" altLang="en-US" dirty="0"/>
              <a:t>-means Process Example (4)</a:t>
            </a:r>
          </a:p>
        </p:txBody>
      </p:sp>
    </p:spTree>
    <p:extLst>
      <p:ext uri="{BB962C8B-B14F-4D97-AF65-F5344CB8AC3E}">
        <p14:creationId xmlns:p14="http://schemas.microsoft.com/office/powerpoint/2010/main" val="3208927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New centroid is calculated for each cluster.">
            <a:extLst>
              <a:ext uri="{FF2B5EF4-FFF2-40B4-BE49-F238E27FC236}">
                <a16:creationId xmlns:a16="http://schemas.microsoft.com/office/drawing/2014/main" id="{2406768D-36E6-4498-9AC4-642BDC6BC171}"/>
              </a:ext>
            </a:extLst>
          </p:cNvPr>
          <p:cNvGrpSpPr/>
          <p:nvPr/>
        </p:nvGrpSpPr>
        <p:grpSpPr>
          <a:xfrm>
            <a:off x="3287713" y="2852738"/>
            <a:ext cx="4046538" cy="3352490"/>
            <a:chOff x="3287713" y="2852738"/>
            <a:chExt cx="4046538" cy="3352490"/>
          </a:xfrm>
        </p:grpSpPr>
        <p:sp>
          <p:nvSpPr>
            <p:cNvPr id="29" name="Oval 51">
              <a:extLst>
                <a:ext uri="{FF2B5EF4-FFF2-40B4-BE49-F238E27FC236}">
                  <a16:creationId xmlns:a16="http://schemas.microsoft.com/office/drawing/2014/main" id="{CF0BBC06-C920-48B5-A6F7-F5D714F691CF}"/>
                </a:ext>
              </a:extLst>
            </p:cNvPr>
            <p:cNvSpPr>
              <a:spLocks noChangeArrowheads="1"/>
            </p:cNvSpPr>
            <p:nvPr/>
          </p:nvSpPr>
          <p:spPr bwMode="auto">
            <a:xfrm>
              <a:off x="4754391" y="4549466"/>
              <a:ext cx="1873250" cy="1655762"/>
            </a:xfrm>
            <a:prstGeom prst="ellipse">
              <a:avLst/>
            </a:prstGeom>
            <a:solidFill>
              <a:srgbClr val="EFFBFF"/>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0" name="Oval 54">
              <a:extLst>
                <a:ext uri="{FF2B5EF4-FFF2-40B4-BE49-F238E27FC236}">
                  <a16:creationId xmlns:a16="http://schemas.microsoft.com/office/drawing/2014/main" id="{26419F75-0655-4AF1-A66E-0716C0CCBA35}"/>
                </a:ext>
              </a:extLst>
            </p:cNvPr>
            <p:cNvSpPr>
              <a:spLocks noChangeArrowheads="1"/>
            </p:cNvSpPr>
            <p:nvPr/>
          </p:nvSpPr>
          <p:spPr bwMode="auto">
            <a:xfrm rot="885344">
              <a:off x="4151314" y="2852738"/>
              <a:ext cx="3182937" cy="1657350"/>
            </a:xfrm>
            <a:prstGeom prst="ellipse">
              <a:avLst/>
            </a:prstGeom>
            <a:solidFill>
              <a:srgbClr val="EFFBFF"/>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1" name="Oval 46">
              <a:extLst>
                <a:ext uri="{FF2B5EF4-FFF2-40B4-BE49-F238E27FC236}">
                  <a16:creationId xmlns:a16="http://schemas.microsoft.com/office/drawing/2014/main" id="{FFA84E0F-02B7-4CFC-B2D5-6FDE3094AD45}"/>
                </a:ext>
              </a:extLst>
            </p:cNvPr>
            <p:cNvSpPr>
              <a:spLocks noChangeArrowheads="1"/>
            </p:cNvSpPr>
            <p:nvPr/>
          </p:nvSpPr>
          <p:spPr bwMode="auto">
            <a:xfrm>
              <a:off x="3287713" y="4076700"/>
              <a:ext cx="1439862" cy="1728788"/>
            </a:xfrm>
            <a:prstGeom prst="ellipse">
              <a:avLst/>
            </a:prstGeom>
            <a:solidFill>
              <a:srgbClr val="EFFBFF"/>
            </a:solidFill>
            <a:ln w="9525">
              <a:solidFill>
                <a:schemeClr val="tx1"/>
              </a:solidFill>
              <a:round/>
              <a:headEnd/>
              <a:tailEnd/>
            </a:ln>
          </p:spPr>
          <p:txBody>
            <a:bodyPr wrap="none" anchor="ctr"/>
            <a:lstStyle/>
            <a:p>
              <a:pPr algn="ctr">
                <a:spcBef>
                  <a:spcPct val="0"/>
                </a:spcBef>
              </a:pPr>
              <a:endParaRPr lang="en-GB">
                <a:latin typeface="Tahoma" pitchFamily="34" charset="0"/>
              </a:endParaRPr>
            </a:p>
          </p:txBody>
        </p:sp>
        <p:sp>
          <p:nvSpPr>
            <p:cNvPr id="43" name="Oval 9">
              <a:extLst>
                <a:ext uri="{FF2B5EF4-FFF2-40B4-BE49-F238E27FC236}">
                  <a16:creationId xmlns:a16="http://schemas.microsoft.com/office/drawing/2014/main" id="{F820F5ED-29B4-479F-A1B8-AEB7EA4BAAD9}"/>
                </a:ext>
              </a:extLst>
            </p:cNvPr>
            <p:cNvSpPr>
              <a:spLocks noChangeArrowheads="1"/>
            </p:cNvSpPr>
            <p:nvPr/>
          </p:nvSpPr>
          <p:spPr bwMode="auto">
            <a:xfrm>
              <a:off x="5880893" y="3592398"/>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7" name="Oval 4"/>
            <p:cNvSpPr>
              <a:spLocks noChangeArrowheads="1"/>
            </p:cNvSpPr>
            <p:nvPr/>
          </p:nvSpPr>
          <p:spPr bwMode="auto">
            <a:xfrm>
              <a:off x="3863976" y="42211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8" name="Oval 5"/>
            <p:cNvSpPr>
              <a:spLocks noChangeArrowheads="1"/>
            </p:cNvSpPr>
            <p:nvPr/>
          </p:nvSpPr>
          <p:spPr bwMode="auto">
            <a:xfrm>
              <a:off x="3287713"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9" name="Oval 6"/>
            <p:cNvSpPr>
              <a:spLocks noChangeArrowheads="1"/>
            </p:cNvSpPr>
            <p:nvPr/>
          </p:nvSpPr>
          <p:spPr bwMode="auto">
            <a:xfrm>
              <a:off x="4079876" y="44370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0" name="Oval 7"/>
            <p:cNvSpPr>
              <a:spLocks noChangeArrowheads="1"/>
            </p:cNvSpPr>
            <p:nvPr/>
          </p:nvSpPr>
          <p:spPr bwMode="auto">
            <a:xfrm>
              <a:off x="4511676" y="34290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1" name="Oval 8"/>
            <p:cNvSpPr>
              <a:spLocks noChangeArrowheads="1"/>
            </p:cNvSpPr>
            <p:nvPr/>
          </p:nvSpPr>
          <p:spPr bwMode="auto">
            <a:xfrm>
              <a:off x="4981771" y="53006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2" name="Oval 9"/>
            <p:cNvSpPr>
              <a:spLocks noChangeArrowheads="1"/>
            </p:cNvSpPr>
            <p:nvPr/>
          </p:nvSpPr>
          <p:spPr bwMode="auto">
            <a:xfrm>
              <a:off x="4511676" y="38608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3" name="Oval 10"/>
            <p:cNvSpPr>
              <a:spLocks noChangeArrowheads="1"/>
            </p:cNvSpPr>
            <p:nvPr/>
          </p:nvSpPr>
          <p:spPr bwMode="auto">
            <a:xfrm>
              <a:off x="4008438" y="5157788"/>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4" name="Oval 11"/>
            <p:cNvSpPr>
              <a:spLocks noChangeArrowheads="1"/>
            </p:cNvSpPr>
            <p:nvPr/>
          </p:nvSpPr>
          <p:spPr bwMode="auto">
            <a:xfrm>
              <a:off x="5808663"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5" name="Oval 12"/>
            <p:cNvSpPr>
              <a:spLocks noChangeArrowheads="1"/>
            </p:cNvSpPr>
            <p:nvPr/>
          </p:nvSpPr>
          <p:spPr bwMode="auto">
            <a:xfrm>
              <a:off x="4224338" y="47244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6" name="Oval 13"/>
            <p:cNvSpPr>
              <a:spLocks noChangeArrowheads="1"/>
            </p:cNvSpPr>
            <p:nvPr/>
          </p:nvSpPr>
          <p:spPr bwMode="auto">
            <a:xfrm>
              <a:off x="4609929" y="3025137"/>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7" name="Oval 14"/>
            <p:cNvSpPr>
              <a:spLocks noChangeArrowheads="1"/>
            </p:cNvSpPr>
            <p:nvPr/>
          </p:nvSpPr>
          <p:spPr bwMode="auto">
            <a:xfrm>
              <a:off x="3792538"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8" name="Oval 15"/>
            <p:cNvSpPr>
              <a:spLocks noChangeArrowheads="1"/>
            </p:cNvSpPr>
            <p:nvPr/>
          </p:nvSpPr>
          <p:spPr bwMode="auto">
            <a:xfrm>
              <a:off x="6240463" y="44370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9" name="Oval 16"/>
            <p:cNvSpPr>
              <a:spLocks noChangeArrowheads="1"/>
            </p:cNvSpPr>
            <p:nvPr/>
          </p:nvSpPr>
          <p:spPr bwMode="auto">
            <a:xfrm>
              <a:off x="5664201" y="5445126"/>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0" name="Oval 17"/>
            <p:cNvSpPr>
              <a:spLocks noChangeArrowheads="1"/>
            </p:cNvSpPr>
            <p:nvPr/>
          </p:nvSpPr>
          <p:spPr bwMode="auto">
            <a:xfrm>
              <a:off x="6024563" y="47974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1" name="Oval 18"/>
            <p:cNvSpPr>
              <a:spLocks noChangeArrowheads="1"/>
            </p:cNvSpPr>
            <p:nvPr/>
          </p:nvSpPr>
          <p:spPr bwMode="auto">
            <a:xfrm>
              <a:off x="44402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2" name="Oval 19"/>
            <p:cNvSpPr>
              <a:spLocks noChangeArrowheads="1"/>
            </p:cNvSpPr>
            <p:nvPr/>
          </p:nvSpPr>
          <p:spPr bwMode="auto">
            <a:xfrm>
              <a:off x="6167438"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3" name="Oval 20"/>
            <p:cNvSpPr>
              <a:spLocks noChangeArrowheads="1"/>
            </p:cNvSpPr>
            <p:nvPr/>
          </p:nvSpPr>
          <p:spPr bwMode="auto">
            <a:xfrm>
              <a:off x="5519738" y="59499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4" name="Oval 21"/>
            <p:cNvSpPr>
              <a:spLocks noChangeArrowheads="1"/>
            </p:cNvSpPr>
            <p:nvPr/>
          </p:nvSpPr>
          <p:spPr bwMode="auto">
            <a:xfrm>
              <a:off x="5951538" y="57340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5" name="Oval 22"/>
            <p:cNvSpPr>
              <a:spLocks noChangeArrowheads="1"/>
            </p:cNvSpPr>
            <p:nvPr/>
          </p:nvSpPr>
          <p:spPr bwMode="auto">
            <a:xfrm>
              <a:off x="5016501" y="5589588"/>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6" name="Oval 23"/>
            <p:cNvSpPr>
              <a:spLocks noChangeArrowheads="1"/>
            </p:cNvSpPr>
            <p:nvPr/>
          </p:nvSpPr>
          <p:spPr bwMode="auto">
            <a:xfrm>
              <a:off x="57356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7" name="Oval 24"/>
            <p:cNvSpPr>
              <a:spLocks noChangeArrowheads="1"/>
            </p:cNvSpPr>
            <p:nvPr/>
          </p:nvSpPr>
          <p:spPr bwMode="auto">
            <a:xfrm>
              <a:off x="6024563" y="55165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5" name="AutoShape 55">
              <a:extLst>
                <a:ext uri="{FF2B5EF4-FFF2-40B4-BE49-F238E27FC236}">
                  <a16:creationId xmlns:a16="http://schemas.microsoft.com/office/drawing/2014/main" id="{8BA34C3F-8AAA-42F3-B903-9C38A3B37A2E}"/>
                </a:ext>
              </a:extLst>
            </p:cNvPr>
            <p:cNvSpPr>
              <a:spLocks noChangeArrowheads="1"/>
            </p:cNvSpPr>
            <p:nvPr/>
          </p:nvSpPr>
          <p:spPr bwMode="auto">
            <a:xfrm>
              <a:off x="3860907" y="4672205"/>
              <a:ext cx="287338" cy="287337"/>
            </a:xfrm>
            <a:prstGeom prst="sun">
              <a:avLst>
                <a:gd name="adj" fmla="val 25000"/>
              </a:avLst>
            </a:prstGeom>
            <a:solidFill>
              <a:srgbClr val="FF0000"/>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6" name="AutoShape 55">
              <a:extLst>
                <a:ext uri="{FF2B5EF4-FFF2-40B4-BE49-F238E27FC236}">
                  <a16:creationId xmlns:a16="http://schemas.microsoft.com/office/drawing/2014/main" id="{8ABD792A-6131-41B1-8786-E3D5D2DD6577}"/>
                </a:ext>
              </a:extLst>
            </p:cNvPr>
            <p:cNvSpPr>
              <a:spLocks noChangeArrowheads="1"/>
            </p:cNvSpPr>
            <p:nvPr/>
          </p:nvSpPr>
          <p:spPr bwMode="auto">
            <a:xfrm>
              <a:off x="5348867" y="3593192"/>
              <a:ext cx="287338" cy="287337"/>
            </a:xfrm>
            <a:prstGeom prst="sun">
              <a:avLst>
                <a:gd name="adj" fmla="val 25000"/>
              </a:avLst>
            </a:prstGeom>
            <a:solidFill>
              <a:srgbClr val="FF0000"/>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7" name="AutoShape 55">
              <a:extLst>
                <a:ext uri="{FF2B5EF4-FFF2-40B4-BE49-F238E27FC236}">
                  <a16:creationId xmlns:a16="http://schemas.microsoft.com/office/drawing/2014/main" id="{9F027251-D581-4E29-91F2-550D784EDCDF}"/>
                </a:ext>
              </a:extLst>
            </p:cNvPr>
            <p:cNvSpPr>
              <a:spLocks noChangeArrowheads="1"/>
            </p:cNvSpPr>
            <p:nvPr/>
          </p:nvSpPr>
          <p:spPr bwMode="auto">
            <a:xfrm>
              <a:off x="5591969" y="5121277"/>
              <a:ext cx="287338" cy="287337"/>
            </a:xfrm>
            <a:prstGeom prst="sun">
              <a:avLst>
                <a:gd name="adj" fmla="val 25000"/>
              </a:avLst>
            </a:prstGeom>
            <a:solidFill>
              <a:srgbClr val="FF0000"/>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grpSp>
      <p:sp>
        <p:nvSpPr>
          <p:cNvPr id="2" name="TextBox 1"/>
          <p:cNvSpPr txBox="1"/>
          <p:nvPr/>
        </p:nvSpPr>
        <p:spPr>
          <a:xfrm>
            <a:off x="838920" y="1823099"/>
            <a:ext cx="8839336" cy="461665"/>
          </a:xfrm>
          <a:prstGeom prst="rect">
            <a:avLst/>
          </a:prstGeom>
          <a:noFill/>
        </p:spPr>
        <p:txBody>
          <a:bodyPr wrap="square" rtlCol="0">
            <a:spAutoFit/>
          </a:bodyPr>
          <a:lstStyle/>
          <a:p>
            <a:pPr algn="l"/>
            <a:r>
              <a:rPr lang="en-GB" sz="2400" dirty="0"/>
              <a:t>New centroids (they’re </a:t>
            </a:r>
            <a:r>
              <a:rPr lang="en-GB" sz="2400" i="1" dirty="0"/>
              <a:t>probably</a:t>
            </a:r>
            <a:r>
              <a:rPr lang="en-GB" sz="2400" dirty="0"/>
              <a:t> not actual instances now).</a:t>
            </a:r>
          </a:p>
        </p:txBody>
      </p:sp>
      <p:sp>
        <p:nvSpPr>
          <p:cNvPr id="14346" name="Rectangle 2"/>
          <p:cNvSpPr>
            <a:spLocks noGrp="1" noChangeArrowheads="1"/>
          </p:cNvSpPr>
          <p:nvPr>
            <p:ph type="title"/>
          </p:nvPr>
        </p:nvSpPr>
        <p:spPr>
          <a:xfrm>
            <a:off x="758825" y="926860"/>
            <a:ext cx="10842625" cy="1054100"/>
          </a:xfrm>
        </p:spPr>
        <p:txBody>
          <a:bodyPr/>
          <a:lstStyle/>
          <a:p>
            <a:r>
              <a:rPr lang="en-GB" altLang="en-US" i="1" dirty="0"/>
              <a:t>k</a:t>
            </a:r>
            <a:r>
              <a:rPr lang="en-GB" altLang="en-US" dirty="0"/>
              <a:t>-means Process Example (5)</a:t>
            </a:r>
          </a:p>
        </p:txBody>
      </p:sp>
    </p:spTree>
    <p:extLst>
      <p:ext uri="{BB962C8B-B14F-4D97-AF65-F5344CB8AC3E}">
        <p14:creationId xmlns:p14="http://schemas.microsoft.com/office/powerpoint/2010/main" val="125818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Instances are re-assigned to clusters based on their distance to each of the new centroids.">
            <a:extLst>
              <a:ext uri="{FF2B5EF4-FFF2-40B4-BE49-F238E27FC236}">
                <a16:creationId xmlns:a16="http://schemas.microsoft.com/office/drawing/2014/main" id="{4DF0161B-294D-41E2-A133-03A8B54D97E3}"/>
              </a:ext>
            </a:extLst>
          </p:cNvPr>
          <p:cNvGrpSpPr/>
          <p:nvPr/>
        </p:nvGrpSpPr>
        <p:grpSpPr>
          <a:xfrm>
            <a:off x="3287713" y="2854984"/>
            <a:ext cx="4198938" cy="3502644"/>
            <a:chOff x="3287713" y="2854984"/>
            <a:chExt cx="4198938" cy="3502644"/>
          </a:xfrm>
        </p:grpSpPr>
        <p:sp>
          <p:nvSpPr>
            <p:cNvPr id="40" name="Oval 51">
              <a:extLst>
                <a:ext uri="{FF2B5EF4-FFF2-40B4-BE49-F238E27FC236}">
                  <a16:creationId xmlns:a16="http://schemas.microsoft.com/office/drawing/2014/main" id="{350FE549-33C0-4728-834C-5B92181B2BE7}"/>
                </a:ext>
              </a:extLst>
            </p:cNvPr>
            <p:cNvSpPr>
              <a:spLocks noChangeArrowheads="1"/>
            </p:cNvSpPr>
            <p:nvPr/>
          </p:nvSpPr>
          <p:spPr bwMode="auto">
            <a:xfrm>
              <a:off x="4906791" y="4701866"/>
              <a:ext cx="1873250" cy="1655762"/>
            </a:xfrm>
            <a:prstGeom prst="ellipse">
              <a:avLst/>
            </a:prstGeom>
            <a:solidFill>
              <a:srgbClr val="EFFBFF"/>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41" name="Oval 54">
              <a:extLst>
                <a:ext uri="{FF2B5EF4-FFF2-40B4-BE49-F238E27FC236}">
                  <a16:creationId xmlns:a16="http://schemas.microsoft.com/office/drawing/2014/main" id="{EA324E29-AF73-44B4-B55E-52DCADBAD0BD}"/>
                </a:ext>
              </a:extLst>
            </p:cNvPr>
            <p:cNvSpPr>
              <a:spLocks noChangeArrowheads="1"/>
            </p:cNvSpPr>
            <p:nvPr/>
          </p:nvSpPr>
          <p:spPr bwMode="auto">
            <a:xfrm rot="885344">
              <a:off x="4303714" y="3005138"/>
              <a:ext cx="3182937" cy="1657350"/>
            </a:xfrm>
            <a:prstGeom prst="ellipse">
              <a:avLst/>
            </a:prstGeom>
            <a:solidFill>
              <a:srgbClr val="EFFBFF"/>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42" name="Oval 46">
              <a:extLst>
                <a:ext uri="{FF2B5EF4-FFF2-40B4-BE49-F238E27FC236}">
                  <a16:creationId xmlns:a16="http://schemas.microsoft.com/office/drawing/2014/main" id="{E480D292-A77B-4FEC-A11C-CD1BB3AD4354}"/>
                </a:ext>
              </a:extLst>
            </p:cNvPr>
            <p:cNvSpPr>
              <a:spLocks noChangeArrowheads="1"/>
            </p:cNvSpPr>
            <p:nvPr/>
          </p:nvSpPr>
          <p:spPr bwMode="auto">
            <a:xfrm>
              <a:off x="3440113" y="4229100"/>
              <a:ext cx="1439862" cy="1728788"/>
            </a:xfrm>
            <a:prstGeom prst="ellipse">
              <a:avLst/>
            </a:prstGeom>
            <a:solidFill>
              <a:srgbClr val="EFFBFF"/>
            </a:solidFill>
            <a:ln w="9525">
              <a:solidFill>
                <a:schemeClr val="tx1"/>
              </a:solidFill>
              <a:round/>
              <a:headEnd/>
              <a:tailEnd/>
            </a:ln>
          </p:spPr>
          <p:txBody>
            <a:bodyPr wrap="none" anchor="ctr"/>
            <a:lstStyle/>
            <a:p>
              <a:pPr algn="ctr">
                <a:spcBef>
                  <a:spcPct val="0"/>
                </a:spcBef>
              </a:pPr>
              <a:endParaRPr lang="en-GB">
                <a:latin typeface="Tahoma" pitchFamily="34" charset="0"/>
              </a:endParaRPr>
            </a:p>
          </p:txBody>
        </p:sp>
        <p:sp>
          <p:nvSpPr>
            <p:cNvPr id="35" name="Oval 51">
              <a:extLst>
                <a:ext uri="{FF2B5EF4-FFF2-40B4-BE49-F238E27FC236}">
                  <a16:creationId xmlns:a16="http://schemas.microsoft.com/office/drawing/2014/main" id="{D9939674-864D-402C-8166-B7D65ECEB53A}"/>
                </a:ext>
              </a:extLst>
            </p:cNvPr>
            <p:cNvSpPr>
              <a:spLocks noChangeArrowheads="1"/>
            </p:cNvSpPr>
            <p:nvPr/>
          </p:nvSpPr>
          <p:spPr bwMode="auto">
            <a:xfrm>
              <a:off x="4675950" y="4393116"/>
              <a:ext cx="2458067" cy="1836305"/>
            </a:xfrm>
            <a:prstGeom prst="ellipse">
              <a:avLst/>
            </a:prstGeom>
            <a:solidFill>
              <a:srgbClr val="FFD9D5">
                <a:alpha val="59000"/>
              </a:srgbClr>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6" name="Oval 54">
              <a:extLst>
                <a:ext uri="{FF2B5EF4-FFF2-40B4-BE49-F238E27FC236}">
                  <a16:creationId xmlns:a16="http://schemas.microsoft.com/office/drawing/2014/main" id="{22CA8696-1D21-4876-B72E-EC1901D42BE4}"/>
                </a:ext>
              </a:extLst>
            </p:cNvPr>
            <p:cNvSpPr>
              <a:spLocks noChangeArrowheads="1"/>
            </p:cNvSpPr>
            <p:nvPr/>
          </p:nvSpPr>
          <p:spPr bwMode="auto">
            <a:xfrm rot="349493">
              <a:off x="4168661" y="2854984"/>
              <a:ext cx="3182937" cy="1521127"/>
            </a:xfrm>
            <a:prstGeom prst="ellipse">
              <a:avLst/>
            </a:prstGeom>
            <a:solidFill>
              <a:srgbClr val="FFD9D5">
                <a:alpha val="59000"/>
              </a:srgbClr>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7" name="Oval 46">
              <a:extLst>
                <a:ext uri="{FF2B5EF4-FFF2-40B4-BE49-F238E27FC236}">
                  <a16:creationId xmlns:a16="http://schemas.microsoft.com/office/drawing/2014/main" id="{FF7806FF-F9C0-43E6-9EA6-E0A3D4041AF9}"/>
                </a:ext>
              </a:extLst>
            </p:cNvPr>
            <p:cNvSpPr>
              <a:spLocks noChangeArrowheads="1"/>
            </p:cNvSpPr>
            <p:nvPr/>
          </p:nvSpPr>
          <p:spPr bwMode="auto">
            <a:xfrm>
              <a:off x="3287713" y="4076700"/>
              <a:ext cx="1439862" cy="1728788"/>
            </a:xfrm>
            <a:prstGeom prst="ellipse">
              <a:avLst/>
            </a:prstGeom>
            <a:solidFill>
              <a:srgbClr val="FFD9D5">
                <a:alpha val="59000"/>
              </a:srgbClr>
            </a:solidFill>
            <a:ln w="9525">
              <a:solidFill>
                <a:schemeClr val="tx1"/>
              </a:solidFill>
              <a:round/>
              <a:headEnd/>
              <a:tailEnd/>
            </a:ln>
          </p:spPr>
          <p:txBody>
            <a:bodyPr wrap="none" anchor="ctr"/>
            <a:lstStyle/>
            <a:p>
              <a:pPr algn="ctr">
                <a:spcBef>
                  <a:spcPct val="0"/>
                </a:spcBef>
              </a:pPr>
              <a:endParaRPr lang="en-GB">
                <a:latin typeface="Tahoma" pitchFamily="34" charset="0"/>
              </a:endParaRPr>
            </a:p>
          </p:txBody>
        </p:sp>
        <p:sp>
          <p:nvSpPr>
            <p:cNvPr id="43" name="Oval 9">
              <a:extLst>
                <a:ext uri="{FF2B5EF4-FFF2-40B4-BE49-F238E27FC236}">
                  <a16:creationId xmlns:a16="http://schemas.microsoft.com/office/drawing/2014/main" id="{F820F5ED-29B4-479F-A1B8-AEB7EA4BAAD9}"/>
                </a:ext>
              </a:extLst>
            </p:cNvPr>
            <p:cNvSpPr>
              <a:spLocks noChangeArrowheads="1"/>
            </p:cNvSpPr>
            <p:nvPr/>
          </p:nvSpPr>
          <p:spPr bwMode="auto">
            <a:xfrm>
              <a:off x="5880893" y="3592398"/>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7" name="Oval 4"/>
            <p:cNvSpPr>
              <a:spLocks noChangeArrowheads="1"/>
            </p:cNvSpPr>
            <p:nvPr/>
          </p:nvSpPr>
          <p:spPr bwMode="auto">
            <a:xfrm>
              <a:off x="3863976" y="42211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8" name="Oval 5"/>
            <p:cNvSpPr>
              <a:spLocks noChangeArrowheads="1"/>
            </p:cNvSpPr>
            <p:nvPr/>
          </p:nvSpPr>
          <p:spPr bwMode="auto">
            <a:xfrm>
              <a:off x="3287713"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9" name="Oval 6"/>
            <p:cNvSpPr>
              <a:spLocks noChangeArrowheads="1"/>
            </p:cNvSpPr>
            <p:nvPr/>
          </p:nvSpPr>
          <p:spPr bwMode="auto">
            <a:xfrm>
              <a:off x="4079876" y="44370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0" name="Oval 7"/>
            <p:cNvSpPr>
              <a:spLocks noChangeArrowheads="1"/>
            </p:cNvSpPr>
            <p:nvPr/>
          </p:nvSpPr>
          <p:spPr bwMode="auto">
            <a:xfrm>
              <a:off x="4511676" y="34290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1" name="Oval 8"/>
            <p:cNvSpPr>
              <a:spLocks noChangeArrowheads="1"/>
            </p:cNvSpPr>
            <p:nvPr/>
          </p:nvSpPr>
          <p:spPr bwMode="auto">
            <a:xfrm>
              <a:off x="5015950" y="5240044"/>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2" name="Oval 9"/>
            <p:cNvSpPr>
              <a:spLocks noChangeArrowheads="1"/>
            </p:cNvSpPr>
            <p:nvPr/>
          </p:nvSpPr>
          <p:spPr bwMode="auto">
            <a:xfrm>
              <a:off x="4511676" y="38608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3" name="Oval 10"/>
            <p:cNvSpPr>
              <a:spLocks noChangeArrowheads="1"/>
            </p:cNvSpPr>
            <p:nvPr/>
          </p:nvSpPr>
          <p:spPr bwMode="auto">
            <a:xfrm>
              <a:off x="4008438" y="5157788"/>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4" name="Oval 11"/>
            <p:cNvSpPr>
              <a:spLocks noChangeArrowheads="1"/>
            </p:cNvSpPr>
            <p:nvPr/>
          </p:nvSpPr>
          <p:spPr bwMode="auto">
            <a:xfrm>
              <a:off x="5808663"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5" name="Oval 12"/>
            <p:cNvSpPr>
              <a:spLocks noChangeArrowheads="1"/>
            </p:cNvSpPr>
            <p:nvPr/>
          </p:nvSpPr>
          <p:spPr bwMode="auto">
            <a:xfrm>
              <a:off x="4224338" y="47244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6" name="Oval 13"/>
            <p:cNvSpPr>
              <a:spLocks noChangeArrowheads="1"/>
            </p:cNvSpPr>
            <p:nvPr/>
          </p:nvSpPr>
          <p:spPr bwMode="auto">
            <a:xfrm>
              <a:off x="4583113" y="32131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7" name="Oval 14"/>
            <p:cNvSpPr>
              <a:spLocks noChangeArrowheads="1"/>
            </p:cNvSpPr>
            <p:nvPr/>
          </p:nvSpPr>
          <p:spPr bwMode="auto">
            <a:xfrm>
              <a:off x="3792538"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8" name="Oval 15"/>
            <p:cNvSpPr>
              <a:spLocks noChangeArrowheads="1"/>
            </p:cNvSpPr>
            <p:nvPr/>
          </p:nvSpPr>
          <p:spPr bwMode="auto">
            <a:xfrm>
              <a:off x="6240463" y="44370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9" name="Oval 16"/>
            <p:cNvSpPr>
              <a:spLocks noChangeArrowheads="1"/>
            </p:cNvSpPr>
            <p:nvPr/>
          </p:nvSpPr>
          <p:spPr bwMode="auto">
            <a:xfrm>
              <a:off x="5664201" y="5445126"/>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0" name="Oval 17"/>
            <p:cNvSpPr>
              <a:spLocks noChangeArrowheads="1"/>
            </p:cNvSpPr>
            <p:nvPr/>
          </p:nvSpPr>
          <p:spPr bwMode="auto">
            <a:xfrm>
              <a:off x="6024563" y="47974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1" name="Oval 18"/>
            <p:cNvSpPr>
              <a:spLocks noChangeArrowheads="1"/>
            </p:cNvSpPr>
            <p:nvPr/>
          </p:nvSpPr>
          <p:spPr bwMode="auto">
            <a:xfrm>
              <a:off x="44402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2" name="Oval 19"/>
            <p:cNvSpPr>
              <a:spLocks noChangeArrowheads="1"/>
            </p:cNvSpPr>
            <p:nvPr/>
          </p:nvSpPr>
          <p:spPr bwMode="auto">
            <a:xfrm>
              <a:off x="6167438"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3" name="Oval 20"/>
            <p:cNvSpPr>
              <a:spLocks noChangeArrowheads="1"/>
            </p:cNvSpPr>
            <p:nvPr/>
          </p:nvSpPr>
          <p:spPr bwMode="auto">
            <a:xfrm>
              <a:off x="5519738" y="59499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4" name="Oval 21"/>
            <p:cNvSpPr>
              <a:spLocks noChangeArrowheads="1"/>
            </p:cNvSpPr>
            <p:nvPr/>
          </p:nvSpPr>
          <p:spPr bwMode="auto">
            <a:xfrm>
              <a:off x="5951538" y="57340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5" name="Oval 22"/>
            <p:cNvSpPr>
              <a:spLocks noChangeArrowheads="1"/>
            </p:cNvSpPr>
            <p:nvPr/>
          </p:nvSpPr>
          <p:spPr bwMode="auto">
            <a:xfrm>
              <a:off x="5016501" y="5589588"/>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6" name="Oval 23"/>
            <p:cNvSpPr>
              <a:spLocks noChangeArrowheads="1"/>
            </p:cNvSpPr>
            <p:nvPr/>
          </p:nvSpPr>
          <p:spPr bwMode="auto">
            <a:xfrm>
              <a:off x="57356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7" name="Oval 24"/>
            <p:cNvSpPr>
              <a:spLocks noChangeArrowheads="1"/>
            </p:cNvSpPr>
            <p:nvPr/>
          </p:nvSpPr>
          <p:spPr bwMode="auto">
            <a:xfrm>
              <a:off x="6024563" y="55165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2" name="AutoShape 55">
              <a:extLst>
                <a:ext uri="{FF2B5EF4-FFF2-40B4-BE49-F238E27FC236}">
                  <a16:creationId xmlns:a16="http://schemas.microsoft.com/office/drawing/2014/main" id="{05A16D48-B450-4B9F-8222-89206B89E6EF}"/>
                </a:ext>
              </a:extLst>
            </p:cNvPr>
            <p:cNvSpPr>
              <a:spLocks noChangeArrowheads="1"/>
            </p:cNvSpPr>
            <p:nvPr/>
          </p:nvSpPr>
          <p:spPr bwMode="auto">
            <a:xfrm>
              <a:off x="3860907" y="4672205"/>
              <a:ext cx="287338" cy="287337"/>
            </a:xfrm>
            <a:prstGeom prst="sun">
              <a:avLst>
                <a:gd name="adj" fmla="val 25000"/>
              </a:avLst>
            </a:prstGeom>
            <a:solidFill>
              <a:srgbClr val="FF0000"/>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3" name="AutoShape 55">
              <a:extLst>
                <a:ext uri="{FF2B5EF4-FFF2-40B4-BE49-F238E27FC236}">
                  <a16:creationId xmlns:a16="http://schemas.microsoft.com/office/drawing/2014/main" id="{EA152AF5-862B-46E6-AC64-976ACD3C7CB4}"/>
                </a:ext>
              </a:extLst>
            </p:cNvPr>
            <p:cNvSpPr>
              <a:spLocks noChangeArrowheads="1"/>
            </p:cNvSpPr>
            <p:nvPr/>
          </p:nvSpPr>
          <p:spPr bwMode="auto">
            <a:xfrm>
              <a:off x="5348867" y="3593192"/>
              <a:ext cx="287338" cy="287337"/>
            </a:xfrm>
            <a:prstGeom prst="sun">
              <a:avLst>
                <a:gd name="adj" fmla="val 25000"/>
              </a:avLst>
            </a:prstGeom>
            <a:solidFill>
              <a:srgbClr val="FF0000"/>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4" name="AutoShape 55">
              <a:extLst>
                <a:ext uri="{FF2B5EF4-FFF2-40B4-BE49-F238E27FC236}">
                  <a16:creationId xmlns:a16="http://schemas.microsoft.com/office/drawing/2014/main" id="{FA03887A-D015-43C3-B432-F79106521D00}"/>
                </a:ext>
              </a:extLst>
            </p:cNvPr>
            <p:cNvSpPr>
              <a:spLocks noChangeArrowheads="1"/>
            </p:cNvSpPr>
            <p:nvPr/>
          </p:nvSpPr>
          <p:spPr bwMode="auto">
            <a:xfrm>
              <a:off x="5610989" y="5074168"/>
              <a:ext cx="287338" cy="287337"/>
            </a:xfrm>
            <a:prstGeom prst="sun">
              <a:avLst>
                <a:gd name="adj" fmla="val 25000"/>
              </a:avLst>
            </a:prstGeom>
            <a:solidFill>
              <a:srgbClr val="FF0000"/>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cxnSp>
          <p:nvCxnSpPr>
            <p:cNvPr id="4" name="Straight Arrow Connector 3">
              <a:extLst>
                <a:ext uri="{FF2B5EF4-FFF2-40B4-BE49-F238E27FC236}">
                  <a16:creationId xmlns:a16="http://schemas.microsoft.com/office/drawing/2014/main" id="{F5963F27-E402-4AF0-BEFC-B2B19C609D17}"/>
                </a:ext>
              </a:extLst>
            </p:cNvPr>
            <p:cNvCxnSpPr>
              <a:cxnSpLocks/>
            </p:cNvCxnSpPr>
            <p:nvPr/>
          </p:nvCxnSpPr>
          <p:spPr>
            <a:xfrm flipH="1">
              <a:off x="6384925" y="4437063"/>
              <a:ext cx="749092" cy="966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1749357" y="1587591"/>
            <a:ext cx="8839336" cy="830997"/>
          </a:xfrm>
          <a:prstGeom prst="rect">
            <a:avLst/>
          </a:prstGeom>
          <a:noFill/>
        </p:spPr>
        <p:txBody>
          <a:bodyPr wrap="square" rtlCol="0">
            <a:spAutoFit/>
          </a:bodyPr>
          <a:lstStyle/>
          <a:p>
            <a:pPr algn="l"/>
            <a:r>
              <a:rPr lang="en-GB" sz="2400" dirty="0"/>
              <a:t>Assign instances to clusters according to distance to centroids.</a:t>
            </a:r>
          </a:p>
          <a:p>
            <a:pPr algn="l"/>
            <a:r>
              <a:rPr lang="en-GB" sz="2400" dirty="0"/>
              <a:t>One instance changes cluster</a:t>
            </a:r>
          </a:p>
        </p:txBody>
      </p:sp>
      <p:sp>
        <p:nvSpPr>
          <p:cNvPr id="14346" name="Rectangle 2"/>
          <p:cNvSpPr>
            <a:spLocks noGrp="1" noChangeArrowheads="1"/>
          </p:cNvSpPr>
          <p:nvPr>
            <p:ph type="title"/>
          </p:nvPr>
        </p:nvSpPr>
        <p:spPr>
          <a:xfrm>
            <a:off x="758825" y="926860"/>
            <a:ext cx="10419715" cy="1054100"/>
          </a:xfrm>
        </p:spPr>
        <p:txBody>
          <a:bodyPr/>
          <a:lstStyle/>
          <a:p>
            <a:r>
              <a:rPr lang="en-GB" altLang="en-US" i="1" dirty="0"/>
              <a:t>k</a:t>
            </a:r>
            <a:r>
              <a:rPr lang="en-GB" altLang="en-US" dirty="0"/>
              <a:t>-means Process Example (6)</a:t>
            </a:r>
          </a:p>
        </p:txBody>
      </p:sp>
    </p:spTree>
    <p:extLst>
      <p:ext uri="{BB962C8B-B14F-4D97-AF65-F5344CB8AC3E}">
        <p14:creationId xmlns:p14="http://schemas.microsoft.com/office/powerpoint/2010/main" val="707213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Old centroids are discarded. Newly formed  clusters need new centrodis.">
            <a:extLst>
              <a:ext uri="{FF2B5EF4-FFF2-40B4-BE49-F238E27FC236}">
                <a16:creationId xmlns:a16="http://schemas.microsoft.com/office/drawing/2014/main" id="{CA8189EC-C627-4ADB-BC3A-8B08D6BCEEF1}"/>
              </a:ext>
            </a:extLst>
          </p:cNvPr>
          <p:cNvGrpSpPr/>
          <p:nvPr/>
        </p:nvGrpSpPr>
        <p:grpSpPr>
          <a:xfrm>
            <a:off x="3287713" y="2854984"/>
            <a:ext cx="4063885" cy="3374437"/>
            <a:chOff x="3287713" y="2854984"/>
            <a:chExt cx="4063885" cy="3374437"/>
          </a:xfrm>
        </p:grpSpPr>
        <p:sp>
          <p:nvSpPr>
            <p:cNvPr id="35" name="Oval 51">
              <a:extLst>
                <a:ext uri="{FF2B5EF4-FFF2-40B4-BE49-F238E27FC236}">
                  <a16:creationId xmlns:a16="http://schemas.microsoft.com/office/drawing/2014/main" id="{D9939674-864D-402C-8166-B7D65ECEB53A}"/>
                </a:ext>
              </a:extLst>
            </p:cNvPr>
            <p:cNvSpPr>
              <a:spLocks noChangeArrowheads="1"/>
            </p:cNvSpPr>
            <p:nvPr/>
          </p:nvSpPr>
          <p:spPr bwMode="auto">
            <a:xfrm>
              <a:off x="4675950" y="4393116"/>
              <a:ext cx="2458067" cy="1836305"/>
            </a:xfrm>
            <a:prstGeom prst="ellipse">
              <a:avLst/>
            </a:prstGeom>
            <a:solidFill>
              <a:srgbClr val="FFD9D5"/>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6" name="Oval 54">
              <a:extLst>
                <a:ext uri="{FF2B5EF4-FFF2-40B4-BE49-F238E27FC236}">
                  <a16:creationId xmlns:a16="http://schemas.microsoft.com/office/drawing/2014/main" id="{22CA8696-1D21-4876-B72E-EC1901D42BE4}"/>
                </a:ext>
              </a:extLst>
            </p:cNvPr>
            <p:cNvSpPr>
              <a:spLocks noChangeArrowheads="1"/>
            </p:cNvSpPr>
            <p:nvPr/>
          </p:nvSpPr>
          <p:spPr bwMode="auto">
            <a:xfrm rot="349493">
              <a:off x="4168661" y="2854984"/>
              <a:ext cx="3182937" cy="1521127"/>
            </a:xfrm>
            <a:prstGeom prst="ellipse">
              <a:avLst/>
            </a:prstGeom>
            <a:solidFill>
              <a:srgbClr val="FFD9D5"/>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7" name="Oval 46">
              <a:extLst>
                <a:ext uri="{FF2B5EF4-FFF2-40B4-BE49-F238E27FC236}">
                  <a16:creationId xmlns:a16="http://schemas.microsoft.com/office/drawing/2014/main" id="{FF7806FF-F9C0-43E6-9EA6-E0A3D4041AF9}"/>
                </a:ext>
              </a:extLst>
            </p:cNvPr>
            <p:cNvSpPr>
              <a:spLocks noChangeArrowheads="1"/>
            </p:cNvSpPr>
            <p:nvPr/>
          </p:nvSpPr>
          <p:spPr bwMode="auto">
            <a:xfrm>
              <a:off x="3287713" y="4076700"/>
              <a:ext cx="1439862" cy="1728788"/>
            </a:xfrm>
            <a:prstGeom prst="ellipse">
              <a:avLst/>
            </a:prstGeom>
            <a:solidFill>
              <a:srgbClr val="FFD9D5"/>
            </a:solidFill>
            <a:ln w="9525">
              <a:solidFill>
                <a:schemeClr val="tx1"/>
              </a:solidFill>
              <a:round/>
              <a:headEnd/>
              <a:tailEnd/>
            </a:ln>
          </p:spPr>
          <p:txBody>
            <a:bodyPr wrap="none" anchor="ctr"/>
            <a:lstStyle/>
            <a:p>
              <a:pPr algn="ctr">
                <a:spcBef>
                  <a:spcPct val="0"/>
                </a:spcBef>
              </a:pPr>
              <a:endParaRPr lang="en-GB">
                <a:latin typeface="Tahoma" pitchFamily="34" charset="0"/>
              </a:endParaRPr>
            </a:p>
          </p:txBody>
        </p:sp>
        <p:sp>
          <p:nvSpPr>
            <p:cNvPr id="43" name="Oval 9">
              <a:extLst>
                <a:ext uri="{FF2B5EF4-FFF2-40B4-BE49-F238E27FC236}">
                  <a16:creationId xmlns:a16="http://schemas.microsoft.com/office/drawing/2014/main" id="{F820F5ED-29B4-479F-A1B8-AEB7EA4BAAD9}"/>
                </a:ext>
              </a:extLst>
            </p:cNvPr>
            <p:cNvSpPr>
              <a:spLocks noChangeArrowheads="1"/>
            </p:cNvSpPr>
            <p:nvPr/>
          </p:nvSpPr>
          <p:spPr bwMode="auto">
            <a:xfrm>
              <a:off x="5880893" y="3592398"/>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7" name="Oval 4"/>
            <p:cNvSpPr>
              <a:spLocks noChangeArrowheads="1"/>
            </p:cNvSpPr>
            <p:nvPr/>
          </p:nvSpPr>
          <p:spPr bwMode="auto">
            <a:xfrm>
              <a:off x="3863976" y="42211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8" name="Oval 5"/>
            <p:cNvSpPr>
              <a:spLocks noChangeArrowheads="1"/>
            </p:cNvSpPr>
            <p:nvPr/>
          </p:nvSpPr>
          <p:spPr bwMode="auto">
            <a:xfrm>
              <a:off x="3287713"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9" name="Oval 6"/>
            <p:cNvSpPr>
              <a:spLocks noChangeArrowheads="1"/>
            </p:cNvSpPr>
            <p:nvPr/>
          </p:nvSpPr>
          <p:spPr bwMode="auto">
            <a:xfrm>
              <a:off x="4079876" y="44370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0" name="Oval 7"/>
            <p:cNvSpPr>
              <a:spLocks noChangeArrowheads="1"/>
            </p:cNvSpPr>
            <p:nvPr/>
          </p:nvSpPr>
          <p:spPr bwMode="auto">
            <a:xfrm>
              <a:off x="4511676" y="34290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1" name="Oval 8"/>
            <p:cNvSpPr>
              <a:spLocks noChangeArrowheads="1"/>
            </p:cNvSpPr>
            <p:nvPr/>
          </p:nvSpPr>
          <p:spPr bwMode="auto">
            <a:xfrm>
              <a:off x="5014912" y="5260351"/>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2" name="Oval 9"/>
            <p:cNvSpPr>
              <a:spLocks noChangeArrowheads="1"/>
            </p:cNvSpPr>
            <p:nvPr/>
          </p:nvSpPr>
          <p:spPr bwMode="auto">
            <a:xfrm>
              <a:off x="4511676" y="38608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3" name="Oval 10"/>
            <p:cNvSpPr>
              <a:spLocks noChangeArrowheads="1"/>
            </p:cNvSpPr>
            <p:nvPr/>
          </p:nvSpPr>
          <p:spPr bwMode="auto">
            <a:xfrm>
              <a:off x="4008438" y="5157788"/>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4" name="Oval 11"/>
            <p:cNvSpPr>
              <a:spLocks noChangeArrowheads="1"/>
            </p:cNvSpPr>
            <p:nvPr/>
          </p:nvSpPr>
          <p:spPr bwMode="auto">
            <a:xfrm>
              <a:off x="5808663"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5" name="Oval 12"/>
            <p:cNvSpPr>
              <a:spLocks noChangeArrowheads="1"/>
            </p:cNvSpPr>
            <p:nvPr/>
          </p:nvSpPr>
          <p:spPr bwMode="auto">
            <a:xfrm>
              <a:off x="4224338" y="47244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6" name="Oval 13"/>
            <p:cNvSpPr>
              <a:spLocks noChangeArrowheads="1"/>
            </p:cNvSpPr>
            <p:nvPr/>
          </p:nvSpPr>
          <p:spPr bwMode="auto">
            <a:xfrm>
              <a:off x="4583113" y="32131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7" name="Oval 14"/>
            <p:cNvSpPr>
              <a:spLocks noChangeArrowheads="1"/>
            </p:cNvSpPr>
            <p:nvPr/>
          </p:nvSpPr>
          <p:spPr bwMode="auto">
            <a:xfrm>
              <a:off x="3792538"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8" name="Oval 15"/>
            <p:cNvSpPr>
              <a:spLocks noChangeArrowheads="1"/>
            </p:cNvSpPr>
            <p:nvPr/>
          </p:nvSpPr>
          <p:spPr bwMode="auto">
            <a:xfrm>
              <a:off x="6240463" y="44370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9" name="Oval 16"/>
            <p:cNvSpPr>
              <a:spLocks noChangeArrowheads="1"/>
            </p:cNvSpPr>
            <p:nvPr/>
          </p:nvSpPr>
          <p:spPr bwMode="auto">
            <a:xfrm>
              <a:off x="5664201" y="5445126"/>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0" name="Oval 17"/>
            <p:cNvSpPr>
              <a:spLocks noChangeArrowheads="1"/>
            </p:cNvSpPr>
            <p:nvPr/>
          </p:nvSpPr>
          <p:spPr bwMode="auto">
            <a:xfrm>
              <a:off x="6024563" y="47974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1" name="Oval 18"/>
            <p:cNvSpPr>
              <a:spLocks noChangeArrowheads="1"/>
            </p:cNvSpPr>
            <p:nvPr/>
          </p:nvSpPr>
          <p:spPr bwMode="auto">
            <a:xfrm>
              <a:off x="44402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2" name="Oval 19"/>
            <p:cNvSpPr>
              <a:spLocks noChangeArrowheads="1"/>
            </p:cNvSpPr>
            <p:nvPr/>
          </p:nvSpPr>
          <p:spPr bwMode="auto">
            <a:xfrm>
              <a:off x="6167438"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3" name="Oval 20"/>
            <p:cNvSpPr>
              <a:spLocks noChangeArrowheads="1"/>
            </p:cNvSpPr>
            <p:nvPr/>
          </p:nvSpPr>
          <p:spPr bwMode="auto">
            <a:xfrm>
              <a:off x="5519738" y="59499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4" name="Oval 21"/>
            <p:cNvSpPr>
              <a:spLocks noChangeArrowheads="1"/>
            </p:cNvSpPr>
            <p:nvPr/>
          </p:nvSpPr>
          <p:spPr bwMode="auto">
            <a:xfrm>
              <a:off x="5951538" y="57340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5" name="Oval 22"/>
            <p:cNvSpPr>
              <a:spLocks noChangeArrowheads="1"/>
            </p:cNvSpPr>
            <p:nvPr/>
          </p:nvSpPr>
          <p:spPr bwMode="auto">
            <a:xfrm>
              <a:off x="5016501" y="5589588"/>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6" name="Oval 23"/>
            <p:cNvSpPr>
              <a:spLocks noChangeArrowheads="1"/>
            </p:cNvSpPr>
            <p:nvPr/>
          </p:nvSpPr>
          <p:spPr bwMode="auto">
            <a:xfrm>
              <a:off x="57356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7" name="Oval 24"/>
            <p:cNvSpPr>
              <a:spLocks noChangeArrowheads="1"/>
            </p:cNvSpPr>
            <p:nvPr/>
          </p:nvSpPr>
          <p:spPr bwMode="auto">
            <a:xfrm>
              <a:off x="6024563" y="55165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grpSp>
      <p:sp>
        <p:nvSpPr>
          <p:cNvPr id="2" name="TextBox 1"/>
          <p:cNvSpPr txBox="1"/>
          <p:nvPr/>
        </p:nvSpPr>
        <p:spPr>
          <a:xfrm>
            <a:off x="669064" y="1858078"/>
            <a:ext cx="8839336" cy="461665"/>
          </a:xfrm>
          <a:prstGeom prst="rect">
            <a:avLst/>
          </a:prstGeom>
          <a:noFill/>
        </p:spPr>
        <p:txBody>
          <a:bodyPr wrap="square" rtlCol="0">
            <a:spAutoFit/>
          </a:bodyPr>
          <a:lstStyle/>
          <a:p>
            <a:pPr algn="l"/>
            <a:r>
              <a:rPr lang="en-GB" sz="2400" dirty="0"/>
              <a:t>New clusters formed</a:t>
            </a:r>
          </a:p>
        </p:txBody>
      </p:sp>
      <p:sp>
        <p:nvSpPr>
          <p:cNvPr id="14346" name="Rectangle 2"/>
          <p:cNvSpPr>
            <a:spLocks noGrp="1" noChangeArrowheads="1"/>
          </p:cNvSpPr>
          <p:nvPr>
            <p:ph type="title"/>
          </p:nvPr>
        </p:nvSpPr>
        <p:spPr>
          <a:xfrm>
            <a:off x="758825" y="926860"/>
            <a:ext cx="10511155" cy="1054100"/>
          </a:xfrm>
        </p:spPr>
        <p:txBody>
          <a:bodyPr/>
          <a:lstStyle/>
          <a:p>
            <a:r>
              <a:rPr lang="en-GB" altLang="en-US" i="1" dirty="0"/>
              <a:t>k</a:t>
            </a:r>
            <a:r>
              <a:rPr lang="en-GB" altLang="en-US" dirty="0"/>
              <a:t>-means Process Example (7)</a:t>
            </a:r>
          </a:p>
        </p:txBody>
      </p:sp>
    </p:spTree>
    <p:extLst>
      <p:ext uri="{BB962C8B-B14F-4D97-AF65-F5344CB8AC3E}">
        <p14:creationId xmlns:p14="http://schemas.microsoft.com/office/powerpoint/2010/main" val="498143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The new centroid is calculated for each instance.">
            <a:extLst>
              <a:ext uri="{FF2B5EF4-FFF2-40B4-BE49-F238E27FC236}">
                <a16:creationId xmlns:a16="http://schemas.microsoft.com/office/drawing/2014/main" id="{F0E7ED78-E754-4539-84CF-67C26DE43884}"/>
              </a:ext>
            </a:extLst>
          </p:cNvPr>
          <p:cNvGrpSpPr/>
          <p:nvPr/>
        </p:nvGrpSpPr>
        <p:grpSpPr>
          <a:xfrm>
            <a:off x="3287713" y="2854984"/>
            <a:ext cx="4063885" cy="3374437"/>
            <a:chOff x="3287713" y="2854984"/>
            <a:chExt cx="4063885" cy="3374437"/>
          </a:xfrm>
        </p:grpSpPr>
        <p:sp>
          <p:nvSpPr>
            <p:cNvPr id="35" name="Oval 51">
              <a:extLst>
                <a:ext uri="{FF2B5EF4-FFF2-40B4-BE49-F238E27FC236}">
                  <a16:creationId xmlns:a16="http://schemas.microsoft.com/office/drawing/2014/main" id="{D9939674-864D-402C-8166-B7D65ECEB53A}"/>
                </a:ext>
              </a:extLst>
            </p:cNvPr>
            <p:cNvSpPr>
              <a:spLocks noChangeArrowheads="1"/>
            </p:cNvSpPr>
            <p:nvPr/>
          </p:nvSpPr>
          <p:spPr bwMode="auto">
            <a:xfrm>
              <a:off x="4675950" y="4393116"/>
              <a:ext cx="2458067" cy="1836305"/>
            </a:xfrm>
            <a:prstGeom prst="ellipse">
              <a:avLst/>
            </a:prstGeom>
            <a:solidFill>
              <a:srgbClr val="FFD9D5"/>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6" name="Oval 54">
              <a:extLst>
                <a:ext uri="{FF2B5EF4-FFF2-40B4-BE49-F238E27FC236}">
                  <a16:creationId xmlns:a16="http://schemas.microsoft.com/office/drawing/2014/main" id="{22CA8696-1D21-4876-B72E-EC1901D42BE4}"/>
                </a:ext>
              </a:extLst>
            </p:cNvPr>
            <p:cNvSpPr>
              <a:spLocks noChangeArrowheads="1"/>
            </p:cNvSpPr>
            <p:nvPr/>
          </p:nvSpPr>
          <p:spPr bwMode="auto">
            <a:xfrm rot="349493">
              <a:off x="4168661" y="2854984"/>
              <a:ext cx="3182937" cy="1521127"/>
            </a:xfrm>
            <a:prstGeom prst="ellipse">
              <a:avLst/>
            </a:prstGeom>
            <a:solidFill>
              <a:srgbClr val="FFD9D5"/>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7" name="Oval 46">
              <a:extLst>
                <a:ext uri="{FF2B5EF4-FFF2-40B4-BE49-F238E27FC236}">
                  <a16:creationId xmlns:a16="http://schemas.microsoft.com/office/drawing/2014/main" id="{FF7806FF-F9C0-43E6-9EA6-E0A3D4041AF9}"/>
                </a:ext>
              </a:extLst>
            </p:cNvPr>
            <p:cNvSpPr>
              <a:spLocks noChangeArrowheads="1"/>
            </p:cNvSpPr>
            <p:nvPr/>
          </p:nvSpPr>
          <p:spPr bwMode="auto">
            <a:xfrm>
              <a:off x="3287713" y="4076700"/>
              <a:ext cx="1439862" cy="1728788"/>
            </a:xfrm>
            <a:prstGeom prst="ellipse">
              <a:avLst/>
            </a:prstGeom>
            <a:solidFill>
              <a:srgbClr val="FFD9D5"/>
            </a:solidFill>
            <a:ln w="9525">
              <a:solidFill>
                <a:schemeClr val="tx1"/>
              </a:solidFill>
              <a:round/>
              <a:headEnd/>
              <a:tailEnd/>
            </a:ln>
          </p:spPr>
          <p:txBody>
            <a:bodyPr wrap="none" anchor="ctr"/>
            <a:lstStyle/>
            <a:p>
              <a:pPr algn="ctr">
                <a:spcBef>
                  <a:spcPct val="0"/>
                </a:spcBef>
              </a:pPr>
              <a:endParaRPr lang="en-GB">
                <a:latin typeface="Tahoma" pitchFamily="34" charset="0"/>
              </a:endParaRPr>
            </a:p>
          </p:txBody>
        </p:sp>
        <p:sp>
          <p:nvSpPr>
            <p:cNvPr id="43" name="Oval 9">
              <a:extLst>
                <a:ext uri="{FF2B5EF4-FFF2-40B4-BE49-F238E27FC236}">
                  <a16:creationId xmlns:a16="http://schemas.microsoft.com/office/drawing/2014/main" id="{F820F5ED-29B4-479F-A1B8-AEB7EA4BAAD9}"/>
                </a:ext>
              </a:extLst>
            </p:cNvPr>
            <p:cNvSpPr>
              <a:spLocks noChangeArrowheads="1"/>
            </p:cNvSpPr>
            <p:nvPr/>
          </p:nvSpPr>
          <p:spPr bwMode="auto">
            <a:xfrm>
              <a:off x="5880893" y="3592398"/>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7" name="Oval 4"/>
            <p:cNvSpPr>
              <a:spLocks noChangeArrowheads="1"/>
            </p:cNvSpPr>
            <p:nvPr/>
          </p:nvSpPr>
          <p:spPr bwMode="auto">
            <a:xfrm>
              <a:off x="3863976" y="42211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8" name="Oval 5"/>
            <p:cNvSpPr>
              <a:spLocks noChangeArrowheads="1"/>
            </p:cNvSpPr>
            <p:nvPr/>
          </p:nvSpPr>
          <p:spPr bwMode="auto">
            <a:xfrm>
              <a:off x="3287713"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9" name="Oval 6"/>
            <p:cNvSpPr>
              <a:spLocks noChangeArrowheads="1"/>
            </p:cNvSpPr>
            <p:nvPr/>
          </p:nvSpPr>
          <p:spPr bwMode="auto">
            <a:xfrm>
              <a:off x="4079876" y="44370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0" name="Oval 7"/>
            <p:cNvSpPr>
              <a:spLocks noChangeArrowheads="1"/>
            </p:cNvSpPr>
            <p:nvPr/>
          </p:nvSpPr>
          <p:spPr bwMode="auto">
            <a:xfrm>
              <a:off x="4511676" y="34290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1" name="Oval 8"/>
            <p:cNvSpPr>
              <a:spLocks noChangeArrowheads="1"/>
            </p:cNvSpPr>
            <p:nvPr/>
          </p:nvSpPr>
          <p:spPr bwMode="auto">
            <a:xfrm>
              <a:off x="5034725" y="5284241"/>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2" name="Oval 9"/>
            <p:cNvSpPr>
              <a:spLocks noChangeArrowheads="1"/>
            </p:cNvSpPr>
            <p:nvPr/>
          </p:nvSpPr>
          <p:spPr bwMode="auto">
            <a:xfrm>
              <a:off x="4511676" y="38608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3" name="Oval 10"/>
            <p:cNvSpPr>
              <a:spLocks noChangeArrowheads="1"/>
            </p:cNvSpPr>
            <p:nvPr/>
          </p:nvSpPr>
          <p:spPr bwMode="auto">
            <a:xfrm>
              <a:off x="4008438" y="5157788"/>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4" name="Oval 11"/>
            <p:cNvSpPr>
              <a:spLocks noChangeArrowheads="1"/>
            </p:cNvSpPr>
            <p:nvPr/>
          </p:nvSpPr>
          <p:spPr bwMode="auto">
            <a:xfrm>
              <a:off x="5808663"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5" name="Oval 12"/>
            <p:cNvSpPr>
              <a:spLocks noChangeArrowheads="1"/>
            </p:cNvSpPr>
            <p:nvPr/>
          </p:nvSpPr>
          <p:spPr bwMode="auto">
            <a:xfrm>
              <a:off x="4224338" y="47244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6" name="Oval 13"/>
            <p:cNvSpPr>
              <a:spLocks noChangeArrowheads="1"/>
            </p:cNvSpPr>
            <p:nvPr/>
          </p:nvSpPr>
          <p:spPr bwMode="auto">
            <a:xfrm>
              <a:off x="4583113" y="32131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7" name="Oval 14"/>
            <p:cNvSpPr>
              <a:spLocks noChangeArrowheads="1"/>
            </p:cNvSpPr>
            <p:nvPr/>
          </p:nvSpPr>
          <p:spPr bwMode="auto">
            <a:xfrm>
              <a:off x="3792538"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8" name="Oval 15"/>
            <p:cNvSpPr>
              <a:spLocks noChangeArrowheads="1"/>
            </p:cNvSpPr>
            <p:nvPr/>
          </p:nvSpPr>
          <p:spPr bwMode="auto">
            <a:xfrm>
              <a:off x="6240463" y="44370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9" name="Oval 16"/>
            <p:cNvSpPr>
              <a:spLocks noChangeArrowheads="1"/>
            </p:cNvSpPr>
            <p:nvPr/>
          </p:nvSpPr>
          <p:spPr bwMode="auto">
            <a:xfrm>
              <a:off x="5664201" y="5445126"/>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0" name="Oval 17"/>
            <p:cNvSpPr>
              <a:spLocks noChangeArrowheads="1"/>
            </p:cNvSpPr>
            <p:nvPr/>
          </p:nvSpPr>
          <p:spPr bwMode="auto">
            <a:xfrm>
              <a:off x="6024563" y="47974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1" name="Oval 18"/>
            <p:cNvSpPr>
              <a:spLocks noChangeArrowheads="1"/>
            </p:cNvSpPr>
            <p:nvPr/>
          </p:nvSpPr>
          <p:spPr bwMode="auto">
            <a:xfrm>
              <a:off x="44402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2" name="Oval 19"/>
            <p:cNvSpPr>
              <a:spLocks noChangeArrowheads="1"/>
            </p:cNvSpPr>
            <p:nvPr/>
          </p:nvSpPr>
          <p:spPr bwMode="auto">
            <a:xfrm>
              <a:off x="6167438"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3" name="Oval 20"/>
            <p:cNvSpPr>
              <a:spLocks noChangeArrowheads="1"/>
            </p:cNvSpPr>
            <p:nvPr/>
          </p:nvSpPr>
          <p:spPr bwMode="auto">
            <a:xfrm>
              <a:off x="5519738" y="59499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4" name="Oval 21"/>
            <p:cNvSpPr>
              <a:spLocks noChangeArrowheads="1"/>
            </p:cNvSpPr>
            <p:nvPr/>
          </p:nvSpPr>
          <p:spPr bwMode="auto">
            <a:xfrm>
              <a:off x="5951538" y="57340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5" name="Oval 22"/>
            <p:cNvSpPr>
              <a:spLocks noChangeArrowheads="1"/>
            </p:cNvSpPr>
            <p:nvPr/>
          </p:nvSpPr>
          <p:spPr bwMode="auto">
            <a:xfrm>
              <a:off x="5016501" y="5589588"/>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6" name="Oval 23"/>
            <p:cNvSpPr>
              <a:spLocks noChangeArrowheads="1"/>
            </p:cNvSpPr>
            <p:nvPr/>
          </p:nvSpPr>
          <p:spPr bwMode="auto">
            <a:xfrm>
              <a:off x="57356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7" name="Oval 24"/>
            <p:cNvSpPr>
              <a:spLocks noChangeArrowheads="1"/>
            </p:cNvSpPr>
            <p:nvPr/>
          </p:nvSpPr>
          <p:spPr bwMode="auto">
            <a:xfrm>
              <a:off x="6024563" y="55165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2" name="AutoShape 55">
              <a:extLst>
                <a:ext uri="{FF2B5EF4-FFF2-40B4-BE49-F238E27FC236}">
                  <a16:creationId xmlns:a16="http://schemas.microsoft.com/office/drawing/2014/main" id="{05A16D48-B450-4B9F-8222-89206B89E6EF}"/>
                </a:ext>
              </a:extLst>
            </p:cNvPr>
            <p:cNvSpPr>
              <a:spLocks noChangeArrowheads="1"/>
            </p:cNvSpPr>
            <p:nvPr/>
          </p:nvSpPr>
          <p:spPr bwMode="auto">
            <a:xfrm>
              <a:off x="3860907" y="4672205"/>
              <a:ext cx="287338" cy="287337"/>
            </a:xfrm>
            <a:prstGeom prst="sun">
              <a:avLst>
                <a:gd name="adj" fmla="val 25000"/>
              </a:avLst>
            </a:prstGeom>
            <a:solidFill>
              <a:schemeClr val="accent6">
                <a:lumMod val="75000"/>
              </a:schemeClr>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3" name="AutoShape 55">
              <a:extLst>
                <a:ext uri="{FF2B5EF4-FFF2-40B4-BE49-F238E27FC236}">
                  <a16:creationId xmlns:a16="http://schemas.microsoft.com/office/drawing/2014/main" id="{EA152AF5-862B-46E6-AC64-976ACD3C7CB4}"/>
                </a:ext>
              </a:extLst>
            </p:cNvPr>
            <p:cNvSpPr>
              <a:spLocks noChangeArrowheads="1"/>
            </p:cNvSpPr>
            <p:nvPr/>
          </p:nvSpPr>
          <p:spPr bwMode="auto">
            <a:xfrm>
              <a:off x="5276814" y="3533012"/>
              <a:ext cx="287338" cy="287337"/>
            </a:xfrm>
            <a:prstGeom prst="sun">
              <a:avLst>
                <a:gd name="adj" fmla="val 25000"/>
              </a:avLst>
            </a:prstGeom>
            <a:solidFill>
              <a:schemeClr val="accent6">
                <a:lumMod val="75000"/>
              </a:schemeClr>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4" name="AutoShape 55">
              <a:extLst>
                <a:ext uri="{FF2B5EF4-FFF2-40B4-BE49-F238E27FC236}">
                  <a16:creationId xmlns:a16="http://schemas.microsoft.com/office/drawing/2014/main" id="{FA03887A-D015-43C3-B432-F79106521D00}"/>
                </a:ext>
              </a:extLst>
            </p:cNvPr>
            <p:cNvSpPr>
              <a:spLocks noChangeArrowheads="1"/>
            </p:cNvSpPr>
            <p:nvPr/>
          </p:nvSpPr>
          <p:spPr bwMode="auto">
            <a:xfrm>
              <a:off x="5725595" y="5069135"/>
              <a:ext cx="287338" cy="287337"/>
            </a:xfrm>
            <a:prstGeom prst="sun">
              <a:avLst>
                <a:gd name="adj" fmla="val 25000"/>
              </a:avLst>
            </a:prstGeom>
            <a:solidFill>
              <a:schemeClr val="accent6">
                <a:lumMod val="75000"/>
              </a:schemeClr>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grpSp>
      <p:sp>
        <p:nvSpPr>
          <p:cNvPr id="2" name="TextBox 1"/>
          <p:cNvSpPr txBox="1"/>
          <p:nvPr/>
        </p:nvSpPr>
        <p:spPr>
          <a:xfrm>
            <a:off x="838920" y="1823099"/>
            <a:ext cx="8839336" cy="461665"/>
          </a:xfrm>
          <a:prstGeom prst="rect">
            <a:avLst/>
          </a:prstGeom>
          <a:noFill/>
        </p:spPr>
        <p:txBody>
          <a:bodyPr wrap="square" rtlCol="0">
            <a:spAutoFit/>
          </a:bodyPr>
          <a:lstStyle/>
          <a:p>
            <a:pPr algn="l"/>
            <a:r>
              <a:rPr lang="en-GB" sz="2400" dirty="0"/>
              <a:t>Calculate new centroids</a:t>
            </a:r>
          </a:p>
        </p:txBody>
      </p:sp>
      <p:sp>
        <p:nvSpPr>
          <p:cNvPr id="14346" name="Rectangle 2"/>
          <p:cNvSpPr>
            <a:spLocks noGrp="1" noChangeArrowheads="1"/>
          </p:cNvSpPr>
          <p:nvPr>
            <p:ph type="title"/>
          </p:nvPr>
        </p:nvSpPr>
        <p:spPr>
          <a:xfrm>
            <a:off x="758825" y="926860"/>
            <a:ext cx="10819765" cy="1054100"/>
          </a:xfrm>
        </p:spPr>
        <p:txBody>
          <a:bodyPr/>
          <a:lstStyle/>
          <a:p>
            <a:r>
              <a:rPr lang="en-GB" altLang="en-US" i="1" dirty="0"/>
              <a:t>k</a:t>
            </a:r>
            <a:r>
              <a:rPr lang="en-GB" altLang="en-US" dirty="0"/>
              <a:t>-means Process Example (8)</a:t>
            </a:r>
          </a:p>
        </p:txBody>
      </p:sp>
    </p:spTree>
    <p:extLst>
      <p:ext uri="{BB962C8B-B14F-4D97-AF65-F5344CB8AC3E}">
        <p14:creationId xmlns:p14="http://schemas.microsoft.com/office/powerpoint/2010/main" val="190593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0959-64F9-86BE-580B-6584D900AD1D}"/>
              </a:ext>
            </a:extLst>
          </p:cNvPr>
          <p:cNvSpPr>
            <a:spLocks noGrp="1"/>
          </p:cNvSpPr>
          <p:nvPr>
            <p:ph type="title"/>
          </p:nvPr>
        </p:nvSpPr>
        <p:spPr/>
        <p:txBody>
          <a:bodyPr/>
          <a:lstStyle/>
          <a:p>
            <a:r>
              <a:rPr lang="en-GB" dirty="0"/>
              <a:t>Lab Postmortem</a:t>
            </a:r>
          </a:p>
        </p:txBody>
      </p:sp>
      <p:sp>
        <p:nvSpPr>
          <p:cNvPr id="3" name="Content Placeholder 2">
            <a:extLst>
              <a:ext uri="{FF2B5EF4-FFF2-40B4-BE49-F238E27FC236}">
                <a16:creationId xmlns:a16="http://schemas.microsoft.com/office/drawing/2014/main" id="{F17C90AF-90A6-FC60-3B58-91AE2726315A}"/>
              </a:ext>
            </a:extLst>
          </p:cNvPr>
          <p:cNvSpPr>
            <a:spLocks noGrp="1"/>
          </p:cNvSpPr>
          <p:nvPr>
            <p:ph idx="1"/>
          </p:nvPr>
        </p:nvSpPr>
        <p:spPr/>
        <p:txBody>
          <a:bodyPr/>
          <a:lstStyle/>
          <a:p>
            <a:pPr marL="0" indent="0">
              <a:buNone/>
            </a:pPr>
            <a:r>
              <a:rPr lang="en-GB" dirty="0"/>
              <a:t>Something to remember/practice:</a:t>
            </a:r>
          </a:p>
          <a:p>
            <a:pPr marL="0" indent="0">
              <a:buNone/>
            </a:pPr>
            <a:endParaRPr lang="en-GB" dirty="0"/>
          </a:p>
          <a:p>
            <a:pPr marL="0" indent="0">
              <a:buNone/>
            </a:pPr>
            <a:r>
              <a:rPr lang="en-GB" dirty="0"/>
              <a:t>Practice “knitting” your .</a:t>
            </a:r>
            <a:r>
              <a:rPr lang="en-GB" dirty="0" err="1"/>
              <a:t>Rmd</a:t>
            </a:r>
            <a:r>
              <a:rPr lang="en-GB" dirty="0"/>
              <a:t> files occasionally (Publish or </a:t>
            </a:r>
            <a:r>
              <a:rPr lang="en-GB" dirty="0" err="1"/>
              <a:t>ctrl+shift+k</a:t>
            </a:r>
            <a:r>
              <a:rPr lang="en-GB" dirty="0"/>
              <a:t> will knit and output an html file).</a:t>
            </a:r>
          </a:p>
          <a:p>
            <a:pPr marL="0" indent="0">
              <a:buNone/>
            </a:pPr>
            <a:r>
              <a:rPr lang="en-GB" dirty="0"/>
              <a:t>Notice where the .</a:t>
            </a:r>
            <a:r>
              <a:rPr lang="en-GB" dirty="0" err="1"/>
              <a:t>Rmd</a:t>
            </a:r>
            <a:r>
              <a:rPr lang="en-GB" dirty="0"/>
              <a:t> files are saved and how you can find both that and your </a:t>
            </a:r>
            <a:r>
              <a:rPr lang="en-GB"/>
              <a:t>knitted html file</a:t>
            </a:r>
            <a:r>
              <a:rPr lang="en-GB" dirty="0"/>
              <a:t>.</a:t>
            </a:r>
          </a:p>
          <a:p>
            <a:pPr marL="0" indent="0">
              <a:buNone/>
            </a:pPr>
            <a:r>
              <a:rPr lang="en-GB" dirty="0"/>
              <a:t>Notice how long code takes to run.</a:t>
            </a:r>
          </a:p>
          <a:p>
            <a:pPr marL="0" indent="0">
              <a:buNone/>
            </a:pPr>
            <a:r>
              <a:rPr lang="en-GB" dirty="0"/>
              <a:t>When you create code, add notes about the results.</a:t>
            </a:r>
          </a:p>
          <a:p>
            <a:pPr marL="0" indent="0">
              <a:buNone/>
            </a:pPr>
            <a:endParaRPr lang="en-GB" dirty="0"/>
          </a:p>
        </p:txBody>
      </p:sp>
      <p:sp>
        <p:nvSpPr>
          <p:cNvPr id="4" name="Date Placeholder 3">
            <a:extLst>
              <a:ext uri="{FF2B5EF4-FFF2-40B4-BE49-F238E27FC236}">
                <a16:creationId xmlns:a16="http://schemas.microsoft.com/office/drawing/2014/main" id="{4CCACF43-980A-8DAB-2A50-1ED9F2984D54}"/>
              </a:ext>
            </a:extLst>
          </p:cNvPr>
          <p:cNvSpPr>
            <a:spLocks noGrp="1"/>
          </p:cNvSpPr>
          <p:nvPr>
            <p:ph type="dt" sz="half" idx="10"/>
          </p:nvPr>
        </p:nvSpPr>
        <p:spPr/>
        <p:txBody>
          <a:bodyPr/>
          <a:lstStyle/>
          <a:p>
            <a:fld id="{CD071B8E-0DD7-5842-950E-3289D9FBABB1}" type="datetime4">
              <a:rPr lang="en-GB" smtClean="0"/>
              <a:pPr/>
              <a:t>15 October 2025</a:t>
            </a:fld>
            <a:endParaRPr lang="en-US" dirty="0"/>
          </a:p>
        </p:txBody>
      </p:sp>
      <p:sp>
        <p:nvSpPr>
          <p:cNvPr id="5" name="Footer Placeholder 4">
            <a:extLst>
              <a:ext uri="{FF2B5EF4-FFF2-40B4-BE49-F238E27FC236}">
                <a16:creationId xmlns:a16="http://schemas.microsoft.com/office/drawing/2014/main" id="{2206E103-0B75-899D-4EDE-0B4604F0EF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539054-F8EE-F4C2-FE34-88ECA610A136}"/>
              </a:ext>
            </a:extLst>
          </p:cNvPr>
          <p:cNvSpPr>
            <a:spLocks noGrp="1"/>
          </p:cNvSpPr>
          <p:nvPr>
            <p:ph type="sldNum" sz="quarter" idx="12"/>
          </p:nvPr>
        </p:nvSpPr>
        <p:spPr/>
        <p:txBody>
          <a:bodyPr/>
          <a:lstStyle/>
          <a:p>
            <a:fld id="{437794D7-DC86-9A4E-9C9F-0B324FE8876A}" type="slidenum">
              <a:rPr lang="en-US" smtClean="0"/>
              <a:pPr/>
              <a:t>2</a:t>
            </a:fld>
            <a:endParaRPr lang="en-US" dirty="0"/>
          </a:p>
        </p:txBody>
      </p:sp>
    </p:spTree>
    <p:extLst>
      <p:ext uri="{BB962C8B-B14F-4D97-AF65-F5344CB8AC3E}">
        <p14:creationId xmlns:p14="http://schemas.microsoft.com/office/powerpoint/2010/main" val="333545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920" y="1823099"/>
            <a:ext cx="8839336" cy="830997"/>
          </a:xfrm>
          <a:prstGeom prst="rect">
            <a:avLst/>
          </a:prstGeom>
          <a:noFill/>
        </p:spPr>
        <p:txBody>
          <a:bodyPr wrap="square" rtlCol="0">
            <a:spAutoFit/>
          </a:bodyPr>
          <a:lstStyle/>
          <a:p>
            <a:pPr algn="l"/>
            <a:r>
              <a:rPr lang="en-GB" sz="2400" dirty="0"/>
              <a:t>Assign instances to clusters (nearest centroid). No change in cluster members so stop.</a:t>
            </a:r>
          </a:p>
        </p:txBody>
      </p:sp>
      <p:grpSp>
        <p:nvGrpSpPr>
          <p:cNvPr id="3" name="Group 2" descr="Re-allocation of instances to clusters leads to no changes.">
            <a:extLst>
              <a:ext uri="{FF2B5EF4-FFF2-40B4-BE49-F238E27FC236}">
                <a16:creationId xmlns:a16="http://schemas.microsoft.com/office/drawing/2014/main" id="{7D2EC533-9504-492C-91EC-156A6208949A}"/>
              </a:ext>
            </a:extLst>
          </p:cNvPr>
          <p:cNvGrpSpPr/>
          <p:nvPr/>
        </p:nvGrpSpPr>
        <p:grpSpPr>
          <a:xfrm>
            <a:off x="3287713" y="2854984"/>
            <a:ext cx="4063885" cy="3374437"/>
            <a:chOff x="3287713" y="2854984"/>
            <a:chExt cx="4063885" cy="3374437"/>
          </a:xfrm>
        </p:grpSpPr>
        <p:sp>
          <p:nvSpPr>
            <p:cNvPr id="35" name="Oval 51">
              <a:extLst>
                <a:ext uri="{FF2B5EF4-FFF2-40B4-BE49-F238E27FC236}">
                  <a16:creationId xmlns:a16="http://schemas.microsoft.com/office/drawing/2014/main" id="{D9939674-864D-402C-8166-B7D65ECEB53A}"/>
                </a:ext>
              </a:extLst>
            </p:cNvPr>
            <p:cNvSpPr>
              <a:spLocks noChangeArrowheads="1"/>
            </p:cNvSpPr>
            <p:nvPr/>
          </p:nvSpPr>
          <p:spPr bwMode="auto">
            <a:xfrm>
              <a:off x="4675950" y="4393116"/>
              <a:ext cx="2458067" cy="1836305"/>
            </a:xfrm>
            <a:prstGeom prst="ellipse">
              <a:avLst/>
            </a:prstGeom>
            <a:solidFill>
              <a:srgbClr val="FFD9D5"/>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6" name="Oval 54">
              <a:extLst>
                <a:ext uri="{FF2B5EF4-FFF2-40B4-BE49-F238E27FC236}">
                  <a16:creationId xmlns:a16="http://schemas.microsoft.com/office/drawing/2014/main" id="{22CA8696-1D21-4876-B72E-EC1901D42BE4}"/>
                </a:ext>
              </a:extLst>
            </p:cNvPr>
            <p:cNvSpPr>
              <a:spLocks noChangeArrowheads="1"/>
            </p:cNvSpPr>
            <p:nvPr/>
          </p:nvSpPr>
          <p:spPr bwMode="auto">
            <a:xfrm rot="349493">
              <a:off x="4168661" y="2854984"/>
              <a:ext cx="3182937" cy="1521127"/>
            </a:xfrm>
            <a:prstGeom prst="ellipse">
              <a:avLst/>
            </a:prstGeom>
            <a:solidFill>
              <a:srgbClr val="FFD9D5"/>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7" name="Oval 46">
              <a:extLst>
                <a:ext uri="{FF2B5EF4-FFF2-40B4-BE49-F238E27FC236}">
                  <a16:creationId xmlns:a16="http://schemas.microsoft.com/office/drawing/2014/main" id="{FF7806FF-F9C0-43E6-9EA6-E0A3D4041AF9}"/>
                </a:ext>
              </a:extLst>
            </p:cNvPr>
            <p:cNvSpPr>
              <a:spLocks noChangeArrowheads="1"/>
            </p:cNvSpPr>
            <p:nvPr/>
          </p:nvSpPr>
          <p:spPr bwMode="auto">
            <a:xfrm>
              <a:off x="3287713" y="4076700"/>
              <a:ext cx="1439862" cy="1728788"/>
            </a:xfrm>
            <a:prstGeom prst="ellipse">
              <a:avLst/>
            </a:prstGeom>
            <a:solidFill>
              <a:srgbClr val="FFD9D5"/>
            </a:solidFill>
            <a:ln w="9525">
              <a:solidFill>
                <a:schemeClr val="tx1"/>
              </a:solidFill>
              <a:round/>
              <a:headEnd/>
              <a:tailEnd/>
            </a:ln>
          </p:spPr>
          <p:txBody>
            <a:bodyPr wrap="none" anchor="ctr"/>
            <a:lstStyle/>
            <a:p>
              <a:pPr algn="ctr">
                <a:spcBef>
                  <a:spcPct val="0"/>
                </a:spcBef>
              </a:pPr>
              <a:endParaRPr lang="en-GB">
                <a:latin typeface="Tahoma" pitchFamily="34" charset="0"/>
              </a:endParaRPr>
            </a:p>
          </p:txBody>
        </p:sp>
        <p:sp>
          <p:nvSpPr>
            <p:cNvPr id="43" name="Oval 9">
              <a:extLst>
                <a:ext uri="{FF2B5EF4-FFF2-40B4-BE49-F238E27FC236}">
                  <a16:creationId xmlns:a16="http://schemas.microsoft.com/office/drawing/2014/main" id="{F820F5ED-29B4-479F-A1B8-AEB7EA4BAAD9}"/>
                </a:ext>
              </a:extLst>
            </p:cNvPr>
            <p:cNvSpPr>
              <a:spLocks noChangeArrowheads="1"/>
            </p:cNvSpPr>
            <p:nvPr/>
          </p:nvSpPr>
          <p:spPr bwMode="auto">
            <a:xfrm>
              <a:off x="5880893" y="3592398"/>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7" name="Oval 4"/>
            <p:cNvSpPr>
              <a:spLocks noChangeArrowheads="1"/>
            </p:cNvSpPr>
            <p:nvPr/>
          </p:nvSpPr>
          <p:spPr bwMode="auto">
            <a:xfrm>
              <a:off x="3863976" y="42211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8" name="Oval 5"/>
            <p:cNvSpPr>
              <a:spLocks noChangeArrowheads="1"/>
            </p:cNvSpPr>
            <p:nvPr/>
          </p:nvSpPr>
          <p:spPr bwMode="auto">
            <a:xfrm>
              <a:off x="3287713"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49" name="Oval 6"/>
            <p:cNvSpPr>
              <a:spLocks noChangeArrowheads="1"/>
            </p:cNvSpPr>
            <p:nvPr/>
          </p:nvSpPr>
          <p:spPr bwMode="auto">
            <a:xfrm>
              <a:off x="4079876" y="4437063"/>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0" name="Oval 7"/>
            <p:cNvSpPr>
              <a:spLocks noChangeArrowheads="1"/>
            </p:cNvSpPr>
            <p:nvPr/>
          </p:nvSpPr>
          <p:spPr bwMode="auto">
            <a:xfrm>
              <a:off x="4511676" y="34290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1" name="Oval 8"/>
            <p:cNvSpPr>
              <a:spLocks noChangeArrowheads="1"/>
            </p:cNvSpPr>
            <p:nvPr/>
          </p:nvSpPr>
          <p:spPr bwMode="auto">
            <a:xfrm>
              <a:off x="5034725" y="5284241"/>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2" name="Oval 9"/>
            <p:cNvSpPr>
              <a:spLocks noChangeArrowheads="1"/>
            </p:cNvSpPr>
            <p:nvPr/>
          </p:nvSpPr>
          <p:spPr bwMode="auto">
            <a:xfrm>
              <a:off x="4511676" y="3860801"/>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3" name="Oval 10"/>
            <p:cNvSpPr>
              <a:spLocks noChangeArrowheads="1"/>
            </p:cNvSpPr>
            <p:nvPr/>
          </p:nvSpPr>
          <p:spPr bwMode="auto">
            <a:xfrm>
              <a:off x="4008438" y="5157788"/>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4" name="Oval 11"/>
            <p:cNvSpPr>
              <a:spLocks noChangeArrowheads="1"/>
            </p:cNvSpPr>
            <p:nvPr/>
          </p:nvSpPr>
          <p:spPr bwMode="auto">
            <a:xfrm>
              <a:off x="5808663"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5" name="Oval 12"/>
            <p:cNvSpPr>
              <a:spLocks noChangeArrowheads="1"/>
            </p:cNvSpPr>
            <p:nvPr/>
          </p:nvSpPr>
          <p:spPr bwMode="auto">
            <a:xfrm>
              <a:off x="4224338" y="47244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6" name="Oval 13"/>
            <p:cNvSpPr>
              <a:spLocks noChangeArrowheads="1"/>
            </p:cNvSpPr>
            <p:nvPr/>
          </p:nvSpPr>
          <p:spPr bwMode="auto">
            <a:xfrm>
              <a:off x="4583113" y="321310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7" name="Oval 14"/>
            <p:cNvSpPr>
              <a:spLocks noChangeArrowheads="1"/>
            </p:cNvSpPr>
            <p:nvPr/>
          </p:nvSpPr>
          <p:spPr bwMode="auto">
            <a:xfrm>
              <a:off x="3792538" y="50133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8" name="Oval 15"/>
            <p:cNvSpPr>
              <a:spLocks noChangeArrowheads="1"/>
            </p:cNvSpPr>
            <p:nvPr/>
          </p:nvSpPr>
          <p:spPr bwMode="auto">
            <a:xfrm>
              <a:off x="6240463" y="44370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59" name="Oval 16"/>
            <p:cNvSpPr>
              <a:spLocks noChangeArrowheads="1"/>
            </p:cNvSpPr>
            <p:nvPr/>
          </p:nvSpPr>
          <p:spPr bwMode="auto">
            <a:xfrm>
              <a:off x="5664201" y="5445126"/>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0" name="Oval 17"/>
            <p:cNvSpPr>
              <a:spLocks noChangeArrowheads="1"/>
            </p:cNvSpPr>
            <p:nvPr/>
          </p:nvSpPr>
          <p:spPr bwMode="auto">
            <a:xfrm>
              <a:off x="6024563" y="4797426"/>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1" name="Oval 18"/>
            <p:cNvSpPr>
              <a:spLocks noChangeArrowheads="1"/>
            </p:cNvSpPr>
            <p:nvPr/>
          </p:nvSpPr>
          <p:spPr bwMode="auto">
            <a:xfrm>
              <a:off x="44402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2" name="Oval 19"/>
            <p:cNvSpPr>
              <a:spLocks noChangeArrowheads="1"/>
            </p:cNvSpPr>
            <p:nvPr/>
          </p:nvSpPr>
          <p:spPr bwMode="auto">
            <a:xfrm>
              <a:off x="6167438" y="42211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3" name="Oval 20"/>
            <p:cNvSpPr>
              <a:spLocks noChangeArrowheads="1"/>
            </p:cNvSpPr>
            <p:nvPr/>
          </p:nvSpPr>
          <p:spPr bwMode="auto">
            <a:xfrm>
              <a:off x="5519738" y="59499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4" name="Oval 21"/>
            <p:cNvSpPr>
              <a:spLocks noChangeArrowheads="1"/>
            </p:cNvSpPr>
            <p:nvPr/>
          </p:nvSpPr>
          <p:spPr bwMode="auto">
            <a:xfrm>
              <a:off x="5951538" y="5734051"/>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5" name="Oval 22"/>
            <p:cNvSpPr>
              <a:spLocks noChangeArrowheads="1"/>
            </p:cNvSpPr>
            <p:nvPr/>
          </p:nvSpPr>
          <p:spPr bwMode="auto">
            <a:xfrm>
              <a:off x="5016501" y="5589588"/>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6" name="Oval 23"/>
            <p:cNvSpPr>
              <a:spLocks noChangeArrowheads="1"/>
            </p:cNvSpPr>
            <p:nvPr/>
          </p:nvSpPr>
          <p:spPr bwMode="auto">
            <a:xfrm>
              <a:off x="5735638" y="50847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367" name="Oval 24"/>
            <p:cNvSpPr>
              <a:spLocks noChangeArrowheads="1"/>
            </p:cNvSpPr>
            <p:nvPr/>
          </p:nvSpPr>
          <p:spPr bwMode="auto">
            <a:xfrm>
              <a:off x="6024563" y="5516563"/>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2" name="AutoShape 55">
              <a:extLst>
                <a:ext uri="{FF2B5EF4-FFF2-40B4-BE49-F238E27FC236}">
                  <a16:creationId xmlns:a16="http://schemas.microsoft.com/office/drawing/2014/main" id="{05A16D48-B450-4B9F-8222-89206B89E6EF}"/>
                </a:ext>
              </a:extLst>
            </p:cNvPr>
            <p:cNvSpPr>
              <a:spLocks noChangeArrowheads="1"/>
            </p:cNvSpPr>
            <p:nvPr/>
          </p:nvSpPr>
          <p:spPr bwMode="auto">
            <a:xfrm>
              <a:off x="3860907" y="4672205"/>
              <a:ext cx="287338" cy="287337"/>
            </a:xfrm>
            <a:prstGeom prst="sun">
              <a:avLst>
                <a:gd name="adj" fmla="val 25000"/>
              </a:avLst>
            </a:prstGeom>
            <a:solidFill>
              <a:schemeClr val="accent6">
                <a:lumMod val="75000"/>
              </a:schemeClr>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3" name="AutoShape 55">
              <a:extLst>
                <a:ext uri="{FF2B5EF4-FFF2-40B4-BE49-F238E27FC236}">
                  <a16:creationId xmlns:a16="http://schemas.microsoft.com/office/drawing/2014/main" id="{EA152AF5-862B-46E6-AC64-976ACD3C7CB4}"/>
                </a:ext>
              </a:extLst>
            </p:cNvPr>
            <p:cNvSpPr>
              <a:spLocks noChangeArrowheads="1"/>
            </p:cNvSpPr>
            <p:nvPr/>
          </p:nvSpPr>
          <p:spPr bwMode="auto">
            <a:xfrm>
              <a:off x="5276814" y="3533012"/>
              <a:ext cx="287338" cy="287337"/>
            </a:xfrm>
            <a:prstGeom prst="sun">
              <a:avLst>
                <a:gd name="adj" fmla="val 25000"/>
              </a:avLst>
            </a:prstGeom>
            <a:solidFill>
              <a:schemeClr val="accent6">
                <a:lumMod val="75000"/>
              </a:schemeClr>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34" name="AutoShape 55">
              <a:extLst>
                <a:ext uri="{FF2B5EF4-FFF2-40B4-BE49-F238E27FC236}">
                  <a16:creationId xmlns:a16="http://schemas.microsoft.com/office/drawing/2014/main" id="{FA03887A-D015-43C3-B432-F79106521D00}"/>
                </a:ext>
              </a:extLst>
            </p:cNvPr>
            <p:cNvSpPr>
              <a:spLocks noChangeArrowheads="1"/>
            </p:cNvSpPr>
            <p:nvPr/>
          </p:nvSpPr>
          <p:spPr bwMode="auto">
            <a:xfrm>
              <a:off x="5725595" y="5069135"/>
              <a:ext cx="287338" cy="287337"/>
            </a:xfrm>
            <a:prstGeom prst="sun">
              <a:avLst>
                <a:gd name="adj" fmla="val 25000"/>
              </a:avLst>
            </a:prstGeom>
            <a:solidFill>
              <a:schemeClr val="accent6">
                <a:lumMod val="75000"/>
              </a:schemeClr>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grpSp>
      <p:sp>
        <p:nvSpPr>
          <p:cNvPr id="14346" name="Rectangle 2"/>
          <p:cNvSpPr>
            <a:spLocks noGrp="1" noChangeArrowheads="1"/>
          </p:cNvSpPr>
          <p:nvPr>
            <p:ph type="title"/>
          </p:nvPr>
        </p:nvSpPr>
        <p:spPr>
          <a:xfrm>
            <a:off x="758825" y="926860"/>
            <a:ext cx="10351135" cy="1054100"/>
          </a:xfrm>
        </p:spPr>
        <p:txBody>
          <a:bodyPr/>
          <a:lstStyle/>
          <a:p>
            <a:r>
              <a:rPr lang="en-GB" altLang="en-US" i="1" dirty="0"/>
              <a:t>k</a:t>
            </a:r>
            <a:r>
              <a:rPr lang="en-GB" altLang="en-US" dirty="0"/>
              <a:t>-means Process Example (9)</a:t>
            </a:r>
          </a:p>
        </p:txBody>
      </p:sp>
    </p:spTree>
    <p:extLst>
      <p:ext uri="{BB962C8B-B14F-4D97-AF65-F5344CB8AC3E}">
        <p14:creationId xmlns:p14="http://schemas.microsoft.com/office/powerpoint/2010/main" val="311203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Example of centroid containing average values for numeric attributes and majority vote for nominal attributes.">
            <a:extLst>
              <a:ext uri="{FF2B5EF4-FFF2-40B4-BE49-F238E27FC236}">
                <a16:creationId xmlns:a16="http://schemas.microsoft.com/office/drawing/2014/main" id="{B4D34114-345F-4004-8386-B948DC2184FB}"/>
              </a:ext>
            </a:extLst>
          </p:cNvPr>
          <p:cNvGrpSpPr/>
          <p:nvPr/>
        </p:nvGrpSpPr>
        <p:grpSpPr>
          <a:xfrm>
            <a:off x="119065" y="4691062"/>
            <a:ext cx="5443537" cy="1728788"/>
            <a:chOff x="119065" y="4691062"/>
            <a:chExt cx="5443537" cy="1728788"/>
          </a:xfrm>
        </p:grpSpPr>
        <p:sp>
          <p:nvSpPr>
            <p:cNvPr id="19460" name="TextBox 4"/>
            <p:cNvSpPr txBox="1">
              <a:spLocks noChangeArrowheads="1"/>
            </p:cNvSpPr>
            <p:nvPr/>
          </p:nvSpPr>
          <p:spPr bwMode="auto">
            <a:xfrm>
              <a:off x="119065" y="5853112"/>
              <a:ext cx="960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r>
                <a:rPr lang="en-GB" altLang="en-US" sz="1800">
                  <a:latin typeface="Tahoma" pitchFamily="34" charset="0"/>
                </a:rPr>
                <a:t>Cluster </a:t>
              </a:r>
            </a:p>
          </p:txBody>
        </p:sp>
        <p:sp>
          <p:nvSpPr>
            <p:cNvPr id="19461" name="Oval 5"/>
            <p:cNvSpPr>
              <a:spLocks noChangeArrowheads="1"/>
            </p:cNvSpPr>
            <p:nvPr/>
          </p:nvSpPr>
          <p:spPr bwMode="auto">
            <a:xfrm>
              <a:off x="1774827" y="5915025"/>
              <a:ext cx="504825" cy="4318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r>
                <a:rPr lang="en-GB" altLang="en-US" sz="1800">
                  <a:solidFill>
                    <a:srgbClr val="CCFFFF"/>
                  </a:solidFill>
                  <a:latin typeface="Tahoma" pitchFamily="34" charset="0"/>
                </a:rPr>
                <a:t>a</a:t>
              </a:r>
            </a:p>
          </p:txBody>
        </p:sp>
        <p:sp>
          <p:nvSpPr>
            <p:cNvPr id="19462" name="Oval 46"/>
            <p:cNvSpPr>
              <a:spLocks noChangeArrowheads="1"/>
            </p:cNvSpPr>
            <p:nvPr/>
          </p:nvSpPr>
          <p:spPr bwMode="auto">
            <a:xfrm>
              <a:off x="982664" y="4691062"/>
              <a:ext cx="2089150" cy="17287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9463" name="Oval 7"/>
            <p:cNvSpPr>
              <a:spLocks noChangeArrowheads="1"/>
            </p:cNvSpPr>
            <p:nvPr/>
          </p:nvSpPr>
          <p:spPr bwMode="auto">
            <a:xfrm>
              <a:off x="1343027" y="5051425"/>
              <a:ext cx="504825" cy="4318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r>
                <a:rPr lang="en-GB" altLang="en-US" sz="1800" dirty="0">
                  <a:solidFill>
                    <a:srgbClr val="CCFFFF"/>
                  </a:solidFill>
                  <a:latin typeface="Tahoma" pitchFamily="34" charset="0"/>
                </a:rPr>
                <a:t>b</a:t>
              </a:r>
            </a:p>
          </p:txBody>
        </p:sp>
        <p:sp>
          <p:nvSpPr>
            <p:cNvPr id="19464" name="Oval 8"/>
            <p:cNvSpPr>
              <a:spLocks noChangeArrowheads="1"/>
            </p:cNvSpPr>
            <p:nvPr/>
          </p:nvSpPr>
          <p:spPr bwMode="auto">
            <a:xfrm>
              <a:off x="2206627" y="5051425"/>
              <a:ext cx="504825" cy="4318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r>
                <a:rPr lang="en-GB" altLang="en-US" sz="1800">
                  <a:solidFill>
                    <a:srgbClr val="CCFFFF"/>
                  </a:solidFill>
                  <a:latin typeface="Tahoma" pitchFamily="34" charset="0"/>
                </a:rPr>
                <a:t>c</a:t>
              </a:r>
            </a:p>
          </p:txBody>
        </p:sp>
        <p:sp>
          <p:nvSpPr>
            <p:cNvPr id="19465" name="AutoShape 59"/>
            <p:cNvSpPr>
              <a:spLocks noChangeArrowheads="1"/>
            </p:cNvSpPr>
            <p:nvPr/>
          </p:nvSpPr>
          <p:spPr bwMode="auto">
            <a:xfrm>
              <a:off x="1847851" y="5483226"/>
              <a:ext cx="287338" cy="287337"/>
            </a:xfrm>
            <a:prstGeom prst="sun">
              <a:avLst>
                <a:gd name="adj" fmla="val 25000"/>
              </a:avLst>
            </a:prstGeom>
            <a:solidFill>
              <a:srgbClr val="FF0000"/>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cxnSp>
          <p:nvCxnSpPr>
            <p:cNvPr id="19495" name="Straight Arrow Connector 14"/>
            <p:cNvCxnSpPr>
              <a:cxnSpLocks noChangeShapeType="1"/>
              <a:stCxn id="19465" idx="3"/>
            </p:cNvCxnSpPr>
            <p:nvPr/>
          </p:nvCxnSpPr>
          <p:spPr bwMode="auto">
            <a:xfrm>
              <a:off x="2135190" y="5627688"/>
              <a:ext cx="1584325" cy="225425"/>
            </a:xfrm>
            <a:prstGeom prst="straightConnector1">
              <a:avLst/>
            </a:prstGeom>
            <a:noFill/>
            <a:ln w="539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96" name="TextBox 22"/>
            <p:cNvSpPr txBox="1">
              <a:spLocks noChangeArrowheads="1"/>
            </p:cNvSpPr>
            <p:nvPr/>
          </p:nvSpPr>
          <p:spPr bwMode="auto">
            <a:xfrm>
              <a:off x="3719515" y="5276851"/>
              <a:ext cx="18430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eaLnBrk="1" hangingPunct="1">
                <a:spcBef>
                  <a:spcPct val="0"/>
                </a:spcBef>
                <a:buClrTx/>
                <a:buSzTx/>
                <a:buFontTx/>
                <a:buNone/>
              </a:pPr>
              <a:r>
                <a:rPr lang="en-GB" altLang="en-US" sz="1800" dirty="0">
                  <a:latin typeface="Tahoma" pitchFamily="34" charset="0"/>
                </a:rPr>
                <a:t>Age=24.3</a:t>
              </a:r>
            </a:p>
            <a:p>
              <a:pPr eaLnBrk="1" hangingPunct="1">
                <a:spcBef>
                  <a:spcPct val="0"/>
                </a:spcBef>
                <a:buClrTx/>
                <a:buSzTx/>
                <a:buFontTx/>
                <a:buNone/>
              </a:pPr>
              <a:r>
                <a:rPr lang="en-GB" altLang="en-US" sz="1800" dirty="0">
                  <a:latin typeface="Tahoma" pitchFamily="34" charset="0"/>
                </a:rPr>
                <a:t>Salary= 37.7</a:t>
              </a:r>
            </a:p>
            <a:p>
              <a:pPr eaLnBrk="1" hangingPunct="1">
                <a:spcBef>
                  <a:spcPct val="0"/>
                </a:spcBef>
                <a:buClrTx/>
                <a:buSzTx/>
                <a:buFontTx/>
                <a:buNone/>
              </a:pPr>
              <a:r>
                <a:rPr lang="en-GB" altLang="en-US" sz="1800" dirty="0">
                  <a:latin typeface="Tahoma" pitchFamily="34" charset="0"/>
                </a:rPr>
                <a:t>Insurance = Yes</a:t>
              </a:r>
            </a:p>
          </p:txBody>
        </p:sp>
      </p:grpSp>
      <p:sp>
        <p:nvSpPr>
          <p:cNvPr id="2" name="Speech Bubble: Rectangle 1">
            <a:extLst>
              <a:ext uri="{FF2B5EF4-FFF2-40B4-BE49-F238E27FC236}">
                <a16:creationId xmlns:a16="http://schemas.microsoft.com/office/drawing/2014/main" id="{D96195D0-E5E4-45D5-9145-53A155BA6172}"/>
              </a:ext>
            </a:extLst>
          </p:cNvPr>
          <p:cNvSpPr/>
          <p:nvPr/>
        </p:nvSpPr>
        <p:spPr>
          <a:xfrm>
            <a:off x="5451585" y="4785441"/>
            <a:ext cx="5196840" cy="1186497"/>
          </a:xfrm>
          <a:prstGeom prst="wedgeRectCallout">
            <a:avLst>
              <a:gd name="adj1" fmla="val -27132"/>
              <a:gd name="adj2" fmla="val -57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Note that in reality numeric attributes  should have been  normalised or standardised</a:t>
            </a:r>
          </a:p>
        </p:txBody>
      </p:sp>
      <p:graphicFrame>
        <p:nvGraphicFramePr>
          <p:cNvPr id="12" name="Table 11"/>
          <p:cNvGraphicFramePr>
            <a:graphicFrameLocks noGrp="1"/>
          </p:cNvGraphicFramePr>
          <p:nvPr>
            <p:extLst>
              <p:ext uri="{D42A27DB-BD31-4B8C-83A1-F6EECF244321}">
                <p14:modId xmlns:p14="http://schemas.microsoft.com/office/powerpoint/2010/main" val="3309864477"/>
              </p:ext>
            </p:extLst>
          </p:nvPr>
        </p:nvGraphicFramePr>
        <p:xfrm>
          <a:off x="2917269" y="2206627"/>
          <a:ext cx="7772400" cy="2484435"/>
        </p:xfrm>
        <a:graphic>
          <a:graphicData uri="http://schemas.openxmlformats.org/drawingml/2006/table">
            <a:tbl>
              <a:tblPr firstRow="1" bandRow="1">
                <a:tableStyleId>{1E171933-4619-4E11-9A3F-F7608DF75F80}</a:tableStyleId>
              </a:tblPr>
              <a:tblGrid>
                <a:gridCol w="1391841">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765009">
                  <a:extLst>
                    <a:ext uri="{9D8B030D-6E8A-4147-A177-3AD203B41FA5}">
                      <a16:colId xmlns:a16="http://schemas.microsoft.com/office/drawing/2014/main" val="20002"/>
                    </a:ext>
                  </a:extLst>
                </a:gridCol>
                <a:gridCol w="3072500">
                  <a:extLst>
                    <a:ext uri="{9D8B030D-6E8A-4147-A177-3AD203B41FA5}">
                      <a16:colId xmlns:a16="http://schemas.microsoft.com/office/drawing/2014/main" val="20003"/>
                    </a:ext>
                  </a:extLst>
                </a:gridCol>
              </a:tblGrid>
              <a:tr h="496887">
                <a:tc>
                  <a:txBody>
                    <a:bodyPr/>
                    <a:lstStyle/>
                    <a:p>
                      <a:r>
                        <a:rPr lang="en-GB" sz="2400" dirty="0">
                          <a:solidFill>
                            <a:schemeClr val="bg1"/>
                          </a:solidFill>
                        </a:rPr>
                        <a:t>Instances</a:t>
                      </a:r>
                    </a:p>
                  </a:txBody>
                  <a:tcPr marL="91444" marR="91444" marT="45723" marB="45723">
                    <a:solidFill>
                      <a:schemeClr val="accent1">
                        <a:lumMod val="75000"/>
                      </a:schemeClr>
                    </a:solidFill>
                  </a:tcPr>
                </a:tc>
                <a:tc>
                  <a:txBody>
                    <a:bodyPr/>
                    <a:lstStyle/>
                    <a:p>
                      <a:r>
                        <a:rPr lang="en-GB" sz="2400" dirty="0">
                          <a:solidFill>
                            <a:schemeClr val="bg1"/>
                          </a:solidFill>
                        </a:rPr>
                        <a:t>age</a:t>
                      </a:r>
                    </a:p>
                  </a:txBody>
                  <a:tcPr marL="91444" marR="91444" marT="45723" marB="45723">
                    <a:solidFill>
                      <a:schemeClr val="accent1">
                        <a:lumMod val="75000"/>
                      </a:schemeClr>
                    </a:solidFill>
                  </a:tcPr>
                </a:tc>
                <a:tc>
                  <a:txBody>
                    <a:bodyPr/>
                    <a:lstStyle/>
                    <a:p>
                      <a:r>
                        <a:rPr lang="en-GB" sz="2400" dirty="0">
                          <a:solidFill>
                            <a:schemeClr val="bg1"/>
                          </a:solidFill>
                        </a:rPr>
                        <a:t>salary</a:t>
                      </a:r>
                    </a:p>
                  </a:txBody>
                  <a:tcPr marL="91444" marR="91444" marT="45723" marB="45723">
                    <a:solidFill>
                      <a:schemeClr val="accent1">
                        <a:lumMod val="75000"/>
                      </a:schemeClr>
                    </a:solidFill>
                  </a:tcPr>
                </a:tc>
                <a:tc>
                  <a:txBody>
                    <a:bodyPr/>
                    <a:lstStyle/>
                    <a:p>
                      <a:r>
                        <a:rPr lang="en-GB" sz="2400" dirty="0">
                          <a:solidFill>
                            <a:schemeClr val="bg1"/>
                          </a:solidFill>
                        </a:rPr>
                        <a:t>insurance</a:t>
                      </a:r>
                    </a:p>
                  </a:txBody>
                  <a:tcPr marL="91444" marR="91444" marT="45723" marB="45723">
                    <a:solidFill>
                      <a:schemeClr val="accent1">
                        <a:lumMod val="75000"/>
                      </a:schemeClr>
                    </a:solidFill>
                  </a:tcPr>
                </a:tc>
                <a:extLst>
                  <a:ext uri="{0D108BD9-81ED-4DB2-BD59-A6C34878D82A}">
                    <a16:rowId xmlns:a16="http://schemas.microsoft.com/office/drawing/2014/main" val="10000"/>
                  </a:ext>
                </a:extLst>
              </a:tr>
              <a:tr h="496887">
                <a:tc>
                  <a:txBody>
                    <a:bodyPr/>
                    <a:lstStyle/>
                    <a:p>
                      <a:r>
                        <a:rPr lang="en-GB" sz="1800" dirty="0"/>
                        <a:t>A</a:t>
                      </a:r>
                    </a:p>
                  </a:txBody>
                  <a:tcPr marL="91444" marR="91444" marT="45723" marB="45723">
                    <a:solidFill>
                      <a:schemeClr val="bg1"/>
                    </a:solidFill>
                  </a:tcPr>
                </a:tc>
                <a:tc>
                  <a:txBody>
                    <a:bodyPr/>
                    <a:lstStyle/>
                    <a:p>
                      <a:r>
                        <a:rPr lang="en-GB" sz="1800" dirty="0"/>
                        <a:t>25</a:t>
                      </a:r>
                    </a:p>
                  </a:txBody>
                  <a:tcPr marL="91444" marR="91444" marT="45723" marB="45723">
                    <a:solidFill>
                      <a:schemeClr val="bg1"/>
                    </a:solidFill>
                  </a:tcPr>
                </a:tc>
                <a:tc>
                  <a:txBody>
                    <a:bodyPr/>
                    <a:lstStyle/>
                    <a:p>
                      <a:r>
                        <a:rPr lang="en-GB" sz="1800" dirty="0"/>
                        <a:t>40K</a:t>
                      </a:r>
                    </a:p>
                  </a:txBody>
                  <a:tcPr marL="91444" marR="91444" marT="45723" marB="45723">
                    <a:solidFill>
                      <a:schemeClr val="bg1"/>
                    </a:solidFill>
                  </a:tcPr>
                </a:tc>
                <a:tc>
                  <a:txBody>
                    <a:bodyPr/>
                    <a:lstStyle/>
                    <a:p>
                      <a:r>
                        <a:rPr lang="en-GB" sz="1800" dirty="0"/>
                        <a:t>Yes</a:t>
                      </a:r>
                    </a:p>
                  </a:txBody>
                  <a:tcPr marL="91444" marR="91444" marT="45723" marB="45723">
                    <a:solidFill>
                      <a:schemeClr val="bg1"/>
                    </a:solidFill>
                  </a:tcPr>
                </a:tc>
                <a:extLst>
                  <a:ext uri="{0D108BD9-81ED-4DB2-BD59-A6C34878D82A}">
                    <a16:rowId xmlns:a16="http://schemas.microsoft.com/office/drawing/2014/main" val="10001"/>
                  </a:ext>
                </a:extLst>
              </a:tr>
              <a:tr h="496887">
                <a:tc>
                  <a:txBody>
                    <a:bodyPr/>
                    <a:lstStyle/>
                    <a:p>
                      <a:r>
                        <a:rPr lang="en-GB" sz="1800" dirty="0"/>
                        <a:t>B</a:t>
                      </a:r>
                    </a:p>
                  </a:txBody>
                  <a:tcPr marL="91444" marR="91444" marT="45723" marB="45723">
                    <a:solidFill>
                      <a:schemeClr val="bg1"/>
                    </a:solidFill>
                  </a:tcPr>
                </a:tc>
                <a:tc>
                  <a:txBody>
                    <a:bodyPr/>
                    <a:lstStyle/>
                    <a:p>
                      <a:r>
                        <a:rPr lang="en-GB" sz="1800" dirty="0"/>
                        <a:t>22</a:t>
                      </a:r>
                    </a:p>
                  </a:txBody>
                  <a:tcPr marL="91444" marR="91444" marT="45723" marB="45723">
                    <a:solidFill>
                      <a:schemeClr val="bg1"/>
                    </a:solidFill>
                  </a:tcPr>
                </a:tc>
                <a:tc>
                  <a:txBody>
                    <a:bodyPr/>
                    <a:lstStyle/>
                    <a:p>
                      <a:r>
                        <a:rPr lang="en-GB" sz="1800" dirty="0"/>
                        <a:t>35K</a:t>
                      </a:r>
                    </a:p>
                  </a:txBody>
                  <a:tcPr marL="91444" marR="91444" marT="45723" marB="45723">
                    <a:solidFill>
                      <a:schemeClr val="bg1"/>
                    </a:solidFill>
                  </a:tcPr>
                </a:tc>
                <a:tc>
                  <a:txBody>
                    <a:bodyPr/>
                    <a:lstStyle/>
                    <a:p>
                      <a:r>
                        <a:rPr lang="en-GB" sz="1800" dirty="0"/>
                        <a:t>No</a:t>
                      </a:r>
                    </a:p>
                  </a:txBody>
                  <a:tcPr marL="91444" marR="91444" marT="45723" marB="45723">
                    <a:solidFill>
                      <a:schemeClr val="bg1"/>
                    </a:solidFill>
                  </a:tcPr>
                </a:tc>
                <a:extLst>
                  <a:ext uri="{0D108BD9-81ED-4DB2-BD59-A6C34878D82A}">
                    <a16:rowId xmlns:a16="http://schemas.microsoft.com/office/drawing/2014/main" val="10002"/>
                  </a:ext>
                </a:extLst>
              </a:tr>
              <a:tr h="496887">
                <a:tc>
                  <a:txBody>
                    <a:bodyPr/>
                    <a:lstStyle/>
                    <a:p>
                      <a:r>
                        <a:rPr lang="en-GB" sz="1800" dirty="0"/>
                        <a:t>C</a:t>
                      </a:r>
                    </a:p>
                  </a:txBody>
                  <a:tcPr marL="91444" marR="91444" marT="45723" marB="45723">
                    <a:solidFill>
                      <a:schemeClr val="bg1"/>
                    </a:solidFill>
                  </a:tcPr>
                </a:tc>
                <a:tc>
                  <a:txBody>
                    <a:bodyPr/>
                    <a:lstStyle/>
                    <a:p>
                      <a:r>
                        <a:rPr lang="en-GB" sz="1800" dirty="0"/>
                        <a:t>26</a:t>
                      </a:r>
                    </a:p>
                  </a:txBody>
                  <a:tcPr marL="91444" marR="91444" marT="45723" marB="45723">
                    <a:solidFill>
                      <a:schemeClr val="bg1"/>
                    </a:solidFill>
                  </a:tcPr>
                </a:tc>
                <a:tc>
                  <a:txBody>
                    <a:bodyPr/>
                    <a:lstStyle/>
                    <a:p>
                      <a:r>
                        <a:rPr lang="en-GB" sz="1800" dirty="0"/>
                        <a:t>38K</a:t>
                      </a:r>
                    </a:p>
                  </a:txBody>
                  <a:tcPr marL="91444" marR="91444" marT="45723" marB="45723">
                    <a:solidFill>
                      <a:schemeClr val="bg1"/>
                    </a:solidFill>
                  </a:tcPr>
                </a:tc>
                <a:tc>
                  <a:txBody>
                    <a:bodyPr/>
                    <a:lstStyle/>
                    <a:p>
                      <a:r>
                        <a:rPr lang="en-GB" sz="1800" dirty="0"/>
                        <a:t>Yes</a:t>
                      </a:r>
                    </a:p>
                  </a:txBody>
                  <a:tcPr marL="91444" marR="91444" marT="45723" marB="45723">
                    <a:solidFill>
                      <a:schemeClr val="bg1"/>
                    </a:solidFill>
                  </a:tcPr>
                </a:tc>
                <a:extLst>
                  <a:ext uri="{0D108BD9-81ED-4DB2-BD59-A6C34878D82A}">
                    <a16:rowId xmlns:a16="http://schemas.microsoft.com/office/drawing/2014/main" val="10003"/>
                  </a:ext>
                </a:extLst>
              </a:tr>
              <a:tr h="496887">
                <a:tc>
                  <a:txBody>
                    <a:bodyPr/>
                    <a:lstStyle/>
                    <a:p>
                      <a:r>
                        <a:rPr lang="en-GB" sz="1800" dirty="0" err="1">
                          <a:solidFill>
                            <a:schemeClr val="tx1"/>
                          </a:solidFill>
                        </a:rPr>
                        <a:t>centroid</a:t>
                      </a:r>
                      <a:endParaRPr lang="en-GB" sz="1800" dirty="0">
                        <a:solidFill>
                          <a:schemeClr val="tx1"/>
                        </a:solidFill>
                      </a:endParaRPr>
                    </a:p>
                  </a:txBody>
                  <a:tcPr marL="91444" marR="91444" marT="45723" marB="45723">
                    <a:solidFill>
                      <a:srgbClr val="BDA1C7"/>
                    </a:solidFill>
                  </a:tcPr>
                </a:tc>
                <a:tc>
                  <a:txBody>
                    <a:bodyPr/>
                    <a:lstStyle/>
                    <a:p>
                      <a:r>
                        <a:rPr lang="en-GB" sz="1800" dirty="0">
                          <a:solidFill>
                            <a:schemeClr val="tx1"/>
                          </a:solidFill>
                        </a:rPr>
                        <a:t>AVG(25,22,26)</a:t>
                      </a:r>
                    </a:p>
                  </a:txBody>
                  <a:tcPr marL="91444" marR="91444" marT="45723" marB="45723">
                    <a:solidFill>
                      <a:srgbClr val="BDA1C7"/>
                    </a:solidFill>
                  </a:tcPr>
                </a:tc>
                <a:tc>
                  <a:txBody>
                    <a:bodyPr/>
                    <a:lstStyle/>
                    <a:p>
                      <a:r>
                        <a:rPr lang="en-GB" sz="1800" dirty="0">
                          <a:solidFill>
                            <a:schemeClr val="tx1"/>
                          </a:solidFill>
                        </a:rPr>
                        <a:t>AVG(40, 35, 38)</a:t>
                      </a:r>
                    </a:p>
                  </a:txBody>
                  <a:tcPr marL="91444" marR="91444" marT="45723" marB="45723">
                    <a:solidFill>
                      <a:srgbClr val="BDA1C7"/>
                    </a:solidFill>
                  </a:tcPr>
                </a:tc>
                <a:tc>
                  <a:txBody>
                    <a:bodyPr/>
                    <a:lstStyle/>
                    <a:p>
                      <a:r>
                        <a:rPr lang="en-GB" sz="1800" dirty="0" err="1">
                          <a:solidFill>
                            <a:schemeClr val="tx1"/>
                          </a:solidFill>
                        </a:rPr>
                        <a:t>MajorityVote</a:t>
                      </a:r>
                      <a:r>
                        <a:rPr lang="en-GB" sz="1800" dirty="0">
                          <a:solidFill>
                            <a:schemeClr val="tx1"/>
                          </a:solidFill>
                        </a:rPr>
                        <a:t>(Yes, Yes, No)</a:t>
                      </a:r>
                    </a:p>
                  </a:txBody>
                  <a:tcPr marL="91444" marR="91444" marT="45723" marB="45723">
                    <a:solidFill>
                      <a:srgbClr val="BDA1C7"/>
                    </a:solidFill>
                  </a:tcPr>
                </a:tc>
                <a:extLst>
                  <a:ext uri="{0D108BD9-81ED-4DB2-BD59-A6C34878D82A}">
                    <a16:rowId xmlns:a16="http://schemas.microsoft.com/office/drawing/2014/main" val="10004"/>
                  </a:ext>
                </a:extLst>
              </a:tr>
            </a:tbl>
          </a:graphicData>
        </a:graphic>
      </p:graphicFrame>
      <p:sp>
        <p:nvSpPr>
          <p:cNvPr id="19459" name="Content Placeholder 2"/>
          <p:cNvSpPr>
            <a:spLocks noGrp="1"/>
          </p:cNvSpPr>
          <p:nvPr>
            <p:ph idx="4294967295"/>
          </p:nvPr>
        </p:nvSpPr>
        <p:spPr>
          <a:xfrm>
            <a:off x="575976" y="1378664"/>
            <a:ext cx="7772400" cy="3971454"/>
          </a:xfrm>
        </p:spPr>
        <p:txBody>
          <a:bodyPr/>
          <a:lstStyle/>
          <a:p>
            <a:pPr eaLnBrk="1" hangingPunct="1"/>
            <a:r>
              <a:rPr lang="en-GB" altLang="en-US" dirty="0"/>
              <a:t>Centre of the cluster</a:t>
            </a:r>
          </a:p>
          <a:p>
            <a:pPr lvl="1" eaLnBrk="1" hangingPunct="1"/>
            <a:r>
              <a:rPr lang="en-GB" altLang="en-US" dirty="0"/>
              <a:t>An instance with average values</a:t>
            </a:r>
          </a:p>
        </p:txBody>
      </p:sp>
      <p:sp>
        <p:nvSpPr>
          <p:cNvPr id="19458" name="Title 1"/>
          <p:cNvSpPr>
            <a:spLocks noGrp="1"/>
          </p:cNvSpPr>
          <p:nvPr>
            <p:ph type="title"/>
          </p:nvPr>
        </p:nvSpPr>
        <p:spPr>
          <a:xfrm>
            <a:off x="640215" y="806452"/>
            <a:ext cx="7793037" cy="1054100"/>
          </a:xfrm>
        </p:spPr>
        <p:txBody>
          <a:bodyPr/>
          <a:lstStyle/>
          <a:p>
            <a:pPr eaLnBrk="1" hangingPunct="1"/>
            <a:r>
              <a:rPr lang="en-GB" altLang="en-US" dirty="0"/>
              <a:t>Forming a cluster centroid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11" name="Group 15" descr="Shortest distance to centroid determines best cluster."/>
          <p:cNvGrpSpPr>
            <a:grpSpLocks/>
          </p:cNvGrpSpPr>
          <p:nvPr/>
        </p:nvGrpSpPr>
        <p:grpSpPr bwMode="auto">
          <a:xfrm>
            <a:off x="6185771" y="4686436"/>
            <a:ext cx="4630262" cy="1008062"/>
            <a:chOff x="3697" y="3432"/>
            <a:chExt cx="1814" cy="635"/>
          </a:xfrm>
        </p:grpSpPr>
        <p:sp>
          <p:nvSpPr>
            <p:cNvPr id="21532" name="Text Box 11"/>
            <p:cNvSpPr txBox="1">
              <a:spLocks noChangeArrowheads="1"/>
            </p:cNvSpPr>
            <p:nvPr/>
          </p:nvSpPr>
          <p:spPr bwMode="auto">
            <a:xfrm>
              <a:off x="3742" y="3524"/>
              <a:ext cx="176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eaLnBrk="1" hangingPunct="1">
                <a:spcBef>
                  <a:spcPct val="50000"/>
                </a:spcBef>
                <a:buClrTx/>
                <a:buSzTx/>
                <a:buFontTx/>
                <a:buNone/>
              </a:pPr>
              <a:r>
                <a:rPr lang="en-GB" altLang="en-US" sz="2000" i="1" dirty="0">
                  <a:solidFill>
                    <a:schemeClr val="tx2"/>
                  </a:solidFill>
                  <a:latin typeface="Tahoma" pitchFamily="34" charset="0"/>
                </a:rPr>
                <a:t>X </a:t>
              </a:r>
              <a:r>
                <a:rPr lang="en-GB" altLang="en-US" sz="2000" dirty="0">
                  <a:solidFill>
                    <a:schemeClr val="tx2"/>
                  </a:solidFill>
                  <a:latin typeface="Tahoma" pitchFamily="34" charset="0"/>
                </a:rPr>
                <a:t>is closest to C1 so assign it to cluster 1</a:t>
              </a:r>
              <a:endParaRPr lang="en-GB" altLang="en-US" sz="2000" i="1" dirty="0">
                <a:solidFill>
                  <a:schemeClr val="tx2"/>
                </a:solidFill>
                <a:latin typeface="Tahoma" pitchFamily="34" charset="0"/>
              </a:endParaRPr>
            </a:p>
          </p:txBody>
        </p:sp>
        <p:sp>
          <p:nvSpPr>
            <p:cNvPr id="21533" name="AutoShape 13"/>
            <p:cNvSpPr>
              <a:spLocks/>
            </p:cNvSpPr>
            <p:nvPr/>
          </p:nvSpPr>
          <p:spPr bwMode="auto">
            <a:xfrm>
              <a:off x="3697" y="3432"/>
              <a:ext cx="91" cy="635"/>
            </a:xfrm>
            <a:prstGeom prst="rightBrace">
              <a:avLst>
                <a:gd name="adj1" fmla="val 581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grpSp>
      <p:grpSp>
        <p:nvGrpSpPr>
          <p:cNvPr id="2" name="Group 1" descr="Distance calculations.">
            <a:extLst>
              <a:ext uri="{FF2B5EF4-FFF2-40B4-BE49-F238E27FC236}">
                <a16:creationId xmlns:a16="http://schemas.microsoft.com/office/drawing/2014/main" id="{CFE7975C-DE32-432C-8892-F15D1AF4AA04}"/>
              </a:ext>
            </a:extLst>
          </p:cNvPr>
          <p:cNvGrpSpPr/>
          <p:nvPr/>
        </p:nvGrpSpPr>
        <p:grpSpPr>
          <a:xfrm>
            <a:off x="1826350" y="4591980"/>
            <a:ext cx="4335462" cy="1042194"/>
            <a:chOff x="1826350" y="4591980"/>
            <a:chExt cx="4335462" cy="1042194"/>
          </a:xfrm>
        </p:grpSpPr>
        <p:graphicFrame>
          <p:nvGraphicFramePr>
            <p:cNvPr id="21509" name="Object 2"/>
            <p:cNvGraphicFramePr>
              <a:graphicFrameLocks noChangeAspect="1"/>
            </p:cNvGraphicFramePr>
            <p:nvPr>
              <p:extLst>
                <p:ext uri="{D42A27DB-BD31-4B8C-83A1-F6EECF244321}">
                  <p14:modId xmlns:p14="http://schemas.microsoft.com/office/powerpoint/2010/main" val="184811580"/>
                </p:ext>
              </p:extLst>
            </p:nvPr>
          </p:nvGraphicFramePr>
          <p:xfrm>
            <a:off x="1826350" y="4591980"/>
            <a:ext cx="4335462" cy="481013"/>
          </p:xfrm>
          <a:graphic>
            <a:graphicData uri="http://schemas.openxmlformats.org/presentationml/2006/ole">
              <mc:AlternateContent xmlns:mc="http://schemas.openxmlformats.org/markup-compatibility/2006">
                <mc:Choice xmlns:v="urn:schemas-microsoft-com:vml" Requires="v">
                  <p:oleObj name="Equation" r:id="rId3" imgW="2070000" imgH="266400" progId="Equation.3">
                    <p:embed/>
                  </p:oleObj>
                </mc:Choice>
                <mc:Fallback>
                  <p:oleObj name="Equation" r:id="rId3" imgW="2070000" imgH="266400" progId="Equation.3">
                    <p:embed/>
                    <p:pic>
                      <p:nvPicPr>
                        <p:cNvPr id="21509" name="Object 2"/>
                        <p:cNvPicPr>
                          <a:picLocks noChangeAspect="1" noChangeArrowheads="1"/>
                        </p:cNvPicPr>
                        <p:nvPr/>
                      </p:nvPicPr>
                      <p:blipFill>
                        <a:blip r:embed="rId4"/>
                        <a:srcRect/>
                        <a:stretch>
                          <a:fillRect/>
                        </a:stretch>
                      </p:blipFill>
                      <p:spPr bwMode="auto">
                        <a:xfrm>
                          <a:off x="1826350" y="4591980"/>
                          <a:ext cx="4335462"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ct 3"/>
            <p:cNvGraphicFramePr>
              <a:graphicFrameLocks noChangeAspect="1"/>
            </p:cNvGraphicFramePr>
            <p:nvPr>
              <p:extLst>
                <p:ext uri="{D42A27DB-BD31-4B8C-83A1-F6EECF244321}">
                  <p14:modId xmlns:p14="http://schemas.microsoft.com/office/powerpoint/2010/main" val="351239245"/>
                </p:ext>
              </p:extLst>
            </p:nvPr>
          </p:nvGraphicFramePr>
          <p:xfrm>
            <a:off x="1826350" y="5118237"/>
            <a:ext cx="4179888" cy="515937"/>
          </p:xfrm>
          <a:graphic>
            <a:graphicData uri="http://schemas.openxmlformats.org/presentationml/2006/ole">
              <mc:AlternateContent xmlns:mc="http://schemas.openxmlformats.org/markup-compatibility/2006">
                <mc:Choice xmlns:v="urn:schemas-microsoft-com:vml" Requires="v">
                  <p:oleObj name="Equation" r:id="rId5" imgW="2070100" imgH="266700" progId="Equation.3">
                    <p:embed/>
                  </p:oleObj>
                </mc:Choice>
                <mc:Fallback>
                  <p:oleObj name="Equation" r:id="rId5" imgW="2070100" imgH="266700" progId="Equation.3">
                    <p:embed/>
                    <p:pic>
                      <p:nvPicPr>
                        <p:cNvPr id="2151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6350" y="5118237"/>
                          <a:ext cx="41798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 name="Speech Bubble: Rectangle 10">
            <a:extLst>
              <a:ext uri="{FF2B5EF4-FFF2-40B4-BE49-F238E27FC236}">
                <a16:creationId xmlns:a16="http://schemas.microsoft.com/office/drawing/2014/main" id="{67BD3F4E-39E1-4755-85DF-560D68D801A9}"/>
              </a:ext>
            </a:extLst>
          </p:cNvPr>
          <p:cNvSpPr/>
          <p:nvPr/>
        </p:nvSpPr>
        <p:spPr>
          <a:xfrm>
            <a:off x="7558483" y="2360114"/>
            <a:ext cx="3257550" cy="1874520"/>
          </a:xfrm>
          <a:prstGeom prst="wedgeRectCallout">
            <a:avLst>
              <a:gd name="adj1" fmla="val -81184"/>
              <a:gd name="adj2" fmla="val -105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Note that in reality numeric attributes  Age and Salary should have been  normalised or standardised</a:t>
            </a:r>
          </a:p>
        </p:txBody>
      </p:sp>
      <p:graphicFrame>
        <p:nvGraphicFramePr>
          <p:cNvPr id="10" name="Table 9"/>
          <p:cNvGraphicFramePr>
            <a:graphicFrameLocks noGrp="1"/>
          </p:cNvGraphicFramePr>
          <p:nvPr>
            <p:extLst>
              <p:ext uri="{D42A27DB-BD31-4B8C-83A1-F6EECF244321}">
                <p14:modId xmlns:p14="http://schemas.microsoft.com/office/powerpoint/2010/main" val="166694972"/>
              </p:ext>
            </p:extLst>
          </p:nvPr>
        </p:nvGraphicFramePr>
        <p:xfrm>
          <a:off x="3450509" y="2381386"/>
          <a:ext cx="3095625" cy="1482724"/>
        </p:xfrm>
        <a:graphic>
          <a:graphicData uri="http://schemas.openxmlformats.org/drawingml/2006/table">
            <a:tbl>
              <a:tblPr firstRow="1" bandRow="1">
                <a:tableStyleId>{17292A2E-F333-43FB-9621-5CBBE7FDCDCB}</a:tableStyleId>
              </a:tblPr>
              <a:tblGrid>
                <a:gridCol w="1031875">
                  <a:extLst>
                    <a:ext uri="{9D8B030D-6E8A-4147-A177-3AD203B41FA5}">
                      <a16:colId xmlns:a16="http://schemas.microsoft.com/office/drawing/2014/main" val="20000"/>
                    </a:ext>
                  </a:extLst>
                </a:gridCol>
                <a:gridCol w="1031875">
                  <a:extLst>
                    <a:ext uri="{9D8B030D-6E8A-4147-A177-3AD203B41FA5}">
                      <a16:colId xmlns:a16="http://schemas.microsoft.com/office/drawing/2014/main" val="20001"/>
                    </a:ext>
                  </a:extLst>
                </a:gridCol>
                <a:gridCol w="1031875">
                  <a:extLst>
                    <a:ext uri="{9D8B030D-6E8A-4147-A177-3AD203B41FA5}">
                      <a16:colId xmlns:a16="http://schemas.microsoft.com/office/drawing/2014/main" val="20002"/>
                    </a:ext>
                  </a:extLst>
                </a:gridCol>
              </a:tblGrid>
              <a:tr h="370681">
                <a:tc>
                  <a:txBody>
                    <a:bodyPr/>
                    <a:lstStyle/>
                    <a:p>
                      <a:endParaRPr lang="en-GB" sz="1800" dirty="0"/>
                    </a:p>
                  </a:txBody>
                  <a:tcPr marL="91419" marR="91419" marT="45700" marB="45700">
                    <a:solidFill>
                      <a:schemeClr val="accent1">
                        <a:lumMod val="75000"/>
                      </a:schemeClr>
                    </a:solidFill>
                  </a:tcPr>
                </a:tc>
                <a:tc>
                  <a:txBody>
                    <a:bodyPr/>
                    <a:lstStyle/>
                    <a:p>
                      <a:r>
                        <a:rPr lang="en-GB" sz="1800" dirty="0"/>
                        <a:t>age</a:t>
                      </a:r>
                    </a:p>
                  </a:txBody>
                  <a:tcPr marL="91419" marR="91419" marT="45700" marB="45700">
                    <a:solidFill>
                      <a:schemeClr val="accent1">
                        <a:lumMod val="75000"/>
                      </a:schemeClr>
                    </a:solidFill>
                  </a:tcPr>
                </a:tc>
                <a:tc>
                  <a:txBody>
                    <a:bodyPr/>
                    <a:lstStyle/>
                    <a:p>
                      <a:r>
                        <a:rPr lang="en-GB" sz="1800" dirty="0"/>
                        <a:t>salary</a:t>
                      </a:r>
                    </a:p>
                  </a:txBody>
                  <a:tcPr marL="91419" marR="91419" marT="45700" marB="45700">
                    <a:solidFill>
                      <a:schemeClr val="accent1">
                        <a:lumMod val="75000"/>
                      </a:schemeClr>
                    </a:solidFill>
                  </a:tcPr>
                </a:tc>
                <a:extLst>
                  <a:ext uri="{0D108BD9-81ED-4DB2-BD59-A6C34878D82A}">
                    <a16:rowId xmlns:a16="http://schemas.microsoft.com/office/drawing/2014/main" val="10000"/>
                  </a:ext>
                </a:extLst>
              </a:tr>
              <a:tr h="370681">
                <a:tc>
                  <a:txBody>
                    <a:bodyPr/>
                    <a:lstStyle/>
                    <a:p>
                      <a:r>
                        <a:rPr lang="en-GB" sz="1800" dirty="0"/>
                        <a:t>C1</a:t>
                      </a:r>
                    </a:p>
                  </a:txBody>
                  <a:tcPr marL="91419" marR="91419" marT="45700" marB="45700"/>
                </a:tc>
                <a:tc>
                  <a:txBody>
                    <a:bodyPr/>
                    <a:lstStyle/>
                    <a:p>
                      <a:r>
                        <a:rPr lang="en-GB" sz="1800" dirty="0"/>
                        <a:t>55</a:t>
                      </a:r>
                    </a:p>
                  </a:txBody>
                  <a:tcPr marL="91419" marR="91419" marT="45700" marB="45700"/>
                </a:tc>
                <a:tc>
                  <a:txBody>
                    <a:bodyPr/>
                    <a:lstStyle/>
                    <a:p>
                      <a:r>
                        <a:rPr lang="en-GB" sz="1800" dirty="0"/>
                        <a:t>55k</a:t>
                      </a:r>
                    </a:p>
                  </a:txBody>
                  <a:tcPr marL="91419" marR="91419" marT="45700" marB="45700"/>
                </a:tc>
                <a:extLst>
                  <a:ext uri="{0D108BD9-81ED-4DB2-BD59-A6C34878D82A}">
                    <a16:rowId xmlns:a16="http://schemas.microsoft.com/office/drawing/2014/main" val="10001"/>
                  </a:ext>
                </a:extLst>
              </a:tr>
              <a:tr h="370681">
                <a:tc>
                  <a:txBody>
                    <a:bodyPr/>
                    <a:lstStyle/>
                    <a:p>
                      <a:r>
                        <a:rPr lang="en-GB" sz="1800" dirty="0"/>
                        <a:t>C2</a:t>
                      </a:r>
                    </a:p>
                  </a:txBody>
                  <a:tcPr marL="91419" marR="91419" marT="45700" marB="45700"/>
                </a:tc>
                <a:tc>
                  <a:txBody>
                    <a:bodyPr/>
                    <a:lstStyle/>
                    <a:p>
                      <a:r>
                        <a:rPr lang="en-GB" sz="1800" dirty="0"/>
                        <a:t>50</a:t>
                      </a:r>
                    </a:p>
                  </a:txBody>
                  <a:tcPr marL="91419" marR="91419" marT="45700" marB="45700"/>
                </a:tc>
                <a:tc>
                  <a:txBody>
                    <a:bodyPr/>
                    <a:lstStyle/>
                    <a:p>
                      <a:r>
                        <a:rPr lang="en-GB" sz="1800" dirty="0"/>
                        <a:t>60k</a:t>
                      </a:r>
                    </a:p>
                  </a:txBody>
                  <a:tcPr marL="91419" marR="91419" marT="45700" marB="45700"/>
                </a:tc>
                <a:extLst>
                  <a:ext uri="{0D108BD9-81ED-4DB2-BD59-A6C34878D82A}">
                    <a16:rowId xmlns:a16="http://schemas.microsoft.com/office/drawing/2014/main" val="10002"/>
                  </a:ext>
                </a:extLst>
              </a:tr>
              <a:tr h="370681">
                <a:tc>
                  <a:txBody>
                    <a:bodyPr/>
                    <a:lstStyle/>
                    <a:p>
                      <a:r>
                        <a:rPr lang="en-GB" sz="1800" dirty="0"/>
                        <a:t>X</a:t>
                      </a:r>
                    </a:p>
                  </a:txBody>
                  <a:tcPr marL="91419" marR="91419" marT="45700" marB="45700"/>
                </a:tc>
                <a:tc>
                  <a:txBody>
                    <a:bodyPr/>
                    <a:lstStyle/>
                    <a:p>
                      <a:r>
                        <a:rPr lang="en-GB" sz="1800" dirty="0"/>
                        <a:t>35</a:t>
                      </a:r>
                    </a:p>
                  </a:txBody>
                  <a:tcPr marL="91419" marR="91419" marT="45700" marB="45700"/>
                </a:tc>
                <a:tc>
                  <a:txBody>
                    <a:bodyPr/>
                    <a:lstStyle/>
                    <a:p>
                      <a:r>
                        <a:rPr lang="en-GB" sz="1800" dirty="0"/>
                        <a:t>35k</a:t>
                      </a:r>
                    </a:p>
                  </a:txBody>
                  <a:tcPr marL="91419" marR="91419" marT="45700" marB="45700"/>
                </a:tc>
                <a:extLst>
                  <a:ext uri="{0D108BD9-81ED-4DB2-BD59-A6C34878D82A}">
                    <a16:rowId xmlns:a16="http://schemas.microsoft.com/office/drawing/2014/main" val="10003"/>
                  </a:ext>
                </a:extLst>
              </a:tr>
            </a:tbl>
          </a:graphicData>
        </a:graphic>
      </p:graphicFrame>
      <p:sp>
        <p:nvSpPr>
          <p:cNvPr id="21507" name="Content Placeholder 2"/>
          <p:cNvSpPr>
            <a:spLocks noGrp="1"/>
          </p:cNvSpPr>
          <p:nvPr>
            <p:ph idx="4294967295"/>
          </p:nvPr>
        </p:nvSpPr>
        <p:spPr>
          <a:xfrm>
            <a:off x="1073946" y="1762261"/>
            <a:ext cx="8199512" cy="4114800"/>
          </a:xfrm>
        </p:spPr>
        <p:txBody>
          <a:bodyPr/>
          <a:lstStyle/>
          <a:p>
            <a:pPr eaLnBrk="1" hangingPunct="1"/>
            <a:r>
              <a:rPr lang="en-GB" altLang="en-US" dirty="0"/>
              <a:t>E.g. </a:t>
            </a:r>
            <a:r>
              <a:rPr lang="en-GB" altLang="en-US" i="1" dirty="0"/>
              <a:t>C1 &amp;</a:t>
            </a:r>
            <a:r>
              <a:rPr lang="en-GB" altLang="en-US" dirty="0"/>
              <a:t> </a:t>
            </a:r>
            <a:r>
              <a:rPr lang="en-GB" altLang="en-US" i="1" dirty="0"/>
              <a:t>C2</a:t>
            </a:r>
            <a:r>
              <a:rPr lang="en-GB" altLang="en-US" dirty="0"/>
              <a:t> are centroids and </a:t>
            </a:r>
            <a:r>
              <a:rPr lang="en-GB" altLang="en-US" i="1" dirty="0"/>
              <a:t>x</a:t>
            </a:r>
            <a:r>
              <a:rPr lang="en-GB" altLang="en-US" dirty="0"/>
              <a:t> is an instance	</a:t>
            </a:r>
          </a:p>
        </p:txBody>
      </p:sp>
      <p:sp>
        <p:nvSpPr>
          <p:cNvPr id="21506" name="Title 1"/>
          <p:cNvSpPr>
            <a:spLocks noGrp="1"/>
          </p:cNvSpPr>
          <p:nvPr>
            <p:ph type="title"/>
          </p:nvPr>
        </p:nvSpPr>
        <p:spPr>
          <a:xfrm>
            <a:off x="1073946" y="956468"/>
            <a:ext cx="7793037" cy="1054100"/>
          </a:xfrm>
        </p:spPr>
        <p:txBody>
          <a:bodyPr/>
          <a:lstStyle/>
          <a:p>
            <a:pPr eaLnBrk="1" hangingPunct="1"/>
            <a:r>
              <a:rPr lang="en-GB" altLang="en-US" dirty="0"/>
              <a:t>Distance - Numeric Attributes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698" y="941978"/>
            <a:ext cx="9305251" cy="1054100"/>
          </a:xfrm>
        </p:spPr>
        <p:txBody>
          <a:bodyPr/>
          <a:lstStyle/>
          <a:p>
            <a:pPr eaLnBrk="1" hangingPunct="1"/>
            <a:r>
              <a:rPr lang="en-GB" altLang="en-US" dirty="0"/>
              <a:t>Normalisation or standardisation</a:t>
            </a:r>
          </a:p>
        </p:txBody>
      </p:sp>
      <p:sp>
        <p:nvSpPr>
          <p:cNvPr id="22531" name="Rectangle 3"/>
          <p:cNvSpPr>
            <a:spLocks noGrp="1" noChangeArrowheads="1"/>
          </p:cNvSpPr>
          <p:nvPr>
            <p:ph idx="4294967295"/>
          </p:nvPr>
        </p:nvSpPr>
        <p:spPr>
          <a:xfrm>
            <a:off x="684698" y="1705602"/>
            <a:ext cx="11168212" cy="4941887"/>
          </a:xfrm>
        </p:spPr>
        <p:txBody>
          <a:bodyPr/>
          <a:lstStyle/>
          <a:p>
            <a:pPr eaLnBrk="1" hangingPunct="1"/>
            <a:r>
              <a:rPr lang="en-GB" altLang="en-US" sz="3200" dirty="0"/>
              <a:t>Attributes are measured on different scales.</a:t>
            </a:r>
          </a:p>
          <a:p>
            <a:pPr lvl="1" eaLnBrk="1" hangingPunct="1"/>
            <a:r>
              <a:rPr lang="en-GB" altLang="en-US" sz="2800" dirty="0"/>
              <a:t>Attributes measured on larger scales have higher impact.</a:t>
            </a:r>
          </a:p>
          <a:p>
            <a:pPr lvl="1" eaLnBrk="1" hangingPunct="1"/>
            <a:r>
              <a:rPr lang="en-GB" altLang="en-US" sz="2800" dirty="0"/>
              <a:t>Need to </a:t>
            </a:r>
          </a:p>
          <a:p>
            <a:pPr lvl="2" eaLnBrk="1" hangingPunct="1"/>
            <a:r>
              <a:rPr lang="en-GB" altLang="en-US" sz="2400" dirty="0"/>
              <a:t>Normalise: transform to scale [0..1]</a:t>
            </a:r>
          </a:p>
          <a:p>
            <a:pPr marL="914400" lvl="2" indent="0">
              <a:buNone/>
            </a:pPr>
            <a:r>
              <a:rPr lang="en-GB" altLang="en-US" sz="2400" dirty="0"/>
              <a:t>	or</a:t>
            </a:r>
          </a:p>
          <a:p>
            <a:pPr lvl="2" eaLnBrk="1" hangingPunct="1"/>
            <a:r>
              <a:rPr lang="en-GB" altLang="en-US" sz="2400" dirty="0"/>
              <a:t>Standardise (centre and scale): transform to mean of zero and standard dev. of 1.</a:t>
            </a:r>
          </a:p>
          <a:p>
            <a:pPr lvl="2" eaLnBrk="1" hangingPunct="1"/>
            <a:endParaRPr lang="en-GB" altLang="en-US" sz="2400" dirty="0"/>
          </a:p>
          <a:p>
            <a:pPr lvl="2" eaLnBrk="1" hangingPunct="1">
              <a:buFont typeface="Wingdings" pitchFamily="2" charset="2"/>
              <a:buNone/>
            </a:pPr>
            <a:r>
              <a:rPr lang="en-GB" altLang="en-US" sz="2400" dirty="0"/>
              <a:t>	</a:t>
            </a:r>
          </a:p>
          <a:p>
            <a:pPr lvl="2" eaLnBrk="1" hangingPunct="1">
              <a:buFont typeface="Wingdings" pitchFamily="2" charset="2"/>
              <a:buNone/>
            </a:pPr>
            <a:r>
              <a:rPr lang="en-GB" altLang="en-US" sz="2400" dirty="0"/>
              <a:t>(covered in CMM535?)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92614-79BC-B55C-4225-0D5E1E6377B4}"/>
              </a:ext>
            </a:extLst>
          </p:cNvPr>
          <p:cNvSpPr>
            <a:spLocks noGrp="1"/>
          </p:cNvSpPr>
          <p:nvPr>
            <p:ph type="title"/>
          </p:nvPr>
        </p:nvSpPr>
        <p:spPr/>
        <p:txBody>
          <a:bodyPr/>
          <a:lstStyle/>
          <a:p>
            <a:r>
              <a:rPr lang="en-GB" dirty="0"/>
              <a:t>Aside: k-means as a mini-max algorithm</a:t>
            </a:r>
          </a:p>
        </p:txBody>
      </p:sp>
      <p:sp>
        <p:nvSpPr>
          <p:cNvPr id="3" name="Content Placeholder 2">
            <a:extLst>
              <a:ext uri="{FF2B5EF4-FFF2-40B4-BE49-F238E27FC236}">
                <a16:creationId xmlns:a16="http://schemas.microsoft.com/office/drawing/2014/main" id="{C1FD5D3F-B86A-E665-02F8-E2000CBFC312}"/>
              </a:ext>
            </a:extLst>
          </p:cNvPr>
          <p:cNvSpPr>
            <a:spLocks noGrp="1"/>
          </p:cNvSpPr>
          <p:nvPr>
            <p:ph idx="1"/>
          </p:nvPr>
        </p:nvSpPr>
        <p:spPr>
          <a:xfrm>
            <a:off x="595843" y="2292626"/>
            <a:ext cx="10515600" cy="3523079"/>
          </a:xfrm>
        </p:spPr>
        <p:txBody>
          <a:bodyPr/>
          <a:lstStyle/>
          <a:p>
            <a:pPr marL="0" indent="0">
              <a:buNone/>
            </a:pPr>
            <a:r>
              <a:rPr lang="en-GB" sz="4000" b="1" dirty="0"/>
              <a:t>Minimise</a:t>
            </a:r>
            <a:r>
              <a:rPr lang="en-GB" sz="4000" dirty="0"/>
              <a:t> intra-cluster distance</a:t>
            </a:r>
          </a:p>
          <a:p>
            <a:pPr marL="0" indent="0">
              <a:buNone/>
            </a:pPr>
            <a:r>
              <a:rPr lang="en-GB" sz="4000" b="1" dirty="0"/>
              <a:t>Maximise</a:t>
            </a:r>
            <a:r>
              <a:rPr lang="en-GB" sz="4000" dirty="0"/>
              <a:t> inter-cluster distance</a:t>
            </a:r>
          </a:p>
          <a:p>
            <a:pPr marL="0" indent="0">
              <a:buNone/>
            </a:pPr>
            <a:endParaRPr lang="en-GB" b="1" dirty="0"/>
          </a:p>
          <a:p>
            <a:pPr marL="0" indent="0">
              <a:buNone/>
            </a:pPr>
            <a:r>
              <a:rPr lang="en-GB" sz="2400" dirty="0"/>
              <a:t>Some algorithms (e.g. matching networks) actually create a latent space or mapping of attributes that specifically does this for (supervised) classification.</a:t>
            </a:r>
          </a:p>
        </p:txBody>
      </p:sp>
      <p:sp>
        <p:nvSpPr>
          <p:cNvPr id="4" name="Date Placeholder 3">
            <a:extLst>
              <a:ext uri="{FF2B5EF4-FFF2-40B4-BE49-F238E27FC236}">
                <a16:creationId xmlns:a16="http://schemas.microsoft.com/office/drawing/2014/main" id="{7697CA81-F258-A701-EAA5-0A1DC201A2AA}"/>
              </a:ext>
            </a:extLst>
          </p:cNvPr>
          <p:cNvSpPr>
            <a:spLocks noGrp="1"/>
          </p:cNvSpPr>
          <p:nvPr>
            <p:ph type="dt" sz="half" idx="10"/>
          </p:nvPr>
        </p:nvSpPr>
        <p:spPr/>
        <p:txBody>
          <a:bodyPr/>
          <a:lstStyle/>
          <a:p>
            <a:fld id="{CD071B8E-0DD7-5842-950E-3289D9FBABB1}" type="datetime4">
              <a:rPr lang="en-GB" smtClean="0"/>
              <a:pPr/>
              <a:t>15 October 2025</a:t>
            </a:fld>
            <a:endParaRPr lang="en-US" dirty="0"/>
          </a:p>
        </p:txBody>
      </p:sp>
      <p:sp>
        <p:nvSpPr>
          <p:cNvPr id="5" name="Footer Placeholder 4">
            <a:extLst>
              <a:ext uri="{FF2B5EF4-FFF2-40B4-BE49-F238E27FC236}">
                <a16:creationId xmlns:a16="http://schemas.microsoft.com/office/drawing/2014/main" id="{A3605E83-EAF7-F7F9-A620-F68EA7D8E2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F0527A-F427-E595-8B02-8C2A2772B379}"/>
              </a:ext>
            </a:extLst>
          </p:cNvPr>
          <p:cNvSpPr>
            <a:spLocks noGrp="1"/>
          </p:cNvSpPr>
          <p:nvPr>
            <p:ph type="sldNum" sz="quarter" idx="12"/>
          </p:nvPr>
        </p:nvSpPr>
        <p:spPr/>
        <p:txBody>
          <a:bodyPr/>
          <a:lstStyle/>
          <a:p>
            <a:fld id="{437794D7-DC86-9A4E-9C9F-0B324FE8876A}" type="slidenum">
              <a:rPr lang="en-US" smtClean="0"/>
              <a:pPr/>
              <a:t>24</a:t>
            </a:fld>
            <a:endParaRPr lang="en-US" dirty="0"/>
          </a:p>
        </p:txBody>
      </p:sp>
    </p:spTree>
    <p:extLst>
      <p:ext uri="{BB962C8B-B14F-4D97-AF65-F5344CB8AC3E}">
        <p14:creationId xmlns:p14="http://schemas.microsoft.com/office/powerpoint/2010/main" val="2090802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920556" y="908040"/>
            <a:ext cx="7793037" cy="1054100"/>
          </a:xfrm>
        </p:spPr>
        <p:txBody>
          <a:bodyPr/>
          <a:lstStyle/>
          <a:p>
            <a:pPr eaLnBrk="1" hangingPunct="1"/>
            <a:r>
              <a:rPr lang="en-GB" altLang="en-US" i="1" dirty="0"/>
              <a:t>k</a:t>
            </a:r>
            <a:r>
              <a:rPr lang="en-GB" altLang="en-US" dirty="0"/>
              <a:t>-means Discussion</a:t>
            </a:r>
          </a:p>
        </p:txBody>
      </p:sp>
      <p:sp>
        <p:nvSpPr>
          <p:cNvPr id="25604" name="Rectangle 3"/>
          <p:cNvSpPr>
            <a:spLocks noGrp="1" noChangeArrowheads="1"/>
          </p:cNvSpPr>
          <p:nvPr>
            <p:ph type="body" idx="4294967295"/>
          </p:nvPr>
        </p:nvSpPr>
        <p:spPr>
          <a:xfrm>
            <a:off x="1058448" y="1779233"/>
            <a:ext cx="10075104" cy="4968875"/>
          </a:xfrm>
        </p:spPr>
        <p:txBody>
          <a:bodyPr/>
          <a:lstStyle/>
          <a:p>
            <a:pPr eaLnBrk="1" hangingPunct="1"/>
            <a:r>
              <a:rPr lang="en-GB" altLang="en-US" sz="3200" dirty="0"/>
              <a:t>Results vary based on initial choice of centroids</a:t>
            </a:r>
          </a:p>
          <a:p>
            <a:pPr eaLnBrk="1" hangingPunct="1"/>
            <a:r>
              <a:rPr lang="en-GB" altLang="en-US" sz="3200" dirty="0"/>
              <a:t>But we can run it several times with different initial centroids, evaluate the results and choose the best clusters.</a:t>
            </a:r>
          </a:p>
          <a:p>
            <a:pPr eaLnBrk="1" hangingPunct="1"/>
            <a:r>
              <a:rPr lang="en-GB" altLang="en-US" sz="3200" dirty="0"/>
              <a:t>Algorithm can get trapped in a local minimum</a:t>
            </a:r>
          </a:p>
          <a:p>
            <a:pPr lvl="1" eaLnBrk="1" hangingPunct="1"/>
            <a:r>
              <a:rPr lang="en-GB" altLang="en-US" sz="2800" dirty="0"/>
              <a:t>Example: 4 instances at rectangle vertices</a:t>
            </a:r>
          </a:p>
          <a:p>
            <a:pPr lvl="2" eaLnBrk="1" hangingPunct="1"/>
            <a:r>
              <a:rPr lang="en-GB" altLang="en-US" sz="2400" dirty="0"/>
              <a:t>Local minimum: cluster centres at long edge midpoints </a:t>
            </a:r>
          </a:p>
          <a:p>
            <a:pPr lvl="1" eaLnBrk="1" hangingPunct="1"/>
            <a:r>
              <a:rPr lang="en-GB" altLang="en-US" sz="2800" dirty="0"/>
              <a:t>Simple way to increase chance of global optimum </a:t>
            </a:r>
          </a:p>
          <a:p>
            <a:pPr lvl="2" eaLnBrk="1" hangingPunct="1"/>
            <a:r>
              <a:rPr lang="en-GB" altLang="en-US" sz="2400" dirty="0"/>
              <a:t>restart with different random centroids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descr="Illustration of k-means with poor choice of initial seeds, leading to bad clustering.">
            <a:extLst>
              <a:ext uri="{FF2B5EF4-FFF2-40B4-BE49-F238E27FC236}">
                <a16:creationId xmlns:a16="http://schemas.microsoft.com/office/drawing/2014/main" id="{0E09BC1F-B5AD-48C3-B04B-69361D707BC7}"/>
              </a:ext>
            </a:extLst>
          </p:cNvPr>
          <p:cNvGrpSpPr/>
          <p:nvPr/>
        </p:nvGrpSpPr>
        <p:grpSpPr>
          <a:xfrm>
            <a:off x="2497139" y="2493169"/>
            <a:ext cx="7116761" cy="3106738"/>
            <a:chOff x="2497139" y="2493169"/>
            <a:chExt cx="7116761" cy="3106738"/>
          </a:xfrm>
        </p:grpSpPr>
        <p:sp>
          <p:nvSpPr>
            <p:cNvPr id="8" name="Rectangle 4" descr="Newsprint">
              <a:extLst>
                <a:ext uri="{FF2B5EF4-FFF2-40B4-BE49-F238E27FC236}">
                  <a16:creationId xmlns:a16="http://schemas.microsoft.com/office/drawing/2014/main" id="{C4EEEDCF-1EE4-4579-8C60-F6327D39FE46}"/>
                </a:ext>
              </a:extLst>
            </p:cNvPr>
            <p:cNvSpPr>
              <a:spLocks noChangeArrowheads="1"/>
            </p:cNvSpPr>
            <p:nvPr/>
          </p:nvSpPr>
          <p:spPr bwMode="auto">
            <a:xfrm>
              <a:off x="2784476" y="2924969"/>
              <a:ext cx="5184775" cy="201612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9" name="Oval 17">
              <a:extLst>
                <a:ext uri="{FF2B5EF4-FFF2-40B4-BE49-F238E27FC236}">
                  <a16:creationId xmlns:a16="http://schemas.microsoft.com/office/drawing/2014/main" id="{1380FB79-D419-44FA-A3BF-4A5E0CFB57CD}"/>
                </a:ext>
              </a:extLst>
            </p:cNvPr>
            <p:cNvSpPr>
              <a:spLocks noChangeArrowheads="1"/>
            </p:cNvSpPr>
            <p:nvPr/>
          </p:nvSpPr>
          <p:spPr bwMode="auto">
            <a:xfrm>
              <a:off x="2497139" y="4652169"/>
              <a:ext cx="5832475" cy="576263"/>
            </a:xfrm>
            <a:prstGeom prst="ellipse">
              <a:avLst/>
            </a:prstGeom>
            <a:gradFill rotWithShape="1">
              <a:gsLst>
                <a:gs pos="0">
                  <a:schemeClr val="accent1">
                    <a:alpha val="24001"/>
                  </a:schemeClr>
                </a:gs>
                <a:gs pos="100000">
                  <a:schemeClr val="accent1">
                    <a:gamma/>
                    <a:shade val="46275"/>
                    <a:invGamma/>
                    <a:alpha val="24001"/>
                  </a:schemeClr>
                </a:gs>
              </a:gsLst>
              <a:lin ang="5400000" scaled="1"/>
            </a:gradFill>
            <a:ln w="9525">
              <a:solidFill>
                <a:schemeClr val="tx1"/>
              </a:solidFill>
              <a:round/>
              <a:headEnd/>
              <a:tailEnd/>
            </a:ln>
            <a:effectLst/>
          </p:spPr>
          <p:txBody>
            <a:bodyPr wrap="none" anchor="ctr"/>
            <a:lstStyle/>
            <a:p>
              <a:pPr>
                <a:defRPr/>
              </a:pPr>
              <a:endParaRPr lang="en-GB"/>
            </a:p>
          </p:txBody>
        </p:sp>
        <p:sp>
          <p:nvSpPr>
            <p:cNvPr id="10" name="Oval 16">
              <a:extLst>
                <a:ext uri="{FF2B5EF4-FFF2-40B4-BE49-F238E27FC236}">
                  <a16:creationId xmlns:a16="http://schemas.microsoft.com/office/drawing/2014/main" id="{58A75EFD-8D80-4C2F-A5EC-EBF83FC86C25}"/>
                </a:ext>
              </a:extLst>
            </p:cNvPr>
            <p:cNvSpPr>
              <a:spLocks noChangeArrowheads="1"/>
            </p:cNvSpPr>
            <p:nvPr/>
          </p:nvSpPr>
          <p:spPr bwMode="auto">
            <a:xfrm>
              <a:off x="2568576" y="2636044"/>
              <a:ext cx="5688013" cy="576263"/>
            </a:xfrm>
            <a:prstGeom prst="ellipse">
              <a:avLst/>
            </a:prstGeom>
            <a:gradFill rotWithShape="1">
              <a:gsLst>
                <a:gs pos="0">
                  <a:schemeClr val="accent1">
                    <a:alpha val="24001"/>
                  </a:schemeClr>
                </a:gs>
                <a:gs pos="100000">
                  <a:schemeClr val="accent1">
                    <a:gamma/>
                    <a:shade val="46275"/>
                    <a:invGamma/>
                    <a:alpha val="24001"/>
                  </a:schemeClr>
                </a:gs>
              </a:gsLst>
              <a:lin ang="5400000" scaled="1"/>
            </a:gradFill>
            <a:ln w="9525">
              <a:solidFill>
                <a:schemeClr val="tx1"/>
              </a:solidFill>
              <a:round/>
              <a:headEnd/>
              <a:tailEnd/>
            </a:ln>
            <a:effectLst/>
          </p:spPr>
          <p:txBody>
            <a:bodyPr wrap="none" anchor="ctr"/>
            <a:lstStyle/>
            <a:p>
              <a:pPr>
                <a:defRPr/>
              </a:pPr>
              <a:endParaRPr lang="en-GB"/>
            </a:p>
          </p:txBody>
        </p:sp>
        <p:sp>
          <p:nvSpPr>
            <p:cNvPr id="11" name="Oval 5">
              <a:extLst>
                <a:ext uri="{FF2B5EF4-FFF2-40B4-BE49-F238E27FC236}">
                  <a16:creationId xmlns:a16="http://schemas.microsoft.com/office/drawing/2014/main" id="{918A97D2-7E09-4798-8C8F-9A63A04E4EA7}"/>
                </a:ext>
              </a:extLst>
            </p:cNvPr>
            <p:cNvSpPr>
              <a:spLocks noChangeArrowheads="1"/>
            </p:cNvSpPr>
            <p:nvPr/>
          </p:nvSpPr>
          <p:spPr bwMode="auto">
            <a:xfrm>
              <a:off x="2713038" y="2851944"/>
              <a:ext cx="144462"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2" name="Oval 6">
              <a:extLst>
                <a:ext uri="{FF2B5EF4-FFF2-40B4-BE49-F238E27FC236}">
                  <a16:creationId xmlns:a16="http://schemas.microsoft.com/office/drawing/2014/main" id="{9513D5F0-0F0A-4B09-9CD1-14AE27ED83D3}"/>
                </a:ext>
              </a:extLst>
            </p:cNvPr>
            <p:cNvSpPr>
              <a:spLocks noChangeArrowheads="1"/>
            </p:cNvSpPr>
            <p:nvPr/>
          </p:nvSpPr>
          <p:spPr bwMode="auto">
            <a:xfrm>
              <a:off x="7826376" y="2851944"/>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3" name="Oval 7">
              <a:extLst>
                <a:ext uri="{FF2B5EF4-FFF2-40B4-BE49-F238E27FC236}">
                  <a16:creationId xmlns:a16="http://schemas.microsoft.com/office/drawing/2014/main" id="{89006BA0-6280-4CB5-894F-B55F5E76FC36}"/>
                </a:ext>
              </a:extLst>
            </p:cNvPr>
            <p:cNvSpPr>
              <a:spLocks noChangeArrowheads="1"/>
            </p:cNvSpPr>
            <p:nvPr/>
          </p:nvSpPr>
          <p:spPr bwMode="auto">
            <a:xfrm>
              <a:off x="2713038" y="4869656"/>
              <a:ext cx="144462"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4" name="Oval 8">
              <a:extLst>
                <a:ext uri="{FF2B5EF4-FFF2-40B4-BE49-F238E27FC236}">
                  <a16:creationId xmlns:a16="http://schemas.microsoft.com/office/drawing/2014/main" id="{F5F21B26-653A-487D-91D0-29CF511D96B2}"/>
                </a:ext>
              </a:extLst>
            </p:cNvPr>
            <p:cNvSpPr>
              <a:spLocks noChangeArrowheads="1"/>
            </p:cNvSpPr>
            <p:nvPr/>
          </p:nvSpPr>
          <p:spPr bwMode="auto">
            <a:xfrm>
              <a:off x="7826376" y="4869656"/>
              <a:ext cx="144463" cy="144462"/>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5" name="Oval 9">
              <a:extLst>
                <a:ext uri="{FF2B5EF4-FFF2-40B4-BE49-F238E27FC236}">
                  <a16:creationId xmlns:a16="http://schemas.microsoft.com/office/drawing/2014/main" id="{8C0EDC53-6D90-41EA-B404-402EE585016A}"/>
                </a:ext>
              </a:extLst>
            </p:cNvPr>
            <p:cNvSpPr>
              <a:spLocks noChangeArrowheads="1"/>
            </p:cNvSpPr>
            <p:nvPr/>
          </p:nvSpPr>
          <p:spPr bwMode="auto">
            <a:xfrm>
              <a:off x="2497139" y="2493169"/>
              <a:ext cx="720725" cy="2879725"/>
            </a:xfrm>
            <a:prstGeom prst="ellipse">
              <a:avLst/>
            </a:prstGeom>
            <a:solidFill>
              <a:schemeClr val="hlink">
                <a:alpha val="14902"/>
              </a:schemeClr>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6" name="Oval 10">
              <a:extLst>
                <a:ext uri="{FF2B5EF4-FFF2-40B4-BE49-F238E27FC236}">
                  <a16:creationId xmlns:a16="http://schemas.microsoft.com/office/drawing/2014/main" id="{DB51EFCC-9D96-41EE-B725-E523414F9A90}"/>
                </a:ext>
              </a:extLst>
            </p:cNvPr>
            <p:cNvSpPr>
              <a:spLocks noChangeArrowheads="1"/>
            </p:cNvSpPr>
            <p:nvPr/>
          </p:nvSpPr>
          <p:spPr bwMode="auto">
            <a:xfrm>
              <a:off x="7466014" y="2493169"/>
              <a:ext cx="720725" cy="2879725"/>
            </a:xfrm>
            <a:prstGeom prst="ellipse">
              <a:avLst/>
            </a:prstGeom>
            <a:solidFill>
              <a:schemeClr val="hlink">
                <a:alpha val="14902"/>
              </a:schemeClr>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17" name="Text Box 11">
              <a:extLst>
                <a:ext uri="{FF2B5EF4-FFF2-40B4-BE49-F238E27FC236}">
                  <a16:creationId xmlns:a16="http://schemas.microsoft.com/office/drawing/2014/main" id="{62550F92-F943-43EF-8DBF-D3AF65E28D56}"/>
                </a:ext>
              </a:extLst>
            </p:cNvPr>
            <p:cNvSpPr txBox="1">
              <a:spLocks noChangeArrowheads="1"/>
            </p:cNvSpPr>
            <p:nvPr/>
          </p:nvSpPr>
          <p:spPr bwMode="auto">
            <a:xfrm>
              <a:off x="4513263" y="5233194"/>
              <a:ext cx="158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eaLnBrk="1" hangingPunct="1">
                <a:spcBef>
                  <a:spcPct val="0"/>
                </a:spcBef>
                <a:buClrTx/>
                <a:buSzTx/>
                <a:buFontTx/>
                <a:buNone/>
              </a:pPr>
              <a:r>
                <a:rPr lang="en-GB" altLang="en-US" sz="1800" dirty="0"/>
                <a:t>Ideal Clusters</a:t>
              </a:r>
            </a:p>
          </p:txBody>
        </p:sp>
        <p:sp>
          <p:nvSpPr>
            <p:cNvPr id="18" name="Line 12">
              <a:extLst>
                <a:ext uri="{FF2B5EF4-FFF2-40B4-BE49-F238E27FC236}">
                  <a16:creationId xmlns:a16="http://schemas.microsoft.com/office/drawing/2014/main" id="{4A662D21-A42A-4DCC-AB5C-95FBE606B9A4}"/>
                </a:ext>
              </a:extLst>
            </p:cNvPr>
            <p:cNvSpPr>
              <a:spLocks noChangeShapeType="1"/>
            </p:cNvSpPr>
            <p:nvPr/>
          </p:nvSpPr>
          <p:spPr bwMode="auto">
            <a:xfrm flipH="1" flipV="1">
              <a:off x="3144839" y="5085557"/>
              <a:ext cx="1296987"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 name="Line 13">
              <a:extLst>
                <a:ext uri="{FF2B5EF4-FFF2-40B4-BE49-F238E27FC236}">
                  <a16:creationId xmlns:a16="http://schemas.microsoft.com/office/drawing/2014/main" id="{5D29916B-C003-4A59-9F80-5BF99BF3F359}"/>
                </a:ext>
              </a:extLst>
            </p:cNvPr>
            <p:cNvSpPr>
              <a:spLocks noChangeShapeType="1"/>
            </p:cNvSpPr>
            <p:nvPr/>
          </p:nvSpPr>
          <p:spPr bwMode="auto">
            <a:xfrm flipV="1">
              <a:off x="5953125" y="5156993"/>
              <a:ext cx="165735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20" name="Group 22">
              <a:extLst>
                <a:ext uri="{FF2B5EF4-FFF2-40B4-BE49-F238E27FC236}">
                  <a16:creationId xmlns:a16="http://schemas.microsoft.com/office/drawing/2014/main" id="{5F336890-92A6-488C-BDA4-81E23CDD929C}"/>
                </a:ext>
              </a:extLst>
            </p:cNvPr>
            <p:cNvGrpSpPr>
              <a:grpSpLocks/>
            </p:cNvGrpSpPr>
            <p:nvPr/>
          </p:nvGrpSpPr>
          <p:grpSpPr bwMode="auto">
            <a:xfrm>
              <a:off x="4945063" y="2780506"/>
              <a:ext cx="831850" cy="2303462"/>
              <a:chOff x="2608" y="1797"/>
              <a:chExt cx="524" cy="1451"/>
            </a:xfrm>
          </p:grpSpPr>
          <p:sp>
            <p:nvSpPr>
              <p:cNvPr id="24" name="AutoShape 14">
                <a:extLst>
                  <a:ext uri="{FF2B5EF4-FFF2-40B4-BE49-F238E27FC236}">
                    <a16:creationId xmlns:a16="http://schemas.microsoft.com/office/drawing/2014/main" id="{BE5E14BC-DB71-4027-A978-62D25365577A}"/>
                  </a:ext>
                </a:extLst>
              </p:cNvPr>
              <p:cNvSpPr>
                <a:spLocks noChangeArrowheads="1"/>
              </p:cNvSpPr>
              <p:nvPr/>
            </p:nvSpPr>
            <p:spPr bwMode="auto">
              <a:xfrm>
                <a:off x="2744" y="1797"/>
                <a:ext cx="181" cy="181"/>
              </a:xfrm>
              <a:prstGeom prst="sun">
                <a:avLst>
                  <a:gd name="adj" fmla="val 25000"/>
                </a:avLst>
              </a:prstGeom>
              <a:solidFill>
                <a:schemeClr val="accent2"/>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25" name="AutoShape 15">
                <a:extLst>
                  <a:ext uri="{FF2B5EF4-FFF2-40B4-BE49-F238E27FC236}">
                    <a16:creationId xmlns:a16="http://schemas.microsoft.com/office/drawing/2014/main" id="{04C0D0C0-E8B5-4CE9-AE14-59196F78CD6D}"/>
                  </a:ext>
                </a:extLst>
              </p:cNvPr>
              <p:cNvSpPr>
                <a:spLocks noChangeArrowheads="1"/>
              </p:cNvSpPr>
              <p:nvPr/>
            </p:nvSpPr>
            <p:spPr bwMode="auto">
              <a:xfrm>
                <a:off x="2744" y="3067"/>
                <a:ext cx="181" cy="181"/>
              </a:xfrm>
              <a:prstGeom prst="sun">
                <a:avLst>
                  <a:gd name="adj" fmla="val 25000"/>
                </a:avLst>
              </a:prstGeom>
              <a:solidFill>
                <a:schemeClr val="accent2"/>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sz="1800">
                  <a:latin typeface="Tahoma" pitchFamily="34" charset="0"/>
                </a:endParaRPr>
              </a:p>
            </p:txBody>
          </p:sp>
          <p:sp>
            <p:nvSpPr>
              <p:cNvPr id="26" name="Text Box 18">
                <a:extLst>
                  <a:ext uri="{FF2B5EF4-FFF2-40B4-BE49-F238E27FC236}">
                    <a16:creationId xmlns:a16="http://schemas.microsoft.com/office/drawing/2014/main" id="{F8578AE1-D4AB-4631-9CFE-80322488997B}"/>
                  </a:ext>
                </a:extLst>
              </p:cNvPr>
              <p:cNvSpPr txBox="1">
                <a:spLocks noChangeArrowheads="1"/>
              </p:cNvSpPr>
              <p:nvPr/>
            </p:nvSpPr>
            <p:spPr bwMode="auto">
              <a:xfrm>
                <a:off x="2608" y="2390"/>
                <a:ext cx="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eaLnBrk="1" hangingPunct="1">
                  <a:spcBef>
                    <a:spcPct val="0"/>
                  </a:spcBef>
                  <a:buClrTx/>
                  <a:buSzTx/>
                  <a:buFontTx/>
                  <a:buNone/>
                </a:pPr>
                <a:r>
                  <a:rPr lang="en-GB" altLang="en-US" sz="1800"/>
                  <a:t>Seeds</a:t>
                </a:r>
              </a:p>
            </p:txBody>
          </p:sp>
          <p:sp>
            <p:nvSpPr>
              <p:cNvPr id="27" name="Line 19">
                <a:extLst>
                  <a:ext uri="{FF2B5EF4-FFF2-40B4-BE49-F238E27FC236}">
                    <a16:creationId xmlns:a16="http://schemas.microsoft.com/office/drawing/2014/main" id="{B7D4F249-A6E9-476B-9484-9E4636AAF4DA}"/>
                  </a:ext>
                </a:extLst>
              </p:cNvPr>
              <p:cNvSpPr>
                <a:spLocks noChangeShapeType="1"/>
              </p:cNvSpPr>
              <p:nvPr/>
            </p:nvSpPr>
            <p:spPr bwMode="auto">
              <a:xfrm flipV="1">
                <a:off x="2835" y="1979"/>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 name="Line 21">
                <a:extLst>
                  <a:ext uri="{FF2B5EF4-FFF2-40B4-BE49-F238E27FC236}">
                    <a16:creationId xmlns:a16="http://schemas.microsoft.com/office/drawing/2014/main" id="{0645420E-A08B-4590-BF41-DECD90B0027A}"/>
                  </a:ext>
                </a:extLst>
              </p:cNvPr>
              <p:cNvSpPr>
                <a:spLocks noChangeShapeType="1"/>
              </p:cNvSpPr>
              <p:nvPr/>
            </p:nvSpPr>
            <p:spPr bwMode="auto">
              <a:xfrm>
                <a:off x="2835" y="2568"/>
                <a:ext cx="0"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21" name="Text Box 23">
              <a:extLst>
                <a:ext uri="{FF2B5EF4-FFF2-40B4-BE49-F238E27FC236}">
                  <a16:creationId xmlns:a16="http://schemas.microsoft.com/office/drawing/2014/main" id="{1681BDC0-56BA-4D97-ACEF-FF9888CB9EC7}"/>
                </a:ext>
              </a:extLst>
            </p:cNvPr>
            <p:cNvSpPr txBox="1">
              <a:spLocks noChangeArrowheads="1"/>
            </p:cNvSpPr>
            <p:nvPr/>
          </p:nvSpPr>
          <p:spPr bwMode="auto">
            <a:xfrm>
              <a:off x="8401050" y="3432968"/>
              <a:ext cx="1212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eaLnBrk="1" hangingPunct="1">
                <a:spcBef>
                  <a:spcPct val="0"/>
                </a:spcBef>
                <a:buClrTx/>
                <a:buSzTx/>
                <a:buFontTx/>
                <a:buNone/>
              </a:pPr>
              <a:r>
                <a:rPr lang="en-GB" altLang="en-US" sz="1800"/>
                <a:t>Bad</a:t>
              </a:r>
            </a:p>
            <a:p>
              <a:pPr eaLnBrk="1" hangingPunct="1">
                <a:spcBef>
                  <a:spcPct val="0"/>
                </a:spcBef>
                <a:buClrTx/>
                <a:buSzTx/>
                <a:buFontTx/>
                <a:buNone/>
              </a:pPr>
              <a:r>
                <a:rPr lang="en-GB" altLang="en-US" sz="1800"/>
                <a:t>Clusters!!!</a:t>
              </a:r>
            </a:p>
          </p:txBody>
        </p:sp>
        <p:sp>
          <p:nvSpPr>
            <p:cNvPr id="22" name="Line 24">
              <a:extLst>
                <a:ext uri="{FF2B5EF4-FFF2-40B4-BE49-F238E27FC236}">
                  <a16:creationId xmlns:a16="http://schemas.microsoft.com/office/drawing/2014/main" id="{B9FE2FB9-E09C-4E69-87F5-FD733502A8F6}"/>
                </a:ext>
              </a:extLst>
            </p:cNvPr>
            <p:cNvSpPr>
              <a:spLocks noChangeShapeType="1"/>
            </p:cNvSpPr>
            <p:nvPr/>
          </p:nvSpPr>
          <p:spPr bwMode="auto">
            <a:xfrm flipH="1" flipV="1">
              <a:off x="8258176" y="2924969"/>
              <a:ext cx="360363"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3" name="Line 25">
              <a:extLst>
                <a:ext uri="{FF2B5EF4-FFF2-40B4-BE49-F238E27FC236}">
                  <a16:creationId xmlns:a16="http://schemas.microsoft.com/office/drawing/2014/main" id="{FDBDC9C4-607E-4B3C-9BA3-12E99E377788}"/>
                </a:ext>
              </a:extLst>
            </p:cNvPr>
            <p:cNvSpPr>
              <a:spLocks noChangeShapeType="1"/>
            </p:cNvSpPr>
            <p:nvPr/>
          </p:nvSpPr>
          <p:spPr bwMode="auto">
            <a:xfrm flipH="1">
              <a:off x="8258175" y="4004468"/>
              <a:ext cx="431800" cy="865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2" name="Title 1">
            <a:extLst>
              <a:ext uri="{FF2B5EF4-FFF2-40B4-BE49-F238E27FC236}">
                <a16:creationId xmlns:a16="http://schemas.microsoft.com/office/drawing/2014/main" id="{A39BD712-7796-4C5A-91B0-582BD8614050}"/>
              </a:ext>
            </a:extLst>
          </p:cNvPr>
          <p:cNvSpPr>
            <a:spLocks noGrp="1"/>
          </p:cNvSpPr>
          <p:nvPr>
            <p:ph type="title"/>
          </p:nvPr>
        </p:nvSpPr>
        <p:spPr/>
        <p:txBody>
          <a:bodyPr/>
          <a:lstStyle/>
          <a:p>
            <a:r>
              <a:rPr lang="en-GB" altLang="en-US" i="1" dirty="0"/>
              <a:t>k</a:t>
            </a:r>
            <a:r>
              <a:rPr lang="en-GB" altLang="en-US" dirty="0"/>
              <a:t>-means - local minimum</a:t>
            </a:r>
            <a:endParaRPr lang="en-GB" dirty="0"/>
          </a:p>
        </p:txBody>
      </p:sp>
    </p:spTree>
    <p:extLst>
      <p:ext uri="{BB962C8B-B14F-4D97-AF65-F5344CB8AC3E}">
        <p14:creationId xmlns:p14="http://schemas.microsoft.com/office/powerpoint/2010/main" val="3871583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C15848-0C8D-49A5-8C10-81B7DD009D07}"/>
              </a:ext>
            </a:extLst>
          </p:cNvPr>
          <p:cNvSpPr>
            <a:spLocks noGrp="1"/>
          </p:cNvSpPr>
          <p:nvPr>
            <p:ph idx="1"/>
          </p:nvPr>
        </p:nvSpPr>
        <p:spPr>
          <a:xfrm>
            <a:off x="595842" y="1757928"/>
            <a:ext cx="11302787" cy="4057777"/>
          </a:xfrm>
        </p:spPr>
        <p:txBody>
          <a:bodyPr/>
          <a:lstStyle/>
          <a:p>
            <a:r>
              <a:rPr lang="en-GB" dirty="0"/>
              <a:t>If </a:t>
            </a:r>
            <a:r>
              <a:rPr lang="en-GB" b="1" dirty="0"/>
              <a:t>desired</a:t>
            </a:r>
            <a:r>
              <a:rPr lang="en-GB" dirty="0"/>
              <a:t> number is known, use that number</a:t>
            </a:r>
          </a:p>
          <a:p>
            <a:r>
              <a:rPr lang="en-GB" dirty="0"/>
              <a:t>Otherwise </a:t>
            </a:r>
            <a:r>
              <a:rPr lang="en-GB" b="1" dirty="0"/>
              <a:t>try</a:t>
            </a:r>
            <a:r>
              <a:rPr lang="en-GB" dirty="0"/>
              <a:t> several values for k and </a:t>
            </a:r>
            <a:r>
              <a:rPr lang="en-GB" b="1" dirty="0"/>
              <a:t>select</a:t>
            </a:r>
            <a:r>
              <a:rPr lang="en-GB" dirty="0"/>
              <a:t> the k which gives </a:t>
            </a:r>
            <a:r>
              <a:rPr lang="en-GB" b="1" dirty="0"/>
              <a:t>best </a:t>
            </a:r>
            <a:r>
              <a:rPr lang="en-GB" dirty="0"/>
              <a:t>results.</a:t>
            </a:r>
          </a:p>
          <a:p>
            <a:r>
              <a:rPr lang="en-GB" dirty="0"/>
              <a:t>How is k for “best results” selected?</a:t>
            </a:r>
          </a:p>
          <a:p>
            <a:pPr lvl="1"/>
            <a:r>
              <a:rPr lang="en-GB" b="1" dirty="0"/>
              <a:t>Elbow</a:t>
            </a:r>
            <a:r>
              <a:rPr lang="en-GB" dirty="0"/>
              <a:t> method – within clusters sum of squares</a:t>
            </a:r>
          </a:p>
          <a:p>
            <a:pPr lvl="2"/>
            <a:r>
              <a:rPr lang="en-GB" dirty="0"/>
              <a:t>Uses sum of squared error for each cluster</a:t>
            </a:r>
          </a:p>
          <a:p>
            <a:pPr lvl="1"/>
            <a:r>
              <a:rPr lang="en-GB" b="1" dirty="0"/>
              <a:t>Silhouette</a:t>
            </a:r>
            <a:r>
              <a:rPr lang="en-GB" dirty="0"/>
              <a:t> method – high cohesion and separation</a:t>
            </a:r>
          </a:p>
          <a:p>
            <a:pPr lvl="2"/>
            <a:r>
              <a:rPr lang="en-GB" b="1" dirty="0"/>
              <a:t>Cohesion</a:t>
            </a:r>
            <a:r>
              <a:rPr lang="en-GB" dirty="0"/>
              <a:t> –  the degree to which an instance is similar to others in its cluster</a:t>
            </a:r>
          </a:p>
          <a:p>
            <a:pPr lvl="2"/>
            <a:r>
              <a:rPr lang="en-GB" b="1" dirty="0"/>
              <a:t>Separation</a:t>
            </a:r>
            <a:r>
              <a:rPr lang="en-GB" dirty="0"/>
              <a:t> – the degree to which an instance is not similar to instances in other clusters.</a:t>
            </a:r>
          </a:p>
          <a:p>
            <a:pPr lvl="1"/>
            <a:r>
              <a:rPr lang="en-GB" b="1" dirty="0"/>
              <a:t>Jump</a:t>
            </a:r>
            <a:r>
              <a:rPr lang="en-GB" dirty="0"/>
              <a:t> method – choose the value of k which causes the biggest jump in distortion.</a:t>
            </a:r>
          </a:p>
          <a:p>
            <a:pPr lvl="2"/>
            <a:r>
              <a:rPr lang="en-GB" dirty="0"/>
              <a:t>Distortion is a measure of within cluster dispersion</a:t>
            </a:r>
          </a:p>
        </p:txBody>
      </p:sp>
      <p:sp>
        <p:nvSpPr>
          <p:cNvPr id="2" name="Title 1">
            <a:extLst>
              <a:ext uri="{FF2B5EF4-FFF2-40B4-BE49-F238E27FC236}">
                <a16:creationId xmlns:a16="http://schemas.microsoft.com/office/drawing/2014/main" id="{CAC89C1B-4A0A-4B1F-AB10-CC5AE2209FBC}"/>
              </a:ext>
            </a:extLst>
          </p:cNvPr>
          <p:cNvSpPr>
            <a:spLocks noGrp="1"/>
          </p:cNvSpPr>
          <p:nvPr>
            <p:ph type="title"/>
          </p:nvPr>
        </p:nvSpPr>
        <p:spPr/>
        <p:txBody>
          <a:bodyPr/>
          <a:lstStyle/>
          <a:p>
            <a:r>
              <a:rPr lang="en-GB" dirty="0"/>
              <a:t>How many clusters?</a:t>
            </a:r>
          </a:p>
        </p:txBody>
      </p:sp>
    </p:spTree>
    <p:extLst>
      <p:ext uri="{BB962C8B-B14F-4D97-AF65-F5344CB8AC3E}">
        <p14:creationId xmlns:p14="http://schemas.microsoft.com/office/powerpoint/2010/main" val="3928416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descr="The higher the number of clusters, the smaller the within clusters sum of squares."/>
          <p:cNvGraphicFramePr/>
          <p:nvPr>
            <p:extLst>
              <p:ext uri="{D42A27DB-BD31-4B8C-83A1-F6EECF244321}">
                <p14:modId xmlns:p14="http://schemas.microsoft.com/office/powerpoint/2010/main" val="3209846406"/>
              </p:ext>
            </p:extLst>
          </p:nvPr>
        </p:nvGraphicFramePr>
        <p:xfrm>
          <a:off x="1149152" y="3496677"/>
          <a:ext cx="7920880" cy="3271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808682" y="1794656"/>
            <a:ext cx="10515600" cy="4114800"/>
          </a:xfrm>
        </p:spPr>
        <p:txBody>
          <a:bodyPr/>
          <a:lstStyle/>
          <a:p>
            <a:r>
              <a:rPr lang="en-GB" dirty="0"/>
              <a:t>Measure of variability of instances within each cluster</a:t>
            </a:r>
          </a:p>
          <a:p>
            <a:r>
              <a:rPr lang="en-GB" dirty="0"/>
              <a:t>Based on the square of the distance of each instance to its cluster centroid.</a:t>
            </a:r>
          </a:p>
          <a:p>
            <a:pPr marL="0" indent="0">
              <a:buNone/>
            </a:pPr>
            <a:endParaRPr lang="en-GB" dirty="0"/>
          </a:p>
        </p:txBody>
      </p:sp>
      <p:sp>
        <p:nvSpPr>
          <p:cNvPr id="2" name="Title 1"/>
          <p:cNvSpPr>
            <a:spLocks noGrp="1"/>
          </p:cNvSpPr>
          <p:nvPr>
            <p:ph type="title"/>
          </p:nvPr>
        </p:nvSpPr>
        <p:spPr/>
        <p:txBody>
          <a:bodyPr/>
          <a:lstStyle/>
          <a:p>
            <a:r>
              <a:rPr lang="en-GB" dirty="0"/>
              <a:t>How many clusters? Elbow method</a:t>
            </a:r>
          </a:p>
        </p:txBody>
      </p:sp>
    </p:spTree>
    <p:extLst>
      <p:ext uri="{BB962C8B-B14F-4D97-AF65-F5344CB8AC3E}">
        <p14:creationId xmlns:p14="http://schemas.microsoft.com/office/powerpoint/2010/main" val="2053749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descr="Illustration of Elbow Method."/>
          <p:cNvGrpSpPr/>
          <p:nvPr/>
        </p:nvGrpSpPr>
        <p:grpSpPr>
          <a:xfrm>
            <a:off x="6813838" y="2460889"/>
            <a:ext cx="4752528" cy="3288479"/>
            <a:chOff x="2123728" y="3108338"/>
            <a:chExt cx="4752528" cy="3288479"/>
          </a:xfrm>
        </p:grpSpPr>
        <p:pic>
          <p:nvPicPr>
            <p:cNvPr id="25602" name="Picture 2" descr="Illustration of Elbow 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108338"/>
              <a:ext cx="4411911" cy="3288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3275856" y="5229200"/>
              <a:ext cx="216024" cy="26059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GB">
                <a:latin typeface="Tahoma" pitchFamily="34" charset="0"/>
              </a:endParaRPr>
            </a:p>
          </p:txBody>
        </p:sp>
        <p:cxnSp>
          <p:nvCxnSpPr>
            <p:cNvPr id="6" name="Straight Arrow Connector 5"/>
            <p:cNvCxnSpPr/>
            <p:nvPr/>
          </p:nvCxnSpPr>
          <p:spPr bwMode="auto">
            <a:xfrm flipH="1">
              <a:off x="3491880" y="3108338"/>
              <a:ext cx="3384376" cy="212086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grpSp>
      <p:sp>
        <p:nvSpPr>
          <p:cNvPr id="3" name="Content Placeholder 2"/>
          <p:cNvSpPr>
            <a:spLocks noGrp="1"/>
          </p:cNvSpPr>
          <p:nvPr>
            <p:ph idx="1"/>
          </p:nvPr>
        </p:nvSpPr>
        <p:spPr>
          <a:xfrm>
            <a:off x="777193" y="1783960"/>
            <a:ext cx="5696028" cy="4114800"/>
          </a:xfrm>
        </p:spPr>
        <p:txBody>
          <a:bodyPr/>
          <a:lstStyle/>
          <a:p>
            <a:r>
              <a:rPr lang="en-GB" dirty="0"/>
              <a:t>For each k value</a:t>
            </a:r>
          </a:p>
          <a:p>
            <a:pPr lvl="1"/>
            <a:r>
              <a:rPr lang="en-GB" dirty="0"/>
              <a:t>Cluster the data</a:t>
            </a:r>
          </a:p>
          <a:p>
            <a:pPr lvl="1"/>
            <a:r>
              <a:rPr lang="en-GB" dirty="0"/>
              <a:t>Calculate the </a:t>
            </a:r>
            <a:r>
              <a:rPr lang="en-GB" b="1" i="1" dirty="0">
                <a:solidFill>
                  <a:schemeClr val="accent1">
                    <a:lumMod val="75000"/>
                  </a:schemeClr>
                </a:solidFill>
              </a:rPr>
              <a:t>within cluster sum of squares</a:t>
            </a:r>
            <a:r>
              <a:rPr lang="en-GB" dirty="0">
                <a:solidFill>
                  <a:schemeClr val="accent1">
                    <a:lumMod val="75000"/>
                  </a:schemeClr>
                </a:solidFill>
              </a:rPr>
              <a:t> </a:t>
            </a:r>
            <a:endParaRPr lang="en-GB" dirty="0"/>
          </a:p>
          <a:p>
            <a:r>
              <a:rPr lang="en-GB" dirty="0"/>
              <a:t>Plot WCSS for each k value</a:t>
            </a:r>
          </a:p>
          <a:p>
            <a:r>
              <a:rPr lang="en-GB" dirty="0"/>
              <a:t>Pick the k value at the ‘elbow’ in the plot where</a:t>
            </a:r>
          </a:p>
          <a:p>
            <a:pPr lvl="1"/>
            <a:r>
              <a:rPr lang="en-GB" dirty="0"/>
              <a:t>X axis – number of clusters</a:t>
            </a:r>
          </a:p>
          <a:p>
            <a:pPr lvl="1"/>
            <a:r>
              <a:rPr lang="en-GB" dirty="0"/>
              <a:t>Y axis – within cluster sum of squares</a:t>
            </a:r>
          </a:p>
        </p:txBody>
      </p:sp>
      <p:sp>
        <p:nvSpPr>
          <p:cNvPr id="2" name="Title 1"/>
          <p:cNvSpPr>
            <a:spLocks noGrp="1"/>
          </p:cNvSpPr>
          <p:nvPr>
            <p:ph type="title"/>
          </p:nvPr>
        </p:nvSpPr>
        <p:spPr/>
        <p:txBody>
          <a:bodyPr/>
          <a:lstStyle/>
          <a:p>
            <a:r>
              <a:rPr lang="en-GB" dirty="0"/>
              <a:t>How many clusters? Elbow method (</a:t>
            </a:r>
            <a:r>
              <a:rPr lang="en-GB" dirty="0" err="1"/>
              <a:t>cont</a:t>
            </a:r>
            <a:r>
              <a:rPr lang="en-GB" dirty="0"/>
              <a:t>)</a:t>
            </a:r>
          </a:p>
        </p:txBody>
      </p:sp>
    </p:spTree>
    <p:extLst>
      <p:ext uri="{BB962C8B-B14F-4D97-AF65-F5344CB8AC3E}">
        <p14:creationId xmlns:p14="http://schemas.microsoft.com/office/powerpoint/2010/main" val="153596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791211" y="1000760"/>
            <a:ext cx="7793037" cy="1054100"/>
          </a:xfrm>
        </p:spPr>
        <p:txBody>
          <a:bodyPr/>
          <a:lstStyle/>
          <a:p>
            <a:pPr eaLnBrk="1" hangingPunct="1"/>
            <a:r>
              <a:rPr lang="en-GB" altLang="en-US" dirty="0"/>
              <a:t>Content</a:t>
            </a:r>
          </a:p>
        </p:txBody>
      </p:sp>
      <p:sp>
        <p:nvSpPr>
          <p:cNvPr id="9220" name="Rectangle 3"/>
          <p:cNvSpPr>
            <a:spLocks noGrp="1" noChangeArrowheads="1"/>
          </p:cNvSpPr>
          <p:nvPr>
            <p:ph type="body" idx="4294967295"/>
          </p:nvPr>
        </p:nvSpPr>
        <p:spPr>
          <a:xfrm>
            <a:off x="960120" y="2054860"/>
            <a:ext cx="7772400" cy="4114800"/>
          </a:xfrm>
        </p:spPr>
        <p:txBody>
          <a:bodyPr/>
          <a:lstStyle/>
          <a:p>
            <a:pPr eaLnBrk="1" hangingPunct="1"/>
            <a:r>
              <a:rPr lang="en-GB" altLang="en-US" dirty="0"/>
              <a:t>Introduction</a:t>
            </a:r>
          </a:p>
          <a:p>
            <a:pPr eaLnBrk="1" hangingPunct="1"/>
            <a:r>
              <a:rPr lang="en-GB" altLang="en-US" i="1" dirty="0"/>
              <a:t>Distance metrics</a:t>
            </a:r>
            <a:endParaRPr lang="en-GB" altLang="en-US" dirty="0"/>
          </a:p>
          <a:p>
            <a:pPr eaLnBrk="1" hangingPunct="1"/>
            <a:r>
              <a:rPr lang="en-GB" altLang="en-US" dirty="0"/>
              <a:t>K-Means Clustering algorithm</a:t>
            </a:r>
          </a:p>
          <a:p>
            <a:pPr lvl="2" eaLnBrk="1" hangingPunct="1"/>
            <a:r>
              <a:rPr lang="en-GB" altLang="en-US" i="1" dirty="0"/>
              <a:t>Centroid creation</a:t>
            </a:r>
          </a:p>
          <a:p>
            <a:pPr eaLnBrk="1" hangingPunct="1"/>
            <a:r>
              <a:rPr lang="en-GB" altLang="en-US" dirty="0"/>
              <a:t>Hierarchical (agglomerative) clustering</a:t>
            </a:r>
          </a:p>
          <a:p>
            <a:pPr eaLnBrk="1" hangingPunct="1"/>
            <a:r>
              <a:rPr lang="en-GB" altLang="en-US" sz="2400" dirty="0"/>
              <a:t>Discussion.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descr="Formula for within clusters sum of squares."/>
          <p:cNvGrpSpPr/>
          <p:nvPr/>
        </p:nvGrpSpPr>
        <p:grpSpPr>
          <a:xfrm>
            <a:off x="1548314" y="1772816"/>
            <a:ext cx="9170653" cy="1440160"/>
            <a:chOff x="-26653" y="2924944"/>
            <a:chExt cx="9170653" cy="1440160"/>
          </a:xfrm>
          <a:solidFill>
            <a:schemeClr val="accent1">
              <a:lumMod val="20000"/>
              <a:lumOff val="80000"/>
            </a:schemeClr>
          </a:solidFill>
        </p:grpSpPr>
        <p:sp>
          <p:nvSpPr>
            <p:cNvPr id="6" name="Rectangle 5"/>
            <p:cNvSpPr/>
            <p:nvPr/>
          </p:nvSpPr>
          <p:spPr bwMode="auto">
            <a:xfrm>
              <a:off x="-26653" y="2924944"/>
              <a:ext cx="9117347" cy="1440160"/>
            </a:xfrm>
            <a:prstGeom prst="rect">
              <a:avLst/>
            </a:prstGeom>
            <a:grp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GB">
                <a:latin typeface="Tahoma"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0" y="2924944"/>
                  <a:ext cx="9144000" cy="1080296"/>
                </a:xfrm>
                <a:prstGeom prst="rect">
                  <a:avLst/>
                </a:prstGeom>
                <a:grp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2400">
                            <a:latin typeface="Cambria Math" panose="02040503050406030204" pitchFamily="18" charset="0"/>
                          </a:rPr>
                          <m:t>WC</m:t>
                        </m:r>
                        <m:r>
                          <a:rPr lang="en-GB" sz="2400" i="1">
                            <a:latin typeface="Cambria Math" panose="02040503050406030204" pitchFamily="18" charset="0"/>
                          </a:rPr>
                          <m:t>= </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𝑘</m:t>
                            </m:r>
                            <m:r>
                              <a:rPr lang="en-GB" sz="2400" i="1">
                                <a:latin typeface="Cambria Math" panose="02040503050406030204" pitchFamily="18" charset="0"/>
                              </a:rPr>
                              <m:t>=1</m:t>
                            </m:r>
                          </m:sub>
                          <m:sup>
                            <m:r>
                              <a:rPr lang="en-GB" sz="2400" i="1">
                                <a:latin typeface="Cambria Math" panose="02040503050406030204" pitchFamily="18" charset="0"/>
                              </a:rPr>
                              <m:t>𝐾</m:t>
                            </m:r>
                          </m:sup>
                          <m:e>
                            <m:nary>
                              <m:naryPr>
                                <m:chr m:val="∑"/>
                                <m:supHide m:val="on"/>
                                <m:ctrlPr>
                                  <a:rPr lang="en-GB" sz="2400" i="1">
                                    <a:latin typeface="Cambria Math" panose="02040503050406030204" pitchFamily="18" charset="0"/>
                                  </a:rPr>
                                </m:ctrlPr>
                              </m:naryPr>
                              <m:sub>
                                <m:r>
                                  <m:rPr>
                                    <m:brk m:alnAt="7"/>
                                  </m:rPr>
                                  <a:rPr lang="en-GB" sz="2400" i="1">
                                    <a:latin typeface="Cambria Math" panose="02040503050406030204" pitchFamily="18" charset="0"/>
                                  </a:rPr>
                                  <m:t>𝑖</m:t>
                                </m:r>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𝑆𝑘</m:t>
                                </m:r>
                              </m:sub>
                              <m:sup/>
                              <m:e>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𝑗</m:t>
                                    </m:r>
                                    <m:r>
                                      <a:rPr lang="en-GB" sz="2400" i="1">
                                        <a:latin typeface="Cambria Math" panose="02040503050406030204" pitchFamily="18" charset="0"/>
                                      </a:rPr>
                                      <m:t>=1</m:t>
                                    </m:r>
                                  </m:sub>
                                  <m:sup>
                                    <m:r>
                                      <a:rPr lang="en-GB" sz="2400" i="1">
                                        <a:latin typeface="Cambria Math" panose="02040503050406030204" pitchFamily="18" charset="0"/>
                                      </a:rPr>
                                      <m:t>𝑃</m:t>
                                    </m:r>
                                  </m:sup>
                                  <m:e>
                                    <m:d>
                                      <m:dPr>
                                        <m:ctrlPr>
                                          <a:rPr lang="en-GB" sz="2400" i="1">
                                            <a:latin typeface="Cambria Math" panose="02040503050406030204" pitchFamily="18" charset="0"/>
                                          </a:rPr>
                                        </m:ctrlPr>
                                      </m:dPr>
                                      <m:e>
                                        <m:r>
                                          <a:rPr lang="en-GB" sz="2400" i="1">
                                            <a:latin typeface="Cambria Math" panose="02040503050406030204" pitchFamily="18" charset="0"/>
                                          </a:rPr>
                                          <m:t>𝑥</m:t>
                                        </m:r>
                                        <m:r>
                                          <a:rPr lang="en-GB" sz="2400" i="1" baseline="-25000">
                                            <a:latin typeface="Cambria Math" panose="02040503050406030204" pitchFamily="18" charset="0"/>
                                          </a:rPr>
                                          <m:t>𝑖𝑗</m:t>
                                        </m:r>
                                        <m:r>
                                          <a:rPr lang="en-GB" sz="2400" i="1">
                                            <a:latin typeface="Cambria Math" panose="02040503050406030204" pitchFamily="18" charset="0"/>
                                          </a:rPr>
                                          <m:t> −</m:t>
                                        </m:r>
                                        <m:acc>
                                          <m:accPr>
                                            <m:chr m:val="̅"/>
                                            <m:ctrlPr>
                                              <a:rPr lang="en-GB" sz="2400" i="1">
                                                <a:latin typeface="Cambria Math" panose="02040503050406030204" pitchFamily="18" charset="0"/>
                                              </a:rPr>
                                            </m:ctrlPr>
                                          </m:accPr>
                                          <m:e>
                                            <m:r>
                                              <a:rPr lang="en-GB" sz="2400" i="1">
                                                <a:latin typeface="Cambria Math" panose="02040503050406030204" pitchFamily="18" charset="0"/>
                                              </a:rPr>
                                              <m:t>𝑥</m:t>
                                            </m:r>
                                          </m:e>
                                        </m:acc>
                                        <m:r>
                                          <a:rPr lang="en-GB" sz="2400" i="1" baseline="-25000">
                                            <a:latin typeface="Cambria Math" panose="02040503050406030204" pitchFamily="18" charset="0"/>
                                          </a:rPr>
                                          <m:t>𝑘𝑗</m:t>
                                        </m:r>
                                      </m:e>
                                    </m:d>
                                    <m:r>
                                      <a:rPr lang="en-GB" sz="2400" i="1" baseline="30000">
                                        <a:latin typeface="Cambria Math" panose="02040503050406030204" pitchFamily="18" charset="0"/>
                                      </a:rPr>
                                      <m:t>2</m:t>
                                    </m:r>
                                  </m:e>
                                </m:nary>
                              </m:e>
                            </m:nary>
                          </m:e>
                        </m:nary>
                      </m:oMath>
                    </m:oMathPara>
                  </a14:m>
                  <a:endParaRPr lang="en-GB"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0" y="2924944"/>
                  <a:ext cx="9144000" cy="1080296"/>
                </a:xfrm>
                <a:prstGeom prst="rect">
                  <a:avLst/>
                </a:prstGeom>
                <a:blipFill>
                  <a:blip r:embed="rId3"/>
                  <a:stretch>
                    <a:fillRect/>
                  </a:stretch>
                </a:blipFill>
              </p:spPr>
              <p:txBody>
                <a:bodyPr/>
                <a:lstStyle/>
                <a:p>
                  <a:r>
                    <a:rPr lang="en-GB">
                      <a:noFill/>
                    </a:rPr>
                    <a:t> </a:t>
                  </a:r>
                </a:p>
              </p:txBody>
            </p:sp>
          </mc:Fallback>
        </mc:AlternateContent>
      </p:grpSp>
      <p:sp>
        <p:nvSpPr>
          <p:cNvPr id="8" name="Speech Bubble: Rectangle 7">
            <a:extLst>
              <a:ext uri="{FF2B5EF4-FFF2-40B4-BE49-F238E27FC236}">
                <a16:creationId xmlns:a16="http://schemas.microsoft.com/office/drawing/2014/main" id="{AAEF76AB-DE46-4CDA-A2A5-750B426BAE1C}"/>
              </a:ext>
            </a:extLst>
          </p:cNvPr>
          <p:cNvSpPr/>
          <p:nvPr/>
        </p:nvSpPr>
        <p:spPr>
          <a:xfrm>
            <a:off x="6096000" y="3429000"/>
            <a:ext cx="1798320" cy="550914"/>
          </a:xfrm>
          <a:prstGeom prst="wedgeRectCallout">
            <a:avLst>
              <a:gd name="adj1" fmla="val -91166"/>
              <a:gd name="adj2" fmla="val -156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 each cluster</a:t>
            </a:r>
          </a:p>
        </p:txBody>
      </p:sp>
      <p:sp>
        <p:nvSpPr>
          <p:cNvPr id="9" name="Speech Bubble: Rectangle 8">
            <a:extLst>
              <a:ext uri="{FF2B5EF4-FFF2-40B4-BE49-F238E27FC236}">
                <a16:creationId xmlns:a16="http://schemas.microsoft.com/office/drawing/2014/main" id="{12898904-5A4E-421E-8136-E8245C508FB1}"/>
              </a:ext>
            </a:extLst>
          </p:cNvPr>
          <p:cNvSpPr/>
          <p:nvPr/>
        </p:nvSpPr>
        <p:spPr>
          <a:xfrm>
            <a:off x="8994947" y="3459260"/>
            <a:ext cx="2367413" cy="667264"/>
          </a:xfrm>
          <a:prstGeom prst="wedgeRectCallout">
            <a:avLst>
              <a:gd name="adj1" fmla="val -178818"/>
              <a:gd name="adj2" fmla="val -1492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 each  instance within cluster</a:t>
            </a:r>
          </a:p>
        </p:txBody>
      </p:sp>
      <p:sp>
        <p:nvSpPr>
          <p:cNvPr id="10" name="Speech Bubble: Rectangle 9">
            <a:extLst>
              <a:ext uri="{FF2B5EF4-FFF2-40B4-BE49-F238E27FC236}">
                <a16:creationId xmlns:a16="http://schemas.microsoft.com/office/drawing/2014/main" id="{8B2F1358-8F62-4142-AC82-013190364F92}"/>
              </a:ext>
            </a:extLst>
          </p:cNvPr>
          <p:cNvSpPr/>
          <p:nvPr/>
        </p:nvSpPr>
        <p:spPr>
          <a:xfrm>
            <a:off x="8864467" y="1050535"/>
            <a:ext cx="2367413" cy="596533"/>
          </a:xfrm>
          <a:prstGeom prst="wedgeRectCallout">
            <a:avLst>
              <a:gd name="adj1" fmla="val -147268"/>
              <a:gd name="adj2" fmla="val 106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 each  attribute in instance</a:t>
            </a:r>
          </a:p>
        </p:txBody>
      </p:sp>
      <p:sp>
        <p:nvSpPr>
          <p:cNvPr id="11" name="Speech Bubble: Rectangle 10">
            <a:extLst>
              <a:ext uri="{FF2B5EF4-FFF2-40B4-BE49-F238E27FC236}">
                <a16:creationId xmlns:a16="http://schemas.microsoft.com/office/drawing/2014/main" id="{BBC22267-36E6-430E-B619-905A35E2A553}"/>
              </a:ext>
            </a:extLst>
          </p:cNvPr>
          <p:cNvSpPr/>
          <p:nvPr/>
        </p:nvSpPr>
        <p:spPr>
          <a:xfrm>
            <a:off x="9118900" y="2194329"/>
            <a:ext cx="2311763" cy="956888"/>
          </a:xfrm>
          <a:prstGeom prst="wedgeRectCallout">
            <a:avLst>
              <a:gd name="adj1" fmla="val -103413"/>
              <a:gd name="adj2" fmla="val -187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Calculate square error (“distance”) to centroid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1" y="3449321"/>
                <a:ext cx="8261350" cy="3250704"/>
              </a:xfrm>
            </p:spPr>
            <p:txBody>
              <a:bodyPr/>
              <a:lstStyle/>
              <a:p>
                <a:pPr marL="216000" indent="0">
                  <a:buNone/>
                </a:pPr>
                <a:r>
                  <a:rPr lang="en-GB" dirty="0"/>
                  <a:t>Where </a:t>
                </a:r>
              </a:p>
              <a:p>
                <a:pPr lvl="1"/>
                <a14:m>
                  <m:oMath xmlns:m="http://schemas.openxmlformats.org/officeDocument/2006/math">
                    <m:r>
                      <a:rPr lang="en-GB" i="1">
                        <a:latin typeface="Cambria Math" panose="02040503050406030204" pitchFamily="18" charset="0"/>
                      </a:rPr>
                      <m:t>𝐾</m:t>
                    </m:r>
                  </m:oMath>
                </a14:m>
                <a:r>
                  <a:rPr lang="en-GB" dirty="0"/>
                  <a:t> is the number of clusters</a:t>
                </a:r>
              </a:p>
              <a:p>
                <a:pPr lvl="1"/>
                <a14:m>
                  <m:oMath xmlns:m="http://schemas.openxmlformats.org/officeDocument/2006/math">
                    <m:r>
                      <m:rPr>
                        <m:brk m:alnAt="7"/>
                      </m:rPr>
                      <a:rPr lang="en-GB" i="1">
                        <a:latin typeface="Cambria Math" panose="02040503050406030204" pitchFamily="18" charset="0"/>
                        <a:ea typeface="Cambria Math" panose="02040503050406030204" pitchFamily="18" charset="0"/>
                      </a:rPr>
                      <m:t>𝑆</m:t>
                    </m:r>
                    <m:r>
                      <a:rPr lang="en-GB" i="1" baseline="-25000">
                        <a:latin typeface="Cambria Math" panose="02040503050406030204" pitchFamily="18" charset="0"/>
                        <a:ea typeface="Cambria Math" panose="02040503050406030204" pitchFamily="18" charset="0"/>
                      </a:rPr>
                      <m:t>𝑘</m:t>
                    </m:r>
                  </m:oMath>
                </a14:m>
                <a:r>
                  <a:rPr lang="en-GB" dirty="0"/>
                  <a:t> is the set of instances in the kth cluster</a:t>
                </a:r>
              </a:p>
              <a:p>
                <a:pPr lvl="1"/>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baseline="-25000">
                        <a:latin typeface="Cambria Math" panose="02040503050406030204" pitchFamily="18" charset="0"/>
                      </a:rPr>
                      <m:t>𝑘𝑗</m:t>
                    </m:r>
                  </m:oMath>
                </a14:m>
                <a:r>
                  <a:rPr lang="en-GB" dirty="0"/>
                  <a:t> is the centroid for </a:t>
                </a:r>
                <a14:m>
                  <m:oMath xmlns:m="http://schemas.openxmlformats.org/officeDocument/2006/math">
                    <m:r>
                      <m:rPr>
                        <m:brk m:alnAt="23"/>
                      </m:rPr>
                      <a:rPr lang="en-GB" i="1">
                        <a:latin typeface="Cambria Math" panose="02040503050406030204" pitchFamily="18" charset="0"/>
                      </a:rPr>
                      <m:t>𝑗</m:t>
                    </m:r>
                    <m:r>
                      <a:rPr lang="en-GB" i="1">
                        <a:latin typeface="Cambria Math" panose="02040503050406030204" pitchFamily="18" charset="0"/>
                      </a:rPr>
                      <m:t> </m:t>
                    </m:r>
                  </m:oMath>
                </a14:m>
                <a:r>
                  <a:rPr lang="en-GB" dirty="0" err="1"/>
                  <a:t>th</a:t>
                </a:r>
                <a:r>
                  <a:rPr lang="en-GB" dirty="0"/>
                  <a:t> attribute in cluster </a:t>
                </a:r>
                <a14:m>
                  <m:oMath xmlns:m="http://schemas.openxmlformats.org/officeDocument/2006/math">
                    <m:r>
                      <m:rPr>
                        <m:brk m:alnAt="23"/>
                      </m:rPr>
                      <a:rPr lang="en-GB" i="1">
                        <a:latin typeface="Cambria Math" panose="02040503050406030204" pitchFamily="18" charset="0"/>
                      </a:rPr>
                      <m:t>𝑘</m:t>
                    </m:r>
                  </m:oMath>
                </a14:m>
                <a:endParaRPr lang="en-GB" dirty="0"/>
              </a:p>
              <a:p>
                <a:pPr lvl="1"/>
                <a14:m>
                  <m:oMath xmlns:m="http://schemas.openxmlformats.org/officeDocument/2006/math">
                    <m:r>
                      <a:rPr lang="en-GB" i="1">
                        <a:latin typeface="Cambria Math" panose="02040503050406030204" pitchFamily="18" charset="0"/>
                      </a:rPr>
                      <m:t>𝑥</m:t>
                    </m:r>
                    <m:r>
                      <a:rPr lang="en-GB" i="1" baseline="-25000">
                        <a:latin typeface="Cambria Math" panose="02040503050406030204" pitchFamily="18" charset="0"/>
                      </a:rPr>
                      <m:t>𝑖𝑗</m:t>
                    </m:r>
                  </m:oMath>
                </a14:m>
                <a:r>
                  <a:rPr lang="en-GB" dirty="0"/>
                  <a:t> is the value for the </a:t>
                </a:r>
                <a14:m>
                  <m:oMath xmlns:m="http://schemas.openxmlformats.org/officeDocument/2006/math">
                    <m:r>
                      <m:rPr>
                        <m:brk m:alnAt="23"/>
                      </m:rPr>
                      <a:rPr lang="en-GB" i="1">
                        <a:latin typeface="Cambria Math" panose="02040503050406030204" pitchFamily="18" charset="0"/>
                      </a:rPr>
                      <m:t>𝑗</m:t>
                    </m:r>
                    <m:r>
                      <a:rPr lang="en-GB" i="1">
                        <a:latin typeface="Cambria Math" panose="02040503050406030204" pitchFamily="18" charset="0"/>
                      </a:rPr>
                      <m:t> </m:t>
                    </m:r>
                  </m:oMath>
                </a14:m>
                <a:r>
                  <a:rPr lang="en-GB" dirty="0" err="1"/>
                  <a:t>th</a:t>
                </a:r>
                <a:r>
                  <a:rPr lang="en-GB" dirty="0"/>
                  <a:t> attribute of instance </a:t>
                </a:r>
                <a14:m>
                  <m:oMath xmlns:m="http://schemas.openxmlformats.org/officeDocument/2006/math">
                    <m:r>
                      <m:rPr>
                        <m:brk m:alnAt="7"/>
                      </m:rPr>
                      <a:rPr lang="en-GB" i="1">
                        <a:latin typeface="Cambria Math" panose="02040503050406030204" pitchFamily="18" charset="0"/>
                      </a:rPr>
                      <m:t>𝑖</m:t>
                    </m:r>
                    <m:r>
                      <a:rPr lang="en-GB" i="1">
                        <a:latin typeface="Cambria Math" panose="02040503050406030204" pitchFamily="18" charset="0"/>
                      </a:rPr>
                      <m:t> </m:t>
                    </m:r>
                  </m:oMath>
                </a14:m>
                <a:r>
                  <a:rPr lang="en-GB" dirty="0"/>
                  <a:t>in cluster </a:t>
                </a:r>
                <a14:m>
                  <m:oMath xmlns:m="http://schemas.openxmlformats.org/officeDocument/2006/math">
                    <m:r>
                      <m:rPr>
                        <m:brk m:alnAt="23"/>
                      </m:rPr>
                      <a:rPr lang="en-GB" i="1">
                        <a:latin typeface="Cambria Math" panose="02040503050406030204" pitchFamily="18" charset="0"/>
                      </a:rPr>
                      <m:t>𝑘</m:t>
                    </m:r>
                  </m:oMath>
                </a14:m>
                <a:endParaRPr lang="en-GB" dirty="0"/>
              </a:p>
              <a:p>
                <a:r>
                  <a:rPr lang="en-GB" dirty="0"/>
                  <a:t>i.e. the sum of the squared errors (distances to centroids).</a:t>
                </a:r>
              </a:p>
              <a:p>
                <a:pPr marL="457200" lvl="1" indent="0">
                  <a:buNone/>
                </a:pP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1" y="3449321"/>
                <a:ext cx="8261350" cy="3250704"/>
              </a:xfrm>
              <a:blipFill>
                <a:blip r:embed="rId4"/>
                <a:stretch>
                  <a:fillRect l="-1328" t="-3189" r="-148"/>
                </a:stretch>
              </a:blipFill>
            </p:spPr>
            <p:txBody>
              <a:bodyPr/>
              <a:lstStyle/>
              <a:p>
                <a:r>
                  <a:rPr lang="en-GB">
                    <a:noFill/>
                  </a:rPr>
                  <a:t> </a:t>
                </a:r>
              </a:p>
            </p:txBody>
          </p:sp>
        </mc:Fallback>
      </mc:AlternateContent>
      <p:sp>
        <p:nvSpPr>
          <p:cNvPr id="2" name="Title 1"/>
          <p:cNvSpPr>
            <a:spLocks noGrp="1"/>
          </p:cNvSpPr>
          <p:nvPr>
            <p:ph type="title"/>
          </p:nvPr>
        </p:nvSpPr>
        <p:spPr/>
        <p:txBody>
          <a:bodyPr/>
          <a:lstStyle/>
          <a:p>
            <a:r>
              <a:rPr lang="en-GB" dirty="0"/>
              <a:t>Within cluster sum of squares</a:t>
            </a:r>
          </a:p>
        </p:txBody>
      </p:sp>
    </p:spTree>
    <p:extLst>
      <p:ext uri="{BB962C8B-B14F-4D97-AF65-F5344CB8AC3E}">
        <p14:creationId xmlns:p14="http://schemas.microsoft.com/office/powerpoint/2010/main" val="2577550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4925-C112-49DB-BBE5-1AB427E0342C}"/>
              </a:ext>
            </a:extLst>
          </p:cNvPr>
          <p:cNvSpPr>
            <a:spLocks noGrp="1"/>
          </p:cNvSpPr>
          <p:nvPr>
            <p:ph type="title"/>
          </p:nvPr>
        </p:nvSpPr>
        <p:spPr/>
        <p:txBody>
          <a:bodyPr/>
          <a:lstStyle/>
          <a:p>
            <a:r>
              <a:rPr lang="en-GB" dirty="0"/>
              <a:t>How many clusters? Silhouette</a:t>
            </a:r>
            <a:br>
              <a:rPr lang="en-GB" dirty="0"/>
            </a:br>
            <a:endParaRPr lang="en-GB" dirty="0"/>
          </a:p>
        </p:txBody>
      </p:sp>
      <p:sp>
        <p:nvSpPr>
          <p:cNvPr id="3" name="Content Placeholder 2">
            <a:extLst>
              <a:ext uri="{FF2B5EF4-FFF2-40B4-BE49-F238E27FC236}">
                <a16:creationId xmlns:a16="http://schemas.microsoft.com/office/drawing/2014/main" id="{825C12E9-9817-4403-BD32-F9D40E0D0F0A}"/>
              </a:ext>
            </a:extLst>
          </p:cNvPr>
          <p:cNvSpPr>
            <a:spLocks noGrp="1"/>
          </p:cNvSpPr>
          <p:nvPr>
            <p:ph idx="1"/>
          </p:nvPr>
        </p:nvSpPr>
        <p:spPr/>
        <p:txBody>
          <a:bodyPr/>
          <a:lstStyle/>
          <a:p>
            <a:r>
              <a:rPr lang="en-GB" dirty="0"/>
              <a:t>For each k value</a:t>
            </a:r>
          </a:p>
          <a:p>
            <a:pPr lvl="1"/>
            <a:r>
              <a:rPr lang="en-GB" dirty="0"/>
              <a:t>Cluster the data.</a:t>
            </a:r>
          </a:p>
          <a:p>
            <a:pPr lvl="1"/>
            <a:r>
              <a:rPr lang="en-GB" dirty="0"/>
              <a:t>Calculate the silhouette value for each instance.</a:t>
            </a:r>
          </a:p>
          <a:p>
            <a:pPr lvl="1"/>
            <a:r>
              <a:rPr lang="en-GB" dirty="0"/>
              <a:t>Silhouette value for instance: number between -1 and 1</a:t>
            </a:r>
          </a:p>
          <a:p>
            <a:pPr lvl="2"/>
            <a:r>
              <a:rPr lang="en-GB" dirty="0"/>
              <a:t>Low or negative value: instance is not similar to other instances in the cluster.</a:t>
            </a:r>
          </a:p>
          <a:p>
            <a:pPr lvl="2"/>
            <a:r>
              <a:rPr lang="en-GB" dirty="0"/>
              <a:t>High value: instance is similar to other instances in its cluster and dis-similar from instances in neighbouring clusters.</a:t>
            </a:r>
          </a:p>
          <a:p>
            <a:pPr lvl="1"/>
            <a:r>
              <a:rPr lang="en-GB" dirty="0"/>
              <a:t>If most instances in most clusters have a high silhouette value, the clustering is appropriate.</a:t>
            </a:r>
          </a:p>
          <a:p>
            <a:pPr lvl="2"/>
            <a:r>
              <a:rPr lang="en-GB" dirty="0"/>
              <a:t>Otherwise – a different k value may be appropriate</a:t>
            </a:r>
          </a:p>
          <a:p>
            <a:pPr lvl="1"/>
            <a:r>
              <a:rPr lang="en-GB" dirty="0"/>
              <a:t>Calculate the average silhouette value.</a:t>
            </a:r>
          </a:p>
          <a:p>
            <a:r>
              <a:rPr lang="en-GB" dirty="0"/>
              <a:t>Choose the k value which gives the highest average silhouette.</a:t>
            </a:r>
          </a:p>
        </p:txBody>
      </p:sp>
    </p:spTree>
    <p:extLst>
      <p:ext uri="{BB962C8B-B14F-4D97-AF65-F5344CB8AC3E}">
        <p14:creationId xmlns:p14="http://schemas.microsoft.com/office/powerpoint/2010/main" val="1644064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ADBC-6EAC-40F9-BE44-C3A72ACBBC30}"/>
              </a:ext>
            </a:extLst>
          </p:cNvPr>
          <p:cNvSpPr>
            <a:spLocks noGrp="1"/>
          </p:cNvSpPr>
          <p:nvPr>
            <p:ph type="title"/>
          </p:nvPr>
        </p:nvSpPr>
        <p:spPr/>
        <p:txBody>
          <a:bodyPr/>
          <a:lstStyle/>
          <a:p>
            <a:r>
              <a:rPr lang="en-GB" dirty="0"/>
              <a:t>How many clusters? Jump method</a:t>
            </a:r>
          </a:p>
        </p:txBody>
      </p:sp>
      <p:sp>
        <p:nvSpPr>
          <p:cNvPr id="3" name="Content Placeholder 2">
            <a:extLst>
              <a:ext uri="{FF2B5EF4-FFF2-40B4-BE49-F238E27FC236}">
                <a16:creationId xmlns:a16="http://schemas.microsoft.com/office/drawing/2014/main" id="{BAD93CEB-C5A8-4E88-A65F-ABBBBCD75D7C}"/>
              </a:ext>
            </a:extLst>
          </p:cNvPr>
          <p:cNvSpPr>
            <a:spLocks noGrp="1"/>
          </p:cNvSpPr>
          <p:nvPr>
            <p:ph idx="1"/>
          </p:nvPr>
        </p:nvSpPr>
        <p:spPr>
          <a:xfrm>
            <a:off x="595842" y="1757928"/>
            <a:ext cx="11474237" cy="4630680"/>
          </a:xfrm>
        </p:spPr>
        <p:txBody>
          <a:bodyPr/>
          <a:lstStyle/>
          <a:p>
            <a:r>
              <a:rPr lang="en-GB" dirty="0"/>
              <a:t>Create distortion curve by running k-means with all values of k and calculating distortion. </a:t>
            </a:r>
          </a:p>
          <a:p>
            <a:pPr lvl="1"/>
            <a:r>
              <a:rPr lang="en-GB" dirty="0"/>
              <a:t>Run k-means for each k value</a:t>
            </a:r>
          </a:p>
          <a:p>
            <a:pPr lvl="1"/>
            <a:r>
              <a:rPr lang="en-GB" dirty="0"/>
              <a:t>For each k, calculate </a:t>
            </a:r>
            <a:r>
              <a:rPr lang="en-GB" i="1" dirty="0"/>
              <a:t>distortion</a:t>
            </a:r>
            <a:r>
              <a:rPr lang="en-GB" dirty="0"/>
              <a:t> – a measure associated with the dispersion of instances in a cluster.</a:t>
            </a:r>
          </a:p>
          <a:p>
            <a:pPr lvl="1"/>
            <a:r>
              <a:rPr lang="en-GB" dirty="0"/>
              <a:t>Select transformation power </a:t>
            </a:r>
            <a:r>
              <a:rPr lang="en-GB" i="1" dirty="0"/>
              <a:t>y </a:t>
            </a:r>
            <a:r>
              <a:rPr lang="en-GB" dirty="0"/>
              <a:t>so negative power of </a:t>
            </a:r>
            <a:r>
              <a:rPr lang="en-GB" i="1" dirty="0"/>
              <a:t>y</a:t>
            </a:r>
            <a:r>
              <a:rPr lang="en-GB" dirty="0"/>
              <a:t> is applied to each distortion.</a:t>
            </a:r>
          </a:p>
          <a:p>
            <a:pPr lvl="2"/>
            <a:r>
              <a:rPr lang="en-GB" dirty="0"/>
              <a:t>Typically y=p/2   where p is the number of attributes</a:t>
            </a:r>
          </a:p>
          <a:p>
            <a:pPr lvl="1"/>
            <a:r>
              <a:rPr lang="en-GB" dirty="0"/>
              <a:t>Calculate the jumps. Look at the change in transformed distortion (the “jump”) between consecutive distortion values for k. </a:t>
            </a:r>
          </a:p>
          <a:p>
            <a:r>
              <a:rPr lang="en-GB" dirty="0"/>
              <a:t>Choose k which maximises the jump.</a:t>
            </a:r>
          </a:p>
          <a:p>
            <a:r>
              <a:rPr lang="en-GB" dirty="0"/>
              <a:t>We will not see the jump method in the labs.</a:t>
            </a:r>
          </a:p>
          <a:p>
            <a:endParaRPr lang="en-GB" dirty="0"/>
          </a:p>
        </p:txBody>
      </p:sp>
    </p:spTree>
    <p:extLst>
      <p:ext uri="{BB962C8B-B14F-4D97-AF65-F5344CB8AC3E}">
        <p14:creationId xmlns:p14="http://schemas.microsoft.com/office/powerpoint/2010/main" val="1139474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a:t>
            </a:r>
          </a:p>
        </p:txBody>
      </p:sp>
      <p:sp>
        <p:nvSpPr>
          <p:cNvPr id="3" name="Content Placeholder 2"/>
          <p:cNvSpPr>
            <a:spLocks noGrp="1"/>
          </p:cNvSpPr>
          <p:nvPr>
            <p:ph idx="1"/>
          </p:nvPr>
        </p:nvSpPr>
        <p:spPr>
          <a:xfrm>
            <a:off x="426720" y="1814056"/>
            <a:ext cx="11567160" cy="4114800"/>
          </a:xfrm>
        </p:spPr>
        <p:txBody>
          <a:bodyPr/>
          <a:lstStyle/>
          <a:p>
            <a:r>
              <a:rPr lang="en-GB" sz="3200" dirty="0"/>
              <a:t>K-Means is easy to implement</a:t>
            </a:r>
          </a:p>
          <a:p>
            <a:r>
              <a:rPr lang="en-GB" sz="3200" dirty="0"/>
              <a:t>Reasonably efficient</a:t>
            </a:r>
          </a:p>
          <a:p>
            <a:r>
              <a:rPr lang="en-GB" sz="3200" dirty="0"/>
              <a:t>Easy to explain</a:t>
            </a:r>
          </a:p>
          <a:p>
            <a:r>
              <a:rPr lang="en-GB" sz="3200" dirty="0"/>
              <a:t>Non-deterministic (also a disadvantage)</a:t>
            </a:r>
          </a:p>
          <a:p>
            <a:pPr lvl="1"/>
            <a:r>
              <a:rPr lang="en-GB" sz="2800" dirty="0"/>
              <a:t>Different start centroids may produce different clusters</a:t>
            </a:r>
          </a:p>
          <a:p>
            <a:pPr lvl="1"/>
            <a:r>
              <a:rPr lang="en-GB" sz="2800" dirty="0"/>
              <a:t>Can be repeated with different seeds and “best” results can be used.</a:t>
            </a:r>
          </a:p>
        </p:txBody>
      </p:sp>
    </p:spTree>
    <p:extLst>
      <p:ext uri="{BB962C8B-B14F-4D97-AF65-F5344CB8AC3E}">
        <p14:creationId xmlns:p14="http://schemas.microsoft.com/office/powerpoint/2010/main" val="881483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E72D-A50A-486B-83C1-8A2014D95340}"/>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02FF2D05-7A28-4B9E-8F24-D365D490F893}"/>
              </a:ext>
            </a:extLst>
          </p:cNvPr>
          <p:cNvSpPr>
            <a:spLocks noGrp="1"/>
          </p:cNvSpPr>
          <p:nvPr>
            <p:ph idx="1"/>
          </p:nvPr>
        </p:nvSpPr>
        <p:spPr/>
        <p:txBody>
          <a:bodyPr/>
          <a:lstStyle/>
          <a:p>
            <a:r>
              <a:rPr lang="en-GB" sz="3200" dirty="0"/>
              <a:t>The value of k must be specified – tricky. Use elbow, silhouette or jump method </a:t>
            </a:r>
          </a:p>
          <a:p>
            <a:pPr lvl="1"/>
            <a:r>
              <a:rPr lang="en-GB" sz="2800" dirty="0"/>
              <a:t>But this equates to running-means with different k values</a:t>
            </a:r>
          </a:p>
          <a:p>
            <a:r>
              <a:rPr lang="en-GB" sz="3200" dirty="0"/>
              <a:t>The choice of initial k centroids is key: results vary according to choice – non deterministic</a:t>
            </a:r>
          </a:p>
          <a:p>
            <a:r>
              <a:rPr lang="en-GB" sz="3200" dirty="0"/>
              <a:t> May not work well with noisy data</a:t>
            </a:r>
          </a:p>
          <a:p>
            <a:r>
              <a:rPr lang="en-GB" sz="3200" dirty="0"/>
              <a:t>Applicable only when </a:t>
            </a:r>
            <a:r>
              <a:rPr lang="en-GB" sz="3200" b="1" dirty="0"/>
              <a:t>averaging is meaningful </a:t>
            </a:r>
            <a:r>
              <a:rPr lang="en-GB" sz="3200" dirty="0"/>
              <a:t>to the given data set – mean is calculated to calculate centroids</a:t>
            </a:r>
          </a:p>
          <a:p>
            <a:endParaRPr lang="en-GB" dirty="0"/>
          </a:p>
        </p:txBody>
      </p:sp>
    </p:spTree>
    <p:extLst>
      <p:ext uri="{BB962C8B-B14F-4D97-AF65-F5344CB8AC3E}">
        <p14:creationId xmlns:p14="http://schemas.microsoft.com/office/powerpoint/2010/main" val="3220287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Solutions to weaknesses </a:t>
            </a:r>
          </a:p>
        </p:txBody>
      </p:sp>
      <p:sp>
        <p:nvSpPr>
          <p:cNvPr id="3" name="Content Placeholder 2"/>
          <p:cNvSpPr>
            <a:spLocks noGrp="1"/>
          </p:cNvSpPr>
          <p:nvPr>
            <p:ph idx="1"/>
          </p:nvPr>
        </p:nvSpPr>
        <p:spPr>
          <a:xfrm>
            <a:off x="806070" y="1845350"/>
            <a:ext cx="11218289" cy="4114800"/>
          </a:xfrm>
        </p:spPr>
        <p:txBody>
          <a:bodyPr/>
          <a:lstStyle/>
          <a:p>
            <a:r>
              <a:rPr lang="en-GB" dirty="0"/>
              <a:t>Use </a:t>
            </a:r>
            <a:r>
              <a:rPr lang="en-GB" b="1" dirty="0"/>
              <a:t>elbow</a:t>
            </a:r>
            <a:r>
              <a:rPr lang="en-GB" dirty="0"/>
              <a:t>, </a:t>
            </a:r>
            <a:r>
              <a:rPr lang="en-GB" b="1" dirty="0"/>
              <a:t>silhouette</a:t>
            </a:r>
            <a:r>
              <a:rPr lang="en-GB" dirty="0"/>
              <a:t>, or jump method for k determination</a:t>
            </a:r>
          </a:p>
          <a:p>
            <a:pPr lvl="1"/>
            <a:r>
              <a:rPr lang="en-GB" dirty="0"/>
              <a:t>Run several times with different k values</a:t>
            </a:r>
          </a:p>
          <a:p>
            <a:r>
              <a:rPr lang="en-GB" dirty="0"/>
              <a:t>Repeat k-means with different initial centroids; select result with highest quality </a:t>
            </a:r>
          </a:p>
          <a:p>
            <a:pPr lvl="1"/>
            <a:r>
              <a:rPr lang="en-GB" dirty="0"/>
              <a:t>i.e. run several times with same k but different seeds.</a:t>
            </a:r>
          </a:p>
          <a:p>
            <a:r>
              <a:rPr lang="en-GB" dirty="0"/>
              <a:t>Use hierarchical clustering to locate the centres (see below)</a:t>
            </a:r>
          </a:p>
          <a:p>
            <a:r>
              <a:rPr lang="en-GB" dirty="0"/>
              <a:t>Find centres that are not close to each other</a:t>
            </a:r>
          </a:p>
          <a:p>
            <a:r>
              <a:rPr lang="en-GB" dirty="0"/>
              <a:t>K-medoid: use the nearest instance to cluster centre as centroid if mean cannot be defined (i.e. when attributes are nominal or discrete) .</a:t>
            </a:r>
          </a:p>
        </p:txBody>
      </p:sp>
    </p:spTree>
    <p:extLst>
      <p:ext uri="{BB962C8B-B14F-4D97-AF65-F5344CB8AC3E}">
        <p14:creationId xmlns:p14="http://schemas.microsoft.com/office/powerpoint/2010/main" val="4219051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3289361" y="512920"/>
            <a:ext cx="7793037" cy="1054100"/>
          </a:xfrm>
        </p:spPr>
        <p:txBody>
          <a:bodyPr/>
          <a:lstStyle/>
          <a:p>
            <a:pPr eaLnBrk="1" hangingPunct="1"/>
            <a:r>
              <a:rPr lang="en-GB" altLang="en-US" dirty="0"/>
              <a:t>Summary – k-means</a:t>
            </a:r>
          </a:p>
        </p:txBody>
      </p:sp>
      <p:sp>
        <p:nvSpPr>
          <p:cNvPr id="172035" name="Rectangle 3"/>
          <p:cNvSpPr>
            <a:spLocks noGrp="1" noChangeArrowheads="1"/>
          </p:cNvSpPr>
          <p:nvPr>
            <p:ph type="body" idx="4294967295"/>
          </p:nvPr>
        </p:nvSpPr>
        <p:spPr>
          <a:xfrm>
            <a:off x="521777" y="1325438"/>
            <a:ext cx="11807383" cy="4896544"/>
          </a:xfrm>
        </p:spPr>
        <p:txBody>
          <a:bodyPr/>
          <a:lstStyle/>
          <a:p>
            <a:pPr eaLnBrk="1" hangingPunct="1">
              <a:lnSpc>
                <a:spcPct val="70000"/>
              </a:lnSpc>
              <a:defRPr/>
            </a:pPr>
            <a:r>
              <a:rPr lang="en-GB" sz="3200" dirty="0"/>
              <a:t>Group similar cases on their attributes</a:t>
            </a:r>
          </a:p>
          <a:p>
            <a:pPr eaLnBrk="1" hangingPunct="1">
              <a:lnSpc>
                <a:spcPct val="70000"/>
              </a:lnSpc>
              <a:defRPr/>
            </a:pPr>
            <a:r>
              <a:rPr lang="en-GB" sz="3200" b="1" dirty="0"/>
              <a:t>K-means </a:t>
            </a:r>
            <a:r>
              <a:rPr lang="en-GB" sz="3200" dirty="0"/>
              <a:t>is a </a:t>
            </a:r>
            <a:r>
              <a:rPr lang="en-GB" sz="3200" b="1" dirty="0"/>
              <a:t>batch clustering</a:t>
            </a:r>
            <a:r>
              <a:rPr lang="en-GB" sz="3200" dirty="0"/>
              <a:t> approach</a:t>
            </a:r>
          </a:p>
          <a:p>
            <a:pPr eaLnBrk="1" hangingPunct="1">
              <a:lnSpc>
                <a:spcPct val="70000"/>
              </a:lnSpc>
              <a:defRPr/>
            </a:pPr>
            <a:r>
              <a:rPr lang="en-GB" sz="3200" dirty="0"/>
              <a:t>Quality of clusters strongly related to </a:t>
            </a:r>
          </a:p>
          <a:p>
            <a:pPr lvl="1" eaLnBrk="1" hangingPunct="1">
              <a:lnSpc>
                <a:spcPct val="70000"/>
              </a:lnSpc>
              <a:defRPr/>
            </a:pPr>
            <a:r>
              <a:rPr lang="en-GB" sz="2800" dirty="0"/>
              <a:t>Selecting the value for k</a:t>
            </a:r>
          </a:p>
          <a:p>
            <a:pPr lvl="1" eaLnBrk="1" hangingPunct="1">
              <a:lnSpc>
                <a:spcPct val="70000"/>
              </a:lnSpc>
              <a:defRPr/>
            </a:pPr>
            <a:r>
              <a:rPr lang="en-GB" sz="2800" dirty="0"/>
              <a:t>Initial centroids</a:t>
            </a:r>
          </a:p>
          <a:p>
            <a:pPr marL="342900" lvl="1" indent="-342900">
              <a:lnSpc>
                <a:spcPct val="70000"/>
              </a:lnSpc>
              <a:buClr>
                <a:schemeClr val="folHlink"/>
              </a:buClr>
              <a:buSzPct val="60000"/>
              <a:defRPr/>
            </a:pPr>
            <a:r>
              <a:rPr lang="en-GB" sz="3200" b="1" dirty="0"/>
              <a:t>Hierarchical k-means</a:t>
            </a:r>
          </a:p>
          <a:p>
            <a:pPr marL="742950" lvl="2" indent="-342900">
              <a:lnSpc>
                <a:spcPct val="70000"/>
              </a:lnSpc>
              <a:buSzPct val="60000"/>
              <a:defRPr/>
            </a:pPr>
            <a:r>
              <a:rPr lang="en-GB" sz="2800" dirty="0"/>
              <a:t>Apply k-means to the dataset</a:t>
            </a:r>
          </a:p>
          <a:p>
            <a:pPr marL="1200150" lvl="3" indent="-342900">
              <a:lnSpc>
                <a:spcPct val="70000"/>
              </a:lnSpc>
              <a:buSzPct val="60000"/>
              <a:defRPr/>
            </a:pPr>
            <a:r>
              <a:rPr lang="en-GB" sz="2400" dirty="0"/>
              <a:t>Apply hierarchical k-means to each resulting cluster</a:t>
            </a:r>
          </a:p>
          <a:p>
            <a:pPr eaLnBrk="1" hangingPunct="1">
              <a:lnSpc>
                <a:spcPct val="70000"/>
              </a:lnSpc>
              <a:defRPr/>
            </a:pPr>
            <a:r>
              <a:rPr lang="en-GB" sz="3200" dirty="0"/>
              <a:t>K-means can be computationally costly due to pair-wise distance calculations</a:t>
            </a:r>
          </a:p>
          <a:p>
            <a:pPr eaLnBrk="1" hangingPunct="1">
              <a:lnSpc>
                <a:spcPct val="70000"/>
              </a:lnSpc>
              <a:defRPr/>
            </a:pPr>
            <a:r>
              <a:rPr lang="en-GB" sz="3200" dirty="0"/>
              <a:t>Binary k means – repeatedly apply 2-means</a:t>
            </a:r>
          </a:p>
          <a:p>
            <a:pPr lvl="1" eaLnBrk="1" hangingPunct="1">
              <a:lnSpc>
                <a:spcPct val="70000"/>
              </a:lnSpc>
              <a:defRPr/>
            </a:pPr>
            <a:r>
              <a:rPr lang="en-GB" sz="2800" dirty="0"/>
              <a:t>Results in a binary tree of clusters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B772-D64E-47A6-8AA6-4DBA473F5ACC}"/>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332B8B02-4009-4E0E-9EBA-CDDB3127A139}"/>
              </a:ext>
            </a:extLst>
          </p:cNvPr>
          <p:cNvSpPr>
            <a:spLocks noGrp="1"/>
          </p:cNvSpPr>
          <p:nvPr>
            <p:ph idx="1"/>
          </p:nvPr>
        </p:nvSpPr>
        <p:spPr>
          <a:xfrm>
            <a:off x="595843" y="1757928"/>
            <a:ext cx="10515600" cy="4703832"/>
          </a:xfrm>
        </p:spPr>
        <p:txBody>
          <a:bodyPr/>
          <a:lstStyle/>
          <a:p>
            <a:r>
              <a:rPr lang="en-GB" dirty="0"/>
              <a:t>Centroids</a:t>
            </a:r>
          </a:p>
          <a:p>
            <a:pPr lvl="1"/>
            <a:r>
              <a:rPr lang="en-GB" dirty="0"/>
              <a:t>Start centroids are often called initial seeds</a:t>
            </a:r>
          </a:p>
          <a:p>
            <a:pPr lvl="2"/>
            <a:r>
              <a:rPr lang="en-GB" dirty="0"/>
              <a:t>Instances (or averages of instances) selected to be at the centre of the initial clusters</a:t>
            </a:r>
          </a:p>
          <a:p>
            <a:pPr lvl="1"/>
            <a:r>
              <a:rPr lang="en-GB" dirty="0"/>
              <a:t>NOT the “seed” that you set in R for reproducibility</a:t>
            </a:r>
          </a:p>
          <a:p>
            <a:r>
              <a:rPr lang="en-GB" dirty="0"/>
              <a:t>K-means vs </a:t>
            </a:r>
            <a:r>
              <a:rPr lang="en-GB" dirty="0" err="1"/>
              <a:t>kNN</a:t>
            </a:r>
            <a:endParaRPr lang="en-GB" dirty="0"/>
          </a:p>
          <a:p>
            <a:pPr lvl="1"/>
            <a:r>
              <a:rPr lang="en-GB" dirty="0"/>
              <a:t>k-means is an unsupervised clustering </a:t>
            </a:r>
          </a:p>
          <a:p>
            <a:pPr lvl="1"/>
            <a:r>
              <a:rPr lang="en-GB" dirty="0" err="1"/>
              <a:t>kNN</a:t>
            </a:r>
            <a:r>
              <a:rPr lang="en-GB" dirty="0"/>
              <a:t> is a supervised classification algorithm.</a:t>
            </a:r>
          </a:p>
          <a:p>
            <a:pPr lvl="1"/>
            <a:r>
              <a:rPr lang="en-GB" dirty="0"/>
              <a:t>They both use distance between instances (Euclidean, Manhattan).</a:t>
            </a:r>
          </a:p>
          <a:p>
            <a:pPr lvl="1"/>
            <a:r>
              <a:rPr lang="en-GB" dirty="0"/>
              <a:t>For k-means, k is the number of clusters </a:t>
            </a:r>
          </a:p>
          <a:p>
            <a:pPr lvl="1"/>
            <a:r>
              <a:rPr lang="en-GB" dirty="0"/>
              <a:t>For </a:t>
            </a:r>
            <a:r>
              <a:rPr lang="en-GB" dirty="0" err="1"/>
              <a:t>kNN</a:t>
            </a:r>
            <a:r>
              <a:rPr lang="en-GB" dirty="0"/>
              <a:t>, k is the number of neighbours</a:t>
            </a:r>
          </a:p>
          <a:p>
            <a:endParaRPr lang="en-GB" dirty="0"/>
          </a:p>
        </p:txBody>
      </p:sp>
    </p:spTree>
    <p:extLst>
      <p:ext uri="{BB962C8B-B14F-4D97-AF65-F5344CB8AC3E}">
        <p14:creationId xmlns:p14="http://schemas.microsoft.com/office/powerpoint/2010/main" val="4189617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791211" y="1000760"/>
            <a:ext cx="7793037" cy="1054100"/>
          </a:xfrm>
        </p:spPr>
        <p:txBody>
          <a:bodyPr/>
          <a:lstStyle/>
          <a:p>
            <a:pPr eaLnBrk="1" hangingPunct="1"/>
            <a:r>
              <a:rPr lang="en-GB" altLang="en-US" dirty="0"/>
              <a:t>Content</a:t>
            </a:r>
          </a:p>
        </p:txBody>
      </p:sp>
      <p:sp>
        <p:nvSpPr>
          <p:cNvPr id="9220" name="Rectangle 3"/>
          <p:cNvSpPr>
            <a:spLocks noGrp="1" noChangeArrowheads="1"/>
          </p:cNvSpPr>
          <p:nvPr>
            <p:ph type="body" idx="4294967295"/>
          </p:nvPr>
        </p:nvSpPr>
        <p:spPr>
          <a:xfrm>
            <a:off x="960120" y="2054860"/>
            <a:ext cx="7772400" cy="4114800"/>
          </a:xfrm>
        </p:spPr>
        <p:txBody>
          <a:bodyPr/>
          <a:lstStyle/>
          <a:p>
            <a:pPr eaLnBrk="1" hangingPunct="1"/>
            <a:r>
              <a:rPr lang="en-GB" altLang="en-US" dirty="0">
                <a:solidFill>
                  <a:schemeClr val="bg1">
                    <a:lumMod val="65000"/>
                  </a:schemeClr>
                </a:solidFill>
              </a:rPr>
              <a:t>Introduction</a:t>
            </a:r>
          </a:p>
          <a:p>
            <a:pPr eaLnBrk="1" hangingPunct="1"/>
            <a:r>
              <a:rPr lang="en-GB" altLang="en-US" i="1" dirty="0">
                <a:solidFill>
                  <a:schemeClr val="bg1">
                    <a:lumMod val="65000"/>
                  </a:schemeClr>
                </a:solidFill>
              </a:rPr>
              <a:t>Distance metrics</a:t>
            </a:r>
            <a:endParaRPr lang="en-GB" altLang="en-US" dirty="0">
              <a:solidFill>
                <a:schemeClr val="bg1">
                  <a:lumMod val="65000"/>
                </a:schemeClr>
              </a:solidFill>
            </a:endParaRPr>
          </a:p>
          <a:p>
            <a:pPr eaLnBrk="1" hangingPunct="1"/>
            <a:r>
              <a:rPr lang="en-GB" altLang="en-US" dirty="0">
                <a:solidFill>
                  <a:schemeClr val="bg1">
                    <a:lumMod val="65000"/>
                  </a:schemeClr>
                </a:solidFill>
              </a:rPr>
              <a:t>K-Means Clustering algorithm</a:t>
            </a:r>
          </a:p>
          <a:p>
            <a:pPr lvl="2" eaLnBrk="1" hangingPunct="1"/>
            <a:r>
              <a:rPr lang="en-GB" altLang="en-US" i="1" dirty="0">
                <a:solidFill>
                  <a:schemeClr val="bg1">
                    <a:lumMod val="65000"/>
                  </a:schemeClr>
                </a:solidFill>
              </a:rPr>
              <a:t>Centroid creation</a:t>
            </a:r>
          </a:p>
          <a:p>
            <a:pPr eaLnBrk="1" hangingPunct="1"/>
            <a:r>
              <a:rPr lang="en-GB" altLang="en-US" dirty="0"/>
              <a:t>Hierarchical (agglomerative) clustering</a:t>
            </a:r>
          </a:p>
          <a:p>
            <a:pPr eaLnBrk="1" hangingPunct="1"/>
            <a:r>
              <a:rPr lang="en-GB" altLang="en-US" dirty="0"/>
              <a:t>Discussion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Agglomerative clustering</a:t>
            </a:r>
          </a:p>
        </p:txBody>
      </p:sp>
      <p:sp>
        <p:nvSpPr>
          <p:cNvPr id="3" name="Content Placeholder 2"/>
          <p:cNvSpPr>
            <a:spLocks noGrp="1"/>
          </p:cNvSpPr>
          <p:nvPr>
            <p:ph idx="1"/>
          </p:nvPr>
        </p:nvSpPr>
        <p:spPr>
          <a:xfrm>
            <a:off x="595842" y="1801257"/>
            <a:ext cx="11169437" cy="4114800"/>
          </a:xfrm>
        </p:spPr>
        <p:txBody>
          <a:bodyPr/>
          <a:lstStyle/>
          <a:p>
            <a:r>
              <a:rPr lang="en-GB" sz="3200" dirty="0"/>
              <a:t>Each instance is an individual cluster</a:t>
            </a:r>
          </a:p>
          <a:p>
            <a:r>
              <a:rPr lang="en-GB" sz="3200" dirty="0"/>
              <a:t> Build a n x n distance matrix. </a:t>
            </a:r>
          </a:p>
          <a:p>
            <a:pPr lvl="1"/>
            <a:r>
              <a:rPr lang="en-GB" sz="2800" dirty="0"/>
              <a:t>distance between any pair of instances (clusters). </a:t>
            </a:r>
          </a:p>
          <a:p>
            <a:r>
              <a:rPr lang="en-GB" sz="3200" dirty="0"/>
              <a:t>While the number of clusters &gt; 1 do: </a:t>
            </a:r>
          </a:p>
          <a:p>
            <a:pPr lvl="1"/>
            <a:r>
              <a:rPr lang="en-GB" sz="2800" dirty="0"/>
              <a:t>Find a pair of clusters with the minimum distance </a:t>
            </a:r>
          </a:p>
          <a:p>
            <a:pPr lvl="1"/>
            <a:r>
              <a:rPr lang="en-GB" sz="2800" dirty="0"/>
              <a:t>Join the two clusters  - merge</a:t>
            </a:r>
          </a:p>
          <a:p>
            <a:pPr lvl="1"/>
            <a:r>
              <a:rPr lang="en-GB" sz="2800" dirty="0"/>
              <a:t>Replace the entries in the matrix for the 2 original clusters by the new cluster </a:t>
            </a:r>
          </a:p>
          <a:p>
            <a:pPr lvl="2"/>
            <a:r>
              <a:rPr lang="en-GB" sz="2400" dirty="0"/>
              <a:t>Re-calculate distances to other clusters and update the matrix</a:t>
            </a:r>
          </a:p>
        </p:txBody>
      </p:sp>
    </p:spTree>
    <p:extLst>
      <p:ext uri="{BB962C8B-B14F-4D97-AF65-F5344CB8AC3E}">
        <p14:creationId xmlns:p14="http://schemas.microsoft.com/office/powerpoint/2010/main" val="219650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722152" y="927100"/>
            <a:ext cx="7793037" cy="1054100"/>
          </a:xfrm>
        </p:spPr>
        <p:txBody>
          <a:bodyPr/>
          <a:lstStyle/>
          <a:p>
            <a:pPr eaLnBrk="1" hangingPunct="1"/>
            <a:r>
              <a:rPr lang="en-GB" altLang="en-US" dirty="0"/>
              <a:t>Cluster learning</a:t>
            </a:r>
          </a:p>
        </p:txBody>
      </p:sp>
      <p:sp>
        <p:nvSpPr>
          <p:cNvPr id="10244" name="Rectangle 3"/>
          <p:cNvSpPr>
            <a:spLocks noGrp="1" noChangeArrowheads="1"/>
          </p:cNvSpPr>
          <p:nvPr>
            <p:ph type="body" idx="4294967295"/>
          </p:nvPr>
        </p:nvSpPr>
        <p:spPr>
          <a:xfrm>
            <a:off x="986376" y="1816100"/>
            <a:ext cx="10483472" cy="4114800"/>
          </a:xfrm>
        </p:spPr>
        <p:txBody>
          <a:bodyPr/>
          <a:lstStyle/>
          <a:p>
            <a:pPr marL="0" indent="0" eaLnBrk="1" hangingPunct="1">
              <a:buNone/>
            </a:pPr>
            <a:r>
              <a:rPr lang="en-GB" altLang="en-US" dirty="0"/>
              <a:t>Unsupervised</a:t>
            </a:r>
          </a:p>
          <a:p>
            <a:pPr lvl="1" eaLnBrk="1" hangingPunct="1"/>
            <a:r>
              <a:rPr lang="en-GB" altLang="en-US" dirty="0"/>
              <a:t>No target value to be predicted – no class or number to be predicted.</a:t>
            </a:r>
          </a:p>
          <a:p>
            <a:pPr lvl="1" eaLnBrk="1" hangingPunct="1"/>
            <a:r>
              <a:rPr lang="en-GB" altLang="en-US" dirty="0"/>
              <a:t>Instances divided into natural groups - clusters</a:t>
            </a:r>
          </a:p>
          <a:p>
            <a:pPr marL="0" indent="0" eaLnBrk="1" hangingPunct="1">
              <a:buNone/>
            </a:pPr>
            <a:r>
              <a:rPr lang="en-GB" altLang="en-US" dirty="0"/>
              <a:t>Different types of algorithm</a:t>
            </a:r>
          </a:p>
          <a:p>
            <a:pPr lvl="1" eaLnBrk="1" hangingPunct="1"/>
            <a:r>
              <a:rPr lang="en-GB" altLang="en-US" dirty="0"/>
              <a:t>Incremental learning</a:t>
            </a:r>
          </a:p>
          <a:p>
            <a:pPr lvl="2" eaLnBrk="1" hangingPunct="1"/>
            <a:r>
              <a:rPr lang="en-GB" altLang="en-US" dirty="0"/>
              <a:t>Instances are dealt with one at a time</a:t>
            </a:r>
          </a:p>
          <a:p>
            <a:pPr lvl="1" eaLnBrk="1" hangingPunct="1"/>
            <a:r>
              <a:rPr lang="en-GB" altLang="en-US" dirty="0"/>
              <a:t>Batch learning</a:t>
            </a:r>
          </a:p>
          <a:p>
            <a:pPr lvl="2" eaLnBrk="1" hangingPunct="1"/>
            <a:r>
              <a:rPr lang="en-GB" altLang="en-US" dirty="0"/>
              <a:t>Instances are dealt with all at once</a:t>
            </a:r>
          </a:p>
          <a:p>
            <a:pPr marL="0" indent="0" eaLnBrk="1" hangingPunct="1">
              <a:buNone/>
            </a:pPr>
            <a:r>
              <a:rPr lang="en-GB" altLang="en-US" dirty="0"/>
              <a:t>Different types of output</a:t>
            </a:r>
          </a:p>
          <a:p>
            <a:pPr lvl="1" eaLnBrk="1" hangingPunct="1"/>
            <a:r>
              <a:rPr lang="en-GB" altLang="en-US" dirty="0"/>
              <a:t>…..examples follow</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AE6B243-2706-4C9C-B7D8-D4CADBD5FC23}"/>
              </a:ext>
            </a:extLst>
          </p:cNvPr>
          <p:cNvSpPr txBox="1"/>
          <p:nvPr/>
        </p:nvSpPr>
        <p:spPr>
          <a:xfrm>
            <a:off x="756356" y="5958348"/>
            <a:ext cx="3831562" cy="461665"/>
          </a:xfrm>
          <a:prstGeom prst="rect">
            <a:avLst/>
          </a:prstGeom>
          <a:noFill/>
        </p:spPr>
        <p:txBody>
          <a:bodyPr wrap="none" rtlCol="0">
            <a:spAutoFit/>
          </a:bodyPr>
          <a:lstStyle/>
          <a:p>
            <a:pPr marL="285750" indent="-285750">
              <a:buFont typeface="Arial" panose="020B0604020202020204" pitchFamily="34" charset="0"/>
              <a:buChar char="•"/>
            </a:pPr>
            <a:r>
              <a:rPr lang="en-GB" sz="2400" dirty="0"/>
              <a:t>Repeat with smaller matrix</a:t>
            </a:r>
          </a:p>
        </p:txBody>
      </p:sp>
      <p:graphicFrame>
        <p:nvGraphicFramePr>
          <p:cNvPr id="9" name="Table 8">
            <a:extLst>
              <a:ext uri="{FF2B5EF4-FFF2-40B4-BE49-F238E27FC236}">
                <a16:creationId xmlns:a16="http://schemas.microsoft.com/office/drawing/2014/main" id="{88C0FD15-4093-4A55-80DE-44485C2955E5}"/>
              </a:ext>
            </a:extLst>
          </p:cNvPr>
          <p:cNvGraphicFramePr>
            <a:graphicFrameLocks noGrp="1"/>
          </p:cNvGraphicFramePr>
          <p:nvPr/>
        </p:nvGraphicFramePr>
        <p:xfrm>
          <a:off x="1013178" y="1787327"/>
          <a:ext cx="7902222" cy="1854200"/>
        </p:xfrm>
        <a:graphic>
          <a:graphicData uri="http://schemas.openxmlformats.org/drawingml/2006/table">
            <a:tbl>
              <a:tblPr firstRow="1" bandRow="1">
                <a:tableStyleId>{5C22544A-7EE6-4342-B048-85BDC9FD1C3A}</a:tableStyleId>
              </a:tblPr>
              <a:tblGrid>
                <a:gridCol w="1399822">
                  <a:extLst>
                    <a:ext uri="{9D8B030D-6E8A-4147-A177-3AD203B41FA5}">
                      <a16:colId xmlns:a16="http://schemas.microsoft.com/office/drawing/2014/main" val="3872555107"/>
                    </a:ext>
                  </a:extLst>
                </a:gridCol>
                <a:gridCol w="1625600">
                  <a:extLst>
                    <a:ext uri="{9D8B030D-6E8A-4147-A177-3AD203B41FA5}">
                      <a16:colId xmlns:a16="http://schemas.microsoft.com/office/drawing/2014/main" val="3475248949"/>
                    </a:ext>
                  </a:extLst>
                </a:gridCol>
                <a:gridCol w="1625600">
                  <a:extLst>
                    <a:ext uri="{9D8B030D-6E8A-4147-A177-3AD203B41FA5}">
                      <a16:colId xmlns:a16="http://schemas.microsoft.com/office/drawing/2014/main" val="1547562388"/>
                    </a:ext>
                  </a:extLst>
                </a:gridCol>
                <a:gridCol w="1625600">
                  <a:extLst>
                    <a:ext uri="{9D8B030D-6E8A-4147-A177-3AD203B41FA5}">
                      <a16:colId xmlns:a16="http://schemas.microsoft.com/office/drawing/2014/main" val="2764040723"/>
                    </a:ext>
                  </a:extLst>
                </a:gridCol>
                <a:gridCol w="1625600">
                  <a:extLst>
                    <a:ext uri="{9D8B030D-6E8A-4147-A177-3AD203B41FA5}">
                      <a16:colId xmlns:a16="http://schemas.microsoft.com/office/drawing/2014/main" val="1570847460"/>
                    </a:ext>
                  </a:extLst>
                </a:gridCol>
              </a:tblGrid>
              <a:tr h="370840">
                <a:tc>
                  <a:txBody>
                    <a:bodyPr/>
                    <a:lstStyle/>
                    <a:p>
                      <a:endParaRPr lang="en-GB" dirty="0"/>
                    </a:p>
                  </a:txBody>
                  <a:tcPr/>
                </a:tc>
                <a:tc>
                  <a:txBody>
                    <a:bodyPr/>
                    <a:lstStyle/>
                    <a:p>
                      <a:r>
                        <a:rPr lang="en-GB" dirty="0"/>
                        <a:t>A</a:t>
                      </a:r>
                    </a:p>
                  </a:txBody>
                  <a:tcPr/>
                </a:tc>
                <a:tc>
                  <a:txBody>
                    <a:bodyPr/>
                    <a:lstStyle/>
                    <a:p>
                      <a:r>
                        <a:rPr lang="en-GB" dirty="0"/>
                        <a:t>B</a:t>
                      </a:r>
                    </a:p>
                  </a:txBody>
                  <a:tcPr/>
                </a:tc>
                <a:tc>
                  <a:txBody>
                    <a:bodyPr/>
                    <a:lstStyle/>
                    <a:p>
                      <a:r>
                        <a:rPr lang="en-GB" dirty="0"/>
                        <a:t>C</a:t>
                      </a:r>
                    </a:p>
                  </a:txBody>
                  <a:tcPr/>
                </a:tc>
                <a:tc>
                  <a:txBody>
                    <a:bodyPr/>
                    <a:lstStyle/>
                    <a:p>
                      <a:r>
                        <a:rPr lang="en-GB" dirty="0"/>
                        <a:t>D</a:t>
                      </a:r>
                    </a:p>
                  </a:txBody>
                  <a:tcPr/>
                </a:tc>
                <a:extLst>
                  <a:ext uri="{0D108BD9-81ED-4DB2-BD59-A6C34878D82A}">
                    <a16:rowId xmlns:a16="http://schemas.microsoft.com/office/drawing/2014/main" val="650445891"/>
                  </a:ext>
                </a:extLst>
              </a:tr>
              <a:tr h="370840">
                <a:tc>
                  <a:txBody>
                    <a:bodyPr/>
                    <a:lstStyle/>
                    <a:p>
                      <a:r>
                        <a:rPr lang="en-GB" dirty="0">
                          <a:solidFill>
                            <a:schemeClr val="bg1">
                              <a:lumMod val="95000"/>
                            </a:schemeClr>
                          </a:solidFill>
                        </a:rPr>
                        <a:t>A</a:t>
                      </a:r>
                    </a:p>
                  </a:txBody>
                  <a:tcPr>
                    <a:solidFill>
                      <a:srgbClr val="69216A"/>
                    </a:solidFill>
                  </a:tcPr>
                </a:tc>
                <a:tc>
                  <a:txBody>
                    <a:bodyPr/>
                    <a:lstStyle/>
                    <a:p>
                      <a:endParaRPr lang="en-GB" dirty="0"/>
                    </a:p>
                  </a:txBody>
                  <a:tcPr>
                    <a:solidFill>
                      <a:schemeClr val="bg1">
                        <a:lumMod val="50000"/>
                      </a:schemeClr>
                    </a:solidFill>
                  </a:tcPr>
                </a:tc>
                <a:tc>
                  <a:txBody>
                    <a:bodyPr/>
                    <a:lstStyle/>
                    <a:p>
                      <a:r>
                        <a:rPr lang="en-GB"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742612725"/>
                  </a:ext>
                </a:extLst>
              </a:tr>
              <a:tr h="370840">
                <a:tc>
                  <a:txBody>
                    <a:bodyPr/>
                    <a:lstStyle/>
                    <a:p>
                      <a:r>
                        <a:rPr lang="en-GB" dirty="0">
                          <a:solidFill>
                            <a:schemeClr val="bg1">
                              <a:lumMod val="95000"/>
                            </a:schemeClr>
                          </a:solidFill>
                        </a:rPr>
                        <a:t>B</a:t>
                      </a:r>
                    </a:p>
                  </a:txBody>
                  <a:tcPr>
                    <a:solidFill>
                      <a:srgbClr val="69216A"/>
                    </a:solidFill>
                  </a:tcPr>
                </a:tc>
                <a:tc>
                  <a:txBody>
                    <a:bodyPr/>
                    <a:lstStyle/>
                    <a:p>
                      <a:r>
                        <a:rPr lang="en-GB" dirty="0"/>
                        <a:t>2.3</a:t>
                      </a:r>
                    </a:p>
                  </a:txBody>
                  <a:tcPr/>
                </a:tc>
                <a:tc>
                  <a:txBody>
                    <a:bodyPr/>
                    <a:lstStyle/>
                    <a:p>
                      <a:endParaRPr lang="en-GB" dirty="0"/>
                    </a:p>
                  </a:txBody>
                  <a:tcPr>
                    <a:solidFill>
                      <a:schemeClr val="bg1">
                        <a:lumMod val="50000"/>
                      </a:schemeClr>
                    </a:solidFill>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715098743"/>
                  </a:ext>
                </a:extLst>
              </a:tr>
              <a:tr h="370840">
                <a:tc>
                  <a:txBody>
                    <a:bodyPr/>
                    <a:lstStyle/>
                    <a:p>
                      <a:r>
                        <a:rPr lang="en-GB" dirty="0">
                          <a:solidFill>
                            <a:schemeClr val="bg1">
                              <a:lumMod val="95000"/>
                            </a:schemeClr>
                          </a:solidFill>
                        </a:rPr>
                        <a:t>C</a:t>
                      </a:r>
                    </a:p>
                  </a:txBody>
                  <a:tcPr>
                    <a:solidFill>
                      <a:srgbClr val="69216A"/>
                    </a:solidFill>
                  </a:tcPr>
                </a:tc>
                <a:tc>
                  <a:txBody>
                    <a:bodyPr/>
                    <a:lstStyle/>
                    <a:p>
                      <a:r>
                        <a:rPr lang="en-GB" dirty="0"/>
                        <a:t>3.6</a:t>
                      </a:r>
                    </a:p>
                  </a:txBody>
                  <a:tcPr/>
                </a:tc>
                <a:tc>
                  <a:txBody>
                    <a:bodyPr/>
                    <a:lstStyle/>
                    <a:p>
                      <a:r>
                        <a:rPr lang="en-GB" dirty="0"/>
                        <a:t>4</a:t>
                      </a:r>
                    </a:p>
                  </a:txBody>
                  <a:tcPr/>
                </a:tc>
                <a:tc>
                  <a:txBody>
                    <a:bodyPr/>
                    <a:lstStyle/>
                    <a:p>
                      <a:endParaRPr lang="en-GB" dirty="0"/>
                    </a:p>
                  </a:txBody>
                  <a:tcPr>
                    <a:solidFill>
                      <a:schemeClr val="bg1">
                        <a:lumMod val="50000"/>
                      </a:schemeClr>
                    </a:solidFill>
                  </a:tcPr>
                </a:tc>
                <a:tc>
                  <a:txBody>
                    <a:bodyPr/>
                    <a:lstStyle/>
                    <a:p>
                      <a:r>
                        <a:rPr lang="en-GB" dirty="0"/>
                        <a:t>-</a:t>
                      </a:r>
                    </a:p>
                  </a:txBody>
                  <a:tcPr/>
                </a:tc>
                <a:extLst>
                  <a:ext uri="{0D108BD9-81ED-4DB2-BD59-A6C34878D82A}">
                    <a16:rowId xmlns:a16="http://schemas.microsoft.com/office/drawing/2014/main" val="251098795"/>
                  </a:ext>
                </a:extLst>
              </a:tr>
              <a:tr h="370840">
                <a:tc>
                  <a:txBody>
                    <a:bodyPr/>
                    <a:lstStyle/>
                    <a:p>
                      <a:r>
                        <a:rPr lang="en-GB" dirty="0">
                          <a:solidFill>
                            <a:schemeClr val="bg1">
                              <a:lumMod val="95000"/>
                            </a:schemeClr>
                          </a:solidFill>
                        </a:rPr>
                        <a:t>D</a:t>
                      </a:r>
                    </a:p>
                  </a:txBody>
                  <a:tcPr>
                    <a:solidFill>
                      <a:srgbClr val="69216A"/>
                    </a:solidFill>
                  </a:tcPr>
                </a:tc>
                <a:tc>
                  <a:txBody>
                    <a:bodyPr/>
                    <a:lstStyle/>
                    <a:p>
                      <a:r>
                        <a:rPr lang="en-GB" dirty="0"/>
                        <a:t>2.7</a:t>
                      </a:r>
                    </a:p>
                  </a:txBody>
                  <a:tcPr/>
                </a:tc>
                <a:tc>
                  <a:txBody>
                    <a:bodyPr/>
                    <a:lstStyle/>
                    <a:p>
                      <a:r>
                        <a:rPr lang="en-GB" b="1" dirty="0"/>
                        <a:t>0.8</a:t>
                      </a:r>
                    </a:p>
                  </a:txBody>
                  <a:tcPr/>
                </a:tc>
                <a:tc>
                  <a:txBody>
                    <a:bodyPr/>
                    <a:lstStyle/>
                    <a:p>
                      <a:r>
                        <a:rPr lang="en-GB" dirty="0"/>
                        <a:t>1.2</a:t>
                      </a:r>
                    </a:p>
                  </a:txBody>
                  <a:tcPr/>
                </a:tc>
                <a:tc>
                  <a:txBody>
                    <a:bodyPr/>
                    <a:lstStyle/>
                    <a:p>
                      <a:endParaRPr lang="en-GB" dirty="0"/>
                    </a:p>
                  </a:txBody>
                  <a:tcPr>
                    <a:solidFill>
                      <a:schemeClr val="bg1">
                        <a:lumMod val="50000"/>
                      </a:schemeClr>
                    </a:solidFill>
                  </a:tcPr>
                </a:tc>
                <a:extLst>
                  <a:ext uri="{0D108BD9-81ED-4DB2-BD59-A6C34878D82A}">
                    <a16:rowId xmlns:a16="http://schemas.microsoft.com/office/drawing/2014/main" val="2702573885"/>
                  </a:ext>
                </a:extLst>
              </a:tr>
            </a:tbl>
          </a:graphicData>
        </a:graphic>
      </p:graphicFrame>
      <p:graphicFrame>
        <p:nvGraphicFramePr>
          <p:cNvPr id="11" name="Table 10">
            <a:extLst>
              <a:ext uri="{FF2B5EF4-FFF2-40B4-BE49-F238E27FC236}">
                <a16:creationId xmlns:a16="http://schemas.microsoft.com/office/drawing/2014/main" id="{88912796-9CD8-4275-A23C-50E1DA3776CA}"/>
              </a:ext>
            </a:extLst>
          </p:cNvPr>
          <p:cNvGraphicFramePr>
            <a:graphicFrameLocks noGrp="1"/>
          </p:cNvGraphicFramePr>
          <p:nvPr/>
        </p:nvGraphicFramePr>
        <p:xfrm>
          <a:off x="1019177" y="4535009"/>
          <a:ext cx="6276622" cy="1483360"/>
        </p:xfrm>
        <a:graphic>
          <a:graphicData uri="http://schemas.openxmlformats.org/drawingml/2006/table">
            <a:tbl>
              <a:tblPr firstRow="1" bandRow="1">
                <a:tableStyleId>{5C22544A-7EE6-4342-B048-85BDC9FD1C3A}</a:tableStyleId>
              </a:tblPr>
              <a:tblGrid>
                <a:gridCol w="1399822">
                  <a:extLst>
                    <a:ext uri="{9D8B030D-6E8A-4147-A177-3AD203B41FA5}">
                      <a16:colId xmlns:a16="http://schemas.microsoft.com/office/drawing/2014/main" val="1522089476"/>
                    </a:ext>
                  </a:extLst>
                </a:gridCol>
                <a:gridCol w="1625600">
                  <a:extLst>
                    <a:ext uri="{9D8B030D-6E8A-4147-A177-3AD203B41FA5}">
                      <a16:colId xmlns:a16="http://schemas.microsoft.com/office/drawing/2014/main" val="3888253787"/>
                    </a:ext>
                  </a:extLst>
                </a:gridCol>
                <a:gridCol w="1625600">
                  <a:extLst>
                    <a:ext uri="{9D8B030D-6E8A-4147-A177-3AD203B41FA5}">
                      <a16:colId xmlns:a16="http://schemas.microsoft.com/office/drawing/2014/main" val="246679749"/>
                    </a:ext>
                  </a:extLst>
                </a:gridCol>
                <a:gridCol w="1625600">
                  <a:extLst>
                    <a:ext uri="{9D8B030D-6E8A-4147-A177-3AD203B41FA5}">
                      <a16:colId xmlns:a16="http://schemas.microsoft.com/office/drawing/2014/main" val="3467201881"/>
                    </a:ext>
                  </a:extLst>
                </a:gridCol>
              </a:tblGrid>
              <a:tr h="370840">
                <a:tc>
                  <a:txBody>
                    <a:bodyPr/>
                    <a:lstStyle/>
                    <a:p>
                      <a:endParaRPr lang="en-GB" dirty="0"/>
                    </a:p>
                  </a:txBody>
                  <a:tcPr/>
                </a:tc>
                <a:tc>
                  <a:txBody>
                    <a:bodyPr/>
                    <a:lstStyle/>
                    <a:p>
                      <a:r>
                        <a:rPr lang="en-GB" dirty="0"/>
                        <a:t>A</a:t>
                      </a:r>
                    </a:p>
                  </a:txBody>
                  <a:tcPr/>
                </a:tc>
                <a:tc>
                  <a:txBody>
                    <a:bodyPr/>
                    <a:lstStyle/>
                    <a:p>
                      <a:r>
                        <a:rPr lang="en-GB" dirty="0"/>
                        <a:t>{B,D}</a:t>
                      </a:r>
                    </a:p>
                  </a:txBody>
                  <a:tcPr/>
                </a:tc>
                <a:tc>
                  <a:txBody>
                    <a:bodyPr/>
                    <a:lstStyle/>
                    <a:p>
                      <a:r>
                        <a:rPr lang="en-GB" dirty="0"/>
                        <a:t>C</a:t>
                      </a:r>
                    </a:p>
                  </a:txBody>
                  <a:tcPr/>
                </a:tc>
                <a:extLst>
                  <a:ext uri="{0D108BD9-81ED-4DB2-BD59-A6C34878D82A}">
                    <a16:rowId xmlns:a16="http://schemas.microsoft.com/office/drawing/2014/main" val="612421008"/>
                  </a:ext>
                </a:extLst>
              </a:tr>
              <a:tr h="370840">
                <a:tc>
                  <a:txBody>
                    <a:bodyPr/>
                    <a:lstStyle/>
                    <a:p>
                      <a:r>
                        <a:rPr lang="en-GB" dirty="0">
                          <a:solidFill>
                            <a:schemeClr val="bg1">
                              <a:lumMod val="95000"/>
                            </a:schemeClr>
                          </a:solidFill>
                        </a:rPr>
                        <a:t>A</a:t>
                      </a:r>
                    </a:p>
                  </a:txBody>
                  <a:tcPr>
                    <a:solidFill>
                      <a:srgbClr val="69216A"/>
                    </a:solidFill>
                  </a:tcPr>
                </a:tc>
                <a:tc>
                  <a:txBody>
                    <a:bodyPr/>
                    <a:lstStyle/>
                    <a:p>
                      <a:endParaRPr lang="en-GB" dirty="0"/>
                    </a:p>
                  </a:txBody>
                  <a:tcPr>
                    <a:solidFill>
                      <a:schemeClr val="bg1">
                        <a:lumMod val="50000"/>
                      </a:schemeClr>
                    </a:solidFill>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3758427289"/>
                  </a:ext>
                </a:extLst>
              </a:tr>
              <a:tr h="370840">
                <a:tc>
                  <a:txBody>
                    <a:bodyPr/>
                    <a:lstStyle/>
                    <a:p>
                      <a:r>
                        <a:rPr lang="en-GB" dirty="0">
                          <a:solidFill>
                            <a:schemeClr val="bg1">
                              <a:lumMod val="95000"/>
                            </a:schemeClr>
                          </a:solidFill>
                        </a:rPr>
                        <a:t>{B, D}</a:t>
                      </a:r>
                    </a:p>
                  </a:txBody>
                  <a:tcPr>
                    <a:solidFill>
                      <a:srgbClr val="69216A"/>
                    </a:solidFill>
                  </a:tcPr>
                </a:tc>
                <a:tc>
                  <a:txBody>
                    <a:bodyPr/>
                    <a:lstStyle/>
                    <a:p>
                      <a:r>
                        <a:rPr lang="en-GB" dirty="0"/>
                        <a:t>2.55</a:t>
                      </a:r>
                    </a:p>
                  </a:txBody>
                  <a:tcPr/>
                </a:tc>
                <a:tc>
                  <a:txBody>
                    <a:bodyPr/>
                    <a:lstStyle/>
                    <a:p>
                      <a:endParaRPr lang="en-GB" dirty="0"/>
                    </a:p>
                  </a:txBody>
                  <a:tcPr>
                    <a:solidFill>
                      <a:schemeClr val="bg1">
                        <a:lumMod val="50000"/>
                      </a:schemeClr>
                    </a:solidFill>
                  </a:tcPr>
                </a:tc>
                <a:tc>
                  <a:txBody>
                    <a:bodyPr/>
                    <a:lstStyle/>
                    <a:p>
                      <a:r>
                        <a:rPr lang="en-GB" dirty="0"/>
                        <a:t>-</a:t>
                      </a:r>
                    </a:p>
                  </a:txBody>
                  <a:tcPr/>
                </a:tc>
                <a:extLst>
                  <a:ext uri="{0D108BD9-81ED-4DB2-BD59-A6C34878D82A}">
                    <a16:rowId xmlns:a16="http://schemas.microsoft.com/office/drawing/2014/main" val="2323101537"/>
                  </a:ext>
                </a:extLst>
              </a:tr>
              <a:tr h="370840">
                <a:tc>
                  <a:txBody>
                    <a:bodyPr/>
                    <a:lstStyle/>
                    <a:p>
                      <a:r>
                        <a:rPr lang="en-GB" dirty="0">
                          <a:solidFill>
                            <a:schemeClr val="bg1">
                              <a:lumMod val="95000"/>
                            </a:schemeClr>
                          </a:solidFill>
                        </a:rPr>
                        <a:t>C</a:t>
                      </a:r>
                    </a:p>
                  </a:txBody>
                  <a:tcPr>
                    <a:solidFill>
                      <a:srgbClr val="69216A"/>
                    </a:solidFill>
                  </a:tcPr>
                </a:tc>
                <a:tc>
                  <a:txBody>
                    <a:bodyPr/>
                    <a:lstStyle/>
                    <a:p>
                      <a:r>
                        <a:rPr lang="en-GB" dirty="0"/>
                        <a:t>3.6</a:t>
                      </a:r>
                    </a:p>
                  </a:txBody>
                  <a:tcPr/>
                </a:tc>
                <a:tc>
                  <a:txBody>
                    <a:bodyPr/>
                    <a:lstStyle/>
                    <a:p>
                      <a:r>
                        <a:rPr lang="en-GB" dirty="0"/>
                        <a:t>2.6</a:t>
                      </a:r>
                    </a:p>
                  </a:txBody>
                  <a:tcPr/>
                </a:tc>
                <a:tc>
                  <a:txBody>
                    <a:bodyPr/>
                    <a:lstStyle/>
                    <a:p>
                      <a:endParaRPr lang="en-GB" dirty="0"/>
                    </a:p>
                  </a:txBody>
                  <a:tcPr>
                    <a:solidFill>
                      <a:schemeClr val="bg1">
                        <a:lumMod val="50000"/>
                      </a:schemeClr>
                    </a:solidFill>
                  </a:tcPr>
                </a:tc>
                <a:extLst>
                  <a:ext uri="{0D108BD9-81ED-4DB2-BD59-A6C34878D82A}">
                    <a16:rowId xmlns:a16="http://schemas.microsoft.com/office/drawing/2014/main" val="641473517"/>
                  </a:ext>
                </a:extLst>
              </a:tr>
            </a:tbl>
          </a:graphicData>
        </a:graphic>
      </p:graphicFrame>
      <p:sp>
        <p:nvSpPr>
          <p:cNvPr id="10" name="TextBox 9">
            <a:extLst>
              <a:ext uri="{FF2B5EF4-FFF2-40B4-BE49-F238E27FC236}">
                <a16:creationId xmlns:a16="http://schemas.microsoft.com/office/drawing/2014/main" id="{95C6176B-09D2-4E44-B99D-89591D106E91}"/>
              </a:ext>
            </a:extLst>
          </p:cNvPr>
          <p:cNvSpPr txBox="1"/>
          <p:nvPr/>
        </p:nvSpPr>
        <p:spPr>
          <a:xfrm>
            <a:off x="756356" y="3764033"/>
            <a:ext cx="9320885" cy="830997"/>
          </a:xfrm>
          <a:prstGeom prst="rect">
            <a:avLst/>
          </a:prstGeom>
          <a:noFill/>
        </p:spPr>
        <p:txBody>
          <a:bodyPr wrap="none" rtlCol="0">
            <a:spAutoFit/>
          </a:bodyPr>
          <a:lstStyle/>
          <a:p>
            <a:pPr marL="285750" indent="-285750">
              <a:buFont typeface="Arial" panose="020B0604020202020204" pitchFamily="34" charset="0"/>
              <a:buChar char="•"/>
            </a:pPr>
            <a:r>
              <a:rPr lang="en-GB" sz="2400" dirty="0"/>
              <a:t>Merge B and D as they have the shortest distances. Create cluster {B,D}</a:t>
            </a:r>
          </a:p>
          <a:p>
            <a:pPr marL="285750" indent="-285750">
              <a:buFont typeface="Arial" panose="020B0604020202020204" pitchFamily="34" charset="0"/>
              <a:buChar char="•"/>
            </a:pPr>
            <a:r>
              <a:rPr lang="en-GB" sz="2400" dirty="0"/>
              <a:t>Compute the distance between {B,D} and A and C</a:t>
            </a:r>
          </a:p>
        </p:txBody>
      </p:sp>
      <p:sp>
        <p:nvSpPr>
          <p:cNvPr id="13" name="Speech Bubble: Oval 12">
            <a:extLst>
              <a:ext uri="{FF2B5EF4-FFF2-40B4-BE49-F238E27FC236}">
                <a16:creationId xmlns:a16="http://schemas.microsoft.com/office/drawing/2014/main" id="{DE57A816-E92F-4F1D-B78E-E7664CA1481D}"/>
              </a:ext>
            </a:extLst>
          </p:cNvPr>
          <p:cNvSpPr/>
          <p:nvPr/>
        </p:nvSpPr>
        <p:spPr>
          <a:xfrm>
            <a:off x="8786113" y="1975212"/>
            <a:ext cx="3112376" cy="821267"/>
          </a:xfrm>
          <a:prstGeom prst="wedgeEllipseCallout">
            <a:avLst>
              <a:gd name="adj1" fmla="val -185977"/>
              <a:gd name="adj2" fmla="val 125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Cluster instances with shortest distance, B and D</a:t>
            </a:r>
          </a:p>
        </p:txBody>
      </p:sp>
      <p:sp>
        <p:nvSpPr>
          <p:cNvPr id="14" name="TextBox 13">
            <a:extLst>
              <a:ext uri="{FF2B5EF4-FFF2-40B4-BE49-F238E27FC236}">
                <a16:creationId xmlns:a16="http://schemas.microsoft.com/office/drawing/2014/main" id="{E20817A1-1780-4642-A774-A017DB7018DC}"/>
              </a:ext>
            </a:extLst>
          </p:cNvPr>
          <p:cNvSpPr txBox="1"/>
          <p:nvPr/>
        </p:nvSpPr>
        <p:spPr>
          <a:xfrm>
            <a:off x="756356" y="1331331"/>
            <a:ext cx="5940857" cy="461665"/>
          </a:xfrm>
          <a:prstGeom prst="rect">
            <a:avLst/>
          </a:prstGeom>
          <a:noFill/>
        </p:spPr>
        <p:txBody>
          <a:bodyPr wrap="none" rtlCol="0">
            <a:spAutoFit/>
          </a:bodyPr>
          <a:lstStyle/>
          <a:p>
            <a:pPr marL="342900" indent="-342900">
              <a:buFont typeface="Arial" panose="020B0604020202020204" pitchFamily="34" charset="0"/>
              <a:buChar char="•"/>
            </a:pPr>
            <a:r>
              <a:rPr lang="en-GB" sz="2400" dirty="0"/>
              <a:t>Assume the following matrix with distances</a:t>
            </a:r>
          </a:p>
        </p:txBody>
      </p:sp>
      <p:sp>
        <p:nvSpPr>
          <p:cNvPr id="2" name="Title 1">
            <a:extLst>
              <a:ext uri="{FF2B5EF4-FFF2-40B4-BE49-F238E27FC236}">
                <a16:creationId xmlns:a16="http://schemas.microsoft.com/office/drawing/2014/main" id="{8F5D3369-11C5-4A0C-B0EE-59DD080CBADB}"/>
              </a:ext>
            </a:extLst>
          </p:cNvPr>
          <p:cNvSpPr>
            <a:spLocks noGrp="1"/>
          </p:cNvSpPr>
          <p:nvPr>
            <p:ph type="title"/>
          </p:nvPr>
        </p:nvSpPr>
        <p:spPr>
          <a:xfrm>
            <a:off x="663758" y="794728"/>
            <a:ext cx="10515600" cy="757129"/>
          </a:xfrm>
        </p:spPr>
        <p:txBody>
          <a:bodyPr/>
          <a:lstStyle/>
          <a:p>
            <a:r>
              <a:rPr lang="en-GB" dirty="0"/>
              <a:t>Example:</a:t>
            </a:r>
          </a:p>
        </p:txBody>
      </p:sp>
    </p:spTree>
    <p:extLst>
      <p:ext uri="{BB962C8B-B14F-4D97-AF65-F5344CB8AC3E}">
        <p14:creationId xmlns:p14="http://schemas.microsoft.com/office/powerpoint/2010/main" val="2424059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Agglomerative clustering schemes</a:t>
            </a:r>
          </a:p>
        </p:txBody>
      </p:sp>
      <p:sp>
        <p:nvSpPr>
          <p:cNvPr id="3" name="Content Placeholder 2"/>
          <p:cNvSpPr>
            <a:spLocks noGrp="1"/>
          </p:cNvSpPr>
          <p:nvPr>
            <p:ph idx="1"/>
          </p:nvPr>
        </p:nvSpPr>
        <p:spPr/>
        <p:txBody>
          <a:bodyPr/>
          <a:lstStyle/>
          <a:p>
            <a:r>
              <a:rPr lang="en-GB" dirty="0"/>
              <a:t>What distance is used as inter-cluster distance?</a:t>
            </a:r>
          </a:p>
          <a:p>
            <a:r>
              <a:rPr lang="en-GB" dirty="0"/>
              <a:t>There are different schemes</a:t>
            </a:r>
          </a:p>
          <a:p>
            <a:pPr lvl="1"/>
            <a:r>
              <a:rPr lang="en-GB" dirty="0"/>
              <a:t>Single link: the distance between two closest points </a:t>
            </a:r>
          </a:p>
          <a:p>
            <a:pPr lvl="1"/>
            <a:r>
              <a:rPr lang="en-GB" dirty="0"/>
              <a:t>Complete link: the distance between two farthest points </a:t>
            </a:r>
          </a:p>
          <a:p>
            <a:pPr lvl="1"/>
            <a:r>
              <a:rPr lang="en-GB" dirty="0"/>
              <a:t>Group average: the average of all pair-wise distances</a:t>
            </a:r>
          </a:p>
          <a:p>
            <a:pPr lvl="1"/>
            <a:r>
              <a:rPr lang="en-GB" dirty="0"/>
              <a:t>Centroids: the distance between the centroids</a:t>
            </a:r>
          </a:p>
        </p:txBody>
      </p:sp>
    </p:spTree>
    <p:extLst>
      <p:ext uri="{BB962C8B-B14F-4D97-AF65-F5344CB8AC3E}">
        <p14:creationId xmlns:p14="http://schemas.microsoft.com/office/powerpoint/2010/main" val="3469096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The 4 types of schemes illustrated.">
            <a:extLst>
              <a:ext uri="{FF2B5EF4-FFF2-40B4-BE49-F238E27FC236}">
                <a16:creationId xmlns:a16="http://schemas.microsoft.com/office/drawing/2014/main" id="{20FE01F6-A0AC-497D-82A3-4D2975C4CC1D}"/>
              </a:ext>
            </a:extLst>
          </p:cNvPr>
          <p:cNvGrpSpPr/>
          <p:nvPr/>
        </p:nvGrpSpPr>
        <p:grpSpPr>
          <a:xfrm>
            <a:off x="1394035" y="2154507"/>
            <a:ext cx="9399971" cy="3092563"/>
            <a:chOff x="1394035" y="2154507"/>
            <a:chExt cx="9399971" cy="3092563"/>
          </a:xfrm>
        </p:grpSpPr>
        <p:grpSp>
          <p:nvGrpSpPr>
            <p:cNvPr id="4" name="Group 3"/>
            <p:cNvGrpSpPr/>
            <p:nvPr/>
          </p:nvGrpSpPr>
          <p:grpSpPr>
            <a:xfrm>
              <a:off x="1394035" y="2154507"/>
              <a:ext cx="9399971" cy="3092563"/>
              <a:chOff x="1364830" y="1266091"/>
              <a:chExt cx="8777364" cy="2724791"/>
            </a:xfrm>
          </p:grpSpPr>
          <p:grpSp>
            <p:nvGrpSpPr>
              <p:cNvPr id="5" name="Group 4"/>
              <p:cNvGrpSpPr/>
              <p:nvPr/>
            </p:nvGrpSpPr>
            <p:grpSpPr>
              <a:xfrm>
                <a:off x="1565031" y="1266091"/>
                <a:ext cx="8214946" cy="2215657"/>
                <a:chOff x="1565031" y="1266091"/>
                <a:chExt cx="8214946" cy="2215657"/>
              </a:xfrm>
            </p:grpSpPr>
            <p:sp>
              <p:nvSpPr>
                <p:cNvPr id="10" name="Oval 9"/>
                <p:cNvSpPr/>
                <p:nvPr/>
              </p:nvSpPr>
              <p:spPr>
                <a:xfrm>
                  <a:off x="1573823" y="1266091"/>
                  <a:ext cx="709247" cy="100818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579685" y="1723291"/>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1778978" y="1359875"/>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1726224" y="2051535"/>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2095500" y="1863966"/>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565031" y="2555626"/>
                  <a:ext cx="726830" cy="89095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1664677" y="2696306"/>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2080846" y="3001105"/>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1717430" y="3047996"/>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2004646" y="3247289"/>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6565901" y="1266091"/>
                  <a:ext cx="709247" cy="1008185"/>
                </a:xfrm>
                <a:prstGeom prst="ellipse">
                  <a:avLst/>
                </a:prstGeom>
                <a:solidFill>
                  <a:schemeClr val="accent1">
                    <a:lumMod val="20000"/>
                    <a:lumOff val="80000"/>
                  </a:schemeClr>
                </a:solidFill>
                <a:ln w="127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6571763" y="1723291"/>
                  <a:ext cx="105507" cy="117231"/>
                </a:xfrm>
                <a:prstGeom prst="ellipse">
                  <a:avLst/>
                </a:prstGeom>
                <a:ln w="127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6771056" y="1359875"/>
                  <a:ext cx="105507" cy="117231"/>
                </a:xfrm>
                <a:prstGeom prst="ellipse">
                  <a:avLst/>
                </a:prstGeom>
                <a:ln w="127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6718302" y="2051535"/>
                  <a:ext cx="105507" cy="117231"/>
                </a:xfrm>
                <a:prstGeom prst="ellipse">
                  <a:avLst/>
                </a:prstGeom>
                <a:ln w="127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7087578" y="1863966"/>
                  <a:ext cx="105507" cy="117231"/>
                </a:xfrm>
                <a:prstGeom prst="ellipse">
                  <a:avLst/>
                </a:prstGeom>
                <a:ln w="127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6557109" y="2555626"/>
                  <a:ext cx="726830" cy="890959"/>
                </a:xfrm>
                <a:prstGeom prst="ellipse">
                  <a:avLst/>
                </a:prstGeom>
                <a:solidFill>
                  <a:schemeClr val="accent1">
                    <a:lumMod val="20000"/>
                    <a:lumOff val="80000"/>
                  </a:schemeClr>
                </a:solidFill>
                <a:ln w="127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6656755" y="2696306"/>
                  <a:ext cx="105507" cy="117231"/>
                </a:xfrm>
                <a:prstGeom prst="ellipse">
                  <a:avLst/>
                </a:prstGeom>
                <a:ln w="127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058135" y="2985100"/>
                  <a:ext cx="105507" cy="117231"/>
                </a:xfrm>
                <a:prstGeom prst="ellipse">
                  <a:avLst/>
                </a:prstGeom>
                <a:ln w="127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6709508" y="3047996"/>
                  <a:ext cx="105507" cy="117231"/>
                </a:xfrm>
                <a:prstGeom prst="ellipse">
                  <a:avLst/>
                </a:prstGeom>
                <a:ln w="127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6996724" y="3247289"/>
                  <a:ext cx="105507" cy="117231"/>
                </a:xfrm>
                <a:prstGeom prst="ellipse">
                  <a:avLst/>
                </a:prstGeom>
                <a:ln w="127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9061939" y="1289536"/>
                  <a:ext cx="709247" cy="100818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9067801" y="1746736"/>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9267094" y="1383320"/>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9214340" y="2074980"/>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9583616" y="1887411"/>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9053147" y="2579071"/>
                  <a:ext cx="726830" cy="89095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9152793" y="2719751"/>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9568962" y="3024550"/>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9205546" y="3071441"/>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9492762" y="3270734"/>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4069862" y="1301254"/>
                  <a:ext cx="709247" cy="100818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075724" y="1758454"/>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4275017" y="1395038"/>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4222263" y="2086698"/>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4591539" y="1899129"/>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4061070" y="2590789"/>
                  <a:ext cx="726830" cy="89095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4160716" y="2731469"/>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4576885" y="3036268"/>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4213469" y="3083159"/>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500685" y="3282452"/>
                  <a:ext cx="105507" cy="11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Arrow Connector 49"/>
                <p:cNvCxnSpPr/>
                <p:nvPr/>
              </p:nvCxnSpPr>
              <p:spPr>
                <a:xfrm flipH="1">
                  <a:off x="1695450" y="2157029"/>
                  <a:ext cx="61547" cy="561876"/>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49" idx="0"/>
                </p:cNvCxnSpPr>
                <p:nvPr/>
              </p:nvCxnSpPr>
              <p:spPr>
                <a:xfrm>
                  <a:off x="4311652" y="1489245"/>
                  <a:ext cx="241787" cy="17932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346224" y="1781901"/>
                  <a:ext cx="89388" cy="1312982"/>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3"/>
                  <a:endCxn id="26" idx="1"/>
                </p:cNvCxnSpPr>
                <p:nvPr/>
              </p:nvCxnSpPr>
              <p:spPr>
                <a:xfrm>
                  <a:off x="6587214" y="1823354"/>
                  <a:ext cx="84992" cy="890120"/>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26" idx="0"/>
                </p:cNvCxnSpPr>
                <p:nvPr/>
              </p:nvCxnSpPr>
              <p:spPr>
                <a:xfrm flipH="1">
                  <a:off x="6709509" y="1472838"/>
                  <a:ext cx="96988" cy="1223468"/>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6" idx="6"/>
                </p:cNvCxnSpPr>
                <p:nvPr/>
              </p:nvCxnSpPr>
              <p:spPr>
                <a:xfrm flipH="1">
                  <a:off x="6762262" y="2117606"/>
                  <a:ext cx="47000" cy="637316"/>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26" idx="6"/>
                </p:cNvCxnSpPr>
                <p:nvPr/>
              </p:nvCxnSpPr>
              <p:spPr>
                <a:xfrm flipH="1">
                  <a:off x="6762262" y="1957744"/>
                  <a:ext cx="329712" cy="797178"/>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2" idx="5"/>
                  <a:endCxn id="27" idx="0"/>
                </p:cNvCxnSpPr>
                <p:nvPr/>
              </p:nvCxnSpPr>
              <p:spPr>
                <a:xfrm>
                  <a:off x="6861112" y="1459938"/>
                  <a:ext cx="249777" cy="1525162"/>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4" idx="5"/>
                  <a:endCxn id="27" idx="7"/>
                </p:cNvCxnSpPr>
                <p:nvPr/>
              </p:nvCxnSpPr>
              <p:spPr>
                <a:xfrm flipH="1">
                  <a:off x="7148191" y="1964029"/>
                  <a:ext cx="29443" cy="1038239"/>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3" idx="6"/>
                  <a:endCxn id="27" idx="0"/>
                </p:cNvCxnSpPr>
                <p:nvPr/>
              </p:nvCxnSpPr>
              <p:spPr>
                <a:xfrm>
                  <a:off x="6823809" y="2110151"/>
                  <a:ext cx="287080" cy="874949"/>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1" idx="4"/>
                </p:cNvCxnSpPr>
                <p:nvPr/>
              </p:nvCxnSpPr>
              <p:spPr>
                <a:xfrm>
                  <a:off x="6624517" y="1840522"/>
                  <a:ext cx="94390" cy="1234222"/>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8" idx="7"/>
                </p:cNvCxnSpPr>
                <p:nvPr/>
              </p:nvCxnSpPr>
              <p:spPr>
                <a:xfrm flipH="1">
                  <a:off x="6799564" y="1489245"/>
                  <a:ext cx="12550" cy="1575919"/>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7" idx="1"/>
                </p:cNvCxnSpPr>
                <p:nvPr/>
              </p:nvCxnSpPr>
              <p:spPr>
                <a:xfrm>
                  <a:off x="6667977" y="1815503"/>
                  <a:ext cx="405609" cy="1186765"/>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9" idx="0"/>
                </p:cNvCxnSpPr>
                <p:nvPr/>
              </p:nvCxnSpPr>
              <p:spPr>
                <a:xfrm flipH="1">
                  <a:off x="7049478" y="1973602"/>
                  <a:ext cx="74002" cy="1273687"/>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8" idx="6"/>
                </p:cNvCxnSpPr>
                <p:nvPr/>
              </p:nvCxnSpPr>
              <p:spPr>
                <a:xfrm flipH="1">
                  <a:off x="6815015" y="1957744"/>
                  <a:ext cx="287216" cy="1148868"/>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8" idx="0"/>
                </p:cNvCxnSpPr>
                <p:nvPr/>
              </p:nvCxnSpPr>
              <p:spPr>
                <a:xfrm flipH="1">
                  <a:off x="6762262" y="2158695"/>
                  <a:ext cx="15106" cy="889301"/>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1364830" y="3584119"/>
                <a:ext cx="1342954" cy="406763"/>
              </a:xfrm>
              <a:prstGeom prst="rect">
                <a:avLst/>
              </a:prstGeom>
              <a:noFill/>
            </p:spPr>
            <p:txBody>
              <a:bodyPr wrap="none" rtlCol="0">
                <a:spAutoFit/>
              </a:bodyPr>
              <a:lstStyle/>
              <a:p>
                <a:r>
                  <a:rPr lang="en-GB" sz="2400" dirty="0"/>
                  <a:t>Single link</a:t>
                </a:r>
              </a:p>
            </p:txBody>
          </p:sp>
          <p:sp>
            <p:nvSpPr>
              <p:cNvPr id="7" name="TextBox 6"/>
              <p:cNvSpPr txBox="1"/>
              <p:nvPr/>
            </p:nvSpPr>
            <p:spPr>
              <a:xfrm>
                <a:off x="3816908" y="3584119"/>
                <a:ext cx="1778352" cy="406763"/>
              </a:xfrm>
              <a:prstGeom prst="rect">
                <a:avLst/>
              </a:prstGeom>
              <a:noFill/>
            </p:spPr>
            <p:txBody>
              <a:bodyPr wrap="none" rtlCol="0">
                <a:spAutoFit/>
              </a:bodyPr>
              <a:lstStyle/>
              <a:p>
                <a:r>
                  <a:rPr lang="en-GB" sz="2400" dirty="0"/>
                  <a:t>Complete link</a:t>
                </a:r>
              </a:p>
            </p:txBody>
          </p:sp>
          <p:sp>
            <p:nvSpPr>
              <p:cNvPr id="8" name="TextBox 7"/>
              <p:cNvSpPr txBox="1"/>
              <p:nvPr/>
            </p:nvSpPr>
            <p:spPr>
              <a:xfrm>
                <a:off x="6297496" y="3584119"/>
                <a:ext cx="1879297" cy="406763"/>
              </a:xfrm>
              <a:prstGeom prst="rect">
                <a:avLst/>
              </a:prstGeom>
              <a:noFill/>
            </p:spPr>
            <p:txBody>
              <a:bodyPr wrap="none" rtlCol="0">
                <a:spAutoFit/>
              </a:bodyPr>
              <a:lstStyle/>
              <a:p>
                <a:r>
                  <a:rPr lang="en-GB" sz="2400" dirty="0"/>
                  <a:t>Group average</a:t>
                </a:r>
              </a:p>
            </p:txBody>
          </p:sp>
          <p:sp>
            <p:nvSpPr>
              <p:cNvPr id="9" name="TextBox 8"/>
              <p:cNvSpPr txBox="1"/>
              <p:nvPr/>
            </p:nvSpPr>
            <p:spPr>
              <a:xfrm>
                <a:off x="8852946" y="3584119"/>
                <a:ext cx="1289248" cy="406763"/>
              </a:xfrm>
              <a:prstGeom prst="rect">
                <a:avLst/>
              </a:prstGeom>
              <a:noFill/>
            </p:spPr>
            <p:txBody>
              <a:bodyPr wrap="none" rtlCol="0">
                <a:spAutoFit/>
              </a:bodyPr>
              <a:lstStyle/>
              <a:p>
                <a:r>
                  <a:rPr lang="en-GB" sz="2400" dirty="0"/>
                  <a:t>Centroids</a:t>
                </a:r>
              </a:p>
            </p:txBody>
          </p:sp>
        </p:grpSp>
        <p:cxnSp>
          <p:nvCxnSpPr>
            <p:cNvPr id="66" name="Straight Arrow Connector 65">
              <a:extLst>
                <a:ext uri="{FF2B5EF4-FFF2-40B4-BE49-F238E27FC236}">
                  <a16:creationId xmlns:a16="http://schemas.microsoft.com/office/drawing/2014/main" id="{6D5E363C-33D9-4396-B01F-236140F0E5AF}"/>
                </a:ext>
              </a:extLst>
            </p:cNvPr>
            <p:cNvCxnSpPr>
              <a:cxnSpLocks/>
            </p:cNvCxnSpPr>
            <p:nvPr/>
          </p:nvCxnSpPr>
          <p:spPr>
            <a:xfrm>
              <a:off x="7230820" y="3179018"/>
              <a:ext cx="228835" cy="1219409"/>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02308A0-076C-41D0-82DE-4B3740033BFB}"/>
                </a:ext>
              </a:extLst>
            </p:cNvPr>
            <p:cNvCxnSpPr>
              <a:cxnSpLocks/>
            </p:cNvCxnSpPr>
            <p:nvPr/>
          </p:nvCxnSpPr>
          <p:spPr>
            <a:xfrm>
              <a:off x="7251123" y="2406896"/>
              <a:ext cx="216310" cy="1965723"/>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4F92880-30CD-42A7-A132-CD8497E54C57}"/>
                </a:ext>
              </a:extLst>
            </p:cNvPr>
            <p:cNvCxnSpPr>
              <a:cxnSpLocks/>
            </p:cNvCxnSpPr>
            <p:nvPr/>
          </p:nvCxnSpPr>
          <p:spPr>
            <a:xfrm>
              <a:off x="7056033" y="2822680"/>
              <a:ext cx="394351" cy="1584177"/>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GB" dirty="0"/>
              <a:t>Clustering types/schemes</a:t>
            </a:r>
          </a:p>
        </p:txBody>
      </p:sp>
    </p:spTree>
    <p:extLst>
      <p:ext uri="{BB962C8B-B14F-4D97-AF65-F5344CB8AC3E}">
        <p14:creationId xmlns:p14="http://schemas.microsoft.com/office/powerpoint/2010/main" val="1430273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of agglomerative clustering</a:t>
            </a:r>
          </a:p>
        </p:txBody>
      </p:sp>
      <p:sp>
        <p:nvSpPr>
          <p:cNvPr id="3" name="Content Placeholder 2"/>
          <p:cNvSpPr>
            <a:spLocks noGrp="1"/>
          </p:cNvSpPr>
          <p:nvPr>
            <p:ph idx="1"/>
          </p:nvPr>
        </p:nvSpPr>
        <p:spPr>
          <a:xfrm>
            <a:off x="802706" y="1783328"/>
            <a:ext cx="8261350" cy="4114800"/>
          </a:xfrm>
        </p:spPr>
        <p:txBody>
          <a:bodyPr/>
          <a:lstStyle/>
          <a:p>
            <a:r>
              <a:rPr lang="en-GB" dirty="0"/>
              <a:t>Advantages</a:t>
            </a:r>
          </a:p>
          <a:p>
            <a:pPr lvl="1"/>
            <a:r>
              <a:rPr lang="en-GB" dirty="0"/>
              <a:t>Deterministic results – not dependent on initial centroids</a:t>
            </a:r>
          </a:p>
          <a:p>
            <a:pPr lvl="1"/>
            <a:r>
              <a:rPr lang="en-GB" dirty="0"/>
              <a:t>K not specified</a:t>
            </a:r>
          </a:p>
          <a:p>
            <a:pPr lvl="1"/>
            <a:r>
              <a:rPr lang="en-GB" dirty="0"/>
              <a:t>Clusters of arbitrary shapes can be created (single-link) </a:t>
            </a:r>
          </a:p>
          <a:p>
            <a:r>
              <a:rPr lang="en-GB" dirty="0"/>
              <a:t>Disadvantages</a:t>
            </a:r>
          </a:p>
          <a:p>
            <a:pPr lvl="1"/>
            <a:r>
              <a:rPr lang="en-GB" dirty="0"/>
              <a:t>Very slow for large data sets </a:t>
            </a:r>
          </a:p>
          <a:p>
            <a:r>
              <a:rPr lang="en-GB" dirty="0"/>
              <a:t>Cannot undo membership like the K-means</a:t>
            </a:r>
          </a:p>
        </p:txBody>
      </p:sp>
    </p:spTree>
    <p:extLst>
      <p:ext uri="{BB962C8B-B14F-4D97-AF65-F5344CB8AC3E}">
        <p14:creationId xmlns:p14="http://schemas.microsoft.com/office/powerpoint/2010/main" val="2001311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Evaluating cluster quality</a:t>
            </a:r>
          </a:p>
        </p:txBody>
      </p:sp>
      <p:sp>
        <p:nvSpPr>
          <p:cNvPr id="3" name="Content Placeholder 2"/>
          <p:cNvSpPr>
            <a:spLocks noGrp="1"/>
          </p:cNvSpPr>
          <p:nvPr>
            <p:ph idx="1"/>
          </p:nvPr>
        </p:nvSpPr>
        <p:spPr>
          <a:xfrm>
            <a:off x="595843" y="1730361"/>
            <a:ext cx="10072157" cy="4114800"/>
          </a:xfrm>
        </p:spPr>
        <p:txBody>
          <a:bodyPr/>
          <a:lstStyle/>
          <a:p>
            <a:r>
              <a:rPr lang="en-GB" sz="3200" dirty="0"/>
              <a:t>Good clustering if</a:t>
            </a:r>
          </a:p>
          <a:p>
            <a:pPr lvl="1"/>
            <a:r>
              <a:rPr lang="en-GB" sz="2800" dirty="0"/>
              <a:t>High-level similarity within each cluster – </a:t>
            </a:r>
            <a:r>
              <a:rPr lang="en-GB" sz="2800" dirty="0">
                <a:solidFill>
                  <a:schemeClr val="accent1">
                    <a:lumMod val="75000"/>
                  </a:schemeClr>
                </a:solidFill>
              </a:rPr>
              <a:t>high </a:t>
            </a:r>
            <a:r>
              <a:rPr lang="en-GB" sz="2800" b="1" dirty="0">
                <a:solidFill>
                  <a:schemeClr val="accent1">
                    <a:lumMod val="75000"/>
                  </a:schemeClr>
                </a:solidFill>
              </a:rPr>
              <a:t>cohesion</a:t>
            </a:r>
          </a:p>
          <a:p>
            <a:pPr lvl="2"/>
            <a:r>
              <a:rPr lang="en-GB" sz="2400" dirty="0"/>
              <a:t>Low </a:t>
            </a:r>
            <a:r>
              <a:rPr lang="en-GB" sz="2400" b="1" dirty="0"/>
              <a:t>w</a:t>
            </a:r>
            <a:r>
              <a:rPr lang="en-GB" sz="2400" dirty="0"/>
              <a:t>ithin </a:t>
            </a:r>
            <a:r>
              <a:rPr lang="en-GB" sz="2400" b="1" dirty="0"/>
              <a:t>c</a:t>
            </a:r>
            <a:r>
              <a:rPr lang="en-GB" sz="2400" dirty="0"/>
              <a:t>luster sum of squares (WC)</a:t>
            </a:r>
          </a:p>
          <a:p>
            <a:pPr lvl="1"/>
            <a:r>
              <a:rPr lang="en-GB" sz="2800" dirty="0"/>
              <a:t>Large distance between clusters – high </a:t>
            </a:r>
            <a:r>
              <a:rPr lang="en-GB" sz="2800" b="1" dirty="0">
                <a:solidFill>
                  <a:schemeClr val="accent1">
                    <a:lumMod val="75000"/>
                  </a:schemeClr>
                </a:solidFill>
              </a:rPr>
              <a:t>separation</a:t>
            </a:r>
          </a:p>
          <a:p>
            <a:pPr lvl="2"/>
            <a:r>
              <a:rPr lang="en-GB" sz="2400" dirty="0"/>
              <a:t>Sum of distances </a:t>
            </a:r>
            <a:r>
              <a:rPr lang="en-GB" sz="2400" b="1" dirty="0"/>
              <a:t>b</a:t>
            </a:r>
            <a:r>
              <a:rPr lang="en-GB" sz="2400" dirty="0"/>
              <a:t>etween </a:t>
            </a:r>
            <a:r>
              <a:rPr lang="en-GB" sz="2400" b="1" dirty="0"/>
              <a:t>c</a:t>
            </a:r>
            <a:r>
              <a:rPr lang="en-GB" sz="2400" dirty="0"/>
              <a:t>lusters  (BC) is high</a:t>
            </a:r>
          </a:p>
          <a:p>
            <a:pPr lvl="1"/>
            <a:r>
              <a:rPr lang="en-GB" sz="2800" dirty="0"/>
              <a:t>Combination of cohesion and separation</a:t>
            </a:r>
          </a:p>
          <a:p>
            <a:pPr lvl="2"/>
            <a:r>
              <a:rPr lang="en-GB" sz="2400" b="1" dirty="0">
                <a:solidFill>
                  <a:schemeClr val="accent1">
                    <a:lumMod val="75000"/>
                  </a:schemeClr>
                </a:solidFill>
              </a:rPr>
              <a:t>BC/WC</a:t>
            </a:r>
            <a:r>
              <a:rPr lang="en-GB" sz="2400" dirty="0"/>
              <a:t>  -  good indicator of overall quality.</a:t>
            </a:r>
          </a:p>
        </p:txBody>
      </p:sp>
    </p:spTree>
    <p:extLst>
      <p:ext uri="{BB962C8B-B14F-4D97-AF65-F5344CB8AC3E}">
        <p14:creationId xmlns:p14="http://schemas.microsoft.com/office/powerpoint/2010/main" val="1066684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43" y="1026199"/>
            <a:ext cx="11244862" cy="757129"/>
          </a:xfrm>
        </p:spPr>
        <p:txBody>
          <a:bodyPr/>
          <a:lstStyle/>
          <a:p>
            <a:r>
              <a:rPr lang="en-GB" dirty="0"/>
              <a:t>Agglomerative clustering – how many clusters?</a:t>
            </a:r>
          </a:p>
        </p:txBody>
      </p:sp>
      <p:sp>
        <p:nvSpPr>
          <p:cNvPr id="3" name="Content Placeholder 2"/>
          <p:cNvSpPr>
            <a:spLocks noGrp="1"/>
          </p:cNvSpPr>
          <p:nvPr>
            <p:ph idx="1"/>
          </p:nvPr>
        </p:nvSpPr>
        <p:spPr>
          <a:xfrm>
            <a:off x="868277" y="1789337"/>
            <a:ext cx="10972427" cy="4114800"/>
          </a:xfrm>
        </p:spPr>
        <p:txBody>
          <a:bodyPr/>
          <a:lstStyle/>
          <a:p>
            <a:r>
              <a:rPr lang="en-GB" dirty="0"/>
              <a:t>Start at the root – </a:t>
            </a:r>
          </a:p>
          <a:p>
            <a:r>
              <a:rPr lang="en-GB" dirty="0">
                <a:solidFill>
                  <a:schemeClr val="accent1">
                    <a:lumMod val="75000"/>
                  </a:schemeClr>
                </a:solidFill>
              </a:rPr>
              <a:t>Repeat</a:t>
            </a:r>
            <a:r>
              <a:rPr lang="en-GB" dirty="0"/>
              <a:t> </a:t>
            </a:r>
          </a:p>
          <a:p>
            <a:pPr lvl="1"/>
            <a:r>
              <a:rPr lang="en-GB" dirty="0"/>
              <a:t>Move one level down at a time</a:t>
            </a:r>
          </a:p>
          <a:p>
            <a:pPr lvl="1"/>
            <a:r>
              <a:rPr lang="en-GB" dirty="0"/>
              <a:t>At a level, evaluate the overall quality of clusters  (e.g. within clusters sum of squares</a:t>
            </a:r>
          </a:p>
          <a:p>
            <a:pPr lvl="1"/>
            <a:r>
              <a:rPr lang="en-GB" dirty="0"/>
              <a:t>If the quality is not acceptable , move to the next level down - repeat</a:t>
            </a:r>
          </a:p>
          <a:p>
            <a:pPr marL="457200" lvl="1" indent="0">
              <a:buNone/>
            </a:pPr>
            <a:r>
              <a:rPr lang="en-GB" sz="2800" dirty="0">
                <a:solidFill>
                  <a:schemeClr val="accent1">
                    <a:lumMod val="75000"/>
                  </a:schemeClr>
                </a:solidFill>
                <a:ea typeface="+mn-ea"/>
                <a:cs typeface="+mn-cs"/>
              </a:rPr>
              <a:t>Until quality is acceptable</a:t>
            </a:r>
          </a:p>
          <a:p>
            <a:r>
              <a:rPr lang="en-GB" dirty="0"/>
              <a:t>Take the clusters at the last level as the final result.</a:t>
            </a:r>
          </a:p>
          <a:p>
            <a:pPr marL="457200" lvl="1" indent="0">
              <a:buNone/>
            </a:pPr>
            <a:r>
              <a:rPr lang="en-GB" dirty="0"/>
              <a:t> </a:t>
            </a:r>
          </a:p>
        </p:txBody>
      </p:sp>
    </p:spTree>
    <p:extLst>
      <p:ext uri="{BB962C8B-B14F-4D97-AF65-F5344CB8AC3E}">
        <p14:creationId xmlns:p14="http://schemas.microsoft.com/office/powerpoint/2010/main" val="1238138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026"/>
          <p:cNvSpPr>
            <a:spLocks noGrp="1" noChangeArrowheads="1"/>
          </p:cNvSpPr>
          <p:nvPr>
            <p:ph type="title"/>
          </p:nvPr>
        </p:nvSpPr>
        <p:spPr>
          <a:xfrm>
            <a:off x="708496" y="957735"/>
            <a:ext cx="7793037" cy="1054100"/>
          </a:xfrm>
        </p:spPr>
        <p:txBody>
          <a:bodyPr/>
          <a:lstStyle/>
          <a:p>
            <a:r>
              <a:rPr lang="en-GB" altLang="en-US" dirty="0"/>
              <a:t>Discussion</a:t>
            </a:r>
          </a:p>
        </p:txBody>
      </p:sp>
      <p:sp>
        <p:nvSpPr>
          <p:cNvPr id="37892" name="Rectangle 1027"/>
          <p:cNvSpPr>
            <a:spLocks noGrp="1" noChangeArrowheads="1"/>
          </p:cNvSpPr>
          <p:nvPr>
            <p:ph type="body" idx="4294967295"/>
          </p:nvPr>
        </p:nvSpPr>
        <p:spPr>
          <a:xfrm>
            <a:off x="708496" y="1717259"/>
            <a:ext cx="10775008" cy="4303713"/>
          </a:xfrm>
        </p:spPr>
        <p:txBody>
          <a:bodyPr/>
          <a:lstStyle/>
          <a:p>
            <a:r>
              <a:rPr lang="en-GB" altLang="en-US" sz="3200" dirty="0"/>
              <a:t>Evaluation of clustering </a:t>
            </a:r>
          </a:p>
          <a:p>
            <a:pPr lvl="1"/>
            <a:r>
              <a:rPr lang="en-GB" altLang="en-US" dirty="0">
                <a:solidFill>
                  <a:srgbClr val="69216A"/>
                </a:solidFill>
              </a:rPr>
              <a:t>Often by inspection - do the clusters “make sense”?</a:t>
            </a:r>
          </a:p>
          <a:p>
            <a:pPr lvl="1"/>
            <a:r>
              <a:rPr lang="en-GB" altLang="en-US" dirty="0">
                <a:solidFill>
                  <a:srgbClr val="69216A"/>
                </a:solidFill>
              </a:rPr>
              <a:t>Clusters can be visualised if low dimensionality </a:t>
            </a:r>
          </a:p>
          <a:p>
            <a:pPr lvl="1"/>
            <a:r>
              <a:rPr lang="en-GB" altLang="en-US" dirty="0">
                <a:solidFill>
                  <a:srgbClr val="69216A"/>
                </a:solidFill>
              </a:rPr>
              <a:t>“Classes to clusters” – known class values vs clusters. </a:t>
            </a:r>
          </a:p>
          <a:p>
            <a:pPr lvl="2"/>
            <a:r>
              <a:rPr lang="en-GB" altLang="en-US" sz="2400" dirty="0"/>
              <a:t>Need a class attribute (used only for evaluation) to check if cluster members share the class value</a:t>
            </a:r>
          </a:p>
          <a:p>
            <a:r>
              <a:rPr lang="en-GB" altLang="en-US" sz="3200" dirty="0"/>
              <a:t>Interpretation of clusters </a:t>
            </a:r>
          </a:p>
          <a:p>
            <a:pPr lvl="1"/>
            <a:r>
              <a:rPr lang="en-GB" altLang="en-US" dirty="0">
                <a:solidFill>
                  <a:srgbClr val="69216A"/>
                </a:solidFill>
              </a:rPr>
              <a:t>Supervised learning in a post-processing step</a:t>
            </a:r>
          </a:p>
          <a:p>
            <a:pPr lvl="2"/>
            <a:r>
              <a:rPr lang="en-GB" altLang="en-US" sz="2400" dirty="0"/>
              <a:t>Training data is clustered data labelled by cluster id </a:t>
            </a:r>
          </a:p>
          <a:p>
            <a:pPr lvl="2"/>
            <a:r>
              <a:rPr lang="en-GB" altLang="en-US" sz="2400" dirty="0"/>
              <a:t>Decision tree or rule-set inferred to predict cluster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discussion</a:t>
            </a:r>
          </a:p>
        </p:txBody>
      </p:sp>
      <p:sp>
        <p:nvSpPr>
          <p:cNvPr id="3" name="Content Placeholder 2"/>
          <p:cNvSpPr>
            <a:spLocks noGrp="1"/>
          </p:cNvSpPr>
          <p:nvPr>
            <p:ph idx="1"/>
          </p:nvPr>
        </p:nvSpPr>
        <p:spPr/>
        <p:txBody>
          <a:bodyPr/>
          <a:lstStyle/>
          <a:p>
            <a:r>
              <a:rPr lang="en-GB" altLang="en-US" dirty="0"/>
              <a:t>Clusters can be used to fill in missing data values</a:t>
            </a:r>
          </a:p>
          <a:p>
            <a:pPr lvl="1"/>
            <a:r>
              <a:rPr lang="en-GB" altLang="en-US" dirty="0"/>
              <a:t>E.g. average value within cluster</a:t>
            </a:r>
          </a:p>
          <a:p>
            <a:r>
              <a:rPr lang="en-GB" altLang="en-US" dirty="0"/>
              <a:t>Clustering can improve classification</a:t>
            </a:r>
          </a:p>
          <a:p>
            <a:pPr lvl="1"/>
            <a:r>
              <a:rPr lang="en-GB" altLang="en-US" dirty="0"/>
              <a:t>Cluster and add new attribute with cluster label to dataset</a:t>
            </a:r>
          </a:p>
          <a:p>
            <a:r>
              <a:rPr lang="en-GB" altLang="en-US" dirty="0"/>
              <a:t>Assumed that attributes are independent </a:t>
            </a:r>
          </a:p>
          <a:p>
            <a:pPr lvl="1"/>
            <a:r>
              <a:rPr lang="en-GB" altLang="en-US" dirty="0"/>
              <a:t>pre-processing step to make more independent</a:t>
            </a:r>
          </a:p>
          <a:p>
            <a:pPr lvl="2"/>
            <a:r>
              <a:rPr lang="en-GB" altLang="en-US" dirty="0"/>
              <a:t>i.e. using </a:t>
            </a:r>
            <a:r>
              <a:rPr lang="en-GB" altLang="en-US" i="1" dirty="0"/>
              <a:t>principal component </a:t>
            </a:r>
            <a:r>
              <a:rPr lang="en-GB" altLang="en-US" dirty="0"/>
              <a:t>analysis</a:t>
            </a:r>
          </a:p>
          <a:p>
            <a:endParaRPr lang="en-GB" dirty="0"/>
          </a:p>
        </p:txBody>
      </p:sp>
    </p:spTree>
    <p:extLst>
      <p:ext uri="{BB962C8B-B14F-4D97-AF65-F5344CB8AC3E}">
        <p14:creationId xmlns:p14="http://schemas.microsoft.com/office/powerpoint/2010/main" val="1862337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Applications</a:t>
            </a:r>
          </a:p>
        </p:txBody>
      </p:sp>
      <p:sp>
        <p:nvSpPr>
          <p:cNvPr id="3" name="Content Placeholder 2"/>
          <p:cNvSpPr>
            <a:spLocks noGrp="1"/>
          </p:cNvSpPr>
          <p:nvPr>
            <p:ph idx="1"/>
          </p:nvPr>
        </p:nvSpPr>
        <p:spPr/>
        <p:txBody>
          <a:bodyPr/>
          <a:lstStyle/>
          <a:p>
            <a:r>
              <a:rPr lang="en-GB" dirty="0"/>
              <a:t>Recommendation systems</a:t>
            </a:r>
          </a:p>
          <a:p>
            <a:pPr lvl="1"/>
            <a:r>
              <a:rPr lang="en-GB" dirty="0"/>
              <a:t>Similar products in same cluster</a:t>
            </a:r>
          </a:p>
          <a:p>
            <a:pPr lvl="1"/>
            <a:r>
              <a:rPr lang="en-GB" dirty="0"/>
              <a:t>Recommend products in cluster of current product</a:t>
            </a:r>
          </a:p>
          <a:p>
            <a:r>
              <a:rPr lang="en-GB" dirty="0"/>
              <a:t>Social network analysis</a:t>
            </a:r>
          </a:p>
          <a:p>
            <a:r>
              <a:rPr lang="en-GB" dirty="0"/>
              <a:t>Search result grouping</a:t>
            </a:r>
          </a:p>
          <a:p>
            <a:r>
              <a:rPr lang="en-GB" dirty="0"/>
              <a:t>Medical imaging</a:t>
            </a:r>
          </a:p>
          <a:p>
            <a:r>
              <a:rPr lang="en-GB" dirty="0"/>
              <a:t>Image segmentation</a:t>
            </a:r>
          </a:p>
          <a:p>
            <a:r>
              <a:rPr lang="en-GB" dirty="0"/>
              <a:t>Anomaly detection</a:t>
            </a:r>
          </a:p>
          <a:p>
            <a:endParaRPr lang="en-GB" dirty="0"/>
          </a:p>
        </p:txBody>
      </p:sp>
    </p:spTree>
    <p:extLst>
      <p:ext uri="{BB962C8B-B14F-4D97-AF65-F5344CB8AC3E}">
        <p14:creationId xmlns:p14="http://schemas.microsoft.com/office/powerpoint/2010/main" val="4803913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9605-6C56-4651-B029-6504266DBEB0}"/>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2FF1689-567F-4971-9F89-28CD2F23DC73}"/>
              </a:ext>
            </a:extLst>
          </p:cNvPr>
          <p:cNvSpPr>
            <a:spLocks noGrp="1"/>
          </p:cNvSpPr>
          <p:nvPr>
            <p:ph idx="1"/>
          </p:nvPr>
        </p:nvSpPr>
        <p:spPr/>
        <p:txBody>
          <a:bodyPr/>
          <a:lstStyle/>
          <a:p>
            <a:r>
              <a:rPr lang="en-GB" dirty="0"/>
              <a:t>Clustering: dividing instances into groups </a:t>
            </a:r>
          </a:p>
          <a:p>
            <a:r>
              <a:rPr lang="en-GB" dirty="0"/>
              <a:t>Methods:</a:t>
            </a:r>
          </a:p>
          <a:p>
            <a:pPr lvl="1"/>
            <a:r>
              <a:rPr lang="en-GB" dirty="0"/>
              <a:t>K-means – needs k set in advance</a:t>
            </a:r>
          </a:p>
          <a:p>
            <a:r>
              <a:rPr lang="en-GB" dirty="0"/>
              <a:t>Agglomerative clustering</a:t>
            </a:r>
          </a:p>
          <a:p>
            <a:pPr lvl="1"/>
            <a:r>
              <a:rPr lang="en-GB" dirty="0"/>
              <a:t>4 ways of assigning instances to clusters</a:t>
            </a:r>
          </a:p>
          <a:p>
            <a:pPr lvl="1"/>
            <a:r>
              <a:rPr lang="en-GB" dirty="0"/>
              <a:t>Produces a </a:t>
            </a:r>
            <a:r>
              <a:rPr lang="en-GB" dirty="0" err="1"/>
              <a:t>dendogram</a:t>
            </a:r>
            <a:r>
              <a:rPr lang="en-GB" dirty="0"/>
              <a:t> which can be `cut’ at a level which gives the required quality</a:t>
            </a:r>
          </a:p>
          <a:p>
            <a:pPr lvl="2"/>
            <a:r>
              <a:rPr lang="en-GB" dirty="0" err="1"/>
              <a:t>E.g</a:t>
            </a:r>
            <a:r>
              <a:rPr lang="en-GB" dirty="0"/>
              <a:t> BC/WC [ between cluster sum of squares over within cluster sum of squares]</a:t>
            </a:r>
          </a:p>
        </p:txBody>
      </p:sp>
      <p:sp>
        <p:nvSpPr>
          <p:cNvPr id="4" name="Date Placeholder 3">
            <a:extLst>
              <a:ext uri="{FF2B5EF4-FFF2-40B4-BE49-F238E27FC236}">
                <a16:creationId xmlns:a16="http://schemas.microsoft.com/office/drawing/2014/main" id="{D0ABF4E1-37BE-4D6C-8100-3EF9B3C74546}"/>
              </a:ext>
            </a:extLst>
          </p:cNvPr>
          <p:cNvSpPr>
            <a:spLocks noGrp="1"/>
          </p:cNvSpPr>
          <p:nvPr>
            <p:ph type="dt" sz="half" idx="10"/>
          </p:nvPr>
        </p:nvSpPr>
        <p:spPr/>
        <p:txBody>
          <a:bodyPr/>
          <a:lstStyle/>
          <a:p>
            <a:fld id="{CD071B8E-0DD7-5842-950E-3289D9FBABB1}" type="datetime4">
              <a:rPr lang="en-GB" smtClean="0"/>
              <a:pPr/>
              <a:t>15 October 2025</a:t>
            </a:fld>
            <a:endParaRPr lang="en-US" dirty="0"/>
          </a:p>
        </p:txBody>
      </p:sp>
      <p:sp>
        <p:nvSpPr>
          <p:cNvPr id="5" name="Footer Placeholder 4">
            <a:extLst>
              <a:ext uri="{FF2B5EF4-FFF2-40B4-BE49-F238E27FC236}">
                <a16:creationId xmlns:a16="http://schemas.microsoft.com/office/drawing/2014/main" id="{6BB679E4-8552-488D-AC24-426127F04A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301C43-4A48-450D-9B9A-BFA561E0377B}"/>
              </a:ext>
            </a:extLst>
          </p:cNvPr>
          <p:cNvSpPr>
            <a:spLocks noGrp="1"/>
          </p:cNvSpPr>
          <p:nvPr>
            <p:ph type="sldNum" sz="quarter" idx="12"/>
          </p:nvPr>
        </p:nvSpPr>
        <p:spPr/>
        <p:txBody>
          <a:bodyPr/>
          <a:lstStyle/>
          <a:p>
            <a:fld id="{437794D7-DC86-9A4E-9C9F-0B324FE8876A}" type="slidenum">
              <a:rPr lang="en-US" smtClean="0"/>
              <a:pPr/>
              <a:t>49</a:t>
            </a:fld>
            <a:endParaRPr lang="en-US" dirty="0"/>
          </a:p>
        </p:txBody>
      </p:sp>
    </p:spTree>
    <p:extLst>
      <p:ext uri="{BB962C8B-B14F-4D97-AF65-F5344CB8AC3E}">
        <p14:creationId xmlns:p14="http://schemas.microsoft.com/office/powerpoint/2010/main" val="376552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116" descr="Overlapping clusters - instances may belong to more than one cluster">
            <a:extLst>
              <a:ext uri="{FF2B5EF4-FFF2-40B4-BE49-F238E27FC236}">
                <a16:creationId xmlns:a16="http://schemas.microsoft.com/office/drawing/2014/main" id="{33EC9DD9-7B5D-4199-BA9F-72C3A857F693}"/>
              </a:ext>
            </a:extLst>
          </p:cNvPr>
          <p:cNvPicPr>
            <a:picLocks noChangeAspect="1"/>
          </p:cNvPicPr>
          <p:nvPr/>
        </p:nvPicPr>
        <p:blipFill>
          <a:blip r:embed="rId3"/>
          <a:stretch>
            <a:fillRect/>
          </a:stretch>
        </p:blipFill>
        <p:spPr>
          <a:xfrm>
            <a:off x="5585344" y="2349553"/>
            <a:ext cx="1981372" cy="1767993"/>
          </a:xfrm>
          <a:prstGeom prst="rect">
            <a:avLst/>
          </a:prstGeom>
        </p:spPr>
      </p:pic>
      <p:sp>
        <p:nvSpPr>
          <p:cNvPr id="7" name="Rectangle 1028">
            <a:extLst>
              <a:ext uri="{FF2B5EF4-FFF2-40B4-BE49-F238E27FC236}">
                <a16:creationId xmlns:a16="http://schemas.microsoft.com/office/drawing/2014/main" id="{E2F73E7F-2832-47FB-903A-1A023636F24D}"/>
              </a:ext>
            </a:extLst>
          </p:cNvPr>
          <p:cNvSpPr txBox="1">
            <a:spLocks noChangeArrowheads="1"/>
          </p:cNvSpPr>
          <p:nvPr/>
        </p:nvSpPr>
        <p:spPr>
          <a:xfrm>
            <a:off x="4837113" y="1801760"/>
            <a:ext cx="3810000" cy="547793"/>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ltLang="en-US" sz="2400" dirty="0"/>
              <a:t>Overlapping clusters</a:t>
            </a:r>
          </a:p>
          <a:p>
            <a:endParaRPr lang="en-GB" altLang="en-US" sz="2400" dirty="0"/>
          </a:p>
          <a:p>
            <a:endParaRPr lang="en-GB" altLang="en-US" sz="2400" dirty="0"/>
          </a:p>
          <a:p>
            <a:endParaRPr lang="en-GB" altLang="en-US" sz="2400" dirty="0"/>
          </a:p>
          <a:p>
            <a:endParaRPr lang="en-GB" altLang="en-US" sz="2400" dirty="0"/>
          </a:p>
          <a:p>
            <a:endParaRPr lang="en-GB" altLang="en-US" sz="2400" dirty="0"/>
          </a:p>
          <a:p>
            <a:pPr lvl="1"/>
            <a:endParaRPr lang="en-GB" altLang="en-US" sz="2000" dirty="0"/>
          </a:p>
          <a:p>
            <a:endParaRPr lang="en-GB" altLang="en-US" sz="2400" dirty="0"/>
          </a:p>
          <a:p>
            <a:pPr lvl="1"/>
            <a:endParaRPr lang="en-GB" altLang="en-US" sz="2000" dirty="0"/>
          </a:p>
          <a:p>
            <a:pPr lvl="1"/>
            <a:endParaRPr lang="en-GB" altLang="en-US" sz="2000" dirty="0"/>
          </a:p>
        </p:txBody>
      </p:sp>
      <p:pic>
        <p:nvPicPr>
          <p:cNvPr id="118" name="Picture 117" descr="Exclusive clusters - no sharing of instances">
            <a:extLst>
              <a:ext uri="{FF2B5EF4-FFF2-40B4-BE49-F238E27FC236}">
                <a16:creationId xmlns:a16="http://schemas.microsoft.com/office/drawing/2014/main" id="{26DF7830-FDED-4F4F-86D2-F6B7604DD403}"/>
              </a:ext>
            </a:extLst>
          </p:cNvPr>
          <p:cNvPicPr>
            <a:picLocks noChangeAspect="1"/>
          </p:cNvPicPr>
          <p:nvPr/>
        </p:nvPicPr>
        <p:blipFill>
          <a:blip r:embed="rId4"/>
          <a:stretch>
            <a:fillRect/>
          </a:stretch>
        </p:blipFill>
        <p:spPr>
          <a:xfrm>
            <a:off x="1355436" y="4474528"/>
            <a:ext cx="7395089" cy="2078916"/>
          </a:xfrm>
          <a:prstGeom prst="rect">
            <a:avLst/>
          </a:prstGeom>
        </p:spPr>
      </p:pic>
      <p:pic>
        <p:nvPicPr>
          <p:cNvPr id="116" name="Picture 115" descr="Hierarchical clusters - clusters aggregate into bigger  clusters.">
            <a:extLst>
              <a:ext uri="{FF2B5EF4-FFF2-40B4-BE49-F238E27FC236}">
                <a16:creationId xmlns:a16="http://schemas.microsoft.com/office/drawing/2014/main" id="{62C76589-5F15-49EB-BAAE-F92F2D3B676A}"/>
              </a:ext>
            </a:extLst>
          </p:cNvPr>
          <p:cNvPicPr>
            <a:picLocks noChangeAspect="1"/>
          </p:cNvPicPr>
          <p:nvPr/>
        </p:nvPicPr>
        <p:blipFill>
          <a:blip r:embed="rId5"/>
          <a:stretch>
            <a:fillRect/>
          </a:stretch>
        </p:blipFill>
        <p:spPr>
          <a:xfrm>
            <a:off x="1355436" y="2323348"/>
            <a:ext cx="1987468" cy="1603387"/>
          </a:xfrm>
          <a:prstGeom prst="rect">
            <a:avLst/>
          </a:prstGeom>
        </p:spPr>
      </p:pic>
      <p:sp>
        <p:nvSpPr>
          <p:cNvPr id="8" name="Rectangle 1027">
            <a:extLst>
              <a:ext uri="{FF2B5EF4-FFF2-40B4-BE49-F238E27FC236}">
                <a16:creationId xmlns:a16="http://schemas.microsoft.com/office/drawing/2014/main" id="{9E2AC08B-7B44-4B27-8CA6-9D72CAF5E5EE}"/>
              </a:ext>
            </a:extLst>
          </p:cNvPr>
          <p:cNvSpPr txBox="1">
            <a:spLocks noChangeArrowheads="1"/>
          </p:cNvSpPr>
          <p:nvPr/>
        </p:nvSpPr>
        <p:spPr>
          <a:xfrm>
            <a:off x="874713" y="1801760"/>
            <a:ext cx="4075112" cy="411480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ltLang="en-US" sz="2400" dirty="0"/>
              <a:t>Exclusive clusters</a:t>
            </a:r>
          </a:p>
          <a:p>
            <a:endParaRPr lang="en-GB" altLang="en-US" sz="2400" dirty="0"/>
          </a:p>
          <a:p>
            <a:endParaRPr lang="en-GB" altLang="en-US" sz="2400" dirty="0"/>
          </a:p>
          <a:p>
            <a:endParaRPr lang="en-GB" altLang="en-US" sz="2400" dirty="0"/>
          </a:p>
          <a:p>
            <a:endParaRPr lang="en-GB" altLang="en-US" sz="2400" dirty="0"/>
          </a:p>
          <a:p>
            <a:pPr marL="0" indent="0">
              <a:buNone/>
            </a:pPr>
            <a:r>
              <a:rPr lang="en-GB" altLang="en-US" sz="2400" dirty="0"/>
              <a:t>Hierarchical clusters</a:t>
            </a:r>
          </a:p>
        </p:txBody>
      </p:sp>
      <p:sp>
        <p:nvSpPr>
          <p:cNvPr id="2" name="Title 1">
            <a:extLst>
              <a:ext uri="{FF2B5EF4-FFF2-40B4-BE49-F238E27FC236}">
                <a16:creationId xmlns:a16="http://schemas.microsoft.com/office/drawing/2014/main" id="{324B43F1-C3EF-4041-BACE-13DD5A06DE45}"/>
              </a:ext>
            </a:extLst>
          </p:cNvPr>
          <p:cNvSpPr>
            <a:spLocks noGrp="1"/>
          </p:cNvSpPr>
          <p:nvPr>
            <p:ph type="title"/>
          </p:nvPr>
        </p:nvSpPr>
        <p:spPr>
          <a:xfrm>
            <a:off x="595843" y="1026199"/>
            <a:ext cx="10515600" cy="757129"/>
          </a:xfrm>
        </p:spPr>
        <p:txBody>
          <a:bodyPr/>
          <a:lstStyle/>
          <a:p>
            <a:r>
              <a:rPr lang="en-GB" altLang="en-US" dirty="0"/>
              <a:t>Different types of cluster</a:t>
            </a:r>
            <a:endParaRPr lang="en-GB" dirty="0"/>
          </a:p>
        </p:txBody>
      </p:sp>
    </p:spTree>
    <p:extLst>
      <p:ext uri="{BB962C8B-B14F-4D97-AF65-F5344CB8AC3E}">
        <p14:creationId xmlns:p14="http://schemas.microsoft.com/office/powerpoint/2010/main" val="340829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7C9F-C400-C663-CF4D-C5CBE92ED993}"/>
              </a:ext>
            </a:extLst>
          </p:cNvPr>
          <p:cNvSpPr>
            <a:spLocks noGrp="1"/>
          </p:cNvSpPr>
          <p:nvPr>
            <p:ph type="title"/>
          </p:nvPr>
        </p:nvSpPr>
        <p:spPr/>
        <p:txBody>
          <a:bodyPr/>
          <a:lstStyle/>
          <a:p>
            <a:r>
              <a:rPr lang="en-GB" dirty="0"/>
              <a:t>Hierarchical clusters are still a research area</a:t>
            </a:r>
          </a:p>
        </p:txBody>
      </p:sp>
      <p:sp>
        <p:nvSpPr>
          <p:cNvPr id="3" name="Content Placeholder 2">
            <a:extLst>
              <a:ext uri="{FF2B5EF4-FFF2-40B4-BE49-F238E27FC236}">
                <a16:creationId xmlns:a16="http://schemas.microsoft.com/office/drawing/2014/main" id="{515993A2-A66A-73A0-FA53-6BE60270371D}"/>
              </a:ext>
            </a:extLst>
          </p:cNvPr>
          <p:cNvSpPr>
            <a:spLocks noGrp="1"/>
          </p:cNvSpPr>
          <p:nvPr>
            <p:ph idx="1"/>
          </p:nvPr>
        </p:nvSpPr>
        <p:spPr>
          <a:xfrm>
            <a:off x="582591" y="5462923"/>
            <a:ext cx="10515600" cy="741032"/>
          </a:xfrm>
        </p:spPr>
        <p:txBody>
          <a:bodyPr/>
          <a:lstStyle/>
          <a:p>
            <a:pPr marL="0" indent="0">
              <a:buNone/>
            </a:pPr>
            <a:r>
              <a:rPr lang="en-GB" dirty="0"/>
              <a:t>How to design hierarchies such that similar “species” are on the same branch is difficult.</a:t>
            </a:r>
          </a:p>
        </p:txBody>
      </p:sp>
      <p:sp>
        <p:nvSpPr>
          <p:cNvPr id="4" name="Date Placeholder 3">
            <a:extLst>
              <a:ext uri="{FF2B5EF4-FFF2-40B4-BE49-F238E27FC236}">
                <a16:creationId xmlns:a16="http://schemas.microsoft.com/office/drawing/2014/main" id="{E4BC6F0E-517A-9952-270F-7E086E6A784D}"/>
              </a:ext>
            </a:extLst>
          </p:cNvPr>
          <p:cNvSpPr>
            <a:spLocks noGrp="1"/>
          </p:cNvSpPr>
          <p:nvPr>
            <p:ph type="dt" sz="half" idx="10"/>
          </p:nvPr>
        </p:nvSpPr>
        <p:spPr/>
        <p:txBody>
          <a:bodyPr/>
          <a:lstStyle/>
          <a:p>
            <a:fld id="{CD071B8E-0DD7-5842-950E-3289D9FBABB1}" type="datetime4">
              <a:rPr lang="en-GB" smtClean="0"/>
              <a:pPr/>
              <a:t>15 October 2025</a:t>
            </a:fld>
            <a:endParaRPr lang="en-US" dirty="0"/>
          </a:p>
        </p:txBody>
      </p:sp>
      <p:sp>
        <p:nvSpPr>
          <p:cNvPr id="5" name="Footer Placeholder 4">
            <a:extLst>
              <a:ext uri="{FF2B5EF4-FFF2-40B4-BE49-F238E27FC236}">
                <a16:creationId xmlns:a16="http://schemas.microsoft.com/office/drawing/2014/main" id="{B9C161DA-A044-777F-2031-2C5C9E2CF1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7B91B3-8E93-8A1C-B897-E4D76F80718A}"/>
              </a:ext>
            </a:extLst>
          </p:cNvPr>
          <p:cNvSpPr>
            <a:spLocks noGrp="1"/>
          </p:cNvSpPr>
          <p:nvPr>
            <p:ph type="sldNum" sz="quarter" idx="12"/>
          </p:nvPr>
        </p:nvSpPr>
        <p:spPr/>
        <p:txBody>
          <a:bodyPr/>
          <a:lstStyle/>
          <a:p>
            <a:fld id="{437794D7-DC86-9A4E-9C9F-0B324FE8876A}" type="slidenum">
              <a:rPr lang="en-US" smtClean="0"/>
              <a:pPr/>
              <a:t>6</a:t>
            </a:fld>
            <a:endParaRPr lang="en-US" dirty="0"/>
          </a:p>
        </p:txBody>
      </p:sp>
      <p:pic>
        <p:nvPicPr>
          <p:cNvPr id="12" name="Picture 11">
            <a:hlinkClick r:id="rId2"/>
            <a:extLst>
              <a:ext uri="{FF2B5EF4-FFF2-40B4-BE49-F238E27FC236}">
                <a16:creationId xmlns:a16="http://schemas.microsoft.com/office/drawing/2014/main" id="{9EE51D6E-65B8-823E-645B-832E56CCC6B6}"/>
              </a:ext>
            </a:extLst>
          </p:cNvPr>
          <p:cNvPicPr>
            <a:picLocks noChangeAspect="1"/>
          </p:cNvPicPr>
          <p:nvPr/>
        </p:nvPicPr>
        <p:blipFill>
          <a:blip r:embed="rId3"/>
          <a:stretch>
            <a:fillRect/>
          </a:stretch>
        </p:blipFill>
        <p:spPr>
          <a:xfrm>
            <a:off x="1609099" y="1595181"/>
            <a:ext cx="8973802" cy="3667637"/>
          </a:xfrm>
          <a:prstGeom prst="rect">
            <a:avLst/>
          </a:prstGeom>
        </p:spPr>
      </p:pic>
    </p:spTree>
    <p:extLst>
      <p:ext uri="{BB962C8B-B14F-4D97-AF65-F5344CB8AC3E}">
        <p14:creationId xmlns:p14="http://schemas.microsoft.com/office/powerpoint/2010/main" val="331163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672B-E202-41CF-B4AB-988FC5160A02}"/>
              </a:ext>
            </a:extLst>
          </p:cNvPr>
          <p:cNvSpPr>
            <a:spLocks noGrp="1"/>
          </p:cNvSpPr>
          <p:nvPr>
            <p:ph type="title"/>
          </p:nvPr>
        </p:nvSpPr>
        <p:spPr>
          <a:xfrm>
            <a:off x="3173895" y="477078"/>
            <a:ext cx="7659251" cy="757129"/>
          </a:xfrm>
        </p:spPr>
        <p:txBody>
          <a:bodyPr/>
          <a:lstStyle/>
          <a:p>
            <a:r>
              <a:rPr lang="en-GB" dirty="0"/>
              <a:t>Terminology</a:t>
            </a:r>
          </a:p>
        </p:txBody>
      </p:sp>
      <p:sp>
        <p:nvSpPr>
          <p:cNvPr id="3" name="Content Placeholder 2">
            <a:extLst>
              <a:ext uri="{FF2B5EF4-FFF2-40B4-BE49-F238E27FC236}">
                <a16:creationId xmlns:a16="http://schemas.microsoft.com/office/drawing/2014/main" id="{0C871892-BD4B-450C-AD58-1145E2E2359F}"/>
              </a:ext>
            </a:extLst>
          </p:cNvPr>
          <p:cNvSpPr>
            <a:spLocks noGrp="1"/>
          </p:cNvSpPr>
          <p:nvPr>
            <p:ph idx="1"/>
          </p:nvPr>
        </p:nvSpPr>
        <p:spPr>
          <a:xfrm>
            <a:off x="595843" y="1234206"/>
            <a:ext cx="7027470" cy="5146715"/>
          </a:xfrm>
        </p:spPr>
        <p:txBody>
          <a:bodyPr/>
          <a:lstStyle/>
          <a:p>
            <a:pPr marL="0" indent="0">
              <a:buNone/>
            </a:pPr>
            <a:r>
              <a:rPr lang="en-GB" b="1" i="1" dirty="0"/>
              <a:t>Cluster: </a:t>
            </a:r>
            <a:r>
              <a:rPr lang="en-GB" dirty="0"/>
              <a:t>a group of instances (objects or observations).</a:t>
            </a:r>
          </a:p>
          <a:p>
            <a:pPr marL="0" indent="0">
              <a:buNone/>
            </a:pPr>
            <a:r>
              <a:rPr lang="en-GB" b="1" i="1" dirty="0"/>
              <a:t>Cluster members: </a:t>
            </a:r>
            <a:r>
              <a:rPr lang="en-GB" dirty="0"/>
              <a:t>the objects (instances) in a cluster</a:t>
            </a:r>
          </a:p>
          <a:p>
            <a:pPr marL="0" indent="0">
              <a:buNone/>
            </a:pPr>
            <a:r>
              <a:rPr lang="en-GB" b="1" i="1" dirty="0"/>
              <a:t>Centroid:</a:t>
            </a:r>
            <a:r>
              <a:rPr lang="en-GB" dirty="0"/>
              <a:t> the centre of a cluster</a:t>
            </a:r>
          </a:p>
          <a:p>
            <a:pPr marL="0" indent="0">
              <a:buNone/>
            </a:pPr>
            <a:r>
              <a:rPr lang="en-GB" dirty="0"/>
              <a:t>Target</a:t>
            </a:r>
          </a:p>
          <a:p>
            <a:pPr lvl="1"/>
            <a:r>
              <a:rPr lang="en-GB" dirty="0"/>
              <a:t>For each cluster, its members are similar to each other</a:t>
            </a:r>
          </a:p>
          <a:p>
            <a:pPr lvl="2"/>
            <a:r>
              <a:rPr lang="en-GB" b="1" dirty="0"/>
              <a:t>High intra-cluster similarity</a:t>
            </a:r>
          </a:p>
          <a:p>
            <a:pPr lvl="1"/>
            <a:r>
              <a:rPr lang="en-GB" dirty="0"/>
              <a:t>Instances not belonging to the same cluster are different.</a:t>
            </a:r>
          </a:p>
          <a:p>
            <a:pPr lvl="2"/>
            <a:r>
              <a:rPr lang="en-GB" b="1" dirty="0"/>
              <a:t>Low inter-cluster similarity</a:t>
            </a:r>
          </a:p>
          <a:p>
            <a:pPr marL="0" indent="0">
              <a:buNone/>
            </a:pPr>
            <a:endParaRPr lang="en-GB" dirty="0"/>
          </a:p>
        </p:txBody>
      </p:sp>
      <p:sp>
        <p:nvSpPr>
          <p:cNvPr id="4" name="TextBox 3">
            <a:extLst>
              <a:ext uri="{FF2B5EF4-FFF2-40B4-BE49-F238E27FC236}">
                <a16:creationId xmlns:a16="http://schemas.microsoft.com/office/drawing/2014/main" id="{A652FE3D-650D-994C-39A7-0240D730BFCB}"/>
              </a:ext>
            </a:extLst>
          </p:cNvPr>
          <p:cNvSpPr txBox="1"/>
          <p:nvPr/>
        </p:nvSpPr>
        <p:spPr>
          <a:xfrm>
            <a:off x="8190594" y="1797423"/>
            <a:ext cx="332142" cy="461665"/>
          </a:xfrm>
          <a:prstGeom prst="rect">
            <a:avLst/>
          </a:prstGeom>
          <a:noFill/>
        </p:spPr>
        <p:txBody>
          <a:bodyPr wrap="none" rtlCol="0">
            <a:spAutoFit/>
          </a:bodyPr>
          <a:lstStyle/>
          <a:p>
            <a:r>
              <a:rPr lang="en-GB" sz="2400" dirty="0"/>
              <a:t>a</a:t>
            </a:r>
          </a:p>
        </p:txBody>
      </p:sp>
      <p:sp>
        <p:nvSpPr>
          <p:cNvPr id="5" name="TextBox 4">
            <a:extLst>
              <a:ext uri="{FF2B5EF4-FFF2-40B4-BE49-F238E27FC236}">
                <a16:creationId xmlns:a16="http://schemas.microsoft.com/office/drawing/2014/main" id="{37E2EAA8-CD1C-7B65-E093-57E4BDF67BB7}"/>
              </a:ext>
            </a:extLst>
          </p:cNvPr>
          <p:cNvSpPr txBox="1"/>
          <p:nvPr/>
        </p:nvSpPr>
        <p:spPr>
          <a:xfrm>
            <a:off x="8308517" y="2141378"/>
            <a:ext cx="346570" cy="461665"/>
          </a:xfrm>
          <a:prstGeom prst="rect">
            <a:avLst/>
          </a:prstGeom>
          <a:noFill/>
        </p:spPr>
        <p:txBody>
          <a:bodyPr wrap="none" rtlCol="0">
            <a:spAutoFit/>
          </a:bodyPr>
          <a:lstStyle/>
          <a:p>
            <a:r>
              <a:rPr lang="en-GB" sz="2400" dirty="0"/>
              <a:t>b</a:t>
            </a:r>
          </a:p>
        </p:txBody>
      </p:sp>
      <p:sp>
        <p:nvSpPr>
          <p:cNvPr id="6" name="TextBox 5">
            <a:extLst>
              <a:ext uri="{FF2B5EF4-FFF2-40B4-BE49-F238E27FC236}">
                <a16:creationId xmlns:a16="http://schemas.microsoft.com/office/drawing/2014/main" id="{E6FA3A8C-F33F-FFB1-08DA-B19007C08AD5}"/>
              </a:ext>
            </a:extLst>
          </p:cNvPr>
          <p:cNvSpPr txBox="1"/>
          <p:nvPr/>
        </p:nvSpPr>
        <p:spPr>
          <a:xfrm>
            <a:off x="9095003" y="1302327"/>
            <a:ext cx="314510" cy="461665"/>
          </a:xfrm>
          <a:prstGeom prst="rect">
            <a:avLst/>
          </a:prstGeom>
          <a:noFill/>
        </p:spPr>
        <p:txBody>
          <a:bodyPr wrap="none" rtlCol="0">
            <a:spAutoFit/>
          </a:bodyPr>
          <a:lstStyle/>
          <a:p>
            <a:r>
              <a:rPr lang="en-GB" sz="2400" dirty="0"/>
              <a:t>c</a:t>
            </a:r>
          </a:p>
        </p:txBody>
      </p:sp>
      <p:sp>
        <p:nvSpPr>
          <p:cNvPr id="7" name="TextBox 6">
            <a:extLst>
              <a:ext uri="{FF2B5EF4-FFF2-40B4-BE49-F238E27FC236}">
                <a16:creationId xmlns:a16="http://schemas.microsoft.com/office/drawing/2014/main" id="{4B64C200-D9F4-BC41-F57D-30C995C8B2A8}"/>
              </a:ext>
            </a:extLst>
          </p:cNvPr>
          <p:cNvSpPr txBox="1"/>
          <p:nvPr/>
        </p:nvSpPr>
        <p:spPr>
          <a:xfrm>
            <a:off x="9247403" y="1454727"/>
            <a:ext cx="346570" cy="461665"/>
          </a:xfrm>
          <a:prstGeom prst="rect">
            <a:avLst/>
          </a:prstGeom>
          <a:noFill/>
        </p:spPr>
        <p:txBody>
          <a:bodyPr wrap="none" rtlCol="0">
            <a:spAutoFit/>
          </a:bodyPr>
          <a:lstStyle/>
          <a:p>
            <a:r>
              <a:rPr lang="en-GB" sz="2400" dirty="0"/>
              <a:t>d</a:t>
            </a:r>
          </a:p>
        </p:txBody>
      </p:sp>
      <p:sp>
        <p:nvSpPr>
          <p:cNvPr id="8" name="TextBox 7">
            <a:extLst>
              <a:ext uri="{FF2B5EF4-FFF2-40B4-BE49-F238E27FC236}">
                <a16:creationId xmlns:a16="http://schemas.microsoft.com/office/drawing/2014/main" id="{05CBC60F-B95F-8187-7B52-7535CBF7D8D6}"/>
              </a:ext>
            </a:extLst>
          </p:cNvPr>
          <p:cNvSpPr txBox="1"/>
          <p:nvPr/>
        </p:nvSpPr>
        <p:spPr>
          <a:xfrm>
            <a:off x="8937748" y="1465039"/>
            <a:ext cx="279244" cy="461665"/>
          </a:xfrm>
          <a:prstGeom prst="rect">
            <a:avLst/>
          </a:prstGeom>
          <a:noFill/>
        </p:spPr>
        <p:txBody>
          <a:bodyPr wrap="none" rtlCol="0">
            <a:spAutoFit/>
          </a:bodyPr>
          <a:lstStyle/>
          <a:p>
            <a:r>
              <a:rPr lang="en-GB" sz="2400" dirty="0"/>
              <a:t>f</a:t>
            </a:r>
          </a:p>
        </p:txBody>
      </p:sp>
      <p:sp>
        <p:nvSpPr>
          <p:cNvPr id="9" name="TextBox 8">
            <a:extLst>
              <a:ext uri="{FF2B5EF4-FFF2-40B4-BE49-F238E27FC236}">
                <a16:creationId xmlns:a16="http://schemas.microsoft.com/office/drawing/2014/main" id="{4556E202-3300-5278-E455-073BEFBF69C4}"/>
              </a:ext>
            </a:extLst>
          </p:cNvPr>
          <p:cNvSpPr txBox="1"/>
          <p:nvPr/>
        </p:nvSpPr>
        <p:spPr>
          <a:xfrm>
            <a:off x="9070959" y="1763992"/>
            <a:ext cx="338554" cy="461665"/>
          </a:xfrm>
          <a:prstGeom prst="rect">
            <a:avLst/>
          </a:prstGeom>
          <a:noFill/>
        </p:spPr>
        <p:txBody>
          <a:bodyPr wrap="none" rtlCol="0">
            <a:spAutoFit/>
          </a:bodyPr>
          <a:lstStyle/>
          <a:p>
            <a:r>
              <a:rPr lang="en-GB" sz="2400" dirty="0"/>
              <a:t>e</a:t>
            </a:r>
          </a:p>
        </p:txBody>
      </p:sp>
      <p:sp>
        <p:nvSpPr>
          <p:cNvPr id="10" name="TextBox 9">
            <a:extLst>
              <a:ext uri="{FF2B5EF4-FFF2-40B4-BE49-F238E27FC236}">
                <a16:creationId xmlns:a16="http://schemas.microsoft.com/office/drawing/2014/main" id="{9CDC8149-2BAD-6178-DD00-62D4342BC4EC}"/>
              </a:ext>
            </a:extLst>
          </p:cNvPr>
          <p:cNvSpPr txBox="1"/>
          <p:nvPr/>
        </p:nvSpPr>
        <p:spPr>
          <a:xfrm>
            <a:off x="10504210" y="1797423"/>
            <a:ext cx="328936" cy="461665"/>
          </a:xfrm>
          <a:prstGeom prst="rect">
            <a:avLst/>
          </a:prstGeom>
          <a:noFill/>
        </p:spPr>
        <p:txBody>
          <a:bodyPr wrap="none" rtlCol="0">
            <a:spAutoFit/>
          </a:bodyPr>
          <a:lstStyle/>
          <a:p>
            <a:r>
              <a:rPr lang="en-GB" sz="2400" dirty="0"/>
              <a:t>g</a:t>
            </a:r>
          </a:p>
        </p:txBody>
      </p:sp>
      <p:sp>
        <p:nvSpPr>
          <p:cNvPr id="11" name="TextBox 10">
            <a:extLst>
              <a:ext uri="{FF2B5EF4-FFF2-40B4-BE49-F238E27FC236}">
                <a16:creationId xmlns:a16="http://schemas.microsoft.com/office/drawing/2014/main" id="{8E0DC619-BCB2-E21B-9BC2-9985F2B5FE71}"/>
              </a:ext>
            </a:extLst>
          </p:cNvPr>
          <p:cNvSpPr txBox="1"/>
          <p:nvPr/>
        </p:nvSpPr>
        <p:spPr>
          <a:xfrm>
            <a:off x="10668678" y="2154931"/>
            <a:ext cx="346570" cy="461665"/>
          </a:xfrm>
          <a:prstGeom prst="rect">
            <a:avLst/>
          </a:prstGeom>
          <a:noFill/>
        </p:spPr>
        <p:txBody>
          <a:bodyPr wrap="none" rtlCol="0">
            <a:spAutoFit/>
          </a:bodyPr>
          <a:lstStyle/>
          <a:p>
            <a:r>
              <a:rPr lang="en-GB" sz="2400" dirty="0"/>
              <a:t>h</a:t>
            </a:r>
          </a:p>
        </p:txBody>
      </p:sp>
      <p:sp>
        <p:nvSpPr>
          <p:cNvPr id="12" name="TextBox 11">
            <a:extLst>
              <a:ext uri="{FF2B5EF4-FFF2-40B4-BE49-F238E27FC236}">
                <a16:creationId xmlns:a16="http://schemas.microsoft.com/office/drawing/2014/main" id="{6DC8A087-A77E-4B09-A28C-0DD457217791}"/>
              </a:ext>
            </a:extLst>
          </p:cNvPr>
          <p:cNvSpPr txBox="1"/>
          <p:nvPr/>
        </p:nvSpPr>
        <p:spPr>
          <a:xfrm>
            <a:off x="10376611" y="2249149"/>
            <a:ext cx="255198" cy="461665"/>
          </a:xfrm>
          <a:prstGeom prst="rect">
            <a:avLst/>
          </a:prstGeom>
          <a:noFill/>
        </p:spPr>
        <p:txBody>
          <a:bodyPr wrap="none" rtlCol="0">
            <a:spAutoFit/>
          </a:bodyPr>
          <a:lstStyle/>
          <a:p>
            <a:r>
              <a:rPr lang="en-GB" sz="2400" dirty="0"/>
              <a:t>i</a:t>
            </a:r>
          </a:p>
        </p:txBody>
      </p:sp>
      <p:sp>
        <p:nvSpPr>
          <p:cNvPr id="13" name="Oval 12">
            <a:extLst>
              <a:ext uri="{FF2B5EF4-FFF2-40B4-BE49-F238E27FC236}">
                <a16:creationId xmlns:a16="http://schemas.microsoft.com/office/drawing/2014/main" id="{200358AE-5E7E-EC59-D810-5D0C6AE9CD8A}"/>
              </a:ext>
            </a:extLst>
          </p:cNvPr>
          <p:cNvSpPr/>
          <p:nvPr/>
        </p:nvSpPr>
        <p:spPr>
          <a:xfrm>
            <a:off x="8937748" y="1284982"/>
            <a:ext cx="656225" cy="964167"/>
          </a:xfrm>
          <a:prstGeom prst="ellipse">
            <a:avLst/>
          </a:prstGeom>
          <a:solidFill>
            <a:schemeClr val="accent1">
              <a:alpha val="2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30D0FE7B-8860-71EB-7533-F7E05EF4A296}"/>
              </a:ext>
            </a:extLst>
          </p:cNvPr>
          <p:cNvSpPr/>
          <p:nvPr/>
        </p:nvSpPr>
        <p:spPr>
          <a:xfrm>
            <a:off x="10349799" y="1814568"/>
            <a:ext cx="656225" cy="964167"/>
          </a:xfrm>
          <a:prstGeom prst="ellipse">
            <a:avLst/>
          </a:prstGeom>
          <a:solidFill>
            <a:schemeClr val="accent1">
              <a:alpha val="2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885BF10-E75F-1985-A076-3738A84E7F99}"/>
              </a:ext>
            </a:extLst>
          </p:cNvPr>
          <p:cNvSpPr/>
          <p:nvPr/>
        </p:nvSpPr>
        <p:spPr>
          <a:xfrm>
            <a:off x="8127596" y="1869709"/>
            <a:ext cx="584505" cy="733334"/>
          </a:xfrm>
          <a:prstGeom prst="ellipse">
            <a:avLst/>
          </a:prstGeom>
          <a:solidFill>
            <a:schemeClr val="accent1">
              <a:alpha val="2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20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8373-3651-C1BA-0A0E-3F0E59C5D327}"/>
              </a:ext>
            </a:extLst>
          </p:cNvPr>
          <p:cNvSpPr>
            <a:spLocks noGrp="1"/>
          </p:cNvSpPr>
          <p:nvPr>
            <p:ph type="title"/>
          </p:nvPr>
        </p:nvSpPr>
        <p:spPr/>
        <p:txBody>
          <a:bodyPr/>
          <a:lstStyle/>
          <a:p>
            <a:r>
              <a:rPr lang="en-GB" dirty="0"/>
              <a:t>Clustering in action</a:t>
            </a:r>
          </a:p>
        </p:txBody>
      </p:sp>
      <p:sp>
        <p:nvSpPr>
          <p:cNvPr id="3" name="Content Placeholder 2">
            <a:extLst>
              <a:ext uri="{FF2B5EF4-FFF2-40B4-BE49-F238E27FC236}">
                <a16:creationId xmlns:a16="http://schemas.microsoft.com/office/drawing/2014/main" id="{FED2B731-219A-C116-2EF7-0DBEE9525E78}"/>
              </a:ext>
            </a:extLst>
          </p:cNvPr>
          <p:cNvSpPr>
            <a:spLocks noGrp="1"/>
          </p:cNvSpPr>
          <p:nvPr>
            <p:ph idx="1"/>
          </p:nvPr>
        </p:nvSpPr>
        <p:spPr>
          <a:xfrm>
            <a:off x="595843" y="1757928"/>
            <a:ext cx="4652018" cy="4057777"/>
          </a:xfrm>
        </p:spPr>
        <p:txBody>
          <a:bodyPr/>
          <a:lstStyle/>
          <a:p>
            <a:pPr marL="0" indent="0">
              <a:buNone/>
            </a:pPr>
            <a:r>
              <a:rPr lang="en-GB" dirty="0"/>
              <a:t>“Soft biometrics” of world leaders taken from videos.</a:t>
            </a:r>
          </a:p>
          <a:p>
            <a:pPr marL="0" indent="0">
              <a:buNone/>
            </a:pPr>
            <a:endParaRPr lang="en-GB" dirty="0"/>
          </a:p>
          <a:p>
            <a:pPr marL="0" indent="0">
              <a:buNone/>
            </a:pPr>
            <a:r>
              <a:rPr lang="en-GB" dirty="0"/>
              <a:t>Clusters form naturally and can easily be seen.</a:t>
            </a:r>
          </a:p>
          <a:p>
            <a:pPr marL="0" indent="0">
              <a:buNone/>
            </a:pPr>
            <a:endParaRPr lang="en-GB" dirty="0"/>
          </a:p>
          <a:p>
            <a:pPr marL="0" indent="0">
              <a:buNone/>
            </a:pPr>
            <a:r>
              <a:rPr lang="en-GB" dirty="0"/>
              <a:t>Deep fake data does not </a:t>
            </a:r>
            <a:r>
              <a:rPr lang="en-GB" b="1" dirty="0"/>
              <a:t>cluster</a:t>
            </a:r>
            <a:r>
              <a:rPr lang="en-GB" dirty="0"/>
              <a:t> with authentic data.</a:t>
            </a:r>
          </a:p>
        </p:txBody>
      </p:sp>
      <p:sp>
        <p:nvSpPr>
          <p:cNvPr id="4" name="Date Placeholder 3">
            <a:extLst>
              <a:ext uri="{FF2B5EF4-FFF2-40B4-BE49-F238E27FC236}">
                <a16:creationId xmlns:a16="http://schemas.microsoft.com/office/drawing/2014/main" id="{6C881B53-1DF0-67C8-6020-4470A96FDB21}"/>
              </a:ext>
            </a:extLst>
          </p:cNvPr>
          <p:cNvSpPr>
            <a:spLocks noGrp="1"/>
          </p:cNvSpPr>
          <p:nvPr>
            <p:ph type="dt" sz="half" idx="10"/>
          </p:nvPr>
        </p:nvSpPr>
        <p:spPr/>
        <p:txBody>
          <a:bodyPr/>
          <a:lstStyle/>
          <a:p>
            <a:fld id="{CD071B8E-0DD7-5842-950E-3289D9FBABB1}" type="datetime4">
              <a:rPr lang="en-GB" smtClean="0"/>
              <a:pPr/>
              <a:t>15 October 2025</a:t>
            </a:fld>
            <a:endParaRPr lang="en-US" dirty="0"/>
          </a:p>
        </p:txBody>
      </p:sp>
      <p:sp>
        <p:nvSpPr>
          <p:cNvPr id="5" name="Footer Placeholder 4">
            <a:extLst>
              <a:ext uri="{FF2B5EF4-FFF2-40B4-BE49-F238E27FC236}">
                <a16:creationId xmlns:a16="http://schemas.microsoft.com/office/drawing/2014/main" id="{D6A68BC2-0CAF-1A96-5D01-24968449BA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6999E1-895B-1D80-93EA-5EC90436F0DA}"/>
              </a:ext>
            </a:extLst>
          </p:cNvPr>
          <p:cNvSpPr>
            <a:spLocks noGrp="1"/>
          </p:cNvSpPr>
          <p:nvPr>
            <p:ph type="sldNum" sz="quarter" idx="12"/>
          </p:nvPr>
        </p:nvSpPr>
        <p:spPr/>
        <p:txBody>
          <a:bodyPr/>
          <a:lstStyle/>
          <a:p>
            <a:fld id="{437794D7-DC86-9A4E-9C9F-0B324FE8876A}" type="slidenum">
              <a:rPr lang="en-US" smtClean="0"/>
              <a:pPr/>
              <a:t>8</a:t>
            </a:fld>
            <a:endParaRPr lang="en-US" dirty="0"/>
          </a:p>
        </p:txBody>
      </p:sp>
      <p:pic>
        <p:nvPicPr>
          <p:cNvPr id="8" name="Picture 7">
            <a:extLst>
              <a:ext uri="{FF2B5EF4-FFF2-40B4-BE49-F238E27FC236}">
                <a16:creationId xmlns:a16="http://schemas.microsoft.com/office/drawing/2014/main" id="{4024CE3E-4460-76FC-39E4-F7AE26C2B1E4}"/>
              </a:ext>
            </a:extLst>
          </p:cNvPr>
          <p:cNvPicPr>
            <a:picLocks noChangeAspect="1"/>
          </p:cNvPicPr>
          <p:nvPr/>
        </p:nvPicPr>
        <p:blipFill>
          <a:blip r:embed="rId3"/>
          <a:stretch>
            <a:fillRect/>
          </a:stretch>
        </p:blipFill>
        <p:spPr>
          <a:xfrm>
            <a:off x="6498336" y="505032"/>
            <a:ext cx="4667779" cy="5456856"/>
          </a:xfrm>
          <a:prstGeom prst="rect">
            <a:avLst/>
          </a:prstGeom>
        </p:spPr>
      </p:pic>
      <p:sp>
        <p:nvSpPr>
          <p:cNvPr id="9" name="TextBox 8">
            <a:extLst>
              <a:ext uri="{FF2B5EF4-FFF2-40B4-BE49-F238E27FC236}">
                <a16:creationId xmlns:a16="http://schemas.microsoft.com/office/drawing/2014/main" id="{598D763C-F1EF-3C1E-722F-635A1CFC080C}"/>
              </a:ext>
            </a:extLst>
          </p:cNvPr>
          <p:cNvSpPr txBox="1"/>
          <p:nvPr/>
        </p:nvSpPr>
        <p:spPr>
          <a:xfrm>
            <a:off x="402336" y="5961888"/>
            <a:ext cx="8063554" cy="369332"/>
          </a:xfrm>
          <a:prstGeom prst="rect">
            <a:avLst/>
          </a:prstGeom>
          <a:noFill/>
        </p:spPr>
        <p:txBody>
          <a:bodyPr wrap="none" rtlCol="0">
            <a:spAutoFit/>
          </a:bodyPr>
          <a:lstStyle/>
          <a:p>
            <a:r>
              <a:rPr lang="en-GB" dirty="0">
                <a:hlinkClick r:id="rId4"/>
              </a:rPr>
              <a:t>From “Protecting World Leaders Against Deep Fakes” Agarwal and Farid, CVPR, 2018</a:t>
            </a:r>
            <a:endParaRPr lang="en-GB" dirty="0"/>
          </a:p>
        </p:txBody>
      </p:sp>
    </p:spTree>
    <p:extLst>
      <p:ext uri="{BB962C8B-B14F-4D97-AF65-F5344CB8AC3E}">
        <p14:creationId xmlns:p14="http://schemas.microsoft.com/office/powerpoint/2010/main" val="278336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4294967295"/>
          </p:nvPr>
        </p:nvSpPr>
        <p:spPr>
          <a:xfrm>
            <a:off x="1037256" y="1769686"/>
            <a:ext cx="7643448" cy="4114800"/>
          </a:xfrm>
        </p:spPr>
        <p:txBody>
          <a:bodyPr/>
          <a:lstStyle/>
          <a:p>
            <a:r>
              <a:rPr lang="en-GB" altLang="en-US" dirty="0"/>
              <a:t>To cluster similar instances we need a measure of similarity</a:t>
            </a:r>
          </a:p>
          <a:p>
            <a:r>
              <a:rPr lang="en-GB" altLang="en-US" dirty="0"/>
              <a:t>Often, we have an idea of distance</a:t>
            </a:r>
          </a:p>
          <a:p>
            <a:pPr lvl="1"/>
            <a:r>
              <a:rPr lang="en-GB" altLang="en-US" dirty="0">
                <a:solidFill>
                  <a:srgbClr val="69216A"/>
                </a:solidFill>
              </a:rPr>
              <a:t>Low distance = high similarity</a:t>
            </a:r>
          </a:p>
          <a:p>
            <a:r>
              <a:rPr lang="en-GB" altLang="en-US" dirty="0"/>
              <a:t>Can construct similarity/distance measures in similar way to </a:t>
            </a:r>
            <a:r>
              <a:rPr lang="en-GB" altLang="en-US" dirty="0" err="1"/>
              <a:t>kNN</a:t>
            </a:r>
            <a:r>
              <a:rPr lang="en-GB" altLang="en-US" dirty="0"/>
              <a:t>  lecture</a:t>
            </a:r>
          </a:p>
          <a:p>
            <a:pPr lvl="2">
              <a:spcBef>
                <a:spcPct val="60000"/>
              </a:spcBef>
              <a:spcAft>
                <a:spcPct val="60000"/>
              </a:spcAft>
            </a:pPr>
            <a:r>
              <a:rPr lang="en-GB" altLang="en-US" sz="2400" dirty="0">
                <a:solidFill>
                  <a:schemeClr val="hlink"/>
                </a:solidFill>
              </a:rPr>
              <a:t>Manhattan</a:t>
            </a:r>
            <a:r>
              <a:rPr lang="en-GB" altLang="en-US" sz="2400" dirty="0"/>
              <a:t> distance</a:t>
            </a:r>
          </a:p>
          <a:p>
            <a:pPr lvl="2">
              <a:spcBef>
                <a:spcPct val="60000"/>
              </a:spcBef>
              <a:spcAft>
                <a:spcPct val="60000"/>
              </a:spcAft>
            </a:pPr>
            <a:r>
              <a:rPr lang="en-GB" altLang="en-US" sz="2400" dirty="0">
                <a:solidFill>
                  <a:schemeClr val="folHlink"/>
                </a:solidFill>
              </a:rPr>
              <a:t>Euclidean</a:t>
            </a:r>
            <a:r>
              <a:rPr lang="en-GB" altLang="en-US" sz="2400" dirty="0"/>
              <a:t> distance </a:t>
            </a:r>
          </a:p>
          <a:p>
            <a:endParaRPr lang="en-GB" altLang="en-US" dirty="0"/>
          </a:p>
        </p:txBody>
      </p:sp>
      <p:grpSp>
        <p:nvGrpSpPr>
          <p:cNvPr id="6" name="Group 5">
            <a:extLst>
              <a:ext uri="{FF2B5EF4-FFF2-40B4-BE49-F238E27FC236}">
                <a16:creationId xmlns:a16="http://schemas.microsoft.com/office/drawing/2014/main" id="{8E5EEB5F-3C78-45CF-B9AB-6BBFDC792344}"/>
              </a:ext>
              <a:ext uri="{C183D7F6-B498-43B3-948B-1728B52AA6E4}">
                <adec:decorative xmlns:adec="http://schemas.microsoft.com/office/drawing/2017/decorative" val="1"/>
              </a:ext>
            </a:extLst>
          </p:cNvPr>
          <p:cNvGrpSpPr/>
          <p:nvPr/>
        </p:nvGrpSpPr>
        <p:grpSpPr>
          <a:xfrm>
            <a:off x="6497754" y="5026741"/>
            <a:ext cx="1579562" cy="1163340"/>
            <a:chOff x="7143750" y="4192587"/>
            <a:chExt cx="1579562" cy="1163340"/>
          </a:xfrm>
        </p:grpSpPr>
        <p:sp>
          <p:nvSpPr>
            <p:cNvPr id="7" name="Line 13">
              <a:extLst>
                <a:ext uri="{FF2B5EF4-FFF2-40B4-BE49-F238E27FC236}">
                  <a16:creationId xmlns:a16="http://schemas.microsoft.com/office/drawing/2014/main" id="{DA02638B-3883-458B-9AF8-00D0EF3BF188}"/>
                </a:ext>
              </a:extLst>
            </p:cNvPr>
            <p:cNvSpPr>
              <a:spLocks noChangeShapeType="1"/>
            </p:cNvSpPr>
            <p:nvPr/>
          </p:nvSpPr>
          <p:spPr bwMode="auto">
            <a:xfrm flipV="1">
              <a:off x="7351712" y="4403725"/>
              <a:ext cx="933450" cy="506412"/>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GB" sz="2800"/>
            </a:p>
          </p:txBody>
        </p:sp>
        <p:sp>
          <p:nvSpPr>
            <p:cNvPr id="8" name="Text Box 18">
              <a:extLst>
                <a:ext uri="{FF2B5EF4-FFF2-40B4-BE49-F238E27FC236}">
                  <a16:creationId xmlns:a16="http://schemas.microsoft.com/office/drawing/2014/main" id="{1F4CCEB4-49A4-42A6-8104-0DE25F6E17A1}"/>
                </a:ext>
              </a:extLst>
            </p:cNvPr>
            <p:cNvSpPr txBox="1">
              <a:spLocks noChangeArrowheads="1"/>
            </p:cNvSpPr>
            <p:nvPr/>
          </p:nvSpPr>
          <p:spPr bwMode="auto">
            <a:xfrm>
              <a:off x="7143750" y="4894262"/>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eaLnBrk="1" hangingPunct="1">
                <a:spcBef>
                  <a:spcPct val="0"/>
                </a:spcBef>
                <a:buClrTx/>
                <a:buSzTx/>
                <a:buFontTx/>
                <a:buNone/>
              </a:pPr>
              <a:r>
                <a:rPr lang="en-GB" altLang="en-US" sz="2400" i="1"/>
                <a:t>x</a:t>
              </a:r>
            </a:p>
          </p:txBody>
        </p:sp>
        <p:sp>
          <p:nvSpPr>
            <p:cNvPr id="9" name="Text Box 20">
              <a:extLst>
                <a:ext uri="{FF2B5EF4-FFF2-40B4-BE49-F238E27FC236}">
                  <a16:creationId xmlns:a16="http://schemas.microsoft.com/office/drawing/2014/main" id="{12BBBCAD-54C6-4314-8BE9-43E4821674C0}"/>
                </a:ext>
              </a:extLst>
            </p:cNvPr>
            <p:cNvSpPr txBox="1">
              <a:spLocks noChangeArrowheads="1"/>
            </p:cNvSpPr>
            <p:nvPr/>
          </p:nvSpPr>
          <p:spPr bwMode="auto">
            <a:xfrm>
              <a:off x="8286750" y="4192587"/>
              <a:ext cx="4365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eaLnBrk="1" hangingPunct="1">
                <a:spcBef>
                  <a:spcPct val="0"/>
                </a:spcBef>
                <a:buClrTx/>
                <a:buSzTx/>
                <a:buFontTx/>
                <a:buNone/>
              </a:pPr>
              <a:r>
                <a:rPr lang="en-GB" altLang="en-US" sz="2400" i="1"/>
                <a:t>y</a:t>
              </a:r>
            </a:p>
          </p:txBody>
        </p:sp>
        <p:sp>
          <p:nvSpPr>
            <p:cNvPr id="10" name="Line 26">
              <a:extLst>
                <a:ext uri="{FF2B5EF4-FFF2-40B4-BE49-F238E27FC236}">
                  <a16:creationId xmlns:a16="http://schemas.microsoft.com/office/drawing/2014/main" id="{032B6399-E1EC-4799-ACCA-45385890D3BD}"/>
                </a:ext>
              </a:extLst>
            </p:cNvPr>
            <p:cNvSpPr>
              <a:spLocks noChangeShapeType="1"/>
            </p:cNvSpPr>
            <p:nvPr/>
          </p:nvSpPr>
          <p:spPr bwMode="auto">
            <a:xfrm rot="16200000">
              <a:off x="8037512" y="4645025"/>
              <a:ext cx="609600" cy="0"/>
            </a:xfrm>
            <a:prstGeom prst="line">
              <a:avLst/>
            </a:prstGeom>
            <a:noFill/>
            <a:ln w="19050">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GB" sz="2800"/>
            </a:p>
          </p:txBody>
        </p:sp>
        <p:sp>
          <p:nvSpPr>
            <p:cNvPr id="11" name="Line 30">
              <a:extLst>
                <a:ext uri="{FF2B5EF4-FFF2-40B4-BE49-F238E27FC236}">
                  <a16:creationId xmlns:a16="http://schemas.microsoft.com/office/drawing/2014/main" id="{69BCEB45-0AC0-4379-B152-AE6E0C87B61A}"/>
                </a:ext>
              </a:extLst>
            </p:cNvPr>
            <p:cNvSpPr>
              <a:spLocks noChangeShapeType="1"/>
            </p:cNvSpPr>
            <p:nvPr/>
          </p:nvSpPr>
          <p:spPr bwMode="auto">
            <a:xfrm flipH="1">
              <a:off x="7315200" y="4911725"/>
              <a:ext cx="990600" cy="0"/>
            </a:xfrm>
            <a:prstGeom prst="line">
              <a:avLst/>
            </a:prstGeom>
            <a:noFill/>
            <a:ln w="19050">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GB" sz="2800"/>
            </a:p>
          </p:txBody>
        </p:sp>
        <p:sp>
          <p:nvSpPr>
            <p:cNvPr id="12" name="Oval 31">
              <a:extLst>
                <a:ext uri="{FF2B5EF4-FFF2-40B4-BE49-F238E27FC236}">
                  <a16:creationId xmlns:a16="http://schemas.microsoft.com/office/drawing/2014/main" id="{5109FFE4-5D63-449D-97C5-DE7668EFE5D2}"/>
                </a:ext>
              </a:extLst>
            </p:cNvPr>
            <p:cNvSpPr>
              <a:spLocks noChangeArrowheads="1"/>
            </p:cNvSpPr>
            <p:nvPr/>
          </p:nvSpPr>
          <p:spPr bwMode="auto">
            <a:xfrm rot="16200000" flipH="1">
              <a:off x="7312025" y="4872037"/>
              <a:ext cx="76200" cy="76200"/>
            </a:xfrm>
            <a:prstGeom prst="ellipse">
              <a:avLst/>
            </a:prstGeom>
            <a:solidFill>
              <a:schemeClr val="folHlink"/>
            </a:solidFill>
            <a:ln w="9525">
              <a:solidFill>
                <a:schemeClr val="folHlink"/>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a:latin typeface="Tahoma" pitchFamily="34" charset="0"/>
              </a:endParaRPr>
            </a:p>
          </p:txBody>
        </p:sp>
        <p:sp>
          <p:nvSpPr>
            <p:cNvPr id="13" name="Oval 29">
              <a:extLst>
                <a:ext uri="{FF2B5EF4-FFF2-40B4-BE49-F238E27FC236}">
                  <a16:creationId xmlns:a16="http://schemas.microsoft.com/office/drawing/2014/main" id="{6CF79B1D-424A-4E2C-9936-C4621F7F9C9F}"/>
                </a:ext>
              </a:extLst>
            </p:cNvPr>
            <p:cNvSpPr>
              <a:spLocks noChangeArrowheads="1"/>
            </p:cNvSpPr>
            <p:nvPr/>
          </p:nvSpPr>
          <p:spPr bwMode="auto">
            <a:xfrm>
              <a:off x="8266112" y="4340225"/>
              <a:ext cx="76200" cy="76200"/>
            </a:xfrm>
            <a:prstGeom prst="ellipse">
              <a:avLst/>
            </a:prstGeom>
            <a:solidFill>
              <a:schemeClr val="folHlink"/>
            </a:solidFill>
            <a:ln w="9525">
              <a:solidFill>
                <a:schemeClr val="folHlink"/>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a:latin typeface="Tahoma" pitchFamily="34" charset="0"/>
              </a:endParaRPr>
            </a:p>
          </p:txBody>
        </p:sp>
      </p:grpSp>
      <p:graphicFrame>
        <p:nvGraphicFramePr>
          <p:cNvPr id="5" name="Object 7" descr="Formula for Euclidean distance.">
            <a:extLst>
              <a:ext uri="{FF2B5EF4-FFF2-40B4-BE49-F238E27FC236}">
                <a16:creationId xmlns:a16="http://schemas.microsoft.com/office/drawing/2014/main" id="{8037F7D6-6145-4C9A-A85A-0046D1D4D7C3}"/>
              </a:ext>
            </a:extLst>
          </p:cNvPr>
          <p:cNvGraphicFramePr>
            <a:graphicFrameLocks noChangeAspect="1"/>
          </p:cNvGraphicFramePr>
          <p:nvPr>
            <p:extLst>
              <p:ext uri="{D42A27DB-BD31-4B8C-83A1-F6EECF244321}">
                <p14:modId xmlns:p14="http://schemas.microsoft.com/office/powerpoint/2010/main" val="2662826870"/>
              </p:ext>
            </p:extLst>
          </p:nvPr>
        </p:nvGraphicFramePr>
        <p:xfrm>
          <a:off x="4719535" y="5185604"/>
          <a:ext cx="1573213" cy="730250"/>
        </p:xfrm>
        <a:graphic>
          <a:graphicData uri="http://schemas.openxmlformats.org/presentationml/2006/ole">
            <mc:AlternateContent xmlns:mc="http://schemas.openxmlformats.org/markup-compatibility/2006">
              <mc:Choice xmlns:v="urn:schemas-microsoft-com:vml" Requires="v">
                <p:oleObj name="Equation" r:id="rId2" imgW="875920" imgH="406224" progId="Equation.3">
                  <p:embed/>
                </p:oleObj>
              </mc:Choice>
              <mc:Fallback>
                <p:oleObj name="Equation" r:id="rId2" imgW="875920" imgH="406224" progId="Equation.3">
                  <p:embed/>
                  <p:pic>
                    <p:nvPicPr>
                      <p:cNvPr id="5" name="Object 7" descr="Formula for Euclidean distance.">
                        <a:extLst>
                          <a:ext uri="{FF2B5EF4-FFF2-40B4-BE49-F238E27FC236}">
                            <a16:creationId xmlns:a16="http://schemas.microsoft.com/office/drawing/2014/main" id="{8037F7D6-6145-4C9A-A85A-0046D1D4D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535" y="5185604"/>
                        <a:ext cx="1573213"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3">
            <a:extLst>
              <a:ext uri="{FF2B5EF4-FFF2-40B4-BE49-F238E27FC236}">
                <a16:creationId xmlns:a16="http://schemas.microsoft.com/office/drawing/2014/main" id="{4B690F45-41FF-4391-8A26-E3FB229B994E}"/>
              </a:ext>
              <a:ext uri="{C183D7F6-B498-43B3-948B-1728B52AA6E4}">
                <adec:decorative xmlns:adec="http://schemas.microsoft.com/office/drawing/2017/decorative" val="1"/>
              </a:ext>
            </a:extLst>
          </p:cNvPr>
          <p:cNvGrpSpPr/>
          <p:nvPr/>
        </p:nvGrpSpPr>
        <p:grpSpPr>
          <a:xfrm>
            <a:off x="6292748" y="4047304"/>
            <a:ext cx="1579562" cy="1233190"/>
            <a:chOff x="6361112" y="3578225"/>
            <a:chExt cx="1579562" cy="1233190"/>
          </a:xfrm>
        </p:grpSpPr>
        <p:sp>
          <p:nvSpPr>
            <p:cNvPr id="15" name="Line 9">
              <a:extLst>
                <a:ext uri="{FF2B5EF4-FFF2-40B4-BE49-F238E27FC236}">
                  <a16:creationId xmlns:a16="http://schemas.microsoft.com/office/drawing/2014/main" id="{4D4D1840-65FB-41E2-A9F8-761F93C00B43}"/>
                </a:ext>
              </a:extLst>
            </p:cNvPr>
            <p:cNvSpPr>
              <a:spLocks noChangeShapeType="1"/>
            </p:cNvSpPr>
            <p:nvPr/>
          </p:nvSpPr>
          <p:spPr bwMode="auto">
            <a:xfrm rot="16200000">
              <a:off x="7238206" y="4136231"/>
              <a:ext cx="609600" cy="1588"/>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GB" sz="2800"/>
            </a:p>
          </p:txBody>
        </p:sp>
        <p:sp>
          <p:nvSpPr>
            <p:cNvPr id="16" name="Text Box 17">
              <a:extLst>
                <a:ext uri="{FF2B5EF4-FFF2-40B4-BE49-F238E27FC236}">
                  <a16:creationId xmlns:a16="http://schemas.microsoft.com/office/drawing/2014/main" id="{E5FC87E9-E2BA-4442-A4BF-840B2291454B}"/>
                </a:ext>
              </a:extLst>
            </p:cNvPr>
            <p:cNvSpPr txBox="1">
              <a:spLocks noChangeArrowheads="1"/>
            </p:cNvSpPr>
            <p:nvPr/>
          </p:nvSpPr>
          <p:spPr bwMode="auto">
            <a:xfrm>
              <a:off x="6361112" y="434975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eaLnBrk="1" hangingPunct="1">
                <a:spcBef>
                  <a:spcPct val="0"/>
                </a:spcBef>
                <a:buClrTx/>
                <a:buSzTx/>
                <a:buFontTx/>
                <a:buNone/>
              </a:pPr>
              <a:r>
                <a:rPr lang="en-GB" altLang="en-US" sz="2400" i="1"/>
                <a:t>x</a:t>
              </a:r>
            </a:p>
          </p:txBody>
        </p:sp>
        <p:sp>
          <p:nvSpPr>
            <p:cNvPr id="17" name="Text Box 19">
              <a:extLst>
                <a:ext uri="{FF2B5EF4-FFF2-40B4-BE49-F238E27FC236}">
                  <a16:creationId xmlns:a16="http://schemas.microsoft.com/office/drawing/2014/main" id="{B7F34CBD-79CE-4791-8559-8844314BEC1A}"/>
                </a:ext>
              </a:extLst>
            </p:cNvPr>
            <p:cNvSpPr txBox="1">
              <a:spLocks noChangeArrowheads="1"/>
            </p:cNvSpPr>
            <p:nvPr/>
          </p:nvSpPr>
          <p:spPr bwMode="auto">
            <a:xfrm>
              <a:off x="7504112" y="3578225"/>
              <a:ext cx="4365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eaLnBrk="1" hangingPunct="1">
                <a:spcBef>
                  <a:spcPct val="0"/>
                </a:spcBef>
                <a:buClrTx/>
                <a:buSzTx/>
                <a:buFontTx/>
                <a:buNone/>
              </a:pPr>
              <a:r>
                <a:rPr lang="en-GB" altLang="en-US" sz="2400" i="1"/>
                <a:t>y</a:t>
              </a:r>
            </a:p>
          </p:txBody>
        </p:sp>
        <p:sp>
          <p:nvSpPr>
            <p:cNvPr id="18" name="Line 22">
              <a:extLst>
                <a:ext uri="{FF2B5EF4-FFF2-40B4-BE49-F238E27FC236}">
                  <a16:creationId xmlns:a16="http://schemas.microsoft.com/office/drawing/2014/main" id="{EB658127-78A1-4FBA-BEA8-FEA58857FA78}"/>
                </a:ext>
              </a:extLst>
            </p:cNvPr>
            <p:cNvSpPr>
              <a:spLocks noChangeShapeType="1"/>
            </p:cNvSpPr>
            <p:nvPr/>
          </p:nvSpPr>
          <p:spPr bwMode="auto">
            <a:xfrm flipH="1">
              <a:off x="6515100" y="4403726"/>
              <a:ext cx="990600" cy="1587"/>
            </a:xfrm>
            <a:prstGeom prst="line">
              <a:avLst/>
            </a:prstGeom>
            <a:noFill/>
            <a:ln w="1905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en-GB" sz="2800"/>
            </a:p>
          </p:txBody>
        </p:sp>
        <p:sp>
          <p:nvSpPr>
            <p:cNvPr id="19" name="Oval 23">
              <a:extLst>
                <a:ext uri="{FF2B5EF4-FFF2-40B4-BE49-F238E27FC236}">
                  <a16:creationId xmlns:a16="http://schemas.microsoft.com/office/drawing/2014/main" id="{E7CC67A3-76C4-4207-B4B3-4A23465F685B}"/>
                </a:ext>
              </a:extLst>
            </p:cNvPr>
            <p:cNvSpPr>
              <a:spLocks noChangeArrowheads="1"/>
            </p:cNvSpPr>
            <p:nvPr/>
          </p:nvSpPr>
          <p:spPr bwMode="auto">
            <a:xfrm rot="16200000" flipH="1">
              <a:off x="6513512" y="4364037"/>
              <a:ext cx="76200" cy="76200"/>
            </a:xfrm>
            <a:prstGeom prst="ellipse">
              <a:avLst/>
            </a:prstGeom>
            <a:solidFill>
              <a:schemeClr val="hlink"/>
            </a:solidFill>
            <a:ln w="9525">
              <a:solidFill>
                <a:schemeClr val="hlink"/>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a:latin typeface="Tahoma" pitchFamily="34" charset="0"/>
              </a:endParaRPr>
            </a:p>
          </p:txBody>
        </p:sp>
        <p:sp>
          <p:nvSpPr>
            <p:cNvPr id="20" name="Oval 23">
              <a:extLst>
                <a:ext uri="{FF2B5EF4-FFF2-40B4-BE49-F238E27FC236}">
                  <a16:creationId xmlns:a16="http://schemas.microsoft.com/office/drawing/2014/main" id="{7C72BFB6-384F-4AAC-AAAC-99D84AE8DF37}"/>
                </a:ext>
              </a:extLst>
            </p:cNvPr>
            <p:cNvSpPr>
              <a:spLocks noChangeArrowheads="1"/>
            </p:cNvSpPr>
            <p:nvPr/>
          </p:nvSpPr>
          <p:spPr bwMode="auto">
            <a:xfrm rot="16200000" flipH="1">
              <a:off x="7504111" y="3716336"/>
              <a:ext cx="76200" cy="76200"/>
            </a:xfrm>
            <a:prstGeom prst="ellipse">
              <a:avLst/>
            </a:prstGeom>
            <a:solidFill>
              <a:schemeClr val="hlink"/>
            </a:solidFill>
            <a:ln w="9525">
              <a:solidFill>
                <a:schemeClr val="hlink"/>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Arial" charset="0"/>
                </a:defRPr>
              </a:lvl9pPr>
            </a:lstStyle>
            <a:p>
              <a:pPr algn="ctr" eaLnBrk="1" hangingPunct="1">
                <a:spcBef>
                  <a:spcPct val="0"/>
                </a:spcBef>
                <a:buClrTx/>
                <a:buSzTx/>
                <a:buFontTx/>
                <a:buNone/>
              </a:pPr>
              <a:endParaRPr lang="en-US" altLang="en-US">
                <a:latin typeface="Tahoma" pitchFamily="34" charset="0"/>
              </a:endParaRPr>
            </a:p>
          </p:txBody>
        </p:sp>
      </p:grpSp>
      <p:graphicFrame>
        <p:nvGraphicFramePr>
          <p:cNvPr id="4" name="Object 5" descr="Formula for Manhattan distance.">
            <a:extLst>
              <a:ext uri="{FF2B5EF4-FFF2-40B4-BE49-F238E27FC236}">
                <a16:creationId xmlns:a16="http://schemas.microsoft.com/office/drawing/2014/main" id="{EB1FA724-2757-45AE-95B2-2A8F1FE1C70E}"/>
              </a:ext>
            </a:extLst>
          </p:cNvPr>
          <p:cNvGraphicFramePr>
            <a:graphicFrameLocks noChangeAspect="1"/>
          </p:cNvGraphicFramePr>
          <p:nvPr>
            <p:extLst>
              <p:ext uri="{D42A27DB-BD31-4B8C-83A1-F6EECF244321}">
                <p14:modId xmlns:p14="http://schemas.microsoft.com/office/powerpoint/2010/main" val="522273076"/>
              </p:ext>
            </p:extLst>
          </p:nvPr>
        </p:nvGraphicFramePr>
        <p:xfrm>
          <a:off x="4847236" y="4488759"/>
          <a:ext cx="1277938" cy="615950"/>
        </p:xfrm>
        <a:graphic>
          <a:graphicData uri="http://schemas.openxmlformats.org/presentationml/2006/ole">
            <mc:AlternateContent xmlns:mc="http://schemas.openxmlformats.org/markup-compatibility/2006">
              <mc:Choice xmlns:v="urn:schemas-microsoft-com:vml" Requires="v">
                <p:oleObj name="Equation" r:id="rId4" imgW="710891" imgH="342751" progId="Equation.3">
                  <p:embed/>
                </p:oleObj>
              </mc:Choice>
              <mc:Fallback>
                <p:oleObj name="Equation" r:id="rId4" imgW="710891" imgH="342751" progId="Equation.3">
                  <p:embed/>
                  <p:pic>
                    <p:nvPicPr>
                      <p:cNvPr id="4" name="Object 5" descr="Formula for Manhattan distance.">
                        <a:extLst>
                          <a:ext uri="{FF2B5EF4-FFF2-40B4-BE49-F238E27FC236}">
                            <a16:creationId xmlns:a16="http://schemas.microsoft.com/office/drawing/2014/main" id="{EB1FA724-2757-45AE-95B2-2A8F1FE1C7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7236" y="4488759"/>
                        <a:ext cx="127793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0" name="Title 1"/>
          <p:cNvSpPr>
            <a:spLocks noGrp="1"/>
          </p:cNvSpPr>
          <p:nvPr>
            <p:ph type="title"/>
          </p:nvPr>
        </p:nvSpPr>
        <p:spPr>
          <a:xfrm>
            <a:off x="1016620" y="991946"/>
            <a:ext cx="7793037" cy="1054100"/>
          </a:xfrm>
        </p:spPr>
        <p:txBody>
          <a:bodyPr/>
          <a:lstStyle/>
          <a:p>
            <a:r>
              <a:rPr lang="en-GB" altLang="en-US" dirty="0"/>
              <a:t>Similarity / Distance metric</a:t>
            </a:r>
          </a:p>
        </p:txBody>
      </p:sp>
      <p:sp>
        <p:nvSpPr>
          <p:cNvPr id="2" name="TextBox 1">
            <a:extLst>
              <a:ext uri="{FF2B5EF4-FFF2-40B4-BE49-F238E27FC236}">
                <a16:creationId xmlns:a16="http://schemas.microsoft.com/office/drawing/2014/main" id="{DADABFBE-E43E-5589-AC06-3AE093C1A7E3}"/>
              </a:ext>
            </a:extLst>
          </p:cNvPr>
          <p:cNvSpPr txBox="1"/>
          <p:nvPr/>
        </p:nvSpPr>
        <p:spPr>
          <a:xfrm>
            <a:off x="8752499" y="2771529"/>
            <a:ext cx="332142" cy="461665"/>
          </a:xfrm>
          <a:prstGeom prst="rect">
            <a:avLst/>
          </a:prstGeom>
          <a:noFill/>
        </p:spPr>
        <p:txBody>
          <a:bodyPr wrap="none" rtlCol="0">
            <a:spAutoFit/>
          </a:bodyPr>
          <a:lstStyle/>
          <a:p>
            <a:r>
              <a:rPr lang="en-GB" sz="2400" dirty="0"/>
              <a:t>a</a:t>
            </a:r>
          </a:p>
        </p:txBody>
      </p:sp>
      <p:sp>
        <p:nvSpPr>
          <p:cNvPr id="3" name="TextBox 2">
            <a:extLst>
              <a:ext uri="{FF2B5EF4-FFF2-40B4-BE49-F238E27FC236}">
                <a16:creationId xmlns:a16="http://schemas.microsoft.com/office/drawing/2014/main" id="{FACB4169-DC28-5AF5-D7A4-FE47BD8E5831}"/>
              </a:ext>
            </a:extLst>
          </p:cNvPr>
          <p:cNvSpPr txBox="1"/>
          <p:nvPr/>
        </p:nvSpPr>
        <p:spPr>
          <a:xfrm>
            <a:off x="8870422" y="3115484"/>
            <a:ext cx="346570" cy="461665"/>
          </a:xfrm>
          <a:prstGeom prst="rect">
            <a:avLst/>
          </a:prstGeom>
          <a:noFill/>
        </p:spPr>
        <p:txBody>
          <a:bodyPr wrap="none" rtlCol="0">
            <a:spAutoFit/>
          </a:bodyPr>
          <a:lstStyle/>
          <a:p>
            <a:r>
              <a:rPr lang="en-GB" sz="2400" dirty="0"/>
              <a:t>b</a:t>
            </a:r>
          </a:p>
        </p:txBody>
      </p:sp>
      <p:sp>
        <p:nvSpPr>
          <p:cNvPr id="21" name="TextBox 20">
            <a:extLst>
              <a:ext uri="{FF2B5EF4-FFF2-40B4-BE49-F238E27FC236}">
                <a16:creationId xmlns:a16="http://schemas.microsoft.com/office/drawing/2014/main" id="{16173514-CE03-78E7-2FB7-644A36EC507A}"/>
              </a:ext>
            </a:extLst>
          </p:cNvPr>
          <p:cNvSpPr txBox="1"/>
          <p:nvPr/>
        </p:nvSpPr>
        <p:spPr>
          <a:xfrm>
            <a:off x="9656908" y="2276433"/>
            <a:ext cx="314510" cy="461665"/>
          </a:xfrm>
          <a:prstGeom prst="rect">
            <a:avLst/>
          </a:prstGeom>
          <a:noFill/>
        </p:spPr>
        <p:txBody>
          <a:bodyPr wrap="none" rtlCol="0">
            <a:spAutoFit/>
          </a:bodyPr>
          <a:lstStyle/>
          <a:p>
            <a:r>
              <a:rPr lang="en-GB" sz="2400" dirty="0"/>
              <a:t>c</a:t>
            </a:r>
          </a:p>
        </p:txBody>
      </p:sp>
      <p:sp>
        <p:nvSpPr>
          <p:cNvPr id="22" name="TextBox 21">
            <a:extLst>
              <a:ext uri="{FF2B5EF4-FFF2-40B4-BE49-F238E27FC236}">
                <a16:creationId xmlns:a16="http://schemas.microsoft.com/office/drawing/2014/main" id="{0B8C5853-C291-710D-8743-6F50F802F1FC}"/>
              </a:ext>
            </a:extLst>
          </p:cNvPr>
          <p:cNvSpPr txBox="1"/>
          <p:nvPr/>
        </p:nvSpPr>
        <p:spPr>
          <a:xfrm>
            <a:off x="9809308" y="2428833"/>
            <a:ext cx="346570" cy="461665"/>
          </a:xfrm>
          <a:prstGeom prst="rect">
            <a:avLst/>
          </a:prstGeom>
          <a:noFill/>
        </p:spPr>
        <p:txBody>
          <a:bodyPr wrap="none" rtlCol="0">
            <a:spAutoFit/>
          </a:bodyPr>
          <a:lstStyle/>
          <a:p>
            <a:r>
              <a:rPr lang="en-GB" sz="2400" dirty="0"/>
              <a:t>d</a:t>
            </a:r>
          </a:p>
        </p:txBody>
      </p:sp>
      <p:sp>
        <p:nvSpPr>
          <p:cNvPr id="23" name="TextBox 22">
            <a:extLst>
              <a:ext uri="{FF2B5EF4-FFF2-40B4-BE49-F238E27FC236}">
                <a16:creationId xmlns:a16="http://schemas.microsoft.com/office/drawing/2014/main" id="{4010C88C-66A8-C9B6-4701-66D9E428D298}"/>
              </a:ext>
            </a:extLst>
          </p:cNvPr>
          <p:cNvSpPr txBox="1"/>
          <p:nvPr/>
        </p:nvSpPr>
        <p:spPr>
          <a:xfrm>
            <a:off x="9499653" y="2439145"/>
            <a:ext cx="279244" cy="461665"/>
          </a:xfrm>
          <a:prstGeom prst="rect">
            <a:avLst/>
          </a:prstGeom>
          <a:noFill/>
        </p:spPr>
        <p:txBody>
          <a:bodyPr wrap="none" rtlCol="0">
            <a:spAutoFit/>
          </a:bodyPr>
          <a:lstStyle/>
          <a:p>
            <a:r>
              <a:rPr lang="en-GB" sz="2400" dirty="0"/>
              <a:t>f</a:t>
            </a:r>
          </a:p>
        </p:txBody>
      </p:sp>
      <p:sp>
        <p:nvSpPr>
          <p:cNvPr id="24" name="TextBox 23">
            <a:extLst>
              <a:ext uri="{FF2B5EF4-FFF2-40B4-BE49-F238E27FC236}">
                <a16:creationId xmlns:a16="http://schemas.microsoft.com/office/drawing/2014/main" id="{6D95D281-9C28-1280-7ADF-81E244BACF06}"/>
              </a:ext>
            </a:extLst>
          </p:cNvPr>
          <p:cNvSpPr txBox="1"/>
          <p:nvPr/>
        </p:nvSpPr>
        <p:spPr>
          <a:xfrm>
            <a:off x="9632864" y="2738098"/>
            <a:ext cx="338554" cy="461665"/>
          </a:xfrm>
          <a:prstGeom prst="rect">
            <a:avLst/>
          </a:prstGeom>
          <a:noFill/>
        </p:spPr>
        <p:txBody>
          <a:bodyPr wrap="none" rtlCol="0">
            <a:spAutoFit/>
          </a:bodyPr>
          <a:lstStyle/>
          <a:p>
            <a:r>
              <a:rPr lang="en-GB" sz="2400" dirty="0"/>
              <a:t>e</a:t>
            </a:r>
          </a:p>
        </p:txBody>
      </p:sp>
      <p:sp>
        <p:nvSpPr>
          <p:cNvPr id="25" name="TextBox 24">
            <a:extLst>
              <a:ext uri="{FF2B5EF4-FFF2-40B4-BE49-F238E27FC236}">
                <a16:creationId xmlns:a16="http://schemas.microsoft.com/office/drawing/2014/main" id="{9B196FAD-3BA5-E72D-AEC3-F0B5360DB27E}"/>
              </a:ext>
            </a:extLst>
          </p:cNvPr>
          <p:cNvSpPr txBox="1"/>
          <p:nvPr/>
        </p:nvSpPr>
        <p:spPr>
          <a:xfrm>
            <a:off x="11066115" y="2771529"/>
            <a:ext cx="328936" cy="461665"/>
          </a:xfrm>
          <a:prstGeom prst="rect">
            <a:avLst/>
          </a:prstGeom>
          <a:noFill/>
        </p:spPr>
        <p:txBody>
          <a:bodyPr wrap="none" rtlCol="0">
            <a:spAutoFit/>
          </a:bodyPr>
          <a:lstStyle/>
          <a:p>
            <a:r>
              <a:rPr lang="en-GB" sz="2400" dirty="0"/>
              <a:t>g</a:t>
            </a:r>
          </a:p>
        </p:txBody>
      </p:sp>
      <p:sp>
        <p:nvSpPr>
          <p:cNvPr id="26" name="TextBox 25">
            <a:extLst>
              <a:ext uri="{FF2B5EF4-FFF2-40B4-BE49-F238E27FC236}">
                <a16:creationId xmlns:a16="http://schemas.microsoft.com/office/drawing/2014/main" id="{263F1C75-9EAD-7B40-9018-AC4AF277914A}"/>
              </a:ext>
            </a:extLst>
          </p:cNvPr>
          <p:cNvSpPr txBox="1"/>
          <p:nvPr/>
        </p:nvSpPr>
        <p:spPr>
          <a:xfrm>
            <a:off x="11230583" y="3129037"/>
            <a:ext cx="346570" cy="461665"/>
          </a:xfrm>
          <a:prstGeom prst="rect">
            <a:avLst/>
          </a:prstGeom>
          <a:noFill/>
        </p:spPr>
        <p:txBody>
          <a:bodyPr wrap="none" rtlCol="0">
            <a:spAutoFit/>
          </a:bodyPr>
          <a:lstStyle/>
          <a:p>
            <a:r>
              <a:rPr lang="en-GB" sz="2400" dirty="0"/>
              <a:t>h</a:t>
            </a:r>
          </a:p>
        </p:txBody>
      </p:sp>
      <p:sp>
        <p:nvSpPr>
          <p:cNvPr id="27" name="TextBox 26">
            <a:extLst>
              <a:ext uri="{FF2B5EF4-FFF2-40B4-BE49-F238E27FC236}">
                <a16:creationId xmlns:a16="http://schemas.microsoft.com/office/drawing/2014/main" id="{846943F7-0399-F804-C35D-58BA3F5D4135}"/>
              </a:ext>
            </a:extLst>
          </p:cNvPr>
          <p:cNvSpPr txBox="1"/>
          <p:nvPr/>
        </p:nvSpPr>
        <p:spPr>
          <a:xfrm>
            <a:off x="10938516" y="3223255"/>
            <a:ext cx="255198" cy="461665"/>
          </a:xfrm>
          <a:prstGeom prst="rect">
            <a:avLst/>
          </a:prstGeom>
          <a:noFill/>
        </p:spPr>
        <p:txBody>
          <a:bodyPr wrap="none" rtlCol="0">
            <a:spAutoFit/>
          </a:bodyPr>
          <a:lstStyle/>
          <a:p>
            <a:r>
              <a:rPr lang="en-GB" sz="2400" dirty="0"/>
              <a:t>i</a:t>
            </a:r>
          </a:p>
        </p:txBody>
      </p:sp>
      <p:sp>
        <p:nvSpPr>
          <p:cNvPr id="28" name="Oval 27">
            <a:extLst>
              <a:ext uri="{FF2B5EF4-FFF2-40B4-BE49-F238E27FC236}">
                <a16:creationId xmlns:a16="http://schemas.microsoft.com/office/drawing/2014/main" id="{A850149E-ED9D-DECC-CCB3-7E41D7D385D2}"/>
              </a:ext>
            </a:extLst>
          </p:cNvPr>
          <p:cNvSpPr/>
          <p:nvPr/>
        </p:nvSpPr>
        <p:spPr>
          <a:xfrm>
            <a:off x="9499653" y="2259088"/>
            <a:ext cx="656225" cy="964167"/>
          </a:xfrm>
          <a:prstGeom prst="ellipse">
            <a:avLst/>
          </a:prstGeom>
          <a:solidFill>
            <a:schemeClr val="accent1">
              <a:alpha val="2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3C9AAC7B-F3F4-CCBF-31B1-63C27F9727AB}"/>
              </a:ext>
            </a:extLst>
          </p:cNvPr>
          <p:cNvSpPr/>
          <p:nvPr/>
        </p:nvSpPr>
        <p:spPr>
          <a:xfrm>
            <a:off x="10911704" y="2788674"/>
            <a:ext cx="656225" cy="964167"/>
          </a:xfrm>
          <a:prstGeom prst="ellipse">
            <a:avLst/>
          </a:prstGeom>
          <a:solidFill>
            <a:schemeClr val="accent1">
              <a:alpha val="2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76373502-67E6-0EEF-CB1F-1BC7F43B834F}"/>
              </a:ext>
            </a:extLst>
          </p:cNvPr>
          <p:cNvSpPr/>
          <p:nvPr/>
        </p:nvSpPr>
        <p:spPr>
          <a:xfrm>
            <a:off x="8689501" y="2843815"/>
            <a:ext cx="584505" cy="733334"/>
          </a:xfrm>
          <a:prstGeom prst="ellipse">
            <a:avLst/>
          </a:prstGeom>
          <a:solidFill>
            <a:schemeClr val="accent1">
              <a:alpha val="2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TtWP9bUW"/>
  <p:tag name="ARTICULATE_PROJECT_OPEN" val="0"/>
  <p:tag name="ARTICULATE_SLIDE_COUNT" val="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RGU 1">
      <a:dk1>
        <a:srgbClr val="000000"/>
      </a:dk1>
      <a:lt1>
        <a:srgbClr val="FFFFFF"/>
      </a:lt1>
      <a:dk2>
        <a:srgbClr val="44546A"/>
      </a:dk2>
      <a:lt2>
        <a:srgbClr val="E7E6E6"/>
      </a:lt2>
      <a:accent1>
        <a:srgbClr val="69216A"/>
      </a:accent1>
      <a:accent2>
        <a:srgbClr val="00A3DA"/>
      </a:accent2>
      <a:accent3>
        <a:srgbClr val="F2B229"/>
      </a:accent3>
      <a:accent4>
        <a:srgbClr val="E88A2C"/>
      </a:accent4>
      <a:accent5>
        <a:srgbClr val="D91F53"/>
      </a:accent5>
      <a:accent6>
        <a:srgbClr val="80AE3D"/>
      </a:accent6>
      <a:hlink>
        <a:srgbClr val="C51473"/>
      </a:hlink>
      <a:folHlink>
        <a:srgbClr val="0067A4"/>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96400CEA5D3CD4BA611D4DD486C8F42" ma:contentTypeVersion="14" ma:contentTypeDescription="Create a new document." ma:contentTypeScope="" ma:versionID="7e274557086656c1e5eca881e07f3528">
  <xsd:schema xmlns:xsd="http://www.w3.org/2001/XMLSchema" xmlns:xs="http://www.w3.org/2001/XMLSchema" xmlns:p="http://schemas.microsoft.com/office/2006/metadata/properties" xmlns:ns3="9db3786d-ec9a-4497-92e0-307e8538ed84" xmlns:ns4="f2b8e629-1158-4413-a6b1-1c82a3580e62" targetNamespace="http://schemas.microsoft.com/office/2006/metadata/properties" ma:root="true" ma:fieldsID="a7e37fde0bcbf331d2ba540f4a792436" ns3:_="" ns4:_="">
    <xsd:import namespace="9db3786d-ec9a-4497-92e0-307e8538ed84"/>
    <xsd:import namespace="f2b8e629-1158-4413-a6b1-1c82a3580e6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b3786d-ec9a-4497-92e0-307e8538ed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2b8e629-1158-4413-a6b1-1c82a3580e6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C57EDE-56BD-44D8-85FD-90AC09AD8124}">
  <ds:schemaRefs>
    <ds:schemaRef ds:uri="http://schemas.microsoft.com/sharepoint/v3/contenttype/forms"/>
  </ds:schemaRefs>
</ds:datastoreItem>
</file>

<file path=customXml/itemProps2.xml><?xml version="1.0" encoding="utf-8"?>
<ds:datastoreItem xmlns:ds="http://schemas.openxmlformats.org/officeDocument/2006/customXml" ds:itemID="{AC351E39-0957-403F-894A-CF4C7B4E7B08}">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f2b8e629-1158-4413-a6b1-1c82a3580e62"/>
    <ds:schemaRef ds:uri="http://purl.org/dc/dcmitype/"/>
    <ds:schemaRef ds:uri="9db3786d-ec9a-4497-92e0-307e8538ed84"/>
    <ds:schemaRef ds:uri="http://www.w3.org/XML/1998/namespace"/>
    <ds:schemaRef ds:uri="http://purl.org/dc/terms/"/>
  </ds:schemaRefs>
</ds:datastoreItem>
</file>

<file path=customXml/itemProps3.xml><?xml version="1.0" encoding="utf-8"?>
<ds:datastoreItem xmlns:ds="http://schemas.openxmlformats.org/officeDocument/2006/customXml" ds:itemID="{994CDE64-C10A-4878-ABD8-3DFA73FF5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b3786d-ec9a-4497-92e0-307e8538ed84"/>
    <ds:schemaRef ds:uri="f2b8e629-1158-4413-a6b1-1c82a3580e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1451</TotalTime>
  <Words>3096</Words>
  <Application>Microsoft Office PowerPoint</Application>
  <PresentationFormat>Widescreen</PresentationFormat>
  <Paragraphs>515</Paragraphs>
  <Slides>49</Slides>
  <Notes>33</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49</vt:i4>
      </vt:variant>
    </vt:vector>
  </HeadingPairs>
  <TitlesOfParts>
    <vt:vector size="58" baseType="lpstr">
      <vt:lpstr>Wingdings</vt:lpstr>
      <vt:lpstr>Tahoma</vt:lpstr>
      <vt:lpstr>Calibri</vt:lpstr>
      <vt:lpstr>Arial</vt:lpstr>
      <vt:lpstr>Cambria Math</vt:lpstr>
      <vt:lpstr>Office Theme</vt:lpstr>
      <vt:lpstr>1_Custom Design</vt:lpstr>
      <vt:lpstr>Custom Design</vt:lpstr>
      <vt:lpstr>Equation</vt:lpstr>
      <vt:lpstr>Clustering</vt:lpstr>
      <vt:lpstr>Lab Postmortem</vt:lpstr>
      <vt:lpstr>Content</vt:lpstr>
      <vt:lpstr>Cluster learning</vt:lpstr>
      <vt:lpstr>Different types of cluster</vt:lpstr>
      <vt:lpstr>Hierarchical clusters are still a research area</vt:lpstr>
      <vt:lpstr>Terminology</vt:lpstr>
      <vt:lpstr>Clustering in action</vt:lpstr>
      <vt:lpstr>Similarity / Distance metric</vt:lpstr>
      <vt:lpstr>k-means Clustering</vt:lpstr>
      <vt:lpstr>k-means Algorithm</vt:lpstr>
      <vt:lpstr>k-means Process Example</vt:lpstr>
      <vt:lpstr>k-means Process Example (2)</vt:lpstr>
      <vt:lpstr>k-means Process Example (3)</vt:lpstr>
      <vt:lpstr>k-means Process Example (4)</vt:lpstr>
      <vt:lpstr>k-means Process Example (5)</vt:lpstr>
      <vt:lpstr>k-means Process Example (6)</vt:lpstr>
      <vt:lpstr>k-means Process Example (7)</vt:lpstr>
      <vt:lpstr>k-means Process Example (8)</vt:lpstr>
      <vt:lpstr>k-means Process Example (9)</vt:lpstr>
      <vt:lpstr>Forming a cluster centroid</vt:lpstr>
      <vt:lpstr>Distance - Numeric Attributes</vt:lpstr>
      <vt:lpstr>Normalisation or standardisation</vt:lpstr>
      <vt:lpstr>Aside: k-means as a mini-max algorithm</vt:lpstr>
      <vt:lpstr>k-means Discussion</vt:lpstr>
      <vt:lpstr>k-means - local minimum</vt:lpstr>
      <vt:lpstr>How many clusters?</vt:lpstr>
      <vt:lpstr>How many clusters? Elbow method</vt:lpstr>
      <vt:lpstr>How many clusters? Elbow method (cont)</vt:lpstr>
      <vt:lpstr>Within cluster sum of squares</vt:lpstr>
      <vt:lpstr>How many clusters? Silhouette </vt:lpstr>
      <vt:lpstr>How many clusters? Jump method</vt:lpstr>
      <vt:lpstr>Advantages</vt:lpstr>
      <vt:lpstr>Disadvantages</vt:lpstr>
      <vt:lpstr>Solutions to weaknesses </vt:lpstr>
      <vt:lpstr>Summary – k-means</vt:lpstr>
      <vt:lpstr>Notes</vt:lpstr>
      <vt:lpstr>Content</vt:lpstr>
      <vt:lpstr>Agglomerative clustering</vt:lpstr>
      <vt:lpstr>Example:</vt:lpstr>
      <vt:lpstr>Agglomerative clustering schemes</vt:lpstr>
      <vt:lpstr>Clustering types/schemes</vt:lpstr>
      <vt:lpstr>Advantages of agglomerative clustering</vt:lpstr>
      <vt:lpstr>Evaluating cluster quality</vt:lpstr>
      <vt:lpstr>Agglomerative clustering – how many clusters?</vt:lpstr>
      <vt:lpstr>Discussion</vt:lpstr>
      <vt:lpstr>… discussion</vt:lpstr>
      <vt:lpstr>Applications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DELTA’s support offer for learners in Semester 1</dc:title>
  <dc:creator>Brian Webb (delta)</dc:creator>
  <cp:lastModifiedBy>Pam Johnston (socet)</cp:lastModifiedBy>
  <cp:revision>132</cp:revision>
  <dcterms:created xsi:type="dcterms:W3CDTF">2020-06-23T08:21:26Z</dcterms:created>
  <dcterms:modified xsi:type="dcterms:W3CDTF">2025-10-15T16:29:54Z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0x010100B96400CEA5D3CD4BA611D4DD486C8F42</vt:lpwstr>
  </property>
</Properties>
</file>