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080" r:id="rId1"/>
    <p:sldMasterId id="2147484109" r:id="rId2"/>
    <p:sldMasterId id="2147484092" r:id="rId3"/>
  </p:sldMasterIdLst>
  <p:notesMasterIdLst>
    <p:notesMasterId r:id="rId32"/>
  </p:notesMasterIdLst>
  <p:handoutMasterIdLst>
    <p:handoutMasterId r:id="rId33"/>
  </p:handoutMasterIdLst>
  <p:sldIdLst>
    <p:sldId id="298" r:id="rId4"/>
    <p:sldId id="257" r:id="rId5"/>
    <p:sldId id="258" r:id="rId6"/>
    <p:sldId id="299" r:id="rId7"/>
    <p:sldId id="262" r:id="rId8"/>
    <p:sldId id="263" r:id="rId9"/>
    <p:sldId id="294" r:id="rId10"/>
    <p:sldId id="277" r:id="rId11"/>
    <p:sldId id="295" r:id="rId12"/>
    <p:sldId id="278" r:id="rId13"/>
    <p:sldId id="279" r:id="rId14"/>
    <p:sldId id="280" r:id="rId15"/>
    <p:sldId id="281" r:id="rId16"/>
    <p:sldId id="282" r:id="rId17"/>
    <p:sldId id="283" r:id="rId18"/>
    <p:sldId id="284" r:id="rId19"/>
    <p:sldId id="285" r:id="rId20"/>
    <p:sldId id="265" r:id="rId21"/>
    <p:sldId id="293" r:id="rId22"/>
    <p:sldId id="286" r:id="rId23"/>
    <p:sldId id="287" r:id="rId24"/>
    <p:sldId id="290" r:id="rId25"/>
    <p:sldId id="291" r:id="rId26"/>
    <p:sldId id="288" r:id="rId27"/>
    <p:sldId id="289" r:id="rId28"/>
    <p:sldId id="297" r:id="rId29"/>
    <p:sldId id="296" r:id="rId30"/>
    <p:sldId id="292" r:id="rId31"/>
  </p:sldIdLst>
  <p:sldSz cx="12192000" cy="6858000"/>
  <p:notesSz cx="6858000" cy="9144000"/>
  <p:embeddedFontLst>
    <p:embeddedFont>
      <p:font typeface="Cambria Math" panose="02040503050406030204" pitchFamily="18" charset="0"/>
      <p:regular r:id="rId34"/>
    </p:embeddedFont>
    <p:embeddedFont>
      <p:font typeface="Tahoma" panose="020B0604030504040204" pitchFamily="34" charset="0"/>
      <p:regular r:id="rId35"/>
      <p:bold r:id="rId36"/>
    </p:embeddedFont>
  </p:embeddedFont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8FC"/>
    <a:srgbClr val="009BD2"/>
    <a:srgbClr val="0498AC"/>
    <a:srgbClr val="00BBFE"/>
    <a:srgbClr val="D6A300"/>
    <a:srgbClr val="6600CC"/>
    <a:srgbClr val="1801BF"/>
    <a:srgbClr val="A9078A"/>
    <a:srgbClr val="000099"/>
    <a:srgbClr val="9D7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078"/>
    <p:restoredTop sz="86405"/>
  </p:normalViewPr>
  <p:slideViewPr>
    <p:cSldViewPr snapToGrid="0" snapToObjects="1">
      <p:cViewPr varScale="1">
        <p:scale>
          <a:sx n="77" d="100"/>
          <a:sy n="77" d="100"/>
        </p:scale>
        <p:origin x="91" y="1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48" d="100"/>
          <a:sy n="148" d="100"/>
        </p:scale>
        <p:origin x="4432"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font" Target="fonts/font1.fntdata"/><Relationship Id="rId42"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font" Target="fonts/font3.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font" Target="fonts/font2.fntdata"/><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Arana (SOC)" userId="9b3a8699-963d-4344-b989-58c96c73b3b3" providerId="ADAL" clId="{DA6233B2-48B0-4AB0-956E-9365135DD50C}"/>
    <pc:docChg chg="custSel addSld delSld modSld">
      <pc:chgData name="Ines Arana (SOC)" userId="9b3a8699-963d-4344-b989-58c96c73b3b3" providerId="ADAL" clId="{DA6233B2-48B0-4AB0-956E-9365135DD50C}" dt="2022-11-21T04:55:57.894" v="199" actId="13244"/>
      <pc:docMkLst>
        <pc:docMk/>
      </pc:docMkLst>
      <pc:sldChg chg="modSp del">
        <pc:chgData name="Ines Arana (SOC)" userId="9b3a8699-963d-4344-b989-58c96c73b3b3" providerId="ADAL" clId="{DA6233B2-48B0-4AB0-956E-9365135DD50C}" dt="2022-11-21T04:28:57.484" v="57" actId="2696"/>
        <pc:sldMkLst>
          <pc:docMk/>
          <pc:sldMk cId="0" sldId="256"/>
        </pc:sldMkLst>
        <pc:spChg chg="mod">
          <ac:chgData name="Ines Arana (SOC)" userId="9b3a8699-963d-4344-b989-58c96c73b3b3" providerId="ADAL" clId="{DA6233B2-48B0-4AB0-956E-9365135DD50C}" dt="2022-11-21T04:27:56.067" v="53" actId="20577"/>
          <ac:spMkLst>
            <pc:docMk/>
            <pc:sldMk cId="0" sldId="256"/>
            <ac:spMk id="6146" creationId="{00000000-0000-0000-0000-000000000000}"/>
          </ac:spMkLst>
        </pc:spChg>
      </pc:sldChg>
      <pc:sldChg chg="modSp">
        <pc:chgData name="Ines Arana (SOC)" userId="9b3a8699-963d-4344-b989-58c96c73b3b3" providerId="ADAL" clId="{DA6233B2-48B0-4AB0-956E-9365135DD50C}" dt="2022-11-21T04:31:17.954" v="194" actId="14100"/>
        <pc:sldMkLst>
          <pc:docMk/>
          <pc:sldMk cId="0" sldId="258"/>
        </pc:sldMkLst>
        <pc:spChg chg="mod">
          <ac:chgData name="Ines Arana (SOC)" userId="9b3a8699-963d-4344-b989-58c96c73b3b3" providerId="ADAL" clId="{DA6233B2-48B0-4AB0-956E-9365135DD50C}" dt="2022-11-21T04:31:17.954" v="194" actId="14100"/>
          <ac:spMkLst>
            <pc:docMk/>
            <pc:sldMk cId="0" sldId="258"/>
            <ac:spMk id="11267" creationId="{00000000-0000-0000-0000-000000000000}"/>
          </ac:spMkLst>
        </pc:spChg>
      </pc:sldChg>
      <pc:sldChg chg="modSp">
        <pc:chgData name="Ines Arana (SOC)" userId="9b3a8699-963d-4344-b989-58c96c73b3b3" providerId="ADAL" clId="{DA6233B2-48B0-4AB0-956E-9365135DD50C}" dt="2022-11-21T04:34:25.080" v="198" actId="404"/>
        <pc:sldMkLst>
          <pc:docMk/>
          <pc:sldMk cId="0" sldId="288"/>
        </pc:sldMkLst>
        <pc:spChg chg="mod">
          <ac:chgData name="Ines Arana (SOC)" userId="9b3a8699-963d-4344-b989-58c96c73b3b3" providerId="ADAL" clId="{DA6233B2-48B0-4AB0-956E-9365135DD50C}" dt="2022-11-21T04:34:25.080" v="198" actId="404"/>
          <ac:spMkLst>
            <pc:docMk/>
            <pc:sldMk cId="0" sldId="288"/>
            <ac:spMk id="51219" creationId="{00000000-0000-0000-0000-000000000000}"/>
          </ac:spMkLst>
        </pc:spChg>
      </pc:sldChg>
      <pc:sldChg chg="modSp">
        <pc:chgData name="Ines Arana (SOC)" userId="9b3a8699-963d-4344-b989-58c96c73b3b3" providerId="ADAL" clId="{DA6233B2-48B0-4AB0-956E-9365135DD50C}" dt="2022-11-21T04:27:12.740" v="37" actId="20577"/>
        <pc:sldMkLst>
          <pc:docMk/>
          <pc:sldMk cId="0" sldId="292"/>
        </pc:sldMkLst>
        <pc:spChg chg="mod">
          <ac:chgData name="Ines Arana (SOC)" userId="9b3a8699-963d-4344-b989-58c96c73b3b3" providerId="ADAL" clId="{DA6233B2-48B0-4AB0-956E-9365135DD50C}" dt="2022-11-21T04:27:12.740" v="37" actId="20577"/>
          <ac:spMkLst>
            <pc:docMk/>
            <pc:sldMk cId="0" sldId="292"/>
            <ac:spMk id="58371" creationId="{00000000-0000-0000-0000-000000000000}"/>
          </ac:spMkLst>
        </pc:spChg>
      </pc:sldChg>
      <pc:sldChg chg="modSp">
        <pc:chgData name="Ines Arana (SOC)" userId="9b3a8699-963d-4344-b989-58c96c73b3b3" providerId="ADAL" clId="{DA6233B2-48B0-4AB0-956E-9365135DD50C}" dt="2022-11-21T04:55:57.894" v="199" actId="13244"/>
        <pc:sldMkLst>
          <pc:docMk/>
          <pc:sldMk cId="17888520" sldId="295"/>
        </pc:sldMkLst>
        <pc:spChg chg="mod">
          <ac:chgData name="Ines Arana (SOC)" userId="9b3a8699-963d-4344-b989-58c96c73b3b3" providerId="ADAL" clId="{DA6233B2-48B0-4AB0-956E-9365135DD50C}" dt="2022-11-21T04:55:57.894" v="199" actId="13244"/>
          <ac:spMkLst>
            <pc:docMk/>
            <pc:sldMk cId="17888520" sldId="295"/>
            <ac:spMk id="18434" creationId="{00000000-0000-0000-0000-000000000000}"/>
          </ac:spMkLst>
        </pc:spChg>
      </pc:sldChg>
      <pc:sldChg chg="modSp">
        <pc:chgData name="Ines Arana (SOC)" userId="9b3a8699-963d-4344-b989-58c96c73b3b3" providerId="ADAL" clId="{DA6233B2-48B0-4AB0-956E-9365135DD50C}" dt="2022-11-21T04:26:54.131" v="19" actId="20577"/>
        <pc:sldMkLst>
          <pc:docMk/>
          <pc:sldMk cId="928545427" sldId="296"/>
        </pc:sldMkLst>
        <pc:spChg chg="mod">
          <ac:chgData name="Ines Arana (SOC)" userId="9b3a8699-963d-4344-b989-58c96c73b3b3" providerId="ADAL" clId="{DA6233B2-48B0-4AB0-956E-9365135DD50C}" dt="2022-11-21T04:26:54.131" v="19" actId="20577"/>
          <ac:spMkLst>
            <pc:docMk/>
            <pc:sldMk cId="928545427" sldId="296"/>
            <ac:spMk id="3" creationId="{9392F8DB-ADE5-44B6-AFC6-B9D868F9ABB2}"/>
          </ac:spMkLst>
        </pc:spChg>
      </pc:sldChg>
      <pc:sldChg chg="modSp add">
        <pc:chgData name="Ines Arana (SOC)" userId="9b3a8699-963d-4344-b989-58c96c73b3b3" providerId="ADAL" clId="{DA6233B2-48B0-4AB0-956E-9365135DD50C}" dt="2022-11-21T04:28:51.828" v="56" actId="14100"/>
        <pc:sldMkLst>
          <pc:docMk/>
          <pc:sldMk cId="0" sldId="298"/>
        </pc:sldMkLst>
        <pc:spChg chg="mod">
          <ac:chgData name="Ines Arana (SOC)" userId="9b3a8699-963d-4344-b989-58c96c73b3b3" providerId="ADAL" clId="{DA6233B2-48B0-4AB0-956E-9365135DD50C}" dt="2022-11-21T04:28:51.828" v="56" actId="14100"/>
          <ac:spMkLst>
            <pc:docMk/>
            <pc:sldMk cId="0" sldId="298"/>
            <ac:spMk id="123906" creationId="{00000000-0000-0000-0000-000000000000}"/>
          </ac:spMkLst>
        </pc:spChg>
      </pc:sldChg>
      <pc:sldChg chg="del">
        <pc:chgData name="Ines Arana (SOC)" userId="9b3a8699-963d-4344-b989-58c96c73b3b3" providerId="ADAL" clId="{DA6233B2-48B0-4AB0-956E-9365135DD50C}" dt="2022-11-21T04:07:47.026" v="0" actId="2696"/>
        <pc:sldMkLst>
          <pc:docMk/>
          <pc:sldMk cId="3296582860" sldId="298"/>
        </pc:sldMkLst>
      </pc:sldChg>
      <pc:sldChg chg="del">
        <pc:chgData name="Ines Arana (SOC)" userId="9b3a8699-963d-4344-b989-58c96c73b3b3" providerId="ADAL" clId="{DA6233B2-48B0-4AB0-956E-9365135DD50C}" dt="2022-11-21T04:08:12.947" v="1" actId="2696"/>
        <pc:sldMkLst>
          <pc:docMk/>
          <pc:sldMk cId="3846853889" sldId="29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solidFill>
                  <a:schemeClr val="accent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9D739E"/>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FBB-47C8-8F05-9A0136607077}"/>
            </c:ext>
          </c:extLst>
        </c:ser>
        <c:ser>
          <c:idx val="1"/>
          <c:order val="1"/>
          <c:tx>
            <c:strRef>
              <c:f>Sheet1!$C$1</c:f>
              <c:strCache>
                <c:ptCount val="1"/>
                <c:pt idx="0">
                  <c:v>Series 2</c:v>
                </c:pt>
              </c:strCache>
            </c:strRef>
          </c:tx>
          <c:spPr>
            <a:solidFill>
              <a:srgbClr val="00B8E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FBB-47C8-8F05-9A0136607077}"/>
            </c:ext>
          </c:extLst>
        </c:ser>
        <c:ser>
          <c:idx val="2"/>
          <c:order val="2"/>
          <c:tx>
            <c:strRef>
              <c:f>Sheet1!$D$1</c:f>
              <c:strCache>
                <c:ptCount val="1"/>
                <c:pt idx="0">
                  <c:v>Series 3</c:v>
                </c:pt>
              </c:strCache>
            </c:strRef>
          </c:tx>
          <c:spPr>
            <a:solidFill>
              <a:srgbClr val="F9C85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FBB-47C8-8F05-9A0136607077}"/>
            </c:ext>
          </c:extLst>
        </c:ser>
        <c:dLbls>
          <c:showLegendKey val="0"/>
          <c:showVal val="0"/>
          <c:showCatName val="0"/>
          <c:showSerName val="0"/>
          <c:showPercent val="0"/>
          <c:showBubbleSize val="0"/>
        </c:dLbls>
        <c:gapWidth val="219"/>
        <c:overlap val="-27"/>
        <c:axId val="-2042759216"/>
        <c:axId val="-2042956128"/>
      </c:barChart>
      <c:catAx>
        <c:axId val="-204275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956128"/>
        <c:crosses val="autoZero"/>
        <c:auto val="1"/>
        <c:lblAlgn val="ctr"/>
        <c:lblOffset val="100"/>
        <c:noMultiLvlLbl val="0"/>
      </c:catAx>
      <c:valAx>
        <c:axId val="-2042956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2759216"/>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D6FE14B-3ACE-C14B-976F-D4DD09CFBFB4}" type="datetimeFigureOut">
              <a:rPr lang="en-US" smtClean="0"/>
              <a:t>11/6/2024</a:t>
            </a:fld>
            <a:endParaRPr lang="en-US"/>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0479B3-42F7-3944-841C-181ACE96E93A}" type="slidenum">
              <a:rPr lang="en-US" smtClean="0"/>
              <a:t>‹#›</a:t>
            </a:fld>
            <a:endParaRPr lang="en-US"/>
          </a:p>
        </p:txBody>
      </p:sp>
    </p:spTree>
    <p:extLst>
      <p:ext uri="{BB962C8B-B14F-4D97-AF65-F5344CB8AC3E}">
        <p14:creationId xmlns:p14="http://schemas.microsoft.com/office/powerpoint/2010/main" val="947383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FFB5D-C1F5-2842-8CAF-C81518F68F7E}"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F6536-074C-7C47-ADA5-29478494173A}" type="slidenum">
              <a:rPr lang="en-US" smtClean="0"/>
              <a:t>‹#›</a:t>
            </a:fld>
            <a:endParaRPr lang="en-US"/>
          </a:p>
        </p:txBody>
      </p:sp>
    </p:spTree>
    <p:extLst>
      <p:ext uri="{BB962C8B-B14F-4D97-AF65-F5344CB8AC3E}">
        <p14:creationId xmlns:p14="http://schemas.microsoft.com/office/powerpoint/2010/main" val="204175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ltLang="en-US"/>
              <a:t>CMM510 Data Mining</a:t>
            </a:r>
          </a:p>
        </p:txBody>
      </p:sp>
      <p:sp>
        <p:nvSpPr>
          <p:cNvPr id="5" name="Rectangle 3"/>
          <p:cNvSpPr>
            <a:spLocks noGrp="1" noChangeArrowheads="1"/>
          </p:cNvSpPr>
          <p:nvPr>
            <p:ph type="dt" idx="1"/>
          </p:nvPr>
        </p:nvSpPr>
        <p:spPr>
          <a:ln/>
        </p:spPr>
        <p:txBody>
          <a:bodyPr/>
          <a:lstStyle/>
          <a:p>
            <a:fld id="{0D036AD3-DBC9-412A-B23D-6DD53F31AC0A}" type="datetime6">
              <a:rPr lang="en-GB" altLang="en-US"/>
              <a:pPr/>
              <a:t>November 24</a:t>
            </a:fld>
            <a:endParaRPr lang="en-GB" altLang="en-US"/>
          </a:p>
        </p:txBody>
      </p:sp>
      <p:sp>
        <p:nvSpPr>
          <p:cNvPr id="6" name="Rectangle 6"/>
          <p:cNvSpPr>
            <a:spLocks noGrp="1" noChangeArrowheads="1"/>
          </p:cNvSpPr>
          <p:nvPr>
            <p:ph type="ftr" sz="quarter" idx="4"/>
          </p:nvPr>
        </p:nvSpPr>
        <p:spPr>
          <a:ln/>
        </p:spPr>
        <p:txBody>
          <a:bodyPr/>
          <a:lstStyle/>
          <a:p>
            <a:r>
              <a:rPr lang="en-GB" altLang="en-US"/>
              <a:t>© Robert Gordon University</a:t>
            </a:r>
          </a:p>
        </p:txBody>
      </p:sp>
      <p:sp>
        <p:nvSpPr>
          <p:cNvPr id="7" name="Rectangle 7"/>
          <p:cNvSpPr>
            <a:spLocks noGrp="1" noChangeArrowheads="1"/>
          </p:cNvSpPr>
          <p:nvPr>
            <p:ph type="sldNum" sz="quarter" idx="5"/>
          </p:nvPr>
        </p:nvSpPr>
        <p:spPr>
          <a:ln/>
        </p:spPr>
        <p:txBody>
          <a:bodyPr/>
          <a:lstStyle/>
          <a:p>
            <a:fld id="{82A97E3F-EA1C-410F-8520-D96DE8CEA43B}" type="slidenum">
              <a:rPr lang="en-GB" altLang="en-US"/>
              <a:pPr/>
              <a:t>1</a:t>
            </a:fld>
            <a:endParaRPr lang="en-GB"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41057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Miu like the abbreviation for micro.</a:t>
            </a:r>
          </a:p>
          <a:p>
            <a:r>
              <a:rPr lang="en-GB" dirty="0"/>
              <a:t>If </a:t>
            </a:r>
            <a:r>
              <a:rPr lang="en-GB" dirty="0" err="1"/>
              <a:t>miu</a:t>
            </a:r>
            <a:r>
              <a:rPr lang="en-GB" dirty="0"/>
              <a:t>=3 (the number of possible values), this would simplify to the Laplace estimator.</a:t>
            </a:r>
          </a:p>
          <a:p>
            <a:r>
              <a:rPr lang="en-GB" dirty="0"/>
              <a:t>But this way, it doesn’t disadvantage attributes with different numbers of possibilities.</a:t>
            </a:r>
          </a:p>
        </p:txBody>
      </p:sp>
      <p:sp>
        <p:nvSpPr>
          <p:cNvPr id="4" name="Slide Number Placeholder 3"/>
          <p:cNvSpPr>
            <a:spLocks noGrp="1"/>
          </p:cNvSpPr>
          <p:nvPr>
            <p:ph type="sldNum" sz="quarter" idx="5"/>
          </p:nvPr>
        </p:nvSpPr>
        <p:spPr/>
        <p:txBody>
          <a:bodyPr/>
          <a:lstStyle/>
          <a:p>
            <a:fld id="{551F6536-074C-7C47-ADA5-29478494173A}" type="slidenum">
              <a:rPr lang="en-US" smtClean="0"/>
              <a:t>16</a:t>
            </a:fld>
            <a:endParaRPr lang="en-US"/>
          </a:p>
        </p:txBody>
      </p:sp>
    </p:spTree>
    <p:extLst>
      <p:ext uri="{BB962C8B-B14F-4D97-AF65-F5344CB8AC3E}">
        <p14:creationId xmlns:p14="http://schemas.microsoft.com/office/powerpoint/2010/main" val="2995007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Because it’s simpler and results in less code and fewer user-defined parameters.</a:t>
            </a:r>
          </a:p>
          <a:p>
            <a:r>
              <a:rPr lang="en-GB" dirty="0"/>
              <a:t>Sometimes too much choice is a bad thing.</a:t>
            </a:r>
          </a:p>
        </p:txBody>
      </p:sp>
      <p:sp>
        <p:nvSpPr>
          <p:cNvPr id="4" name="Slide Number Placeholder 3"/>
          <p:cNvSpPr>
            <a:spLocks noGrp="1"/>
          </p:cNvSpPr>
          <p:nvPr>
            <p:ph type="sldNum" sz="quarter" idx="5"/>
          </p:nvPr>
        </p:nvSpPr>
        <p:spPr/>
        <p:txBody>
          <a:bodyPr/>
          <a:lstStyle/>
          <a:p>
            <a:fld id="{551F6536-074C-7C47-ADA5-29478494173A}" type="slidenum">
              <a:rPr lang="en-US" smtClean="0"/>
              <a:t>17</a:t>
            </a:fld>
            <a:endParaRPr lang="en-US"/>
          </a:p>
        </p:txBody>
      </p:sp>
    </p:spTree>
    <p:extLst>
      <p:ext uri="{BB962C8B-B14F-4D97-AF65-F5344CB8AC3E}">
        <p14:creationId xmlns:p14="http://schemas.microsoft.com/office/powerpoint/2010/main" val="40236961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18</a:t>
            </a:fld>
            <a:endParaRPr lang="en-US"/>
          </a:p>
        </p:txBody>
      </p:sp>
    </p:spTree>
    <p:extLst>
      <p:ext uri="{BB962C8B-B14F-4D97-AF65-F5344CB8AC3E}">
        <p14:creationId xmlns:p14="http://schemas.microsoft.com/office/powerpoint/2010/main" val="478250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temperature in degrees.</a:t>
            </a:r>
          </a:p>
          <a:p>
            <a:r>
              <a:rPr lang="en-GB" dirty="0"/>
              <a:t>Continuous distributions rather than discrete probabilities.</a:t>
            </a:r>
          </a:p>
          <a:p>
            <a:r>
              <a:rPr lang="en-GB" dirty="0"/>
              <a:t>Convert using quartiles?</a:t>
            </a:r>
          </a:p>
        </p:txBody>
      </p:sp>
      <p:sp>
        <p:nvSpPr>
          <p:cNvPr id="4" name="Slide Number Placeholder 3"/>
          <p:cNvSpPr>
            <a:spLocks noGrp="1"/>
          </p:cNvSpPr>
          <p:nvPr>
            <p:ph type="sldNum" sz="quarter" idx="5"/>
          </p:nvPr>
        </p:nvSpPr>
        <p:spPr/>
        <p:txBody>
          <a:bodyPr/>
          <a:lstStyle/>
          <a:p>
            <a:fld id="{551F6536-074C-7C47-ADA5-29478494173A}" type="slidenum">
              <a:rPr lang="en-US" smtClean="0"/>
              <a:t>19</a:t>
            </a:fld>
            <a:endParaRPr lang="en-US"/>
          </a:p>
        </p:txBody>
      </p:sp>
    </p:spTree>
    <p:extLst>
      <p:ext uri="{BB962C8B-B14F-4D97-AF65-F5344CB8AC3E}">
        <p14:creationId xmlns:p14="http://schemas.microsoft.com/office/powerpoint/2010/main" val="874776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different mu from the one before. It just means mean.</a:t>
            </a:r>
          </a:p>
          <a:p>
            <a:r>
              <a:rPr lang="en-GB" dirty="0"/>
              <a:t>Standard deviation is a sigma. It’s the average distance from the average.</a:t>
            </a:r>
          </a:p>
        </p:txBody>
      </p:sp>
      <p:sp>
        <p:nvSpPr>
          <p:cNvPr id="4" name="Slide Number Placeholder 3"/>
          <p:cNvSpPr>
            <a:spLocks noGrp="1"/>
          </p:cNvSpPr>
          <p:nvPr>
            <p:ph type="sldNum" sz="quarter" idx="5"/>
          </p:nvPr>
        </p:nvSpPr>
        <p:spPr/>
        <p:txBody>
          <a:bodyPr/>
          <a:lstStyle/>
          <a:p>
            <a:fld id="{551F6536-074C-7C47-ADA5-29478494173A}" type="slidenum">
              <a:rPr lang="en-US" smtClean="0"/>
              <a:t>21</a:t>
            </a:fld>
            <a:endParaRPr lang="en-US"/>
          </a:p>
        </p:txBody>
      </p:sp>
    </p:spTree>
    <p:extLst>
      <p:ext uri="{BB962C8B-B14F-4D97-AF65-F5344CB8AC3E}">
        <p14:creationId xmlns:p14="http://schemas.microsoft.com/office/powerpoint/2010/main" val="1231347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value for “Yes”, one for “no” in the temperature and humidity attributes now.</a:t>
            </a:r>
          </a:p>
        </p:txBody>
      </p:sp>
      <p:sp>
        <p:nvSpPr>
          <p:cNvPr id="4" name="Slide Number Placeholder 3"/>
          <p:cNvSpPr>
            <a:spLocks noGrp="1"/>
          </p:cNvSpPr>
          <p:nvPr>
            <p:ph type="sldNum" sz="quarter" idx="5"/>
          </p:nvPr>
        </p:nvSpPr>
        <p:spPr/>
        <p:txBody>
          <a:bodyPr/>
          <a:lstStyle/>
          <a:p>
            <a:fld id="{551F6536-074C-7C47-ADA5-29478494173A}" type="slidenum">
              <a:rPr lang="en-US" smtClean="0"/>
              <a:t>23</a:t>
            </a:fld>
            <a:endParaRPr lang="en-US"/>
          </a:p>
        </p:txBody>
      </p:sp>
    </p:spTree>
    <p:extLst>
      <p:ext uri="{BB962C8B-B14F-4D97-AF65-F5344CB8AC3E}">
        <p14:creationId xmlns:p14="http://schemas.microsoft.com/office/powerpoint/2010/main" val="1530889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Yeah, it’s a function, with Euler’s constant “e” in it. x is your value, mu is your mean, sigma is the std deviation. Looks complicated but there are only two things to substitute into it.</a:t>
            </a:r>
          </a:p>
          <a:p>
            <a:r>
              <a:rPr lang="en-GB" dirty="0"/>
              <a:t>Probability is higher closer to the mean.</a:t>
            </a:r>
          </a:p>
        </p:txBody>
      </p:sp>
      <p:sp>
        <p:nvSpPr>
          <p:cNvPr id="4" name="Slide Number Placeholder 3"/>
          <p:cNvSpPr>
            <a:spLocks noGrp="1"/>
          </p:cNvSpPr>
          <p:nvPr>
            <p:ph type="sldNum" sz="quarter" idx="5"/>
          </p:nvPr>
        </p:nvSpPr>
        <p:spPr/>
        <p:txBody>
          <a:bodyPr/>
          <a:lstStyle/>
          <a:p>
            <a:fld id="{551F6536-074C-7C47-ADA5-29478494173A}" type="slidenum">
              <a:rPr lang="en-US" smtClean="0"/>
              <a:t>24</a:t>
            </a:fld>
            <a:endParaRPr lang="en-US"/>
          </a:p>
        </p:txBody>
      </p:sp>
    </p:spTree>
    <p:extLst>
      <p:ext uri="{BB962C8B-B14F-4D97-AF65-F5344CB8AC3E}">
        <p14:creationId xmlns:p14="http://schemas.microsoft.com/office/powerpoint/2010/main" val="30029133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just calculated the number for humidity by substituting int the gaussian distribution function.</a:t>
            </a:r>
          </a:p>
          <a:p>
            <a:r>
              <a:rPr lang="en-GB" dirty="0"/>
              <a:t>And, </a:t>
            </a:r>
            <a:r>
              <a:rPr lang="en-GB" dirty="0" err="1"/>
              <a:t>oooh</a:t>
            </a:r>
            <a:r>
              <a:rPr lang="en-GB" dirty="0"/>
              <a:t>, it’s the same result with about the same numbers as when we did it with discrete-</a:t>
            </a:r>
            <a:r>
              <a:rPr lang="en-GB" dirty="0" err="1"/>
              <a:t>ised</a:t>
            </a:r>
            <a:r>
              <a:rPr lang="en-GB" dirty="0"/>
              <a:t> data!</a:t>
            </a:r>
          </a:p>
        </p:txBody>
      </p:sp>
      <p:sp>
        <p:nvSpPr>
          <p:cNvPr id="4" name="Slide Number Placeholder 3"/>
          <p:cNvSpPr>
            <a:spLocks noGrp="1"/>
          </p:cNvSpPr>
          <p:nvPr>
            <p:ph type="sldNum" sz="quarter" idx="5"/>
          </p:nvPr>
        </p:nvSpPr>
        <p:spPr/>
        <p:txBody>
          <a:bodyPr/>
          <a:lstStyle/>
          <a:p>
            <a:fld id="{551F6536-074C-7C47-ADA5-29478494173A}" type="slidenum">
              <a:rPr lang="en-US" smtClean="0"/>
              <a:t>25</a:t>
            </a:fld>
            <a:endParaRPr lang="en-US"/>
          </a:p>
        </p:txBody>
      </p:sp>
    </p:spTree>
    <p:extLst>
      <p:ext uri="{BB962C8B-B14F-4D97-AF65-F5344CB8AC3E}">
        <p14:creationId xmlns:p14="http://schemas.microsoft.com/office/powerpoint/2010/main" val="718355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up </a:t>
            </a:r>
            <a:r>
              <a:rPr lang="en-GB" dirty="0" err="1"/>
              <a:t>Bernoilli</a:t>
            </a:r>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26</a:t>
            </a:fld>
            <a:endParaRPr lang="en-US"/>
          </a:p>
        </p:txBody>
      </p:sp>
    </p:spTree>
    <p:extLst>
      <p:ext uri="{BB962C8B-B14F-4D97-AF65-F5344CB8AC3E}">
        <p14:creationId xmlns:p14="http://schemas.microsoft.com/office/powerpoint/2010/main" val="984690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also often the most rubbish classifier, but we’ll see in the lab.</a:t>
            </a:r>
          </a:p>
        </p:txBody>
      </p:sp>
      <p:sp>
        <p:nvSpPr>
          <p:cNvPr id="4" name="Slide Number Placeholder 3"/>
          <p:cNvSpPr>
            <a:spLocks noGrp="1"/>
          </p:cNvSpPr>
          <p:nvPr>
            <p:ph type="sldNum" sz="quarter" idx="5"/>
          </p:nvPr>
        </p:nvSpPr>
        <p:spPr/>
        <p:txBody>
          <a:bodyPr/>
          <a:lstStyle/>
          <a:p>
            <a:fld id="{551F6536-074C-7C47-ADA5-29478494173A}" type="slidenum">
              <a:rPr lang="en-US" smtClean="0"/>
              <a:t>27</a:t>
            </a:fld>
            <a:endParaRPr lang="en-US"/>
          </a:p>
        </p:txBody>
      </p:sp>
    </p:spTree>
    <p:extLst>
      <p:ext uri="{BB962C8B-B14F-4D97-AF65-F5344CB8AC3E}">
        <p14:creationId xmlns:p14="http://schemas.microsoft.com/office/powerpoint/2010/main" val="2049910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Sunny+yes</a:t>
            </a:r>
            <a:r>
              <a:rPr lang="en-GB" dirty="0"/>
              <a:t>. Out of 9 instances of yes, 2 of them are also Sunny.</a:t>
            </a:r>
          </a:p>
          <a:p>
            <a:r>
              <a:rPr lang="en-GB" dirty="0" err="1"/>
              <a:t>Hot+No</a:t>
            </a:r>
            <a:r>
              <a:rPr lang="en-GB" dirty="0"/>
              <a:t>: Out of 5 instances of No, 2 of them also have Sunny.</a:t>
            </a:r>
          </a:p>
          <a:p>
            <a:r>
              <a:rPr lang="en-GB" dirty="0"/>
              <a:t>Remember “Lift” from association rules?</a:t>
            </a:r>
          </a:p>
        </p:txBody>
      </p:sp>
      <p:sp>
        <p:nvSpPr>
          <p:cNvPr id="4" name="Slide Number Placeholder 3"/>
          <p:cNvSpPr>
            <a:spLocks noGrp="1"/>
          </p:cNvSpPr>
          <p:nvPr>
            <p:ph type="sldNum" sz="quarter" idx="5"/>
          </p:nvPr>
        </p:nvSpPr>
        <p:spPr/>
        <p:txBody>
          <a:bodyPr/>
          <a:lstStyle/>
          <a:p>
            <a:fld id="{551F6536-074C-7C47-ADA5-29478494173A}" type="slidenum">
              <a:rPr lang="en-US" smtClean="0"/>
              <a:t>6</a:t>
            </a:fld>
            <a:endParaRPr lang="en-US"/>
          </a:p>
        </p:txBody>
      </p:sp>
    </p:spTree>
    <p:extLst>
      <p:ext uri="{BB962C8B-B14F-4D97-AF65-F5344CB8AC3E}">
        <p14:creationId xmlns:p14="http://schemas.microsoft.com/office/powerpoint/2010/main" val="91642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combine likelihoods, we multiply them (and they get smaller and smaller…!)</a:t>
            </a:r>
          </a:p>
        </p:txBody>
      </p:sp>
      <p:sp>
        <p:nvSpPr>
          <p:cNvPr id="4" name="Slide Number Placeholder 3"/>
          <p:cNvSpPr>
            <a:spLocks noGrp="1"/>
          </p:cNvSpPr>
          <p:nvPr>
            <p:ph type="sldNum" sz="quarter" idx="5"/>
          </p:nvPr>
        </p:nvSpPr>
        <p:spPr/>
        <p:txBody>
          <a:bodyPr/>
          <a:lstStyle/>
          <a:p>
            <a:fld id="{551F6536-074C-7C47-ADA5-29478494173A}" type="slidenum">
              <a:rPr lang="en-US" smtClean="0"/>
              <a:t>8</a:t>
            </a:fld>
            <a:endParaRPr lang="en-US"/>
          </a:p>
        </p:txBody>
      </p:sp>
    </p:spTree>
    <p:extLst>
      <p:ext uri="{BB962C8B-B14F-4D97-AF65-F5344CB8AC3E}">
        <p14:creationId xmlns:p14="http://schemas.microsoft.com/office/powerpoint/2010/main" val="153876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51F6536-074C-7C47-ADA5-29478494173A}" type="slidenum">
              <a:rPr lang="en-US" smtClean="0"/>
              <a:t>9</a:t>
            </a:fld>
            <a:endParaRPr lang="en-US"/>
          </a:p>
        </p:txBody>
      </p:sp>
    </p:spTree>
    <p:extLst>
      <p:ext uri="{BB962C8B-B14F-4D97-AF65-F5344CB8AC3E}">
        <p14:creationId xmlns:p14="http://schemas.microsoft.com/office/powerpoint/2010/main" val="332796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Similar to association rules. What is the probability of H give E? It is </a:t>
            </a:r>
          </a:p>
          <a:p>
            <a:pPr marL="171450" indent="-171450">
              <a:buFontTx/>
              <a:buChar char="-"/>
            </a:pPr>
            <a:r>
              <a:rPr lang="en-GB" dirty="0"/>
              <a:t>the probability of E given H ….multiplied by</a:t>
            </a:r>
          </a:p>
          <a:p>
            <a:pPr marL="171450" indent="-171450">
              <a:buFontTx/>
              <a:buChar char="-"/>
            </a:pPr>
            <a:r>
              <a:rPr lang="en-GB" dirty="0"/>
              <a:t>the probability of observing H independently of E</a:t>
            </a:r>
          </a:p>
          <a:p>
            <a:pPr marL="171450" indent="-171450">
              <a:buFontTx/>
              <a:buChar char="-"/>
            </a:pPr>
            <a:r>
              <a:rPr lang="en-GB" dirty="0"/>
              <a:t>divided by the probability of observing E independently of H</a:t>
            </a:r>
          </a:p>
        </p:txBody>
      </p:sp>
      <p:sp>
        <p:nvSpPr>
          <p:cNvPr id="4" name="Slide Number Placeholder 3"/>
          <p:cNvSpPr>
            <a:spLocks noGrp="1"/>
          </p:cNvSpPr>
          <p:nvPr>
            <p:ph type="sldNum" sz="quarter" idx="5"/>
          </p:nvPr>
        </p:nvSpPr>
        <p:spPr/>
        <p:txBody>
          <a:bodyPr/>
          <a:lstStyle/>
          <a:p>
            <a:fld id="{551F6536-074C-7C47-ADA5-29478494173A}" type="slidenum">
              <a:rPr lang="en-US" smtClean="0"/>
              <a:t>10</a:t>
            </a:fld>
            <a:endParaRPr lang="en-US"/>
          </a:p>
        </p:txBody>
      </p:sp>
    </p:spTree>
    <p:extLst>
      <p:ext uri="{BB962C8B-B14F-4D97-AF65-F5344CB8AC3E}">
        <p14:creationId xmlns:p14="http://schemas.microsoft.com/office/powerpoint/2010/main" val="66294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p(E) though?? Let’s use that excellent mathematical technique: ignore it for now, maybe it’ll go away…?</a:t>
            </a:r>
          </a:p>
        </p:txBody>
      </p:sp>
      <p:sp>
        <p:nvSpPr>
          <p:cNvPr id="4" name="Slide Number Placeholder 3"/>
          <p:cNvSpPr>
            <a:spLocks noGrp="1"/>
          </p:cNvSpPr>
          <p:nvPr>
            <p:ph type="sldNum" sz="quarter" idx="5"/>
          </p:nvPr>
        </p:nvSpPr>
        <p:spPr/>
        <p:txBody>
          <a:bodyPr/>
          <a:lstStyle/>
          <a:p>
            <a:fld id="{551F6536-074C-7C47-ADA5-29478494173A}" type="slidenum">
              <a:rPr lang="en-US" smtClean="0"/>
              <a:t>11</a:t>
            </a:fld>
            <a:endParaRPr lang="en-US"/>
          </a:p>
        </p:txBody>
      </p:sp>
    </p:spTree>
    <p:extLst>
      <p:ext uri="{BB962C8B-B14F-4D97-AF65-F5344CB8AC3E}">
        <p14:creationId xmlns:p14="http://schemas.microsoft.com/office/powerpoint/2010/main" val="693324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Those probabilities are taken direct from our frequency table (you can check).</a:t>
            </a:r>
          </a:p>
          <a:p>
            <a:r>
              <a:rPr lang="en-GB" dirty="0"/>
              <a:t>Oh look, both of them are over p(E) isn’t that great!</a:t>
            </a:r>
          </a:p>
        </p:txBody>
      </p:sp>
      <p:sp>
        <p:nvSpPr>
          <p:cNvPr id="4" name="Slide Number Placeholder 3"/>
          <p:cNvSpPr>
            <a:spLocks noGrp="1"/>
          </p:cNvSpPr>
          <p:nvPr>
            <p:ph type="sldNum" sz="quarter" idx="5"/>
          </p:nvPr>
        </p:nvSpPr>
        <p:spPr/>
        <p:txBody>
          <a:bodyPr/>
          <a:lstStyle/>
          <a:p>
            <a:fld id="{551F6536-074C-7C47-ADA5-29478494173A}" type="slidenum">
              <a:rPr lang="en-US" smtClean="0"/>
              <a:t>12</a:t>
            </a:fld>
            <a:endParaRPr lang="en-US"/>
          </a:p>
        </p:txBody>
      </p:sp>
    </p:spTree>
    <p:extLst>
      <p:ext uri="{BB962C8B-B14F-4D97-AF65-F5344CB8AC3E}">
        <p14:creationId xmlns:p14="http://schemas.microsoft.com/office/powerpoint/2010/main" val="3644957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all the p(E) cancelling out! We were so right to ignore it.</a:t>
            </a:r>
          </a:p>
        </p:txBody>
      </p:sp>
      <p:sp>
        <p:nvSpPr>
          <p:cNvPr id="4" name="Slide Number Placeholder 3"/>
          <p:cNvSpPr>
            <a:spLocks noGrp="1"/>
          </p:cNvSpPr>
          <p:nvPr>
            <p:ph type="sldNum" sz="quarter" idx="5"/>
          </p:nvPr>
        </p:nvSpPr>
        <p:spPr/>
        <p:txBody>
          <a:bodyPr/>
          <a:lstStyle/>
          <a:p>
            <a:fld id="{551F6536-074C-7C47-ADA5-29478494173A}" type="slidenum">
              <a:rPr lang="en-US" smtClean="0"/>
              <a:t>13</a:t>
            </a:fld>
            <a:endParaRPr lang="en-US"/>
          </a:p>
        </p:txBody>
      </p:sp>
    </p:spTree>
    <p:extLst>
      <p:ext uri="{BB962C8B-B14F-4D97-AF65-F5344CB8AC3E}">
        <p14:creationId xmlns:p14="http://schemas.microsoft.com/office/powerpoint/2010/main" val="2310502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look, now we have 1 out of 8 instances where cloudy led to no play (but it’s a fiction!)</a:t>
            </a:r>
          </a:p>
        </p:txBody>
      </p:sp>
      <p:sp>
        <p:nvSpPr>
          <p:cNvPr id="4" name="Slide Number Placeholder 3"/>
          <p:cNvSpPr>
            <a:spLocks noGrp="1"/>
          </p:cNvSpPr>
          <p:nvPr>
            <p:ph type="sldNum" sz="quarter" idx="5"/>
          </p:nvPr>
        </p:nvSpPr>
        <p:spPr/>
        <p:txBody>
          <a:bodyPr/>
          <a:lstStyle/>
          <a:p>
            <a:fld id="{551F6536-074C-7C47-ADA5-29478494173A}" type="slidenum">
              <a:rPr lang="en-US" smtClean="0"/>
              <a:t>15</a:t>
            </a:fld>
            <a:endParaRPr lang="en-US"/>
          </a:p>
        </p:txBody>
      </p:sp>
    </p:spTree>
    <p:extLst>
      <p:ext uri="{BB962C8B-B14F-4D97-AF65-F5344CB8AC3E}">
        <p14:creationId xmlns:p14="http://schemas.microsoft.com/office/powerpoint/2010/main" val="2268572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96895" y="1866495"/>
            <a:ext cx="9144000" cy="1042336"/>
          </a:xfrm>
          <a:prstGeom prst="rect">
            <a:avLst/>
          </a:prstGeom>
        </p:spPr>
        <p:txBody>
          <a:bodyPr anchor="t">
            <a:normAutofit/>
          </a:bodyPr>
          <a:lstStyle>
            <a:lvl1pPr algn="l">
              <a:defRPr sz="5500" b="1">
                <a:solidFill>
                  <a:schemeClr val="accent1"/>
                </a:solidFill>
                <a:latin typeface="+mn-lt"/>
              </a:defRPr>
            </a:lvl1pPr>
          </a:lstStyle>
          <a:p>
            <a:r>
              <a:rPr lang="en-US" dirty="0"/>
              <a:t>Click to edit Master title style</a:t>
            </a:r>
          </a:p>
        </p:txBody>
      </p:sp>
      <p:sp>
        <p:nvSpPr>
          <p:cNvPr id="3" name="Subtitle 2"/>
          <p:cNvSpPr>
            <a:spLocks noGrp="1"/>
          </p:cNvSpPr>
          <p:nvPr>
            <p:ph type="subTitle" idx="1"/>
          </p:nvPr>
        </p:nvSpPr>
        <p:spPr>
          <a:xfrm>
            <a:off x="609595" y="3085042"/>
            <a:ext cx="9144000" cy="1571625"/>
          </a:xfrm>
          <a:prstGeom prst="rect">
            <a:avLst/>
          </a:prstGeo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1"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2"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8685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4891086" y="1096432"/>
            <a:ext cx="6172200" cy="4620683"/>
          </a:xfrm>
          <a:prstGeom prst="rect">
            <a:avLst/>
          </a:prstGeom>
        </p:spPr>
        <p:txBody>
          <a:bodyPr anchor="t">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8" name="Title 1"/>
          <p:cNvSpPr>
            <a:spLocks noGrp="1"/>
          </p:cNvSpPr>
          <p:nvPr>
            <p:ph type="title"/>
          </p:nvPr>
        </p:nvSpPr>
        <p:spPr>
          <a:xfrm>
            <a:off x="546098" y="1096432"/>
            <a:ext cx="3933825"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9" name="Text Placeholder 3"/>
          <p:cNvSpPr>
            <a:spLocks noGrp="1"/>
          </p:cNvSpPr>
          <p:nvPr>
            <p:ph type="body" sz="half" idx="2"/>
          </p:nvPr>
        </p:nvSpPr>
        <p:spPr>
          <a:xfrm>
            <a:off x="547686" y="2167466"/>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6"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7"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8"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56295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822451" y="430214"/>
            <a:ext cx="10390716" cy="1462087"/>
          </a:xfrm>
        </p:spPr>
        <p:txBody>
          <a:bodyPr/>
          <a:lstStyle/>
          <a:p>
            <a:r>
              <a:rPr lang="en-US"/>
              <a:t>Click to edit Master title style</a:t>
            </a:r>
            <a:endParaRPr lang="en-GB"/>
          </a:p>
        </p:txBody>
      </p:sp>
      <p:sp>
        <p:nvSpPr>
          <p:cNvPr id="3" name="Table Placeholder 2"/>
          <p:cNvSpPr>
            <a:spLocks noGrp="1"/>
          </p:cNvSpPr>
          <p:nvPr>
            <p:ph type="tbl" idx="1"/>
          </p:nvPr>
        </p:nvSpPr>
        <p:spPr>
          <a:xfrm>
            <a:off x="1864784" y="2233613"/>
            <a:ext cx="10363200" cy="4114800"/>
          </a:xfrm>
        </p:spPr>
        <p:txBody>
          <a:bodyPr/>
          <a:lstStyle/>
          <a:p>
            <a:endParaRPr lang="en-GB"/>
          </a:p>
        </p:txBody>
      </p:sp>
      <p:sp>
        <p:nvSpPr>
          <p:cNvPr id="4" name="Date Placeholder 3"/>
          <p:cNvSpPr>
            <a:spLocks noGrp="1"/>
          </p:cNvSpPr>
          <p:nvPr>
            <p:ph type="dt" sz="half" idx="10"/>
          </p:nvPr>
        </p:nvSpPr>
        <p:spPr>
          <a:xfrm>
            <a:off x="1837267" y="6459538"/>
            <a:ext cx="2540000" cy="457200"/>
          </a:xfrm>
        </p:spPr>
        <p:txBody>
          <a:bodyPr/>
          <a:lstStyle>
            <a:lvl1pPr>
              <a:defRPr/>
            </a:lvl1pPr>
          </a:lstStyle>
          <a:p>
            <a:endParaRPr lang="en-GB" altLang="en-US"/>
          </a:p>
        </p:txBody>
      </p:sp>
      <p:sp>
        <p:nvSpPr>
          <p:cNvPr id="5" name="Footer Placeholder 4"/>
          <p:cNvSpPr>
            <a:spLocks noGrp="1"/>
          </p:cNvSpPr>
          <p:nvPr>
            <p:ph type="ftr" sz="quarter" idx="11"/>
          </p:nvPr>
        </p:nvSpPr>
        <p:spPr>
          <a:xfrm>
            <a:off x="5164667" y="6459538"/>
            <a:ext cx="3860800" cy="457200"/>
          </a:xfrm>
        </p:spPr>
        <p:txBody>
          <a:bodyPr/>
          <a:lstStyle>
            <a:lvl1pPr>
              <a:defRPr/>
            </a:lvl1pPr>
          </a:lstStyle>
          <a:p>
            <a:endParaRPr lang="en-GB" altLang="en-US"/>
          </a:p>
        </p:txBody>
      </p:sp>
      <p:sp>
        <p:nvSpPr>
          <p:cNvPr id="6" name="Slide Number Placeholder 5"/>
          <p:cNvSpPr>
            <a:spLocks noGrp="1"/>
          </p:cNvSpPr>
          <p:nvPr>
            <p:ph type="sldNum" sz="quarter" idx="12"/>
          </p:nvPr>
        </p:nvSpPr>
        <p:spPr>
          <a:xfrm>
            <a:off x="9677400" y="6459538"/>
            <a:ext cx="2540000" cy="457200"/>
          </a:xfrm>
        </p:spPr>
        <p:txBody>
          <a:bodyPr/>
          <a:lstStyle>
            <a:lvl1pPr>
              <a:defRPr/>
            </a:lvl1pPr>
          </a:lstStyle>
          <a:p>
            <a:fld id="{2226B798-F851-4A90-B50D-BBB00E94A505}" type="slidenum">
              <a:rPr lang="en-GB" altLang="en-US"/>
              <a:pPr/>
              <a:t>‹#›</a:t>
            </a:fld>
            <a:endParaRPr lang="en-GB" altLang="en-US"/>
          </a:p>
        </p:txBody>
      </p:sp>
    </p:spTree>
    <p:extLst>
      <p:ext uri="{BB962C8B-B14F-4D97-AF65-F5344CB8AC3E}">
        <p14:creationId xmlns:p14="http://schemas.microsoft.com/office/powerpoint/2010/main" val="2944577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2451" y="430214"/>
            <a:ext cx="10390716" cy="1462087"/>
          </a:xfrm>
        </p:spPr>
        <p:txBody>
          <a:bodyPr/>
          <a:lstStyle/>
          <a:p>
            <a:r>
              <a:rPr lang="en-US"/>
              <a:t>Click to edit Master title style</a:t>
            </a:r>
            <a:endParaRPr lang="en-GB"/>
          </a:p>
        </p:txBody>
      </p:sp>
      <p:sp>
        <p:nvSpPr>
          <p:cNvPr id="3" name="Text Placeholder 2"/>
          <p:cNvSpPr>
            <a:spLocks noGrp="1"/>
          </p:cNvSpPr>
          <p:nvPr>
            <p:ph type="body" sz="half" idx="1"/>
          </p:nvPr>
        </p:nvSpPr>
        <p:spPr>
          <a:xfrm>
            <a:off x="1864784" y="22336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7147984" y="22336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1837267" y="6459538"/>
            <a:ext cx="2540000" cy="457200"/>
          </a:xfrm>
        </p:spPr>
        <p:txBody>
          <a:bodyPr/>
          <a:lstStyle>
            <a:lvl1pPr>
              <a:defRPr/>
            </a:lvl1pPr>
          </a:lstStyle>
          <a:p>
            <a:endParaRPr lang="en-GB" altLang="en-US"/>
          </a:p>
        </p:txBody>
      </p:sp>
      <p:sp>
        <p:nvSpPr>
          <p:cNvPr id="6" name="Footer Placeholder 5"/>
          <p:cNvSpPr>
            <a:spLocks noGrp="1"/>
          </p:cNvSpPr>
          <p:nvPr>
            <p:ph type="ftr" sz="quarter" idx="11"/>
          </p:nvPr>
        </p:nvSpPr>
        <p:spPr>
          <a:xfrm>
            <a:off x="5164667" y="6459538"/>
            <a:ext cx="3860800" cy="457200"/>
          </a:xfrm>
        </p:spPr>
        <p:txBody>
          <a:bodyPr/>
          <a:lstStyle>
            <a:lvl1pPr>
              <a:defRPr/>
            </a:lvl1pPr>
          </a:lstStyle>
          <a:p>
            <a:endParaRPr lang="en-GB" altLang="en-US"/>
          </a:p>
        </p:txBody>
      </p:sp>
      <p:sp>
        <p:nvSpPr>
          <p:cNvPr id="7" name="Slide Number Placeholder 6"/>
          <p:cNvSpPr>
            <a:spLocks noGrp="1"/>
          </p:cNvSpPr>
          <p:nvPr>
            <p:ph type="sldNum" sz="quarter" idx="12"/>
          </p:nvPr>
        </p:nvSpPr>
        <p:spPr>
          <a:xfrm>
            <a:off x="9677400" y="6459538"/>
            <a:ext cx="2540000" cy="457200"/>
          </a:xfrm>
        </p:spPr>
        <p:txBody>
          <a:bodyPr/>
          <a:lstStyle>
            <a:lvl1pPr>
              <a:defRPr/>
            </a:lvl1pPr>
          </a:lstStyle>
          <a:p>
            <a:fld id="{F6A8F24B-0F51-4590-B5CC-BCD96449370F}" type="slidenum">
              <a:rPr lang="en-GB" altLang="en-US"/>
              <a:pPr/>
              <a:t>‹#›</a:t>
            </a:fld>
            <a:endParaRPr lang="en-GB" altLang="en-US"/>
          </a:p>
        </p:txBody>
      </p:sp>
    </p:spTree>
    <p:extLst>
      <p:ext uri="{BB962C8B-B14F-4D97-AF65-F5344CB8AC3E}">
        <p14:creationId xmlns:p14="http://schemas.microsoft.com/office/powerpoint/2010/main" val="1881281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05700" cy="6871786"/>
          </a:xfrm>
          <a:prstGeom prst="rect">
            <a:avLst/>
          </a:prstGeom>
        </p:spPr>
      </p:pic>
      <p:sp>
        <p:nvSpPr>
          <p:cNvPr id="15" name="Rectangle 14"/>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11" name="Rectangle 10"/>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19" name="Freeform 18"/>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233930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9D739E"/>
          </a:solidFill>
          <a:ln>
            <a:noFill/>
          </a:ln>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1390630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0" y="-17621"/>
            <a:ext cx="12192000" cy="6858000"/>
          </a:xfrm>
          <a:prstGeom prst="rect">
            <a:avLst/>
          </a:prstGeom>
        </p:spPr>
      </p:pic>
      <p:sp>
        <p:nvSpPr>
          <p:cNvPr id="4" name="Rectangle 3"/>
          <p:cNvSpPr/>
          <p:nvPr userDrawn="1"/>
        </p:nvSpPr>
        <p:spPr>
          <a:xfrm rot="10800000">
            <a:off x="1165606" y="-1"/>
            <a:ext cx="11040094" cy="436804"/>
          </a:xfrm>
          <a:prstGeom prst="rect">
            <a:avLst/>
          </a:prstGeom>
          <a:solidFill>
            <a:srgbClr val="8C5D8F">
              <a:alpha val="30000"/>
            </a:srgbClr>
          </a:solidFill>
          <a:ln>
            <a:noFill/>
          </a:ln>
          <a:effectLst>
            <a:glow>
              <a:schemeClr val="accent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userDrawn="1"/>
        </p:nvSpPr>
        <p:spPr>
          <a:xfrm>
            <a:off x="0" y="-11876"/>
            <a:ext cx="3644900" cy="930189"/>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
        <p:nvSpPr>
          <p:cNvPr id="6" name="Rectangle 5"/>
          <p:cNvSpPr/>
          <p:nvPr userDrawn="1"/>
        </p:nvSpPr>
        <p:spPr>
          <a:xfrm>
            <a:off x="0" y="6409210"/>
            <a:ext cx="9905999" cy="462576"/>
          </a:xfrm>
          <a:prstGeom prst="rect">
            <a:avLst/>
          </a:prstGeom>
          <a:solidFill>
            <a:srgbClr val="7C5A8E">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9361" y="122141"/>
            <a:ext cx="2611940" cy="644040"/>
          </a:xfrm>
          <a:prstGeom prst="rect">
            <a:avLst/>
          </a:prstGeom>
        </p:spPr>
      </p:pic>
      <p:sp>
        <p:nvSpPr>
          <p:cNvPr id="8" name="Freeform 7"/>
          <p:cNvSpPr/>
          <p:nvPr userDrawn="1"/>
        </p:nvSpPr>
        <p:spPr>
          <a:xfrm rot="10800000">
            <a:off x="8559800" y="5954882"/>
            <a:ext cx="3632200" cy="916904"/>
          </a:xfrm>
          <a:custGeom>
            <a:avLst/>
            <a:gdLst>
              <a:gd name="connsiteX0" fmla="*/ 0 w 5480462"/>
              <a:gd name="connsiteY0" fmla="*/ 0 h 1383475"/>
              <a:gd name="connsiteX1" fmla="*/ 5480462 w 5480462"/>
              <a:gd name="connsiteY1" fmla="*/ 5938 h 1383475"/>
              <a:gd name="connsiteX2" fmla="*/ 4114800 w 5480462"/>
              <a:gd name="connsiteY2" fmla="*/ 1371600 h 1383475"/>
              <a:gd name="connsiteX3" fmla="*/ 0 w 5480462"/>
              <a:gd name="connsiteY3" fmla="*/ 1383475 h 1383475"/>
              <a:gd name="connsiteX4" fmla="*/ 0 w 5480462"/>
              <a:gd name="connsiteY4" fmla="*/ 0 h 1383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462" h="1383475">
                <a:moveTo>
                  <a:pt x="0" y="0"/>
                </a:moveTo>
                <a:lnTo>
                  <a:pt x="5480462" y="5938"/>
                </a:lnTo>
                <a:lnTo>
                  <a:pt x="4114800" y="1371600"/>
                </a:lnTo>
                <a:lnTo>
                  <a:pt x="0" y="1383475"/>
                </a:lnTo>
                <a:lnTo>
                  <a:pt x="0" y="0"/>
                </a:lnTo>
                <a:close/>
              </a:path>
            </a:pathLst>
          </a:custGeom>
          <a:solidFill>
            <a:srgbClr val="8C5D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69216A"/>
              </a:solidFill>
            </a:endParaRPr>
          </a:p>
        </p:txBody>
      </p:sp>
    </p:spTree>
    <p:extLst>
      <p:ext uri="{BB962C8B-B14F-4D97-AF65-F5344CB8AC3E}">
        <p14:creationId xmlns:p14="http://schemas.microsoft.com/office/powerpoint/2010/main" val="76258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79300" cy="6850856"/>
          </a:xfrm>
          <a:prstGeom prst="rect">
            <a:avLst/>
          </a:prstGeom>
        </p:spPr>
      </p:pic>
    </p:spTree>
    <p:extLst>
      <p:ext uri="{BB962C8B-B14F-4D97-AF65-F5344CB8AC3E}">
        <p14:creationId xmlns:p14="http://schemas.microsoft.com/office/powerpoint/2010/main" val="788840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9195" y="390846"/>
            <a:ext cx="1111170" cy="5811838"/>
          </a:xfrm>
          <a:prstGeom prst="rect">
            <a:avLst/>
          </a:prstGeom>
        </p:spPr>
        <p:txBody>
          <a:bodyPr vert="eaVert"/>
          <a:lstStyle>
            <a:lvl1pPr>
              <a:defRPr sz="3400" b="1">
                <a:solidFill>
                  <a:srgbClr val="69216A"/>
                </a:solidFill>
              </a:defRPr>
            </a:lvl1pPr>
          </a:lstStyle>
          <a:p>
            <a:r>
              <a:rPr lang="en-US" dirty="0"/>
              <a:t>Click to edit Master title style</a:t>
            </a:r>
          </a:p>
        </p:txBody>
      </p:sp>
      <p:sp>
        <p:nvSpPr>
          <p:cNvPr id="3" name="Vertical Text Placeholder 2"/>
          <p:cNvSpPr>
            <a:spLocks noGrp="1"/>
          </p:cNvSpPr>
          <p:nvPr>
            <p:ph type="body" orient="vert" idx="1"/>
          </p:nvPr>
        </p:nvSpPr>
        <p:spPr>
          <a:xfrm>
            <a:off x="1053189" y="403546"/>
            <a:ext cx="9324372" cy="5811838"/>
          </a:xfrm>
          <a:prstGeom prst="rect">
            <a:avLst/>
          </a:prstGeom>
        </p:spPr>
        <p:txBody>
          <a:bodyPr vert="eaVert"/>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rot="5400000">
            <a:off x="8465" y="563036"/>
            <a:ext cx="1253069" cy="347134"/>
          </a:xfrm>
          <a:prstGeom prst="rect">
            <a:avLst/>
          </a:prstGeom>
        </p:spPr>
        <p:txBody>
          <a:bodyPr anchor="ctr"/>
          <a:lstStyle>
            <a:lvl1pPr>
              <a:defRPr sz="1000">
                <a:solidFill>
                  <a:srgbClr val="69216A"/>
                </a:solidFill>
              </a:defRPr>
            </a:lvl1pPr>
          </a:lstStyle>
          <a:p>
            <a:fld id="{7F3777FD-75A6-B146-A4D0-80CAC805A384}" type="datetime4">
              <a:rPr lang="en-GB" smtClean="0"/>
              <a:pPr/>
              <a:t>06 November 2024</a:t>
            </a:fld>
            <a:endParaRPr lang="en-US" dirty="0"/>
          </a:p>
        </p:txBody>
      </p:sp>
      <p:sp>
        <p:nvSpPr>
          <p:cNvPr id="5" name="Footer Placeholder 4"/>
          <p:cNvSpPr>
            <a:spLocks noGrp="1"/>
          </p:cNvSpPr>
          <p:nvPr>
            <p:ph type="ftr" sz="quarter" idx="11"/>
          </p:nvPr>
        </p:nvSpPr>
        <p:spPr>
          <a:xfrm rot="5400000">
            <a:off x="-2475593" y="3053073"/>
            <a:ext cx="5380697" cy="358285"/>
          </a:xfrm>
          <a:prstGeom prst="rect">
            <a:avLst/>
          </a:prstGeom>
        </p:spPr>
        <p:txBody>
          <a:bodyPr anchor="ctr"/>
          <a:lstStyle>
            <a:lvl1pPr algn="l">
              <a:defRPr sz="1000">
                <a:solidFill>
                  <a:schemeClr val="bg1"/>
                </a:solidFill>
              </a:defRPr>
            </a:lvl1pPr>
          </a:lstStyle>
          <a:p>
            <a:endParaRPr lang="en-US" dirty="0"/>
          </a:p>
        </p:txBody>
      </p:sp>
      <p:sp>
        <p:nvSpPr>
          <p:cNvPr id="6" name="Slide Number Placeholder 5"/>
          <p:cNvSpPr>
            <a:spLocks noGrp="1"/>
          </p:cNvSpPr>
          <p:nvPr>
            <p:ph type="sldNum" sz="quarter" idx="12"/>
          </p:nvPr>
        </p:nvSpPr>
        <p:spPr>
          <a:xfrm rot="5400000">
            <a:off x="-1142" y="146825"/>
            <a:ext cx="431799" cy="358286"/>
          </a:xfrm>
          <a:prstGeom prst="rect">
            <a:avLst/>
          </a:prstGeom>
        </p:spPr>
        <p:txBody>
          <a:bodyPr anchor="ctr"/>
          <a:lstStyle>
            <a:lvl1pPr>
              <a:defRPr sz="1200">
                <a:solidFill>
                  <a:schemeClr val="bg1"/>
                </a:solidFill>
              </a:defRPr>
            </a:lvl1pPr>
          </a:lstStyle>
          <a:p>
            <a:fld id="{7ED9267D-069E-5F46-80B9-B3F4B7546357}" type="slidenum">
              <a:rPr lang="en-US" smtClean="0"/>
              <a:pPr/>
              <a:t>‹#›</a:t>
            </a:fld>
            <a:endParaRPr lang="en-US" dirty="0"/>
          </a:p>
        </p:txBody>
      </p:sp>
    </p:spTree>
    <p:extLst>
      <p:ext uri="{BB962C8B-B14F-4D97-AF65-F5344CB8AC3E}">
        <p14:creationId xmlns:p14="http://schemas.microsoft.com/office/powerpoint/2010/main" val="589904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9018" y="1873797"/>
            <a:ext cx="10515600" cy="1307109"/>
          </a:xfrm>
          <a:prstGeom prst="rect">
            <a:avLst/>
          </a:prstGeom>
        </p:spPr>
        <p:txBody>
          <a:bodyPr anchor="t"/>
          <a:lstStyle>
            <a:lvl1pPr>
              <a:defRPr sz="6000" b="1">
                <a:solidFill>
                  <a:srgbClr val="69216A"/>
                </a:solidFill>
                <a:latin typeface="+mn-lt"/>
              </a:defRPr>
            </a:lvl1pPr>
          </a:lstStyle>
          <a:p>
            <a:r>
              <a:rPr lang="en-US" dirty="0"/>
              <a:t>Click to edit Master title style</a:t>
            </a:r>
          </a:p>
        </p:txBody>
      </p:sp>
      <p:sp>
        <p:nvSpPr>
          <p:cNvPr id="3" name="Text Placeholder 2"/>
          <p:cNvSpPr>
            <a:spLocks noGrp="1"/>
          </p:cNvSpPr>
          <p:nvPr>
            <p:ph type="body" idx="1"/>
          </p:nvPr>
        </p:nvSpPr>
        <p:spPr>
          <a:xfrm>
            <a:off x="599018" y="3180907"/>
            <a:ext cx="10528300" cy="667193"/>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flipV="1">
            <a:off x="709017" y="2920050"/>
            <a:ext cx="10494000" cy="1"/>
          </a:xfrm>
          <a:prstGeom prst="line">
            <a:avLst/>
          </a:prstGeom>
          <a:ln w="25400">
            <a:solidFill>
              <a:srgbClr val="69216A"/>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9"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0"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573570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5843" y="1026199"/>
            <a:ext cx="10515600" cy="757129"/>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595843" y="1757928"/>
            <a:ext cx="10515600" cy="4057777"/>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8" name="Footer Placeholder 4"/>
          <p:cNvSpPr>
            <a:spLocks noGrp="1"/>
          </p:cNvSpPr>
          <p:nvPr>
            <p:ph type="ftr" sz="quarter" idx="11"/>
          </p:nvPr>
        </p:nvSpPr>
        <p:spPr>
          <a:xfrm>
            <a:off x="1736202" y="6453450"/>
            <a:ext cx="7179198" cy="365125"/>
          </a:xfrm>
          <a:prstGeom prst="rect">
            <a:avLst/>
          </a:prstGeom>
        </p:spPr>
        <p:txBody>
          <a:bodyPr anchor="ctr"/>
          <a:lstStyle>
            <a:lvl1pPr algn="l">
              <a:defRPr sz="1200">
                <a:solidFill>
                  <a:schemeClr val="bg1"/>
                </a:solidFill>
              </a:defRPr>
            </a:lvl1pPr>
          </a:lstStyle>
          <a:p>
            <a:endParaRPr lang="en-US" dirty="0"/>
          </a:p>
        </p:txBody>
      </p:sp>
      <p:sp>
        <p:nvSpPr>
          <p:cNvPr id="9" name="Slide Number Placeholder 5"/>
          <p:cNvSpPr>
            <a:spLocks noGrp="1"/>
          </p:cNvSpPr>
          <p:nvPr>
            <p:ph type="sldNum" sz="quarter" idx="12"/>
          </p:nvPr>
        </p:nvSpPr>
        <p:spPr>
          <a:xfrm>
            <a:off x="10553700" y="6453449"/>
            <a:ext cx="1346200"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15791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3364" y="1027646"/>
            <a:ext cx="10515600"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3" name="Content Placeholder 2"/>
          <p:cNvSpPr>
            <a:spLocks noGrp="1"/>
          </p:cNvSpPr>
          <p:nvPr>
            <p:ph sz="half" idx="1"/>
          </p:nvPr>
        </p:nvSpPr>
        <p:spPr>
          <a:xfrm>
            <a:off x="593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927364" y="1774879"/>
            <a:ext cx="5181600" cy="4351338"/>
          </a:xfrm>
          <a:prstGeom prst="rect">
            <a:avLst/>
          </a:prstGeom>
        </p:spPr>
        <p:txBody>
          <a:bodyPr/>
          <a:lstStyle>
            <a:lvl2pPr>
              <a:defRPr>
                <a:solidFill>
                  <a:srgbClr val="69216A"/>
                </a:solidFill>
              </a:defRPr>
            </a:lvl2pPr>
            <a:lvl4pPr>
              <a:defRPr>
                <a:solidFill>
                  <a:srgbClr val="69216A"/>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2093794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91324" y="1870148"/>
            <a:ext cx="5157787"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91324" y="2468592"/>
            <a:ext cx="5157787"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969001" y="1870148"/>
            <a:ext cx="5183188" cy="823912"/>
          </a:xfrm>
          <a:prstGeom prst="rect">
            <a:avLst/>
          </a:prstGeom>
        </p:spPr>
        <p:txBody>
          <a:bodyPr anchor="t">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960534" y="2477059"/>
            <a:ext cx="5183188" cy="3684588"/>
          </a:xfrm>
          <a:prstGeom prst="rect">
            <a:avLst/>
          </a:prstGeom>
        </p:spPr>
        <p:txBody>
          <a:bodyPr/>
          <a:lstStyle>
            <a:lvl1pPr>
              <a:defRPr>
                <a:solidFill>
                  <a:srgbClr val="69216A"/>
                </a:solidFill>
              </a:defRPr>
            </a:lvl1pPr>
            <a:lvl3pPr>
              <a:defRPr>
                <a:solidFill>
                  <a:srgbClr val="69216A"/>
                </a:solidFill>
              </a:defRPr>
            </a:lvl3pPr>
            <a:lvl5pPr>
              <a:defRPr>
                <a:solidFill>
                  <a:srgbClr val="69216A"/>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1"/>
          <p:cNvSpPr>
            <a:spLocks noGrp="1"/>
          </p:cNvSpPr>
          <p:nvPr>
            <p:ph type="title"/>
          </p:nvPr>
        </p:nvSpPr>
        <p:spPr>
          <a:xfrm>
            <a:off x="591323" y="1028230"/>
            <a:ext cx="10509173" cy="939125"/>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7"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8"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9"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731810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p:cNvSpPr>
            <a:spLocks noGrp="1"/>
          </p:cNvSpPr>
          <p:nvPr>
            <p:ph type="title"/>
          </p:nvPr>
        </p:nvSpPr>
        <p:spPr>
          <a:xfrm>
            <a:off x="593363" y="1028700"/>
            <a:ext cx="10515600" cy="1257300"/>
          </a:xfrm>
          <a:prstGeom prst="rect">
            <a:avLst/>
          </a:prstGeom>
        </p:spPr>
        <p:txBody>
          <a:bodyPr anchor="t"/>
          <a:lstStyle>
            <a:lvl1pPr>
              <a:defRPr b="1">
                <a:solidFill>
                  <a:srgbClr val="69216A"/>
                </a:solidFill>
                <a:latin typeface="+mn-lt"/>
              </a:defRPr>
            </a:lvl1pPr>
          </a:lstStyle>
          <a:p>
            <a:r>
              <a:rPr lang="en-US" dirty="0"/>
              <a:t>Click to edit Master title style</a:t>
            </a:r>
          </a:p>
        </p:txBody>
      </p:sp>
      <p:sp>
        <p:nvSpPr>
          <p:cNvPr id="13"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4"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5"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697340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graphicFrame>
        <p:nvGraphicFramePr>
          <p:cNvPr id="5" name="Chart 4"/>
          <p:cNvGraphicFramePr/>
          <p:nvPr userDrawn="1">
            <p:extLst>
              <p:ext uri="{D42A27DB-BD31-4B8C-83A1-F6EECF244321}">
                <p14:modId xmlns:p14="http://schemas.microsoft.com/office/powerpoint/2010/main" val="2047482558"/>
              </p:ext>
            </p:extLst>
          </p:nvPr>
        </p:nvGraphicFramePr>
        <p:xfrm>
          <a:off x="656863" y="901699"/>
          <a:ext cx="10515600" cy="502920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95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84200" y="1028700"/>
            <a:ext cx="10871200" cy="706470"/>
          </a:xfrm>
          <a:prstGeom prst="rect">
            <a:avLst/>
          </a:prstGeom>
        </p:spPr>
        <p:txBody>
          <a:bodyPr/>
          <a:lstStyle>
            <a:lvl1pPr>
              <a:defRPr b="0">
                <a:solidFill>
                  <a:srgbClr val="69216A"/>
                </a:solidFill>
                <a:latin typeface="+mn-lt"/>
              </a:defRPr>
            </a:lvl1pPr>
          </a:lstStyle>
          <a:p>
            <a:r>
              <a:rPr lang="en-US" dirty="0"/>
              <a:t>Click to edit Master title style</a:t>
            </a:r>
          </a:p>
        </p:txBody>
      </p:sp>
      <p:graphicFrame>
        <p:nvGraphicFramePr>
          <p:cNvPr id="3" name="Table 2"/>
          <p:cNvGraphicFramePr>
            <a:graphicFrameLocks noGrp="1"/>
          </p:cNvGraphicFramePr>
          <p:nvPr userDrawn="1">
            <p:extLst>
              <p:ext uri="{D42A27DB-BD31-4B8C-83A1-F6EECF244321}">
                <p14:modId xmlns:p14="http://schemas.microsoft.com/office/powerpoint/2010/main" val="1951304287"/>
              </p:ext>
            </p:extLst>
          </p:nvPr>
        </p:nvGraphicFramePr>
        <p:xfrm>
          <a:off x="584200" y="1755840"/>
          <a:ext cx="10871200" cy="3971864"/>
        </p:xfrm>
        <a:graphic>
          <a:graphicData uri="http://schemas.openxmlformats.org/drawingml/2006/table">
            <a:tbl>
              <a:tblPr firstRow="1" bandRow="1">
                <a:tableStyleId>{5C22544A-7EE6-4342-B048-85BDC9FD1C3A}</a:tableStyleId>
              </a:tblPr>
              <a:tblGrid>
                <a:gridCol w="135890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1358900">
                  <a:extLst>
                    <a:ext uri="{9D8B030D-6E8A-4147-A177-3AD203B41FA5}">
                      <a16:colId xmlns:a16="http://schemas.microsoft.com/office/drawing/2014/main" val="20002"/>
                    </a:ext>
                  </a:extLst>
                </a:gridCol>
                <a:gridCol w="1358900">
                  <a:extLst>
                    <a:ext uri="{9D8B030D-6E8A-4147-A177-3AD203B41FA5}">
                      <a16:colId xmlns:a16="http://schemas.microsoft.com/office/drawing/2014/main" val="20003"/>
                    </a:ext>
                  </a:extLst>
                </a:gridCol>
                <a:gridCol w="1358900">
                  <a:extLst>
                    <a:ext uri="{9D8B030D-6E8A-4147-A177-3AD203B41FA5}">
                      <a16:colId xmlns:a16="http://schemas.microsoft.com/office/drawing/2014/main" val="20004"/>
                    </a:ext>
                  </a:extLst>
                </a:gridCol>
                <a:gridCol w="1358900">
                  <a:extLst>
                    <a:ext uri="{9D8B030D-6E8A-4147-A177-3AD203B41FA5}">
                      <a16:colId xmlns:a16="http://schemas.microsoft.com/office/drawing/2014/main" val="20005"/>
                    </a:ext>
                  </a:extLst>
                </a:gridCol>
                <a:gridCol w="1358900">
                  <a:extLst>
                    <a:ext uri="{9D8B030D-6E8A-4147-A177-3AD203B41FA5}">
                      <a16:colId xmlns:a16="http://schemas.microsoft.com/office/drawing/2014/main" val="20006"/>
                    </a:ext>
                  </a:extLst>
                </a:gridCol>
                <a:gridCol w="1358900">
                  <a:extLst>
                    <a:ext uri="{9D8B030D-6E8A-4147-A177-3AD203B41FA5}">
                      <a16:colId xmlns:a16="http://schemas.microsoft.com/office/drawing/2014/main" val="20007"/>
                    </a:ext>
                  </a:extLst>
                </a:gridCol>
              </a:tblGrid>
              <a:tr h="450128">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tc>
                  <a:txBody>
                    <a:bodyPr/>
                    <a:lstStyle/>
                    <a:p>
                      <a:endParaRPr lang="en-US" dirty="0">
                        <a:solidFill>
                          <a:srgbClr val="9D739E"/>
                        </a:solidFill>
                      </a:endParaRPr>
                    </a:p>
                  </a:txBody>
                  <a:tcPr>
                    <a:solidFill>
                      <a:srgbClr val="9D739E"/>
                    </a:solidFill>
                  </a:tcPr>
                </a:tc>
                <a:extLst>
                  <a:ext uri="{0D108BD9-81ED-4DB2-BD59-A6C34878D82A}">
                    <a16:rowId xmlns:a16="http://schemas.microsoft.com/office/drawing/2014/main" val="10000"/>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1"/>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2"/>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3"/>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4"/>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5"/>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6"/>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7"/>
                  </a:ext>
                </a:extLst>
              </a:tr>
              <a:tr h="391304">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tc>
                  <a:txBody>
                    <a:bodyPr/>
                    <a:lstStyle/>
                    <a:p>
                      <a:endParaRPr lang="en-US" dirty="0"/>
                    </a:p>
                  </a:txBody>
                  <a:tcPr>
                    <a:solidFill>
                      <a:srgbClr val="F0E9EE"/>
                    </a:solidFill>
                  </a:tcPr>
                </a:tc>
                <a:extLst>
                  <a:ext uri="{0D108BD9-81ED-4DB2-BD59-A6C34878D82A}">
                    <a16:rowId xmlns:a16="http://schemas.microsoft.com/office/drawing/2014/main" val="10008"/>
                  </a:ext>
                </a:extLst>
              </a:tr>
              <a:tr h="391304">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tc>
                  <a:txBody>
                    <a:bodyPr/>
                    <a:lstStyle/>
                    <a:p>
                      <a:endParaRPr lang="en-US" dirty="0"/>
                    </a:p>
                  </a:txBody>
                  <a:tcPr>
                    <a:solidFill>
                      <a:srgbClr val="E8DEE6"/>
                    </a:solidFill>
                  </a:tcPr>
                </a:tc>
                <a:extLst>
                  <a:ext uri="{0D108BD9-81ED-4DB2-BD59-A6C34878D82A}">
                    <a16:rowId xmlns:a16="http://schemas.microsoft.com/office/drawing/2014/main" val="10009"/>
                  </a:ext>
                </a:extLst>
              </a:tr>
            </a:tbl>
          </a:graphicData>
        </a:graphic>
      </p:graphicFrame>
      <p:sp>
        <p:nvSpPr>
          <p:cNvPr id="4"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5"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6"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84764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6100" y="1096431"/>
            <a:ext cx="4051300" cy="1054100"/>
          </a:xfrm>
          <a:prstGeom prst="rect">
            <a:avLst/>
          </a:prstGeom>
        </p:spPr>
        <p:txBody>
          <a:bodyPr anchor="t"/>
          <a:lstStyle>
            <a:lvl1pPr>
              <a:defRPr sz="3200" b="1">
                <a:solidFill>
                  <a:srgbClr val="69216A"/>
                </a:solidFill>
                <a:latin typeface="+mn-lt"/>
              </a:defRPr>
            </a:lvl1pPr>
          </a:lstStyle>
          <a:p>
            <a:r>
              <a:rPr lang="en-US" dirty="0"/>
              <a:t>Click to edit Master title style</a:t>
            </a:r>
          </a:p>
        </p:txBody>
      </p:sp>
      <p:sp>
        <p:nvSpPr>
          <p:cNvPr id="3" name="Content Placeholder 2"/>
          <p:cNvSpPr>
            <a:spLocks noGrp="1"/>
          </p:cNvSpPr>
          <p:nvPr>
            <p:ph idx="1"/>
          </p:nvPr>
        </p:nvSpPr>
        <p:spPr>
          <a:xfrm>
            <a:off x="4891087" y="1096431"/>
            <a:ext cx="6356519" cy="4629150"/>
          </a:xfrm>
          <a:prstGeom prst="rect">
            <a:avLst/>
          </a:prstGeom>
        </p:spPr>
        <p:txBody>
          <a:bodyPr/>
          <a:lstStyle>
            <a:lvl1pPr>
              <a:defRPr sz="3200">
                <a:solidFill>
                  <a:srgbClr val="69216A"/>
                </a:solidFill>
              </a:defRPr>
            </a:lvl1pPr>
            <a:lvl2pPr>
              <a:defRPr sz="2800"/>
            </a:lvl2pPr>
            <a:lvl3pPr>
              <a:defRPr sz="2400">
                <a:solidFill>
                  <a:srgbClr val="69216A"/>
                </a:solidFill>
              </a:defRPr>
            </a:lvl3pPr>
            <a:lvl4pPr>
              <a:defRPr sz="2000"/>
            </a:lvl4pPr>
            <a:lvl5pPr>
              <a:defRPr sz="2000">
                <a:solidFill>
                  <a:srgbClr val="69216A"/>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47688" y="2167465"/>
            <a:ext cx="404966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Date Placeholder 3"/>
          <p:cNvSpPr>
            <a:spLocks noGrp="1"/>
          </p:cNvSpPr>
          <p:nvPr>
            <p:ph type="dt" sz="half" idx="10"/>
          </p:nvPr>
        </p:nvSpPr>
        <p:spPr>
          <a:xfrm>
            <a:off x="254644" y="6453450"/>
            <a:ext cx="1269356" cy="365125"/>
          </a:xfrm>
          <a:prstGeom prst="rect">
            <a:avLst/>
          </a:prstGeom>
        </p:spPr>
        <p:txBody>
          <a:bodyPr anchor="ctr" anchorCtr="0"/>
          <a:lstStyle>
            <a:lvl1pPr algn="l">
              <a:defRPr sz="1200">
                <a:solidFill>
                  <a:schemeClr val="bg1"/>
                </a:solidFill>
              </a:defRPr>
            </a:lvl1pPr>
          </a:lstStyle>
          <a:p>
            <a:fld id="{CD071B8E-0DD7-5842-950E-3289D9FBABB1}" type="datetime4">
              <a:rPr lang="en-GB" smtClean="0"/>
              <a:pPr/>
              <a:t>06 November 2024</a:t>
            </a:fld>
            <a:endParaRPr lang="en-US" dirty="0"/>
          </a:p>
        </p:txBody>
      </p:sp>
      <p:sp>
        <p:nvSpPr>
          <p:cNvPr id="13" name="Footer Placeholder 4"/>
          <p:cNvSpPr>
            <a:spLocks noGrp="1"/>
          </p:cNvSpPr>
          <p:nvPr>
            <p:ph type="ftr" sz="quarter" idx="11"/>
          </p:nvPr>
        </p:nvSpPr>
        <p:spPr>
          <a:xfrm>
            <a:off x="1736202" y="6453450"/>
            <a:ext cx="6370899" cy="365125"/>
          </a:xfrm>
          <a:prstGeom prst="rect">
            <a:avLst/>
          </a:prstGeom>
        </p:spPr>
        <p:txBody>
          <a:bodyPr anchor="ctr"/>
          <a:lstStyle>
            <a:lvl1pPr algn="l">
              <a:defRPr sz="1200">
                <a:solidFill>
                  <a:schemeClr val="bg1"/>
                </a:solidFill>
              </a:defRPr>
            </a:lvl1pPr>
          </a:lstStyle>
          <a:p>
            <a:endParaRPr lang="en-US" dirty="0"/>
          </a:p>
        </p:txBody>
      </p:sp>
      <p:sp>
        <p:nvSpPr>
          <p:cNvPr id="14" name="Slide Number Placeholder 5"/>
          <p:cNvSpPr>
            <a:spLocks noGrp="1"/>
          </p:cNvSpPr>
          <p:nvPr>
            <p:ph type="sldNum" sz="quarter" idx="12"/>
          </p:nvPr>
        </p:nvSpPr>
        <p:spPr>
          <a:xfrm>
            <a:off x="8610600" y="6453449"/>
            <a:ext cx="3311324" cy="365125"/>
          </a:xfrm>
          <a:prstGeom prst="rect">
            <a:avLst/>
          </a:prstGeom>
        </p:spPr>
        <p:txBody>
          <a:bodyPr anchor="ctr" anchorCtr="0"/>
          <a:lstStyle>
            <a:lvl1pPr algn="r">
              <a:defRPr sz="1200">
                <a:solidFill>
                  <a:schemeClr val="bg1"/>
                </a:solidFill>
              </a:defRPr>
            </a:lvl1pPr>
          </a:lstStyle>
          <a:p>
            <a:fld id="{437794D7-DC86-9A4E-9C9F-0B324FE8876A}" type="slidenum">
              <a:rPr lang="en-US" smtClean="0"/>
              <a:pPr/>
              <a:t>‹#›</a:t>
            </a:fld>
            <a:endParaRPr lang="en-US" dirty="0"/>
          </a:p>
        </p:txBody>
      </p:sp>
    </p:spTree>
    <p:extLst>
      <p:ext uri="{BB962C8B-B14F-4D97-AF65-F5344CB8AC3E}">
        <p14:creationId xmlns:p14="http://schemas.microsoft.com/office/powerpoint/2010/main" val="152933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ustDataLst>
      <p:tags r:id="rId14"/>
    </p:custDataLst>
    <p:extLst>
      <p:ext uri="{BB962C8B-B14F-4D97-AF65-F5344CB8AC3E}">
        <p14:creationId xmlns:p14="http://schemas.microsoft.com/office/powerpoint/2010/main" val="13645026"/>
      </p:ext>
    </p:extLst>
  </p:cSld>
  <p:clrMap bg1="lt1" tx1="dk1" bg2="lt2" tx2="dk2" accent1="accent1" accent2="accent2" accent3="accent3" accent4="accent4" accent5="accent5" accent6="accent6" hlink="hlink" folHlink="folHlink"/>
  <p:sldLayoutIdLst>
    <p:sldLayoutId id="2147484081" r:id="rId1"/>
    <p:sldLayoutId id="2147484083" r:id="rId2"/>
    <p:sldLayoutId id="2147484082" r:id="rId3"/>
    <p:sldLayoutId id="2147484084" r:id="rId4"/>
    <p:sldLayoutId id="2147484085" r:id="rId5"/>
    <p:sldLayoutId id="2147484086" r:id="rId6"/>
    <p:sldLayoutId id="2147484087" r:id="rId7"/>
    <p:sldLayoutId id="2147484108" r:id="rId8"/>
    <p:sldLayoutId id="2147484088" r:id="rId9"/>
    <p:sldLayoutId id="2147484089" r:id="rId10"/>
    <p:sldLayoutId id="2147484114" r:id="rId11"/>
    <p:sldLayoutId id="2147484115"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6827505"/>
      </p:ext>
    </p:extLst>
  </p:cSld>
  <p:clrMap bg1="lt1" tx1="dk1" bg2="lt2" tx2="dk2" accent1="accent1" accent2="accent2" accent3="accent3" accent4="accent4" accent5="accent5" accent6="accent6" hlink="hlink" folHlink="folHlink"/>
  <p:sldLayoutIdLst>
    <p:sldLayoutId id="2147484110" r:id="rId1"/>
    <p:sldLayoutId id="2147484112" r:id="rId2"/>
    <p:sldLayoutId id="2147484113" r:id="rId3"/>
    <p:sldLayoutId id="21474841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12217400" cy="6872287"/>
          </a:xfrm>
          <a:prstGeom prst="rect">
            <a:avLst/>
          </a:prstGeom>
        </p:spPr>
      </p:pic>
    </p:spTree>
    <p:extLst>
      <p:ext uri="{BB962C8B-B14F-4D97-AF65-F5344CB8AC3E}">
        <p14:creationId xmlns:p14="http://schemas.microsoft.com/office/powerpoint/2010/main" val="584570216"/>
      </p:ext>
    </p:extLst>
  </p:cSld>
  <p:clrMap bg1="lt1" tx1="dk1" bg2="lt2" tx2="dk2" accent1="accent1" accent2="accent2" accent3="accent3" accent4="accent4" accent5="accent5" accent6="accent6" hlink="hlink" folHlink="folHlink"/>
  <p:sldLayoutIdLst>
    <p:sldLayoutId id="214748410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hyperlink" Target="https://www.youtube.com/watch?v=rzFX5NWojp0" TargetMode="Externa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www.youtube.com/watch?v=J8jNoF-K8E8"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ctrTitle"/>
          </p:nvPr>
        </p:nvSpPr>
        <p:spPr>
          <a:xfrm>
            <a:off x="380994" y="1345327"/>
            <a:ext cx="11353806" cy="1042336"/>
          </a:xfrm>
        </p:spPr>
        <p:txBody>
          <a:bodyPr>
            <a:normAutofit fontScale="90000"/>
          </a:bodyPr>
          <a:lstStyle/>
          <a:p>
            <a:r>
              <a:rPr lang="en-GB" altLang="en-US" dirty="0"/>
              <a:t>Naïve Bayes Classification and Regression</a:t>
            </a:r>
          </a:p>
        </p:txBody>
      </p:sp>
      <p:sp>
        <p:nvSpPr>
          <p:cNvPr id="123907" name="Rectangle 3"/>
          <p:cNvSpPr>
            <a:spLocks noGrp="1" noChangeArrowheads="1"/>
          </p:cNvSpPr>
          <p:nvPr>
            <p:ph type="subTitle" idx="1"/>
          </p:nvPr>
        </p:nvSpPr>
        <p:spPr>
          <a:xfrm>
            <a:off x="380995" y="2643187"/>
            <a:ext cx="11811005" cy="1571625"/>
          </a:xfrm>
        </p:spPr>
        <p:txBody>
          <a:bodyPr/>
          <a:lstStyle/>
          <a:p>
            <a:r>
              <a:rPr lang="en-GB" b="1" dirty="0"/>
              <a:t>Statement for Audio and Video Learning Resources</a:t>
            </a:r>
          </a:p>
          <a:p>
            <a:r>
              <a:rPr lang="en-GB" b="1" i="1" dirty="0"/>
              <a:t>Video and audio content at the University uses closed captions generated by automatic speech recognition (ASR). The ASR process is based on machine learning algorithms which automatically transcribe voice to text. According to our technology providers, this process is approximately 70-90% accurate depending on the quality of the audio, and consequently video and audio closed captions may include some transcription errors. It is therefore important to recognise that the original recording is the most accurate reflection of the content, and not the captions.</a:t>
            </a:r>
            <a:endParaRPr lang="en-GB" b="1" dirty="0"/>
          </a:p>
          <a:p>
            <a:r>
              <a:rPr lang="en-GB" b="1" i="1" dirty="0"/>
              <a:t>If you require accurate captions as part of your reasonable adjustments, please contact the Inclusion Centre to discuss your requirements. </a:t>
            </a:r>
            <a:endParaRPr lang="en-GB" b="1" dirty="0"/>
          </a:p>
          <a:p>
            <a:pPr algn="l"/>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GB" altLang="en-US" dirty="0"/>
              <a:t>Naïve Bayes’ Theorem</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95842" y="1757928"/>
                <a:ext cx="11000315" cy="4057777"/>
              </a:xfrm>
            </p:spPr>
            <p:txBody>
              <a:bodyPr/>
              <a:lstStyle/>
              <a:p>
                <a:pPr>
                  <a:lnSpc>
                    <a:spcPct val="90000"/>
                  </a:lnSpc>
                </a:pPr>
                <a:r>
                  <a:rPr lang="en-GB" altLang="en-US" dirty="0"/>
                  <a:t>Naïve Bayes’ theorem</a:t>
                </a:r>
              </a:p>
              <a:p>
                <a:pPr marL="457200" lvl="1" indent="0">
                  <a:buNone/>
                </a:pPr>
                <a14:m>
                  <m:oMathPara xmlns:m="http://schemas.openxmlformats.org/officeDocument/2006/math">
                    <m:oMathParaPr>
                      <m:jc m:val="centerGroup"/>
                    </m:oMathParaPr>
                    <m:oMath xmlns:m="http://schemas.openxmlformats.org/officeDocument/2006/math">
                      <m:r>
                        <a:rPr lang="en-GB" altLang="en-US" sz="3200" b="0" i="1" smtClean="0">
                          <a:latin typeface="Cambria Math" panose="02040503050406030204" pitchFamily="18" charset="0"/>
                        </a:rPr>
                        <m:t>𝑝</m:t>
                      </m:r>
                      <m:d>
                        <m:dPr>
                          <m:ctrlPr>
                            <a:rPr lang="en-GB" altLang="en-US" sz="3200" b="0" i="1" smtClean="0">
                              <a:latin typeface="Cambria Math" panose="02040503050406030204" pitchFamily="18" charset="0"/>
                            </a:rPr>
                          </m:ctrlPr>
                        </m:dPr>
                        <m:e>
                          <m:r>
                            <a:rPr lang="en-GB" altLang="en-US" sz="3200" b="0" i="1" smtClean="0">
                              <a:latin typeface="Cambria Math" panose="02040503050406030204" pitchFamily="18" charset="0"/>
                            </a:rPr>
                            <m:t>𝐻</m:t>
                          </m:r>
                        </m:e>
                        <m:e>
                          <m:r>
                            <a:rPr lang="en-GB" altLang="en-US" sz="3200" b="0" i="1" smtClean="0">
                              <a:latin typeface="Cambria Math" panose="02040503050406030204" pitchFamily="18" charset="0"/>
                            </a:rPr>
                            <m:t>𝐸</m:t>
                          </m:r>
                        </m:e>
                      </m:d>
                      <m:r>
                        <a:rPr lang="en-GB" altLang="en-US" sz="3200" b="0" i="1" smtClean="0">
                          <a:latin typeface="Cambria Math" panose="02040503050406030204" pitchFamily="18" charset="0"/>
                        </a:rPr>
                        <m:t>=</m:t>
                      </m:r>
                      <m:f>
                        <m:fPr>
                          <m:ctrlPr>
                            <a:rPr lang="en-GB" altLang="en-US" sz="3200" b="0" i="1" smtClean="0">
                              <a:latin typeface="Cambria Math" panose="02040503050406030204" pitchFamily="18" charset="0"/>
                            </a:rPr>
                          </m:ctrlPr>
                        </m:fPr>
                        <m:num>
                          <m:r>
                            <a:rPr lang="en-GB" altLang="en-US" sz="3200" b="0" i="1" smtClean="0">
                              <a:latin typeface="Cambria Math" panose="02040503050406030204" pitchFamily="18" charset="0"/>
                            </a:rPr>
                            <m:t>𝑝</m:t>
                          </m:r>
                          <m:d>
                            <m:dPr>
                              <m:ctrlPr>
                                <a:rPr lang="en-GB" altLang="en-US" sz="3200" b="0" i="1" smtClean="0">
                                  <a:latin typeface="Cambria Math" panose="02040503050406030204" pitchFamily="18" charset="0"/>
                                </a:rPr>
                              </m:ctrlPr>
                            </m:dPr>
                            <m:e>
                              <m:r>
                                <a:rPr lang="en-GB" altLang="en-US" sz="3200" b="0" i="1" smtClean="0">
                                  <a:latin typeface="Cambria Math" panose="02040503050406030204" pitchFamily="18" charset="0"/>
                                </a:rPr>
                                <m:t>𝐸</m:t>
                              </m:r>
                            </m:e>
                            <m:e>
                              <m:r>
                                <a:rPr lang="en-GB" altLang="en-US" sz="3200" b="0" i="1" smtClean="0">
                                  <a:latin typeface="Cambria Math" panose="02040503050406030204" pitchFamily="18" charset="0"/>
                                </a:rPr>
                                <m:t>𝐻</m:t>
                              </m:r>
                            </m:e>
                          </m:d>
                          <m:r>
                            <a:rPr lang="en-GB" altLang="en-US" sz="3200" b="0" i="1" smtClean="0">
                              <a:latin typeface="Cambria Math" panose="02040503050406030204" pitchFamily="18" charset="0"/>
                            </a:rPr>
                            <m:t>∗</m:t>
                          </m:r>
                          <m:r>
                            <a:rPr lang="en-GB" altLang="en-US" sz="3200" b="0" i="1" smtClean="0">
                              <a:latin typeface="Cambria Math" panose="02040503050406030204" pitchFamily="18" charset="0"/>
                            </a:rPr>
                            <m:t>𝑝</m:t>
                          </m:r>
                          <m:r>
                            <a:rPr lang="en-GB" altLang="en-US" sz="3200" b="0" i="1" smtClean="0">
                              <a:latin typeface="Cambria Math" panose="02040503050406030204" pitchFamily="18" charset="0"/>
                            </a:rPr>
                            <m:t>(</m:t>
                          </m:r>
                          <m:r>
                            <a:rPr lang="en-GB" altLang="en-US" sz="3200" b="0" i="1" smtClean="0">
                              <a:latin typeface="Cambria Math" panose="02040503050406030204" pitchFamily="18" charset="0"/>
                            </a:rPr>
                            <m:t>𝐻</m:t>
                          </m:r>
                          <m:r>
                            <a:rPr lang="en-GB" altLang="en-US" sz="3200" b="0" i="1" smtClean="0">
                              <a:latin typeface="Cambria Math" panose="02040503050406030204" pitchFamily="18" charset="0"/>
                            </a:rPr>
                            <m:t>)</m:t>
                          </m:r>
                        </m:num>
                        <m:den>
                          <m:r>
                            <a:rPr lang="en-GB" altLang="en-US" sz="3200" b="0" i="1" smtClean="0">
                              <a:latin typeface="Cambria Math" panose="02040503050406030204" pitchFamily="18" charset="0"/>
                            </a:rPr>
                            <m:t>𝑝</m:t>
                          </m:r>
                          <m:r>
                            <a:rPr lang="en-GB" altLang="en-US" sz="3200" b="0" i="1" smtClean="0">
                              <a:latin typeface="Cambria Math" panose="02040503050406030204" pitchFamily="18" charset="0"/>
                            </a:rPr>
                            <m:t>(</m:t>
                          </m:r>
                          <m:r>
                            <a:rPr lang="en-GB" altLang="en-US" sz="3200" b="0" i="1" smtClean="0">
                              <a:latin typeface="Cambria Math" panose="02040503050406030204" pitchFamily="18" charset="0"/>
                            </a:rPr>
                            <m:t>𝐸</m:t>
                          </m:r>
                          <m:r>
                            <a:rPr lang="en-GB" altLang="en-US" sz="3200" b="0" i="1" smtClean="0">
                              <a:latin typeface="Cambria Math" panose="02040503050406030204" pitchFamily="18" charset="0"/>
                            </a:rPr>
                            <m:t>)</m:t>
                          </m:r>
                        </m:den>
                      </m:f>
                    </m:oMath>
                  </m:oMathPara>
                </a14:m>
                <a:endParaRPr lang="en-GB" altLang="en-US" sz="3200" dirty="0"/>
              </a:p>
              <a:p>
                <a:pPr>
                  <a:lnSpc>
                    <a:spcPct val="90000"/>
                  </a:lnSpc>
                </a:pPr>
                <a:endParaRPr lang="en-GB" altLang="en-US" sz="3600" dirty="0"/>
              </a:p>
              <a:p>
                <a:pPr lvl="1"/>
                <a:r>
                  <a:rPr lang="en-GB" altLang="en-US" sz="2800" b="1" dirty="0">
                    <a:solidFill>
                      <a:schemeClr val="accent1">
                        <a:lumMod val="75000"/>
                      </a:schemeClr>
                    </a:solidFill>
                  </a:rPr>
                  <a:t>Posterior probability P(H|E): </a:t>
                </a:r>
                <a:r>
                  <a:rPr lang="en-GB" altLang="en-US" sz="2800" dirty="0"/>
                  <a:t>the probability of H given that evidence E has been observed.</a:t>
                </a:r>
              </a:p>
              <a:p>
                <a:pPr lvl="1"/>
                <a:r>
                  <a:rPr lang="en-GB" altLang="en-US" sz="2800" b="1" dirty="0">
                    <a:solidFill>
                      <a:schemeClr val="accent1">
                        <a:lumMod val="75000"/>
                      </a:schemeClr>
                    </a:solidFill>
                  </a:rPr>
                  <a:t>Prior probability P(H): </a:t>
                </a:r>
                <a:r>
                  <a:rPr lang="en-GB" altLang="en-US" sz="2800" dirty="0"/>
                  <a:t>the probability of hypothesis H.</a:t>
                </a:r>
              </a:p>
              <a:p>
                <a:pPr lvl="1"/>
                <a:r>
                  <a:rPr lang="en-GB" altLang="en-US" sz="2800" b="1" dirty="0">
                    <a:solidFill>
                      <a:schemeClr val="accent1">
                        <a:lumMod val="75000"/>
                      </a:schemeClr>
                    </a:solidFill>
                  </a:rPr>
                  <a:t>Marginal probability p(E):</a:t>
                </a:r>
                <a:r>
                  <a:rPr lang="en-GB" altLang="en-US" sz="2800" dirty="0"/>
                  <a:t> the probability of evidence E.</a:t>
                </a:r>
              </a:p>
              <a:p>
                <a:pPr lvl="1"/>
                <a:r>
                  <a:rPr lang="en-GB" altLang="en-US" sz="2800" b="1" dirty="0">
                    <a:solidFill>
                      <a:schemeClr val="accent1">
                        <a:lumMod val="75000"/>
                      </a:schemeClr>
                    </a:solidFill>
                  </a:rPr>
                  <a:t>Likelihood probability p(E|H): </a:t>
                </a:r>
                <a:r>
                  <a:rPr lang="en-GB" altLang="en-US" sz="2800" dirty="0"/>
                  <a:t>the probability of evidence given hypothesis is true</a:t>
                </a:r>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95842" y="1757928"/>
                <a:ext cx="11000315" cy="4057777"/>
              </a:xfrm>
              <a:blipFill>
                <a:blip r:embed="rId3"/>
                <a:stretch>
                  <a:fillRect l="-998" t="-2402" r="-443" b="-17267"/>
                </a:stretch>
              </a:blipFill>
            </p:spPr>
            <p:txBody>
              <a:bodyPr/>
              <a:lstStyle/>
              <a:p>
                <a:r>
                  <a:rPr lang="en-GB">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ltLang="en-US" dirty="0"/>
              <a:t>Naïve Bayes’ Theorem for classification</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a:xfrm>
                <a:off x="784897" y="1783328"/>
                <a:ext cx="9722953" cy="4840287"/>
              </a:xfrm>
            </p:spPr>
            <p:txBody>
              <a:bodyPr/>
              <a:lstStyle/>
              <a:p>
                <a:r>
                  <a:rPr lang="en-GB" altLang="en-US" dirty="0"/>
                  <a:t>Calculate the probability of the class given an instance</a:t>
                </a:r>
              </a:p>
              <a:p>
                <a:r>
                  <a:rPr lang="en-GB" altLang="en-US" dirty="0"/>
                  <a:t>Instance = evidence E</a:t>
                </a:r>
              </a:p>
              <a:p>
                <a:r>
                  <a:rPr lang="en-GB" altLang="en-US" dirty="0"/>
                  <a:t>Class value = hypothesis H</a:t>
                </a:r>
              </a:p>
              <a:p>
                <a:r>
                  <a:rPr lang="en-GB" altLang="en-US" dirty="0"/>
                  <a:t>Evidence is split into independent parts (attributes of instance)</a:t>
                </a:r>
              </a:p>
              <a:p>
                <a:r>
                  <a:rPr lang="en-GB" altLang="en-US" dirty="0"/>
                  <a:t>So the posterior  probability is</a:t>
                </a:r>
              </a:p>
              <a:p>
                <a:pPr marL="0" indent="0">
                  <a:buNone/>
                </a:pPr>
                <a14:m>
                  <m:oMathPara xmlns:m="http://schemas.openxmlformats.org/officeDocument/2006/math">
                    <m:oMathParaPr>
                      <m:jc m:val="centerGroup"/>
                    </m:oMathParaPr>
                    <m:oMath xmlns:m="http://schemas.openxmlformats.org/officeDocument/2006/math">
                      <m:r>
                        <a:rPr lang="en-GB" altLang="en-US" i="1">
                          <a:latin typeface="Cambria Math" panose="02040503050406030204" pitchFamily="18" charset="0"/>
                        </a:rPr>
                        <m:t>𝑝</m:t>
                      </m:r>
                      <m:d>
                        <m:dPr>
                          <m:ctrlPr>
                            <a:rPr lang="en-GB" altLang="en-US" i="1">
                              <a:latin typeface="Cambria Math" panose="02040503050406030204" pitchFamily="18" charset="0"/>
                            </a:rPr>
                          </m:ctrlPr>
                        </m:dPr>
                        <m:e>
                          <m:r>
                            <a:rPr lang="en-GB" altLang="en-US" i="1">
                              <a:latin typeface="Cambria Math" panose="02040503050406030204" pitchFamily="18" charset="0"/>
                            </a:rPr>
                            <m:t>𝐻</m:t>
                          </m:r>
                        </m:e>
                        <m:e>
                          <m:r>
                            <a:rPr lang="en-GB" altLang="en-US" i="1">
                              <a:latin typeface="Cambria Math" panose="02040503050406030204" pitchFamily="18" charset="0"/>
                            </a:rPr>
                            <m:t>𝐸</m:t>
                          </m:r>
                        </m:e>
                      </m:d>
                      <m:r>
                        <a:rPr lang="en-GB" altLang="en-US" i="1">
                          <a:latin typeface="Cambria Math" panose="02040503050406030204" pitchFamily="18" charset="0"/>
                        </a:rPr>
                        <m:t>=</m:t>
                      </m:r>
                      <m:f>
                        <m:fPr>
                          <m:ctrlPr>
                            <a:rPr lang="en-GB" altLang="en-US" i="1">
                              <a:latin typeface="Cambria Math" panose="02040503050406030204" pitchFamily="18" charset="0"/>
                            </a:rPr>
                          </m:ctrlPr>
                        </m:fPr>
                        <m:num>
                          <m:r>
                            <a:rPr lang="en-GB" altLang="en-US" i="1">
                              <a:latin typeface="Cambria Math" panose="02040503050406030204" pitchFamily="18" charset="0"/>
                            </a:rPr>
                            <m:t>𝑝</m:t>
                          </m:r>
                          <m:d>
                            <m:dPr>
                              <m:ctrlPr>
                                <a:rPr lang="en-GB" altLang="en-US" i="1">
                                  <a:latin typeface="Cambria Math" panose="02040503050406030204" pitchFamily="18" charset="0"/>
                                </a:rPr>
                              </m:ctrlPr>
                            </m:dPr>
                            <m:e>
                              <m:sSub>
                                <m:sSubPr>
                                  <m:ctrlPr>
                                    <a:rPr lang="en-GB" altLang="en-US" i="1">
                                      <a:latin typeface="Cambria Math" panose="02040503050406030204" pitchFamily="18" charset="0"/>
                                    </a:rPr>
                                  </m:ctrlPr>
                                </m:sSubPr>
                                <m:e>
                                  <m:r>
                                    <a:rPr lang="en-GB" altLang="en-US" i="1">
                                      <a:latin typeface="Cambria Math" panose="02040503050406030204" pitchFamily="18" charset="0"/>
                                    </a:rPr>
                                    <m:t>𝐸</m:t>
                                  </m:r>
                                </m:e>
                                <m:sub>
                                  <m:r>
                                    <a:rPr lang="en-GB" altLang="en-US" i="1">
                                      <a:latin typeface="Cambria Math" panose="02040503050406030204" pitchFamily="18" charset="0"/>
                                    </a:rPr>
                                    <m:t>1</m:t>
                                  </m:r>
                                </m:sub>
                              </m:sSub>
                            </m:e>
                            <m:e>
                              <m:r>
                                <a:rPr lang="en-GB" altLang="en-US" i="1">
                                  <a:latin typeface="Cambria Math" panose="02040503050406030204" pitchFamily="18" charset="0"/>
                                </a:rPr>
                                <m:t>𝐻</m:t>
                              </m:r>
                            </m:e>
                          </m:d>
                          <m:r>
                            <a:rPr lang="en-GB" altLang="en-US" i="1">
                              <a:latin typeface="Cambria Math" panose="02040503050406030204" pitchFamily="18" charset="0"/>
                            </a:rPr>
                            <m:t>∗</m:t>
                          </m:r>
                          <m:r>
                            <a:rPr lang="en-GB" altLang="en-US" i="1">
                              <a:latin typeface="Cambria Math" panose="02040503050406030204" pitchFamily="18" charset="0"/>
                            </a:rPr>
                            <m:t>𝑝</m:t>
                          </m:r>
                          <m:d>
                            <m:dPr>
                              <m:ctrlPr>
                                <a:rPr lang="en-GB" altLang="en-US" i="1">
                                  <a:latin typeface="Cambria Math" panose="02040503050406030204" pitchFamily="18" charset="0"/>
                                </a:rPr>
                              </m:ctrlPr>
                            </m:dPr>
                            <m:e>
                              <m:sSub>
                                <m:sSubPr>
                                  <m:ctrlPr>
                                    <a:rPr lang="en-GB" altLang="en-US" i="1">
                                      <a:latin typeface="Cambria Math" panose="02040503050406030204" pitchFamily="18" charset="0"/>
                                    </a:rPr>
                                  </m:ctrlPr>
                                </m:sSubPr>
                                <m:e>
                                  <m:r>
                                    <a:rPr lang="en-GB" altLang="en-US" i="1">
                                      <a:latin typeface="Cambria Math" panose="02040503050406030204" pitchFamily="18" charset="0"/>
                                    </a:rPr>
                                    <m:t>𝐸</m:t>
                                  </m:r>
                                </m:e>
                                <m:sub>
                                  <m:r>
                                    <a:rPr lang="en-GB" altLang="en-US" i="1">
                                      <a:latin typeface="Cambria Math" panose="02040503050406030204" pitchFamily="18" charset="0"/>
                                    </a:rPr>
                                    <m:t>2</m:t>
                                  </m:r>
                                </m:sub>
                              </m:sSub>
                            </m:e>
                            <m:e>
                              <m:r>
                                <a:rPr lang="en-GB" altLang="en-US" i="1">
                                  <a:latin typeface="Cambria Math" panose="02040503050406030204" pitchFamily="18" charset="0"/>
                                </a:rPr>
                                <m:t>𝐻</m:t>
                              </m:r>
                            </m:e>
                          </m:d>
                          <m:r>
                            <a:rPr lang="en-GB" altLang="en-US" i="1">
                              <a:latin typeface="Cambria Math" panose="02040503050406030204" pitchFamily="18" charset="0"/>
                            </a:rPr>
                            <m:t>∗</m:t>
                          </m:r>
                          <m:r>
                            <a:rPr lang="en-GB" altLang="en-US" i="1" baseline="-25000">
                              <a:latin typeface="Cambria Math" panose="02040503050406030204" pitchFamily="18" charset="0"/>
                            </a:rPr>
                            <m:t>…</m:t>
                          </m:r>
                          <m:r>
                            <a:rPr lang="en-GB" altLang="en-US" i="1">
                              <a:latin typeface="Cambria Math" panose="02040503050406030204" pitchFamily="18" charset="0"/>
                            </a:rPr>
                            <m:t>∗</m:t>
                          </m:r>
                          <m:r>
                            <a:rPr lang="en-GB" altLang="en-US" i="1">
                              <a:latin typeface="Cambria Math" panose="02040503050406030204" pitchFamily="18" charset="0"/>
                            </a:rPr>
                            <m:t>𝑝</m:t>
                          </m:r>
                          <m:d>
                            <m:dPr>
                              <m:ctrlPr>
                                <a:rPr lang="en-GB" altLang="en-US" i="1">
                                  <a:latin typeface="Cambria Math" panose="02040503050406030204" pitchFamily="18" charset="0"/>
                                </a:rPr>
                              </m:ctrlPr>
                            </m:dPr>
                            <m:e>
                              <m:sSub>
                                <m:sSubPr>
                                  <m:ctrlPr>
                                    <a:rPr lang="en-GB" altLang="en-US" i="1">
                                      <a:latin typeface="Cambria Math" panose="02040503050406030204" pitchFamily="18" charset="0"/>
                                    </a:rPr>
                                  </m:ctrlPr>
                                </m:sSubPr>
                                <m:e>
                                  <m:r>
                                    <a:rPr lang="en-GB" altLang="en-US" i="1">
                                      <a:latin typeface="Cambria Math" panose="02040503050406030204" pitchFamily="18" charset="0"/>
                                    </a:rPr>
                                    <m:t>𝐸</m:t>
                                  </m:r>
                                </m:e>
                                <m:sub>
                                  <m:r>
                                    <a:rPr lang="en-GB" altLang="en-US" i="1">
                                      <a:latin typeface="Cambria Math" panose="02040503050406030204" pitchFamily="18" charset="0"/>
                                    </a:rPr>
                                    <m:t>𝑛</m:t>
                                  </m:r>
                                </m:sub>
                              </m:sSub>
                            </m:e>
                            <m:e>
                              <m:r>
                                <a:rPr lang="en-GB" altLang="en-US" i="1">
                                  <a:latin typeface="Cambria Math" panose="02040503050406030204" pitchFamily="18" charset="0"/>
                                </a:rPr>
                                <m:t>𝐻</m:t>
                              </m:r>
                            </m:e>
                          </m:d>
                          <m:r>
                            <a:rPr lang="en-GB" altLang="en-US" i="1">
                              <a:latin typeface="Cambria Math" panose="02040503050406030204" pitchFamily="18" charset="0"/>
                            </a:rPr>
                            <m:t>∗</m:t>
                          </m:r>
                          <m:r>
                            <a:rPr lang="en-GB" altLang="en-US" i="1">
                              <a:latin typeface="Cambria Math" panose="02040503050406030204" pitchFamily="18" charset="0"/>
                            </a:rPr>
                            <m:t>𝑝</m:t>
                          </m:r>
                          <m:d>
                            <m:dPr>
                              <m:ctrlPr>
                                <a:rPr lang="en-GB" altLang="en-US" i="1">
                                  <a:latin typeface="Cambria Math" panose="02040503050406030204" pitchFamily="18" charset="0"/>
                                </a:rPr>
                              </m:ctrlPr>
                            </m:dPr>
                            <m:e>
                              <m:r>
                                <a:rPr lang="en-GB" altLang="en-US" i="1">
                                  <a:latin typeface="Cambria Math" panose="02040503050406030204" pitchFamily="18" charset="0"/>
                                </a:rPr>
                                <m:t>𝐻</m:t>
                              </m:r>
                            </m:e>
                          </m:d>
                        </m:num>
                        <m:den>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oMath>
                  </m:oMathPara>
                </a14:m>
                <a:endParaRPr lang="en-GB" altLang="en-US" i="1" dirty="0">
                  <a:latin typeface="Cambria Math" panose="02040503050406030204" pitchFamily="18" charset="0"/>
                </a:endParaRPr>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xfrm>
                <a:off x="784897" y="1783328"/>
                <a:ext cx="9722953" cy="4840287"/>
              </a:xfrm>
              <a:blipFill>
                <a:blip r:embed="rId3"/>
                <a:stretch>
                  <a:fillRect l="-1129" t="-2141"/>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FE4C830E-C262-DB1D-F205-A36A1EE29E3D}"/>
              </a:ext>
            </a:extLst>
          </p:cNvPr>
          <p:cNvSpPr txBox="1"/>
          <p:nvPr/>
        </p:nvSpPr>
        <p:spPr>
          <a:xfrm>
            <a:off x="2266122" y="5625548"/>
            <a:ext cx="3467616" cy="369332"/>
          </a:xfrm>
          <a:prstGeom prst="rect">
            <a:avLst/>
          </a:prstGeom>
          <a:solidFill>
            <a:schemeClr val="accent1">
              <a:lumMod val="20000"/>
              <a:lumOff val="80000"/>
            </a:schemeClr>
          </a:solidFill>
        </p:spPr>
        <p:txBody>
          <a:bodyPr wrap="none" rtlCol="0">
            <a:spAutoFit/>
          </a:bodyPr>
          <a:lstStyle/>
          <a:p>
            <a:r>
              <a:rPr lang="en-GB" dirty="0"/>
              <a:t>What about this? Ignore it for now.</a:t>
            </a:r>
          </a:p>
        </p:txBody>
      </p:sp>
      <p:cxnSp>
        <p:nvCxnSpPr>
          <p:cNvPr id="4" name="Straight Arrow Connector 3">
            <a:extLst>
              <a:ext uri="{FF2B5EF4-FFF2-40B4-BE49-F238E27FC236}">
                <a16:creationId xmlns:a16="http://schemas.microsoft.com/office/drawing/2014/main" id="{90DA8DBE-2DB6-D758-7FAD-CDA31D0E7948}"/>
              </a:ext>
            </a:extLst>
          </p:cNvPr>
          <p:cNvCxnSpPr>
            <a:stCxn id="2" idx="3"/>
          </p:cNvCxnSpPr>
          <p:nvPr/>
        </p:nvCxnSpPr>
        <p:spPr>
          <a:xfrm flipV="1">
            <a:off x="5733738" y="5118652"/>
            <a:ext cx="627305" cy="691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GB" altLang="en-US" dirty="0"/>
              <a:t>Applying Naïve Bayes’ Theorem</a:t>
            </a:r>
          </a:p>
        </p:txBody>
      </p:sp>
      <mc:AlternateContent xmlns:mc="http://schemas.openxmlformats.org/markup-compatibility/2006">
        <mc:Choice xmlns:a14="http://schemas.microsoft.com/office/drawing/2010/main" Requires="a14">
          <p:sp>
            <p:nvSpPr>
              <p:cNvPr id="40963" name="Rectangle 3"/>
              <p:cNvSpPr>
                <a:spLocks noGrp="1" noChangeArrowheads="1"/>
              </p:cNvSpPr>
              <p:nvPr>
                <p:ph type="body" idx="1"/>
              </p:nvPr>
            </p:nvSpPr>
            <p:spPr>
              <a:xfrm>
                <a:off x="331851" y="1851243"/>
                <a:ext cx="11883316" cy="4579937"/>
              </a:xfrm>
            </p:spPr>
            <p:txBody>
              <a:bodyPr/>
              <a:lstStyle/>
              <a:p>
                <a:pPr marL="0" indent="0">
                  <a:lnSpc>
                    <a:spcPct val="90000"/>
                  </a:lnSpc>
                  <a:buNone/>
                </a:pPr>
                <a:r>
                  <a:rPr lang="en-GB" altLang="en-US" dirty="0"/>
                  <a:t>A new day with evidence E:</a:t>
                </a:r>
              </a:p>
              <a:p>
                <a:pPr marL="457200" lvl="1" indent="0">
                  <a:lnSpc>
                    <a:spcPct val="90000"/>
                  </a:lnSpc>
                  <a:buNone/>
                </a:pPr>
                <a:r>
                  <a:rPr lang="en-GB" altLang="en-US" dirty="0"/>
                  <a:t>A: Outlook = sunny; B: Temperature = cool; C: Humidity = high; D: Windy = true</a:t>
                </a:r>
              </a:p>
              <a:p>
                <a:pPr lvl="1">
                  <a:lnSpc>
                    <a:spcPct val="90000"/>
                  </a:lnSpc>
                </a:pPr>
                <a:endParaRPr lang="en-GB" altLang="en-US" dirty="0"/>
              </a:p>
              <a:p>
                <a:pPr marL="0" indent="0">
                  <a:buNone/>
                </a:pPr>
                <a14:m>
                  <m:oMathPara xmlns:m="http://schemas.openxmlformats.org/officeDocument/2006/math">
                    <m:oMathParaPr>
                      <m:jc m:val="centerGroup"/>
                    </m:oMathParaPr>
                    <m:oMath xmlns:m="http://schemas.openxmlformats.org/officeDocument/2006/math">
                      <m:r>
                        <a:rPr lang="en-GB" altLang="en-US" sz="2400" b="0" i="1" smtClean="0">
                          <a:latin typeface="Cambria Math" panose="02040503050406030204" pitchFamily="18" charset="0"/>
                          <a:ea typeface="Cambria Math" panose="02040503050406030204" pitchFamily="18" charset="0"/>
                        </a:rPr>
                        <m:t>𝑝</m:t>
                      </m:r>
                      <m:r>
                        <a:rPr lang="en-GB" altLang="en-US" sz="2400" b="0" i="1" smtClean="0">
                          <a:latin typeface="Cambria Math" panose="02040503050406030204" pitchFamily="18" charset="0"/>
                          <a:ea typeface="Cambria Math" panose="02040503050406030204" pitchFamily="18" charset="0"/>
                        </a:rPr>
                        <m:t>(</m:t>
                      </m:r>
                      <m:r>
                        <a:rPr lang="en-GB" altLang="en-US" sz="2400" b="0" i="1" smtClean="0">
                          <a:latin typeface="Cambria Math" panose="02040503050406030204" pitchFamily="18" charset="0"/>
                          <a:ea typeface="Cambria Math" panose="02040503050406030204" pitchFamily="18" charset="0"/>
                        </a:rPr>
                        <m:t>𝑦𝑒𝑠</m:t>
                      </m:r>
                      <m:r>
                        <a:rPr lang="en-GB" altLang="en-US" sz="2400" b="0" i="1" smtClean="0">
                          <a:latin typeface="Cambria Math" panose="02040503050406030204" pitchFamily="18" charset="0"/>
                          <a:ea typeface="Cambria Math" panose="02040503050406030204" pitchFamily="18" charset="0"/>
                        </a:rPr>
                        <m:t>|</m:t>
                      </m:r>
                      <m:r>
                        <a:rPr lang="en-GB" altLang="en-US" sz="2400" b="0" i="1" smtClean="0">
                          <a:latin typeface="Cambria Math" panose="02040503050406030204" pitchFamily="18" charset="0"/>
                          <a:ea typeface="Cambria Math" panose="02040503050406030204" pitchFamily="18" charset="0"/>
                        </a:rPr>
                        <m:t>𝐸</m:t>
                      </m:r>
                      <m:r>
                        <a:rPr lang="en-GB" altLang="en-US" sz="2400" b="0" i="1" smtClean="0">
                          <a:latin typeface="Cambria Math" panose="02040503050406030204" pitchFamily="18" charset="0"/>
                          <a:ea typeface="Cambria Math" panose="02040503050406030204" pitchFamily="18" charset="0"/>
                        </a:rPr>
                        <m:t>)=</m:t>
                      </m:r>
                      <m:f>
                        <m:fPr>
                          <m:ctrlPr>
                            <a:rPr lang="en-GB" altLang="en-US" sz="2400" i="1" smtClean="0">
                              <a:latin typeface="Cambria Math" panose="02040503050406030204" pitchFamily="18" charset="0"/>
                            </a:rPr>
                          </m:ctrlPr>
                        </m:fPr>
                        <m:num>
                          <m:r>
                            <a:rPr lang="en-GB" altLang="en-US" sz="2400" b="0" i="1" smtClean="0">
                              <a:latin typeface="Cambria Math" panose="02040503050406030204" pitchFamily="18" charset="0"/>
                            </a:rPr>
                            <m:t>𝑝</m:t>
                          </m:r>
                          <m:d>
                            <m:dPr>
                              <m:ctrlPr>
                                <a:rPr lang="en-GB" altLang="en-US" sz="2400" b="0" i="1" smtClean="0">
                                  <a:latin typeface="Cambria Math" panose="02040503050406030204" pitchFamily="18" charset="0"/>
                                </a:rPr>
                              </m:ctrlPr>
                            </m:dPr>
                            <m:e>
                              <m:r>
                                <a:rPr lang="en-GB" altLang="en-US" sz="2400" b="0" i="1" smtClean="0">
                                  <a:latin typeface="Cambria Math" panose="02040503050406030204" pitchFamily="18" charset="0"/>
                                </a:rPr>
                                <m:t>𝐴</m:t>
                              </m:r>
                            </m:e>
                            <m:e>
                              <m:r>
                                <a:rPr lang="en-GB" altLang="en-US" sz="2400" b="0" i="1" smtClean="0">
                                  <a:latin typeface="Cambria Math" panose="02040503050406030204" pitchFamily="18" charset="0"/>
                                </a:rPr>
                                <m:t>𝑦</m:t>
                              </m:r>
                            </m:e>
                          </m:d>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𝑝</m:t>
                          </m:r>
                          <m:d>
                            <m:dPr>
                              <m:ctrlPr>
                                <a:rPr lang="en-GB" altLang="en-US" sz="2400" b="0" i="1" smtClean="0">
                                  <a:latin typeface="Cambria Math" panose="02040503050406030204" pitchFamily="18" charset="0"/>
                                </a:rPr>
                              </m:ctrlPr>
                            </m:dPr>
                            <m:e>
                              <m:r>
                                <a:rPr lang="en-GB" altLang="en-US" sz="2400" b="0" i="1" smtClean="0">
                                  <a:latin typeface="Cambria Math" panose="02040503050406030204" pitchFamily="18" charset="0"/>
                                </a:rPr>
                                <m:t>𝐵</m:t>
                              </m:r>
                            </m:e>
                            <m:e>
                              <m:r>
                                <a:rPr lang="en-GB" altLang="en-US" sz="2400" b="0" i="1" smtClean="0">
                                  <a:latin typeface="Cambria Math" panose="02040503050406030204" pitchFamily="18" charset="0"/>
                                </a:rPr>
                                <m:t>𝑦</m:t>
                              </m:r>
                            </m:e>
                          </m:d>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𝑝</m:t>
                          </m:r>
                          <m:d>
                            <m:dPr>
                              <m:ctrlPr>
                                <a:rPr lang="en-GB" altLang="en-US" sz="2400" b="0" i="1" smtClean="0">
                                  <a:latin typeface="Cambria Math" panose="02040503050406030204" pitchFamily="18" charset="0"/>
                                </a:rPr>
                              </m:ctrlPr>
                            </m:dPr>
                            <m:e>
                              <m:r>
                                <a:rPr lang="en-GB" altLang="en-US" sz="2400" b="0" i="1" smtClean="0">
                                  <a:latin typeface="Cambria Math" panose="02040503050406030204" pitchFamily="18" charset="0"/>
                                </a:rPr>
                                <m:t>𝐶</m:t>
                              </m:r>
                            </m:e>
                            <m:e>
                              <m:r>
                                <a:rPr lang="en-GB" altLang="en-US" sz="2400" b="0" i="1" smtClean="0">
                                  <a:latin typeface="Cambria Math" panose="02040503050406030204" pitchFamily="18" charset="0"/>
                                </a:rPr>
                                <m:t>𝑦</m:t>
                              </m:r>
                            </m:e>
                          </m:d>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𝑝</m:t>
                          </m:r>
                          <m:d>
                            <m:dPr>
                              <m:ctrlPr>
                                <a:rPr lang="en-GB" altLang="en-US" sz="2400" b="0" i="1" smtClean="0">
                                  <a:latin typeface="Cambria Math" panose="02040503050406030204" pitchFamily="18" charset="0"/>
                                </a:rPr>
                              </m:ctrlPr>
                            </m:dPr>
                            <m:e>
                              <m:r>
                                <a:rPr lang="en-GB" altLang="en-US" sz="2400" b="0" i="1" smtClean="0">
                                  <a:latin typeface="Cambria Math" panose="02040503050406030204" pitchFamily="18" charset="0"/>
                                </a:rPr>
                                <m:t>𝐷</m:t>
                              </m:r>
                            </m:e>
                            <m:e>
                              <m:r>
                                <a:rPr lang="en-GB" altLang="en-US" sz="2400" b="0" i="1" smtClean="0">
                                  <a:latin typeface="Cambria Math" panose="02040503050406030204" pitchFamily="18" charset="0"/>
                                </a:rPr>
                                <m:t>𝑦</m:t>
                              </m:r>
                            </m:e>
                          </m:d>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𝑝</m:t>
                          </m:r>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𝑦</m:t>
                          </m:r>
                          <m:r>
                            <a:rPr lang="en-GB" altLang="en-US" sz="2400" b="0" i="1" smtClean="0">
                              <a:latin typeface="Cambria Math" panose="02040503050406030204" pitchFamily="18" charset="0"/>
                            </a:rPr>
                            <m:t>)</m:t>
                          </m:r>
                        </m:num>
                        <m:den>
                          <m:r>
                            <a:rPr lang="en-GB" altLang="en-US" sz="2400" b="0" i="1" smtClean="0">
                              <a:latin typeface="Cambria Math" panose="02040503050406030204" pitchFamily="18" charset="0"/>
                            </a:rPr>
                            <m:t>𝑝</m:t>
                          </m:r>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𝐸</m:t>
                          </m:r>
                          <m:r>
                            <a:rPr lang="en-GB" altLang="en-US" sz="2400" b="0" i="1" smtClean="0">
                              <a:latin typeface="Cambria Math" panose="02040503050406030204" pitchFamily="18" charset="0"/>
                            </a:rPr>
                            <m:t>)</m:t>
                          </m:r>
                        </m:den>
                      </m:f>
                      <m:r>
                        <a:rPr lang="en-GB" altLang="en-US" sz="2400" i="1" smtClean="0">
                          <a:latin typeface="Cambria Math" panose="02040503050406030204" pitchFamily="18" charset="0"/>
                          <a:ea typeface="Cambria Math" panose="02040503050406030204" pitchFamily="18" charset="0"/>
                        </a:rPr>
                        <m:t>=</m:t>
                      </m:r>
                      <m:f>
                        <m:fPr>
                          <m:ctrlPr>
                            <a:rPr lang="en-GB" altLang="en-US" sz="2400" i="1" smtClean="0">
                              <a:latin typeface="Cambria Math" panose="02040503050406030204" pitchFamily="18" charset="0"/>
                            </a:rPr>
                          </m:ctrlPr>
                        </m:fPr>
                        <m:num>
                          <m:f>
                            <m:fPr>
                              <m:ctrlPr>
                                <a:rPr lang="en-GB" altLang="en-US" sz="2400" i="1" smtClean="0">
                                  <a:latin typeface="Cambria Math" panose="02040503050406030204" pitchFamily="18" charset="0"/>
                                </a:rPr>
                              </m:ctrlPr>
                            </m:fPr>
                            <m:num>
                              <m:r>
                                <a:rPr lang="en-GB" altLang="en-US" sz="2400" b="0" i="1" smtClean="0">
                                  <a:latin typeface="Cambria Math" panose="02040503050406030204" pitchFamily="18" charset="0"/>
                                </a:rPr>
                                <m:t>2</m:t>
                              </m:r>
                            </m:num>
                            <m:den>
                              <m:r>
                                <a:rPr lang="en-GB" altLang="en-US" sz="2400" b="0" i="1" smtClean="0">
                                  <a:latin typeface="Cambria Math" panose="02040503050406030204" pitchFamily="18" charset="0"/>
                                </a:rPr>
                                <m:t>9</m:t>
                              </m:r>
                            </m:den>
                          </m:f>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3</m:t>
                              </m:r>
                            </m:num>
                            <m:den>
                              <m:r>
                                <a:rPr lang="en-GB" altLang="en-US" sz="2400" b="0" i="1" smtClean="0">
                                  <a:latin typeface="Cambria Math" panose="02040503050406030204" pitchFamily="18" charset="0"/>
                                </a:rPr>
                                <m:t>9</m:t>
                              </m:r>
                            </m:den>
                          </m:f>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3</m:t>
                              </m:r>
                            </m:num>
                            <m:den>
                              <m:r>
                                <a:rPr lang="en-GB" altLang="en-US" sz="2400" b="0" i="1" smtClean="0">
                                  <a:latin typeface="Cambria Math" panose="02040503050406030204" pitchFamily="18" charset="0"/>
                                </a:rPr>
                                <m:t>9</m:t>
                              </m:r>
                            </m:den>
                          </m:f>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3</m:t>
                              </m:r>
                            </m:num>
                            <m:den>
                              <m:r>
                                <a:rPr lang="en-GB" altLang="en-US" sz="2400" b="0" i="1" smtClean="0">
                                  <a:latin typeface="Cambria Math" panose="02040503050406030204" pitchFamily="18" charset="0"/>
                                </a:rPr>
                                <m:t>9</m:t>
                              </m:r>
                            </m:den>
                          </m:f>
                          <m:r>
                            <a:rPr lang="en-GB" altLang="en-US" sz="2400" b="0" i="1" smtClean="0">
                              <a:latin typeface="Cambria Math" panose="02040503050406030204" pitchFamily="18" charset="0"/>
                            </a:rPr>
                            <m:t>∗</m:t>
                          </m:r>
                          <m:f>
                            <m:fPr>
                              <m:ctrlPr>
                                <a:rPr lang="en-GB" altLang="en-US" sz="2400" b="0" i="1" smtClean="0">
                                  <a:latin typeface="Cambria Math" panose="02040503050406030204" pitchFamily="18" charset="0"/>
                                </a:rPr>
                              </m:ctrlPr>
                            </m:fPr>
                            <m:num>
                              <m:r>
                                <a:rPr lang="en-GB" altLang="en-US" sz="2400" b="0" i="1" smtClean="0">
                                  <a:latin typeface="Cambria Math" panose="02040503050406030204" pitchFamily="18" charset="0"/>
                                </a:rPr>
                                <m:t>9</m:t>
                              </m:r>
                            </m:num>
                            <m:den>
                              <m:r>
                                <a:rPr lang="en-GB" altLang="en-US" sz="2400" b="0" i="1" smtClean="0">
                                  <a:latin typeface="Cambria Math" panose="02040503050406030204" pitchFamily="18" charset="0"/>
                                </a:rPr>
                                <m:t>14</m:t>
                              </m:r>
                            </m:den>
                          </m:f>
                        </m:num>
                        <m:den>
                          <m:r>
                            <a:rPr lang="en-GB" altLang="en-US" sz="2400" b="0" i="1" smtClean="0">
                              <a:latin typeface="Cambria Math" panose="02040503050406030204" pitchFamily="18" charset="0"/>
                            </a:rPr>
                            <m:t>𝑝</m:t>
                          </m:r>
                          <m:r>
                            <a:rPr lang="en-GB" altLang="en-US" sz="2400" b="0" i="1" smtClean="0">
                              <a:latin typeface="Cambria Math" panose="02040503050406030204" pitchFamily="18" charset="0"/>
                            </a:rPr>
                            <m:t>(</m:t>
                          </m:r>
                          <m:r>
                            <a:rPr lang="en-GB" altLang="en-US" sz="2400" b="0" i="1" smtClean="0">
                              <a:latin typeface="Cambria Math" panose="02040503050406030204" pitchFamily="18" charset="0"/>
                            </a:rPr>
                            <m:t>𝐸</m:t>
                          </m:r>
                          <m:r>
                            <a:rPr lang="en-GB" altLang="en-US" sz="2400" b="0" i="1" smtClean="0">
                              <a:latin typeface="Cambria Math" panose="02040503050406030204" pitchFamily="18" charset="0"/>
                            </a:rPr>
                            <m:t>)</m:t>
                          </m:r>
                        </m:den>
                      </m:f>
                      <m:r>
                        <a:rPr lang="en-GB" altLang="en-US" sz="2400" i="1" smtClean="0">
                          <a:latin typeface="Cambria Math" panose="02040503050406030204" pitchFamily="18" charset="0"/>
                          <a:ea typeface="Cambria Math" panose="02040503050406030204" pitchFamily="18" charset="0"/>
                        </a:rPr>
                        <m:t>=</m:t>
                      </m:r>
                      <m:f>
                        <m:fPr>
                          <m:ctrlPr>
                            <a:rPr lang="en-GB" altLang="en-US" sz="2400" i="1" smtClean="0">
                              <a:latin typeface="Cambria Math" panose="02040503050406030204" pitchFamily="18" charset="0"/>
                              <a:ea typeface="Cambria Math" panose="02040503050406030204" pitchFamily="18" charset="0"/>
                            </a:rPr>
                          </m:ctrlPr>
                        </m:fPr>
                        <m:num>
                          <m:r>
                            <a:rPr lang="en-GB" altLang="en-US" sz="2400" b="0" i="1" smtClean="0">
                              <a:latin typeface="Cambria Math" panose="02040503050406030204" pitchFamily="18" charset="0"/>
                              <a:ea typeface="Cambria Math" panose="02040503050406030204" pitchFamily="18" charset="0"/>
                            </a:rPr>
                            <m:t>0.0053</m:t>
                          </m:r>
                        </m:num>
                        <m:den>
                          <m:r>
                            <a:rPr lang="en-GB" altLang="en-US" sz="2400" b="0" i="1" smtClean="0">
                              <a:latin typeface="Cambria Math" panose="02040503050406030204" pitchFamily="18" charset="0"/>
                              <a:ea typeface="Cambria Math" panose="02040503050406030204" pitchFamily="18" charset="0"/>
                            </a:rPr>
                            <m:t>𝑝</m:t>
                          </m:r>
                          <m:r>
                            <a:rPr lang="en-GB" altLang="en-US" sz="2400" b="0" i="1" smtClean="0">
                              <a:latin typeface="Cambria Math" panose="02040503050406030204" pitchFamily="18" charset="0"/>
                              <a:ea typeface="Cambria Math" panose="02040503050406030204" pitchFamily="18" charset="0"/>
                            </a:rPr>
                            <m:t>(</m:t>
                          </m:r>
                          <m:r>
                            <a:rPr lang="en-GB" altLang="en-US" sz="2400" b="0" i="1" smtClean="0">
                              <a:latin typeface="Cambria Math" panose="02040503050406030204" pitchFamily="18" charset="0"/>
                              <a:ea typeface="Cambria Math" panose="02040503050406030204" pitchFamily="18" charset="0"/>
                            </a:rPr>
                            <m:t>𝐸</m:t>
                          </m:r>
                          <m:r>
                            <a:rPr lang="en-GB" altLang="en-US" sz="2400" b="0" i="1" smtClean="0">
                              <a:latin typeface="Cambria Math" panose="02040503050406030204" pitchFamily="18" charset="0"/>
                              <a:ea typeface="Cambria Math" panose="02040503050406030204" pitchFamily="18" charset="0"/>
                            </a:rPr>
                            <m:t>)</m:t>
                          </m:r>
                        </m:den>
                      </m:f>
                    </m:oMath>
                  </m:oMathPara>
                </a14:m>
                <a:endParaRPr lang="en-GB" altLang="en-US" sz="2400" dirty="0"/>
              </a:p>
              <a:p>
                <a:endParaRPr lang="en-GB" altLang="en-US" sz="2400" dirty="0"/>
              </a:p>
              <a:p>
                <a:pPr marL="0" indent="0">
                  <a:buNone/>
                </a:pPr>
                <a14:m>
                  <m:oMathPara xmlns:m="http://schemas.openxmlformats.org/officeDocument/2006/math">
                    <m:oMathParaPr>
                      <m:jc m:val="centerGroup"/>
                    </m:oMathParaPr>
                    <m:oMath xmlns:m="http://schemas.openxmlformats.org/officeDocument/2006/math">
                      <m:r>
                        <a:rPr lang="en-GB" altLang="en-US" sz="2400" i="1">
                          <a:latin typeface="Cambria Math" panose="02040503050406030204" pitchFamily="18" charset="0"/>
                          <a:ea typeface="Cambria Math" panose="02040503050406030204" pitchFamily="18" charset="0"/>
                        </a:rPr>
                        <m:t>𝑝</m:t>
                      </m:r>
                      <m:r>
                        <a:rPr lang="en-GB" altLang="en-US" sz="2400" i="1">
                          <a:latin typeface="Cambria Math" panose="02040503050406030204" pitchFamily="18" charset="0"/>
                          <a:ea typeface="Cambria Math" panose="02040503050406030204" pitchFamily="18" charset="0"/>
                        </a:rPr>
                        <m:t>(</m:t>
                      </m:r>
                      <m:r>
                        <a:rPr lang="en-GB" altLang="en-US" sz="2400" b="0" i="1" smtClean="0">
                          <a:latin typeface="Cambria Math" panose="02040503050406030204" pitchFamily="18" charset="0"/>
                          <a:ea typeface="Cambria Math" panose="02040503050406030204" pitchFamily="18" charset="0"/>
                        </a:rPr>
                        <m:t>𝑛𝑜</m:t>
                      </m:r>
                      <m:r>
                        <a:rPr lang="en-GB" altLang="en-US" sz="2400" i="1">
                          <a:latin typeface="Cambria Math" panose="02040503050406030204" pitchFamily="18" charset="0"/>
                          <a:ea typeface="Cambria Math" panose="02040503050406030204" pitchFamily="18" charset="0"/>
                        </a:rPr>
                        <m:t>|</m:t>
                      </m:r>
                      <m:r>
                        <a:rPr lang="en-GB" altLang="en-US" sz="2400" i="1">
                          <a:latin typeface="Cambria Math" panose="02040503050406030204" pitchFamily="18" charset="0"/>
                          <a:ea typeface="Cambria Math" panose="02040503050406030204" pitchFamily="18" charset="0"/>
                        </a:rPr>
                        <m:t>𝐸</m:t>
                      </m:r>
                      <m:r>
                        <a:rPr lang="en-GB" altLang="en-US" sz="2400" i="1">
                          <a:latin typeface="Cambria Math" panose="02040503050406030204" pitchFamily="18" charset="0"/>
                          <a:ea typeface="Cambria Math" panose="02040503050406030204" pitchFamily="18" charset="0"/>
                        </a:rPr>
                        <m:t>)=</m:t>
                      </m:r>
                      <m:f>
                        <m:fPr>
                          <m:ctrlPr>
                            <a:rPr lang="en-GB" altLang="en-US" sz="2400" i="1">
                              <a:latin typeface="Cambria Math" panose="02040503050406030204" pitchFamily="18" charset="0"/>
                            </a:rPr>
                          </m:ctrlPr>
                        </m:fPr>
                        <m:num>
                          <m:r>
                            <a:rPr lang="en-GB" altLang="en-US" sz="2400" i="1">
                              <a:latin typeface="Cambria Math" panose="02040503050406030204" pitchFamily="18" charset="0"/>
                            </a:rPr>
                            <m:t>𝑝</m:t>
                          </m:r>
                          <m:d>
                            <m:dPr>
                              <m:ctrlPr>
                                <a:rPr lang="en-GB" altLang="en-US" sz="2400" i="1">
                                  <a:latin typeface="Cambria Math" panose="02040503050406030204" pitchFamily="18" charset="0"/>
                                </a:rPr>
                              </m:ctrlPr>
                            </m:dPr>
                            <m:e>
                              <m:r>
                                <a:rPr lang="en-GB" altLang="en-US" sz="2400" i="1">
                                  <a:latin typeface="Cambria Math" panose="02040503050406030204" pitchFamily="18" charset="0"/>
                                </a:rPr>
                                <m:t>𝐴</m:t>
                              </m:r>
                            </m:e>
                            <m:e>
                              <m:r>
                                <a:rPr lang="en-GB" altLang="en-US" sz="2400" b="0" i="1" smtClean="0">
                                  <a:latin typeface="Cambria Math" panose="02040503050406030204" pitchFamily="18" charset="0"/>
                                </a:rPr>
                                <m:t>𝑛</m:t>
                              </m:r>
                            </m:e>
                          </m:d>
                          <m:r>
                            <a:rPr lang="en-GB" altLang="en-US" sz="2400" i="1">
                              <a:latin typeface="Cambria Math" panose="02040503050406030204" pitchFamily="18" charset="0"/>
                            </a:rPr>
                            <m:t>∗</m:t>
                          </m:r>
                          <m:r>
                            <a:rPr lang="en-GB" altLang="en-US" sz="2400" i="1">
                              <a:latin typeface="Cambria Math" panose="02040503050406030204" pitchFamily="18" charset="0"/>
                            </a:rPr>
                            <m:t>𝑝</m:t>
                          </m:r>
                          <m:d>
                            <m:dPr>
                              <m:ctrlPr>
                                <a:rPr lang="en-GB" altLang="en-US" sz="2400" i="1">
                                  <a:latin typeface="Cambria Math" panose="02040503050406030204" pitchFamily="18" charset="0"/>
                                </a:rPr>
                              </m:ctrlPr>
                            </m:dPr>
                            <m:e>
                              <m:r>
                                <a:rPr lang="en-GB" altLang="en-US" sz="2400" i="1">
                                  <a:latin typeface="Cambria Math" panose="02040503050406030204" pitchFamily="18" charset="0"/>
                                </a:rPr>
                                <m:t>𝐵</m:t>
                              </m:r>
                            </m:e>
                            <m:e>
                              <m:r>
                                <a:rPr lang="en-GB" altLang="en-US" sz="2400" b="0" i="1" smtClean="0">
                                  <a:latin typeface="Cambria Math" panose="02040503050406030204" pitchFamily="18" charset="0"/>
                                </a:rPr>
                                <m:t>𝑛</m:t>
                              </m:r>
                            </m:e>
                          </m:d>
                          <m:r>
                            <a:rPr lang="en-GB" altLang="en-US" sz="2400" i="1">
                              <a:latin typeface="Cambria Math" panose="02040503050406030204" pitchFamily="18" charset="0"/>
                            </a:rPr>
                            <m:t>∗</m:t>
                          </m:r>
                          <m:r>
                            <a:rPr lang="en-GB" altLang="en-US" sz="2400" i="1">
                              <a:latin typeface="Cambria Math" panose="02040503050406030204" pitchFamily="18" charset="0"/>
                            </a:rPr>
                            <m:t>𝑝</m:t>
                          </m:r>
                          <m:d>
                            <m:dPr>
                              <m:ctrlPr>
                                <a:rPr lang="en-GB" altLang="en-US" sz="2400" i="1">
                                  <a:latin typeface="Cambria Math" panose="02040503050406030204" pitchFamily="18" charset="0"/>
                                </a:rPr>
                              </m:ctrlPr>
                            </m:dPr>
                            <m:e>
                              <m:r>
                                <a:rPr lang="en-GB" altLang="en-US" sz="2400" i="1">
                                  <a:latin typeface="Cambria Math" panose="02040503050406030204" pitchFamily="18" charset="0"/>
                                </a:rPr>
                                <m:t>𝐶</m:t>
                              </m:r>
                            </m:e>
                            <m:e>
                              <m:r>
                                <a:rPr lang="en-GB" altLang="en-US" sz="2400" b="0" i="1" smtClean="0">
                                  <a:latin typeface="Cambria Math" panose="02040503050406030204" pitchFamily="18" charset="0"/>
                                </a:rPr>
                                <m:t>𝑛</m:t>
                              </m:r>
                            </m:e>
                          </m:d>
                          <m:r>
                            <a:rPr lang="en-GB" altLang="en-US" sz="2400" i="1">
                              <a:latin typeface="Cambria Math" panose="02040503050406030204" pitchFamily="18" charset="0"/>
                            </a:rPr>
                            <m:t>∗</m:t>
                          </m:r>
                          <m:r>
                            <a:rPr lang="en-GB" altLang="en-US" sz="2400" i="1">
                              <a:latin typeface="Cambria Math" panose="02040503050406030204" pitchFamily="18" charset="0"/>
                            </a:rPr>
                            <m:t>𝑝</m:t>
                          </m:r>
                          <m:d>
                            <m:dPr>
                              <m:ctrlPr>
                                <a:rPr lang="en-GB" altLang="en-US" sz="2400" i="1">
                                  <a:latin typeface="Cambria Math" panose="02040503050406030204" pitchFamily="18" charset="0"/>
                                </a:rPr>
                              </m:ctrlPr>
                            </m:dPr>
                            <m:e>
                              <m:r>
                                <a:rPr lang="en-GB" altLang="en-US" sz="2400" i="1">
                                  <a:latin typeface="Cambria Math" panose="02040503050406030204" pitchFamily="18" charset="0"/>
                                </a:rPr>
                                <m:t>𝐷</m:t>
                              </m:r>
                            </m:e>
                            <m:e>
                              <m:r>
                                <a:rPr lang="en-GB" altLang="en-US" sz="2400" b="0" i="1" smtClean="0">
                                  <a:latin typeface="Cambria Math" panose="02040503050406030204" pitchFamily="18" charset="0"/>
                                </a:rPr>
                                <m:t>𝑛</m:t>
                              </m:r>
                            </m:e>
                          </m:d>
                          <m:r>
                            <a:rPr lang="en-GB" altLang="en-US" sz="2400" i="1">
                              <a:latin typeface="Cambria Math" panose="02040503050406030204" pitchFamily="18" charset="0"/>
                            </a:rPr>
                            <m:t>∗</m:t>
                          </m:r>
                          <m:r>
                            <a:rPr lang="en-GB" altLang="en-US" sz="2400" i="1">
                              <a:latin typeface="Cambria Math" panose="02040503050406030204" pitchFamily="18" charset="0"/>
                            </a:rPr>
                            <m:t>𝑝</m:t>
                          </m:r>
                          <m:r>
                            <a:rPr lang="en-GB" altLang="en-US" sz="2400" i="1">
                              <a:latin typeface="Cambria Math" panose="02040503050406030204" pitchFamily="18" charset="0"/>
                            </a:rPr>
                            <m:t>(</m:t>
                          </m:r>
                          <m:r>
                            <a:rPr lang="en-GB" altLang="en-US" sz="2400" b="0" i="1" smtClean="0">
                              <a:latin typeface="Cambria Math" panose="02040503050406030204" pitchFamily="18" charset="0"/>
                            </a:rPr>
                            <m:t>𝑛</m:t>
                          </m:r>
                          <m:r>
                            <a:rPr lang="en-GB" altLang="en-US" sz="2400" i="1">
                              <a:latin typeface="Cambria Math" panose="02040503050406030204" pitchFamily="18" charset="0"/>
                            </a:rPr>
                            <m:t>)</m:t>
                          </m:r>
                        </m:num>
                        <m:den>
                          <m:r>
                            <a:rPr lang="en-GB" altLang="en-US" sz="2400" i="1">
                              <a:latin typeface="Cambria Math" panose="02040503050406030204" pitchFamily="18" charset="0"/>
                            </a:rPr>
                            <m:t>𝑝</m:t>
                          </m:r>
                          <m:r>
                            <a:rPr lang="en-GB" altLang="en-US" sz="2400" i="1">
                              <a:latin typeface="Cambria Math" panose="02040503050406030204" pitchFamily="18" charset="0"/>
                            </a:rPr>
                            <m:t>(</m:t>
                          </m:r>
                          <m:r>
                            <a:rPr lang="en-GB" altLang="en-US" sz="2400" i="1">
                              <a:latin typeface="Cambria Math" panose="02040503050406030204" pitchFamily="18" charset="0"/>
                            </a:rPr>
                            <m:t>𝐸</m:t>
                          </m:r>
                          <m:r>
                            <a:rPr lang="en-GB" altLang="en-US" sz="2400" i="1">
                              <a:latin typeface="Cambria Math" panose="02040503050406030204" pitchFamily="18" charset="0"/>
                            </a:rPr>
                            <m:t>)</m:t>
                          </m:r>
                        </m:den>
                      </m:f>
                      <m:r>
                        <a:rPr lang="en-GB" altLang="en-US" sz="2400" i="1">
                          <a:latin typeface="Cambria Math" panose="02040503050406030204" pitchFamily="18" charset="0"/>
                          <a:ea typeface="Cambria Math" panose="02040503050406030204" pitchFamily="18" charset="0"/>
                        </a:rPr>
                        <m:t>=</m:t>
                      </m:r>
                      <m:f>
                        <m:fPr>
                          <m:ctrlPr>
                            <a:rPr lang="en-GB" altLang="en-US" sz="2400" i="1">
                              <a:latin typeface="Cambria Math" panose="02040503050406030204" pitchFamily="18" charset="0"/>
                            </a:rPr>
                          </m:ctrlPr>
                        </m:fPr>
                        <m:num>
                          <m:f>
                            <m:fPr>
                              <m:ctrlPr>
                                <a:rPr lang="en-GB" altLang="en-US" sz="2400" i="1">
                                  <a:latin typeface="Cambria Math" panose="02040503050406030204" pitchFamily="18" charset="0"/>
                                </a:rPr>
                              </m:ctrlPr>
                            </m:fPr>
                            <m:num>
                              <m:r>
                                <a:rPr lang="en-GB" altLang="en-US" sz="2400" b="0" i="1" smtClean="0">
                                  <a:latin typeface="Cambria Math" panose="02040503050406030204" pitchFamily="18" charset="0"/>
                                </a:rPr>
                                <m:t>3</m:t>
                              </m:r>
                            </m:num>
                            <m:den>
                              <m:r>
                                <a:rPr lang="en-GB" altLang="en-US" sz="2400" b="0" i="1" smtClean="0">
                                  <a:latin typeface="Cambria Math" panose="02040503050406030204" pitchFamily="18" charset="0"/>
                                </a:rPr>
                                <m:t>5</m:t>
                              </m:r>
                            </m:den>
                          </m:f>
                          <m:r>
                            <a:rPr lang="en-GB" altLang="en-US" sz="2400" i="1">
                              <a:latin typeface="Cambria Math" panose="02040503050406030204" pitchFamily="18" charset="0"/>
                            </a:rPr>
                            <m:t>∗</m:t>
                          </m:r>
                          <m:f>
                            <m:fPr>
                              <m:ctrlPr>
                                <a:rPr lang="en-GB" altLang="en-US" sz="2400" i="1">
                                  <a:latin typeface="Cambria Math" panose="02040503050406030204" pitchFamily="18" charset="0"/>
                                </a:rPr>
                              </m:ctrlPr>
                            </m:fPr>
                            <m:num>
                              <m:r>
                                <a:rPr lang="en-GB" altLang="en-US" sz="2400" b="0" i="1" smtClean="0">
                                  <a:latin typeface="Cambria Math" panose="02040503050406030204" pitchFamily="18" charset="0"/>
                                </a:rPr>
                                <m:t>1</m:t>
                              </m:r>
                            </m:num>
                            <m:den>
                              <m:r>
                                <a:rPr lang="en-GB" altLang="en-US" sz="2400" b="0" i="1" smtClean="0">
                                  <a:latin typeface="Cambria Math" panose="02040503050406030204" pitchFamily="18" charset="0"/>
                                </a:rPr>
                                <m:t>5</m:t>
                              </m:r>
                            </m:den>
                          </m:f>
                          <m:r>
                            <a:rPr lang="en-GB" altLang="en-US" sz="2400" i="1">
                              <a:latin typeface="Cambria Math" panose="02040503050406030204" pitchFamily="18" charset="0"/>
                            </a:rPr>
                            <m:t>∗</m:t>
                          </m:r>
                          <m:f>
                            <m:fPr>
                              <m:ctrlPr>
                                <a:rPr lang="en-GB" altLang="en-US" sz="2400" i="1">
                                  <a:latin typeface="Cambria Math" panose="02040503050406030204" pitchFamily="18" charset="0"/>
                                </a:rPr>
                              </m:ctrlPr>
                            </m:fPr>
                            <m:num>
                              <m:r>
                                <a:rPr lang="en-GB" altLang="en-US" sz="2400" b="0" i="1" smtClean="0">
                                  <a:latin typeface="Cambria Math" panose="02040503050406030204" pitchFamily="18" charset="0"/>
                                </a:rPr>
                                <m:t>4</m:t>
                              </m:r>
                            </m:num>
                            <m:den>
                              <m:r>
                                <a:rPr lang="en-GB" altLang="en-US" sz="2400" b="0" i="1" smtClean="0">
                                  <a:latin typeface="Cambria Math" panose="02040503050406030204" pitchFamily="18" charset="0"/>
                                </a:rPr>
                                <m:t>5</m:t>
                              </m:r>
                            </m:den>
                          </m:f>
                          <m:r>
                            <a:rPr lang="en-GB" altLang="en-US" sz="2400" i="1">
                              <a:latin typeface="Cambria Math" panose="02040503050406030204" pitchFamily="18" charset="0"/>
                            </a:rPr>
                            <m:t>∗</m:t>
                          </m:r>
                          <m:f>
                            <m:fPr>
                              <m:ctrlPr>
                                <a:rPr lang="en-GB" altLang="en-US" sz="2400" i="1">
                                  <a:latin typeface="Cambria Math" panose="02040503050406030204" pitchFamily="18" charset="0"/>
                                </a:rPr>
                              </m:ctrlPr>
                            </m:fPr>
                            <m:num>
                              <m:r>
                                <a:rPr lang="en-GB" altLang="en-US" sz="2400" i="1">
                                  <a:latin typeface="Cambria Math" panose="02040503050406030204" pitchFamily="18" charset="0"/>
                                </a:rPr>
                                <m:t>3</m:t>
                              </m:r>
                            </m:num>
                            <m:den>
                              <m:r>
                                <a:rPr lang="en-GB" altLang="en-US" sz="2400" b="0" i="1" smtClean="0">
                                  <a:latin typeface="Cambria Math" panose="02040503050406030204" pitchFamily="18" charset="0"/>
                                </a:rPr>
                                <m:t>5</m:t>
                              </m:r>
                            </m:den>
                          </m:f>
                          <m:r>
                            <a:rPr lang="en-GB" altLang="en-US" sz="2400" i="1">
                              <a:latin typeface="Cambria Math" panose="02040503050406030204" pitchFamily="18" charset="0"/>
                            </a:rPr>
                            <m:t>∗</m:t>
                          </m:r>
                          <m:f>
                            <m:fPr>
                              <m:ctrlPr>
                                <a:rPr lang="en-GB" altLang="en-US" sz="2400" i="1">
                                  <a:latin typeface="Cambria Math" panose="02040503050406030204" pitchFamily="18" charset="0"/>
                                </a:rPr>
                              </m:ctrlPr>
                            </m:fPr>
                            <m:num>
                              <m:r>
                                <a:rPr lang="en-GB" altLang="en-US" sz="2400" b="0" i="1" smtClean="0">
                                  <a:latin typeface="Cambria Math" panose="02040503050406030204" pitchFamily="18" charset="0"/>
                                </a:rPr>
                                <m:t>5</m:t>
                              </m:r>
                            </m:num>
                            <m:den>
                              <m:r>
                                <a:rPr lang="en-GB" altLang="en-US" sz="2400" i="1">
                                  <a:latin typeface="Cambria Math" panose="02040503050406030204" pitchFamily="18" charset="0"/>
                                </a:rPr>
                                <m:t>14</m:t>
                              </m:r>
                            </m:den>
                          </m:f>
                        </m:num>
                        <m:den>
                          <m:r>
                            <a:rPr lang="en-GB" altLang="en-US" sz="2400" i="1">
                              <a:latin typeface="Cambria Math" panose="02040503050406030204" pitchFamily="18" charset="0"/>
                            </a:rPr>
                            <m:t>𝑝</m:t>
                          </m:r>
                          <m:r>
                            <a:rPr lang="en-GB" altLang="en-US" sz="2400" i="1">
                              <a:latin typeface="Cambria Math" panose="02040503050406030204" pitchFamily="18" charset="0"/>
                            </a:rPr>
                            <m:t>(</m:t>
                          </m:r>
                          <m:r>
                            <a:rPr lang="en-GB" altLang="en-US" sz="2400" i="1">
                              <a:latin typeface="Cambria Math" panose="02040503050406030204" pitchFamily="18" charset="0"/>
                            </a:rPr>
                            <m:t>𝐸</m:t>
                          </m:r>
                          <m:r>
                            <a:rPr lang="en-GB" altLang="en-US" sz="2400" i="1">
                              <a:latin typeface="Cambria Math" panose="02040503050406030204" pitchFamily="18" charset="0"/>
                            </a:rPr>
                            <m:t>)</m:t>
                          </m:r>
                        </m:den>
                      </m:f>
                      <m:r>
                        <a:rPr lang="en-GB" altLang="en-US" sz="2400" i="1">
                          <a:latin typeface="Cambria Math" panose="02040503050406030204" pitchFamily="18" charset="0"/>
                          <a:ea typeface="Cambria Math" panose="02040503050406030204" pitchFamily="18" charset="0"/>
                        </a:rPr>
                        <m:t>=</m:t>
                      </m:r>
                      <m:f>
                        <m:fPr>
                          <m:ctrlPr>
                            <a:rPr lang="en-GB" altLang="en-US" sz="2400" i="1">
                              <a:latin typeface="Cambria Math" panose="02040503050406030204" pitchFamily="18" charset="0"/>
                              <a:ea typeface="Cambria Math" panose="02040503050406030204" pitchFamily="18" charset="0"/>
                            </a:rPr>
                          </m:ctrlPr>
                        </m:fPr>
                        <m:num>
                          <m:r>
                            <a:rPr lang="en-GB" altLang="en-US" sz="2400" i="1">
                              <a:latin typeface="Cambria Math" panose="02040503050406030204" pitchFamily="18" charset="0"/>
                              <a:ea typeface="Cambria Math" panose="02040503050406030204" pitchFamily="18" charset="0"/>
                            </a:rPr>
                            <m:t>0.0</m:t>
                          </m:r>
                          <m:r>
                            <a:rPr lang="en-GB" altLang="en-US" sz="2400" b="0" i="1" smtClean="0">
                              <a:latin typeface="Cambria Math" panose="02040503050406030204" pitchFamily="18" charset="0"/>
                              <a:ea typeface="Cambria Math" panose="02040503050406030204" pitchFamily="18" charset="0"/>
                            </a:rPr>
                            <m:t>206</m:t>
                          </m:r>
                        </m:num>
                        <m:den>
                          <m:r>
                            <a:rPr lang="en-GB" altLang="en-US" sz="2400" i="1">
                              <a:latin typeface="Cambria Math" panose="02040503050406030204" pitchFamily="18" charset="0"/>
                              <a:ea typeface="Cambria Math" panose="02040503050406030204" pitchFamily="18" charset="0"/>
                            </a:rPr>
                            <m:t>𝑝</m:t>
                          </m:r>
                          <m:r>
                            <a:rPr lang="en-GB" altLang="en-US" sz="2400" i="1">
                              <a:latin typeface="Cambria Math" panose="02040503050406030204" pitchFamily="18" charset="0"/>
                              <a:ea typeface="Cambria Math" panose="02040503050406030204" pitchFamily="18" charset="0"/>
                            </a:rPr>
                            <m:t>(</m:t>
                          </m:r>
                          <m:r>
                            <a:rPr lang="en-GB" altLang="en-US" sz="2400" i="1">
                              <a:latin typeface="Cambria Math" panose="02040503050406030204" pitchFamily="18" charset="0"/>
                              <a:ea typeface="Cambria Math" panose="02040503050406030204" pitchFamily="18" charset="0"/>
                            </a:rPr>
                            <m:t>𝐸</m:t>
                          </m:r>
                          <m:r>
                            <a:rPr lang="en-GB" altLang="en-US" sz="2400" i="1">
                              <a:latin typeface="Cambria Math" panose="02040503050406030204" pitchFamily="18" charset="0"/>
                              <a:ea typeface="Cambria Math" panose="02040503050406030204" pitchFamily="18" charset="0"/>
                            </a:rPr>
                            <m:t>)</m:t>
                          </m:r>
                        </m:den>
                      </m:f>
                    </m:oMath>
                  </m:oMathPara>
                </a14:m>
                <a:endParaRPr lang="en-GB" altLang="en-US" dirty="0"/>
              </a:p>
              <a:p>
                <a:pPr>
                  <a:lnSpc>
                    <a:spcPct val="90000"/>
                  </a:lnSpc>
                </a:pPr>
                <a:endParaRPr lang="en-GB" altLang="en-US" sz="3100" dirty="0"/>
              </a:p>
              <a:p>
                <a:pPr>
                  <a:lnSpc>
                    <a:spcPct val="90000"/>
                  </a:lnSpc>
                </a:pPr>
                <a:endParaRPr lang="en-GB" altLang="en-US" dirty="0"/>
              </a:p>
            </p:txBody>
          </p:sp>
        </mc:Choice>
        <mc:Fallback>
          <p:sp>
            <p:nvSpPr>
              <p:cNvPr id="40963" name="Rectangle 3"/>
              <p:cNvSpPr>
                <a:spLocks noGrp="1" noRot="1" noChangeAspect="1" noMove="1" noResize="1" noEditPoints="1" noAdjustHandles="1" noChangeArrowheads="1" noChangeShapeType="1" noTextEdit="1"/>
              </p:cNvSpPr>
              <p:nvPr>
                <p:ph type="body" idx="1"/>
              </p:nvPr>
            </p:nvSpPr>
            <p:spPr>
              <a:xfrm>
                <a:off x="331851" y="1851243"/>
                <a:ext cx="11883316" cy="4579937"/>
              </a:xfrm>
              <a:blipFill>
                <a:blip r:embed="rId3"/>
                <a:stretch>
                  <a:fillRect l="-1026" t="-2264"/>
                </a:stretch>
              </a:blipFill>
            </p:spPr>
            <p:txBody>
              <a:bodyPr/>
              <a:lstStyle/>
              <a:p>
                <a:r>
                  <a:rPr lang="en-GB">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ltLang="en-US"/>
              <a:t>Applying Bayes’ Theorem</a:t>
            </a:r>
          </a:p>
        </p:txBody>
      </p:sp>
      <mc:AlternateContent xmlns:mc="http://schemas.openxmlformats.org/markup-compatibility/2006">
        <mc:Choice xmlns:a14="http://schemas.microsoft.com/office/drawing/2010/main" Requires="a14">
          <p:sp>
            <p:nvSpPr>
              <p:cNvPr id="41987" name="Rectangle 3"/>
              <p:cNvSpPr>
                <a:spLocks noGrp="1" noChangeArrowheads="1"/>
              </p:cNvSpPr>
              <p:nvPr>
                <p:ph type="body" idx="1"/>
              </p:nvPr>
            </p:nvSpPr>
            <p:spPr/>
            <p:txBody>
              <a:bodyPr/>
              <a:lstStyle/>
              <a:p>
                <a:pPr marL="0" indent="0">
                  <a:buNone/>
                </a:pPr>
                <a:r>
                  <a:rPr lang="en-GB" altLang="en-US" dirty="0"/>
                  <a:t>Normalising</a:t>
                </a:r>
              </a:p>
              <a:p>
                <a14:m>
                  <m:oMath xmlns:m="http://schemas.openxmlformats.org/officeDocument/2006/math">
                    <m:r>
                      <a:rPr lang="en-GB" altLang="en-US" b="0" i="1" smtClean="0">
                        <a:latin typeface="Cambria Math" panose="02040503050406030204" pitchFamily="18" charset="0"/>
                      </a:rPr>
                      <m:t>𝑝</m:t>
                    </m:r>
                    <m:d>
                      <m:dPr>
                        <m:ctrlPr>
                          <a:rPr lang="en-GB" altLang="en-US" b="0" i="1" smtClean="0">
                            <a:latin typeface="Cambria Math" panose="02040503050406030204" pitchFamily="18" charset="0"/>
                          </a:rPr>
                        </m:ctrlPr>
                      </m:dPr>
                      <m:e>
                        <m:r>
                          <a:rPr lang="en-GB" altLang="en-US" b="0" i="1" smtClean="0">
                            <a:latin typeface="Cambria Math" panose="02040503050406030204" pitchFamily="18" charset="0"/>
                          </a:rPr>
                          <m:t>𝑦</m:t>
                        </m:r>
                      </m:e>
                      <m:e>
                        <m:r>
                          <a:rPr lang="en-GB" altLang="en-US" b="0" i="1" smtClean="0">
                            <a:latin typeface="Cambria Math" panose="02040503050406030204" pitchFamily="18" charset="0"/>
                          </a:rPr>
                          <m:t>𝐸</m:t>
                        </m:r>
                      </m:e>
                    </m:d>
                    <m:r>
                      <a:rPr lang="en-GB" altLang="en-US" b="0" i="1" smtClean="0">
                        <a:latin typeface="Cambria Math" panose="02040503050406030204" pitchFamily="18" charset="0"/>
                      </a:rPr>
                      <m:t>=</m:t>
                    </m:r>
                    <m:f>
                      <m:fPr>
                        <m:ctrlPr>
                          <a:rPr lang="en-GB" altLang="en-US" b="0" i="1" smtClean="0">
                            <a:latin typeface="Cambria Math" panose="02040503050406030204" pitchFamily="18" charset="0"/>
                          </a:rPr>
                        </m:ctrlPr>
                      </m:fPr>
                      <m:num>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0.0053</m:t>
                            </m:r>
                          </m:num>
                          <m:den>
                            <m:r>
                              <a:rPr lang="en-GB" altLang="en-US" b="0" i="1" smtClean="0">
                                <a:latin typeface="Cambria Math" panose="02040503050406030204" pitchFamily="18" charset="0"/>
                              </a:rPr>
                              <m:t>𝑝</m:t>
                            </m:r>
                            <m:r>
                              <a:rPr lang="en-GB" altLang="en-US" b="0" i="1" smtClean="0">
                                <a:latin typeface="Cambria Math" panose="02040503050406030204" pitchFamily="18" charset="0"/>
                              </a:rPr>
                              <m:t>(</m:t>
                            </m:r>
                            <m:r>
                              <a:rPr lang="en-GB" altLang="en-US" b="0" i="1" smtClean="0">
                                <a:latin typeface="Cambria Math" panose="02040503050406030204" pitchFamily="18" charset="0"/>
                              </a:rPr>
                              <m:t>𝐸</m:t>
                            </m:r>
                            <m:r>
                              <a:rPr lang="en-GB" altLang="en-US" b="0" i="1" smtClean="0">
                                <a:latin typeface="Cambria Math" panose="02040503050406030204" pitchFamily="18" charset="0"/>
                              </a:rPr>
                              <m:t>)</m:t>
                            </m:r>
                          </m:den>
                        </m:f>
                      </m:num>
                      <m:den>
                        <m:r>
                          <a:rPr lang="en-GB" altLang="en-US" b="0" i="1" smtClean="0">
                            <a:latin typeface="Cambria Math" panose="02040503050406030204" pitchFamily="18" charset="0"/>
                          </a:rPr>
                          <m:t>𝑝</m:t>
                        </m:r>
                        <m:d>
                          <m:dPr>
                            <m:ctrlPr>
                              <a:rPr lang="en-GB" altLang="en-US" b="0" i="1" smtClean="0">
                                <a:latin typeface="Cambria Math" panose="02040503050406030204" pitchFamily="18" charset="0"/>
                              </a:rPr>
                            </m:ctrlPr>
                          </m:dPr>
                          <m:e>
                            <m:r>
                              <a:rPr lang="en-GB" altLang="en-US" b="0" i="1" smtClean="0">
                                <a:latin typeface="Cambria Math" panose="02040503050406030204" pitchFamily="18" charset="0"/>
                              </a:rPr>
                              <m:t>𝑦</m:t>
                            </m:r>
                          </m:e>
                          <m:e>
                            <m:r>
                              <a:rPr lang="en-GB" altLang="en-US" b="0" i="1" smtClean="0">
                                <a:latin typeface="Cambria Math" panose="02040503050406030204" pitchFamily="18" charset="0"/>
                              </a:rPr>
                              <m:t>𝐸</m:t>
                            </m:r>
                          </m:e>
                        </m:d>
                        <m:r>
                          <a:rPr lang="en-GB" altLang="en-US" b="0" i="1" smtClean="0">
                            <a:latin typeface="Cambria Math" panose="02040503050406030204" pitchFamily="18" charset="0"/>
                          </a:rPr>
                          <m:t>+</m:t>
                        </m:r>
                        <m:r>
                          <a:rPr lang="en-GB" altLang="en-US" b="0" i="1" smtClean="0">
                            <a:latin typeface="Cambria Math" panose="02040503050406030204" pitchFamily="18" charset="0"/>
                          </a:rPr>
                          <m:t>𝑝</m:t>
                        </m:r>
                        <m:r>
                          <a:rPr lang="en-GB" altLang="en-US" b="0" i="1" smtClean="0">
                            <a:latin typeface="Cambria Math" panose="02040503050406030204" pitchFamily="18" charset="0"/>
                          </a:rPr>
                          <m:t>(</m:t>
                        </m:r>
                        <m:r>
                          <a:rPr lang="en-GB" altLang="en-US" b="0" i="1" smtClean="0">
                            <a:latin typeface="Cambria Math" panose="02040503050406030204" pitchFamily="18" charset="0"/>
                          </a:rPr>
                          <m:t>𝑛</m:t>
                        </m:r>
                        <m:r>
                          <a:rPr lang="en-GB" altLang="en-US" b="0" i="1" smtClean="0">
                            <a:latin typeface="Cambria Math" panose="02040503050406030204" pitchFamily="18" charset="0"/>
                          </a:rPr>
                          <m:t>|</m:t>
                        </m:r>
                        <m:r>
                          <a:rPr lang="en-GB" altLang="en-US" b="0" i="1" smtClean="0">
                            <a:latin typeface="Cambria Math" panose="02040503050406030204" pitchFamily="18" charset="0"/>
                          </a:rPr>
                          <m:t>𝐸</m:t>
                        </m:r>
                        <m:r>
                          <a:rPr lang="en-GB" altLang="en-US" b="0" i="1" smtClean="0">
                            <a:latin typeface="Cambria Math" panose="02040503050406030204" pitchFamily="18" charset="0"/>
                          </a:rPr>
                          <m:t>)</m:t>
                        </m:r>
                      </m:den>
                    </m:f>
                    <m:r>
                      <a:rPr lang="en-GB" altLang="en-US" b="0" i="1" smtClean="0">
                        <a:latin typeface="Cambria Math" panose="02040503050406030204" pitchFamily="18" charset="0"/>
                      </a:rPr>
                      <m:t>=</m:t>
                    </m:r>
                    <m:f>
                      <m:fPr>
                        <m:ctrlPr>
                          <a:rPr lang="en-GB" altLang="en-US" b="0" i="1" smtClean="0">
                            <a:latin typeface="Cambria Math" panose="02040503050406030204" pitchFamily="18" charset="0"/>
                          </a:rPr>
                        </m:ctrlPr>
                      </m:fPr>
                      <m:num>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0.0053</m:t>
                            </m:r>
                          </m:num>
                          <m:den>
                            <m:r>
                              <a:rPr lang="en-GB" altLang="en-US" b="0" i="1" smtClean="0">
                                <a:latin typeface="Cambria Math" panose="02040503050406030204" pitchFamily="18" charset="0"/>
                              </a:rPr>
                              <m:t>𝑝</m:t>
                            </m:r>
                            <m:r>
                              <a:rPr lang="en-GB" altLang="en-US" b="0" i="1" smtClean="0">
                                <a:latin typeface="Cambria Math" panose="02040503050406030204" pitchFamily="18" charset="0"/>
                              </a:rPr>
                              <m:t>(</m:t>
                            </m:r>
                            <m:r>
                              <a:rPr lang="en-GB" altLang="en-US" b="0" i="1" smtClean="0">
                                <a:latin typeface="Cambria Math" panose="02040503050406030204" pitchFamily="18" charset="0"/>
                              </a:rPr>
                              <m:t>𝐸</m:t>
                            </m:r>
                            <m:r>
                              <a:rPr lang="en-GB" altLang="en-US" b="0" i="1" smtClean="0">
                                <a:latin typeface="Cambria Math" panose="02040503050406030204" pitchFamily="18" charset="0"/>
                              </a:rPr>
                              <m:t>)</m:t>
                            </m:r>
                          </m:den>
                        </m:f>
                      </m:num>
                      <m:den>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0.0053</m:t>
                            </m:r>
                          </m:num>
                          <m:den>
                            <m:r>
                              <a:rPr lang="en-GB" altLang="en-US" b="0" i="1" smtClean="0">
                                <a:latin typeface="Cambria Math" panose="02040503050406030204" pitchFamily="18" charset="0"/>
                              </a:rPr>
                              <m:t>𝑝</m:t>
                            </m:r>
                            <m:r>
                              <a:rPr lang="en-GB" altLang="en-US" b="0" i="1" smtClean="0">
                                <a:latin typeface="Cambria Math" panose="02040503050406030204" pitchFamily="18" charset="0"/>
                              </a:rPr>
                              <m:t>(</m:t>
                            </m:r>
                            <m:r>
                              <a:rPr lang="en-GB" altLang="en-US" b="0" i="1" smtClean="0">
                                <a:latin typeface="Cambria Math" panose="02040503050406030204" pitchFamily="18" charset="0"/>
                              </a:rPr>
                              <m:t>𝐸</m:t>
                            </m:r>
                            <m:r>
                              <a:rPr lang="en-GB" altLang="en-US" b="0" i="1" smtClean="0">
                                <a:latin typeface="Cambria Math" panose="02040503050406030204" pitchFamily="18" charset="0"/>
                              </a:rPr>
                              <m:t>)</m:t>
                            </m:r>
                          </m:den>
                        </m:f>
                        <m:r>
                          <a:rPr lang="en-GB" altLang="en-US" b="0" i="1" smtClean="0">
                            <a:latin typeface="Cambria Math" panose="02040503050406030204" pitchFamily="18" charset="0"/>
                          </a:rPr>
                          <m:t>+</m:t>
                        </m:r>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0.0206</m:t>
                            </m:r>
                          </m:num>
                          <m:den>
                            <m:r>
                              <a:rPr lang="en-GB" altLang="en-US" b="0" i="1" smtClean="0">
                                <a:latin typeface="Cambria Math" panose="02040503050406030204" pitchFamily="18" charset="0"/>
                              </a:rPr>
                              <m:t>𝑝</m:t>
                            </m:r>
                            <m:r>
                              <a:rPr lang="en-GB" altLang="en-US" b="0" i="1" smtClean="0">
                                <a:latin typeface="Cambria Math" panose="02040503050406030204" pitchFamily="18" charset="0"/>
                              </a:rPr>
                              <m:t>(</m:t>
                            </m:r>
                            <m:r>
                              <a:rPr lang="en-GB" altLang="en-US" b="0" i="1" smtClean="0">
                                <a:latin typeface="Cambria Math" panose="02040503050406030204" pitchFamily="18" charset="0"/>
                              </a:rPr>
                              <m:t>𝐸</m:t>
                            </m:r>
                            <m:r>
                              <a:rPr lang="en-GB" altLang="en-US" b="0" i="1" smtClean="0">
                                <a:latin typeface="Cambria Math" panose="02040503050406030204" pitchFamily="18" charset="0"/>
                              </a:rPr>
                              <m:t>)</m:t>
                            </m:r>
                          </m:den>
                        </m:f>
                      </m:den>
                    </m:f>
                    <m:r>
                      <a:rPr lang="en-GB" altLang="en-US" b="0" i="1" smtClean="0">
                        <a:latin typeface="Cambria Math" panose="02040503050406030204" pitchFamily="18" charset="0"/>
                      </a:rPr>
                      <m:t>=</m:t>
                    </m:r>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0.0053</m:t>
                        </m:r>
                      </m:num>
                      <m:den>
                        <m:r>
                          <a:rPr lang="en-GB" altLang="en-US" b="0" i="1" smtClean="0">
                            <a:latin typeface="Cambria Math" panose="02040503050406030204" pitchFamily="18" charset="0"/>
                          </a:rPr>
                          <m:t>0.0053+0.0206</m:t>
                        </m:r>
                      </m:den>
                    </m:f>
                    <m:r>
                      <a:rPr lang="en-GB" altLang="en-US" b="0" i="1" smtClean="0">
                        <a:latin typeface="Cambria Math" panose="02040503050406030204" pitchFamily="18" charset="0"/>
                        <a:ea typeface="Cambria Math" panose="02040503050406030204" pitchFamily="18" charset="0"/>
                      </a:rPr>
                      <m:t>=0.205</m:t>
                    </m:r>
                  </m:oMath>
                </a14:m>
                <a:endParaRPr lang="en-GB" altLang="en-US" b="0" dirty="0">
                  <a:ea typeface="Cambria Math" panose="02040503050406030204" pitchFamily="18" charset="0"/>
                </a:endParaRPr>
              </a:p>
              <a:p>
                <a:endParaRPr lang="en-GB" altLang="en-US" dirty="0"/>
              </a:p>
              <a:p>
                <a14:m>
                  <m:oMath xmlns:m="http://schemas.openxmlformats.org/officeDocument/2006/math">
                    <m:r>
                      <a:rPr lang="en-GB" altLang="en-US" i="1">
                        <a:latin typeface="Cambria Math" panose="02040503050406030204" pitchFamily="18" charset="0"/>
                      </a:rPr>
                      <m:t>𝑝</m:t>
                    </m:r>
                    <m:d>
                      <m:dPr>
                        <m:ctrlPr>
                          <a:rPr lang="en-GB" altLang="en-US" i="1">
                            <a:latin typeface="Cambria Math" panose="02040503050406030204" pitchFamily="18" charset="0"/>
                          </a:rPr>
                        </m:ctrlPr>
                      </m:dPr>
                      <m:e>
                        <m:r>
                          <a:rPr lang="en-GB" altLang="en-US" b="0" i="1" smtClean="0">
                            <a:latin typeface="Cambria Math" panose="02040503050406030204" pitchFamily="18" charset="0"/>
                          </a:rPr>
                          <m:t>𝑛</m:t>
                        </m:r>
                      </m:e>
                      <m:e>
                        <m:r>
                          <a:rPr lang="en-GB" altLang="en-US" i="1">
                            <a:latin typeface="Cambria Math" panose="02040503050406030204" pitchFamily="18" charset="0"/>
                          </a:rPr>
                          <m:t>𝐸</m:t>
                        </m:r>
                      </m:e>
                    </m:d>
                    <m:r>
                      <a:rPr lang="en-GB" altLang="en-US" i="1">
                        <a:latin typeface="Cambria Math" panose="02040503050406030204" pitchFamily="18" charset="0"/>
                      </a:rPr>
                      <m:t>=</m:t>
                    </m:r>
                    <m:f>
                      <m:fPr>
                        <m:ctrlPr>
                          <a:rPr lang="en-GB" altLang="en-US" i="1">
                            <a:latin typeface="Cambria Math" panose="02040503050406030204" pitchFamily="18" charset="0"/>
                          </a:rPr>
                        </m:ctrlPr>
                      </m:fPr>
                      <m:num>
                        <m:f>
                          <m:fPr>
                            <m:ctrlPr>
                              <a:rPr lang="en-GB" altLang="en-US" i="1">
                                <a:latin typeface="Cambria Math" panose="02040503050406030204" pitchFamily="18" charset="0"/>
                              </a:rPr>
                            </m:ctrlPr>
                          </m:fPr>
                          <m:num>
                            <m:r>
                              <a:rPr lang="en-GB" altLang="en-US" i="1">
                                <a:latin typeface="Cambria Math" panose="02040503050406030204" pitchFamily="18" charset="0"/>
                              </a:rPr>
                              <m:t>0.</m:t>
                            </m:r>
                            <m:r>
                              <a:rPr lang="en-GB" altLang="en-US" b="0" i="1" smtClean="0">
                                <a:latin typeface="Cambria Math" panose="02040503050406030204" pitchFamily="18" charset="0"/>
                              </a:rPr>
                              <m:t>0206</m:t>
                            </m:r>
                          </m:num>
                          <m:den>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num>
                      <m:den>
                        <m:r>
                          <a:rPr lang="en-GB" altLang="en-US" i="1">
                            <a:latin typeface="Cambria Math" panose="02040503050406030204" pitchFamily="18" charset="0"/>
                          </a:rPr>
                          <m:t>𝑝</m:t>
                        </m:r>
                        <m:d>
                          <m:dPr>
                            <m:ctrlPr>
                              <a:rPr lang="en-GB" altLang="en-US" i="1">
                                <a:latin typeface="Cambria Math" panose="02040503050406030204" pitchFamily="18" charset="0"/>
                              </a:rPr>
                            </m:ctrlPr>
                          </m:dPr>
                          <m:e>
                            <m:r>
                              <a:rPr lang="en-GB" altLang="en-US" i="1">
                                <a:latin typeface="Cambria Math" panose="02040503050406030204" pitchFamily="18" charset="0"/>
                              </a:rPr>
                              <m:t>𝑦</m:t>
                            </m:r>
                          </m:e>
                          <m:e>
                            <m:r>
                              <a:rPr lang="en-GB" altLang="en-US" i="1">
                                <a:latin typeface="Cambria Math" panose="02040503050406030204" pitchFamily="18" charset="0"/>
                              </a:rPr>
                              <m:t>𝐸</m:t>
                            </m:r>
                          </m:e>
                        </m:d>
                        <m:r>
                          <a:rPr lang="en-GB" altLang="en-US" i="1">
                            <a:latin typeface="Cambria Math" panose="02040503050406030204" pitchFamily="18" charset="0"/>
                          </a:rPr>
                          <m:t>+</m:t>
                        </m:r>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𝑛</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r>
                      <a:rPr lang="en-GB" altLang="en-US" i="1">
                        <a:latin typeface="Cambria Math" panose="02040503050406030204" pitchFamily="18" charset="0"/>
                      </a:rPr>
                      <m:t>=</m:t>
                    </m:r>
                    <m:f>
                      <m:fPr>
                        <m:ctrlPr>
                          <a:rPr lang="en-GB" altLang="en-US" i="1">
                            <a:latin typeface="Cambria Math" panose="02040503050406030204" pitchFamily="18" charset="0"/>
                          </a:rPr>
                        </m:ctrlPr>
                      </m:fPr>
                      <m:num>
                        <m:f>
                          <m:fPr>
                            <m:ctrlPr>
                              <a:rPr lang="en-GB" altLang="en-US" i="1">
                                <a:latin typeface="Cambria Math" panose="02040503050406030204" pitchFamily="18" charset="0"/>
                              </a:rPr>
                            </m:ctrlPr>
                          </m:fPr>
                          <m:num>
                            <m:r>
                              <a:rPr lang="en-GB" altLang="en-US" i="1">
                                <a:latin typeface="Cambria Math" panose="02040503050406030204" pitchFamily="18" charset="0"/>
                              </a:rPr>
                              <m:t>0.0</m:t>
                            </m:r>
                            <m:r>
                              <a:rPr lang="en-GB" altLang="en-US" b="0" i="1" smtClean="0">
                                <a:latin typeface="Cambria Math" panose="02040503050406030204" pitchFamily="18" charset="0"/>
                              </a:rPr>
                              <m:t>206</m:t>
                            </m:r>
                          </m:num>
                          <m:den>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num>
                      <m:den>
                        <m:f>
                          <m:fPr>
                            <m:ctrlPr>
                              <a:rPr lang="en-GB" altLang="en-US" i="1">
                                <a:latin typeface="Cambria Math" panose="02040503050406030204" pitchFamily="18" charset="0"/>
                              </a:rPr>
                            </m:ctrlPr>
                          </m:fPr>
                          <m:num>
                            <m:r>
                              <a:rPr lang="en-GB" altLang="en-US" i="1">
                                <a:latin typeface="Cambria Math" panose="02040503050406030204" pitchFamily="18" charset="0"/>
                              </a:rPr>
                              <m:t>0.0053</m:t>
                            </m:r>
                          </m:num>
                          <m:den>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r>
                          <a:rPr lang="en-GB" altLang="en-US" i="1">
                            <a:latin typeface="Cambria Math" panose="02040503050406030204" pitchFamily="18" charset="0"/>
                          </a:rPr>
                          <m:t>+</m:t>
                        </m:r>
                        <m:f>
                          <m:fPr>
                            <m:ctrlPr>
                              <a:rPr lang="en-GB" altLang="en-US" i="1">
                                <a:latin typeface="Cambria Math" panose="02040503050406030204" pitchFamily="18" charset="0"/>
                              </a:rPr>
                            </m:ctrlPr>
                          </m:fPr>
                          <m:num>
                            <m:r>
                              <a:rPr lang="en-GB" altLang="en-US" i="1">
                                <a:latin typeface="Cambria Math" panose="02040503050406030204" pitchFamily="18" charset="0"/>
                              </a:rPr>
                              <m:t>0.0206</m:t>
                            </m:r>
                          </m:num>
                          <m:den>
                            <m:r>
                              <a:rPr lang="en-GB" altLang="en-US" i="1">
                                <a:latin typeface="Cambria Math" panose="02040503050406030204" pitchFamily="18" charset="0"/>
                              </a:rPr>
                              <m:t>𝑝</m:t>
                            </m:r>
                            <m:r>
                              <a:rPr lang="en-GB" altLang="en-US" i="1">
                                <a:latin typeface="Cambria Math" panose="02040503050406030204" pitchFamily="18" charset="0"/>
                              </a:rPr>
                              <m:t>(</m:t>
                            </m:r>
                            <m:r>
                              <a:rPr lang="en-GB" altLang="en-US" i="1">
                                <a:latin typeface="Cambria Math" panose="02040503050406030204" pitchFamily="18" charset="0"/>
                              </a:rPr>
                              <m:t>𝐸</m:t>
                            </m:r>
                            <m:r>
                              <a:rPr lang="en-GB" altLang="en-US" i="1">
                                <a:latin typeface="Cambria Math" panose="02040503050406030204" pitchFamily="18" charset="0"/>
                              </a:rPr>
                              <m:t>)</m:t>
                            </m:r>
                          </m:den>
                        </m:f>
                      </m:den>
                    </m:f>
                    <m:r>
                      <a:rPr lang="en-GB" altLang="en-US" i="1">
                        <a:latin typeface="Cambria Math" panose="02040503050406030204" pitchFamily="18" charset="0"/>
                      </a:rPr>
                      <m:t>=</m:t>
                    </m:r>
                    <m:f>
                      <m:fPr>
                        <m:ctrlPr>
                          <a:rPr lang="en-GB" altLang="en-US" i="1">
                            <a:latin typeface="Cambria Math" panose="02040503050406030204" pitchFamily="18" charset="0"/>
                          </a:rPr>
                        </m:ctrlPr>
                      </m:fPr>
                      <m:num>
                        <m:r>
                          <a:rPr lang="en-GB" altLang="en-US" i="1">
                            <a:latin typeface="Cambria Math" panose="02040503050406030204" pitchFamily="18" charset="0"/>
                          </a:rPr>
                          <m:t>0.0</m:t>
                        </m:r>
                        <m:r>
                          <a:rPr lang="en-GB" altLang="en-US" b="0" i="1" smtClean="0">
                            <a:latin typeface="Cambria Math" panose="02040503050406030204" pitchFamily="18" charset="0"/>
                          </a:rPr>
                          <m:t>206</m:t>
                        </m:r>
                      </m:num>
                      <m:den>
                        <m:r>
                          <a:rPr lang="en-GB" altLang="en-US" i="1">
                            <a:latin typeface="Cambria Math" panose="02040503050406030204" pitchFamily="18" charset="0"/>
                          </a:rPr>
                          <m:t>0.0053+0.0206</m:t>
                        </m:r>
                      </m:den>
                    </m:f>
                    <m:r>
                      <a:rPr lang="en-GB" altLang="en-US" i="1">
                        <a:latin typeface="Cambria Math" panose="02040503050406030204" pitchFamily="18" charset="0"/>
                        <a:ea typeface="Cambria Math" panose="02040503050406030204" pitchFamily="18" charset="0"/>
                      </a:rPr>
                      <m:t>=0.</m:t>
                    </m:r>
                    <m:r>
                      <a:rPr lang="en-GB" altLang="en-US" b="0" i="1" smtClean="0">
                        <a:latin typeface="Cambria Math" panose="02040503050406030204" pitchFamily="18" charset="0"/>
                        <a:ea typeface="Cambria Math" panose="02040503050406030204" pitchFamily="18" charset="0"/>
                      </a:rPr>
                      <m:t>795</m:t>
                    </m:r>
                  </m:oMath>
                </a14:m>
                <a:endParaRPr lang="en-GB" altLang="en-US" dirty="0">
                  <a:ea typeface="Cambria Math" panose="02040503050406030204" pitchFamily="18" charset="0"/>
                </a:endParaRPr>
              </a:p>
              <a:p>
                <a:endParaRPr lang="en-GB" altLang="en-US" dirty="0"/>
              </a:p>
            </p:txBody>
          </p:sp>
        </mc:Choice>
        <mc:Fallback>
          <p:sp>
            <p:nvSpPr>
              <p:cNvPr id="41987" name="Rectangle 3"/>
              <p:cNvSpPr>
                <a:spLocks noGrp="1" noRot="1" noChangeAspect="1" noMove="1" noResize="1" noEditPoints="1" noAdjustHandles="1" noChangeArrowheads="1" noChangeShapeType="1" noTextEdit="1"/>
              </p:cNvSpPr>
              <p:nvPr>
                <p:ph type="body" idx="1"/>
              </p:nvPr>
            </p:nvSpPr>
            <p:spPr>
              <a:blipFill>
                <a:blip r:embed="rId3"/>
                <a:stretch>
                  <a:fillRect l="-1217" t="-2402"/>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5951EA08-6B48-4A1D-08C1-A7A3DD45C35C}"/>
              </a:ext>
            </a:extLst>
          </p:cNvPr>
          <p:cNvSpPr txBox="1"/>
          <p:nvPr/>
        </p:nvSpPr>
        <p:spPr>
          <a:xfrm>
            <a:off x="1630017" y="5486400"/>
            <a:ext cx="2595711" cy="369332"/>
          </a:xfrm>
          <a:prstGeom prst="rect">
            <a:avLst/>
          </a:prstGeom>
          <a:solidFill>
            <a:schemeClr val="accent1">
              <a:lumMod val="20000"/>
              <a:lumOff val="80000"/>
            </a:schemeClr>
          </a:solidFill>
        </p:spPr>
        <p:txBody>
          <a:bodyPr wrap="none" rtlCol="0">
            <a:spAutoFit/>
          </a:bodyPr>
          <a:lstStyle/>
          <a:p>
            <a:r>
              <a:rPr lang="en-GB" dirty="0"/>
              <a:t>All p(E) cancel out! Phew!</a:t>
            </a:r>
          </a:p>
        </p:txBody>
      </p:sp>
      <p:cxnSp>
        <p:nvCxnSpPr>
          <p:cNvPr id="4" name="Straight Arrow Connector 3">
            <a:extLst>
              <a:ext uri="{FF2B5EF4-FFF2-40B4-BE49-F238E27FC236}">
                <a16:creationId xmlns:a16="http://schemas.microsoft.com/office/drawing/2014/main" id="{E7B6AD4F-8739-FFCA-38F5-9A40523C3BB5}"/>
              </a:ext>
            </a:extLst>
          </p:cNvPr>
          <p:cNvCxnSpPr>
            <a:stCxn id="2" idx="3"/>
          </p:cNvCxnSpPr>
          <p:nvPr/>
        </p:nvCxnSpPr>
        <p:spPr>
          <a:xfrm flipV="1">
            <a:off x="4225728" y="4880113"/>
            <a:ext cx="972437" cy="790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altLang="en-US" dirty="0"/>
              <a:t>Problem: missing combinations</a:t>
            </a:r>
          </a:p>
        </p:txBody>
      </p:sp>
      <p:sp>
        <p:nvSpPr>
          <p:cNvPr id="43011" name="Rectangle 3"/>
          <p:cNvSpPr>
            <a:spLocks noGrp="1" noChangeArrowheads="1"/>
          </p:cNvSpPr>
          <p:nvPr>
            <p:ph type="body" idx="1"/>
          </p:nvPr>
        </p:nvSpPr>
        <p:spPr/>
        <p:txBody>
          <a:bodyPr/>
          <a:lstStyle/>
          <a:p>
            <a:pPr marL="0" indent="0">
              <a:buNone/>
            </a:pPr>
            <a:r>
              <a:rPr lang="en-GB" altLang="en-US" dirty="0"/>
              <a:t>If a certain combination of values does NOT occur in the training set, its probability is 0</a:t>
            </a:r>
          </a:p>
          <a:p>
            <a:pPr lvl="1"/>
            <a:r>
              <a:rPr lang="en-GB" altLang="en-US" dirty="0"/>
              <a:t>Since probabilities are multiplied, the final probability is 0.</a:t>
            </a:r>
          </a:p>
          <a:p>
            <a:pPr lvl="1"/>
            <a:r>
              <a:rPr lang="en-GB" altLang="en-US" dirty="0"/>
              <a:t>E.g. we have no instance of </a:t>
            </a:r>
            <a:r>
              <a:rPr lang="en-GB" altLang="en-US" i="1" dirty="0"/>
              <a:t>outlook = cloudy</a:t>
            </a:r>
            <a:r>
              <a:rPr lang="en-GB" altLang="en-US" dirty="0"/>
              <a:t> with </a:t>
            </a:r>
            <a:r>
              <a:rPr lang="en-GB" altLang="en-US" i="1" dirty="0"/>
              <a:t>play = no</a:t>
            </a:r>
          </a:p>
          <a:p>
            <a:pPr lvl="1"/>
            <a:r>
              <a:rPr lang="en-GB" altLang="en-US" dirty="0"/>
              <a:t>We cannot predict something we cannot see?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ular Callout 1"/>
          <p:cNvSpPr/>
          <p:nvPr/>
        </p:nvSpPr>
        <p:spPr>
          <a:xfrm>
            <a:off x="2783632" y="6490384"/>
            <a:ext cx="7194150" cy="367617"/>
          </a:xfrm>
          <a:prstGeom prst="wedgeRoundRectCallout">
            <a:avLst>
              <a:gd name="adj1" fmla="val -48739"/>
              <a:gd name="adj2" fmla="val -174745"/>
              <a:gd name="adj3" fmla="val 16667"/>
            </a:avLst>
          </a:prstGeom>
          <a:solidFill>
            <a:srgbClr val="FFFFC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3+5+4 = number of ‘yes’ (9) plus number of values for outlook (3)</a:t>
            </a:r>
          </a:p>
        </p:txBody>
      </p:sp>
      <p:sp>
        <p:nvSpPr>
          <p:cNvPr id="3" name="Rounded Rectangular Callout 2"/>
          <p:cNvSpPr/>
          <p:nvPr/>
        </p:nvSpPr>
        <p:spPr>
          <a:xfrm>
            <a:off x="4519104" y="1364147"/>
            <a:ext cx="3665128" cy="360040"/>
          </a:xfrm>
          <a:prstGeom prst="wedgeRoundRectCallout">
            <a:avLst>
              <a:gd name="adj1" fmla="val -100779"/>
              <a:gd name="adj2" fmla="val 476708"/>
              <a:gd name="adj3" fmla="val 16667"/>
            </a:avLst>
          </a:prstGeom>
          <a:solidFill>
            <a:srgbClr val="FFFFC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1">
                    <a:lumMod val="75000"/>
                  </a:schemeClr>
                </a:solidFill>
              </a:rPr>
              <a:t>2 + 1 = 2 ‘sunny’ and ‘yes’ plus 1</a:t>
            </a:r>
          </a:p>
        </p:txBody>
      </p:sp>
      <p:graphicFrame>
        <p:nvGraphicFramePr>
          <p:cNvPr id="44238" name="Group 206" descr="Frequency table with 1 added to every count"/>
          <p:cNvGraphicFramePr>
            <a:graphicFrameLocks noGrp="1"/>
          </p:cNvGraphicFramePr>
          <p:nvPr>
            <p:ph idx="1"/>
            <p:extLst>
              <p:ext uri="{D42A27DB-BD31-4B8C-83A1-F6EECF244321}">
                <p14:modId xmlns:p14="http://schemas.microsoft.com/office/powerpoint/2010/main" val="3089551758"/>
              </p:ext>
            </p:extLst>
          </p:nvPr>
        </p:nvGraphicFramePr>
        <p:xfrm>
          <a:off x="1558925" y="1916114"/>
          <a:ext cx="9074150" cy="4216403"/>
        </p:xfrm>
        <a:graphic>
          <a:graphicData uri="http://schemas.openxmlformats.org/drawingml/2006/table">
            <a:tbl>
              <a:tblPr firstRow="1"/>
              <a:tblGrid>
                <a:gridCol w="936625">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76263">
                  <a:extLst>
                    <a:ext uri="{9D8B030D-6E8A-4147-A177-3AD203B41FA5}">
                      <a16:colId xmlns:a16="http://schemas.microsoft.com/office/drawing/2014/main" val="20003"/>
                    </a:ext>
                  </a:extLst>
                </a:gridCol>
                <a:gridCol w="616603">
                  <a:extLst>
                    <a:ext uri="{9D8B030D-6E8A-4147-A177-3AD203B41FA5}">
                      <a16:colId xmlns:a16="http://schemas.microsoft.com/office/drawing/2014/main" val="20004"/>
                    </a:ext>
                  </a:extLst>
                </a:gridCol>
                <a:gridCol w="527125">
                  <a:extLst>
                    <a:ext uri="{9D8B030D-6E8A-4147-A177-3AD203B41FA5}">
                      <a16:colId xmlns:a16="http://schemas.microsoft.com/office/drawing/2014/main" val="20005"/>
                    </a:ext>
                  </a:extLst>
                </a:gridCol>
                <a:gridCol w="860612">
                  <a:extLst>
                    <a:ext uri="{9D8B030D-6E8A-4147-A177-3AD203B41FA5}">
                      <a16:colId xmlns:a16="http://schemas.microsoft.com/office/drawing/2014/main" val="20006"/>
                    </a:ext>
                  </a:extLst>
                </a:gridCol>
                <a:gridCol w="659485">
                  <a:extLst>
                    <a:ext uri="{9D8B030D-6E8A-4147-A177-3AD203B41FA5}">
                      <a16:colId xmlns:a16="http://schemas.microsoft.com/office/drawing/2014/main" val="20007"/>
                    </a:ext>
                  </a:extLst>
                </a:gridCol>
                <a:gridCol w="663705">
                  <a:extLst>
                    <a:ext uri="{9D8B030D-6E8A-4147-A177-3AD203B41FA5}">
                      <a16:colId xmlns:a16="http://schemas.microsoft.com/office/drawing/2014/main" val="20008"/>
                    </a:ext>
                  </a:extLst>
                </a:gridCol>
                <a:gridCol w="602428">
                  <a:extLst>
                    <a:ext uri="{9D8B030D-6E8A-4147-A177-3AD203B41FA5}">
                      <a16:colId xmlns:a16="http://schemas.microsoft.com/office/drawing/2014/main" val="20009"/>
                    </a:ext>
                  </a:extLst>
                </a:gridCol>
                <a:gridCol w="666975">
                  <a:extLst>
                    <a:ext uri="{9D8B030D-6E8A-4147-A177-3AD203B41FA5}">
                      <a16:colId xmlns:a16="http://schemas.microsoft.com/office/drawing/2014/main" val="20010"/>
                    </a:ext>
                  </a:extLst>
                </a:gridCol>
                <a:gridCol w="516367">
                  <a:extLst>
                    <a:ext uri="{9D8B030D-6E8A-4147-A177-3AD203B41FA5}">
                      <a16:colId xmlns:a16="http://schemas.microsoft.com/office/drawing/2014/main" val="20011"/>
                    </a:ext>
                  </a:extLst>
                </a:gridCol>
                <a:gridCol w="646150">
                  <a:extLst>
                    <a:ext uri="{9D8B030D-6E8A-4147-A177-3AD203B41FA5}">
                      <a16:colId xmlns:a16="http://schemas.microsoft.com/office/drawing/2014/main" val="20012"/>
                    </a:ext>
                  </a:extLst>
                </a:gridCol>
                <a:gridCol w="649287">
                  <a:extLst>
                    <a:ext uri="{9D8B030D-6E8A-4147-A177-3AD203B41FA5}">
                      <a16:colId xmlns:a16="http://schemas.microsoft.com/office/drawing/2014/main" val="20013"/>
                    </a:ext>
                  </a:extLst>
                </a:gridCol>
              </a:tblGrid>
              <a:tr h="608013">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Outlook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Temperature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Humidity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Windy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2">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Play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5715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482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4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4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3/12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9/14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5/14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4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1/8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5/12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2/7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7/11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64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3/8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4/12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4034" name="Rectangle 2"/>
          <p:cNvSpPr>
            <a:spLocks noGrp="1" noChangeArrowheads="1"/>
          </p:cNvSpPr>
          <p:nvPr>
            <p:ph type="title"/>
          </p:nvPr>
        </p:nvSpPr>
        <p:spPr>
          <a:xfrm>
            <a:off x="134912" y="813123"/>
            <a:ext cx="12057088" cy="1462087"/>
          </a:xfrm>
        </p:spPr>
        <p:txBody>
          <a:bodyPr/>
          <a:lstStyle/>
          <a:p>
            <a:r>
              <a:rPr lang="en-GB" altLang="en-US" b="1" dirty="0">
                <a:solidFill>
                  <a:srgbClr val="69216A"/>
                </a:solidFill>
                <a:latin typeface="+mn-lt"/>
              </a:rPr>
              <a:t>Solution: add 1 to every count (Laplace estimator)</a:t>
            </a: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95843" y="791552"/>
            <a:ext cx="10515600" cy="757129"/>
          </a:xfrm>
        </p:spPr>
        <p:txBody>
          <a:bodyPr/>
          <a:lstStyle/>
          <a:p>
            <a:r>
              <a:rPr lang="en-GB" altLang="en-US" dirty="0"/>
              <a:t>Better solution?</a:t>
            </a:r>
          </a:p>
        </p:txBody>
      </p:sp>
      <p:sp>
        <p:nvSpPr>
          <p:cNvPr id="46083" name="Rectangle 3"/>
          <p:cNvSpPr>
            <a:spLocks noGrp="1" noChangeArrowheads="1"/>
          </p:cNvSpPr>
          <p:nvPr>
            <p:ph type="body" idx="1"/>
          </p:nvPr>
        </p:nvSpPr>
        <p:spPr>
          <a:xfrm>
            <a:off x="595843" y="1288764"/>
            <a:ext cx="10426653" cy="4694594"/>
          </a:xfrm>
        </p:spPr>
        <p:txBody>
          <a:bodyPr/>
          <a:lstStyle/>
          <a:p>
            <a:pPr marL="0" indent="0">
              <a:lnSpc>
                <a:spcPct val="90000"/>
              </a:lnSpc>
              <a:buNone/>
            </a:pPr>
            <a:r>
              <a:rPr lang="en-GB" altLang="en-US" b="1" i="1" dirty="0"/>
              <a:t>Laplace estimator</a:t>
            </a:r>
            <a:r>
              <a:rPr lang="en-GB" altLang="en-US" dirty="0"/>
              <a:t>: adding 1 to each count (why 1? No reason!)</a:t>
            </a:r>
          </a:p>
          <a:p>
            <a:pPr>
              <a:lnSpc>
                <a:spcPct val="90000"/>
              </a:lnSpc>
              <a:spcBef>
                <a:spcPts val="400"/>
              </a:spcBef>
            </a:pPr>
            <a:r>
              <a:rPr lang="en-GB" altLang="en-US" dirty="0"/>
              <a:t>Instead, use a small constant </a:t>
            </a:r>
            <a:r>
              <a:rPr lang="el-GR" altLang="en-US" b="1" dirty="0"/>
              <a:t>μ</a:t>
            </a:r>
            <a:r>
              <a:rPr lang="en-GB" altLang="en-US" dirty="0"/>
              <a:t>.</a:t>
            </a:r>
          </a:p>
          <a:p>
            <a:pPr>
              <a:lnSpc>
                <a:spcPct val="90000"/>
              </a:lnSpc>
              <a:spcBef>
                <a:spcPts val="400"/>
              </a:spcBef>
            </a:pPr>
            <a:r>
              <a:rPr lang="en-GB" altLang="en-US" dirty="0"/>
              <a:t>For example, the probabilities for outlook  when play = yes change to</a:t>
            </a:r>
          </a:p>
          <a:p>
            <a:pPr lvl="1">
              <a:spcBef>
                <a:spcPts val="600"/>
              </a:spcBef>
            </a:pPr>
            <a:endParaRPr lang="en-GB" altLang="en-US" dirty="0"/>
          </a:p>
          <a:p>
            <a:pPr lvl="1">
              <a:spcBef>
                <a:spcPts val="1200"/>
              </a:spcBef>
            </a:pPr>
            <a:endParaRPr lang="en-GB" altLang="en-US" dirty="0"/>
          </a:p>
          <a:p>
            <a:pPr lvl="1">
              <a:spcBef>
                <a:spcPts val="1200"/>
              </a:spcBef>
            </a:pPr>
            <a:endParaRPr lang="en-GB" altLang="en-US" dirty="0"/>
          </a:p>
          <a:p>
            <a:pPr marL="457200" lvl="1" indent="0">
              <a:lnSpc>
                <a:spcPct val="90000"/>
              </a:lnSpc>
              <a:spcBef>
                <a:spcPts val="1800"/>
              </a:spcBef>
              <a:buNone/>
            </a:pPr>
            <a:endParaRPr lang="en-GB" altLang="en-US" dirty="0"/>
          </a:p>
          <a:p>
            <a:pPr marL="457200" lvl="1" indent="0">
              <a:lnSpc>
                <a:spcPct val="90000"/>
              </a:lnSpc>
              <a:spcBef>
                <a:spcPts val="1800"/>
              </a:spcBef>
              <a:buNone/>
            </a:pPr>
            <a:endParaRPr lang="en-GB" altLang="en-US" dirty="0"/>
          </a:p>
          <a:p>
            <a:pPr marL="457200" lvl="1" indent="0">
              <a:lnSpc>
                <a:spcPct val="90000"/>
              </a:lnSpc>
              <a:spcBef>
                <a:spcPts val="1800"/>
              </a:spcBef>
              <a:buNone/>
            </a:pPr>
            <a:r>
              <a:rPr lang="el-GR" altLang="en-US" dirty="0"/>
              <a:t>μ</a:t>
            </a:r>
            <a:r>
              <a:rPr lang="en-GB" altLang="en-US" dirty="0"/>
              <a:t> indicates how important the a priori value of the attribute is. </a:t>
            </a:r>
            <a:endParaRPr lang="el-GR" altLang="en-US" dirty="0"/>
          </a:p>
        </p:txBody>
      </p:sp>
      <mc:AlternateContent xmlns:mc="http://schemas.openxmlformats.org/markup-compatibility/2006">
        <mc:Choice xmlns:a14="http://schemas.microsoft.com/office/drawing/2010/main" Requires="a14">
          <p:graphicFrame>
            <p:nvGraphicFramePr>
              <p:cNvPr id="2" name="Table 1">
                <a:extLst>
                  <a:ext uri="{FF2B5EF4-FFF2-40B4-BE49-F238E27FC236}">
                    <a16:creationId xmlns:a16="http://schemas.microsoft.com/office/drawing/2014/main" id="{226E6471-5D6F-864A-224B-11852356B515}"/>
                  </a:ext>
                </a:extLst>
              </p:cNvPr>
              <p:cNvGraphicFramePr>
                <a:graphicFrameLocks noGrp="1"/>
              </p:cNvGraphicFramePr>
              <p:nvPr>
                <p:extLst>
                  <p:ext uri="{D42A27DB-BD31-4B8C-83A1-F6EECF244321}">
                    <p14:modId xmlns:p14="http://schemas.microsoft.com/office/powerpoint/2010/main" val="2271945152"/>
                  </p:ext>
                </p:extLst>
              </p:nvPr>
            </p:nvGraphicFramePr>
            <p:xfrm>
              <a:off x="6256131" y="2623930"/>
              <a:ext cx="1595783" cy="2653749"/>
            </p:xfrm>
            <a:graphic>
              <a:graphicData uri="http://schemas.openxmlformats.org/drawingml/2006/table">
                <a:tbl>
                  <a:tblPr firstRow="1" bandRow="1">
                    <a:tableStyleId>{D7AC3CCA-C797-4891-BE02-D94E43425B78}</a:tableStyleId>
                  </a:tblPr>
                  <a:tblGrid>
                    <a:gridCol w="1595783">
                      <a:extLst>
                        <a:ext uri="{9D8B030D-6E8A-4147-A177-3AD203B41FA5}">
                          <a16:colId xmlns:a16="http://schemas.microsoft.com/office/drawing/2014/main" val="487329604"/>
                        </a:ext>
                      </a:extLst>
                    </a:gridCol>
                  </a:tblGrid>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2+ </m:t>
                                    </m:r>
                                    <m:f>
                                      <m:fPr>
                                        <m:ctrlPr>
                                          <a:rPr lang="en-GB" altLang="en-US" sz="1800" b="0" i="1" smtClean="0">
                                            <a:latin typeface="Cambria Math" panose="02040503050406030204" pitchFamily="18" charset="0"/>
                                          </a:rPr>
                                        </m:ctrlPr>
                                      </m:fPr>
                                      <m:num>
                                        <m:r>
                                          <a:rPr lang="en-GB" altLang="en-US" sz="1800" b="0" i="1" smtClean="0">
                                            <a:latin typeface="Cambria Math" panose="02040503050406030204" pitchFamily="18" charset="0"/>
                                            <a:ea typeface="Cambria Math" panose="02040503050406030204" pitchFamily="18" charset="0"/>
                                          </a:rPr>
                                          <m:t>𝜇</m:t>
                                        </m:r>
                                      </m:num>
                                      <m:den>
                                        <m:r>
                                          <a:rPr lang="en-GB" altLang="en-US" sz="1800" b="0" i="1" smtClean="0">
                                            <a:latin typeface="Cambria Math" panose="02040503050406030204" pitchFamily="18" charset="0"/>
                                          </a:rPr>
                                          <m:t>3</m:t>
                                        </m:r>
                                      </m:den>
                                    </m:f>
                                  </m:num>
                                  <m:den>
                                    <m:r>
                                      <a:rPr lang="en-GB" altLang="en-US" sz="1800" b="0" i="1" smtClean="0">
                                        <a:latin typeface="Cambria Math" panose="02040503050406030204" pitchFamily="18" charset="0"/>
                                      </a:rPr>
                                      <m:t>9+</m:t>
                                    </m:r>
                                    <m:r>
                                      <a:rPr lang="en-GB" altLang="en-US" sz="1800" b="0" i="1" smtClean="0">
                                        <a:latin typeface="Cambria Math" panose="02040503050406030204" pitchFamily="18" charset="0"/>
                                        <a:ea typeface="Cambria Math" panose="02040503050406030204" pitchFamily="18" charset="0"/>
                                      </a:rPr>
                                      <m:t>𝜇</m:t>
                                    </m:r>
                                  </m:den>
                                </m:f>
                              </m:oMath>
                            </m:oMathPara>
                          </a14:m>
                          <a:endParaRPr lang="en-GB" dirty="0"/>
                        </a:p>
                      </a:txBody>
                      <a:tcPr>
                        <a:solidFill>
                          <a:schemeClr val="bg1"/>
                        </a:solidFill>
                      </a:tcPr>
                    </a:tc>
                    <a:extLst>
                      <a:ext uri="{0D108BD9-81ED-4DB2-BD59-A6C34878D82A}">
                        <a16:rowId xmlns:a16="http://schemas.microsoft.com/office/drawing/2014/main" val="1809116291"/>
                      </a:ext>
                    </a:extLst>
                  </a:tr>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4</m:t>
                                    </m:r>
                                    <m:r>
                                      <a:rPr lang="en-GB" altLang="en-US" sz="1800" i="1">
                                        <a:latin typeface="Cambria Math" panose="02040503050406030204" pitchFamily="18" charset="0"/>
                                      </a:rPr>
                                      <m:t>+ </m:t>
                                    </m:r>
                                    <m:f>
                                      <m:fPr>
                                        <m:ctrlPr>
                                          <a:rPr lang="en-GB" altLang="en-US" sz="1800" i="1">
                                            <a:latin typeface="Cambria Math" panose="02040503050406030204" pitchFamily="18" charset="0"/>
                                          </a:rPr>
                                        </m:ctrlPr>
                                      </m:fPr>
                                      <m:num>
                                        <m:r>
                                          <a:rPr lang="en-GB" altLang="en-US" sz="1800" i="1">
                                            <a:latin typeface="Cambria Math" panose="02040503050406030204" pitchFamily="18" charset="0"/>
                                            <a:ea typeface="Cambria Math" panose="02040503050406030204" pitchFamily="18" charset="0"/>
                                          </a:rPr>
                                          <m:t>𝜇</m:t>
                                        </m:r>
                                      </m:num>
                                      <m:den>
                                        <m:r>
                                          <a:rPr lang="en-GB" altLang="en-US" sz="1800" i="1">
                                            <a:latin typeface="Cambria Math" panose="02040503050406030204" pitchFamily="18" charset="0"/>
                                          </a:rPr>
                                          <m:t>3</m:t>
                                        </m:r>
                                      </m:den>
                                    </m:f>
                                  </m:num>
                                  <m:den>
                                    <m:r>
                                      <a:rPr lang="en-GB" altLang="en-US" sz="1800" i="1">
                                        <a:latin typeface="Cambria Math" panose="02040503050406030204" pitchFamily="18" charset="0"/>
                                      </a:rPr>
                                      <m:t>9+</m:t>
                                    </m:r>
                                    <m:r>
                                      <a:rPr lang="en-GB" altLang="en-US" sz="1800" i="1">
                                        <a:latin typeface="Cambria Math" panose="02040503050406030204" pitchFamily="18" charset="0"/>
                                        <a:ea typeface="Cambria Math" panose="02040503050406030204" pitchFamily="18" charset="0"/>
                                      </a:rPr>
                                      <m:t>𝜇</m:t>
                                    </m:r>
                                  </m:den>
                                </m:f>
                              </m:oMath>
                            </m:oMathPara>
                          </a14:m>
                          <a:endParaRPr lang="en-GB" dirty="0"/>
                        </a:p>
                      </a:txBody>
                      <a:tcPr>
                        <a:solidFill>
                          <a:schemeClr val="bg1"/>
                        </a:solidFill>
                      </a:tcPr>
                    </a:tc>
                    <a:extLst>
                      <a:ext uri="{0D108BD9-81ED-4DB2-BD59-A6C34878D82A}">
                        <a16:rowId xmlns:a16="http://schemas.microsoft.com/office/drawing/2014/main" val="1216493373"/>
                      </a:ext>
                    </a:extLst>
                  </a:tr>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3</m:t>
                                    </m:r>
                                    <m:r>
                                      <a:rPr lang="en-GB" altLang="en-US" sz="1800" i="1">
                                        <a:latin typeface="Cambria Math" panose="02040503050406030204" pitchFamily="18" charset="0"/>
                                      </a:rPr>
                                      <m:t>+ </m:t>
                                    </m:r>
                                    <m:f>
                                      <m:fPr>
                                        <m:ctrlPr>
                                          <a:rPr lang="en-GB" altLang="en-US" sz="1800" i="1">
                                            <a:latin typeface="Cambria Math" panose="02040503050406030204" pitchFamily="18" charset="0"/>
                                          </a:rPr>
                                        </m:ctrlPr>
                                      </m:fPr>
                                      <m:num>
                                        <m:r>
                                          <a:rPr lang="en-GB" altLang="en-US" sz="1800" i="1">
                                            <a:latin typeface="Cambria Math" panose="02040503050406030204" pitchFamily="18" charset="0"/>
                                            <a:ea typeface="Cambria Math" panose="02040503050406030204" pitchFamily="18" charset="0"/>
                                          </a:rPr>
                                          <m:t>𝜇</m:t>
                                        </m:r>
                                      </m:num>
                                      <m:den>
                                        <m:r>
                                          <a:rPr lang="en-GB" altLang="en-US" sz="1800" i="1">
                                            <a:latin typeface="Cambria Math" panose="02040503050406030204" pitchFamily="18" charset="0"/>
                                          </a:rPr>
                                          <m:t>3</m:t>
                                        </m:r>
                                      </m:den>
                                    </m:f>
                                  </m:num>
                                  <m:den>
                                    <m:r>
                                      <a:rPr lang="en-GB" altLang="en-US" sz="1800" i="1">
                                        <a:latin typeface="Cambria Math" panose="02040503050406030204" pitchFamily="18" charset="0"/>
                                      </a:rPr>
                                      <m:t>9+</m:t>
                                    </m:r>
                                    <m:r>
                                      <a:rPr lang="en-GB" altLang="en-US" sz="1800" i="1">
                                        <a:latin typeface="Cambria Math" panose="02040503050406030204" pitchFamily="18" charset="0"/>
                                        <a:ea typeface="Cambria Math" panose="02040503050406030204" pitchFamily="18" charset="0"/>
                                      </a:rPr>
                                      <m:t>𝜇</m:t>
                                    </m:r>
                                  </m:den>
                                </m:f>
                              </m:oMath>
                            </m:oMathPara>
                          </a14:m>
                          <a:endParaRPr lang="en-GB" dirty="0"/>
                        </a:p>
                      </a:txBody>
                      <a:tcPr>
                        <a:solidFill>
                          <a:schemeClr val="bg1"/>
                        </a:solidFill>
                      </a:tcPr>
                    </a:tc>
                    <a:extLst>
                      <a:ext uri="{0D108BD9-81ED-4DB2-BD59-A6C34878D82A}">
                        <a16:rowId xmlns:a16="http://schemas.microsoft.com/office/drawing/2014/main" val="1538817123"/>
                      </a:ext>
                    </a:extLst>
                  </a:tr>
                </a:tbl>
              </a:graphicData>
            </a:graphic>
          </p:graphicFrame>
        </mc:Choice>
        <mc:Fallback>
          <p:graphicFrame>
            <p:nvGraphicFramePr>
              <p:cNvPr id="2" name="Table 1">
                <a:extLst>
                  <a:ext uri="{FF2B5EF4-FFF2-40B4-BE49-F238E27FC236}">
                    <a16:creationId xmlns:a16="http://schemas.microsoft.com/office/drawing/2014/main" id="{226E6471-5D6F-864A-224B-11852356B515}"/>
                  </a:ext>
                </a:extLst>
              </p:cNvPr>
              <p:cNvGraphicFramePr>
                <a:graphicFrameLocks noGrp="1"/>
              </p:cNvGraphicFramePr>
              <p:nvPr>
                <p:extLst>
                  <p:ext uri="{D42A27DB-BD31-4B8C-83A1-F6EECF244321}">
                    <p14:modId xmlns:p14="http://schemas.microsoft.com/office/powerpoint/2010/main" val="2271945152"/>
                  </p:ext>
                </p:extLst>
              </p:nvPr>
            </p:nvGraphicFramePr>
            <p:xfrm>
              <a:off x="6256131" y="2623930"/>
              <a:ext cx="1595783" cy="2653749"/>
            </p:xfrm>
            <a:graphic>
              <a:graphicData uri="http://schemas.openxmlformats.org/drawingml/2006/table">
                <a:tbl>
                  <a:tblPr firstRow="1" bandRow="1">
                    <a:tableStyleId>{D7AC3CCA-C797-4891-BE02-D94E43425B78}</a:tableStyleId>
                  </a:tblPr>
                  <a:tblGrid>
                    <a:gridCol w="1595783">
                      <a:extLst>
                        <a:ext uri="{9D8B030D-6E8A-4147-A177-3AD203B41FA5}">
                          <a16:colId xmlns:a16="http://schemas.microsoft.com/office/drawing/2014/main" val="487329604"/>
                        </a:ext>
                      </a:extLst>
                    </a:gridCol>
                  </a:tblGrid>
                  <a:tr h="884583">
                    <a:tc>
                      <a:txBody>
                        <a:bodyPr/>
                        <a:lstStyle/>
                        <a:p>
                          <a:endParaRPr lang="en-US"/>
                        </a:p>
                      </a:txBody>
                      <a:tcPr>
                        <a:blipFill>
                          <a:blip r:embed="rId3"/>
                          <a:stretch>
                            <a:fillRect l="-380" t="-690" r="-760" b="-202069"/>
                          </a:stretch>
                        </a:blipFill>
                      </a:tcPr>
                    </a:tc>
                    <a:extLst>
                      <a:ext uri="{0D108BD9-81ED-4DB2-BD59-A6C34878D82A}">
                        <a16:rowId xmlns:a16="http://schemas.microsoft.com/office/drawing/2014/main" val="1809116291"/>
                      </a:ext>
                    </a:extLst>
                  </a:tr>
                  <a:tr h="884583">
                    <a:tc>
                      <a:txBody>
                        <a:bodyPr/>
                        <a:lstStyle/>
                        <a:p>
                          <a:endParaRPr lang="en-US"/>
                        </a:p>
                      </a:txBody>
                      <a:tcPr>
                        <a:blipFill>
                          <a:blip r:embed="rId3"/>
                          <a:stretch>
                            <a:fillRect l="-380" t="-100000" r="-760" b="-100685"/>
                          </a:stretch>
                        </a:blipFill>
                      </a:tcPr>
                    </a:tc>
                    <a:extLst>
                      <a:ext uri="{0D108BD9-81ED-4DB2-BD59-A6C34878D82A}">
                        <a16:rowId xmlns:a16="http://schemas.microsoft.com/office/drawing/2014/main" val="1216493373"/>
                      </a:ext>
                    </a:extLst>
                  </a:tr>
                  <a:tr h="884583">
                    <a:tc>
                      <a:txBody>
                        <a:bodyPr/>
                        <a:lstStyle/>
                        <a:p>
                          <a:endParaRPr lang="en-US"/>
                        </a:p>
                      </a:txBody>
                      <a:tcPr>
                        <a:blipFill>
                          <a:blip r:embed="rId3"/>
                          <a:stretch>
                            <a:fillRect l="-380" t="-201379" r="-760" b="-1379"/>
                          </a:stretch>
                        </a:blipFill>
                      </a:tcPr>
                    </a:tc>
                    <a:extLst>
                      <a:ext uri="{0D108BD9-81ED-4DB2-BD59-A6C34878D82A}">
                        <a16:rowId xmlns:a16="http://schemas.microsoft.com/office/drawing/2014/main" val="1538817123"/>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F2CF32FF-0983-D0C3-E467-14E1D0E9F41F}"/>
                  </a:ext>
                </a:extLst>
              </p:cNvPr>
              <p:cNvGraphicFramePr>
                <a:graphicFrameLocks noGrp="1"/>
              </p:cNvGraphicFramePr>
              <p:nvPr>
                <p:extLst>
                  <p:ext uri="{D42A27DB-BD31-4B8C-83A1-F6EECF244321}">
                    <p14:modId xmlns:p14="http://schemas.microsoft.com/office/powerpoint/2010/main" val="202486030"/>
                  </p:ext>
                </p:extLst>
              </p:nvPr>
            </p:nvGraphicFramePr>
            <p:xfrm>
              <a:off x="2303670" y="2623929"/>
              <a:ext cx="1595783" cy="2653749"/>
            </p:xfrm>
            <a:graphic>
              <a:graphicData uri="http://schemas.openxmlformats.org/drawingml/2006/table">
                <a:tbl>
                  <a:tblPr firstRow="1" bandRow="1">
                    <a:tableStyleId>{D7AC3CCA-C797-4891-BE02-D94E43425B78}</a:tableStyleId>
                  </a:tblPr>
                  <a:tblGrid>
                    <a:gridCol w="1595783">
                      <a:extLst>
                        <a:ext uri="{9D8B030D-6E8A-4147-A177-3AD203B41FA5}">
                          <a16:colId xmlns:a16="http://schemas.microsoft.com/office/drawing/2014/main" val="487329604"/>
                        </a:ext>
                      </a:extLst>
                    </a:gridCol>
                  </a:tblGrid>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2</m:t>
                                    </m:r>
                                  </m:num>
                                  <m:den>
                                    <m:r>
                                      <a:rPr lang="en-GB" altLang="en-US" sz="1800" b="0" i="1" smtClean="0">
                                        <a:latin typeface="Cambria Math" panose="02040503050406030204" pitchFamily="18" charset="0"/>
                                      </a:rPr>
                                      <m:t>9</m:t>
                                    </m:r>
                                  </m:den>
                                </m:f>
                              </m:oMath>
                            </m:oMathPara>
                          </a14:m>
                          <a:endParaRPr lang="en-GB" dirty="0"/>
                        </a:p>
                      </a:txBody>
                      <a:tcPr>
                        <a:solidFill>
                          <a:schemeClr val="bg1"/>
                        </a:solidFill>
                      </a:tcPr>
                    </a:tc>
                    <a:extLst>
                      <a:ext uri="{0D108BD9-81ED-4DB2-BD59-A6C34878D82A}">
                        <a16:rowId xmlns:a16="http://schemas.microsoft.com/office/drawing/2014/main" val="1809116291"/>
                      </a:ext>
                    </a:extLst>
                  </a:tr>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4</m:t>
                                    </m:r>
                                  </m:num>
                                  <m:den>
                                    <m:r>
                                      <a:rPr lang="en-GB" altLang="en-US" sz="1800" i="1">
                                        <a:latin typeface="Cambria Math" panose="02040503050406030204" pitchFamily="18" charset="0"/>
                                      </a:rPr>
                                      <m:t>9</m:t>
                                    </m:r>
                                  </m:den>
                                </m:f>
                              </m:oMath>
                            </m:oMathPara>
                          </a14:m>
                          <a:endParaRPr lang="en-GB" dirty="0"/>
                        </a:p>
                      </a:txBody>
                      <a:tcPr>
                        <a:solidFill>
                          <a:schemeClr val="bg1"/>
                        </a:solidFill>
                      </a:tcPr>
                    </a:tc>
                    <a:extLst>
                      <a:ext uri="{0D108BD9-81ED-4DB2-BD59-A6C34878D82A}">
                        <a16:rowId xmlns:a16="http://schemas.microsoft.com/office/drawing/2014/main" val="1216493373"/>
                      </a:ext>
                    </a:extLst>
                  </a:tr>
                  <a:tr h="884583">
                    <a:tc>
                      <a:txBody>
                        <a:bodyPr/>
                        <a:lstStyle/>
                        <a:p>
                          <a14:m>
                            <m:oMathPara xmlns:m="http://schemas.openxmlformats.org/officeDocument/2006/math">
                              <m:oMathParaPr>
                                <m:jc m:val="centerGroup"/>
                              </m:oMathParaPr>
                              <m:oMath xmlns:m="http://schemas.openxmlformats.org/officeDocument/2006/math">
                                <m:f>
                                  <m:fPr>
                                    <m:ctrlPr>
                                      <a:rPr lang="en-GB" altLang="en-US" sz="1800" i="1" smtClean="0">
                                        <a:latin typeface="Cambria Math" panose="02040503050406030204" pitchFamily="18" charset="0"/>
                                      </a:rPr>
                                    </m:ctrlPr>
                                  </m:fPr>
                                  <m:num>
                                    <m:r>
                                      <a:rPr lang="en-GB" altLang="en-US" sz="1800" b="0" i="1" smtClean="0">
                                        <a:latin typeface="Cambria Math" panose="02040503050406030204" pitchFamily="18" charset="0"/>
                                      </a:rPr>
                                      <m:t>3</m:t>
                                    </m:r>
                                  </m:num>
                                  <m:den>
                                    <m:r>
                                      <a:rPr lang="en-GB" altLang="en-US" sz="1800" i="1">
                                        <a:latin typeface="Cambria Math" panose="02040503050406030204" pitchFamily="18" charset="0"/>
                                      </a:rPr>
                                      <m:t>9</m:t>
                                    </m:r>
                                  </m:den>
                                </m:f>
                              </m:oMath>
                            </m:oMathPara>
                          </a14:m>
                          <a:endParaRPr lang="en-GB" dirty="0"/>
                        </a:p>
                      </a:txBody>
                      <a:tcPr>
                        <a:solidFill>
                          <a:schemeClr val="bg1"/>
                        </a:solidFill>
                      </a:tcPr>
                    </a:tc>
                    <a:extLst>
                      <a:ext uri="{0D108BD9-81ED-4DB2-BD59-A6C34878D82A}">
                        <a16:rowId xmlns:a16="http://schemas.microsoft.com/office/drawing/2014/main" val="1538817123"/>
                      </a:ext>
                    </a:extLst>
                  </a:tr>
                </a:tbl>
              </a:graphicData>
            </a:graphic>
          </p:graphicFrame>
        </mc:Choice>
        <mc:Fallback>
          <p:graphicFrame>
            <p:nvGraphicFramePr>
              <p:cNvPr id="3" name="Table 2">
                <a:extLst>
                  <a:ext uri="{FF2B5EF4-FFF2-40B4-BE49-F238E27FC236}">
                    <a16:creationId xmlns:a16="http://schemas.microsoft.com/office/drawing/2014/main" id="{F2CF32FF-0983-D0C3-E467-14E1D0E9F41F}"/>
                  </a:ext>
                </a:extLst>
              </p:cNvPr>
              <p:cNvGraphicFramePr>
                <a:graphicFrameLocks noGrp="1"/>
              </p:cNvGraphicFramePr>
              <p:nvPr>
                <p:extLst>
                  <p:ext uri="{D42A27DB-BD31-4B8C-83A1-F6EECF244321}">
                    <p14:modId xmlns:p14="http://schemas.microsoft.com/office/powerpoint/2010/main" val="202486030"/>
                  </p:ext>
                </p:extLst>
              </p:nvPr>
            </p:nvGraphicFramePr>
            <p:xfrm>
              <a:off x="2303670" y="2623929"/>
              <a:ext cx="1595783" cy="2653749"/>
            </p:xfrm>
            <a:graphic>
              <a:graphicData uri="http://schemas.openxmlformats.org/drawingml/2006/table">
                <a:tbl>
                  <a:tblPr firstRow="1" bandRow="1">
                    <a:tableStyleId>{D7AC3CCA-C797-4891-BE02-D94E43425B78}</a:tableStyleId>
                  </a:tblPr>
                  <a:tblGrid>
                    <a:gridCol w="1595783">
                      <a:extLst>
                        <a:ext uri="{9D8B030D-6E8A-4147-A177-3AD203B41FA5}">
                          <a16:colId xmlns:a16="http://schemas.microsoft.com/office/drawing/2014/main" val="487329604"/>
                        </a:ext>
                      </a:extLst>
                    </a:gridCol>
                  </a:tblGrid>
                  <a:tr h="884583">
                    <a:tc>
                      <a:txBody>
                        <a:bodyPr/>
                        <a:lstStyle/>
                        <a:p>
                          <a:endParaRPr lang="en-US"/>
                        </a:p>
                      </a:txBody>
                      <a:tcPr>
                        <a:blipFill>
                          <a:blip r:embed="rId4"/>
                          <a:stretch>
                            <a:fillRect l="-380" t="-690" r="-760" b="-202069"/>
                          </a:stretch>
                        </a:blipFill>
                      </a:tcPr>
                    </a:tc>
                    <a:extLst>
                      <a:ext uri="{0D108BD9-81ED-4DB2-BD59-A6C34878D82A}">
                        <a16:rowId xmlns:a16="http://schemas.microsoft.com/office/drawing/2014/main" val="1809116291"/>
                      </a:ext>
                    </a:extLst>
                  </a:tr>
                  <a:tr h="884583">
                    <a:tc>
                      <a:txBody>
                        <a:bodyPr/>
                        <a:lstStyle/>
                        <a:p>
                          <a:endParaRPr lang="en-US"/>
                        </a:p>
                      </a:txBody>
                      <a:tcPr>
                        <a:blipFill>
                          <a:blip r:embed="rId4"/>
                          <a:stretch>
                            <a:fillRect l="-380" t="-100000" r="-760" b="-100685"/>
                          </a:stretch>
                        </a:blipFill>
                      </a:tcPr>
                    </a:tc>
                    <a:extLst>
                      <a:ext uri="{0D108BD9-81ED-4DB2-BD59-A6C34878D82A}">
                        <a16:rowId xmlns:a16="http://schemas.microsoft.com/office/drawing/2014/main" val="1216493373"/>
                      </a:ext>
                    </a:extLst>
                  </a:tr>
                  <a:tr h="884583">
                    <a:tc>
                      <a:txBody>
                        <a:bodyPr/>
                        <a:lstStyle/>
                        <a:p>
                          <a:endParaRPr lang="en-US"/>
                        </a:p>
                      </a:txBody>
                      <a:tcPr>
                        <a:blipFill>
                          <a:blip r:embed="rId4"/>
                          <a:stretch>
                            <a:fillRect l="-380" t="-201379" r="-760" b="-1379"/>
                          </a:stretch>
                        </a:blipFill>
                      </a:tcPr>
                    </a:tc>
                    <a:extLst>
                      <a:ext uri="{0D108BD9-81ED-4DB2-BD59-A6C34878D82A}">
                        <a16:rowId xmlns:a16="http://schemas.microsoft.com/office/drawing/2014/main" val="1538817123"/>
                      </a:ext>
                    </a:extLst>
                  </a:tr>
                </a:tbl>
              </a:graphicData>
            </a:graphic>
          </p:graphicFrame>
        </mc:Fallback>
      </mc:AlternateContent>
      <p:sp>
        <p:nvSpPr>
          <p:cNvPr id="4" name="Arrow: Right 3">
            <a:extLst>
              <a:ext uri="{FF2B5EF4-FFF2-40B4-BE49-F238E27FC236}">
                <a16:creationId xmlns:a16="http://schemas.microsoft.com/office/drawing/2014/main" id="{B98DA22F-8751-5D4A-8CF4-BDD59A82973E}"/>
              </a:ext>
            </a:extLst>
          </p:cNvPr>
          <p:cNvSpPr/>
          <p:nvPr/>
        </p:nvSpPr>
        <p:spPr>
          <a:xfrm>
            <a:off x="4313583" y="3429000"/>
            <a:ext cx="1622287" cy="85476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4A6A4E9-2764-E0E7-B066-B2CA97197C11}"/>
              </a:ext>
            </a:extLst>
          </p:cNvPr>
          <p:cNvSpPr txBox="1"/>
          <p:nvPr/>
        </p:nvSpPr>
        <p:spPr>
          <a:xfrm>
            <a:off x="9888330" y="3316425"/>
            <a:ext cx="1765035" cy="369332"/>
          </a:xfrm>
          <a:prstGeom prst="rect">
            <a:avLst/>
          </a:prstGeom>
          <a:noFill/>
        </p:spPr>
        <p:txBody>
          <a:bodyPr wrap="none" rtlCol="0">
            <a:spAutoFit/>
          </a:bodyPr>
          <a:lstStyle/>
          <a:p>
            <a:r>
              <a:rPr lang="en-GB" dirty="0"/>
              <a:t>3 possible values</a:t>
            </a:r>
          </a:p>
        </p:txBody>
      </p:sp>
      <p:cxnSp>
        <p:nvCxnSpPr>
          <p:cNvPr id="8" name="Straight Arrow Connector 7">
            <a:extLst>
              <a:ext uri="{FF2B5EF4-FFF2-40B4-BE49-F238E27FC236}">
                <a16:creationId xmlns:a16="http://schemas.microsoft.com/office/drawing/2014/main" id="{C9DE0928-EE47-B5D0-1815-4866A0676E43}"/>
              </a:ext>
            </a:extLst>
          </p:cNvPr>
          <p:cNvCxnSpPr>
            <a:stCxn id="6" idx="1"/>
          </p:cNvCxnSpPr>
          <p:nvPr/>
        </p:nvCxnSpPr>
        <p:spPr>
          <a:xfrm flipH="1" flipV="1">
            <a:off x="7394713" y="3001617"/>
            <a:ext cx="2493617" cy="499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ltLang="en-US" dirty="0"/>
              <a:t>Better solution – add a “small” amount?</a:t>
            </a:r>
          </a:p>
        </p:txBody>
      </p:sp>
      <p:sp>
        <p:nvSpPr>
          <p:cNvPr id="48131" name="Rectangle 3"/>
          <p:cNvSpPr>
            <a:spLocks noGrp="1" noChangeArrowheads="1"/>
          </p:cNvSpPr>
          <p:nvPr>
            <p:ph type="body" idx="1"/>
          </p:nvPr>
        </p:nvSpPr>
        <p:spPr>
          <a:xfrm>
            <a:off x="800395" y="1786262"/>
            <a:ext cx="10730343" cy="4651375"/>
          </a:xfrm>
        </p:spPr>
        <p:txBody>
          <a:bodyPr/>
          <a:lstStyle/>
          <a:p>
            <a:pPr>
              <a:lnSpc>
                <a:spcPct val="90000"/>
              </a:lnSpc>
            </a:pPr>
            <a:r>
              <a:rPr lang="en-GB" altLang="en-US" dirty="0"/>
              <a:t>There’s no reason why all </a:t>
            </a:r>
            <a:r>
              <a:rPr lang="el-GR" altLang="en-US" i="1" dirty="0"/>
              <a:t>μ</a:t>
            </a:r>
            <a:r>
              <a:rPr lang="en-GB" altLang="en-US" dirty="0"/>
              <a:t> are multiplied by a 1/3 factor. These factors could be different for as long as they add up to 1.</a:t>
            </a:r>
          </a:p>
          <a:p>
            <a:pPr lvl="1">
              <a:lnSpc>
                <a:spcPct val="90000"/>
              </a:lnSpc>
            </a:pPr>
            <a:r>
              <a:rPr lang="en-GB" altLang="en-US" dirty="0"/>
              <a:t>(2 + </a:t>
            </a:r>
            <a:r>
              <a:rPr lang="el-GR" altLang="en-US" dirty="0"/>
              <a:t>μ</a:t>
            </a:r>
            <a:r>
              <a:rPr lang="en-GB" altLang="en-US" dirty="0"/>
              <a:t> * P</a:t>
            </a:r>
            <a:r>
              <a:rPr lang="en-GB" altLang="en-US" baseline="-25000" dirty="0"/>
              <a:t>1</a:t>
            </a:r>
            <a:r>
              <a:rPr lang="en-GB" altLang="en-US" dirty="0"/>
              <a:t>) /(9 + </a:t>
            </a:r>
            <a:r>
              <a:rPr lang="el-GR" altLang="en-US" dirty="0"/>
              <a:t>μ</a:t>
            </a:r>
            <a:r>
              <a:rPr lang="en-GB" altLang="en-US" dirty="0"/>
              <a:t>)</a:t>
            </a:r>
          </a:p>
          <a:p>
            <a:pPr lvl="1">
              <a:lnSpc>
                <a:spcPct val="90000"/>
              </a:lnSpc>
            </a:pPr>
            <a:r>
              <a:rPr lang="en-GB" altLang="en-US" dirty="0"/>
              <a:t>(4 + </a:t>
            </a:r>
            <a:r>
              <a:rPr lang="el-GR" altLang="en-US" dirty="0"/>
              <a:t>μ</a:t>
            </a:r>
            <a:r>
              <a:rPr lang="en-GB" altLang="en-US" dirty="0"/>
              <a:t> * P</a:t>
            </a:r>
            <a:r>
              <a:rPr lang="en-GB" altLang="en-US" baseline="-25000" dirty="0"/>
              <a:t>2</a:t>
            </a:r>
            <a:r>
              <a:rPr lang="en-GB" altLang="en-US" dirty="0"/>
              <a:t>) /(9 + </a:t>
            </a:r>
            <a:r>
              <a:rPr lang="el-GR" altLang="en-US" dirty="0"/>
              <a:t>μ</a:t>
            </a:r>
            <a:r>
              <a:rPr lang="en-GB" altLang="en-US" dirty="0"/>
              <a:t>)</a:t>
            </a:r>
          </a:p>
          <a:p>
            <a:pPr lvl="1">
              <a:lnSpc>
                <a:spcPct val="90000"/>
              </a:lnSpc>
            </a:pPr>
            <a:r>
              <a:rPr lang="en-GB" altLang="en-US" dirty="0"/>
              <a:t>(3 + </a:t>
            </a:r>
            <a:r>
              <a:rPr lang="el-GR" altLang="en-US" dirty="0"/>
              <a:t>μ</a:t>
            </a:r>
            <a:r>
              <a:rPr lang="en-GB" altLang="en-US" dirty="0"/>
              <a:t> * P</a:t>
            </a:r>
            <a:r>
              <a:rPr lang="en-GB" altLang="en-US" baseline="-25000" dirty="0"/>
              <a:t>3</a:t>
            </a:r>
            <a:r>
              <a:rPr lang="en-GB" altLang="en-US" dirty="0"/>
              <a:t>) /(9 + </a:t>
            </a:r>
            <a:r>
              <a:rPr lang="el-GR" altLang="en-US" dirty="0"/>
              <a:t>μ</a:t>
            </a:r>
            <a:r>
              <a:rPr lang="en-GB" altLang="en-US" dirty="0"/>
              <a:t>)</a:t>
            </a:r>
          </a:p>
          <a:p>
            <a:pPr>
              <a:lnSpc>
                <a:spcPct val="90000"/>
              </a:lnSpc>
            </a:pPr>
            <a:r>
              <a:rPr lang="en-GB" altLang="en-US" dirty="0"/>
              <a:t>Advantage: rigorous. All a priori probabilities assigned.</a:t>
            </a:r>
          </a:p>
          <a:p>
            <a:pPr>
              <a:lnSpc>
                <a:spcPct val="90000"/>
              </a:lnSpc>
            </a:pPr>
            <a:r>
              <a:rPr lang="en-GB" altLang="en-US" dirty="0"/>
              <a:t>Disadvantage: how these probabilities </a:t>
            </a:r>
            <a:r>
              <a:rPr lang="en-GB" altLang="en-US" b="1" dirty="0"/>
              <a:t>should</a:t>
            </a:r>
            <a:r>
              <a:rPr lang="en-GB" altLang="en-US" dirty="0"/>
              <a:t> be assigned is unclear.</a:t>
            </a:r>
          </a:p>
          <a:p>
            <a:pPr>
              <a:lnSpc>
                <a:spcPct val="90000"/>
              </a:lnSpc>
            </a:pPr>
            <a:r>
              <a:rPr lang="en-GB" altLang="en-US" dirty="0"/>
              <a:t>In practice, the </a:t>
            </a:r>
            <a:r>
              <a:rPr lang="en-GB" altLang="en-US" b="1" i="1" dirty="0"/>
              <a:t>Laplace estimator</a:t>
            </a:r>
            <a:r>
              <a:rPr lang="en-GB" altLang="en-US" b="1" dirty="0"/>
              <a:t> </a:t>
            </a:r>
            <a:r>
              <a:rPr lang="en-GB" altLang="en-US" dirty="0"/>
              <a:t>is used.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87842" y="875927"/>
            <a:ext cx="10390716" cy="654700"/>
          </a:xfrm>
        </p:spPr>
        <p:txBody>
          <a:bodyPr/>
          <a:lstStyle/>
          <a:p>
            <a:r>
              <a:rPr lang="en-GB" altLang="en-US" b="1" dirty="0">
                <a:solidFill>
                  <a:srgbClr val="69216A"/>
                </a:solidFill>
                <a:latin typeface="+mn-lt"/>
              </a:rPr>
              <a:t>Problem? Missing Values</a:t>
            </a:r>
          </a:p>
        </p:txBody>
      </p:sp>
      <p:sp>
        <p:nvSpPr>
          <p:cNvPr id="21507" name="Rectangle 3"/>
          <p:cNvSpPr>
            <a:spLocks noGrp="1" noChangeArrowheads="1"/>
          </p:cNvSpPr>
          <p:nvPr>
            <p:ph type="body" sz="half" idx="1"/>
          </p:nvPr>
        </p:nvSpPr>
        <p:spPr>
          <a:xfrm>
            <a:off x="299804" y="1420295"/>
            <a:ext cx="9142370" cy="5348253"/>
          </a:xfrm>
        </p:spPr>
        <p:txBody>
          <a:bodyPr/>
          <a:lstStyle/>
          <a:p>
            <a:pPr marL="0" indent="0">
              <a:lnSpc>
                <a:spcPct val="90000"/>
              </a:lnSpc>
              <a:buNone/>
            </a:pPr>
            <a:r>
              <a:rPr lang="en-GB" altLang="en-US" dirty="0"/>
              <a:t>If a new instance has an attribute which has a missing value, then it is omitted from the calculation.</a:t>
            </a:r>
          </a:p>
          <a:p>
            <a:pPr lvl="1">
              <a:lnSpc>
                <a:spcPct val="90000"/>
              </a:lnSpc>
            </a:pPr>
            <a:r>
              <a:rPr lang="en-GB" altLang="en-US" sz="2600" dirty="0">
                <a:solidFill>
                  <a:srgbClr val="69216A"/>
                </a:solidFill>
              </a:rPr>
              <a:t>E.g. new instance with no outlook value, i.e.</a:t>
            </a:r>
          </a:p>
          <a:p>
            <a:pPr lvl="2">
              <a:lnSpc>
                <a:spcPct val="90000"/>
              </a:lnSpc>
              <a:spcBef>
                <a:spcPts val="300"/>
              </a:spcBef>
            </a:pPr>
            <a:r>
              <a:rPr lang="en-GB" altLang="en-US" sz="2400" dirty="0"/>
              <a:t>Temperature = cool</a:t>
            </a:r>
          </a:p>
          <a:p>
            <a:pPr lvl="2">
              <a:lnSpc>
                <a:spcPct val="90000"/>
              </a:lnSpc>
              <a:spcBef>
                <a:spcPts val="300"/>
              </a:spcBef>
            </a:pPr>
            <a:r>
              <a:rPr lang="en-GB" altLang="en-US" sz="2400" dirty="0"/>
              <a:t>Humidity = high</a:t>
            </a:r>
          </a:p>
          <a:p>
            <a:pPr lvl="2">
              <a:lnSpc>
                <a:spcPct val="90000"/>
              </a:lnSpc>
              <a:spcBef>
                <a:spcPts val="300"/>
              </a:spcBef>
            </a:pPr>
            <a:r>
              <a:rPr lang="en-GB" altLang="en-US" sz="2400" dirty="0"/>
              <a:t>Windy = true</a:t>
            </a:r>
          </a:p>
          <a:p>
            <a:pPr lvl="2">
              <a:lnSpc>
                <a:spcPct val="90000"/>
              </a:lnSpc>
              <a:spcBef>
                <a:spcPts val="300"/>
              </a:spcBef>
            </a:pPr>
            <a:r>
              <a:rPr lang="en-GB" altLang="en-US" sz="2400" dirty="0"/>
              <a:t>Likelihood(yes) = 3/9 * 3/9 * 3/9 * 9/14 = 0.0238</a:t>
            </a:r>
          </a:p>
          <a:p>
            <a:pPr lvl="2">
              <a:lnSpc>
                <a:spcPct val="90000"/>
              </a:lnSpc>
              <a:spcBef>
                <a:spcPts val="300"/>
              </a:spcBef>
            </a:pPr>
            <a:r>
              <a:rPr lang="en-GB" altLang="en-US" sz="2400" dirty="0"/>
              <a:t>Likelihood(no)  = 1/5 * 4/5 * 3/5 * 5/14 = 0.0343</a:t>
            </a:r>
          </a:p>
          <a:p>
            <a:pPr lvl="2">
              <a:lnSpc>
                <a:spcPct val="90000"/>
              </a:lnSpc>
              <a:spcBef>
                <a:spcPts val="300"/>
              </a:spcBef>
            </a:pPr>
            <a:r>
              <a:rPr lang="en-GB" altLang="en-US" sz="2400" dirty="0"/>
              <a:t>Normalising</a:t>
            </a:r>
          </a:p>
          <a:p>
            <a:pPr lvl="3">
              <a:lnSpc>
                <a:spcPct val="90000"/>
              </a:lnSpc>
            </a:pPr>
            <a:r>
              <a:rPr lang="en-GB" altLang="en-US" sz="2000" dirty="0"/>
              <a:t>P(yes) = 0.0238/(0.0238 + 0.0343) = 0.41</a:t>
            </a:r>
          </a:p>
          <a:p>
            <a:pPr lvl="3">
              <a:lnSpc>
                <a:spcPct val="90000"/>
              </a:lnSpc>
            </a:pPr>
            <a:r>
              <a:rPr lang="en-GB" altLang="en-US" sz="2000" dirty="0"/>
              <a:t>P(no) = </a:t>
            </a:r>
            <a:r>
              <a:rPr lang="en-GB" altLang="en-US" sz="2000" dirty="0">
                <a:solidFill>
                  <a:schemeClr val="hlink"/>
                </a:solidFill>
              </a:rPr>
              <a:t>0.0343/ (0.0238 + 0.0343)</a:t>
            </a:r>
            <a:r>
              <a:rPr lang="en-GB" altLang="en-US" sz="2000" dirty="0"/>
              <a:t> = 0.59 </a:t>
            </a:r>
          </a:p>
          <a:p>
            <a:pPr marL="0" indent="0">
              <a:lnSpc>
                <a:spcPct val="90000"/>
              </a:lnSpc>
              <a:buNone/>
            </a:pPr>
            <a:r>
              <a:rPr lang="en-GB" altLang="en-US" dirty="0"/>
              <a:t>If a value is missing in a training instance, it is not included in the frequency count</a:t>
            </a:r>
          </a:p>
          <a:p>
            <a:pPr lvl="2">
              <a:lnSpc>
                <a:spcPct val="90000"/>
              </a:lnSpc>
            </a:pPr>
            <a:endParaRPr lang="en-GB" alt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altLang="en-US" dirty="0"/>
              <a:t>Numeric values?</a:t>
            </a:r>
          </a:p>
        </p:txBody>
      </p:sp>
      <p:sp>
        <p:nvSpPr>
          <p:cNvPr id="65539" name="Rectangle 3"/>
          <p:cNvSpPr>
            <a:spLocks noGrp="1" noChangeArrowheads="1"/>
          </p:cNvSpPr>
          <p:nvPr>
            <p:ph type="body" idx="1"/>
          </p:nvPr>
        </p:nvSpPr>
        <p:spPr/>
        <p:txBody>
          <a:bodyPr/>
          <a:lstStyle/>
          <a:p>
            <a:pPr marL="0" indent="0">
              <a:buNone/>
            </a:pPr>
            <a:r>
              <a:rPr lang="en-GB" altLang="en-US" dirty="0"/>
              <a:t>2 possibilities</a:t>
            </a:r>
          </a:p>
          <a:p>
            <a:pPr lvl="1"/>
            <a:r>
              <a:rPr lang="en-GB" altLang="en-US" dirty="0"/>
              <a:t>Either: Keep the values numeric, and use statistics about them</a:t>
            </a:r>
          </a:p>
          <a:p>
            <a:pPr lvl="1"/>
            <a:r>
              <a:rPr lang="en-GB" altLang="en-US" dirty="0"/>
              <a:t>Or: Discretise the numeric values</a:t>
            </a:r>
          </a:p>
          <a:p>
            <a:pPr lvl="2"/>
            <a:r>
              <a:rPr lang="en-GB" altLang="en-US" dirty="0"/>
              <a:t>i.e. convert the numeric values to nominal ones</a:t>
            </a:r>
          </a:p>
          <a:p>
            <a:pPr lvl="2"/>
            <a:r>
              <a:rPr lang="en-GB" altLang="en-US" dirty="0"/>
              <a:t>Sort examples according to numeric values for selected attribute, including class outcome.</a:t>
            </a:r>
          </a:p>
          <a:p>
            <a:pPr lvl="2"/>
            <a:r>
              <a:rPr lang="en-GB" altLang="en-US" dirty="0"/>
              <a:t>Partition according to class category</a:t>
            </a:r>
          </a:p>
          <a:p>
            <a:endParaRPr lang="en-GB" altLang="en-US" dirty="0"/>
          </a:p>
          <a:p>
            <a:pPr lvl="2"/>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ltLang="en-US"/>
              <a:t>Contents</a:t>
            </a:r>
          </a:p>
        </p:txBody>
      </p:sp>
      <p:sp>
        <p:nvSpPr>
          <p:cNvPr id="7171" name="Rectangle 3"/>
          <p:cNvSpPr>
            <a:spLocks noGrp="1" noChangeArrowheads="1"/>
          </p:cNvSpPr>
          <p:nvPr>
            <p:ph type="body" idx="1"/>
          </p:nvPr>
        </p:nvSpPr>
        <p:spPr/>
        <p:txBody>
          <a:bodyPr/>
          <a:lstStyle/>
          <a:p>
            <a:r>
              <a:rPr lang="en-GB" altLang="en-US" dirty="0"/>
              <a:t>Why use statistics</a:t>
            </a:r>
          </a:p>
          <a:p>
            <a:r>
              <a:rPr lang="en-GB" altLang="en-US" dirty="0"/>
              <a:t>Calculating probabilities</a:t>
            </a:r>
          </a:p>
          <a:p>
            <a:r>
              <a:rPr lang="en-GB" altLang="en-US" dirty="0"/>
              <a:t>Bayesian theorem –Naïve Bayes</a:t>
            </a:r>
          </a:p>
          <a:p>
            <a:r>
              <a:rPr lang="en-GB" altLang="en-US" dirty="0"/>
              <a:t>Missing values</a:t>
            </a:r>
          </a:p>
          <a:p>
            <a:r>
              <a:rPr lang="en-GB" altLang="en-US" dirty="0"/>
              <a:t>Numeric values</a:t>
            </a:r>
          </a:p>
          <a:p>
            <a:r>
              <a:rPr lang="en-GB" altLang="en-US" dirty="0"/>
              <a:t>Summary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ltLang="en-US"/>
              <a:t>Numeric values: keeping them numeric</a:t>
            </a:r>
          </a:p>
        </p:txBody>
      </p:sp>
      <p:sp>
        <p:nvSpPr>
          <p:cNvPr id="49155" name="Rectangle 3"/>
          <p:cNvSpPr>
            <a:spLocks noGrp="1" noChangeArrowheads="1"/>
          </p:cNvSpPr>
          <p:nvPr>
            <p:ph type="body" idx="1"/>
          </p:nvPr>
        </p:nvSpPr>
        <p:spPr>
          <a:xfrm>
            <a:off x="663002" y="1801760"/>
            <a:ext cx="7772400" cy="4291012"/>
          </a:xfrm>
        </p:spPr>
        <p:txBody>
          <a:bodyPr/>
          <a:lstStyle/>
          <a:p>
            <a:pPr marL="0" indent="0">
              <a:buNone/>
            </a:pPr>
            <a:r>
              <a:rPr lang="en-GB" altLang="en-US" dirty="0"/>
              <a:t>Assume a Normal or Gaussian distribution</a:t>
            </a:r>
          </a:p>
          <a:p>
            <a:pPr lvl="1"/>
            <a:r>
              <a:rPr lang="en-GB" altLang="en-US" sz="2600" dirty="0"/>
              <a:t>Nominal values are calculated as before</a:t>
            </a:r>
          </a:p>
          <a:p>
            <a:pPr lvl="2"/>
            <a:r>
              <a:rPr lang="en-GB" altLang="en-US" sz="2400" dirty="0"/>
              <a:t>Counts are normalized into probabilities</a:t>
            </a:r>
          </a:p>
          <a:p>
            <a:pPr lvl="1"/>
            <a:r>
              <a:rPr lang="en-GB" altLang="en-US" sz="2600" dirty="0"/>
              <a:t>Numeric values are listed</a:t>
            </a:r>
          </a:p>
          <a:p>
            <a:pPr lvl="2"/>
            <a:r>
              <a:rPr lang="en-GB" altLang="en-US" sz="2400" dirty="0"/>
              <a:t>Instead of counts, calculate</a:t>
            </a:r>
          </a:p>
          <a:p>
            <a:pPr lvl="3"/>
            <a:r>
              <a:rPr lang="en-GB" altLang="en-US" sz="2000" dirty="0"/>
              <a:t>Mean</a:t>
            </a:r>
          </a:p>
          <a:p>
            <a:pPr lvl="3"/>
            <a:r>
              <a:rPr lang="en-GB" altLang="en-US" sz="2000" dirty="0"/>
              <a:t>Standard deviation</a:t>
            </a:r>
            <a:endParaRPr lang="en-GB" altLang="en-US" dirty="0"/>
          </a:p>
        </p:txBody>
      </p:sp>
      <p:pic>
        <p:nvPicPr>
          <p:cNvPr id="3" name="Picture 2">
            <a:extLst>
              <a:ext uri="{FF2B5EF4-FFF2-40B4-BE49-F238E27FC236}">
                <a16:creationId xmlns:a16="http://schemas.microsoft.com/office/drawing/2014/main" id="{FEF2EB5C-B685-8853-76FF-7810079DCC3F}"/>
              </a:ext>
            </a:extLst>
          </p:cNvPr>
          <p:cNvPicPr>
            <a:picLocks noChangeAspect="1"/>
          </p:cNvPicPr>
          <p:nvPr/>
        </p:nvPicPr>
        <p:blipFill>
          <a:blip r:embed="rId2"/>
          <a:stretch>
            <a:fillRect/>
          </a:stretch>
        </p:blipFill>
        <p:spPr>
          <a:xfrm>
            <a:off x="8212399" y="1819050"/>
            <a:ext cx="3181794" cy="160995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ltLang="en-US"/>
              <a:t>Numeric values:keeping them numeric</a:t>
            </a:r>
          </a:p>
        </p:txBody>
      </p:sp>
      <p:sp>
        <p:nvSpPr>
          <p:cNvPr id="50179" name="Rectangle 3"/>
          <p:cNvSpPr>
            <a:spLocks noGrp="1" noChangeArrowheads="1"/>
          </p:cNvSpPr>
          <p:nvPr>
            <p:ph type="body" idx="1"/>
          </p:nvPr>
        </p:nvSpPr>
        <p:spPr/>
        <p:txBody>
          <a:bodyPr/>
          <a:lstStyle/>
          <a:p>
            <a:r>
              <a:rPr lang="en-GB" altLang="en-US" dirty="0"/>
              <a:t>Mean </a:t>
            </a:r>
            <a:r>
              <a:rPr lang="en-GB" altLang="en-US" dirty="0">
                <a:sym typeface="Symbol" pitchFamily="18" charset="2"/>
              </a:rPr>
              <a:t> </a:t>
            </a:r>
            <a:r>
              <a:rPr lang="en-GB" altLang="en-US" dirty="0"/>
              <a:t>(average): add all the values together and divide by number of values.</a:t>
            </a:r>
          </a:p>
          <a:p>
            <a:r>
              <a:rPr lang="en-GB" altLang="en-US" dirty="0"/>
              <a:t>Standard deviation </a:t>
            </a:r>
            <a:r>
              <a:rPr lang="en-GB" altLang="en-US" dirty="0">
                <a:sym typeface="Symbol" pitchFamily="18" charset="2"/>
              </a:rPr>
              <a:t></a:t>
            </a:r>
            <a:r>
              <a:rPr lang="en-GB" altLang="en-US" dirty="0"/>
              <a:t> : </a:t>
            </a:r>
            <a:endParaRPr lang="en-GB" altLang="en-US" sz="2400" dirty="0"/>
          </a:p>
          <a:p>
            <a:pPr lvl="1"/>
            <a:r>
              <a:rPr lang="en-GB" altLang="en-US" dirty="0"/>
              <a:t>Subtract the mean from each value</a:t>
            </a:r>
          </a:p>
          <a:p>
            <a:pPr lvl="1"/>
            <a:r>
              <a:rPr lang="en-GB" altLang="en-US" dirty="0"/>
              <a:t>Square the result</a:t>
            </a:r>
          </a:p>
          <a:p>
            <a:pPr lvl="1"/>
            <a:r>
              <a:rPr lang="en-GB" altLang="en-US" dirty="0"/>
              <a:t>Add all results together</a:t>
            </a:r>
          </a:p>
          <a:p>
            <a:pPr lvl="1"/>
            <a:r>
              <a:rPr lang="en-GB" altLang="en-US" dirty="0"/>
              <a:t>Divide by number of values – 1</a:t>
            </a:r>
          </a:p>
          <a:p>
            <a:pPr lvl="1"/>
            <a:r>
              <a:rPr lang="en-GB" altLang="en-US" dirty="0"/>
              <a:t>Calculate square root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87355" y="793724"/>
            <a:ext cx="10515600" cy="757129"/>
          </a:xfrm>
        </p:spPr>
        <p:txBody>
          <a:bodyPr/>
          <a:lstStyle/>
          <a:p>
            <a:r>
              <a:rPr lang="en-GB" altLang="en-US" dirty="0"/>
              <a:t>Example: Numeric values</a:t>
            </a:r>
          </a:p>
        </p:txBody>
      </p:sp>
      <p:graphicFrame>
        <p:nvGraphicFramePr>
          <p:cNvPr id="55300" name="Group 4" descr="Weather-play dataset with numeric values for temperature and humidity."/>
          <p:cNvGraphicFramePr>
            <a:graphicFrameLocks noGrp="1"/>
          </p:cNvGraphicFramePr>
          <p:nvPr>
            <p:ph type="tbl" idx="1"/>
            <p:extLst>
              <p:ext uri="{D42A27DB-BD31-4B8C-83A1-F6EECF244321}">
                <p14:modId xmlns:p14="http://schemas.microsoft.com/office/powerpoint/2010/main" val="3744004251"/>
              </p:ext>
            </p:extLst>
          </p:nvPr>
        </p:nvGraphicFramePr>
        <p:xfrm>
          <a:off x="1323089" y="1377574"/>
          <a:ext cx="7725348" cy="5112000"/>
        </p:xfrm>
        <a:graphic>
          <a:graphicData uri="http://schemas.openxmlformats.org/drawingml/2006/table">
            <a:tbl>
              <a:tblPr firstRow="1"/>
              <a:tblGrid>
                <a:gridCol w="1486987">
                  <a:extLst>
                    <a:ext uri="{9D8B030D-6E8A-4147-A177-3AD203B41FA5}">
                      <a16:colId xmlns:a16="http://schemas.microsoft.com/office/drawing/2014/main" val="20000"/>
                    </a:ext>
                  </a:extLst>
                </a:gridCol>
                <a:gridCol w="2176986">
                  <a:extLst>
                    <a:ext uri="{9D8B030D-6E8A-4147-A177-3AD203B41FA5}">
                      <a16:colId xmlns:a16="http://schemas.microsoft.com/office/drawing/2014/main" val="20001"/>
                    </a:ext>
                  </a:extLst>
                </a:gridCol>
                <a:gridCol w="1685689">
                  <a:extLst>
                    <a:ext uri="{9D8B030D-6E8A-4147-A177-3AD203B41FA5}">
                      <a16:colId xmlns:a16="http://schemas.microsoft.com/office/drawing/2014/main" val="20002"/>
                    </a:ext>
                  </a:extLst>
                </a:gridCol>
                <a:gridCol w="1386544">
                  <a:extLst>
                    <a:ext uri="{9D8B030D-6E8A-4147-A177-3AD203B41FA5}">
                      <a16:colId xmlns:a16="http://schemas.microsoft.com/office/drawing/2014/main" val="20003"/>
                    </a:ext>
                  </a:extLst>
                </a:gridCol>
                <a:gridCol w="989142">
                  <a:extLst>
                    <a:ext uri="{9D8B030D-6E8A-4147-A177-3AD203B41FA5}">
                      <a16:colId xmlns:a16="http://schemas.microsoft.com/office/drawing/2014/main" val="20004"/>
                    </a:ext>
                  </a:extLst>
                </a:gridCol>
              </a:tblGrid>
              <a:tr h="28733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1" i="0" u="none" strike="noStrike" cap="none" normalizeH="0" baseline="0">
                          <a:ln>
                            <a:noFill/>
                          </a:ln>
                          <a:solidFill>
                            <a:schemeClr val="tx1"/>
                          </a:solidFill>
                          <a:effectLst/>
                          <a:latin typeface="Tahoma" pitchFamily="34" charset="0"/>
                        </a:rPr>
                        <a:t>Outlook</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1" i="0" u="none" strike="noStrike" cap="none" normalizeH="0" baseline="0">
                          <a:ln>
                            <a:noFill/>
                          </a:ln>
                          <a:solidFill>
                            <a:schemeClr val="tx1"/>
                          </a:solidFill>
                          <a:effectLst/>
                          <a:latin typeface="Tahoma" pitchFamily="34" charset="0"/>
                        </a:rPr>
                        <a:t>Temperature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1" i="0" u="none" strike="noStrike" cap="none" normalizeH="0" baseline="0">
                          <a:ln>
                            <a:noFill/>
                          </a:ln>
                          <a:solidFill>
                            <a:schemeClr val="tx1"/>
                          </a:solidFill>
                          <a:effectLst/>
                          <a:latin typeface="Tahoma" pitchFamily="34" charset="0"/>
                        </a:rPr>
                        <a:t>Humidity</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1" i="0" u="none" strike="noStrike" cap="none" normalizeH="0" baseline="0">
                          <a:ln>
                            <a:noFill/>
                          </a:ln>
                          <a:solidFill>
                            <a:schemeClr val="tx1"/>
                          </a:solidFill>
                          <a:effectLst/>
                          <a:latin typeface="Tahoma" pitchFamily="34" charset="0"/>
                        </a:rPr>
                        <a:t>Windy</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1" i="0" u="none" strike="noStrike" cap="none" normalizeH="0" baseline="0">
                          <a:ln>
                            <a:noFill/>
                          </a:ln>
                          <a:solidFill>
                            <a:schemeClr val="tx1"/>
                          </a:solidFill>
                          <a:effectLst/>
                          <a:latin typeface="Tahoma" pitchFamily="34" charset="0"/>
                        </a:rPr>
                        <a:t>Play</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146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83</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86</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96</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146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68</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64</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72</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146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72</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146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81</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698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71</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91</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10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56" name="Rectangle 236"/>
          <p:cNvSpPr>
            <a:spLocks noGrp="1" noChangeArrowheads="1"/>
          </p:cNvSpPr>
          <p:nvPr>
            <p:ph type="title"/>
          </p:nvPr>
        </p:nvSpPr>
        <p:spPr>
          <a:xfrm>
            <a:off x="3348931" y="278951"/>
            <a:ext cx="10390716" cy="428186"/>
          </a:xfrm>
        </p:spPr>
        <p:txBody>
          <a:bodyPr/>
          <a:lstStyle/>
          <a:p>
            <a:r>
              <a:rPr lang="en-GB" altLang="en-US" b="1" dirty="0">
                <a:solidFill>
                  <a:srgbClr val="69216A"/>
                </a:solidFill>
                <a:latin typeface="+mn-lt"/>
              </a:rPr>
              <a:t>Numeric values example</a:t>
            </a:r>
          </a:p>
        </p:txBody>
      </p:sp>
      <p:graphicFrame>
        <p:nvGraphicFramePr>
          <p:cNvPr id="56642" name="Group 322" descr="Frequency table for weather-play. For numeric attributes, the mean and standard deviation are noted instead of the frequency count."/>
          <p:cNvGraphicFramePr>
            <a:graphicFrameLocks noGrp="1"/>
          </p:cNvGraphicFramePr>
          <p:nvPr>
            <p:ph idx="1"/>
            <p:extLst>
              <p:ext uri="{D42A27DB-BD31-4B8C-83A1-F6EECF244321}">
                <p14:modId xmlns:p14="http://schemas.microsoft.com/office/powerpoint/2010/main" val="4060480941"/>
              </p:ext>
            </p:extLst>
          </p:nvPr>
        </p:nvGraphicFramePr>
        <p:xfrm>
          <a:off x="0" y="1429664"/>
          <a:ext cx="12192000" cy="5411301"/>
        </p:xfrm>
        <a:graphic>
          <a:graphicData uri="http://schemas.openxmlformats.org/drawingml/2006/table">
            <a:tbl>
              <a:tblPr firstRow="1"/>
              <a:tblGrid>
                <a:gridCol w="1284470">
                  <a:extLst>
                    <a:ext uri="{9D8B030D-6E8A-4147-A177-3AD203B41FA5}">
                      <a16:colId xmlns:a16="http://schemas.microsoft.com/office/drawing/2014/main" val="20000"/>
                    </a:ext>
                  </a:extLst>
                </a:gridCol>
                <a:gridCol w="861892">
                  <a:extLst>
                    <a:ext uri="{9D8B030D-6E8A-4147-A177-3AD203B41FA5}">
                      <a16:colId xmlns:a16="http://schemas.microsoft.com/office/drawing/2014/main" val="20001"/>
                    </a:ext>
                  </a:extLst>
                </a:gridCol>
                <a:gridCol w="667338">
                  <a:extLst>
                    <a:ext uri="{9D8B030D-6E8A-4147-A177-3AD203B41FA5}">
                      <a16:colId xmlns:a16="http://schemas.microsoft.com/office/drawing/2014/main" val="20002"/>
                    </a:ext>
                  </a:extLst>
                </a:gridCol>
                <a:gridCol w="974858">
                  <a:extLst>
                    <a:ext uri="{9D8B030D-6E8A-4147-A177-3AD203B41FA5}">
                      <a16:colId xmlns:a16="http://schemas.microsoft.com/office/drawing/2014/main" val="20003"/>
                    </a:ext>
                  </a:extLst>
                </a:gridCol>
                <a:gridCol w="679889">
                  <a:extLst>
                    <a:ext uri="{9D8B030D-6E8A-4147-A177-3AD203B41FA5}">
                      <a16:colId xmlns:a16="http://schemas.microsoft.com/office/drawing/2014/main" val="20004"/>
                    </a:ext>
                  </a:extLst>
                </a:gridCol>
                <a:gridCol w="874444">
                  <a:extLst>
                    <a:ext uri="{9D8B030D-6E8A-4147-A177-3AD203B41FA5}">
                      <a16:colId xmlns:a16="http://schemas.microsoft.com/office/drawing/2014/main" val="20005"/>
                    </a:ext>
                  </a:extLst>
                </a:gridCol>
                <a:gridCol w="970674">
                  <a:extLst>
                    <a:ext uri="{9D8B030D-6E8A-4147-A177-3AD203B41FA5}">
                      <a16:colId xmlns:a16="http://schemas.microsoft.com/office/drawing/2014/main" val="20006"/>
                    </a:ext>
                  </a:extLst>
                </a:gridCol>
                <a:gridCol w="876536">
                  <a:extLst>
                    <a:ext uri="{9D8B030D-6E8A-4147-A177-3AD203B41FA5}">
                      <a16:colId xmlns:a16="http://schemas.microsoft.com/office/drawing/2014/main" val="20007"/>
                    </a:ext>
                  </a:extLst>
                </a:gridCol>
                <a:gridCol w="872350">
                  <a:extLst>
                    <a:ext uri="{9D8B030D-6E8A-4147-A177-3AD203B41FA5}">
                      <a16:colId xmlns:a16="http://schemas.microsoft.com/office/drawing/2014/main" val="20008"/>
                    </a:ext>
                  </a:extLst>
                </a:gridCol>
                <a:gridCol w="874444">
                  <a:extLst>
                    <a:ext uri="{9D8B030D-6E8A-4147-A177-3AD203B41FA5}">
                      <a16:colId xmlns:a16="http://schemas.microsoft.com/office/drawing/2014/main" val="20009"/>
                    </a:ext>
                  </a:extLst>
                </a:gridCol>
                <a:gridCol w="679891">
                  <a:extLst>
                    <a:ext uri="{9D8B030D-6E8A-4147-A177-3AD203B41FA5}">
                      <a16:colId xmlns:a16="http://schemas.microsoft.com/office/drawing/2014/main" val="20010"/>
                    </a:ext>
                  </a:extLst>
                </a:gridCol>
                <a:gridCol w="778213">
                  <a:extLst>
                    <a:ext uri="{9D8B030D-6E8A-4147-A177-3AD203B41FA5}">
                      <a16:colId xmlns:a16="http://schemas.microsoft.com/office/drawing/2014/main" val="20011"/>
                    </a:ext>
                  </a:extLst>
                </a:gridCol>
                <a:gridCol w="874444">
                  <a:extLst>
                    <a:ext uri="{9D8B030D-6E8A-4147-A177-3AD203B41FA5}">
                      <a16:colId xmlns:a16="http://schemas.microsoft.com/office/drawing/2014/main" val="20012"/>
                    </a:ext>
                  </a:extLst>
                </a:gridCol>
                <a:gridCol w="922557">
                  <a:extLst>
                    <a:ext uri="{9D8B030D-6E8A-4147-A177-3AD203B41FA5}">
                      <a16:colId xmlns:a16="http://schemas.microsoft.com/office/drawing/2014/main" val="20013"/>
                    </a:ext>
                  </a:extLst>
                </a:gridCol>
              </a:tblGrid>
              <a:tr h="391545">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Outlook</a:t>
                      </a:r>
                    </a:p>
                  </a:txBody>
                  <a:tcPr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Temperature</a:t>
                      </a:r>
                    </a:p>
                  </a:txBody>
                  <a:tcPr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Humidity</a:t>
                      </a:r>
                    </a:p>
                  </a:txBody>
                  <a:tcPr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Windy</a:t>
                      </a:r>
                    </a:p>
                  </a:txBody>
                  <a:tcPr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tc hMerge="1">
                  <a:txBody>
                    <a:bodyPr/>
                    <a:lstStyle/>
                    <a:p>
                      <a:endParaRPr lang="en-GB"/>
                    </a:p>
                  </a:txBody>
                  <a:tcPr/>
                </a:tc>
                <a:tc gridSpan="2">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Play</a:t>
                      </a:r>
                    </a:p>
                  </a:txBody>
                  <a:tcPr marT="18000" marB="180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GB"/>
                    </a:p>
                  </a:txBody>
                  <a:tcPr/>
                </a:tc>
                <a:extLst>
                  <a:ext uri="{0D108BD9-81ED-4DB2-BD59-A6C34878D82A}">
                    <a16:rowId xmlns:a16="http://schemas.microsoft.com/office/drawing/2014/main" val="10000"/>
                  </a:ext>
                </a:extLst>
              </a:tr>
              <a:tr h="39154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yes</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no</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0695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2</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3</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83</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68</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85</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86</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96</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85</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3555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4</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0</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64</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69</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72</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71</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65</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80</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95</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91</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false</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6</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2</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907006">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2</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75</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72</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81</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90</a:t>
                      </a:r>
                    </a:p>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75</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9273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sunny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2/9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Mean </a:t>
                      </a:r>
                      <a:r>
                        <a:rPr kumimoji="0" lang="en-GB" altLang="en-US" sz="2000" b="0" i="0" u="none" strike="noStrike" cap="none" normalizeH="0" baseline="0" dirty="0">
                          <a:ln>
                            <a:noFill/>
                          </a:ln>
                          <a:solidFill>
                            <a:schemeClr val="tx1"/>
                          </a:solidFill>
                          <a:effectLst/>
                          <a:latin typeface="Tahoma" pitchFamily="34" charset="0"/>
                          <a:sym typeface="Symbol" pitchFamily="18" charset="2"/>
                        </a:rPr>
                        <a:t></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73</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74.3</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Mean </a:t>
                      </a:r>
                      <a:r>
                        <a:rPr kumimoji="0" lang="en-GB" altLang="en-US" sz="2000" b="0" i="0" u="none" strike="noStrike" cap="none" normalizeH="0" baseline="0" dirty="0">
                          <a:ln>
                            <a:noFill/>
                          </a:ln>
                          <a:solidFill>
                            <a:schemeClr val="tx1"/>
                          </a:solidFill>
                          <a:effectLst/>
                          <a:latin typeface="Tahoma" pitchFamily="34" charset="0"/>
                          <a:sym typeface="Symbol" pitchFamily="18" charset="2"/>
                        </a:rPr>
                        <a:t></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79.1</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86.2</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true</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9/14</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5/14</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69273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cloudy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4/9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0/5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Std dev </a:t>
                      </a:r>
                      <a:r>
                        <a:rPr kumimoji="0" lang="en-GB" altLang="en-US" sz="2000" b="0" i="0" u="none" strike="noStrike" cap="none" normalizeH="0" baseline="0" dirty="0">
                          <a:ln>
                            <a:noFill/>
                          </a:ln>
                          <a:solidFill>
                            <a:schemeClr val="tx1"/>
                          </a:solidFill>
                          <a:effectLst/>
                          <a:latin typeface="Tahoma" pitchFamily="34" charset="0"/>
                          <a:sym typeface="Symbol" pitchFamily="18" charset="2"/>
                        </a:rPr>
                        <a:t></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6.2</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7.9</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Std dev </a:t>
                      </a:r>
                      <a:r>
                        <a:rPr kumimoji="0" lang="en-GB" altLang="en-US" sz="2000" b="0" i="0" u="none" strike="noStrike" cap="none" normalizeH="0" baseline="0">
                          <a:ln>
                            <a:noFill/>
                          </a:ln>
                          <a:solidFill>
                            <a:schemeClr val="tx1"/>
                          </a:solidFill>
                          <a:effectLst/>
                          <a:latin typeface="Tahoma" pitchFamily="34" charset="0"/>
                          <a:sym typeface="Symbol" pitchFamily="18" charset="2"/>
                        </a:rPr>
                        <a:t></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10.2</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9.7</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false</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dirty="0">
                          <a:ln>
                            <a:noFill/>
                          </a:ln>
                          <a:solidFill>
                            <a:schemeClr val="tx1"/>
                          </a:solidFill>
                          <a:effectLst/>
                          <a:latin typeface="Tahoma" pitchFamily="34" charset="0"/>
                        </a:rPr>
                        <a:t>6/9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39154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rainy</a:t>
                      </a: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3/9</a:t>
                      </a: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r>
                        <a:rPr kumimoji="0" lang="en-GB" altLang="en-US" sz="2000" b="0" i="0" u="none" strike="noStrike" cap="none" normalizeH="0" baseline="0">
                          <a:ln>
                            <a:noFill/>
                          </a:ln>
                          <a:solidFill>
                            <a:schemeClr val="tx1"/>
                          </a:solidFill>
                          <a:effectLst/>
                          <a:latin typeface="Tahoma" pitchFamily="34" charset="0"/>
                        </a:rPr>
                        <a:t>3/5</a:t>
                      </a: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ts val="0"/>
                        </a:spcBef>
                        <a:spcAft>
                          <a:spcPct val="0"/>
                        </a:spcAft>
                        <a:buClr>
                          <a:schemeClr val="folHlink"/>
                        </a:buClr>
                        <a:buSzPct val="60000"/>
                        <a:buFont typeface="Wingdings" pitchFamily="2" charset="2"/>
                        <a:buNone/>
                        <a:tabLst/>
                      </a:pPr>
                      <a:endParaRPr kumimoji="0" lang="en-GB" altLang="en-US" sz="2000" b="0" i="0" u="none" strike="noStrike" cap="none" normalizeH="0" baseline="0" dirty="0">
                        <a:ln>
                          <a:noFill/>
                        </a:ln>
                        <a:solidFill>
                          <a:schemeClr val="tx1"/>
                        </a:solidFill>
                        <a:effectLst/>
                        <a:latin typeface="Tahoma" pitchFamily="34" charset="0"/>
                      </a:endParaRPr>
                    </a:p>
                  </a:txBody>
                  <a:tcPr marT="18000" marB="18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1219" name="Text Box 19"/>
              <p:cNvSpPr txBox="1">
                <a:spLocks noChangeArrowheads="1"/>
              </p:cNvSpPr>
              <p:nvPr/>
            </p:nvSpPr>
            <p:spPr bwMode="auto">
              <a:xfrm>
                <a:off x="418571" y="3013484"/>
                <a:ext cx="11354857" cy="282308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14:m>
                  <m:oMath xmlns:m="http://schemas.openxmlformats.org/officeDocument/2006/math">
                    <m:r>
                      <a:rPr lang="en-GB" altLang="en-US" sz="2800" b="0" i="1" smtClean="0">
                        <a:latin typeface="Cambria Math" panose="02040503050406030204" pitchFamily="18" charset="0"/>
                      </a:rPr>
                      <m:t>𝑓</m:t>
                    </m:r>
                    <m:r>
                      <a:rPr lang="en-GB" altLang="en-US" sz="2800" b="0" i="1" smtClean="0">
                        <a:latin typeface="Cambria Math" panose="02040503050406030204" pitchFamily="18" charset="0"/>
                      </a:rPr>
                      <m:t>(</m:t>
                    </m:r>
                    <m:r>
                      <a:rPr lang="en-GB" altLang="en-US" sz="2800" b="0" i="1" smtClean="0">
                        <a:latin typeface="Cambria Math" panose="02040503050406030204" pitchFamily="18" charset="0"/>
                      </a:rPr>
                      <m:t>𝑥</m:t>
                    </m:r>
                    <m:r>
                      <a:rPr lang="en-GB" altLang="en-US" sz="2800" b="0" i="1" smtClean="0">
                        <a:latin typeface="Cambria Math" panose="02040503050406030204" pitchFamily="18" charset="0"/>
                      </a:rPr>
                      <m:t>) =</m:t>
                    </m:r>
                    <m:f>
                      <m:fPr>
                        <m:ctrlPr>
                          <a:rPr lang="en-GB" altLang="en-US" sz="2800" b="0" i="1" smtClean="0">
                            <a:latin typeface="Cambria Math" panose="02040503050406030204" pitchFamily="18" charset="0"/>
                          </a:rPr>
                        </m:ctrlPr>
                      </m:fPr>
                      <m:num>
                        <m:r>
                          <a:rPr lang="en-GB" altLang="en-US" sz="2800" b="0" i="1" smtClean="0">
                            <a:latin typeface="Cambria Math" panose="02040503050406030204" pitchFamily="18" charset="0"/>
                          </a:rPr>
                          <m:t>1</m:t>
                        </m:r>
                      </m:num>
                      <m:den>
                        <m:rad>
                          <m:radPr>
                            <m:degHide m:val="on"/>
                            <m:ctrlPr>
                              <a:rPr lang="en-GB" altLang="en-US" sz="2800" b="0" i="1" smtClean="0">
                                <a:latin typeface="Cambria Math" panose="02040503050406030204" pitchFamily="18" charset="0"/>
                              </a:rPr>
                            </m:ctrlPr>
                          </m:radPr>
                          <m:deg/>
                          <m:e>
                            <m:r>
                              <a:rPr lang="en-GB" altLang="en-US" sz="2800" b="0" i="1" smtClean="0">
                                <a:latin typeface="Cambria Math" panose="02040503050406030204" pitchFamily="18" charset="0"/>
                              </a:rPr>
                              <m:t>2</m:t>
                            </m:r>
                            <m:r>
                              <a:rPr lang="en-GB" altLang="en-US" sz="2800" b="0" i="1" smtClean="0">
                                <a:latin typeface="Cambria Math" panose="02040503050406030204" pitchFamily="18" charset="0"/>
                                <a:ea typeface="Cambria Math" panose="02040503050406030204" pitchFamily="18" charset="0"/>
                              </a:rPr>
                              <m:t>𝜋</m:t>
                            </m:r>
                          </m:e>
                        </m:rad>
                        <m:r>
                          <a:rPr lang="en-GB" altLang="en-US" sz="2800" b="0" i="1" smtClean="0">
                            <a:latin typeface="Cambria Math" panose="02040503050406030204" pitchFamily="18" charset="0"/>
                          </a:rPr>
                          <m:t>∗</m:t>
                        </m:r>
                        <m:r>
                          <a:rPr lang="en-GB" altLang="en-US" sz="2800" b="0" i="1" smtClean="0">
                            <a:latin typeface="Cambria Math" panose="02040503050406030204" pitchFamily="18" charset="0"/>
                            <a:ea typeface="Cambria Math" panose="02040503050406030204" pitchFamily="18" charset="0"/>
                          </a:rPr>
                          <m:t>𝜎</m:t>
                        </m:r>
                      </m:den>
                    </m:f>
                    <m:sSup>
                      <m:sSupPr>
                        <m:ctrlPr>
                          <a:rPr lang="en-GB" altLang="en-US" sz="2800" b="0" i="1" smtClean="0">
                            <a:latin typeface="Cambria Math" panose="02040503050406030204" pitchFamily="18" charset="0"/>
                          </a:rPr>
                        </m:ctrlPr>
                      </m:sSupPr>
                      <m:e>
                        <m:r>
                          <a:rPr lang="en-GB" altLang="en-US" sz="2800" b="0" i="1" smtClean="0">
                            <a:latin typeface="Cambria Math" panose="02040503050406030204" pitchFamily="18" charset="0"/>
                          </a:rPr>
                          <m:t>𝑒</m:t>
                        </m:r>
                      </m:e>
                      <m:sup>
                        <m:r>
                          <a:rPr lang="en-GB" altLang="en-US" sz="2800" b="0" i="1" smtClean="0">
                            <a:latin typeface="Cambria Math" panose="02040503050406030204" pitchFamily="18" charset="0"/>
                          </a:rPr>
                          <m:t>−</m:t>
                        </m:r>
                      </m:sup>
                    </m:sSup>
                    <m:f>
                      <m:fPr>
                        <m:ctrlPr>
                          <a:rPr lang="en-GB" altLang="en-US" sz="2800" i="1">
                            <a:latin typeface="Cambria Math" panose="02040503050406030204" pitchFamily="18" charset="0"/>
                          </a:rPr>
                        </m:ctrlPr>
                      </m:fPr>
                      <m:num>
                        <m:sSup>
                          <m:sSupPr>
                            <m:ctrlPr>
                              <a:rPr lang="en-GB" altLang="en-US" sz="2800" i="1">
                                <a:latin typeface="Cambria Math" panose="02040503050406030204" pitchFamily="18" charset="0"/>
                              </a:rPr>
                            </m:ctrlPr>
                          </m:sSupPr>
                          <m:e>
                            <m:r>
                              <a:rPr lang="en-GB" altLang="en-US" sz="2800" i="1">
                                <a:latin typeface="Cambria Math" panose="02040503050406030204" pitchFamily="18" charset="0"/>
                              </a:rPr>
                              <m:t>(</m:t>
                            </m:r>
                            <m:r>
                              <a:rPr lang="en-GB" altLang="en-US" sz="2800" i="1">
                                <a:latin typeface="Cambria Math" panose="02040503050406030204" pitchFamily="18" charset="0"/>
                              </a:rPr>
                              <m:t>𝑥</m:t>
                            </m:r>
                            <m:r>
                              <a:rPr lang="en-GB" altLang="en-US" sz="2800" i="1">
                                <a:latin typeface="Cambria Math" panose="02040503050406030204" pitchFamily="18" charset="0"/>
                              </a:rPr>
                              <m:t>−</m:t>
                            </m:r>
                            <m:r>
                              <a:rPr lang="en-GB" altLang="en-US" sz="2800" i="1">
                                <a:latin typeface="Cambria Math" panose="02040503050406030204" pitchFamily="18" charset="0"/>
                                <a:ea typeface="Cambria Math" panose="02040503050406030204" pitchFamily="18" charset="0"/>
                              </a:rPr>
                              <m:t>𝜇</m:t>
                            </m:r>
                            <m:r>
                              <a:rPr lang="en-GB" altLang="en-US" sz="2800" i="1">
                                <a:latin typeface="Cambria Math" panose="02040503050406030204" pitchFamily="18" charset="0"/>
                                <a:ea typeface="Cambria Math" panose="02040503050406030204" pitchFamily="18" charset="0"/>
                              </a:rPr>
                              <m:t>)</m:t>
                            </m:r>
                          </m:e>
                          <m:sup>
                            <m:r>
                              <a:rPr lang="en-GB" altLang="en-US" sz="2800" i="1">
                                <a:latin typeface="Cambria Math" panose="02040503050406030204" pitchFamily="18" charset="0"/>
                              </a:rPr>
                              <m:t>2</m:t>
                            </m:r>
                          </m:sup>
                        </m:sSup>
                      </m:num>
                      <m:den>
                        <m:r>
                          <a:rPr lang="en-GB" altLang="en-US" sz="2800" i="1">
                            <a:latin typeface="Cambria Math" panose="02040503050406030204" pitchFamily="18" charset="0"/>
                          </a:rPr>
                          <m:t>2</m:t>
                        </m:r>
                        <m:sSup>
                          <m:sSupPr>
                            <m:ctrlPr>
                              <a:rPr lang="en-GB" altLang="en-US" sz="2800" i="1" smtClean="0">
                                <a:latin typeface="Cambria Math" panose="02040503050406030204" pitchFamily="18" charset="0"/>
                              </a:rPr>
                            </m:ctrlPr>
                          </m:sSupPr>
                          <m:e>
                            <m:r>
                              <a:rPr lang="en-GB" altLang="en-US" sz="2800" i="1">
                                <a:latin typeface="Cambria Math" panose="02040503050406030204" pitchFamily="18" charset="0"/>
                                <a:ea typeface="Cambria Math" panose="02040503050406030204" pitchFamily="18" charset="0"/>
                              </a:rPr>
                              <m:t>𝜎</m:t>
                            </m:r>
                          </m:e>
                          <m:sup>
                            <m:r>
                              <a:rPr lang="en-GB" altLang="en-US" sz="2800" b="0" i="1" smtClean="0">
                                <a:latin typeface="Cambria Math" panose="02040503050406030204" pitchFamily="18" charset="0"/>
                              </a:rPr>
                              <m:t>2</m:t>
                            </m:r>
                          </m:sup>
                        </m:sSup>
                      </m:den>
                    </m:f>
                  </m:oMath>
                </a14:m>
                <a:endParaRPr lang="en-GB" altLang="en-US" sz="3200" dirty="0"/>
              </a:p>
              <a:p>
                <a:pPr marL="457200" indent="-457200">
                  <a:spcBef>
                    <a:spcPct val="50000"/>
                  </a:spcBef>
                  <a:buFont typeface="Arial" panose="020B0604020202020204" pitchFamily="34" charset="0"/>
                  <a:buChar char="•"/>
                </a:pPr>
                <a:r>
                  <a:rPr lang="en-GB" altLang="en-US" sz="3200" dirty="0"/>
                  <a:t>For example, the probability of a temperature being </a:t>
                </a:r>
                <a:r>
                  <a:rPr lang="en-GB" altLang="en-US" sz="3200" i="1" dirty="0"/>
                  <a:t>close</a:t>
                </a:r>
                <a:r>
                  <a:rPr lang="en-GB" altLang="en-US" sz="3200" dirty="0"/>
                  <a:t> to 66</a:t>
                </a:r>
              </a:p>
              <a:p>
                <a:pPr marL="457200" indent="-457200">
                  <a:spcBef>
                    <a:spcPct val="50000"/>
                  </a:spcBef>
                  <a:buFont typeface="Arial" panose="020B0604020202020204" pitchFamily="34" charset="0"/>
                  <a:buChar char="•"/>
                </a:pPr>
                <a14:m>
                  <m:oMath xmlns:m="http://schemas.openxmlformats.org/officeDocument/2006/math">
                    <m:r>
                      <a:rPr lang="en-GB" altLang="en-US" sz="3200" i="1">
                        <a:latin typeface="Cambria Math" panose="02040503050406030204" pitchFamily="18" charset="0"/>
                      </a:rPr>
                      <m:t>𝑓</m:t>
                    </m:r>
                    <m:r>
                      <a:rPr lang="en-GB" altLang="en-US" sz="3200" i="1">
                        <a:latin typeface="Cambria Math" panose="02040503050406030204" pitchFamily="18" charset="0"/>
                      </a:rPr>
                      <m:t>(</m:t>
                    </m:r>
                    <m:r>
                      <a:rPr lang="en-GB" altLang="en-US" sz="3200" b="0" i="1" smtClean="0">
                        <a:latin typeface="Cambria Math" panose="02040503050406030204" pitchFamily="18" charset="0"/>
                      </a:rPr>
                      <m:t>𝑡𝑒𝑚𝑝𝑒𝑟𝑎𝑡𝑢𝑟𝑒</m:t>
                    </m:r>
                    <m:r>
                      <a:rPr lang="en-GB" altLang="en-US" sz="3200" b="0" i="1" smtClean="0">
                        <a:latin typeface="Cambria Math" panose="02040503050406030204" pitchFamily="18" charset="0"/>
                      </a:rPr>
                      <m:t>=66|</m:t>
                    </m:r>
                    <m:r>
                      <a:rPr lang="en-GB" altLang="en-US" sz="3200" b="0" i="1" smtClean="0">
                        <a:latin typeface="Cambria Math" panose="02040503050406030204" pitchFamily="18" charset="0"/>
                      </a:rPr>
                      <m:t>𝑦𝑒𝑠</m:t>
                    </m:r>
                    <m:r>
                      <a:rPr lang="en-GB" altLang="en-US" sz="3200" i="1">
                        <a:latin typeface="Cambria Math" panose="02040503050406030204" pitchFamily="18" charset="0"/>
                      </a:rPr>
                      <m:t>) =</m:t>
                    </m:r>
                    <m:f>
                      <m:fPr>
                        <m:ctrlPr>
                          <a:rPr lang="en-GB" altLang="en-US" sz="3200" i="1">
                            <a:latin typeface="Cambria Math" panose="02040503050406030204" pitchFamily="18" charset="0"/>
                          </a:rPr>
                        </m:ctrlPr>
                      </m:fPr>
                      <m:num>
                        <m:r>
                          <a:rPr lang="en-GB" altLang="en-US" sz="3200" i="1">
                            <a:latin typeface="Cambria Math" panose="02040503050406030204" pitchFamily="18" charset="0"/>
                          </a:rPr>
                          <m:t>1</m:t>
                        </m:r>
                      </m:num>
                      <m:den>
                        <m:rad>
                          <m:radPr>
                            <m:degHide m:val="on"/>
                            <m:ctrlPr>
                              <a:rPr lang="en-GB" altLang="en-US" sz="3200" i="1">
                                <a:latin typeface="Cambria Math" panose="02040503050406030204" pitchFamily="18" charset="0"/>
                              </a:rPr>
                            </m:ctrlPr>
                          </m:radPr>
                          <m:deg/>
                          <m:e>
                            <m:r>
                              <a:rPr lang="en-GB" altLang="en-US" sz="3200" i="1">
                                <a:latin typeface="Cambria Math" panose="02040503050406030204" pitchFamily="18" charset="0"/>
                              </a:rPr>
                              <m:t>2</m:t>
                            </m:r>
                            <m:r>
                              <a:rPr lang="en-GB" altLang="en-US" sz="3200" i="1">
                                <a:latin typeface="Cambria Math" panose="02040503050406030204" pitchFamily="18" charset="0"/>
                                <a:ea typeface="Cambria Math" panose="02040503050406030204" pitchFamily="18" charset="0"/>
                              </a:rPr>
                              <m:t>𝜋</m:t>
                            </m:r>
                          </m:e>
                        </m:rad>
                        <m:r>
                          <a:rPr lang="en-GB" altLang="en-US" sz="3200" i="1">
                            <a:latin typeface="Cambria Math" panose="02040503050406030204" pitchFamily="18" charset="0"/>
                          </a:rPr>
                          <m:t>∗</m:t>
                        </m:r>
                        <m:r>
                          <a:rPr lang="en-GB" altLang="en-US" sz="3200" b="0" i="1" smtClean="0">
                            <a:latin typeface="Cambria Math" panose="02040503050406030204" pitchFamily="18" charset="0"/>
                          </a:rPr>
                          <m:t>6.2</m:t>
                        </m:r>
                      </m:den>
                    </m:f>
                    <m:sSup>
                      <m:sSupPr>
                        <m:ctrlPr>
                          <a:rPr lang="en-GB" altLang="en-US" sz="3200" i="1">
                            <a:latin typeface="Cambria Math" panose="02040503050406030204" pitchFamily="18" charset="0"/>
                          </a:rPr>
                        </m:ctrlPr>
                      </m:sSupPr>
                      <m:e>
                        <m:r>
                          <a:rPr lang="en-GB" altLang="en-US" sz="3200" i="1">
                            <a:latin typeface="Cambria Math" panose="02040503050406030204" pitchFamily="18" charset="0"/>
                          </a:rPr>
                          <m:t>𝑒</m:t>
                        </m:r>
                      </m:e>
                      <m:sup>
                        <m:r>
                          <a:rPr lang="en-GB" altLang="en-US" sz="3200" i="1">
                            <a:latin typeface="Cambria Math" panose="02040503050406030204" pitchFamily="18" charset="0"/>
                          </a:rPr>
                          <m:t>−</m:t>
                        </m:r>
                      </m:sup>
                    </m:sSup>
                    <m:f>
                      <m:fPr>
                        <m:ctrlPr>
                          <a:rPr lang="en-GB" altLang="en-US" sz="3200" i="1">
                            <a:latin typeface="Cambria Math" panose="02040503050406030204" pitchFamily="18" charset="0"/>
                          </a:rPr>
                        </m:ctrlPr>
                      </m:fPr>
                      <m:num>
                        <m:sSup>
                          <m:sSupPr>
                            <m:ctrlPr>
                              <a:rPr lang="en-GB" altLang="en-US" sz="3200" i="1">
                                <a:latin typeface="Cambria Math" panose="02040503050406030204" pitchFamily="18" charset="0"/>
                              </a:rPr>
                            </m:ctrlPr>
                          </m:sSupPr>
                          <m:e>
                            <m:r>
                              <a:rPr lang="en-GB" altLang="en-US" sz="3200" i="1">
                                <a:latin typeface="Cambria Math" panose="02040503050406030204" pitchFamily="18" charset="0"/>
                              </a:rPr>
                              <m:t>(</m:t>
                            </m:r>
                            <m:r>
                              <a:rPr lang="en-GB" altLang="en-US" sz="3200" b="0" i="1" smtClean="0">
                                <a:latin typeface="Cambria Math" panose="02040503050406030204" pitchFamily="18" charset="0"/>
                              </a:rPr>
                              <m:t>66</m:t>
                            </m:r>
                            <m:r>
                              <a:rPr lang="en-GB" altLang="en-US" sz="3200" i="1">
                                <a:latin typeface="Cambria Math" panose="02040503050406030204" pitchFamily="18" charset="0"/>
                              </a:rPr>
                              <m:t>−</m:t>
                            </m:r>
                            <m:r>
                              <a:rPr lang="en-GB" altLang="en-US" sz="3200" b="0" i="1" smtClean="0">
                                <a:latin typeface="Cambria Math" panose="02040503050406030204" pitchFamily="18" charset="0"/>
                                <a:ea typeface="Cambria Math" panose="02040503050406030204" pitchFamily="18" charset="0"/>
                              </a:rPr>
                              <m:t>73</m:t>
                            </m:r>
                            <m:r>
                              <a:rPr lang="en-GB" altLang="en-US" sz="3200" i="1">
                                <a:latin typeface="Cambria Math" panose="02040503050406030204" pitchFamily="18" charset="0"/>
                                <a:ea typeface="Cambria Math" panose="02040503050406030204" pitchFamily="18" charset="0"/>
                              </a:rPr>
                              <m:t>)</m:t>
                            </m:r>
                          </m:e>
                          <m:sup>
                            <m:r>
                              <a:rPr lang="en-GB" altLang="en-US" sz="3200" i="1">
                                <a:latin typeface="Cambria Math" panose="02040503050406030204" pitchFamily="18" charset="0"/>
                              </a:rPr>
                              <m:t>2</m:t>
                            </m:r>
                          </m:sup>
                        </m:sSup>
                      </m:num>
                      <m:den>
                        <m:r>
                          <a:rPr lang="en-GB" altLang="en-US" sz="3200" i="1">
                            <a:latin typeface="Cambria Math" panose="02040503050406030204" pitchFamily="18" charset="0"/>
                          </a:rPr>
                          <m:t>2</m:t>
                        </m:r>
                        <m:sSup>
                          <m:sSupPr>
                            <m:ctrlPr>
                              <a:rPr lang="en-GB" altLang="en-US" sz="3200" i="1">
                                <a:latin typeface="Cambria Math" panose="02040503050406030204" pitchFamily="18" charset="0"/>
                              </a:rPr>
                            </m:ctrlPr>
                          </m:sSupPr>
                          <m:e>
                            <m:r>
                              <a:rPr lang="en-GB" altLang="en-US" sz="3200" b="0" i="1" smtClean="0">
                                <a:latin typeface="Cambria Math" panose="02040503050406030204" pitchFamily="18" charset="0"/>
                                <a:ea typeface="Cambria Math" panose="02040503050406030204" pitchFamily="18" charset="0"/>
                              </a:rPr>
                              <m:t>∗6.2</m:t>
                            </m:r>
                          </m:e>
                          <m:sup>
                            <m:r>
                              <a:rPr lang="en-GB" altLang="en-US" sz="3200" i="1" smtClean="0">
                                <a:latin typeface="Cambria Math" panose="02040503050406030204" pitchFamily="18" charset="0"/>
                              </a:rPr>
                              <m:t>2</m:t>
                            </m:r>
                          </m:sup>
                        </m:sSup>
                      </m:den>
                    </m:f>
                  </m:oMath>
                </a14:m>
                <a:r>
                  <a:rPr lang="en-GB" altLang="en-US" sz="3200" dirty="0"/>
                  <a:t>= 0.034</a:t>
                </a:r>
              </a:p>
            </p:txBody>
          </p:sp>
        </mc:Choice>
        <mc:Fallback xmlns="">
          <p:sp>
            <p:nvSpPr>
              <p:cNvPr id="51219" name="Text Box 19"/>
              <p:cNvSpPr txBox="1">
                <a:spLocks noRot="1" noChangeAspect="1" noMove="1" noResize="1" noEditPoints="1" noAdjustHandles="1" noChangeArrowheads="1" noChangeShapeType="1" noTextEdit="1"/>
              </p:cNvSpPr>
              <p:nvPr/>
            </p:nvSpPr>
            <p:spPr bwMode="auto">
              <a:xfrm>
                <a:off x="418571" y="3013484"/>
                <a:ext cx="11354857" cy="2823081"/>
              </a:xfrm>
              <a:prstGeom prst="rect">
                <a:avLst/>
              </a:prstGeom>
              <a:blipFill>
                <a:blip r:embed="rId3"/>
                <a:stretch>
                  <a:fillRect l="-12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GB">
                    <a:noFill/>
                  </a:rPr>
                  <a:t> </a:t>
                </a:r>
              </a:p>
            </p:txBody>
          </p:sp>
        </mc:Fallback>
      </mc:AlternateContent>
      <p:sp>
        <p:nvSpPr>
          <p:cNvPr id="51218" name="Text Box 18"/>
          <p:cNvSpPr txBox="1">
            <a:spLocks noChangeArrowheads="1"/>
          </p:cNvSpPr>
          <p:nvPr/>
        </p:nvSpPr>
        <p:spPr bwMode="auto">
          <a:xfrm>
            <a:off x="500332" y="1824657"/>
            <a:ext cx="11354856"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spcBef>
                <a:spcPct val="50000"/>
              </a:spcBef>
              <a:buFont typeface="Arial" panose="020B0604020202020204" pitchFamily="34" charset="0"/>
              <a:buChar char="•"/>
            </a:pPr>
            <a:r>
              <a:rPr lang="en-GB" altLang="en-US" sz="3200" dirty="0"/>
              <a:t>Indicates the probability of a quantity being close to a given value</a:t>
            </a:r>
          </a:p>
        </p:txBody>
      </p:sp>
      <p:sp>
        <p:nvSpPr>
          <p:cNvPr id="51214" name="Rectangle 14"/>
          <p:cNvSpPr>
            <a:spLocks noGrp="1" noChangeArrowheads="1"/>
          </p:cNvSpPr>
          <p:nvPr>
            <p:ph type="title"/>
          </p:nvPr>
        </p:nvSpPr>
        <p:spPr>
          <a:xfrm>
            <a:off x="595842" y="1026199"/>
            <a:ext cx="11354857" cy="757129"/>
          </a:xfrm>
        </p:spPr>
        <p:txBody>
          <a:bodyPr/>
          <a:lstStyle/>
          <a:p>
            <a:r>
              <a:rPr lang="en-GB" altLang="en-US" dirty="0"/>
              <a:t>Probability density function (Gaussian </a:t>
            </a:r>
            <a:r>
              <a:rPr lang="en-GB" altLang="en-US" dirty="0" err="1"/>
              <a:t>distrib</a:t>
            </a:r>
            <a:r>
              <a:rPr lang="en-GB" altLang="en-US" dirty="0"/>
              <a:t>.)</a:t>
            </a:r>
          </a:p>
        </p:txBody>
      </p:sp>
      <p:pic>
        <p:nvPicPr>
          <p:cNvPr id="3" name="Picture 2">
            <a:extLst>
              <a:ext uri="{FF2B5EF4-FFF2-40B4-BE49-F238E27FC236}">
                <a16:creationId xmlns:a16="http://schemas.microsoft.com/office/drawing/2014/main" id="{F64A3AE2-1084-EC49-0F2A-6ACD08813FA8}"/>
              </a:ext>
            </a:extLst>
          </p:cNvPr>
          <p:cNvPicPr>
            <a:picLocks noChangeAspect="1"/>
          </p:cNvPicPr>
          <p:nvPr/>
        </p:nvPicPr>
        <p:blipFill>
          <a:blip r:embed="rId4"/>
          <a:stretch>
            <a:fillRect/>
          </a:stretch>
        </p:blipFill>
        <p:spPr>
          <a:xfrm>
            <a:off x="9212988" y="2525655"/>
            <a:ext cx="1861504" cy="1440889"/>
          </a:xfrm>
          <a:prstGeom prst="rect">
            <a:avLst/>
          </a:prstGeom>
        </p:spPr>
      </p:pic>
      <p:sp>
        <p:nvSpPr>
          <p:cNvPr id="4" name="TextBox 3">
            <a:extLst>
              <a:ext uri="{FF2B5EF4-FFF2-40B4-BE49-F238E27FC236}">
                <a16:creationId xmlns:a16="http://schemas.microsoft.com/office/drawing/2014/main" id="{072EC93A-B9B7-6E79-18C8-53144C2793F8}"/>
              </a:ext>
            </a:extLst>
          </p:cNvPr>
          <p:cNvSpPr txBox="1"/>
          <p:nvPr/>
        </p:nvSpPr>
        <p:spPr>
          <a:xfrm>
            <a:off x="500332" y="6390861"/>
            <a:ext cx="5449120" cy="369332"/>
          </a:xfrm>
          <a:prstGeom prst="rect">
            <a:avLst/>
          </a:prstGeom>
          <a:noFill/>
        </p:spPr>
        <p:txBody>
          <a:bodyPr wrap="none" rtlCol="0">
            <a:spAutoFit/>
          </a:bodyPr>
          <a:lstStyle/>
          <a:p>
            <a:r>
              <a:rPr lang="en-GB" dirty="0">
                <a:hlinkClick r:id="rId5"/>
              </a:rPr>
              <a:t>The Normal Distribution, Clearly Explained!!!</a:t>
            </a:r>
            <a:r>
              <a:rPr lang="en-GB" dirty="0"/>
              <a:t> - </a:t>
            </a:r>
            <a:r>
              <a:rPr lang="en-GB" dirty="0" err="1"/>
              <a:t>Statquest</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lstStyle/>
          <a:p>
            <a:pPr>
              <a:lnSpc>
                <a:spcPct val="90000"/>
              </a:lnSpc>
            </a:pPr>
            <a:r>
              <a:rPr lang="en-GB" altLang="en-US" dirty="0"/>
              <a:t>New day: </a:t>
            </a:r>
          </a:p>
          <a:p>
            <a:pPr lvl="1">
              <a:lnSpc>
                <a:spcPct val="90000"/>
              </a:lnSpc>
            </a:pPr>
            <a:r>
              <a:rPr lang="en-GB" altLang="en-US" dirty="0"/>
              <a:t>outlook = sunny, temperature = 66, humidity = 90, windy = true.</a:t>
            </a:r>
          </a:p>
          <a:p>
            <a:pPr>
              <a:lnSpc>
                <a:spcPct val="90000"/>
              </a:lnSpc>
            </a:pPr>
            <a:r>
              <a:rPr lang="en-GB" altLang="en-US" dirty="0"/>
              <a:t>Likelihood (yes) = </a:t>
            </a:r>
          </a:p>
          <a:p>
            <a:pPr lvl="1">
              <a:lnSpc>
                <a:spcPct val="90000"/>
              </a:lnSpc>
              <a:buFont typeface="Wingdings" pitchFamily="2" charset="2"/>
              <a:buNone/>
            </a:pPr>
            <a:r>
              <a:rPr lang="en-GB" altLang="en-US" dirty="0"/>
              <a:t>2/9 * 0.0340 * 0.0211 * 3/9 * 9/14 = 0.000036</a:t>
            </a:r>
          </a:p>
          <a:p>
            <a:pPr>
              <a:lnSpc>
                <a:spcPct val="90000"/>
              </a:lnSpc>
            </a:pPr>
            <a:r>
              <a:rPr lang="en-GB" altLang="en-US" dirty="0"/>
              <a:t>Likelihood(no) = </a:t>
            </a:r>
          </a:p>
          <a:p>
            <a:pPr lvl="1">
              <a:lnSpc>
                <a:spcPct val="90000"/>
              </a:lnSpc>
              <a:buFont typeface="Wingdings" pitchFamily="2" charset="2"/>
              <a:buNone/>
            </a:pPr>
            <a:r>
              <a:rPr lang="en-GB" altLang="en-US" dirty="0"/>
              <a:t>3/5 * 0.0291 * 0.0380 * 3/5 * 5/14 = 0.000136</a:t>
            </a:r>
          </a:p>
          <a:p>
            <a:pPr>
              <a:lnSpc>
                <a:spcPct val="90000"/>
              </a:lnSpc>
            </a:pPr>
            <a:r>
              <a:rPr lang="en-GB" altLang="en-US" dirty="0"/>
              <a:t>Probability(yes) = 0.209</a:t>
            </a:r>
          </a:p>
          <a:p>
            <a:pPr>
              <a:lnSpc>
                <a:spcPct val="90000"/>
              </a:lnSpc>
            </a:pPr>
            <a:r>
              <a:rPr lang="en-GB" altLang="en-US" dirty="0"/>
              <a:t>Probability(no) = 0.791</a:t>
            </a:r>
          </a:p>
          <a:p>
            <a:pPr lvl="1">
              <a:lnSpc>
                <a:spcPct val="90000"/>
              </a:lnSpc>
              <a:buFont typeface="Wingdings" pitchFamily="2" charset="2"/>
              <a:buNone/>
            </a:pPr>
            <a:endParaRPr lang="en-GB" altLang="en-US" dirty="0"/>
          </a:p>
        </p:txBody>
      </p:sp>
      <p:sp>
        <p:nvSpPr>
          <p:cNvPr id="54274" name="Rectangle 2"/>
          <p:cNvSpPr>
            <a:spLocks noGrp="1" noChangeArrowheads="1"/>
          </p:cNvSpPr>
          <p:nvPr>
            <p:ph type="title"/>
          </p:nvPr>
        </p:nvSpPr>
        <p:spPr/>
        <p:txBody>
          <a:bodyPr/>
          <a:lstStyle/>
          <a:p>
            <a:r>
              <a:rPr lang="en-GB" altLang="en-US" dirty="0"/>
              <a:t>Numeric values – probability calculations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F182-1320-470E-9BAA-909063552000}"/>
              </a:ext>
            </a:extLst>
          </p:cNvPr>
          <p:cNvSpPr>
            <a:spLocks noGrp="1"/>
          </p:cNvSpPr>
          <p:nvPr>
            <p:ph type="title"/>
          </p:nvPr>
        </p:nvSpPr>
        <p:spPr/>
        <p:txBody>
          <a:bodyPr/>
          <a:lstStyle/>
          <a:p>
            <a:r>
              <a:rPr lang="en-GB" dirty="0"/>
              <a:t>Variants of Naïve Bayes</a:t>
            </a:r>
          </a:p>
        </p:txBody>
      </p:sp>
      <p:sp>
        <p:nvSpPr>
          <p:cNvPr id="3" name="Content Placeholder 2">
            <a:extLst>
              <a:ext uri="{FF2B5EF4-FFF2-40B4-BE49-F238E27FC236}">
                <a16:creationId xmlns:a16="http://schemas.microsoft.com/office/drawing/2014/main" id="{ABBC9323-8960-44EB-9553-C8C227CC1D4E}"/>
              </a:ext>
            </a:extLst>
          </p:cNvPr>
          <p:cNvSpPr>
            <a:spLocks noGrp="1"/>
          </p:cNvSpPr>
          <p:nvPr>
            <p:ph idx="1"/>
          </p:nvPr>
        </p:nvSpPr>
        <p:spPr/>
        <p:txBody>
          <a:bodyPr/>
          <a:lstStyle/>
          <a:p>
            <a:r>
              <a:rPr lang="en-GB" dirty="0"/>
              <a:t>The following variants are popular.</a:t>
            </a:r>
          </a:p>
          <a:p>
            <a:pPr lvl="1"/>
            <a:r>
              <a:rPr lang="en-GB" dirty="0"/>
              <a:t>Gaussian (seen)</a:t>
            </a:r>
          </a:p>
          <a:p>
            <a:pPr lvl="2"/>
            <a:r>
              <a:rPr lang="en-GB" dirty="0"/>
              <a:t>Assumes a normal distribution of (continuous) numeric attributes</a:t>
            </a:r>
          </a:p>
          <a:p>
            <a:pPr lvl="1"/>
            <a:r>
              <a:rPr lang="en-GB" dirty="0"/>
              <a:t>Multinomial</a:t>
            </a:r>
          </a:p>
          <a:p>
            <a:pPr lvl="2"/>
            <a:r>
              <a:rPr lang="en-GB" dirty="0"/>
              <a:t>Assumes </a:t>
            </a:r>
            <a:r>
              <a:rPr lang="en-GB" b="1" dirty="0"/>
              <a:t>multinomial</a:t>
            </a:r>
            <a:r>
              <a:rPr lang="en-GB" dirty="0"/>
              <a:t> distribution.</a:t>
            </a:r>
          </a:p>
          <a:p>
            <a:pPr lvl="2"/>
            <a:r>
              <a:rPr lang="en-GB" dirty="0"/>
              <a:t>Used for text classification.</a:t>
            </a:r>
          </a:p>
          <a:p>
            <a:pPr lvl="1"/>
            <a:r>
              <a:rPr lang="en-GB" dirty="0"/>
              <a:t>Bernoulli</a:t>
            </a:r>
          </a:p>
          <a:p>
            <a:pPr lvl="2"/>
            <a:r>
              <a:rPr lang="en-GB" dirty="0"/>
              <a:t>Independent </a:t>
            </a:r>
            <a:r>
              <a:rPr lang="en-GB" b="1" dirty="0"/>
              <a:t>binary </a:t>
            </a:r>
            <a:r>
              <a:rPr lang="en-GB" dirty="0"/>
              <a:t>attributes.</a:t>
            </a:r>
          </a:p>
          <a:p>
            <a:pPr lvl="2"/>
            <a:r>
              <a:rPr lang="en-GB" dirty="0"/>
              <a:t>Used for text classification.</a:t>
            </a:r>
          </a:p>
        </p:txBody>
      </p:sp>
      <p:sp>
        <p:nvSpPr>
          <p:cNvPr id="4" name="Date Placeholder 3">
            <a:extLst>
              <a:ext uri="{FF2B5EF4-FFF2-40B4-BE49-F238E27FC236}">
                <a16:creationId xmlns:a16="http://schemas.microsoft.com/office/drawing/2014/main" id="{EDAB2EA9-4761-4A08-9891-31CF199ADD89}"/>
              </a:ext>
            </a:extLst>
          </p:cNvPr>
          <p:cNvSpPr>
            <a:spLocks noGrp="1"/>
          </p:cNvSpPr>
          <p:nvPr>
            <p:ph type="dt" sz="half" idx="10"/>
          </p:nvPr>
        </p:nvSpPr>
        <p:spPr/>
        <p:txBody>
          <a:bodyPr/>
          <a:lstStyle/>
          <a:p>
            <a:fld id="{CD071B8E-0DD7-5842-950E-3289D9FBABB1}" type="datetime4">
              <a:rPr lang="en-GB" smtClean="0"/>
              <a:pPr/>
              <a:t>06 November 2024</a:t>
            </a:fld>
            <a:endParaRPr lang="en-US" dirty="0"/>
          </a:p>
        </p:txBody>
      </p:sp>
      <p:sp>
        <p:nvSpPr>
          <p:cNvPr id="5" name="Footer Placeholder 4">
            <a:extLst>
              <a:ext uri="{FF2B5EF4-FFF2-40B4-BE49-F238E27FC236}">
                <a16:creationId xmlns:a16="http://schemas.microsoft.com/office/drawing/2014/main" id="{60753E8A-DC13-45F8-B043-AB0EB9B174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1202AD-6E2F-45EA-894B-C9946DC995DB}"/>
              </a:ext>
            </a:extLst>
          </p:cNvPr>
          <p:cNvSpPr>
            <a:spLocks noGrp="1"/>
          </p:cNvSpPr>
          <p:nvPr>
            <p:ph type="sldNum" sz="quarter" idx="12"/>
          </p:nvPr>
        </p:nvSpPr>
        <p:spPr/>
        <p:txBody>
          <a:bodyPr/>
          <a:lstStyle/>
          <a:p>
            <a:fld id="{437794D7-DC86-9A4E-9C9F-0B324FE8876A}" type="slidenum">
              <a:rPr lang="en-US" smtClean="0"/>
              <a:pPr/>
              <a:t>26</a:t>
            </a:fld>
            <a:endParaRPr lang="en-US" dirty="0"/>
          </a:p>
        </p:txBody>
      </p:sp>
      <p:pic>
        <p:nvPicPr>
          <p:cNvPr id="10" name="Picture 9">
            <a:extLst>
              <a:ext uri="{FF2B5EF4-FFF2-40B4-BE49-F238E27FC236}">
                <a16:creationId xmlns:a16="http://schemas.microsoft.com/office/drawing/2014/main" id="{184AF1E2-4CC7-8673-F434-6A36746CE467}"/>
              </a:ext>
            </a:extLst>
          </p:cNvPr>
          <p:cNvPicPr>
            <a:picLocks noChangeAspect="1"/>
          </p:cNvPicPr>
          <p:nvPr/>
        </p:nvPicPr>
        <p:blipFill>
          <a:blip r:embed="rId3"/>
          <a:stretch>
            <a:fillRect/>
          </a:stretch>
        </p:blipFill>
        <p:spPr>
          <a:xfrm>
            <a:off x="8915400" y="1404763"/>
            <a:ext cx="2100556" cy="1495634"/>
          </a:xfrm>
          <a:prstGeom prst="rect">
            <a:avLst/>
          </a:prstGeom>
        </p:spPr>
      </p:pic>
      <p:sp>
        <p:nvSpPr>
          <p:cNvPr id="11" name="TextBox 10">
            <a:extLst>
              <a:ext uri="{FF2B5EF4-FFF2-40B4-BE49-F238E27FC236}">
                <a16:creationId xmlns:a16="http://schemas.microsoft.com/office/drawing/2014/main" id="{B4F677AA-A507-2EF3-3AFE-EB9A46342B68}"/>
              </a:ext>
            </a:extLst>
          </p:cNvPr>
          <p:cNvSpPr txBox="1"/>
          <p:nvPr/>
        </p:nvSpPr>
        <p:spPr>
          <a:xfrm>
            <a:off x="780288" y="6059424"/>
            <a:ext cx="6403869" cy="369332"/>
          </a:xfrm>
          <a:prstGeom prst="rect">
            <a:avLst/>
          </a:prstGeom>
          <a:noFill/>
        </p:spPr>
        <p:txBody>
          <a:bodyPr wrap="none" rtlCol="0">
            <a:spAutoFit/>
          </a:bodyPr>
          <a:lstStyle/>
          <a:p>
            <a:r>
              <a:rPr lang="en-GB" dirty="0">
                <a:hlinkClick r:id="rId4"/>
              </a:rPr>
              <a:t>The Binomial Distribution and Test, Clearly Explained!!!</a:t>
            </a:r>
            <a:r>
              <a:rPr lang="en-GB" dirty="0"/>
              <a:t> - </a:t>
            </a:r>
            <a:r>
              <a:rPr lang="en-GB" dirty="0" err="1"/>
              <a:t>Statquest</a:t>
            </a:r>
            <a:endParaRPr lang="en-GB" dirty="0"/>
          </a:p>
        </p:txBody>
      </p:sp>
    </p:spTree>
    <p:extLst>
      <p:ext uri="{BB962C8B-B14F-4D97-AF65-F5344CB8AC3E}">
        <p14:creationId xmlns:p14="http://schemas.microsoft.com/office/powerpoint/2010/main" val="2750473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E2B0B-5BE3-4699-BB1A-7A3E36B8BA15}"/>
              </a:ext>
            </a:extLst>
          </p:cNvPr>
          <p:cNvSpPr>
            <a:spLocks noGrp="1"/>
          </p:cNvSpPr>
          <p:nvPr>
            <p:ph type="title"/>
          </p:nvPr>
        </p:nvSpPr>
        <p:spPr>
          <a:xfrm>
            <a:off x="595842" y="1026199"/>
            <a:ext cx="11304057" cy="757129"/>
          </a:xfrm>
        </p:spPr>
        <p:txBody>
          <a:bodyPr/>
          <a:lstStyle/>
          <a:p>
            <a:r>
              <a:rPr lang="en-GB" dirty="0"/>
              <a:t>Advantages and Disadvantages of Naïve Bayes</a:t>
            </a:r>
          </a:p>
        </p:txBody>
      </p:sp>
      <p:sp>
        <p:nvSpPr>
          <p:cNvPr id="3" name="Content Placeholder 2">
            <a:extLst>
              <a:ext uri="{FF2B5EF4-FFF2-40B4-BE49-F238E27FC236}">
                <a16:creationId xmlns:a16="http://schemas.microsoft.com/office/drawing/2014/main" id="{9392F8DB-ADE5-44B6-AFC6-B9D868F9ABB2}"/>
              </a:ext>
            </a:extLst>
          </p:cNvPr>
          <p:cNvSpPr>
            <a:spLocks noGrp="1"/>
          </p:cNvSpPr>
          <p:nvPr>
            <p:ph idx="1"/>
          </p:nvPr>
        </p:nvSpPr>
        <p:spPr/>
        <p:txBody>
          <a:bodyPr/>
          <a:lstStyle/>
          <a:p>
            <a:r>
              <a:rPr lang="en-GB" dirty="0"/>
              <a:t>Advantages</a:t>
            </a:r>
          </a:p>
          <a:p>
            <a:pPr lvl="1"/>
            <a:r>
              <a:rPr lang="en-GB" dirty="0"/>
              <a:t>Multi-class classification</a:t>
            </a:r>
          </a:p>
          <a:p>
            <a:pPr lvl="1"/>
            <a:r>
              <a:rPr lang="en-GB" dirty="0"/>
              <a:t>Regression</a:t>
            </a:r>
          </a:p>
          <a:p>
            <a:pPr lvl="1"/>
            <a:r>
              <a:rPr lang="en-GB" dirty="0"/>
              <a:t>Fast</a:t>
            </a:r>
          </a:p>
          <a:p>
            <a:pPr lvl="1"/>
            <a:r>
              <a:rPr lang="en-GB" dirty="0"/>
              <a:t>Often used for text classification</a:t>
            </a:r>
          </a:p>
          <a:p>
            <a:r>
              <a:rPr lang="en-GB" dirty="0"/>
              <a:t>Disadvantages</a:t>
            </a:r>
          </a:p>
          <a:p>
            <a:pPr lvl="1"/>
            <a:r>
              <a:rPr lang="en-GB" dirty="0"/>
              <a:t>Attribute independence.</a:t>
            </a:r>
          </a:p>
          <a:p>
            <a:pPr lvl="1"/>
            <a:r>
              <a:rPr lang="en-GB" dirty="0"/>
              <a:t>All attributes are equally important.</a:t>
            </a:r>
          </a:p>
        </p:txBody>
      </p:sp>
      <p:sp>
        <p:nvSpPr>
          <p:cNvPr id="4" name="Date Placeholder 3">
            <a:extLst>
              <a:ext uri="{FF2B5EF4-FFF2-40B4-BE49-F238E27FC236}">
                <a16:creationId xmlns:a16="http://schemas.microsoft.com/office/drawing/2014/main" id="{D894C4FF-7576-496E-A932-E21C591C6368}"/>
              </a:ext>
            </a:extLst>
          </p:cNvPr>
          <p:cNvSpPr>
            <a:spLocks noGrp="1"/>
          </p:cNvSpPr>
          <p:nvPr>
            <p:ph type="dt" sz="half" idx="10"/>
          </p:nvPr>
        </p:nvSpPr>
        <p:spPr/>
        <p:txBody>
          <a:bodyPr/>
          <a:lstStyle/>
          <a:p>
            <a:fld id="{CD071B8E-0DD7-5842-950E-3289D9FBABB1}" type="datetime4">
              <a:rPr lang="en-GB" smtClean="0"/>
              <a:pPr/>
              <a:t>06 November 2024</a:t>
            </a:fld>
            <a:endParaRPr lang="en-US" dirty="0"/>
          </a:p>
        </p:txBody>
      </p:sp>
      <p:sp>
        <p:nvSpPr>
          <p:cNvPr id="5" name="Footer Placeholder 4">
            <a:extLst>
              <a:ext uri="{FF2B5EF4-FFF2-40B4-BE49-F238E27FC236}">
                <a16:creationId xmlns:a16="http://schemas.microsoft.com/office/drawing/2014/main" id="{5FC774F1-45D4-4F0E-9F03-9DEE7B3019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073B47-6DD6-448C-A39C-65C560166167}"/>
              </a:ext>
            </a:extLst>
          </p:cNvPr>
          <p:cNvSpPr>
            <a:spLocks noGrp="1"/>
          </p:cNvSpPr>
          <p:nvPr>
            <p:ph type="sldNum" sz="quarter" idx="12"/>
          </p:nvPr>
        </p:nvSpPr>
        <p:spPr/>
        <p:txBody>
          <a:bodyPr/>
          <a:lstStyle/>
          <a:p>
            <a:fld id="{437794D7-DC86-9A4E-9C9F-0B324FE8876A}" type="slidenum">
              <a:rPr lang="en-US" smtClean="0"/>
              <a:pPr/>
              <a:t>27</a:t>
            </a:fld>
            <a:endParaRPr lang="en-US" dirty="0"/>
          </a:p>
        </p:txBody>
      </p:sp>
    </p:spTree>
    <p:extLst>
      <p:ext uri="{BB962C8B-B14F-4D97-AF65-F5344CB8AC3E}">
        <p14:creationId xmlns:p14="http://schemas.microsoft.com/office/powerpoint/2010/main" val="92854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GB" altLang="en-US" dirty="0"/>
              <a:t>Summary</a:t>
            </a:r>
          </a:p>
        </p:txBody>
      </p:sp>
      <p:sp>
        <p:nvSpPr>
          <p:cNvPr id="58371" name="Rectangle 3"/>
          <p:cNvSpPr>
            <a:spLocks noGrp="1" noChangeArrowheads="1"/>
          </p:cNvSpPr>
          <p:nvPr>
            <p:ph type="body" idx="1"/>
          </p:nvPr>
        </p:nvSpPr>
        <p:spPr>
          <a:xfrm>
            <a:off x="796269" y="2018885"/>
            <a:ext cx="9897561" cy="4114800"/>
          </a:xfrm>
        </p:spPr>
        <p:txBody>
          <a:bodyPr/>
          <a:lstStyle/>
          <a:p>
            <a:pPr>
              <a:lnSpc>
                <a:spcPct val="100000"/>
              </a:lnSpc>
            </a:pPr>
            <a:r>
              <a:rPr lang="en-GB" altLang="en-US" dirty="0"/>
              <a:t>Probabilities can be used to predict new class or for regression.</a:t>
            </a:r>
          </a:p>
          <a:p>
            <a:pPr>
              <a:lnSpc>
                <a:spcPct val="100000"/>
              </a:lnSpc>
            </a:pPr>
            <a:r>
              <a:rPr lang="en-GB" altLang="en-US" dirty="0"/>
              <a:t>Simple method where normally assumptions are not correct, i.e. independent attributes, but it produces good results.</a:t>
            </a:r>
          </a:p>
          <a:p>
            <a:pPr lvl="1">
              <a:lnSpc>
                <a:spcPct val="100000"/>
              </a:lnSpc>
            </a:pPr>
            <a:r>
              <a:rPr lang="en-GB" altLang="en-US" dirty="0"/>
              <a:t>If several attributes are related (redundant attributes), their effect on the conclusion is magnified and Naïve Bayes’ theorem does not work well.</a:t>
            </a:r>
          </a:p>
          <a:p>
            <a:pPr lvl="1">
              <a:lnSpc>
                <a:spcPct val="100000"/>
              </a:lnSpc>
            </a:pPr>
            <a:r>
              <a:rPr lang="en-GB" altLang="en-US" dirty="0"/>
              <a:t>If numeric values do not follow a normal distribution, the use of other formulas, suitable for that distribution, is required.</a:t>
            </a:r>
          </a:p>
          <a:p>
            <a:pPr lvl="1">
              <a:lnSpc>
                <a:spcPct val="100000"/>
              </a:lnSpc>
            </a:pPr>
            <a:r>
              <a:rPr lang="en-GB" altLang="en-US" dirty="0"/>
              <a:t>Discretisation of the numeric values is also a possibility.</a:t>
            </a:r>
          </a:p>
          <a:p>
            <a:pPr lvl="1">
              <a:lnSpc>
                <a:spcPct val="80000"/>
              </a:lnSpc>
            </a:pP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ltLang="en-US" dirty="0"/>
              <a:t>Why use statistics</a:t>
            </a:r>
          </a:p>
        </p:txBody>
      </p:sp>
      <p:sp>
        <p:nvSpPr>
          <p:cNvPr id="11267" name="Rectangle 3"/>
          <p:cNvSpPr>
            <a:spLocks noGrp="1" noChangeArrowheads="1"/>
          </p:cNvSpPr>
          <p:nvPr>
            <p:ph type="body" idx="1"/>
          </p:nvPr>
        </p:nvSpPr>
        <p:spPr>
          <a:xfrm>
            <a:off x="769399" y="1832757"/>
            <a:ext cx="11048528" cy="4579937"/>
          </a:xfrm>
        </p:spPr>
        <p:txBody>
          <a:bodyPr/>
          <a:lstStyle/>
          <a:p>
            <a:r>
              <a:rPr lang="en-GB" altLang="en-US" dirty="0"/>
              <a:t>Simple algorithms often work well in practice.</a:t>
            </a:r>
          </a:p>
          <a:p>
            <a:r>
              <a:rPr lang="en-GB" altLang="en-US" dirty="0"/>
              <a:t>Based on using ALL the attributes for prediction.</a:t>
            </a:r>
          </a:p>
          <a:p>
            <a:r>
              <a:rPr lang="en-GB" altLang="en-US" dirty="0"/>
              <a:t>Assumptions</a:t>
            </a:r>
          </a:p>
          <a:p>
            <a:pPr lvl="1"/>
            <a:r>
              <a:rPr lang="en-GB" altLang="en-US" dirty="0"/>
              <a:t>All attributes are equally important</a:t>
            </a:r>
          </a:p>
          <a:p>
            <a:pPr lvl="1"/>
            <a:r>
              <a:rPr lang="en-GB" altLang="en-US" dirty="0"/>
              <a:t>Attributes are independent</a:t>
            </a:r>
          </a:p>
          <a:p>
            <a:pPr lvl="2"/>
            <a:r>
              <a:rPr lang="en-GB" altLang="en-US" dirty="0"/>
              <a:t>I.e. the values of attributes are NOT related</a:t>
            </a:r>
          </a:p>
          <a:p>
            <a:r>
              <a:rPr lang="en-GB" altLang="en-US" dirty="0"/>
              <a:t>Gives good result even though assumptions are often incorrect.</a:t>
            </a:r>
          </a:p>
          <a:p>
            <a:r>
              <a:rPr lang="en-GB" altLang="en-US" dirty="0"/>
              <a:t>While here we focus on classification, it can be used for regression too.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42FA-C5EC-6AA8-2D37-AD29A4A4DD93}"/>
              </a:ext>
            </a:extLst>
          </p:cNvPr>
          <p:cNvSpPr>
            <a:spLocks noGrp="1"/>
          </p:cNvSpPr>
          <p:nvPr>
            <p:ph type="title"/>
          </p:nvPr>
        </p:nvSpPr>
        <p:spPr/>
        <p:txBody>
          <a:bodyPr/>
          <a:lstStyle/>
          <a:p>
            <a:r>
              <a:rPr lang="en-GB" dirty="0"/>
              <a:t>Observed probability from datasets</a:t>
            </a:r>
          </a:p>
        </p:txBody>
      </p:sp>
      <p:sp>
        <p:nvSpPr>
          <p:cNvPr id="3" name="Content Placeholder 2">
            <a:extLst>
              <a:ext uri="{FF2B5EF4-FFF2-40B4-BE49-F238E27FC236}">
                <a16:creationId xmlns:a16="http://schemas.microsoft.com/office/drawing/2014/main" id="{584F6C2F-D785-02C6-8CAE-C773CF6BA0C7}"/>
              </a:ext>
            </a:extLst>
          </p:cNvPr>
          <p:cNvSpPr>
            <a:spLocks noGrp="1"/>
          </p:cNvSpPr>
          <p:nvPr>
            <p:ph idx="1"/>
          </p:nvPr>
        </p:nvSpPr>
        <p:spPr/>
        <p:txBody>
          <a:bodyPr/>
          <a:lstStyle/>
          <a:p>
            <a:pPr marL="0" indent="0">
              <a:buNone/>
            </a:pPr>
            <a:r>
              <a:rPr lang="en-GB" dirty="0"/>
              <a:t>Count the number in the dataset.</a:t>
            </a:r>
          </a:p>
          <a:p>
            <a:pPr marL="0" indent="0">
              <a:buNone/>
            </a:pPr>
            <a:endParaRPr lang="en-GB" dirty="0"/>
          </a:p>
          <a:p>
            <a:pPr marL="0" indent="0">
              <a:buNone/>
            </a:pPr>
            <a:r>
              <a:rPr lang="en-GB" dirty="0"/>
              <a:t>If there are 100 instances in the dataset and 2 of them satisfy your condition, then the probability of that condition is 2 out of 100 (which is 1 in 50).</a:t>
            </a:r>
          </a:p>
          <a:p>
            <a:pPr marL="0" indent="0">
              <a:buNone/>
            </a:pPr>
            <a:endParaRPr lang="en-GB" dirty="0"/>
          </a:p>
          <a:p>
            <a:pPr marL="0" indent="0">
              <a:buNone/>
            </a:pPr>
            <a:r>
              <a:rPr lang="en-GB" dirty="0"/>
              <a:t>Probabilities are like fractions.</a:t>
            </a:r>
          </a:p>
        </p:txBody>
      </p:sp>
      <p:sp>
        <p:nvSpPr>
          <p:cNvPr id="4" name="Date Placeholder 3">
            <a:extLst>
              <a:ext uri="{FF2B5EF4-FFF2-40B4-BE49-F238E27FC236}">
                <a16:creationId xmlns:a16="http://schemas.microsoft.com/office/drawing/2014/main" id="{9238987B-3EB6-8761-0F27-4BDD4FAC300E}"/>
              </a:ext>
            </a:extLst>
          </p:cNvPr>
          <p:cNvSpPr>
            <a:spLocks noGrp="1"/>
          </p:cNvSpPr>
          <p:nvPr>
            <p:ph type="dt" sz="half" idx="10"/>
          </p:nvPr>
        </p:nvSpPr>
        <p:spPr/>
        <p:txBody>
          <a:bodyPr/>
          <a:lstStyle/>
          <a:p>
            <a:fld id="{CD071B8E-0DD7-5842-950E-3289D9FBABB1}" type="datetime4">
              <a:rPr lang="en-GB" smtClean="0"/>
              <a:pPr/>
              <a:t>06 November 2024</a:t>
            </a:fld>
            <a:endParaRPr lang="en-US" dirty="0"/>
          </a:p>
        </p:txBody>
      </p:sp>
      <p:sp>
        <p:nvSpPr>
          <p:cNvPr id="5" name="Footer Placeholder 4">
            <a:extLst>
              <a:ext uri="{FF2B5EF4-FFF2-40B4-BE49-F238E27FC236}">
                <a16:creationId xmlns:a16="http://schemas.microsoft.com/office/drawing/2014/main" id="{72A30E55-6A19-89F0-B352-60120ACC1F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1970881-9584-BE43-E839-26B48CBBCC19}"/>
              </a:ext>
            </a:extLst>
          </p:cNvPr>
          <p:cNvSpPr>
            <a:spLocks noGrp="1"/>
          </p:cNvSpPr>
          <p:nvPr>
            <p:ph type="sldNum" sz="quarter" idx="12"/>
          </p:nvPr>
        </p:nvSpPr>
        <p:spPr/>
        <p:txBody>
          <a:bodyPr/>
          <a:lstStyle/>
          <a:p>
            <a:fld id="{437794D7-DC86-9A4E-9C9F-0B324FE8876A}" type="slidenum">
              <a:rPr lang="en-US" smtClean="0"/>
              <a:pPr/>
              <a:t>4</a:t>
            </a:fld>
            <a:endParaRPr lang="en-US" dirty="0"/>
          </a:p>
        </p:txBody>
      </p:sp>
    </p:spTree>
    <p:extLst>
      <p:ext uri="{BB962C8B-B14F-4D97-AF65-F5344CB8AC3E}">
        <p14:creationId xmlns:p14="http://schemas.microsoft.com/office/powerpoint/2010/main" val="80329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08304" y="786675"/>
            <a:ext cx="10390716" cy="1462087"/>
          </a:xfrm>
        </p:spPr>
        <p:txBody>
          <a:bodyPr/>
          <a:lstStyle/>
          <a:p>
            <a:r>
              <a:rPr lang="en-GB" altLang="en-US" b="1" dirty="0">
                <a:solidFill>
                  <a:srgbClr val="69216A"/>
                </a:solidFill>
                <a:latin typeface="+mn-lt"/>
              </a:rPr>
              <a:t>Example</a:t>
            </a:r>
          </a:p>
        </p:txBody>
      </p:sp>
      <p:graphicFrame>
        <p:nvGraphicFramePr>
          <p:cNvPr id="16547" name="Group 163" descr="Weather-play dataset"/>
          <p:cNvGraphicFramePr>
            <a:graphicFrameLocks noGrp="1"/>
          </p:cNvGraphicFramePr>
          <p:nvPr>
            <p:ph idx="1"/>
            <p:extLst>
              <p:ext uri="{D42A27DB-BD31-4B8C-83A1-F6EECF244321}">
                <p14:modId xmlns:p14="http://schemas.microsoft.com/office/powerpoint/2010/main" val="3487468720"/>
              </p:ext>
            </p:extLst>
          </p:nvPr>
        </p:nvGraphicFramePr>
        <p:xfrm>
          <a:off x="1222408" y="1339287"/>
          <a:ext cx="7784341" cy="5103495"/>
        </p:xfrm>
        <a:graphic>
          <a:graphicData uri="http://schemas.openxmlformats.org/drawingml/2006/table">
            <a:tbl>
              <a:tblPr firstRow="1"/>
              <a:tblGrid>
                <a:gridCol w="1566103">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54162">
                  <a:extLst>
                    <a:ext uri="{9D8B030D-6E8A-4147-A177-3AD203B41FA5}">
                      <a16:colId xmlns:a16="http://schemas.microsoft.com/office/drawing/2014/main" val="20003"/>
                    </a:ext>
                  </a:extLst>
                </a:gridCol>
                <a:gridCol w="1554163">
                  <a:extLst>
                    <a:ext uri="{9D8B030D-6E8A-4147-A177-3AD203B41FA5}">
                      <a16:colId xmlns:a16="http://schemas.microsoft.com/office/drawing/2014/main" val="20004"/>
                    </a:ext>
                  </a:extLst>
                </a:gridCol>
              </a:tblGrid>
              <a:tr h="4095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tx1"/>
                          </a:solidFill>
                          <a:effectLst/>
                          <a:latin typeface="Tahoma" pitchFamily="34"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 name="TextBox 1">
            <a:extLst>
              <a:ext uri="{FF2B5EF4-FFF2-40B4-BE49-F238E27FC236}">
                <a16:creationId xmlns:a16="http://schemas.microsoft.com/office/drawing/2014/main" id="{82F6EDE2-D654-19F8-E869-9152C5B33253}"/>
              </a:ext>
            </a:extLst>
          </p:cNvPr>
          <p:cNvSpPr txBox="1"/>
          <p:nvPr/>
        </p:nvSpPr>
        <p:spPr>
          <a:xfrm>
            <a:off x="9372600" y="1749287"/>
            <a:ext cx="2057743" cy="1477328"/>
          </a:xfrm>
          <a:prstGeom prst="rect">
            <a:avLst/>
          </a:prstGeom>
          <a:noFill/>
        </p:spPr>
        <p:txBody>
          <a:bodyPr wrap="none" rtlCol="0">
            <a:spAutoFit/>
          </a:bodyPr>
          <a:lstStyle/>
          <a:p>
            <a:r>
              <a:rPr lang="en-GB" dirty="0"/>
              <a:t>14 instances in total</a:t>
            </a:r>
          </a:p>
          <a:p>
            <a:endParaRPr lang="en-GB" dirty="0"/>
          </a:p>
          <a:p>
            <a:r>
              <a:rPr lang="en-GB" dirty="0"/>
              <a:t>9 for Play=Yes</a:t>
            </a:r>
          </a:p>
          <a:p>
            <a:endParaRPr lang="en-GB" dirty="0"/>
          </a:p>
          <a:p>
            <a:r>
              <a:rPr lang="en-GB" dirty="0"/>
              <a:t>5 for Play=No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4C924905-9E85-445B-BC65-E7E2ED2FA4C1}"/>
              </a:ext>
            </a:extLst>
          </p:cNvPr>
          <p:cNvSpPr/>
          <p:nvPr/>
        </p:nvSpPr>
        <p:spPr>
          <a:xfrm>
            <a:off x="1257300" y="5816600"/>
            <a:ext cx="7785100" cy="508000"/>
          </a:xfrm>
          <a:prstGeom prst="wedgeRectCallout">
            <a:avLst>
              <a:gd name="adj1" fmla="val -47300"/>
              <a:gd name="adj2" fmla="val -10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3 outlook = rainy with play=yes out of 9 instances of play=yes</a:t>
            </a:r>
          </a:p>
        </p:txBody>
      </p:sp>
      <p:sp>
        <p:nvSpPr>
          <p:cNvPr id="6" name="Oval 5" descr="3 rainy out of 9 yes hihglighted.">
            <a:extLst>
              <a:ext uri="{FF2B5EF4-FFF2-40B4-BE49-F238E27FC236}">
                <a16:creationId xmlns:a16="http://schemas.microsoft.com/office/drawing/2014/main" id="{BFE14CCA-7209-4361-B4A3-05E1234BB04E}"/>
              </a:ext>
            </a:extLst>
          </p:cNvPr>
          <p:cNvSpPr/>
          <p:nvPr/>
        </p:nvSpPr>
        <p:spPr>
          <a:xfrm>
            <a:off x="1181100" y="5187657"/>
            <a:ext cx="558800" cy="3175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descr="3 rainy highlighted">
            <a:extLst>
              <a:ext uri="{FF2B5EF4-FFF2-40B4-BE49-F238E27FC236}">
                <a16:creationId xmlns:a16="http://schemas.microsoft.com/office/drawing/2014/main" id="{CA3ABB7D-519B-41EA-B762-E60ACF28E15D}"/>
              </a:ext>
            </a:extLst>
          </p:cNvPr>
          <p:cNvSpPr/>
          <p:nvPr/>
        </p:nvSpPr>
        <p:spPr>
          <a:xfrm>
            <a:off x="1130300" y="3708400"/>
            <a:ext cx="368300" cy="3175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val 2" descr="9 yes highlighted">
            <a:extLst>
              <a:ext uri="{FF2B5EF4-FFF2-40B4-BE49-F238E27FC236}">
                <a16:creationId xmlns:a16="http://schemas.microsoft.com/office/drawing/2014/main" id="{9BDEF92A-DCF6-4850-AA07-2B75DF8238A2}"/>
              </a:ext>
            </a:extLst>
          </p:cNvPr>
          <p:cNvSpPr/>
          <p:nvPr/>
        </p:nvSpPr>
        <p:spPr>
          <a:xfrm>
            <a:off x="10439400" y="2655093"/>
            <a:ext cx="368300" cy="3175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9263" name="Group 831" descr="Frequency table for weather-play dataset"/>
          <p:cNvGraphicFramePr>
            <a:graphicFrameLocks noGrp="1"/>
          </p:cNvGraphicFramePr>
          <p:nvPr>
            <p:extLst>
              <p:ext uri="{D42A27DB-BD31-4B8C-83A1-F6EECF244321}">
                <p14:modId xmlns:p14="http://schemas.microsoft.com/office/powerpoint/2010/main" val="3077579197"/>
              </p:ext>
            </p:extLst>
          </p:nvPr>
        </p:nvGraphicFramePr>
        <p:xfrm>
          <a:off x="101600" y="1511593"/>
          <a:ext cx="11988800" cy="4129088"/>
        </p:xfrm>
        <a:graphic>
          <a:graphicData uri="http://schemas.openxmlformats.org/drawingml/2006/table">
            <a:tbl>
              <a:tblPr firstRow="1"/>
              <a:tblGrid>
                <a:gridCol w="1058229">
                  <a:extLst>
                    <a:ext uri="{9D8B030D-6E8A-4147-A177-3AD203B41FA5}">
                      <a16:colId xmlns:a16="http://schemas.microsoft.com/office/drawing/2014/main" val="20000"/>
                    </a:ext>
                  </a:extLst>
                </a:gridCol>
                <a:gridCol w="763532">
                  <a:extLst>
                    <a:ext uri="{9D8B030D-6E8A-4147-A177-3AD203B41FA5}">
                      <a16:colId xmlns:a16="http://schemas.microsoft.com/office/drawing/2014/main" val="20001"/>
                    </a:ext>
                  </a:extLst>
                </a:gridCol>
                <a:gridCol w="959539">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7366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gridCol w="1231900">
                  <a:extLst>
                    <a:ext uri="{9D8B030D-6E8A-4147-A177-3AD203B41FA5}">
                      <a16:colId xmlns:a16="http://schemas.microsoft.com/office/drawing/2014/main" val="20006"/>
                    </a:ext>
                  </a:extLst>
                </a:gridCol>
                <a:gridCol w="774700">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49300">
                  <a:extLst>
                    <a:ext uri="{9D8B030D-6E8A-4147-A177-3AD203B41FA5}">
                      <a16:colId xmlns:a16="http://schemas.microsoft.com/office/drawing/2014/main" val="20011"/>
                    </a:ext>
                  </a:extLst>
                </a:gridCol>
                <a:gridCol w="825500">
                  <a:extLst>
                    <a:ext uri="{9D8B030D-6E8A-4147-A177-3AD203B41FA5}">
                      <a16:colId xmlns:a16="http://schemas.microsoft.com/office/drawing/2014/main" val="20012"/>
                    </a:ext>
                  </a:extLst>
                </a:gridCol>
                <a:gridCol w="787400">
                  <a:extLst>
                    <a:ext uri="{9D8B030D-6E8A-4147-A177-3AD203B41FA5}">
                      <a16:colId xmlns:a16="http://schemas.microsoft.com/office/drawing/2014/main" val="20013"/>
                    </a:ext>
                  </a:extLst>
                </a:gridCol>
              </a:tblGrid>
              <a:tr h="508000">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Outlook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Temperature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Humidity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Windy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2">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Play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573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9/14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5/14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5"/>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6"/>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18434" name="Rectangle 2"/>
          <p:cNvSpPr>
            <a:spLocks noGrp="1" noChangeArrowheads="1"/>
          </p:cNvSpPr>
          <p:nvPr>
            <p:ph type="title"/>
          </p:nvPr>
        </p:nvSpPr>
        <p:spPr>
          <a:xfrm>
            <a:off x="722072" y="812799"/>
            <a:ext cx="10390716" cy="1462087"/>
          </a:xfrm>
        </p:spPr>
        <p:txBody>
          <a:bodyPr/>
          <a:lstStyle/>
          <a:p>
            <a:r>
              <a:rPr lang="en-GB" altLang="en-US" b="1" dirty="0">
                <a:solidFill>
                  <a:srgbClr val="69216A"/>
                </a:solidFill>
                <a:latin typeface="+mn-lt"/>
              </a:rPr>
              <a:t>Example: frequency table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47BA2-8F7B-4F35-AEA7-E0E2EBE04671}"/>
              </a:ext>
            </a:extLst>
          </p:cNvPr>
          <p:cNvSpPr txBox="1"/>
          <p:nvPr/>
        </p:nvSpPr>
        <p:spPr>
          <a:xfrm>
            <a:off x="9197788" y="1721223"/>
            <a:ext cx="2968313" cy="2308324"/>
          </a:xfrm>
          <a:prstGeom prst="rect">
            <a:avLst/>
          </a:prstGeom>
          <a:noFill/>
        </p:spPr>
        <p:txBody>
          <a:bodyPr wrap="none" rtlCol="0">
            <a:spAutoFit/>
          </a:bodyPr>
          <a:lstStyle/>
          <a:p>
            <a:r>
              <a:rPr lang="en-GB" sz="2400" dirty="0"/>
              <a:t>5 outlook = rainy </a:t>
            </a:r>
          </a:p>
          <a:p>
            <a:r>
              <a:rPr lang="en-GB" sz="2400" dirty="0"/>
              <a:t>3 </a:t>
            </a:r>
            <a:r>
              <a:rPr lang="en-GB" sz="2400" dirty="0">
                <a:solidFill>
                  <a:srgbClr val="FF0000"/>
                </a:solidFill>
              </a:rPr>
              <a:t>outlook = rainy</a:t>
            </a:r>
            <a:r>
              <a:rPr lang="en-GB" sz="2400" dirty="0"/>
              <a:t> with </a:t>
            </a:r>
          </a:p>
          <a:p>
            <a:r>
              <a:rPr lang="en-GB" sz="2400" dirty="0"/>
              <a:t>	</a:t>
            </a:r>
            <a:r>
              <a:rPr lang="en-GB" sz="2400" dirty="0">
                <a:solidFill>
                  <a:srgbClr val="FF0000"/>
                </a:solidFill>
              </a:rPr>
              <a:t>play = Yes</a:t>
            </a:r>
          </a:p>
          <a:p>
            <a:r>
              <a:rPr lang="en-GB" sz="2400" dirty="0"/>
              <a:t>2 </a:t>
            </a:r>
            <a:r>
              <a:rPr lang="en-GB" sz="2400" dirty="0">
                <a:solidFill>
                  <a:srgbClr val="000099"/>
                </a:solidFill>
              </a:rPr>
              <a:t>outlook = rainy </a:t>
            </a:r>
            <a:r>
              <a:rPr lang="en-GB" sz="2400" dirty="0"/>
              <a:t>with </a:t>
            </a:r>
          </a:p>
          <a:p>
            <a:r>
              <a:rPr lang="en-GB" sz="2400" dirty="0"/>
              <a:t>	</a:t>
            </a:r>
            <a:r>
              <a:rPr lang="en-GB" sz="2400" dirty="0">
                <a:solidFill>
                  <a:srgbClr val="000099"/>
                </a:solidFill>
              </a:rPr>
              <a:t>play = No</a:t>
            </a:r>
          </a:p>
          <a:p>
            <a:endParaRPr lang="en-GB" sz="2400" dirty="0">
              <a:solidFill>
                <a:srgbClr val="FF0000"/>
              </a:solidFill>
            </a:endParaRPr>
          </a:p>
        </p:txBody>
      </p:sp>
      <p:graphicFrame>
        <p:nvGraphicFramePr>
          <p:cNvPr id="16547" name="Group 163" descr="Checking class distribution for outlook = rainy"/>
          <p:cNvGraphicFramePr>
            <a:graphicFrameLocks noGrp="1"/>
          </p:cNvGraphicFramePr>
          <p:nvPr>
            <p:ph idx="1"/>
            <p:extLst>
              <p:ext uri="{D42A27DB-BD31-4B8C-83A1-F6EECF244321}">
                <p14:modId xmlns:p14="http://schemas.microsoft.com/office/powerpoint/2010/main" val="3133427232"/>
              </p:ext>
            </p:extLst>
          </p:nvPr>
        </p:nvGraphicFramePr>
        <p:xfrm>
          <a:off x="1234349" y="1339287"/>
          <a:ext cx="7772400" cy="5103495"/>
        </p:xfrm>
        <a:graphic>
          <a:graphicData uri="http://schemas.openxmlformats.org/drawingml/2006/table">
            <a:tbl>
              <a:tblPr firstRow="1"/>
              <a:tblGrid>
                <a:gridCol w="1554162">
                  <a:extLst>
                    <a:ext uri="{9D8B030D-6E8A-4147-A177-3AD203B41FA5}">
                      <a16:colId xmlns:a16="http://schemas.microsoft.com/office/drawing/2014/main" val="20000"/>
                    </a:ext>
                  </a:extLst>
                </a:gridCol>
                <a:gridCol w="1554163">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567383">
                  <a:extLst>
                    <a:ext uri="{9D8B030D-6E8A-4147-A177-3AD203B41FA5}">
                      <a16:colId xmlns:a16="http://schemas.microsoft.com/office/drawing/2014/main" val="20003"/>
                    </a:ext>
                  </a:extLst>
                </a:gridCol>
                <a:gridCol w="1540942">
                  <a:extLst>
                    <a:ext uri="{9D8B030D-6E8A-4147-A177-3AD203B41FA5}">
                      <a16:colId xmlns:a16="http://schemas.microsoft.com/office/drawing/2014/main" val="20004"/>
                    </a:ext>
                  </a:extLst>
                </a:gridCol>
              </a:tblGrid>
              <a:tr h="4095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Outlook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Temperature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Humidity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Windy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a:ln>
                            <a:noFill/>
                          </a:ln>
                          <a:solidFill>
                            <a:schemeClr val="tx1"/>
                          </a:solidFill>
                          <a:effectLst/>
                          <a:latin typeface="Tahoma" pitchFamily="34" charset="0"/>
                        </a:rPr>
                        <a:t>Play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highlight>
                            <a:srgbClr val="FFFF00"/>
                          </a:highligh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bg1"/>
                          </a:solidFill>
                          <a:effectLst/>
                          <a:highlight>
                            <a:srgbClr val="FF0000"/>
                          </a:highligh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9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highlight>
                            <a:srgbClr val="FFFF00"/>
                          </a:highligh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bg1"/>
                          </a:solidFill>
                          <a:effectLst/>
                          <a:highlight>
                            <a:srgbClr val="FF0000"/>
                          </a:highligh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highlight>
                            <a:srgbClr val="FFFF00"/>
                          </a:highligh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bg1"/>
                          </a:solidFill>
                          <a:effectLst/>
                          <a:highlight>
                            <a:srgbClr val="0000FF"/>
                          </a:highligh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Cool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highlight>
                            <a:srgbClr val="FFFF00"/>
                          </a:highligh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bg1"/>
                          </a:solidFill>
                          <a:effectLst/>
                          <a:highlight>
                            <a:srgbClr val="FF0000"/>
                          </a:highligh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9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3206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Normal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3566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dirty="0">
                          <a:ln>
                            <a:noFill/>
                          </a:ln>
                          <a:solidFill>
                            <a:schemeClr val="tx1"/>
                          </a:solidFill>
                          <a:effectLst/>
                          <a:highlight>
                            <a:srgbClr val="FFFF00"/>
                          </a:highlight>
                          <a:latin typeface="Tahoma" pitchFamily="34" charset="0"/>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Mild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0" i="0" u="none" strike="noStrike" cap="none" normalizeH="0" baseline="0">
                          <a:ln>
                            <a:noFill/>
                          </a:ln>
                          <a:solidFill>
                            <a:schemeClr val="tx1"/>
                          </a:solidFill>
                          <a:effectLst/>
                          <a:latin typeface="Tahoma" pitchFamily="34"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1600" b="1" i="0" u="none" strike="noStrike" cap="none" normalizeH="0" baseline="0" dirty="0">
                          <a:ln>
                            <a:noFill/>
                          </a:ln>
                          <a:solidFill>
                            <a:schemeClr val="bg1"/>
                          </a:solidFill>
                          <a:effectLst/>
                          <a:highlight>
                            <a:srgbClr val="0000FF"/>
                          </a:highligh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16386" name="Rectangle 2"/>
          <p:cNvSpPr>
            <a:spLocks noGrp="1" noChangeArrowheads="1"/>
          </p:cNvSpPr>
          <p:nvPr>
            <p:ph type="title"/>
          </p:nvPr>
        </p:nvSpPr>
        <p:spPr>
          <a:xfrm>
            <a:off x="708304" y="786675"/>
            <a:ext cx="10390716" cy="1462087"/>
          </a:xfrm>
        </p:spPr>
        <p:txBody>
          <a:bodyPr/>
          <a:lstStyle/>
          <a:p>
            <a:r>
              <a:rPr lang="en-GB" altLang="en-US" b="1" dirty="0">
                <a:solidFill>
                  <a:srgbClr val="69216A"/>
                </a:solidFill>
                <a:latin typeface="+mn-lt"/>
              </a:rPr>
              <a:t>Example: outlook = rainy</a:t>
            </a:r>
          </a:p>
        </p:txBody>
      </p:sp>
    </p:spTree>
    <p:extLst>
      <p:ext uri="{BB962C8B-B14F-4D97-AF65-F5344CB8AC3E}">
        <p14:creationId xmlns:p14="http://schemas.microsoft.com/office/powerpoint/2010/main" val="314498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7891" name="Rectangle 3"/>
              <p:cNvSpPr>
                <a:spLocks noGrp="1" noChangeArrowheads="1"/>
              </p:cNvSpPr>
              <p:nvPr>
                <p:ph type="body" idx="1"/>
              </p:nvPr>
            </p:nvSpPr>
            <p:spPr>
              <a:xfrm>
                <a:off x="583671" y="1405233"/>
                <a:ext cx="10846857" cy="4506912"/>
              </a:xfrm>
            </p:spPr>
            <p:txBody>
              <a:bodyPr/>
              <a:lstStyle/>
              <a:p>
                <a:pPr>
                  <a:lnSpc>
                    <a:spcPct val="90000"/>
                  </a:lnSpc>
                  <a:spcBef>
                    <a:spcPts val="400"/>
                  </a:spcBef>
                </a:pPr>
                <a:r>
                  <a:rPr lang="en-GB" altLang="en-US" dirty="0"/>
                  <a:t>A new day:</a:t>
                </a:r>
              </a:p>
              <a:p>
                <a:pPr lvl="1">
                  <a:lnSpc>
                    <a:spcPct val="90000"/>
                  </a:lnSpc>
                  <a:spcBef>
                    <a:spcPts val="200"/>
                  </a:spcBef>
                </a:pPr>
                <a:r>
                  <a:rPr lang="en-GB" altLang="en-US" dirty="0">
                    <a:solidFill>
                      <a:schemeClr val="accent4">
                        <a:lumMod val="75000"/>
                      </a:schemeClr>
                    </a:solidFill>
                  </a:rPr>
                  <a:t>Outlook = sunny</a:t>
                </a:r>
              </a:p>
              <a:p>
                <a:pPr lvl="1">
                  <a:lnSpc>
                    <a:spcPct val="90000"/>
                  </a:lnSpc>
                  <a:spcBef>
                    <a:spcPts val="200"/>
                  </a:spcBef>
                </a:pPr>
                <a:r>
                  <a:rPr lang="en-GB" altLang="en-US" dirty="0">
                    <a:solidFill>
                      <a:srgbClr val="1801BF"/>
                    </a:solidFill>
                  </a:rPr>
                  <a:t>Temperature = cool</a:t>
                </a:r>
              </a:p>
              <a:p>
                <a:pPr lvl="1">
                  <a:lnSpc>
                    <a:spcPct val="90000"/>
                  </a:lnSpc>
                  <a:spcBef>
                    <a:spcPts val="200"/>
                  </a:spcBef>
                </a:pPr>
                <a:r>
                  <a:rPr lang="en-GB" altLang="en-US" dirty="0">
                    <a:solidFill>
                      <a:srgbClr val="00B0F0"/>
                    </a:solidFill>
                  </a:rPr>
                  <a:t>Humidity = high</a:t>
                </a:r>
              </a:p>
              <a:p>
                <a:pPr lvl="1">
                  <a:lnSpc>
                    <a:spcPct val="90000"/>
                  </a:lnSpc>
                  <a:spcBef>
                    <a:spcPts val="200"/>
                  </a:spcBef>
                </a:pPr>
                <a:r>
                  <a:rPr lang="en-GB" altLang="en-US" dirty="0">
                    <a:solidFill>
                      <a:srgbClr val="FF0000"/>
                    </a:solidFill>
                  </a:rPr>
                  <a:t>Windy = true</a:t>
                </a:r>
              </a:p>
              <a:p>
                <a:pPr>
                  <a:lnSpc>
                    <a:spcPct val="90000"/>
                  </a:lnSpc>
                  <a:spcBef>
                    <a:spcPts val="400"/>
                  </a:spcBef>
                </a:pPr>
                <a:r>
                  <a:rPr lang="en-GB" altLang="en-US" dirty="0"/>
                  <a:t>Likelihood</a:t>
                </a:r>
              </a:p>
              <a:p>
                <a:pPr lvl="1">
                  <a:lnSpc>
                    <a:spcPct val="90000"/>
                  </a:lnSpc>
                  <a:spcBef>
                    <a:spcPts val="400"/>
                  </a:spcBef>
                </a:pPr>
                <a:r>
                  <a:rPr lang="en-GB" altLang="en-US" dirty="0"/>
                  <a:t>For yes: </a:t>
                </a:r>
                <a:r>
                  <a:rPr lang="en-GB" altLang="en-US" dirty="0">
                    <a:solidFill>
                      <a:schemeClr val="accent4">
                        <a:lumMod val="75000"/>
                      </a:schemeClr>
                    </a:solidFill>
                  </a:rPr>
                  <a:t>2/9</a:t>
                </a:r>
                <a:r>
                  <a:rPr lang="en-GB" altLang="en-US" dirty="0"/>
                  <a:t> * </a:t>
                </a:r>
                <a:r>
                  <a:rPr lang="en-GB" altLang="en-US" dirty="0">
                    <a:solidFill>
                      <a:srgbClr val="1801BF"/>
                    </a:solidFill>
                  </a:rPr>
                  <a:t>3/9</a:t>
                </a:r>
                <a:r>
                  <a:rPr lang="en-GB" altLang="en-US" dirty="0"/>
                  <a:t> * </a:t>
                </a:r>
                <a:r>
                  <a:rPr lang="en-GB" altLang="en-US" dirty="0">
                    <a:solidFill>
                      <a:srgbClr val="00B0F0"/>
                    </a:solidFill>
                  </a:rPr>
                  <a:t>3/9</a:t>
                </a:r>
                <a:r>
                  <a:rPr lang="en-GB" altLang="en-US" dirty="0"/>
                  <a:t> * </a:t>
                </a:r>
                <a:r>
                  <a:rPr lang="en-GB" altLang="en-US" dirty="0">
                    <a:solidFill>
                      <a:srgbClr val="FF0000"/>
                    </a:solidFill>
                  </a:rPr>
                  <a:t>3/9</a:t>
                </a:r>
                <a:r>
                  <a:rPr lang="en-GB" altLang="en-US" dirty="0"/>
                  <a:t> * </a:t>
                </a:r>
                <a:r>
                  <a:rPr lang="en-GB" altLang="en-US" dirty="0">
                    <a:solidFill>
                      <a:srgbClr val="7030A0"/>
                    </a:solidFill>
                  </a:rPr>
                  <a:t>9/14</a:t>
                </a:r>
                <a:r>
                  <a:rPr lang="en-GB" altLang="en-US" dirty="0"/>
                  <a:t> = 0.0053</a:t>
                </a:r>
              </a:p>
              <a:p>
                <a:pPr lvl="1">
                  <a:lnSpc>
                    <a:spcPct val="90000"/>
                  </a:lnSpc>
                  <a:spcBef>
                    <a:spcPts val="400"/>
                  </a:spcBef>
                </a:pPr>
                <a:r>
                  <a:rPr lang="en-GB" altLang="en-US" dirty="0"/>
                  <a:t>For no:</a:t>
                </a:r>
                <a:r>
                  <a:rPr lang="en-GB" altLang="en-US" dirty="0">
                    <a:solidFill>
                      <a:schemeClr val="accent4">
                        <a:lumMod val="75000"/>
                      </a:schemeClr>
                    </a:solidFill>
                  </a:rPr>
                  <a:t> 3/5 </a:t>
                </a:r>
                <a:r>
                  <a:rPr lang="en-GB" altLang="en-US" dirty="0"/>
                  <a:t>* </a:t>
                </a:r>
                <a:r>
                  <a:rPr lang="en-GB" altLang="en-US" dirty="0">
                    <a:solidFill>
                      <a:srgbClr val="1801BF"/>
                    </a:solidFill>
                  </a:rPr>
                  <a:t>1/5</a:t>
                </a:r>
                <a:r>
                  <a:rPr lang="en-GB" altLang="en-US" dirty="0"/>
                  <a:t> * </a:t>
                </a:r>
                <a:r>
                  <a:rPr lang="en-GB" altLang="en-US" dirty="0">
                    <a:solidFill>
                      <a:srgbClr val="00B0F0"/>
                    </a:solidFill>
                  </a:rPr>
                  <a:t>4/5</a:t>
                </a:r>
                <a:r>
                  <a:rPr lang="en-GB" altLang="en-US" dirty="0"/>
                  <a:t> * </a:t>
                </a:r>
                <a:r>
                  <a:rPr lang="en-GB" altLang="en-US" dirty="0">
                    <a:solidFill>
                      <a:srgbClr val="FF0000"/>
                    </a:solidFill>
                  </a:rPr>
                  <a:t>3/5</a:t>
                </a:r>
                <a:r>
                  <a:rPr lang="en-GB" altLang="en-US" dirty="0"/>
                  <a:t> * </a:t>
                </a:r>
                <a:r>
                  <a:rPr lang="en-GB" altLang="en-US" dirty="0">
                    <a:solidFill>
                      <a:srgbClr val="7030A0"/>
                    </a:solidFill>
                  </a:rPr>
                  <a:t>5/14</a:t>
                </a:r>
                <a:r>
                  <a:rPr lang="en-GB" altLang="en-US" dirty="0"/>
                  <a:t> = 0.0206</a:t>
                </a:r>
              </a:p>
              <a:p>
                <a:pPr>
                  <a:lnSpc>
                    <a:spcPct val="90000"/>
                  </a:lnSpc>
                  <a:spcBef>
                    <a:spcPts val="400"/>
                  </a:spcBef>
                </a:pPr>
                <a:r>
                  <a:rPr lang="en-GB" altLang="en-US" dirty="0"/>
                  <a:t>Probability (normalise so that probabilities add up to 1)</a:t>
                </a:r>
              </a:p>
              <a:p>
                <a:pPr lvl="1">
                  <a:lnSpc>
                    <a:spcPct val="90000"/>
                  </a:lnSpc>
                  <a:spcBef>
                    <a:spcPts val="400"/>
                  </a:spcBef>
                </a:pPr>
                <a14:m>
                  <m:oMath xmlns:m="http://schemas.openxmlformats.org/officeDocument/2006/math">
                    <m:r>
                      <a:rPr lang="en-GB" altLang="en-US" b="0" i="1" smtClean="0">
                        <a:latin typeface="Cambria Math" panose="02040503050406030204" pitchFamily="18" charset="0"/>
                      </a:rPr>
                      <m:t>𝑦𝑒𝑠</m:t>
                    </m:r>
                    <m:r>
                      <a:rPr lang="en-GB" altLang="en-US" b="0" i="1" smtClean="0">
                        <a:latin typeface="Cambria Math" panose="02040503050406030204" pitchFamily="18" charset="0"/>
                      </a:rPr>
                      <m:t>: </m:t>
                    </m:r>
                    <m:f>
                      <m:fPr>
                        <m:ctrlPr>
                          <a:rPr lang="en-GB" altLang="en-US" b="0" i="1" smtClean="0">
                            <a:latin typeface="Cambria Math" panose="02040503050406030204" pitchFamily="18" charset="0"/>
                          </a:rPr>
                        </m:ctrlPr>
                      </m:fPr>
                      <m:num>
                        <m:r>
                          <a:rPr lang="en-GB" altLang="en-US" b="0" i="1" smtClean="0">
                            <a:latin typeface="Cambria Math" panose="02040503050406030204" pitchFamily="18" charset="0"/>
                          </a:rPr>
                          <m:t>0.0053</m:t>
                        </m:r>
                      </m:num>
                      <m:den>
                        <m:r>
                          <a:rPr lang="en-GB" altLang="en-US" b="0" i="1" smtClean="0">
                            <a:latin typeface="Cambria Math" panose="02040503050406030204" pitchFamily="18" charset="0"/>
                          </a:rPr>
                          <m:t>0.0053+0.0206</m:t>
                        </m:r>
                      </m:den>
                    </m:f>
                  </m:oMath>
                </a14:m>
                <a:r>
                  <a:rPr lang="en-GB" altLang="en-US" dirty="0"/>
                  <a:t>= 0.205</a:t>
                </a:r>
              </a:p>
              <a:p>
                <a:pPr lvl="1">
                  <a:lnSpc>
                    <a:spcPct val="90000"/>
                  </a:lnSpc>
                  <a:spcBef>
                    <a:spcPts val="1200"/>
                  </a:spcBef>
                </a:pPr>
                <a:r>
                  <a:rPr lang="en-GB" altLang="en-US" dirty="0"/>
                  <a:t>no: </a:t>
                </a:r>
                <a14:m>
                  <m:oMath xmlns:m="http://schemas.openxmlformats.org/officeDocument/2006/math">
                    <m:f>
                      <m:fPr>
                        <m:ctrlPr>
                          <a:rPr lang="en-GB" altLang="en-US" i="1" smtClean="0">
                            <a:latin typeface="Cambria Math" panose="02040503050406030204" pitchFamily="18" charset="0"/>
                          </a:rPr>
                        </m:ctrlPr>
                      </m:fPr>
                      <m:num>
                        <m:r>
                          <a:rPr lang="en-GB" altLang="en-US" b="0" i="1" smtClean="0">
                            <a:latin typeface="Cambria Math" panose="02040503050406030204" pitchFamily="18" charset="0"/>
                          </a:rPr>
                          <m:t>0.0206</m:t>
                        </m:r>
                      </m:num>
                      <m:den>
                        <m:r>
                          <a:rPr lang="en-GB" altLang="en-US" b="0" i="1" smtClean="0">
                            <a:latin typeface="Cambria Math" panose="02040503050406030204" pitchFamily="18" charset="0"/>
                          </a:rPr>
                          <m:t>0.0053+0.0206</m:t>
                        </m:r>
                      </m:den>
                    </m:f>
                  </m:oMath>
                </a14:m>
                <a:r>
                  <a:rPr lang="en-GB" altLang="en-US" dirty="0"/>
                  <a:t> = 0.795</a:t>
                </a:r>
              </a:p>
              <a:p>
                <a:pPr>
                  <a:lnSpc>
                    <a:spcPct val="90000"/>
                  </a:lnSpc>
                  <a:spcBef>
                    <a:spcPts val="400"/>
                  </a:spcBef>
                </a:pPr>
                <a:r>
                  <a:rPr lang="en-GB" altLang="en-US" dirty="0"/>
                  <a:t>So class is NO</a:t>
                </a:r>
              </a:p>
            </p:txBody>
          </p:sp>
        </mc:Choice>
        <mc:Fallback xmlns="">
          <p:sp>
            <p:nvSpPr>
              <p:cNvPr id="37891" name="Rectangle 3"/>
              <p:cNvSpPr>
                <a:spLocks noGrp="1" noRot="1" noChangeAspect="1" noMove="1" noResize="1" noEditPoints="1" noAdjustHandles="1" noChangeArrowheads="1" noChangeShapeType="1" noTextEdit="1"/>
              </p:cNvSpPr>
              <p:nvPr>
                <p:ph type="body" idx="1"/>
              </p:nvPr>
            </p:nvSpPr>
            <p:spPr>
              <a:xfrm>
                <a:off x="583671" y="1405233"/>
                <a:ext cx="10846857" cy="4506912"/>
              </a:xfrm>
              <a:blipFill>
                <a:blip r:embed="rId3"/>
                <a:stretch>
                  <a:fillRect l="-1012" t="-2300" b="-17050"/>
                </a:stretch>
              </a:blipFill>
            </p:spPr>
            <p:txBody>
              <a:bodyPr/>
              <a:lstStyle/>
              <a:p>
                <a:r>
                  <a:rPr lang="en-GB">
                    <a:noFill/>
                  </a:rPr>
                  <a:t> </a:t>
                </a:r>
              </a:p>
            </p:txBody>
          </p:sp>
        </mc:Fallback>
      </mc:AlternateContent>
      <p:sp>
        <p:nvSpPr>
          <p:cNvPr id="37890" name="Rectangle 2"/>
          <p:cNvSpPr>
            <a:spLocks noGrp="1" noChangeArrowheads="1"/>
          </p:cNvSpPr>
          <p:nvPr>
            <p:ph type="title"/>
          </p:nvPr>
        </p:nvSpPr>
        <p:spPr>
          <a:xfrm>
            <a:off x="749300" y="759968"/>
            <a:ext cx="10515600" cy="757129"/>
          </a:xfrm>
        </p:spPr>
        <p:txBody>
          <a:bodyPr/>
          <a:lstStyle/>
          <a:p>
            <a:r>
              <a:rPr lang="en-GB" altLang="en-US" dirty="0"/>
              <a:t>Calculating class for new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263" name="Group 831"/>
          <p:cNvGraphicFramePr>
            <a:graphicFrameLocks noGrp="1"/>
          </p:cNvGraphicFramePr>
          <p:nvPr>
            <p:extLst>
              <p:ext uri="{D42A27DB-BD31-4B8C-83A1-F6EECF244321}">
                <p14:modId xmlns:p14="http://schemas.microsoft.com/office/powerpoint/2010/main" val="2580190803"/>
              </p:ext>
            </p:extLst>
          </p:nvPr>
        </p:nvGraphicFramePr>
        <p:xfrm>
          <a:off x="101600" y="1511593"/>
          <a:ext cx="11988800" cy="4129088"/>
        </p:xfrm>
        <a:graphic>
          <a:graphicData uri="http://schemas.openxmlformats.org/drawingml/2006/table">
            <a:tbl>
              <a:tblPr firstRow="1"/>
              <a:tblGrid>
                <a:gridCol w="1058229">
                  <a:extLst>
                    <a:ext uri="{9D8B030D-6E8A-4147-A177-3AD203B41FA5}">
                      <a16:colId xmlns:a16="http://schemas.microsoft.com/office/drawing/2014/main" val="20000"/>
                    </a:ext>
                  </a:extLst>
                </a:gridCol>
                <a:gridCol w="763532">
                  <a:extLst>
                    <a:ext uri="{9D8B030D-6E8A-4147-A177-3AD203B41FA5}">
                      <a16:colId xmlns:a16="http://schemas.microsoft.com/office/drawing/2014/main" val="20001"/>
                    </a:ext>
                  </a:extLst>
                </a:gridCol>
                <a:gridCol w="959539">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736600">
                  <a:extLst>
                    <a:ext uri="{9D8B030D-6E8A-4147-A177-3AD203B41FA5}">
                      <a16:colId xmlns:a16="http://schemas.microsoft.com/office/drawing/2014/main" val="20004"/>
                    </a:ext>
                  </a:extLst>
                </a:gridCol>
                <a:gridCol w="774700">
                  <a:extLst>
                    <a:ext uri="{9D8B030D-6E8A-4147-A177-3AD203B41FA5}">
                      <a16:colId xmlns:a16="http://schemas.microsoft.com/office/drawing/2014/main" val="20005"/>
                    </a:ext>
                  </a:extLst>
                </a:gridCol>
                <a:gridCol w="1231900">
                  <a:extLst>
                    <a:ext uri="{9D8B030D-6E8A-4147-A177-3AD203B41FA5}">
                      <a16:colId xmlns:a16="http://schemas.microsoft.com/office/drawing/2014/main" val="20006"/>
                    </a:ext>
                  </a:extLst>
                </a:gridCol>
                <a:gridCol w="774700">
                  <a:extLst>
                    <a:ext uri="{9D8B030D-6E8A-4147-A177-3AD203B41FA5}">
                      <a16:colId xmlns:a16="http://schemas.microsoft.com/office/drawing/2014/main" val="20007"/>
                    </a:ext>
                  </a:extLst>
                </a:gridCol>
                <a:gridCol w="787400">
                  <a:extLst>
                    <a:ext uri="{9D8B030D-6E8A-4147-A177-3AD203B41FA5}">
                      <a16:colId xmlns:a16="http://schemas.microsoft.com/office/drawing/2014/main" val="20008"/>
                    </a:ext>
                  </a:extLst>
                </a:gridCol>
                <a:gridCol w="838200">
                  <a:extLst>
                    <a:ext uri="{9D8B030D-6E8A-4147-A177-3AD203B41FA5}">
                      <a16:colId xmlns:a16="http://schemas.microsoft.com/office/drawing/2014/main" val="20009"/>
                    </a:ext>
                  </a:extLst>
                </a:gridCol>
                <a:gridCol w="762000">
                  <a:extLst>
                    <a:ext uri="{9D8B030D-6E8A-4147-A177-3AD203B41FA5}">
                      <a16:colId xmlns:a16="http://schemas.microsoft.com/office/drawing/2014/main" val="20010"/>
                    </a:ext>
                  </a:extLst>
                </a:gridCol>
                <a:gridCol w="749300">
                  <a:extLst>
                    <a:ext uri="{9D8B030D-6E8A-4147-A177-3AD203B41FA5}">
                      <a16:colId xmlns:a16="http://schemas.microsoft.com/office/drawing/2014/main" val="20011"/>
                    </a:ext>
                  </a:extLst>
                </a:gridCol>
                <a:gridCol w="825500">
                  <a:extLst>
                    <a:ext uri="{9D8B030D-6E8A-4147-A177-3AD203B41FA5}">
                      <a16:colId xmlns:a16="http://schemas.microsoft.com/office/drawing/2014/main" val="20012"/>
                    </a:ext>
                  </a:extLst>
                </a:gridCol>
                <a:gridCol w="787400">
                  <a:extLst>
                    <a:ext uri="{9D8B030D-6E8A-4147-A177-3AD203B41FA5}">
                      <a16:colId xmlns:a16="http://schemas.microsoft.com/office/drawing/2014/main" val="20013"/>
                    </a:ext>
                  </a:extLst>
                </a:gridCol>
              </a:tblGrid>
              <a:tr h="508000">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Outlook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Temperature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Humidity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3">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Windy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tc hMerge="1">
                  <a:txBody>
                    <a:bodyPr/>
                    <a:lstStyle/>
                    <a:p>
                      <a:endParaRPr lang="en-GB"/>
                    </a:p>
                  </a:txBody>
                  <a:tcPr/>
                </a:tc>
                <a:tc gridSpan="2">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Play</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GB"/>
                    </a:p>
                  </a:txBody>
                  <a:tcPr/>
                </a:tc>
                <a:extLst>
                  <a:ext uri="{0D108BD9-81ED-4DB2-BD59-A6C34878D82A}">
                    <a16:rowId xmlns:a16="http://schemas.microsoft.com/office/drawing/2014/main" val="10000"/>
                  </a:ext>
                </a:extLst>
              </a:tr>
              <a:tr h="5730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yes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2"/>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3"/>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65000"/>
                      </a:schemeClr>
                    </a:solidFill>
                  </a:tcPr>
                </a:tc>
                <a:extLst>
                  <a:ext uri="{0D108BD9-81ED-4DB2-BD59-A6C34878D82A}">
                    <a16:rowId xmlns:a16="http://schemas.microsoft.com/office/drawing/2014/main" val="10004"/>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sunny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accent4">
                              <a:lumMod val="75000"/>
                            </a:schemeClr>
                          </a:solidFill>
                          <a:effectLst/>
                          <a:latin typeface="+mn-lt"/>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bg1"/>
                          </a:solidFill>
                          <a:effectLst/>
                          <a:latin typeface="+mn-lt"/>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75000"/>
                      </a:schemeClr>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high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rgbClr val="009BD2"/>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bg1"/>
                          </a:solidFill>
                          <a:effectLst/>
                          <a:latin typeface="+mn-lt"/>
                        </a:rPr>
                        <a:t>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9BD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rgbClr val="FF0000"/>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bg1"/>
                          </a:solidFill>
                          <a:effectLst/>
                          <a:latin typeface="+mn-lt"/>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rgbClr val="7030A0"/>
                          </a:solidFill>
                          <a:effectLst/>
                          <a:latin typeface="+mn-lt"/>
                        </a:rPr>
                        <a:t>9/14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bg1"/>
                          </a:solidFill>
                          <a:effectLst/>
                          <a:latin typeface="+mn-lt"/>
                        </a:rPr>
                        <a:t>5/14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030A0"/>
                    </a:solidFill>
                  </a:tcPr>
                </a:tc>
                <a:extLst>
                  <a:ext uri="{0D108BD9-81ED-4DB2-BD59-A6C34878D82A}">
                    <a16:rowId xmlns:a16="http://schemas.microsoft.com/office/drawing/2014/main" val="10005"/>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cloudy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mild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4/9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dirty="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normal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6/9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rainy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0" i="0" u="none" strike="noStrike" cap="none" normalizeH="0" baseline="0">
                          <a:ln>
                            <a:noFill/>
                          </a:ln>
                          <a:solidFill>
                            <a:schemeClr val="tx1"/>
                          </a:solidFill>
                          <a:effectLst/>
                          <a:latin typeface="+mn-lt"/>
                        </a:rPr>
                        <a:t>cool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rgbClr val="1801BF"/>
                          </a:solidFill>
                          <a:effectLst/>
                          <a:latin typeface="+mn-lt"/>
                        </a:rPr>
                        <a:t>3/9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GB" altLang="en-US" sz="2400" b="1" i="0" u="none" strike="noStrike" cap="none" normalizeH="0" baseline="0" dirty="0">
                          <a:ln>
                            <a:noFill/>
                          </a:ln>
                          <a:solidFill>
                            <a:schemeClr val="bg1"/>
                          </a:solidFill>
                          <a:effectLst/>
                          <a:latin typeface="+mn-lt"/>
                        </a:rPr>
                        <a:t>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1801BF"/>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GB" altLang="en-US" sz="2400" b="0" i="0" u="none" strike="noStrike" cap="none" normalizeH="0" baseline="0" dirty="0">
                        <a:ln>
                          <a:noFill/>
                        </a:ln>
                        <a:solidFill>
                          <a:schemeClr val="tx1"/>
                        </a:solidFill>
                        <a:effectLst/>
                        <a:latin typeface="+mn-lt"/>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8434" name="Rectangle 2" descr="Frequency table with highlighted frequencies for outlook = sunny, temperature=cool, humidity=high and windy = try."/>
          <p:cNvSpPr>
            <a:spLocks noGrp="1" noChangeArrowheads="1"/>
          </p:cNvSpPr>
          <p:nvPr>
            <p:ph type="title"/>
          </p:nvPr>
        </p:nvSpPr>
        <p:spPr>
          <a:xfrm>
            <a:off x="101600" y="812799"/>
            <a:ext cx="11734800" cy="1462087"/>
          </a:xfrm>
        </p:spPr>
        <p:txBody>
          <a:bodyPr/>
          <a:lstStyle/>
          <a:p>
            <a:r>
              <a:rPr lang="en-GB" altLang="en-US" b="1" dirty="0">
                <a:solidFill>
                  <a:srgbClr val="69216A"/>
                </a:solidFill>
                <a:latin typeface="+mn-lt"/>
              </a:rPr>
              <a:t>Example: frequency table (sunny, cool, high, true)</a:t>
            </a:r>
          </a:p>
        </p:txBody>
      </p:sp>
    </p:spTree>
    <p:extLst>
      <p:ext uri="{BB962C8B-B14F-4D97-AF65-F5344CB8AC3E}">
        <p14:creationId xmlns:p14="http://schemas.microsoft.com/office/powerpoint/2010/main" val="178885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TtWP9bUW"/>
  <p:tag name="ARTICULATE_PROJECT_OPEN" val="0"/>
  <p:tag name="ARTICULATE_SLIDE_COUNT" val="6"/>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RGU 1">
      <a:dk1>
        <a:srgbClr val="000000"/>
      </a:dk1>
      <a:lt1>
        <a:srgbClr val="FFFFFF"/>
      </a:lt1>
      <a:dk2>
        <a:srgbClr val="44546A"/>
      </a:dk2>
      <a:lt2>
        <a:srgbClr val="E7E6E6"/>
      </a:lt2>
      <a:accent1>
        <a:srgbClr val="69216A"/>
      </a:accent1>
      <a:accent2>
        <a:srgbClr val="00A3DA"/>
      </a:accent2>
      <a:accent3>
        <a:srgbClr val="F2B229"/>
      </a:accent3>
      <a:accent4>
        <a:srgbClr val="E88A2C"/>
      </a:accent4>
      <a:accent5>
        <a:srgbClr val="D91F53"/>
      </a:accent5>
      <a:accent6>
        <a:srgbClr val="80AE3D"/>
      </a:accent6>
      <a:hlink>
        <a:srgbClr val="C51473"/>
      </a:hlink>
      <a:folHlink>
        <a:srgbClr val="0067A4"/>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3283</TotalTime>
  <Words>2486</Words>
  <Application>Microsoft Office PowerPoint</Application>
  <PresentationFormat>Widescreen</PresentationFormat>
  <Paragraphs>803</Paragraphs>
  <Slides>28</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28</vt:i4>
      </vt:variant>
    </vt:vector>
  </HeadingPairs>
  <TitlesOfParts>
    <vt:vector size="37" baseType="lpstr">
      <vt:lpstr>Wingdings</vt:lpstr>
      <vt:lpstr>Cambria Math</vt:lpstr>
      <vt:lpstr>Symbol</vt:lpstr>
      <vt:lpstr>Arial</vt:lpstr>
      <vt:lpstr>Tahoma</vt:lpstr>
      <vt:lpstr>Calibri</vt:lpstr>
      <vt:lpstr>Office Theme</vt:lpstr>
      <vt:lpstr>1_Custom Design</vt:lpstr>
      <vt:lpstr>Custom Design</vt:lpstr>
      <vt:lpstr>Naïve Bayes Classification and Regression</vt:lpstr>
      <vt:lpstr>Contents</vt:lpstr>
      <vt:lpstr>Why use statistics</vt:lpstr>
      <vt:lpstr>Observed probability from datasets</vt:lpstr>
      <vt:lpstr>Example</vt:lpstr>
      <vt:lpstr>Example: frequency table</vt:lpstr>
      <vt:lpstr>Example: outlook = rainy</vt:lpstr>
      <vt:lpstr>Calculating class for new example</vt:lpstr>
      <vt:lpstr>Example: frequency table (sunny, cool, high, true)</vt:lpstr>
      <vt:lpstr>Naïve Bayes’ Theorem</vt:lpstr>
      <vt:lpstr>Naïve Bayes’ Theorem for classification</vt:lpstr>
      <vt:lpstr>Applying Naïve Bayes’ Theorem</vt:lpstr>
      <vt:lpstr>Applying Bayes’ Theorem</vt:lpstr>
      <vt:lpstr>Problem: missing combinations</vt:lpstr>
      <vt:lpstr>Solution: add 1 to every count (Laplace estimator)</vt:lpstr>
      <vt:lpstr>Better solution?</vt:lpstr>
      <vt:lpstr>Better solution – add a “small” amount?</vt:lpstr>
      <vt:lpstr>Problem? Missing Values</vt:lpstr>
      <vt:lpstr>Numeric values?</vt:lpstr>
      <vt:lpstr>Numeric values: keeping them numeric</vt:lpstr>
      <vt:lpstr>Numeric values:keeping them numeric</vt:lpstr>
      <vt:lpstr>Example: Numeric values</vt:lpstr>
      <vt:lpstr>Numeric values example</vt:lpstr>
      <vt:lpstr>Probability density function (Gaussian distrib.)</vt:lpstr>
      <vt:lpstr>Numeric values – probability calculations</vt:lpstr>
      <vt:lpstr>Variants of Naïve Bayes</vt:lpstr>
      <vt:lpstr>Advantages and Disadvantages of Naïve Bayes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DELTA’s support offer for learners in Semester 1</dc:title>
  <dc:creator>Brian Webb (delta)</dc:creator>
  <cp:lastModifiedBy>Pam Johnston (socet)</cp:lastModifiedBy>
  <cp:revision>90</cp:revision>
  <dcterms:created xsi:type="dcterms:W3CDTF">2020-06-23T08:21:26Z</dcterms:created>
  <dcterms:modified xsi:type="dcterms:W3CDTF">2024-11-07T07:54:47Z</dcterms:modified>
</cp:coreProperties>
</file>