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1.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4080" r:id="rId1"/>
    <p:sldMasterId id="2147484109" r:id="rId2"/>
    <p:sldMasterId id="2147484092" r:id="rId3"/>
  </p:sldMasterIdLst>
  <p:notesMasterIdLst>
    <p:notesMasterId r:id="rId79"/>
  </p:notesMasterIdLst>
  <p:handoutMasterIdLst>
    <p:handoutMasterId r:id="rId80"/>
  </p:handoutMasterIdLst>
  <p:sldIdLst>
    <p:sldId id="257" r:id="rId4"/>
    <p:sldId id="425" r:id="rId5"/>
    <p:sldId id="427" r:id="rId6"/>
    <p:sldId id="426" r:id="rId7"/>
    <p:sldId id="441" r:id="rId8"/>
    <p:sldId id="428" r:id="rId9"/>
    <p:sldId id="429" r:id="rId10"/>
    <p:sldId id="431" r:id="rId11"/>
    <p:sldId id="430" r:id="rId12"/>
    <p:sldId id="258" r:id="rId13"/>
    <p:sldId id="259" r:id="rId14"/>
    <p:sldId id="432" r:id="rId15"/>
    <p:sldId id="373" r:id="rId16"/>
    <p:sldId id="433" r:id="rId17"/>
    <p:sldId id="374" r:id="rId18"/>
    <p:sldId id="376" r:id="rId19"/>
    <p:sldId id="435" r:id="rId20"/>
    <p:sldId id="434" r:id="rId21"/>
    <p:sldId id="309" r:id="rId22"/>
    <p:sldId id="386" r:id="rId23"/>
    <p:sldId id="387" r:id="rId24"/>
    <p:sldId id="343" r:id="rId25"/>
    <p:sldId id="283" r:id="rId26"/>
    <p:sldId id="284" r:id="rId27"/>
    <p:sldId id="288" r:id="rId28"/>
    <p:sldId id="336" r:id="rId29"/>
    <p:sldId id="289" r:id="rId30"/>
    <p:sldId id="292" r:id="rId31"/>
    <p:sldId id="436" r:id="rId32"/>
    <p:sldId id="438" r:id="rId33"/>
    <p:sldId id="440" r:id="rId34"/>
    <p:sldId id="286" r:id="rId35"/>
    <p:sldId id="287" r:id="rId36"/>
    <p:sldId id="285" r:id="rId37"/>
    <p:sldId id="392" r:id="rId38"/>
    <p:sldId id="393" r:id="rId39"/>
    <p:sldId id="394" r:id="rId40"/>
    <p:sldId id="395" r:id="rId41"/>
    <p:sldId id="396" r:id="rId42"/>
    <p:sldId id="397" r:id="rId43"/>
    <p:sldId id="349" r:id="rId44"/>
    <p:sldId id="439" r:id="rId45"/>
    <p:sldId id="350" r:id="rId46"/>
    <p:sldId id="351" r:id="rId47"/>
    <p:sldId id="398" r:id="rId48"/>
    <p:sldId id="417" r:id="rId49"/>
    <p:sldId id="418" r:id="rId50"/>
    <p:sldId id="423" r:id="rId51"/>
    <p:sldId id="422" r:id="rId52"/>
    <p:sldId id="421" r:id="rId53"/>
    <p:sldId id="388" r:id="rId54"/>
    <p:sldId id="306" r:id="rId55"/>
    <p:sldId id="375" r:id="rId56"/>
    <p:sldId id="307" r:id="rId57"/>
    <p:sldId id="308" r:id="rId58"/>
    <p:sldId id="270" r:id="rId59"/>
    <p:sldId id="271" r:id="rId60"/>
    <p:sldId id="273" r:id="rId61"/>
    <p:sldId id="274" r:id="rId62"/>
    <p:sldId id="276" r:id="rId63"/>
    <p:sldId id="340" r:id="rId64"/>
    <p:sldId id="310" r:id="rId65"/>
    <p:sldId id="342" r:id="rId66"/>
    <p:sldId id="332" r:id="rId67"/>
    <p:sldId id="333" r:id="rId68"/>
    <p:sldId id="424" r:id="rId69"/>
    <p:sldId id="324" r:id="rId70"/>
    <p:sldId id="326" r:id="rId71"/>
    <p:sldId id="314" r:id="rId72"/>
    <p:sldId id="365" r:id="rId73"/>
    <p:sldId id="325" r:id="rId74"/>
    <p:sldId id="442" r:id="rId75"/>
    <p:sldId id="371" r:id="rId76"/>
    <p:sldId id="322" r:id="rId77"/>
    <p:sldId id="419" r:id="rId78"/>
  </p:sldIdLst>
  <p:sldSz cx="12192000" cy="6858000"/>
  <p:notesSz cx="6858000" cy="9144000"/>
  <p:embeddedFontLst>
    <p:embeddedFont>
      <p:font typeface="Arial Narrow" panose="020B0606020202030204" pitchFamily="34" charset="0"/>
      <p:regular r:id="rId81"/>
      <p:bold r:id="rId82"/>
      <p:italic r:id="rId83"/>
      <p:boldItalic r:id="rId84"/>
    </p:embeddedFont>
    <p:embeddedFont>
      <p:font typeface="Cambria Math" panose="02040503050406030204" pitchFamily="18" charset="0"/>
      <p:regular r:id="rId85"/>
    </p:embeddedFont>
    <p:embeddedFont>
      <p:font typeface="Lucida Console" panose="020B0609040504020204" pitchFamily="49" charset="0"/>
      <p:regular r:id="rId86"/>
    </p:embeddedFont>
    <p:embeddedFont>
      <p:font typeface="Tahoma" panose="020B0604030504040204" pitchFamily="34" charset="0"/>
      <p:regular r:id="rId87"/>
      <p:bold r:id="rId88"/>
    </p:embeddedFont>
    <p:embeddedFont>
      <p:font typeface="Wingdings 3" panose="05040102010807070707" pitchFamily="18" charset="2"/>
      <p:regular r:id="rId89"/>
    </p:embeddedFont>
  </p:embeddedFontLst>
  <p:custDataLst>
    <p:tags r:id="rId9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E8F8"/>
    <a:srgbClr val="FBF3FB"/>
    <a:srgbClr val="69216A"/>
    <a:srgbClr val="FFFFDD"/>
    <a:srgbClr val="FFFFCC"/>
    <a:srgbClr val="F9C853"/>
    <a:srgbClr val="F9C523"/>
    <a:srgbClr val="F2C570"/>
    <a:srgbClr val="00B8E1"/>
    <a:srgbClr val="9D73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autoAdjust="0"/>
    <p:restoredTop sz="86405"/>
  </p:normalViewPr>
  <p:slideViewPr>
    <p:cSldViewPr snapToGrid="0" snapToObjects="1">
      <p:cViewPr varScale="1">
        <p:scale>
          <a:sx n="79" d="100"/>
          <a:sy n="79" d="100"/>
        </p:scale>
        <p:origin x="720" y="8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48" d="100"/>
          <a:sy n="148" d="100"/>
        </p:scale>
        <p:origin x="4432" y="20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font" Target="fonts/font4.fntdata"/><Relationship Id="rId89" Type="http://schemas.openxmlformats.org/officeDocument/2006/relationships/font" Target="fonts/font9.fntdata"/><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notesMaster" Target="notesMasters/notesMaster1.xml"/><Relationship Id="rId5" Type="http://schemas.openxmlformats.org/officeDocument/2006/relationships/slide" Target="slides/slide2.xml"/><Relationship Id="rId90" Type="http://schemas.openxmlformats.org/officeDocument/2006/relationships/tags" Target="tags/tag1.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handoutMaster" Target="handoutMasters/handoutMaster1.xml"/><Relationship Id="rId85" Type="http://schemas.openxmlformats.org/officeDocument/2006/relationships/font" Target="fonts/font5.fntdata"/><Relationship Id="rId93"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font" Target="fonts/font3.fntdata"/><Relationship Id="rId88" Type="http://schemas.openxmlformats.org/officeDocument/2006/relationships/font" Target="fonts/font8.fntdata"/><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font" Target="fonts/font1.fntdata"/><Relationship Id="rId86" Type="http://schemas.openxmlformats.org/officeDocument/2006/relationships/font" Target="fonts/font6.fntdata"/><Relationship Id="rId9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font" Target="fonts/font7.fntdata"/><Relationship Id="rId61" Type="http://schemas.openxmlformats.org/officeDocument/2006/relationships/slide" Target="slides/slide58.xml"/><Relationship Id="rId82" Type="http://schemas.openxmlformats.org/officeDocument/2006/relationships/font" Target="fonts/font2.fntdata"/><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accent1"/>
                </a:solidFill>
              </a:rPr>
              <a:t>Chart Title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rgbClr val="9D739E"/>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CFBB-47C8-8F05-9A0136607077}"/>
            </c:ext>
          </c:extLst>
        </c:ser>
        <c:ser>
          <c:idx val="1"/>
          <c:order val="1"/>
          <c:tx>
            <c:strRef>
              <c:f>Sheet1!$C$1</c:f>
              <c:strCache>
                <c:ptCount val="1"/>
                <c:pt idx="0">
                  <c:v>Series 2</c:v>
                </c:pt>
              </c:strCache>
            </c:strRef>
          </c:tx>
          <c:spPr>
            <a:solidFill>
              <a:srgbClr val="00B8E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CFBB-47C8-8F05-9A0136607077}"/>
            </c:ext>
          </c:extLst>
        </c:ser>
        <c:ser>
          <c:idx val="2"/>
          <c:order val="2"/>
          <c:tx>
            <c:strRef>
              <c:f>Sheet1!$D$1</c:f>
              <c:strCache>
                <c:ptCount val="1"/>
                <c:pt idx="0">
                  <c:v>Series 3</c:v>
                </c:pt>
              </c:strCache>
            </c:strRef>
          </c:tx>
          <c:spPr>
            <a:solidFill>
              <a:srgbClr val="F9C85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CFBB-47C8-8F05-9A0136607077}"/>
            </c:ext>
          </c:extLst>
        </c:ser>
        <c:dLbls>
          <c:showLegendKey val="0"/>
          <c:showVal val="0"/>
          <c:showCatName val="0"/>
          <c:showSerName val="0"/>
          <c:showPercent val="0"/>
          <c:showBubbleSize val="0"/>
        </c:dLbls>
        <c:gapWidth val="219"/>
        <c:overlap val="-27"/>
        <c:axId val="-2042759216"/>
        <c:axId val="-2042956128"/>
      </c:barChart>
      <c:catAx>
        <c:axId val="-204275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42956128"/>
        <c:crosses val="autoZero"/>
        <c:auto val="1"/>
        <c:lblAlgn val="ctr"/>
        <c:lblOffset val="100"/>
        <c:noMultiLvlLbl val="0"/>
      </c:catAx>
      <c:valAx>
        <c:axId val="-2042956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42759216"/>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300559-B1CE-4B43-9CB8-EA608B3E783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6FD3E9C0-7B8D-4AFB-B16E-CA56E9A379A7}">
      <dgm:prSet phldrT="[Text]"/>
      <dgm:spPr/>
      <dgm:t>
        <a:bodyPr/>
        <a:lstStyle/>
        <a:p>
          <a:r>
            <a:rPr lang="en-GB" dirty="0"/>
            <a:t>Quality of model: how good the classification model is solving unseen problems</a:t>
          </a:r>
        </a:p>
      </dgm:t>
    </dgm:pt>
    <dgm:pt modelId="{12D42BF2-5922-4153-B3F1-40005BE655A7}" type="parTrans" cxnId="{05712D66-F83C-4A0D-A1BC-B107533C3B5D}">
      <dgm:prSet/>
      <dgm:spPr/>
      <dgm:t>
        <a:bodyPr/>
        <a:lstStyle/>
        <a:p>
          <a:endParaRPr lang="en-GB"/>
        </a:p>
      </dgm:t>
    </dgm:pt>
    <dgm:pt modelId="{B28726C6-1C43-4BF2-B219-E6253A08EACE}" type="sibTrans" cxnId="{05712D66-F83C-4A0D-A1BC-B107533C3B5D}">
      <dgm:prSet/>
      <dgm:spPr/>
      <dgm:t>
        <a:bodyPr/>
        <a:lstStyle/>
        <a:p>
          <a:endParaRPr lang="en-GB"/>
        </a:p>
      </dgm:t>
    </dgm:pt>
    <dgm:pt modelId="{5A3C972E-35D4-4537-B3B5-C45DBC1D6716}">
      <dgm:prSet phldrT="[Text]"/>
      <dgm:spPr/>
      <dgm:t>
        <a:bodyPr/>
        <a:lstStyle/>
        <a:p>
          <a:r>
            <a:rPr lang="en-GB" dirty="0"/>
            <a:t>Simple solution if lots of labelled (classified) data available</a:t>
          </a:r>
        </a:p>
      </dgm:t>
    </dgm:pt>
    <dgm:pt modelId="{168DD2CF-707C-4F83-9E2B-EB840945E42D}" type="parTrans" cxnId="{39E553F1-BB10-4392-8EAC-857BF7F85B53}">
      <dgm:prSet/>
      <dgm:spPr/>
      <dgm:t>
        <a:bodyPr/>
        <a:lstStyle/>
        <a:p>
          <a:endParaRPr lang="en-GB"/>
        </a:p>
      </dgm:t>
    </dgm:pt>
    <dgm:pt modelId="{14D39AAE-4FB6-4510-B86C-7908E782FC87}" type="sibTrans" cxnId="{39E553F1-BB10-4392-8EAC-857BF7F85B53}">
      <dgm:prSet/>
      <dgm:spPr/>
      <dgm:t>
        <a:bodyPr/>
        <a:lstStyle/>
        <a:p>
          <a:endParaRPr lang="en-GB"/>
        </a:p>
      </dgm:t>
    </dgm:pt>
    <dgm:pt modelId="{9C52BA4A-4C7B-47DA-845F-F0063A021729}">
      <dgm:prSet phldrT="[Text]"/>
      <dgm:spPr/>
      <dgm:t>
        <a:bodyPr/>
        <a:lstStyle/>
        <a:p>
          <a:r>
            <a:rPr lang="en-GB" dirty="0"/>
            <a:t>But labelled data is usually limited</a:t>
          </a:r>
        </a:p>
      </dgm:t>
    </dgm:pt>
    <dgm:pt modelId="{CE958AE0-4BCD-47B9-B591-F29168C0B854}" type="parTrans" cxnId="{0AB87A10-546C-401B-A6B1-0A8DCD4FD3D4}">
      <dgm:prSet/>
      <dgm:spPr/>
      <dgm:t>
        <a:bodyPr/>
        <a:lstStyle/>
        <a:p>
          <a:endParaRPr lang="en-GB"/>
        </a:p>
      </dgm:t>
    </dgm:pt>
    <dgm:pt modelId="{179EC54A-FC6D-4898-AE09-87DC6F888FEF}" type="sibTrans" cxnId="{0AB87A10-546C-401B-A6B1-0A8DCD4FD3D4}">
      <dgm:prSet/>
      <dgm:spPr/>
      <dgm:t>
        <a:bodyPr/>
        <a:lstStyle/>
        <a:p>
          <a:endParaRPr lang="en-GB"/>
        </a:p>
      </dgm:t>
    </dgm:pt>
    <dgm:pt modelId="{4711FF52-DF5B-4819-A461-7162BDCD6267}">
      <dgm:prSet/>
      <dgm:spPr/>
      <dgm:t>
        <a:bodyPr/>
        <a:lstStyle/>
        <a:p>
          <a:pPr>
            <a:buFontTx/>
            <a:buNone/>
          </a:pPr>
          <a:r>
            <a:rPr lang="en-GB" dirty="0"/>
            <a:t>Need more sophisticated evaluation techniques</a:t>
          </a:r>
        </a:p>
      </dgm:t>
    </dgm:pt>
    <dgm:pt modelId="{69CE87FE-6AA8-4357-A253-0E5EE6FE50C1}" type="parTrans" cxnId="{E0E83D01-D21E-4840-8EEA-07CBC15534AF}">
      <dgm:prSet/>
      <dgm:spPr/>
      <dgm:t>
        <a:bodyPr/>
        <a:lstStyle/>
        <a:p>
          <a:endParaRPr lang="en-GB"/>
        </a:p>
      </dgm:t>
    </dgm:pt>
    <dgm:pt modelId="{A166F499-BEA5-418F-A2F4-A72FB0E4210A}" type="sibTrans" cxnId="{E0E83D01-D21E-4840-8EEA-07CBC15534AF}">
      <dgm:prSet/>
      <dgm:spPr/>
      <dgm:t>
        <a:bodyPr/>
        <a:lstStyle/>
        <a:p>
          <a:endParaRPr lang="en-GB"/>
        </a:p>
      </dgm:t>
    </dgm:pt>
    <dgm:pt modelId="{26E7CFE4-11C6-417C-BF93-DF16BC504B16}">
      <dgm:prSet/>
      <dgm:spPr/>
      <dgm:t>
        <a:bodyPr/>
        <a:lstStyle/>
        <a:p>
          <a:pPr algn="l">
            <a:buFontTx/>
            <a:buNone/>
          </a:pPr>
          <a:r>
            <a:rPr lang="en-GB" dirty="0"/>
            <a:t>Error on training data is not good indicator of performance on unseen data</a:t>
          </a:r>
        </a:p>
      </dgm:t>
    </dgm:pt>
    <dgm:pt modelId="{187C780E-9C07-480F-B5A5-8908970CE428}" type="parTrans" cxnId="{E082C067-D0B8-4B46-A40A-14DF622DFA03}">
      <dgm:prSet/>
      <dgm:spPr/>
      <dgm:t>
        <a:bodyPr/>
        <a:lstStyle/>
        <a:p>
          <a:endParaRPr lang="en-GB"/>
        </a:p>
      </dgm:t>
    </dgm:pt>
    <dgm:pt modelId="{D7B3C7F5-6069-4D2E-B9E7-9E99D33692B3}" type="sibTrans" cxnId="{E082C067-D0B8-4B46-A40A-14DF622DFA03}">
      <dgm:prSet/>
      <dgm:spPr/>
      <dgm:t>
        <a:bodyPr/>
        <a:lstStyle/>
        <a:p>
          <a:endParaRPr lang="en-GB"/>
        </a:p>
      </dgm:t>
    </dgm:pt>
    <dgm:pt modelId="{B5C054D8-7107-4F89-93C2-4CC549EA015E}">
      <dgm:prSet/>
      <dgm:spPr/>
      <dgm:t>
        <a:bodyPr/>
        <a:lstStyle/>
        <a:p>
          <a:pPr>
            <a:buFontTx/>
            <a:buNone/>
          </a:pPr>
          <a:r>
            <a:rPr lang="en-GB" dirty="0"/>
            <a:t>Split data into disjoint training and test sets</a:t>
          </a:r>
        </a:p>
      </dgm:t>
    </dgm:pt>
    <dgm:pt modelId="{BF5640D3-5099-4758-9F25-5A8CD5E3000E}" type="parTrans" cxnId="{3BE9E0F5-73C3-481D-86F9-5A71B90BCB79}">
      <dgm:prSet/>
      <dgm:spPr/>
      <dgm:t>
        <a:bodyPr/>
        <a:lstStyle/>
        <a:p>
          <a:endParaRPr lang="en-GB"/>
        </a:p>
      </dgm:t>
    </dgm:pt>
    <dgm:pt modelId="{B0E3C1F9-AE0C-4842-887D-4F98B6CE44EB}" type="sibTrans" cxnId="{3BE9E0F5-73C3-481D-86F9-5A71B90BCB79}">
      <dgm:prSet/>
      <dgm:spPr/>
      <dgm:t>
        <a:bodyPr/>
        <a:lstStyle/>
        <a:p>
          <a:endParaRPr lang="en-GB"/>
        </a:p>
      </dgm:t>
    </dgm:pt>
    <dgm:pt modelId="{BACBABCE-0F4F-4A45-BEEB-E587C852053F}">
      <dgm:prSet/>
      <dgm:spPr/>
      <dgm:t>
        <a:bodyPr/>
        <a:lstStyle/>
        <a:p>
          <a:pPr>
            <a:buFontTx/>
            <a:buNone/>
          </a:pPr>
          <a:r>
            <a:rPr lang="en-GB" dirty="0"/>
            <a:t>Learn model from training set; evaluate model on test set</a:t>
          </a:r>
        </a:p>
      </dgm:t>
    </dgm:pt>
    <dgm:pt modelId="{C4F88522-A38C-4B67-B95B-85C20B6ABED6}" type="parTrans" cxnId="{F17C6E30-CF33-4512-AFD9-81D393E22E2C}">
      <dgm:prSet/>
      <dgm:spPr/>
      <dgm:t>
        <a:bodyPr/>
        <a:lstStyle/>
        <a:p>
          <a:endParaRPr lang="en-GB"/>
        </a:p>
      </dgm:t>
    </dgm:pt>
    <dgm:pt modelId="{B870F7D2-1B74-4468-9EE8-A8A1373F3362}" type="sibTrans" cxnId="{F17C6E30-CF33-4512-AFD9-81D393E22E2C}">
      <dgm:prSet/>
      <dgm:spPr/>
      <dgm:t>
        <a:bodyPr/>
        <a:lstStyle/>
        <a:p>
          <a:endParaRPr lang="en-GB"/>
        </a:p>
      </dgm:t>
    </dgm:pt>
    <dgm:pt modelId="{339C3097-E46F-4D94-8A08-4EF524D86799}" type="pres">
      <dgm:prSet presAssocID="{DB300559-B1CE-4B43-9CB8-EA608B3E783F}" presName="linear" presStyleCnt="0">
        <dgm:presLayoutVars>
          <dgm:dir/>
          <dgm:animLvl val="lvl"/>
          <dgm:resizeHandles val="exact"/>
        </dgm:presLayoutVars>
      </dgm:prSet>
      <dgm:spPr/>
    </dgm:pt>
    <dgm:pt modelId="{028E1486-B761-4FE1-B2FF-ED175609DBB8}" type="pres">
      <dgm:prSet presAssocID="{6FD3E9C0-7B8D-4AFB-B16E-CA56E9A379A7}" presName="parentLin" presStyleCnt="0"/>
      <dgm:spPr/>
    </dgm:pt>
    <dgm:pt modelId="{C396E3EB-FCFD-4001-820F-F704C4AAF0DE}" type="pres">
      <dgm:prSet presAssocID="{6FD3E9C0-7B8D-4AFB-B16E-CA56E9A379A7}" presName="parentLeftMargin" presStyleLbl="node1" presStyleIdx="0" presStyleCnt="3"/>
      <dgm:spPr/>
    </dgm:pt>
    <dgm:pt modelId="{FFA7FDBC-1E2E-4B2D-BCB7-64FF1EED6DE3}" type="pres">
      <dgm:prSet presAssocID="{6FD3E9C0-7B8D-4AFB-B16E-CA56E9A379A7}" presName="parentText" presStyleLbl="node1" presStyleIdx="0" presStyleCnt="3">
        <dgm:presLayoutVars>
          <dgm:chMax val="0"/>
          <dgm:bulletEnabled val="1"/>
        </dgm:presLayoutVars>
      </dgm:prSet>
      <dgm:spPr/>
    </dgm:pt>
    <dgm:pt modelId="{DD7FACFF-7C29-4E3A-9495-0F9A0BFEDF3E}" type="pres">
      <dgm:prSet presAssocID="{6FD3E9C0-7B8D-4AFB-B16E-CA56E9A379A7}" presName="negativeSpace" presStyleCnt="0"/>
      <dgm:spPr/>
    </dgm:pt>
    <dgm:pt modelId="{9EE0A647-F367-48C3-81CA-1DEE1FF10A2A}" type="pres">
      <dgm:prSet presAssocID="{6FD3E9C0-7B8D-4AFB-B16E-CA56E9A379A7}" presName="childText" presStyleLbl="conFgAcc1" presStyleIdx="0" presStyleCnt="3">
        <dgm:presLayoutVars>
          <dgm:bulletEnabled val="1"/>
        </dgm:presLayoutVars>
      </dgm:prSet>
      <dgm:spPr/>
    </dgm:pt>
    <dgm:pt modelId="{4A6CCA7B-EFEC-4492-BE11-37A01CD1C0C0}" type="pres">
      <dgm:prSet presAssocID="{B28726C6-1C43-4BF2-B219-E6253A08EACE}" presName="spaceBetweenRectangles" presStyleCnt="0"/>
      <dgm:spPr/>
    </dgm:pt>
    <dgm:pt modelId="{BD13797B-99E1-455C-9F67-976108E05760}" type="pres">
      <dgm:prSet presAssocID="{5A3C972E-35D4-4537-B3B5-C45DBC1D6716}" presName="parentLin" presStyleCnt="0"/>
      <dgm:spPr/>
    </dgm:pt>
    <dgm:pt modelId="{A8B5A737-35BD-4490-A479-B8D1AD951925}" type="pres">
      <dgm:prSet presAssocID="{5A3C972E-35D4-4537-B3B5-C45DBC1D6716}" presName="parentLeftMargin" presStyleLbl="node1" presStyleIdx="0" presStyleCnt="3"/>
      <dgm:spPr/>
    </dgm:pt>
    <dgm:pt modelId="{7C7518D5-4A91-4C59-B190-BA4310631A96}" type="pres">
      <dgm:prSet presAssocID="{5A3C972E-35D4-4537-B3B5-C45DBC1D6716}" presName="parentText" presStyleLbl="node1" presStyleIdx="1" presStyleCnt="3">
        <dgm:presLayoutVars>
          <dgm:chMax val="0"/>
          <dgm:bulletEnabled val="1"/>
        </dgm:presLayoutVars>
      </dgm:prSet>
      <dgm:spPr/>
    </dgm:pt>
    <dgm:pt modelId="{40925E3A-2946-4280-86AD-EB6442052A6A}" type="pres">
      <dgm:prSet presAssocID="{5A3C972E-35D4-4537-B3B5-C45DBC1D6716}" presName="negativeSpace" presStyleCnt="0"/>
      <dgm:spPr/>
    </dgm:pt>
    <dgm:pt modelId="{49168B92-80E6-4C7F-9896-02D3089E387B}" type="pres">
      <dgm:prSet presAssocID="{5A3C972E-35D4-4537-B3B5-C45DBC1D6716}" presName="childText" presStyleLbl="conFgAcc1" presStyleIdx="1" presStyleCnt="3">
        <dgm:presLayoutVars>
          <dgm:bulletEnabled val="1"/>
        </dgm:presLayoutVars>
      </dgm:prSet>
      <dgm:spPr/>
    </dgm:pt>
    <dgm:pt modelId="{4DABE024-BFF2-4C38-B67E-5D80206C6743}" type="pres">
      <dgm:prSet presAssocID="{14D39AAE-4FB6-4510-B86C-7908E782FC87}" presName="spaceBetweenRectangles" presStyleCnt="0"/>
      <dgm:spPr/>
    </dgm:pt>
    <dgm:pt modelId="{6A0BBD0A-016F-4AE1-BAAF-040E49D80989}" type="pres">
      <dgm:prSet presAssocID="{9C52BA4A-4C7B-47DA-845F-F0063A021729}" presName="parentLin" presStyleCnt="0"/>
      <dgm:spPr/>
    </dgm:pt>
    <dgm:pt modelId="{E9910068-86ED-4B04-BBD2-2DA78E2FAF71}" type="pres">
      <dgm:prSet presAssocID="{9C52BA4A-4C7B-47DA-845F-F0063A021729}" presName="parentLeftMargin" presStyleLbl="node1" presStyleIdx="1" presStyleCnt="3"/>
      <dgm:spPr/>
    </dgm:pt>
    <dgm:pt modelId="{8A4867A6-4133-4137-AB2B-7678B2C6A0F1}" type="pres">
      <dgm:prSet presAssocID="{9C52BA4A-4C7B-47DA-845F-F0063A021729}" presName="parentText" presStyleLbl="node1" presStyleIdx="2" presStyleCnt="3">
        <dgm:presLayoutVars>
          <dgm:chMax val="0"/>
          <dgm:bulletEnabled val="1"/>
        </dgm:presLayoutVars>
      </dgm:prSet>
      <dgm:spPr/>
    </dgm:pt>
    <dgm:pt modelId="{E7A54802-8B1D-44EE-947D-B2DF30C3DB6F}" type="pres">
      <dgm:prSet presAssocID="{9C52BA4A-4C7B-47DA-845F-F0063A021729}" presName="negativeSpace" presStyleCnt="0"/>
      <dgm:spPr/>
    </dgm:pt>
    <dgm:pt modelId="{B7AAC159-5631-4BC6-9D86-1F40CBB641D1}" type="pres">
      <dgm:prSet presAssocID="{9C52BA4A-4C7B-47DA-845F-F0063A021729}" presName="childText" presStyleLbl="conFgAcc1" presStyleIdx="2" presStyleCnt="3">
        <dgm:presLayoutVars>
          <dgm:bulletEnabled val="1"/>
        </dgm:presLayoutVars>
      </dgm:prSet>
      <dgm:spPr/>
    </dgm:pt>
  </dgm:ptLst>
  <dgm:cxnLst>
    <dgm:cxn modelId="{E0E83D01-D21E-4840-8EEA-07CBC15534AF}" srcId="{9C52BA4A-4C7B-47DA-845F-F0063A021729}" destId="{4711FF52-DF5B-4819-A461-7162BDCD6267}" srcOrd="0" destOrd="0" parTransId="{69CE87FE-6AA8-4357-A253-0E5EE6FE50C1}" sibTransId="{A166F499-BEA5-418F-A2F4-A72FB0E4210A}"/>
    <dgm:cxn modelId="{AE08EB03-E269-4371-92DF-F19449D21DC1}" type="presOf" srcId="{6FD3E9C0-7B8D-4AFB-B16E-CA56E9A379A7}" destId="{FFA7FDBC-1E2E-4B2D-BCB7-64FF1EED6DE3}" srcOrd="1" destOrd="0" presId="urn:microsoft.com/office/officeart/2005/8/layout/list1"/>
    <dgm:cxn modelId="{BA02EC03-B74E-44BC-B637-830BBBA8785C}" type="presOf" srcId="{B5C054D8-7107-4F89-93C2-4CC549EA015E}" destId="{49168B92-80E6-4C7F-9896-02D3089E387B}" srcOrd="0" destOrd="0" presId="urn:microsoft.com/office/officeart/2005/8/layout/list1"/>
    <dgm:cxn modelId="{739EF704-F038-4C7A-BCF6-13DF2186EF52}" type="presOf" srcId="{4711FF52-DF5B-4819-A461-7162BDCD6267}" destId="{B7AAC159-5631-4BC6-9D86-1F40CBB641D1}" srcOrd="0" destOrd="0" presId="urn:microsoft.com/office/officeart/2005/8/layout/list1"/>
    <dgm:cxn modelId="{0AB87A10-546C-401B-A6B1-0A8DCD4FD3D4}" srcId="{DB300559-B1CE-4B43-9CB8-EA608B3E783F}" destId="{9C52BA4A-4C7B-47DA-845F-F0063A021729}" srcOrd="2" destOrd="0" parTransId="{CE958AE0-4BCD-47B9-B591-F29168C0B854}" sibTransId="{179EC54A-FC6D-4898-AE09-87DC6F888FEF}"/>
    <dgm:cxn modelId="{F17C6E30-CF33-4512-AFD9-81D393E22E2C}" srcId="{5A3C972E-35D4-4537-B3B5-C45DBC1D6716}" destId="{BACBABCE-0F4F-4A45-BEEB-E587C852053F}" srcOrd="1" destOrd="0" parTransId="{C4F88522-A38C-4B67-B95B-85C20B6ABED6}" sibTransId="{B870F7D2-1B74-4468-9EE8-A8A1373F3362}"/>
    <dgm:cxn modelId="{05712D66-F83C-4A0D-A1BC-B107533C3B5D}" srcId="{DB300559-B1CE-4B43-9CB8-EA608B3E783F}" destId="{6FD3E9C0-7B8D-4AFB-B16E-CA56E9A379A7}" srcOrd="0" destOrd="0" parTransId="{12D42BF2-5922-4153-B3F1-40005BE655A7}" sibTransId="{B28726C6-1C43-4BF2-B219-E6253A08EACE}"/>
    <dgm:cxn modelId="{E082C067-D0B8-4B46-A40A-14DF622DFA03}" srcId="{6FD3E9C0-7B8D-4AFB-B16E-CA56E9A379A7}" destId="{26E7CFE4-11C6-417C-BF93-DF16BC504B16}" srcOrd="0" destOrd="0" parTransId="{187C780E-9C07-480F-B5A5-8908970CE428}" sibTransId="{D7B3C7F5-6069-4D2E-B9E7-9E99D33692B3}"/>
    <dgm:cxn modelId="{659CCE48-0E52-4D65-AA65-E7679EEBF1F0}" type="presOf" srcId="{BACBABCE-0F4F-4A45-BEEB-E587C852053F}" destId="{49168B92-80E6-4C7F-9896-02D3089E387B}" srcOrd="0" destOrd="1" presId="urn:microsoft.com/office/officeart/2005/8/layout/list1"/>
    <dgm:cxn modelId="{37153C71-C37E-417C-A8C9-011F1E769A2D}" type="presOf" srcId="{26E7CFE4-11C6-417C-BF93-DF16BC504B16}" destId="{9EE0A647-F367-48C3-81CA-1DEE1FF10A2A}" srcOrd="0" destOrd="0" presId="urn:microsoft.com/office/officeart/2005/8/layout/list1"/>
    <dgm:cxn modelId="{7B7C1798-216E-4319-8FCE-9298B27CE42F}" type="presOf" srcId="{6FD3E9C0-7B8D-4AFB-B16E-CA56E9A379A7}" destId="{C396E3EB-FCFD-4001-820F-F704C4AAF0DE}" srcOrd="0" destOrd="0" presId="urn:microsoft.com/office/officeart/2005/8/layout/list1"/>
    <dgm:cxn modelId="{CD621898-8982-41F4-8425-560B957BD08E}" type="presOf" srcId="{DB300559-B1CE-4B43-9CB8-EA608B3E783F}" destId="{339C3097-E46F-4D94-8A08-4EF524D86799}" srcOrd="0" destOrd="0" presId="urn:microsoft.com/office/officeart/2005/8/layout/list1"/>
    <dgm:cxn modelId="{E353B9A8-E6C9-49A2-8305-25217A90CB4E}" type="presOf" srcId="{9C52BA4A-4C7B-47DA-845F-F0063A021729}" destId="{E9910068-86ED-4B04-BBD2-2DA78E2FAF71}" srcOrd="0" destOrd="0" presId="urn:microsoft.com/office/officeart/2005/8/layout/list1"/>
    <dgm:cxn modelId="{41882FAA-8CC0-470E-9F96-DB7158880EE1}" type="presOf" srcId="{5A3C972E-35D4-4537-B3B5-C45DBC1D6716}" destId="{7C7518D5-4A91-4C59-B190-BA4310631A96}" srcOrd="1" destOrd="0" presId="urn:microsoft.com/office/officeart/2005/8/layout/list1"/>
    <dgm:cxn modelId="{F3C361AD-DD04-46C4-A77E-E51DFDEB09BF}" type="presOf" srcId="{9C52BA4A-4C7B-47DA-845F-F0063A021729}" destId="{8A4867A6-4133-4137-AB2B-7678B2C6A0F1}" srcOrd="1" destOrd="0" presId="urn:microsoft.com/office/officeart/2005/8/layout/list1"/>
    <dgm:cxn modelId="{8ED42AC7-172A-44EF-811E-1E3881C47B0B}" type="presOf" srcId="{5A3C972E-35D4-4537-B3B5-C45DBC1D6716}" destId="{A8B5A737-35BD-4490-A479-B8D1AD951925}" srcOrd="0" destOrd="0" presId="urn:microsoft.com/office/officeart/2005/8/layout/list1"/>
    <dgm:cxn modelId="{39E553F1-BB10-4392-8EAC-857BF7F85B53}" srcId="{DB300559-B1CE-4B43-9CB8-EA608B3E783F}" destId="{5A3C972E-35D4-4537-B3B5-C45DBC1D6716}" srcOrd="1" destOrd="0" parTransId="{168DD2CF-707C-4F83-9E2B-EB840945E42D}" sibTransId="{14D39AAE-4FB6-4510-B86C-7908E782FC87}"/>
    <dgm:cxn modelId="{3BE9E0F5-73C3-481D-86F9-5A71B90BCB79}" srcId="{5A3C972E-35D4-4537-B3B5-C45DBC1D6716}" destId="{B5C054D8-7107-4F89-93C2-4CC549EA015E}" srcOrd="0" destOrd="0" parTransId="{BF5640D3-5099-4758-9F25-5A8CD5E3000E}" sibTransId="{B0E3C1F9-AE0C-4842-887D-4F98B6CE44EB}"/>
    <dgm:cxn modelId="{635EA33D-CC82-4070-AFDF-3B024513A181}" type="presParOf" srcId="{339C3097-E46F-4D94-8A08-4EF524D86799}" destId="{028E1486-B761-4FE1-B2FF-ED175609DBB8}" srcOrd="0" destOrd="0" presId="urn:microsoft.com/office/officeart/2005/8/layout/list1"/>
    <dgm:cxn modelId="{D8486AE6-9D9E-42EB-BD9E-EC2404BE5260}" type="presParOf" srcId="{028E1486-B761-4FE1-B2FF-ED175609DBB8}" destId="{C396E3EB-FCFD-4001-820F-F704C4AAF0DE}" srcOrd="0" destOrd="0" presId="urn:microsoft.com/office/officeart/2005/8/layout/list1"/>
    <dgm:cxn modelId="{81C68D72-ED60-4B49-82A6-2FB551E1A53C}" type="presParOf" srcId="{028E1486-B761-4FE1-B2FF-ED175609DBB8}" destId="{FFA7FDBC-1E2E-4B2D-BCB7-64FF1EED6DE3}" srcOrd="1" destOrd="0" presId="urn:microsoft.com/office/officeart/2005/8/layout/list1"/>
    <dgm:cxn modelId="{BD925167-BBFB-4A6B-889A-EE29322B551A}" type="presParOf" srcId="{339C3097-E46F-4D94-8A08-4EF524D86799}" destId="{DD7FACFF-7C29-4E3A-9495-0F9A0BFEDF3E}" srcOrd="1" destOrd="0" presId="urn:microsoft.com/office/officeart/2005/8/layout/list1"/>
    <dgm:cxn modelId="{073BE923-778E-44B4-BD63-13529A4AE819}" type="presParOf" srcId="{339C3097-E46F-4D94-8A08-4EF524D86799}" destId="{9EE0A647-F367-48C3-81CA-1DEE1FF10A2A}" srcOrd="2" destOrd="0" presId="urn:microsoft.com/office/officeart/2005/8/layout/list1"/>
    <dgm:cxn modelId="{E99D5890-7029-4E77-A732-A28243EB5840}" type="presParOf" srcId="{339C3097-E46F-4D94-8A08-4EF524D86799}" destId="{4A6CCA7B-EFEC-4492-BE11-37A01CD1C0C0}" srcOrd="3" destOrd="0" presId="urn:microsoft.com/office/officeart/2005/8/layout/list1"/>
    <dgm:cxn modelId="{769494C8-6FD3-48F1-B87C-435885FE3098}" type="presParOf" srcId="{339C3097-E46F-4D94-8A08-4EF524D86799}" destId="{BD13797B-99E1-455C-9F67-976108E05760}" srcOrd="4" destOrd="0" presId="urn:microsoft.com/office/officeart/2005/8/layout/list1"/>
    <dgm:cxn modelId="{62FEE24C-BE5A-44D2-9D2B-6AF31E00E482}" type="presParOf" srcId="{BD13797B-99E1-455C-9F67-976108E05760}" destId="{A8B5A737-35BD-4490-A479-B8D1AD951925}" srcOrd="0" destOrd="0" presId="urn:microsoft.com/office/officeart/2005/8/layout/list1"/>
    <dgm:cxn modelId="{081E6816-4272-4A81-8E81-470FCEDF1EC3}" type="presParOf" srcId="{BD13797B-99E1-455C-9F67-976108E05760}" destId="{7C7518D5-4A91-4C59-B190-BA4310631A96}" srcOrd="1" destOrd="0" presId="urn:microsoft.com/office/officeart/2005/8/layout/list1"/>
    <dgm:cxn modelId="{5988FCE2-D3E3-4DA9-B0C0-B37F44CFD858}" type="presParOf" srcId="{339C3097-E46F-4D94-8A08-4EF524D86799}" destId="{40925E3A-2946-4280-86AD-EB6442052A6A}" srcOrd="5" destOrd="0" presId="urn:microsoft.com/office/officeart/2005/8/layout/list1"/>
    <dgm:cxn modelId="{474CE300-8436-4FDB-983B-280C391B490C}" type="presParOf" srcId="{339C3097-E46F-4D94-8A08-4EF524D86799}" destId="{49168B92-80E6-4C7F-9896-02D3089E387B}" srcOrd="6" destOrd="0" presId="urn:microsoft.com/office/officeart/2005/8/layout/list1"/>
    <dgm:cxn modelId="{D87EE6BD-376C-424C-8021-2468E35A040B}" type="presParOf" srcId="{339C3097-E46F-4D94-8A08-4EF524D86799}" destId="{4DABE024-BFF2-4C38-B67E-5D80206C6743}" srcOrd="7" destOrd="0" presId="urn:microsoft.com/office/officeart/2005/8/layout/list1"/>
    <dgm:cxn modelId="{7A97F370-99B5-429B-95F2-1D519CA4BB02}" type="presParOf" srcId="{339C3097-E46F-4D94-8A08-4EF524D86799}" destId="{6A0BBD0A-016F-4AE1-BAAF-040E49D80989}" srcOrd="8" destOrd="0" presId="urn:microsoft.com/office/officeart/2005/8/layout/list1"/>
    <dgm:cxn modelId="{5308A7CB-DE4A-4F28-ACD1-7C83A1B76DCC}" type="presParOf" srcId="{6A0BBD0A-016F-4AE1-BAAF-040E49D80989}" destId="{E9910068-86ED-4B04-BBD2-2DA78E2FAF71}" srcOrd="0" destOrd="0" presId="urn:microsoft.com/office/officeart/2005/8/layout/list1"/>
    <dgm:cxn modelId="{52DF49D1-F691-4A7C-B78C-D546CB123801}" type="presParOf" srcId="{6A0BBD0A-016F-4AE1-BAAF-040E49D80989}" destId="{8A4867A6-4133-4137-AB2B-7678B2C6A0F1}" srcOrd="1" destOrd="0" presId="urn:microsoft.com/office/officeart/2005/8/layout/list1"/>
    <dgm:cxn modelId="{BBE00105-C1CF-4292-9363-6DD72335C7A2}" type="presParOf" srcId="{339C3097-E46F-4D94-8A08-4EF524D86799}" destId="{E7A54802-8B1D-44EE-947D-B2DF30C3DB6F}" srcOrd="9" destOrd="0" presId="urn:microsoft.com/office/officeart/2005/8/layout/list1"/>
    <dgm:cxn modelId="{C676FD5B-ECC7-467A-A88E-4E56CF5589B8}" type="presParOf" srcId="{339C3097-E46F-4D94-8A08-4EF524D86799}" destId="{B7AAC159-5631-4BC6-9D86-1F40CBB641D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3E9EF2-8939-4262-901E-124643569BD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GB"/>
        </a:p>
      </dgm:t>
    </dgm:pt>
    <dgm:pt modelId="{D86DEC32-0162-4015-A73C-D9C92487106C}">
      <dgm:prSet phldrT="[Text]"/>
      <dgm:spPr/>
      <dgm:t>
        <a:bodyPr/>
        <a:lstStyle/>
        <a:p>
          <a:r>
            <a:rPr lang="en-GB" dirty="0"/>
            <a:t>Training set used for testing</a:t>
          </a:r>
        </a:p>
      </dgm:t>
    </dgm:pt>
    <dgm:pt modelId="{C4FB94C1-2C5B-4760-8B9A-B436BCD9488F}" type="parTrans" cxnId="{DB031D1C-F22B-41A2-8614-F268A816B763}">
      <dgm:prSet/>
      <dgm:spPr/>
      <dgm:t>
        <a:bodyPr/>
        <a:lstStyle/>
        <a:p>
          <a:endParaRPr lang="en-GB"/>
        </a:p>
      </dgm:t>
    </dgm:pt>
    <dgm:pt modelId="{6E740F1B-EFD2-4513-A923-8B9A90D269BA}" type="sibTrans" cxnId="{DB031D1C-F22B-41A2-8614-F268A816B763}">
      <dgm:prSet/>
      <dgm:spPr/>
      <dgm:t>
        <a:bodyPr/>
        <a:lstStyle/>
        <a:p>
          <a:endParaRPr lang="en-GB"/>
        </a:p>
      </dgm:t>
    </dgm:pt>
    <dgm:pt modelId="{4352C6E8-A232-418B-B41A-A35E2AF9470A}">
      <dgm:prSet phldrT="[Text]"/>
      <dgm:spPr/>
      <dgm:t>
        <a:bodyPr/>
        <a:lstStyle/>
        <a:p>
          <a:r>
            <a:rPr lang="en-GB" dirty="0" err="1"/>
            <a:t>Resubstitution</a:t>
          </a:r>
          <a:r>
            <a:rPr lang="en-GB" dirty="0"/>
            <a:t> error is error rate from training data</a:t>
          </a:r>
        </a:p>
      </dgm:t>
    </dgm:pt>
    <dgm:pt modelId="{C8565555-C052-490F-821F-C877FF77C14A}" type="parTrans" cxnId="{314D2A83-36E6-4FFC-BD8E-BABA4601371A}">
      <dgm:prSet/>
      <dgm:spPr/>
      <dgm:t>
        <a:bodyPr/>
        <a:lstStyle/>
        <a:p>
          <a:endParaRPr lang="en-GB"/>
        </a:p>
      </dgm:t>
    </dgm:pt>
    <dgm:pt modelId="{254071AF-74A4-4D5E-A590-B2A80A22B5B3}" type="sibTrans" cxnId="{314D2A83-36E6-4FFC-BD8E-BABA4601371A}">
      <dgm:prSet/>
      <dgm:spPr/>
      <dgm:t>
        <a:bodyPr/>
        <a:lstStyle/>
        <a:p>
          <a:endParaRPr lang="en-GB"/>
        </a:p>
      </dgm:t>
    </dgm:pt>
    <dgm:pt modelId="{BA2588C4-F0A2-49AB-9FF7-7C4AF5EE95ED}">
      <dgm:prSet phldrT="[Text]"/>
      <dgm:spPr/>
      <dgm:t>
        <a:bodyPr/>
        <a:lstStyle/>
        <a:p>
          <a:r>
            <a:rPr lang="en-GB" dirty="0"/>
            <a:t>Hopelessly optimistic as it is also used for training, i.e. creating the model!</a:t>
          </a:r>
        </a:p>
      </dgm:t>
    </dgm:pt>
    <dgm:pt modelId="{78EF0B5C-D1DE-4A59-AEF4-DF80EADFC80A}" type="parTrans" cxnId="{5EBE9F74-8D12-4CAC-B3EF-5E8C8329E855}">
      <dgm:prSet/>
      <dgm:spPr/>
      <dgm:t>
        <a:bodyPr/>
        <a:lstStyle/>
        <a:p>
          <a:endParaRPr lang="en-GB"/>
        </a:p>
      </dgm:t>
    </dgm:pt>
    <dgm:pt modelId="{AF601670-C9F9-45A2-BABA-574770C74B27}" type="sibTrans" cxnId="{5EBE9F74-8D12-4CAC-B3EF-5E8C8329E855}">
      <dgm:prSet/>
      <dgm:spPr/>
      <dgm:t>
        <a:bodyPr/>
        <a:lstStyle/>
        <a:p>
          <a:endParaRPr lang="en-GB"/>
        </a:p>
      </dgm:t>
    </dgm:pt>
    <dgm:pt modelId="{883EE894-CBF7-41DD-BC83-434F5EC53E82}">
      <dgm:prSet phldrT="[Text]"/>
      <dgm:spPr/>
      <dgm:t>
        <a:bodyPr/>
        <a:lstStyle/>
        <a:p>
          <a:r>
            <a:rPr lang="en-GB" dirty="0"/>
            <a:t>Test set used for testing</a:t>
          </a:r>
        </a:p>
      </dgm:t>
    </dgm:pt>
    <dgm:pt modelId="{4A3805BD-1206-4A71-A3B5-89BB3F906451}" type="parTrans" cxnId="{4422A7FE-4C6A-43DF-953A-DB5358D1A3BF}">
      <dgm:prSet/>
      <dgm:spPr/>
      <dgm:t>
        <a:bodyPr/>
        <a:lstStyle/>
        <a:p>
          <a:endParaRPr lang="en-GB"/>
        </a:p>
      </dgm:t>
    </dgm:pt>
    <dgm:pt modelId="{7719CED4-452B-4B24-968C-B5CE3D2BD2B8}" type="sibTrans" cxnId="{4422A7FE-4C6A-43DF-953A-DB5358D1A3BF}">
      <dgm:prSet/>
      <dgm:spPr/>
      <dgm:t>
        <a:bodyPr/>
        <a:lstStyle/>
        <a:p>
          <a:endParaRPr lang="en-GB"/>
        </a:p>
      </dgm:t>
    </dgm:pt>
    <dgm:pt modelId="{1E2C8EFD-26E0-4FE9-9494-0F07CB36704D}">
      <dgm:prSet phldrT="[Text]"/>
      <dgm:spPr/>
      <dgm:t>
        <a:bodyPr/>
        <a:lstStyle/>
        <a:p>
          <a:pPr algn="l">
            <a:buFontTx/>
            <a:buNone/>
          </a:pPr>
          <a:r>
            <a:rPr lang="en-GB" dirty="0"/>
            <a:t>Independent instances that play no part in learning of classifier.</a:t>
          </a:r>
        </a:p>
      </dgm:t>
    </dgm:pt>
    <dgm:pt modelId="{A195BD6B-6854-4F0E-9FF9-8409C8B47954}" type="parTrans" cxnId="{B126BD64-5152-4966-B520-FBA5043EEE22}">
      <dgm:prSet/>
      <dgm:spPr/>
      <dgm:t>
        <a:bodyPr/>
        <a:lstStyle/>
        <a:p>
          <a:endParaRPr lang="en-GB"/>
        </a:p>
      </dgm:t>
    </dgm:pt>
    <dgm:pt modelId="{F5E888E9-7836-41B7-BD72-B3DDF8E8F57E}" type="sibTrans" cxnId="{B126BD64-5152-4966-B520-FBA5043EEE22}">
      <dgm:prSet/>
      <dgm:spPr/>
      <dgm:t>
        <a:bodyPr/>
        <a:lstStyle/>
        <a:p>
          <a:endParaRPr lang="en-GB"/>
        </a:p>
      </dgm:t>
    </dgm:pt>
    <dgm:pt modelId="{A4598682-9767-4E88-BC73-E12C3A624C95}">
      <dgm:prSet phldrT="[Text]"/>
      <dgm:spPr/>
      <dgm:t>
        <a:bodyPr/>
        <a:lstStyle/>
        <a:p>
          <a:r>
            <a:rPr lang="en-GB" dirty="0"/>
            <a:t>Assumptions</a:t>
          </a:r>
        </a:p>
      </dgm:t>
    </dgm:pt>
    <dgm:pt modelId="{0A541691-1E99-44E4-BD03-A7A4DE0027E1}" type="parTrans" cxnId="{0A6E75DD-C326-482E-985D-94BB24BF3287}">
      <dgm:prSet/>
      <dgm:spPr/>
      <dgm:t>
        <a:bodyPr/>
        <a:lstStyle/>
        <a:p>
          <a:endParaRPr lang="en-GB"/>
        </a:p>
      </dgm:t>
    </dgm:pt>
    <dgm:pt modelId="{B5F4C744-44FE-4B6E-9A64-719DEF880C88}" type="sibTrans" cxnId="{0A6E75DD-C326-482E-985D-94BB24BF3287}">
      <dgm:prSet/>
      <dgm:spPr/>
      <dgm:t>
        <a:bodyPr/>
        <a:lstStyle/>
        <a:p>
          <a:endParaRPr lang="en-GB"/>
        </a:p>
      </dgm:t>
    </dgm:pt>
    <dgm:pt modelId="{AA507D6D-E886-4989-A9DE-71E5DC8D8427}">
      <dgm:prSet phldrT="[Text]"/>
      <dgm:spPr/>
      <dgm:t>
        <a:bodyPr/>
        <a:lstStyle/>
        <a:p>
          <a:r>
            <a:rPr lang="en-GB" dirty="0"/>
            <a:t>Training and testing data sets are representative samples of the underlying problem.</a:t>
          </a:r>
        </a:p>
      </dgm:t>
    </dgm:pt>
    <dgm:pt modelId="{27C35E5D-E241-4547-A822-8E9CEB7FD22A}" type="parTrans" cxnId="{3E7F280A-193D-4C3F-B728-CEF74D059542}">
      <dgm:prSet/>
      <dgm:spPr/>
      <dgm:t>
        <a:bodyPr/>
        <a:lstStyle/>
        <a:p>
          <a:endParaRPr lang="en-GB"/>
        </a:p>
      </dgm:t>
    </dgm:pt>
    <dgm:pt modelId="{96D74BCB-AB01-4231-868C-89418929446D}" type="sibTrans" cxnId="{3E7F280A-193D-4C3F-B728-CEF74D059542}">
      <dgm:prSet/>
      <dgm:spPr/>
      <dgm:t>
        <a:bodyPr/>
        <a:lstStyle/>
        <a:p>
          <a:endParaRPr lang="en-GB"/>
        </a:p>
      </dgm:t>
    </dgm:pt>
    <dgm:pt modelId="{E23792E8-9006-43FC-80B7-F06505130A7A}">
      <dgm:prSet phldrT="[Text]"/>
      <dgm:spPr/>
      <dgm:t>
        <a:bodyPr/>
        <a:lstStyle/>
        <a:p>
          <a:r>
            <a:rPr lang="en-GB" dirty="0"/>
            <a:t>Training and testing sets contain different instances.</a:t>
          </a:r>
        </a:p>
      </dgm:t>
    </dgm:pt>
    <dgm:pt modelId="{9D484DDD-D4D5-455E-8245-DD7824AC3F99}" type="parTrans" cxnId="{C92D442E-9D7C-4A9A-96C4-2DDFD1CC2134}">
      <dgm:prSet/>
      <dgm:spPr/>
      <dgm:t>
        <a:bodyPr/>
        <a:lstStyle/>
        <a:p>
          <a:endParaRPr lang="en-GB"/>
        </a:p>
      </dgm:t>
    </dgm:pt>
    <dgm:pt modelId="{D4A81256-5D7D-4E4C-B2BF-6D6A1C421E70}" type="sibTrans" cxnId="{C92D442E-9D7C-4A9A-96C4-2DDFD1CC2134}">
      <dgm:prSet/>
      <dgm:spPr/>
      <dgm:t>
        <a:bodyPr/>
        <a:lstStyle/>
        <a:p>
          <a:endParaRPr lang="en-GB"/>
        </a:p>
      </dgm:t>
    </dgm:pt>
    <dgm:pt modelId="{2CA4DA88-EEC5-4175-8F36-C63D57BB116D}">
      <dgm:prSet phldrT="[Text]"/>
      <dgm:spPr/>
      <dgm:t>
        <a:bodyPr/>
        <a:lstStyle/>
        <a:p>
          <a:r>
            <a:rPr lang="en-GB" dirty="0"/>
            <a:t>Overfitting of data.</a:t>
          </a:r>
        </a:p>
      </dgm:t>
    </dgm:pt>
    <dgm:pt modelId="{EFC24692-6215-4D85-AED7-B7B1291FC709}" type="parTrans" cxnId="{CB394A93-058A-49F4-9DA7-93945C34A33E}">
      <dgm:prSet/>
      <dgm:spPr/>
      <dgm:t>
        <a:bodyPr/>
        <a:lstStyle/>
        <a:p>
          <a:endParaRPr lang="en-GB"/>
        </a:p>
      </dgm:t>
    </dgm:pt>
    <dgm:pt modelId="{5DE9A7E5-6EAA-452D-BFFD-A6E62AA0ABC3}" type="sibTrans" cxnId="{CB394A93-058A-49F4-9DA7-93945C34A33E}">
      <dgm:prSet/>
      <dgm:spPr/>
      <dgm:t>
        <a:bodyPr/>
        <a:lstStyle/>
        <a:p>
          <a:endParaRPr lang="en-GB"/>
        </a:p>
      </dgm:t>
    </dgm:pt>
    <dgm:pt modelId="{FF159554-E11C-410A-B27D-74B9D3E1691D}" type="pres">
      <dgm:prSet presAssocID="{863E9EF2-8939-4262-901E-124643569BD4}" presName="Name0" presStyleCnt="0">
        <dgm:presLayoutVars>
          <dgm:dir/>
          <dgm:animLvl val="lvl"/>
          <dgm:resizeHandles val="exact"/>
        </dgm:presLayoutVars>
      </dgm:prSet>
      <dgm:spPr/>
    </dgm:pt>
    <dgm:pt modelId="{D915558E-AB6E-474F-8A81-EB207D8F9A55}" type="pres">
      <dgm:prSet presAssocID="{D86DEC32-0162-4015-A73C-D9C92487106C}" presName="composite" presStyleCnt="0"/>
      <dgm:spPr/>
    </dgm:pt>
    <dgm:pt modelId="{5A8DF5FC-15F2-4939-A996-7D123C20D48A}" type="pres">
      <dgm:prSet presAssocID="{D86DEC32-0162-4015-A73C-D9C92487106C}" presName="parTx" presStyleLbl="alignNode1" presStyleIdx="0" presStyleCnt="3">
        <dgm:presLayoutVars>
          <dgm:chMax val="0"/>
          <dgm:chPref val="0"/>
          <dgm:bulletEnabled val="1"/>
        </dgm:presLayoutVars>
      </dgm:prSet>
      <dgm:spPr/>
    </dgm:pt>
    <dgm:pt modelId="{AB98E19A-F7F2-448C-9BC1-DF3FFF7784E1}" type="pres">
      <dgm:prSet presAssocID="{D86DEC32-0162-4015-A73C-D9C92487106C}" presName="desTx" presStyleLbl="alignAccFollowNode1" presStyleIdx="0" presStyleCnt="3">
        <dgm:presLayoutVars>
          <dgm:bulletEnabled val="1"/>
        </dgm:presLayoutVars>
      </dgm:prSet>
      <dgm:spPr/>
    </dgm:pt>
    <dgm:pt modelId="{8493312A-AEB2-47B7-956B-9C6C5F7E61DA}" type="pres">
      <dgm:prSet presAssocID="{6E740F1B-EFD2-4513-A923-8B9A90D269BA}" presName="space" presStyleCnt="0"/>
      <dgm:spPr/>
    </dgm:pt>
    <dgm:pt modelId="{BD450FAC-2A79-4209-ACF7-E9677F22204E}" type="pres">
      <dgm:prSet presAssocID="{883EE894-CBF7-41DD-BC83-434F5EC53E82}" presName="composite" presStyleCnt="0"/>
      <dgm:spPr/>
    </dgm:pt>
    <dgm:pt modelId="{1DDFA724-1EA5-4A58-BCB9-3D9965BE6BE3}" type="pres">
      <dgm:prSet presAssocID="{883EE894-CBF7-41DD-BC83-434F5EC53E82}" presName="parTx" presStyleLbl="alignNode1" presStyleIdx="1" presStyleCnt="3">
        <dgm:presLayoutVars>
          <dgm:chMax val="0"/>
          <dgm:chPref val="0"/>
          <dgm:bulletEnabled val="1"/>
        </dgm:presLayoutVars>
      </dgm:prSet>
      <dgm:spPr/>
    </dgm:pt>
    <dgm:pt modelId="{C9D6125C-335B-467B-AB6C-A711060BA9D6}" type="pres">
      <dgm:prSet presAssocID="{883EE894-CBF7-41DD-BC83-434F5EC53E82}" presName="desTx" presStyleLbl="alignAccFollowNode1" presStyleIdx="1" presStyleCnt="3">
        <dgm:presLayoutVars>
          <dgm:bulletEnabled val="1"/>
        </dgm:presLayoutVars>
      </dgm:prSet>
      <dgm:spPr/>
    </dgm:pt>
    <dgm:pt modelId="{8B96B063-3C2B-45D0-87E4-7946D68D47DA}" type="pres">
      <dgm:prSet presAssocID="{7719CED4-452B-4B24-968C-B5CE3D2BD2B8}" presName="space" presStyleCnt="0"/>
      <dgm:spPr/>
    </dgm:pt>
    <dgm:pt modelId="{B1DA3410-2567-47B0-9309-192BB1A1CD18}" type="pres">
      <dgm:prSet presAssocID="{A4598682-9767-4E88-BC73-E12C3A624C95}" presName="composite" presStyleCnt="0"/>
      <dgm:spPr/>
    </dgm:pt>
    <dgm:pt modelId="{3C7BB416-4063-414C-B0C8-78B9F4F9D35B}" type="pres">
      <dgm:prSet presAssocID="{A4598682-9767-4E88-BC73-E12C3A624C95}" presName="parTx" presStyleLbl="alignNode1" presStyleIdx="2" presStyleCnt="3">
        <dgm:presLayoutVars>
          <dgm:chMax val="0"/>
          <dgm:chPref val="0"/>
          <dgm:bulletEnabled val="1"/>
        </dgm:presLayoutVars>
      </dgm:prSet>
      <dgm:spPr/>
    </dgm:pt>
    <dgm:pt modelId="{471A3E20-F2DE-4554-A0CC-78254C142420}" type="pres">
      <dgm:prSet presAssocID="{A4598682-9767-4E88-BC73-E12C3A624C95}" presName="desTx" presStyleLbl="alignAccFollowNode1" presStyleIdx="2" presStyleCnt="3">
        <dgm:presLayoutVars>
          <dgm:bulletEnabled val="1"/>
        </dgm:presLayoutVars>
      </dgm:prSet>
      <dgm:spPr/>
    </dgm:pt>
  </dgm:ptLst>
  <dgm:cxnLst>
    <dgm:cxn modelId="{3E7F280A-193D-4C3F-B728-CEF74D059542}" srcId="{A4598682-9767-4E88-BC73-E12C3A624C95}" destId="{AA507D6D-E886-4989-A9DE-71E5DC8D8427}" srcOrd="0" destOrd="0" parTransId="{27C35E5D-E241-4547-A822-8E9CEB7FD22A}" sibTransId="{96D74BCB-AB01-4231-868C-89418929446D}"/>
    <dgm:cxn modelId="{DB031D1C-F22B-41A2-8614-F268A816B763}" srcId="{863E9EF2-8939-4262-901E-124643569BD4}" destId="{D86DEC32-0162-4015-A73C-D9C92487106C}" srcOrd="0" destOrd="0" parTransId="{C4FB94C1-2C5B-4760-8B9A-B436BCD9488F}" sibTransId="{6E740F1B-EFD2-4513-A923-8B9A90D269BA}"/>
    <dgm:cxn modelId="{64C5612A-B68E-414B-99BC-233ADBD3AE2A}" type="presOf" srcId="{A4598682-9767-4E88-BC73-E12C3A624C95}" destId="{3C7BB416-4063-414C-B0C8-78B9F4F9D35B}" srcOrd="0" destOrd="0" presId="urn:microsoft.com/office/officeart/2005/8/layout/hList1"/>
    <dgm:cxn modelId="{C92D442E-9D7C-4A9A-96C4-2DDFD1CC2134}" srcId="{A4598682-9767-4E88-BC73-E12C3A624C95}" destId="{E23792E8-9006-43FC-80B7-F06505130A7A}" srcOrd="1" destOrd="0" parTransId="{9D484DDD-D4D5-455E-8245-DD7824AC3F99}" sibTransId="{D4A81256-5D7D-4E4C-B2BF-6D6A1C421E70}"/>
    <dgm:cxn modelId="{C8489B33-CB6E-4E62-A4CF-712266EA7DCC}" type="presOf" srcId="{1E2C8EFD-26E0-4FE9-9494-0F07CB36704D}" destId="{C9D6125C-335B-467B-AB6C-A711060BA9D6}" srcOrd="0" destOrd="0" presId="urn:microsoft.com/office/officeart/2005/8/layout/hList1"/>
    <dgm:cxn modelId="{4C27865E-6ACB-4D0B-B99D-A37023AF9B25}" type="presOf" srcId="{863E9EF2-8939-4262-901E-124643569BD4}" destId="{FF159554-E11C-410A-B27D-74B9D3E1691D}" srcOrd="0" destOrd="0" presId="urn:microsoft.com/office/officeart/2005/8/layout/hList1"/>
    <dgm:cxn modelId="{B126BD64-5152-4966-B520-FBA5043EEE22}" srcId="{883EE894-CBF7-41DD-BC83-434F5EC53E82}" destId="{1E2C8EFD-26E0-4FE9-9494-0F07CB36704D}" srcOrd="0" destOrd="0" parTransId="{A195BD6B-6854-4F0E-9FF9-8409C8B47954}" sibTransId="{F5E888E9-7836-41B7-BD72-B3DDF8E8F57E}"/>
    <dgm:cxn modelId="{5EBE9F74-8D12-4CAC-B3EF-5E8C8329E855}" srcId="{D86DEC32-0162-4015-A73C-D9C92487106C}" destId="{BA2588C4-F0A2-49AB-9FF7-7C4AF5EE95ED}" srcOrd="1" destOrd="0" parTransId="{78EF0B5C-D1DE-4A59-AEF4-DF80EADFC80A}" sibTransId="{AF601670-C9F9-45A2-BABA-574770C74B27}"/>
    <dgm:cxn modelId="{314D2A83-36E6-4FFC-BD8E-BABA4601371A}" srcId="{D86DEC32-0162-4015-A73C-D9C92487106C}" destId="{4352C6E8-A232-418B-B41A-A35E2AF9470A}" srcOrd="0" destOrd="0" parTransId="{C8565555-C052-490F-821F-C877FF77C14A}" sibTransId="{254071AF-74A4-4D5E-A590-B2A80A22B5B3}"/>
    <dgm:cxn modelId="{2568788B-ED0F-4978-96B7-82FD7CC2261D}" type="presOf" srcId="{BA2588C4-F0A2-49AB-9FF7-7C4AF5EE95ED}" destId="{AB98E19A-F7F2-448C-9BC1-DF3FFF7784E1}" srcOrd="0" destOrd="1" presId="urn:microsoft.com/office/officeart/2005/8/layout/hList1"/>
    <dgm:cxn modelId="{CB394A93-058A-49F4-9DA7-93945C34A33E}" srcId="{D86DEC32-0162-4015-A73C-D9C92487106C}" destId="{2CA4DA88-EEC5-4175-8F36-C63D57BB116D}" srcOrd="2" destOrd="0" parTransId="{EFC24692-6215-4D85-AED7-B7B1291FC709}" sibTransId="{5DE9A7E5-6EAA-452D-BFFD-A6E62AA0ABC3}"/>
    <dgm:cxn modelId="{AE3D49B0-FB09-4C02-8029-D0D58304815B}" type="presOf" srcId="{4352C6E8-A232-418B-B41A-A35E2AF9470A}" destId="{AB98E19A-F7F2-448C-9BC1-DF3FFF7784E1}" srcOrd="0" destOrd="0" presId="urn:microsoft.com/office/officeart/2005/8/layout/hList1"/>
    <dgm:cxn modelId="{82B45ABF-0CC3-44EE-B196-ABFF3C0A5E8F}" type="presOf" srcId="{D86DEC32-0162-4015-A73C-D9C92487106C}" destId="{5A8DF5FC-15F2-4939-A996-7D123C20D48A}" srcOrd="0" destOrd="0" presId="urn:microsoft.com/office/officeart/2005/8/layout/hList1"/>
    <dgm:cxn modelId="{D57395BF-3065-4611-ADB6-00D8B03BA7EA}" type="presOf" srcId="{883EE894-CBF7-41DD-BC83-434F5EC53E82}" destId="{1DDFA724-1EA5-4A58-BCB9-3D9965BE6BE3}" srcOrd="0" destOrd="0" presId="urn:microsoft.com/office/officeart/2005/8/layout/hList1"/>
    <dgm:cxn modelId="{549FACD3-FB6E-494C-8C2F-3EB29F687548}" type="presOf" srcId="{E23792E8-9006-43FC-80B7-F06505130A7A}" destId="{471A3E20-F2DE-4554-A0CC-78254C142420}" srcOrd="0" destOrd="1" presId="urn:microsoft.com/office/officeart/2005/8/layout/hList1"/>
    <dgm:cxn modelId="{0A6E75DD-C326-482E-985D-94BB24BF3287}" srcId="{863E9EF2-8939-4262-901E-124643569BD4}" destId="{A4598682-9767-4E88-BC73-E12C3A624C95}" srcOrd="2" destOrd="0" parTransId="{0A541691-1E99-44E4-BD03-A7A4DE0027E1}" sibTransId="{B5F4C744-44FE-4B6E-9A64-719DEF880C88}"/>
    <dgm:cxn modelId="{CDE158EA-E5D9-4BE3-A323-0E385F9FB4EE}" type="presOf" srcId="{AA507D6D-E886-4989-A9DE-71E5DC8D8427}" destId="{471A3E20-F2DE-4554-A0CC-78254C142420}" srcOrd="0" destOrd="0" presId="urn:microsoft.com/office/officeart/2005/8/layout/hList1"/>
    <dgm:cxn modelId="{5099B1EA-A270-4C05-AC72-929A98EA58FB}" type="presOf" srcId="{2CA4DA88-EEC5-4175-8F36-C63D57BB116D}" destId="{AB98E19A-F7F2-448C-9BC1-DF3FFF7784E1}" srcOrd="0" destOrd="2" presId="urn:microsoft.com/office/officeart/2005/8/layout/hList1"/>
    <dgm:cxn modelId="{4422A7FE-4C6A-43DF-953A-DB5358D1A3BF}" srcId="{863E9EF2-8939-4262-901E-124643569BD4}" destId="{883EE894-CBF7-41DD-BC83-434F5EC53E82}" srcOrd="1" destOrd="0" parTransId="{4A3805BD-1206-4A71-A3B5-89BB3F906451}" sibTransId="{7719CED4-452B-4B24-968C-B5CE3D2BD2B8}"/>
    <dgm:cxn modelId="{7D2F3386-4DBA-4B44-9D7D-6A774A2F9E41}" type="presParOf" srcId="{FF159554-E11C-410A-B27D-74B9D3E1691D}" destId="{D915558E-AB6E-474F-8A81-EB207D8F9A55}" srcOrd="0" destOrd="0" presId="urn:microsoft.com/office/officeart/2005/8/layout/hList1"/>
    <dgm:cxn modelId="{5055D8D4-3FC9-4226-88B7-50B16A965C14}" type="presParOf" srcId="{D915558E-AB6E-474F-8A81-EB207D8F9A55}" destId="{5A8DF5FC-15F2-4939-A996-7D123C20D48A}" srcOrd="0" destOrd="0" presId="urn:microsoft.com/office/officeart/2005/8/layout/hList1"/>
    <dgm:cxn modelId="{3AF57564-66B7-4F25-AB96-416509146B40}" type="presParOf" srcId="{D915558E-AB6E-474F-8A81-EB207D8F9A55}" destId="{AB98E19A-F7F2-448C-9BC1-DF3FFF7784E1}" srcOrd="1" destOrd="0" presId="urn:microsoft.com/office/officeart/2005/8/layout/hList1"/>
    <dgm:cxn modelId="{A8D5AC17-C794-4B2B-8164-5418CAD7124E}" type="presParOf" srcId="{FF159554-E11C-410A-B27D-74B9D3E1691D}" destId="{8493312A-AEB2-47B7-956B-9C6C5F7E61DA}" srcOrd="1" destOrd="0" presId="urn:microsoft.com/office/officeart/2005/8/layout/hList1"/>
    <dgm:cxn modelId="{A99AC47A-C0AC-4B2F-B323-BDB383DBF115}" type="presParOf" srcId="{FF159554-E11C-410A-B27D-74B9D3E1691D}" destId="{BD450FAC-2A79-4209-ACF7-E9677F22204E}" srcOrd="2" destOrd="0" presId="urn:microsoft.com/office/officeart/2005/8/layout/hList1"/>
    <dgm:cxn modelId="{F1011B33-88C3-41ED-BBE9-77CD60DAD4E1}" type="presParOf" srcId="{BD450FAC-2A79-4209-ACF7-E9677F22204E}" destId="{1DDFA724-1EA5-4A58-BCB9-3D9965BE6BE3}" srcOrd="0" destOrd="0" presId="urn:microsoft.com/office/officeart/2005/8/layout/hList1"/>
    <dgm:cxn modelId="{D09175CE-8F06-4605-BDF1-2D1616B0BD39}" type="presParOf" srcId="{BD450FAC-2A79-4209-ACF7-E9677F22204E}" destId="{C9D6125C-335B-467B-AB6C-A711060BA9D6}" srcOrd="1" destOrd="0" presId="urn:microsoft.com/office/officeart/2005/8/layout/hList1"/>
    <dgm:cxn modelId="{D9DF4E6C-2E28-4E11-A876-7153AF74ED6E}" type="presParOf" srcId="{FF159554-E11C-410A-B27D-74B9D3E1691D}" destId="{8B96B063-3C2B-45D0-87E4-7946D68D47DA}" srcOrd="3" destOrd="0" presId="urn:microsoft.com/office/officeart/2005/8/layout/hList1"/>
    <dgm:cxn modelId="{6EC729DD-E6BB-4076-AA1D-B568AC02717E}" type="presParOf" srcId="{FF159554-E11C-410A-B27D-74B9D3E1691D}" destId="{B1DA3410-2567-47B0-9309-192BB1A1CD18}" srcOrd="4" destOrd="0" presId="urn:microsoft.com/office/officeart/2005/8/layout/hList1"/>
    <dgm:cxn modelId="{E420CEE5-6D6C-4BDA-9F49-222B6DA32741}" type="presParOf" srcId="{B1DA3410-2567-47B0-9309-192BB1A1CD18}" destId="{3C7BB416-4063-414C-B0C8-78B9F4F9D35B}" srcOrd="0" destOrd="0" presId="urn:microsoft.com/office/officeart/2005/8/layout/hList1"/>
    <dgm:cxn modelId="{6DCFD267-04BC-474C-9010-424B0A4524FC}" type="presParOf" srcId="{B1DA3410-2567-47B0-9309-192BB1A1CD18}" destId="{471A3E20-F2DE-4554-A0CC-78254C14242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963A2D-7608-43E0-8BB6-EEF067BA1919}"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GB"/>
        </a:p>
      </dgm:t>
    </dgm:pt>
    <dgm:pt modelId="{9973C7F4-1664-4510-8BD7-73D9324B57B2}">
      <dgm:prSet phldrT="[Text]"/>
      <dgm:spPr/>
      <dgm:t>
        <a:bodyPr/>
        <a:lstStyle/>
        <a:p>
          <a:endParaRPr lang="en-GB" dirty="0"/>
        </a:p>
      </dgm:t>
    </dgm:pt>
    <dgm:pt modelId="{A641E2F2-D041-4D3A-9D33-2ECF0FDD1B7B}" type="parTrans" cxnId="{3CE27A3B-B6ED-42CB-8725-81F9977B01FE}">
      <dgm:prSet/>
      <dgm:spPr/>
      <dgm:t>
        <a:bodyPr/>
        <a:lstStyle/>
        <a:p>
          <a:endParaRPr lang="en-GB"/>
        </a:p>
      </dgm:t>
    </dgm:pt>
    <dgm:pt modelId="{F868932A-A699-4320-8247-A20C4BD7CE7F}" type="sibTrans" cxnId="{3CE27A3B-B6ED-42CB-8725-81F9977B01FE}">
      <dgm:prSet/>
      <dgm:spPr/>
      <dgm:t>
        <a:bodyPr/>
        <a:lstStyle/>
        <a:p>
          <a:endParaRPr lang="en-GB"/>
        </a:p>
      </dgm:t>
    </dgm:pt>
    <dgm:pt modelId="{15E4B5B8-CB85-454A-A7DC-F69C2BE66BFC}">
      <dgm:prSet phldrT="[Text]" custT="1"/>
      <dgm:spPr/>
      <dgm:t>
        <a:bodyPr/>
        <a:lstStyle/>
        <a:p>
          <a:r>
            <a:rPr lang="en-GB" sz="4300" dirty="0"/>
            <a:t>Training set</a:t>
          </a:r>
        </a:p>
        <a:p>
          <a:r>
            <a:rPr lang="en-GB" sz="2800" dirty="0"/>
            <a:t>The set of data used to build a model.</a:t>
          </a:r>
        </a:p>
      </dgm:t>
    </dgm:pt>
    <dgm:pt modelId="{0A518E11-CB28-45E6-9FA3-F2986F92ACDE}" type="parTrans" cxnId="{A125A797-8923-4763-A5CD-975C6CE974FE}">
      <dgm:prSet/>
      <dgm:spPr/>
      <dgm:t>
        <a:bodyPr/>
        <a:lstStyle/>
        <a:p>
          <a:endParaRPr lang="en-GB"/>
        </a:p>
      </dgm:t>
    </dgm:pt>
    <dgm:pt modelId="{C3338FCF-F947-45EA-B064-F8A6F4B9C18E}" type="sibTrans" cxnId="{A125A797-8923-4763-A5CD-975C6CE974FE}">
      <dgm:prSet/>
      <dgm:spPr/>
      <dgm:t>
        <a:bodyPr/>
        <a:lstStyle/>
        <a:p>
          <a:endParaRPr lang="en-GB"/>
        </a:p>
      </dgm:t>
    </dgm:pt>
    <dgm:pt modelId="{66921D2A-239F-4845-83A2-021DF425E230}">
      <dgm:prSet phldrT="[Text]"/>
      <dgm:spPr/>
      <dgm:t>
        <a:bodyPr/>
        <a:lstStyle/>
        <a:p>
          <a:endParaRPr lang="en-GB" dirty="0"/>
        </a:p>
        <a:p>
          <a:endParaRPr lang="en-GB" dirty="0"/>
        </a:p>
      </dgm:t>
    </dgm:pt>
    <dgm:pt modelId="{7CB97B33-D124-4FEF-AF19-CC4698BDE63C}" type="parTrans" cxnId="{F55C475F-F5AF-41A8-A524-A0ACAC79F9D6}">
      <dgm:prSet/>
      <dgm:spPr/>
      <dgm:t>
        <a:bodyPr/>
        <a:lstStyle/>
        <a:p>
          <a:endParaRPr lang="en-GB"/>
        </a:p>
      </dgm:t>
    </dgm:pt>
    <dgm:pt modelId="{F27C88E4-EE7D-46E4-AD03-2CA96C3C5CB1}" type="sibTrans" cxnId="{F55C475F-F5AF-41A8-A524-A0ACAC79F9D6}">
      <dgm:prSet/>
      <dgm:spPr/>
      <dgm:t>
        <a:bodyPr/>
        <a:lstStyle/>
        <a:p>
          <a:endParaRPr lang="en-GB"/>
        </a:p>
      </dgm:t>
    </dgm:pt>
    <dgm:pt modelId="{5257FABF-C7E3-4C54-87EA-A73D8B1297BD}">
      <dgm:prSet phldrT="[Text]" custT="1"/>
      <dgm:spPr/>
      <dgm:t>
        <a:bodyPr/>
        <a:lstStyle/>
        <a:p>
          <a:r>
            <a:rPr lang="en-GB" sz="4400" dirty="0"/>
            <a:t>Validation set</a:t>
          </a:r>
        </a:p>
        <a:p>
          <a:r>
            <a:rPr lang="en-GB" sz="2800" dirty="0"/>
            <a:t>The set of data used to evaluate a model fit when tuning the model.</a:t>
          </a:r>
        </a:p>
      </dgm:t>
    </dgm:pt>
    <dgm:pt modelId="{0EDDB7BB-A993-40DD-B57C-9DA7E09F1915}" type="parTrans" cxnId="{22396A0F-AA0D-4948-80BE-6D7703C01C8D}">
      <dgm:prSet/>
      <dgm:spPr/>
      <dgm:t>
        <a:bodyPr/>
        <a:lstStyle/>
        <a:p>
          <a:endParaRPr lang="en-GB"/>
        </a:p>
      </dgm:t>
    </dgm:pt>
    <dgm:pt modelId="{F368B3AB-B003-4569-BF97-5E5E21F2AD8A}" type="sibTrans" cxnId="{22396A0F-AA0D-4948-80BE-6D7703C01C8D}">
      <dgm:prSet/>
      <dgm:spPr/>
      <dgm:t>
        <a:bodyPr/>
        <a:lstStyle/>
        <a:p>
          <a:endParaRPr lang="en-GB"/>
        </a:p>
      </dgm:t>
    </dgm:pt>
    <dgm:pt modelId="{F3CDB4CC-84BB-4C15-8267-8BEB1DA6D268}">
      <dgm:prSet phldrT="[Text]"/>
      <dgm:spPr/>
      <dgm:t>
        <a:bodyPr/>
        <a:lstStyle/>
        <a:p>
          <a:endParaRPr lang="en-GB" dirty="0"/>
        </a:p>
      </dgm:t>
    </dgm:pt>
    <dgm:pt modelId="{78AD85C6-3E1B-400C-A7C8-2FF812E42952}" type="parTrans" cxnId="{B1E341A1-E4CE-49E6-9F68-4FEEBCD3C0FC}">
      <dgm:prSet/>
      <dgm:spPr/>
      <dgm:t>
        <a:bodyPr/>
        <a:lstStyle/>
        <a:p>
          <a:endParaRPr lang="en-GB"/>
        </a:p>
      </dgm:t>
    </dgm:pt>
    <dgm:pt modelId="{A82EADE3-D90F-4F2D-BA1A-FC4A6D47303E}" type="sibTrans" cxnId="{B1E341A1-E4CE-49E6-9F68-4FEEBCD3C0FC}">
      <dgm:prSet/>
      <dgm:spPr/>
      <dgm:t>
        <a:bodyPr/>
        <a:lstStyle/>
        <a:p>
          <a:endParaRPr lang="en-GB"/>
        </a:p>
      </dgm:t>
    </dgm:pt>
    <dgm:pt modelId="{CF2FAF07-FEE0-46D5-A116-0F0091BF4A6C}">
      <dgm:prSet phldrT="[Text]" custT="1"/>
      <dgm:spPr/>
      <dgm:t>
        <a:bodyPr/>
        <a:lstStyle/>
        <a:p>
          <a:r>
            <a:rPr lang="en-GB" sz="4400" dirty="0"/>
            <a:t>Test set</a:t>
          </a:r>
        </a:p>
        <a:p>
          <a:r>
            <a:rPr lang="en-GB" sz="2800" dirty="0"/>
            <a:t>The set of data used in the final evaluation.</a:t>
          </a:r>
        </a:p>
      </dgm:t>
    </dgm:pt>
    <dgm:pt modelId="{9A8F29DD-52A1-4E18-BBEB-300D22015AF4}" type="parTrans" cxnId="{A4F3D4D1-653C-40C3-81BF-2B9A4D4D05EB}">
      <dgm:prSet/>
      <dgm:spPr/>
      <dgm:t>
        <a:bodyPr/>
        <a:lstStyle/>
        <a:p>
          <a:endParaRPr lang="en-GB"/>
        </a:p>
      </dgm:t>
    </dgm:pt>
    <dgm:pt modelId="{335DBD96-8199-4348-A24C-0889BA5293D1}" type="sibTrans" cxnId="{A4F3D4D1-653C-40C3-81BF-2B9A4D4D05EB}">
      <dgm:prSet/>
      <dgm:spPr/>
      <dgm:t>
        <a:bodyPr/>
        <a:lstStyle/>
        <a:p>
          <a:endParaRPr lang="en-GB"/>
        </a:p>
      </dgm:t>
    </dgm:pt>
    <dgm:pt modelId="{AAFE27BA-2DCF-4317-B9FB-E001B5FF7ED0}" type="pres">
      <dgm:prSet presAssocID="{8A963A2D-7608-43E0-8BB6-EEF067BA1919}" presName="Name0" presStyleCnt="0">
        <dgm:presLayoutVars>
          <dgm:dir/>
          <dgm:animLvl val="lvl"/>
          <dgm:resizeHandles val="exact"/>
        </dgm:presLayoutVars>
      </dgm:prSet>
      <dgm:spPr/>
    </dgm:pt>
    <dgm:pt modelId="{B22DAE73-19FE-481A-AA39-24D0E37E7D4B}" type="pres">
      <dgm:prSet presAssocID="{9973C7F4-1664-4510-8BD7-73D9324B57B2}" presName="compositeNode" presStyleCnt="0">
        <dgm:presLayoutVars>
          <dgm:bulletEnabled val="1"/>
        </dgm:presLayoutVars>
      </dgm:prSet>
      <dgm:spPr/>
    </dgm:pt>
    <dgm:pt modelId="{55BD2B3C-3F69-425E-B72A-86EA06F9470F}" type="pres">
      <dgm:prSet presAssocID="{9973C7F4-1664-4510-8BD7-73D9324B57B2}" presName="bgRect" presStyleLbl="node1" presStyleIdx="0" presStyleCnt="3" custScaleX="102234"/>
      <dgm:spPr/>
    </dgm:pt>
    <dgm:pt modelId="{37F3D9F0-6304-4F45-8EC3-17375A925C9B}" type="pres">
      <dgm:prSet presAssocID="{9973C7F4-1664-4510-8BD7-73D9324B57B2}" presName="parentNode" presStyleLbl="node1" presStyleIdx="0" presStyleCnt="3">
        <dgm:presLayoutVars>
          <dgm:chMax val="0"/>
          <dgm:bulletEnabled val="1"/>
        </dgm:presLayoutVars>
      </dgm:prSet>
      <dgm:spPr/>
    </dgm:pt>
    <dgm:pt modelId="{3D5CBEB3-D720-4933-8BDB-2BEF178C93B9}" type="pres">
      <dgm:prSet presAssocID="{9973C7F4-1664-4510-8BD7-73D9324B57B2}" presName="childNode" presStyleLbl="node1" presStyleIdx="0" presStyleCnt="3">
        <dgm:presLayoutVars>
          <dgm:bulletEnabled val="1"/>
        </dgm:presLayoutVars>
      </dgm:prSet>
      <dgm:spPr/>
    </dgm:pt>
    <dgm:pt modelId="{744531E7-C02C-4930-8F84-222DBC5A53DF}" type="pres">
      <dgm:prSet presAssocID="{F868932A-A699-4320-8247-A20C4BD7CE7F}" presName="hSp" presStyleCnt="0"/>
      <dgm:spPr/>
    </dgm:pt>
    <dgm:pt modelId="{F9177A54-010F-4B5B-90D6-D9C7F5C11CFF}" type="pres">
      <dgm:prSet presAssocID="{F868932A-A699-4320-8247-A20C4BD7CE7F}" presName="vProcSp" presStyleCnt="0"/>
      <dgm:spPr/>
    </dgm:pt>
    <dgm:pt modelId="{DB9C57CB-B926-4B3B-B940-FF6767F7C49B}" type="pres">
      <dgm:prSet presAssocID="{F868932A-A699-4320-8247-A20C4BD7CE7F}" presName="vSp1" presStyleCnt="0"/>
      <dgm:spPr/>
    </dgm:pt>
    <dgm:pt modelId="{828FF371-BFDF-41C7-A9B1-D403B48C61BA}" type="pres">
      <dgm:prSet presAssocID="{F868932A-A699-4320-8247-A20C4BD7CE7F}" presName="simulatedConn" presStyleLbl="solidFgAcc1" presStyleIdx="0" presStyleCnt="2"/>
      <dgm:spPr/>
    </dgm:pt>
    <dgm:pt modelId="{76969B28-5856-4680-AA9F-489CB7F47F26}" type="pres">
      <dgm:prSet presAssocID="{F868932A-A699-4320-8247-A20C4BD7CE7F}" presName="vSp2" presStyleCnt="0"/>
      <dgm:spPr/>
    </dgm:pt>
    <dgm:pt modelId="{C69E36B5-6B88-424B-86D1-F732BDF5A3B1}" type="pres">
      <dgm:prSet presAssocID="{F868932A-A699-4320-8247-A20C4BD7CE7F}" presName="sibTrans" presStyleCnt="0"/>
      <dgm:spPr/>
    </dgm:pt>
    <dgm:pt modelId="{827C80DE-1542-496C-8606-700B5E8868E0}" type="pres">
      <dgm:prSet presAssocID="{66921D2A-239F-4845-83A2-021DF425E230}" presName="compositeNode" presStyleCnt="0">
        <dgm:presLayoutVars>
          <dgm:bulletEnabled val="1"/>
        </dgm:presLayoutVars>
      </dgm:prSet>
      <dgm:spPr/>
    </dgm:pt>
    <dgm:pt modelId="{ABDDC07D-BEC5-4FFE-9B19-FF07BDC8A459}" type="pres">
      <dgm:prSet presAssocID="{66921D2A-239F-4845-83A2-021DF425E230}" presName="bgRect" presStyleLbl="node1" presStyleIdx="1" presStyleCnt="3"/>
      <dgm:spPr/>
    </dgm:pt>
    <dgm:pt modelId="{A8B10E85-316E-4CA9-B003-494DBE936165}" type="pres">
      <dgm:prSet presAssocID="{66921D2A-239F-4845-83A2-021DF425E230}" presName="parentNode" presStyleLbl="node1" presStyleIdx="1" presStyleCnt="3">
        <dgm:presLayoutVars>
          <dgm:chMax val="0"/>
          <dgm:bulletEnabled val="1"/>
        </dgm:presLayoutVars>
      </dgm:prSet>
      <dgm:spPr/>
    </dgm:pt>
    <dgm:pt modelId="{2B35FD21-E6E8-42E3-8FE4-A15987E740FC}" type="pres">
      <dgm:prSet presAssocID="{66921D2A-239F-4845-83A2-021DF425E230}" presName="childNode" presStyleLbl="node1" presStyleIdx="1" presStyleCnt="3">
        <dgm:presLayoutVars>
          <dgm:bulletEnabled val="1"/>
        </dgm:presLayoutVars>
      </dgm:prSet>
      <dgm:spPr/>
    </dgm:pt>
    <dgm:pt modelId="{8DE22590-9A59-4BC4-8611-108601C0C4E1}" type="pres">
      <dgm:prSet presAssocID="{F27C88E4-EE7D-46E4-AD03-2CA96C3C5CB1}" presName="hSp" presStyleCnt="0"/>
      <dgm:spPr/>
    </dgm:pt>
    <dgm:pt modelId="{2F9D8CA2-33A0-4C00-9362-6D501808CFAB}" type="pres">
      <dgm:prSet presAssocID="{F27C88E4-EE7D-46E4-AD03-2CA96C3C5CB1}" presName="vProcSp" presStyleCnt="0"/>
      <dgm:spPr/>
    </dgm:pt>
    <dgm:pt modelId="{CE0096C1-5A0E-4111-99B4-5D48533D7123}" type="pres">
      <dgm:prSet presAssocID="{F27C88E4-EE7D-46E4-AD03-2CA96C3C5CB1}" presName="vSp1" presStyleCnt="0"/>
      <dgm:spPr/>
    </dgm:pt>
    <dgm:pt modelId="{E36204F4-F8C4-49C9-9812-18284342D033}" type="pres">
      <dgm:prSet presAssocID="{F27C88E4-EE7D-46E4-AD03-2CA96C3C5CB1}" presName="simulatedConn" presStyleLbl="solidFgAcc1" presStyleIdx="1" presStyleCnt="2"/>
      <dgm:spPr/>
    </dgm:pt>
    <dgm:pt modelId="{D3A560B1-EF95-419C-BAF0-EA96B5E1DEDE}" type="pres">
      <dgm:prSet presAssocID="{F27C88E4-EE7D-46E4-AD03-2CA96C3C5CB1}" presName="vSp2" presStyleCnt="0"/>
      <dgm:spPr/>
    </dgm:pt>
    <dgm:pt modelId="{9A656BF0-A7DA-4F81-A4E3-C232505E2E1D}" type="pres">
      <dgm:prSet presAssocID="{F27C88E4-EE7D-46E4-AD03-2CA96C3C5CB1}" presName="sibTrans" presStyleCnt="0"/>
      <dgm:spPr/>
    </dgm:pt>
    <dgm:pt modelId="{F267F706-950D-4429-BC2E-DBA9624E1C2F}" type="pres">
      <dgm:prSet presAssocID="{F3CDB4CC-84BB-4C15-8267-8BEB1DA6D268}" presName="compositeNode" presStyleCnt="0">
        <dgm:presLayoutVars>
          <dgm:bulletEnabled val="1"/>
        </dgm:presLayoutVars>
      </dgm:prSet>
      <dgm:spPr/>
    </dgm:pt>
    <dgm:pt modelId="{C144F5EA-9077-48BE-ACC6-0E66F193CD8D}" type="pres">
      <dgm:prSet presAssocID="{F3CDB4CC-84BB-4C15-8267-8BEB1DA6D268}" presName="bgRect" presStyleLbl="node1" presStyleIdx="2" presStyleCnt="3"/>
      <dgm:spPr/>
    </dgm:pt>
    <dgm:pt modelId="{B6B501FD-F328-46D7-95F4-8D3A492A7536}" type="pres">
      <dgm:prSet presAssocID="{F3CDB4CC-84BB-4C15-8267-8BEB1DA6D268}" presName="parentNode" presStyleLbl="node1" presStyleIdx="2" presStyleCnt="3">
        <dgm:presLayoutVars>
          <dgm:chMax val="0"/>
          <dgm:bulletEnabled val="1"/>
        </dgm:presLayoutVars>
      </dgm:prSet>
      <dgm:spPr/>
    </dgm:pt>
    <dgm:pt modelId="{1D462ECC-9584-48A3-A346-E48C6809F10E}" type="pres">
      <dgm:prSet presAssocID="{F3CDB4CC-84BB-4C15-8267-8BEB1DA6D268}" presName="childNode" presStyleLbl="node1" presStyleIdx="2" presStyleCnt="3">
        <dgm:presLayoutVars>
          <dgm:bulletEnabled val="1"/>
        </dgm:presLayoutVars>
      </dgm:prSet>
      <dgm:spPr/>
    </dgm:pt>
  </dgm:ptLst>
  <dgm:cxnLst>
    <dgm:cxn modelId="{22396A0F-AA0D-4948-80BE-6D7703C01C8D}" srcId="{66921D2A-239F-4845-83A2-021DF425E230}" destId="{5257FABF-C7E3-4C54-87EA-A73D8B1297BD}" srcOrd="0" destOrd="0" parTransId="{0EDDB7BB-A993-40DD-B57C-9DA7E09F1915}" sibTransId="{F368B3AB-B003-4569-BF97-5E5E21F2AD8A}"/>
    <dgm:cxn modelId="{1BC0AA27-0B15-4A8C-A63C-189A5914A106}" type="presOf" srcId="{9973C7F4-1664-4510-8BD7-73D9324B57B2}" destId="{37F3D9F0-6304-4F45-8EC3-17375A925C9B}" srcOrd="1" destOrd="0" presId="urn:microsoft.com/office/officeart/2005/8/layout/hProcess7"/>
    <dgm:cxn modelId="{3CE27A3B-B6ED-42CB-8725-81F9977B01FE}" srcId="{8A963A2D-7608-43E0-8BB6-EEF067BA1919}" destId="{9973C7F4-1664-4510-8BD7-73D9324B57B2}" srcOrd="0" destOrd="0" parTransId="{A641E2F2-D041-4D3A-9D33-2ECF0FDD1B7B}" sibTransId="{F868932A-A699-4320-8247-A20C4BD7CE7F}"/>
    <dgm:cxn modelId="{F55C475F-F5AF-41A8-A524-A0ACAC79F9D6}" srcId="{8A963A2D-7608-43E0-8BB6-EEF067BA1919}" destId="{66921D2A-239F-4845-83A2-021DF425E230}" srcOrd="1" destOrd="0" parTransId="{7CB97B33-D124-4FEF-AF19-CC4698BDE63C}" sibTransId="{F27C88E4-EE7D-46E4-AD03-2CA96C3C5CB1}"/>
    <dgm:cxn modelId="{7A635D77-FBEE-47FF-8EA2-8B35FEEA1B2A}" type="presOf" srcId="{66921D2A-239F-4845-83A2-021DF425E230}" destId="{ABDDC07D-BEC5-4FFE-9B19-FF07BDC8A459}" srcOrd="0" destOrd="0" presId="urn:microsoft.com/office/officeart/2005/8/layout/hProcess7"/>
    <dgm:cxn modelId="{A06F715A-20E6-4E99-B665-6D1ED4F637DD}" type="presOf" srcId="{66921D2A-239F-4845-83A2-021DF425E230}" destId="{A8B10E85-316E-4CA9-B003-494DBE936165}" srcOrd="1" destOrd="0" presId="urn:microsoft.com/office/officeart/2005/8/layout/hProcess7"/>
    <dgm:cxn modelId="{7468E385-4BB0-4256-92D9-5FF59E79BE67}" type="presOf" srcId="{5257FABF-C7E3-4C54-87EA-A73D8B1297BD}" destId="{2B35FD21-E6E8-42E3-8FE4-A15987E740FC}" srcOrd="0" destOrd="0" presId="urn:microsoft.com/office/officeart/2005/8/layout/hProcess7"/>
    <dgm:cxn modelId="{A125A797-8923-4763-A5CD-975C6CE974FE}" srcId="{9973C7F4-1664-4510-8BD7-73D9324B57B2}" destId="{15E4B5B8-CB85-454A-A7DC-F69C2BE66BFC}" srcOrd="0" destOrd="0" parTransId="{0A518E11-CB28-45E6-9FA3-F2986F92ACDE}" sibTransId="{C3338FCF-F947-45EA-B064-F8A6F4B9C18E}"/>
    <dgm:cxn modelId="{738EF599-0626-43AE-928B-78EB983E4962}" type="presOf" srcId="{9973C7F4-1664-4510-8BD7-73D9324B57B2}" destId="{55BD2B3C-3F69-425E-B72A-86EA06F9470F}" srcOrd="0" destOrd="0" presId="urn:microsoft.com/office/officeart/2005/8/layout/hProcess7"/>
    <dgm:cxn modelId="{9152D7A0-E70F-4FCD-9D9F-E07C85D8CE40}" type="presOf" srcId="{15E4B5B8-CB85-454A-A7DC-F69C2BE66BFC}" destId="{3D5CBEB3-D720-4933-8BDB-2BEF178C93B9}" srcOrd="0" destOrd="0" presId="urn:microsoft.com/office/officeart/2005/8/layout/hProcess7"/>
    <dgm:cxn modelId="{B1E341A1-E4CE-49E6-9F68-4FEEBCD3C0FC}" srcId="{8A963A2D-7608-43E0-8BB6-EEF067BA1919}" destId="{F3CDB4CC-84BB-4C15-8267-8BEB1DA6D268}" srcOrd="2" destOrd="0" parTransId="{78AD85C6-3E1B-400C-A7C8-2FF812E42952}" sibTransId="{A82EADE3-D90F-4F2D-BA1A-FC4A6D47303E}"/>
    <dgm:cxn modelId="{D1486EAE-554E-49C7-B24A-E7508BA18BB6}" type="presOf" srcId="{CF2FAF07-FEE0-46D5-A116-0F0091BF4A6C}" destId="{1D462ECC-9584-48A3-A346-E48C6809F10E}" srcOrd="0" destOrd="0" presId="urn:microsoft.com/office/officeart/2005/8/layout/hProcess7"/>
    <dgm:cxn modelId="{A4F3D4D1-653C-40C3-81BF-2B9A4D4D05EB}" srcId="{F3CDB4CC-84BB-4C15-8267-8BEB1DA6D268}" destId="{CF2FAF07-FEE0-46D5-A116-0F0091BF4A6C}" srcOrd="0" destOrd="0" parTransId="{9A8F29DD-52A1-4E18-BBEB-300D22015AF4}" sibTransId="{335DBD96-8199-4348-A24C-0889BA5293D1}"/>
    <dgm:cxn modelId="{B7162FF1-288D-4FC3-84D5-701D85230474}" type="presOf" srcId="{F3CDB4CC-84BB-4C15-8267-8BEB1DA6D268}" destId="{B6B501FD-F328-46D7-95F4-8D3A492A7536}" srcOrd="1" destOrd="0" presId="urn:microsoft.com/office/officeart/2005/8/layout/hProcess7"/>
    <dgm:cxn modelId="{A8367DF1-5DFB-475F-AA59-3D06EEAD44AD}" type="presOf" srcId="{8A963A2D-7608-43E0-8BB6-EEF067BA1919}" destId="{AAFE27BA-2DCF-4317-B9FB-E001B5FF7ED0}" srcOrd="0" destOrd="0" presId="urn:microsoft.com/office/officeart/2005/8/layout/hProcess7"/>
    <dgm:cxn modelId="{B2CF0AF7-F806-405E-9226-62411D2E5D25}" type="presOf" srcId="{F3CDB4CC-84BB-4C15-8267-8BEB1DA6D268}" destId="{C144F5EA-9077-48BE-ACC6-0E66F193CD8D}" srcOrd="0" destOrd="0" presId="urn:microsoft.com/office/officeart/2005/8/layout/hProcess7"/>
    <dgm:cxn modelId="{30F4C424-B839-405F-B2AF-5EECA9A7DEB2}" type="presParOf" srcId="{AAFE27BA-2DCF-4317-B9FB-E001B5FF7ED0}" destId="{B22DAE73-19FE-481A-AA39-24D0E37E7D4B}" srcOrd="0" destOrd="0" presId="urn:microsoft.com/office/officeart/2005/8/layout/hProcess7"/>
    <dgm:cxn modelId="{76638542-6014-45A5-9FAB-EE1136E8CF8A}" type="presParOf" srcId="{B22DAE73-19FE-481A-AA39-24D0E37E7D4B}" destId="{55BD2B3C-3F69-425E-B72A-86EA06F9470F}" srcOrd="0" destOrd="0" presId="urn:microsoft.com/office/officeart/2005/8/layout/hProcess7"/>
    <dgm:cxn modelId="{295B73EA-2E0F-43FA-8752-F586D3592073}" type="presParOf" srcId="{B22DAE73-19FE-481A-AA39-24D0E37E7D4B}" destId="{37F3D9F0-6304-4F45-8EC3-17375A925C9B}" srcOrd="1" destOrd="0" presId="urn:microsoft.com/office/officeart/2005/8/layout/hProcess7"/>
    <dgm:cxn modelId="{87CA3C43-9267-486D-85A2-9D4A61DFDFC7}" type="presParOf" srcId="{B22DAE73-19FE-481A-AA39-24D0E37E7D4B}" destId="{3D5CBEB3-D720-4933-8BDB-2BEF178C93B9}" srcOrd="2" destOrd="0" presId="urn:microsoft.com/office/officeart/2005/8/layout/hProcess7"/>
    <dgm:cxn modelId="{E900C7CE-80C2-4BED-B6B7-A52FCC2D4EC8}" type="presParOf" srcId="{AAFE27BA-2DCF-4317-B9FB-E001B5FF7ED0}" destId="{744531E7-C02C-4930-8F84-222DBC5A53DF}" srcOrd="1" destOrd="0" presId="urn:microsoft.com/office/officeart/2005/8/layout/hProcess7"/>
    <dgm:cxn modelId="{0A9D28A9-7BA5-4D11-9467-FC77BC516B35}" type="presParOf" srcId="{AAFE27BA-2DCF-4317-B9FB-E001B5FF7ED0}" destId="{F9177A54-010F-4B5B-90D6-D9C7F5C11CFF}" srcOrd="2" destOrd="0" presId="urn:microsoft.com/office/officeart/2005/8/layout/hProcess7"/>
    <dgm:cxn modelId="{F1F0CDE4-3553-41C9-89AD-0DB1879DB942}" type="presParOf" srcId="{F9177A54-010F-4B5B-90D6-D9C7F5C11CFF}" destId="{DB9C57CB-B926-4B3B-B940-FF6767F7C49B}" srcOrd="0" destOrd="0" presId="urn:microsoft.com/office/officeart/2005/8/layout/hProcess7"/>
    <dgm:cxn modelId="{37B55813-A770-49D9-BE6F-3E8F7926927F}" type="presParOf" srcId="{F9177A54-010F-4B5B-90D6-D9C7F5C11CFF}" destId="{828FF371-BFDF-41C7-A9B1-D403B48C61BA}" srcOrd="1" destOrd="0" presId="urn:microsoft.com/office/officeart/2005/8/layout/hProcess7"/>
    <dgm:cxn modelId="{B91214C0-45DF-4085-ACF7-4D3CAF21C36C}" type="presParOf" srcId="{F9177A54-010F-4B5B-90D6-D9C7F5C11CFF}" destId="{76969B28-5856-4680-AA9F-489CB7F47F26}" srcOrd="2" destOrd="0" presId="urn:microsoft.com/office/officeart/2005/8/layout/hProcess7"/>
    <dgm:cxn modelId="{8CD977CE-14C3-4726-A0C0-3AE6FDAFC23D}" type="presParOf" srcId="{AAFE27BA-2DCF-4317-B9FB-E001B5FF7ED0}" destId="{C69E36B5-6B88-424B-86D1-F732BDF5A3B1}" srcOrd="3" destOrd="0" presId="urn:microsoft.com/office/officeart/2005/8/layout/hProcess7"/>
    <dgm:cxn modelId="{8E64B247-EA21-4257-AA23-A321E9439A71}" type="presParOf" srcId="{AAFE27BA-2DCF-4317-B9FB-E001B5FF7ED0}" destId="{827C80DE-1542-496C-8606-700B5E8868E0}" srcOrd="4" destOrd="0" presId="urn:microsoft.com/office/officeart/2005/8/layout/hProcess7"/>
    <dgm:cxn modelId="{235EA79F-4F12-4EFC-99FA-BCEDDD808586}" type="presParOf" srcId="{827C80DE-1542-496C-8606-700B5E8868E0}" destId="{ABDDC07D-BEC5-4FFE-9B19-FF07BDC8A459}" srcOrd="0" destOrd="0" presId="urn:microsoft.com/office/officeart/2005/8/layout/hProcess7"/>
    <dgm:cxn modelId="{13A81C08-44D6-47AB-ADEC-9B86450366C2}" type="presParOf" srcId="{827C80DE-1542-496C-8606-700B5E8868E0}" destId="{A8B10E85-316E-4CA9-B003-494DBE936165}" srcOrd="1" destOrd="0" presId="urn:microsoft.com/office/officeart/2005/8/layout/hProcess7"/>
    <dgm:cxn modelId="{CBFD388C-B69D-4183-B2FC-8F38089951C9}" type="presParOf" srcId="{827C80DE-1542-496C-8606-700B5E8868E0}" destId="{2B35FD21-E6E8-42E3-8FE4-A15987E740FC}" srcOrd="2" destOrd="0" presId="urn:microsoft.com/office/officeart/2005/8/layout/hProcess7"/>
    <dgm:cxn modelId="{A50CFECF-56E9-42C0-9088-A590081B3818}" type="presParOf" srcId="{AAFE27BA-2DCF-4317-B9FB-E001B5FF7ED0}" destId="{8DE22590-9A59-4BC4-8611-108601C0C4E1}" srcOrd="5" destOrd="0" presId="urn:microsoft.com/office/officeart/2005/8/layout/hProcess7"/>
    <dgm:cxn modelId="{3A9844EB-2DE5-40FB-BBF0-CB31E53B5B44}" type="presParOf" srcId="{AAFE27BA-2DCF-4317-B9FB-E001B5FF7ED0}" destId="{2F9D8CA2-33A0-4C00-9362-6D501808CFAB}" srcOrd="6" destOrd="0" presId="urn:microsoft.com/office/officeart/2005/8/layout/hProcess7"/>
    <dgm:cxn modelId="{1AAFD921-76CF-4B18-A537-0B42B90C895E}" type="presParOf" srcId="{2F9D8CA2-33A0-4C00-9362-6D501808CFAB}" destId="{CE0096C1-5A0E-4111-99B4-5D48533D7123}" srcOrd="0" destOrd="0" presId="urn:microsoft.com/office/officeart/2005/8/layout/hProcess7"/>
    <dgm:cxn modelId="{2315303D-F884-4AC1-9590-65816503EAD1}" type="presParOf" srcId="{2F9D8CA2-33A0-4C00-9362-6D501808CFAB}" destId="{E36204F4-F8C4-49C9-9812-18284342D033}" srcOrd="1" destOrd="0" presId="urn:microsoft.com/office/officeart/2005/8/layout/hProcess7"/>
    <dgm:cxn modelId="{3624EFE1-99FF-4D03-A14B-EBAB41DC4D96}" type="presParOf" srcId="{2F9D8CA2-33A0-4C00-9362-6D501808CFAB}" destId="{D3A560B1-EF95-419C-BAF0-EA96B5E1DEDE}" srcOrd="2" destOrd="0" presId="urn:microsoft.com/office/officeart/2005/8/layout/hProcess7"/>
    <dgm:cxn modelId="{D5EFB112-47FF-4D64-B8D7-D81F457D6C1A}" type="presParOf" srcId="{AAFE27BA-2DCF-4317-B9FB-E001B5FF7ED0}" destId="{9A656BF0-A7DA-4F81-A4E3-C232505E2E1D}" srcOrd="7" destOrd="0" presId="urn:microsoft.com/office/officeart/2005/8/layout/hProcess7"/>
    <dgm:cxn modelId="{A58F22CD-3966-4BF5-AB5E-EE0D7BB459E7}" type="presParOf" srcId="{AAFE27BA-2DCF-4317-B9FB-E001B5FF7ED0}" destId="{F267F706-950D-4429-BC2E-DBA9624E1C2F}" srcOrd="8" destOrd="0" presId="urn:microsoft.com/office/officeart/2005/8/layout/hProcess7"/>
    <dgm:cxn modelId="{5B36FD0A-8716-47CA-AA55-D652C3FE827B}" type="presParOf" srcId="{F267F706-950D-4429-BC2E-DBA9624E1C2F}" destId="{C144F5EA-9077-48BE-ACC6-0E66F193CD8D}" srcOrd="0" destOrd="0" presId="urn:microsoft.com/office/officeart/2005/8/layout/hProcess7"/>
    <dgm:cxn modelId="{07B235E5-CDD1-4EB7-83AC-0976BB7302D9}" type="presParOf" srcId="{F267F706-950D-4429-BC2E-DBA9624E1C2F}" destId="{B6B501FD-F328-46D7-95F4-8D3A492A7536}" srcOrd="1" destOrd="0" presId="urn:microsoft.com/office/officeart/2005/8/layout/hProcess7"/>
    <dgm:cxn modelId="{7ACBEC9A-C7F3-4270-BCDC-2D30EC909A50}" type="presParOf" srcId="{F267F706-950D-4429-BC2E-DBA9624E1C2F}" destId="{1D462ECC-9584-48A3-A346-E48C6809F10E}" srcOrd="2" destOrd="0" presId="urn:microsoft.com/office/officeart/2005/8/layout/hProcess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139498-E65D-42EB-A4AD-AD865F704A1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95EF433A-EBED-4F82-A1F0-5426A054314F}">
      <dgm:prSet phldrT="[Text]"/>
      <dgm:spPr/>
      <dgm:t>
        <a:bodyPr/>
        <a:lstStyle/>
        <a:p>
          <a:r>
            <a:rPr lang="en-GB" dirty="0"/>
            <a:t>Holdout procedure</a:t>
          </a:r>
        </a:p>
      </dgm:t>
    </dgm:pt>
    <dgm:pt modelId="{DDD37996-38CF-4B1F-A893-CDCCB8AAAF60}" type="parTrans" cxnId="{D9023D8F-93C3-4DDF-8857-B4D598F30FD7}">
      <dgm:prSet/>
      <dgm:spPr/>
      <dgm:t>
        <a:bodyPr/>
        <a:lstStyle/>
        <a:p>
          <a:endParaRPr lang="en-GB"/>
        </a:p>
      </dgm:t>
    </dgm:pt>
    <dgm:pt modelId="{205250C5-A0D1-4C09-BDD9-1AD4F4295803}" type="sibTrans" cxnId="{D9023D8F-93C3-4DDF-8857-B4D598F30FD7}">
      <dgm:prSet/>
      <dgm:spPr/>
      <dgm:t>
        <a:bodyPr/>
        <a:lstStyle/>
        <a:p>
          <a:endParaRPr lang="en-GB"/>
        </a:p>
      </dgm:t>
    </dgm:pt>
    <dgm:pt modelId="{68F267D3-B52D-4925-AEE1-8427646E5E8B}">
      <dgm:prSet phldrT="[Text]"/>
      <dgm:spPr/>
      <dgm:t>
        <a:bodyPr/>
        <a:lstStyle/>
        <a:p>
          <a:r>
            <a:rPr lang="en-GB" dirty="0"/>
            <a:t>Dilemma</a:t>
          </a:r>
        </a:p>
      </dgm:t>
    </dgm:pt>
    <dgm:pt modelId="{D9B2B3EE-FEE5-4FA3-88E2-C2A9DAD088A1}" type="parTrans" cxnId="{E0797F61-86DB-4CAD-8A08-D4277CA5F12D}">
      <dgm:prSet/>
      <dgm:spPr/>
      <dgm:t>
        <a:bodyPr/>
        <a:lstStyle/>
        <a:p>
          <a:endParaRPr lang="en-GB"/>
        </a:p>
      </dgm:t>
    </dgm:pt>
    <dgm:pt modelId="{1F21B85E-E046-4D46-B5B3-ADA92370BE1E}" type="sibTrans" cxnId="{E0797F61-86DB-4CAD-8A08-D4277CA5F12D}">
      <dgm:prSet/>
      <dgm:spPr/>
      <dgm:t>
        <a:bodyPr/>
        <a:lstStyle/>
        <a:p>
          <a:endParaRPr lang="en-GB"/>
        </a:p>
      </dgm:t>
    </dgm:pt>
    <dgm:pt modelId="{9B09D371-5FEE-4E93-8326-948542E4A8E1}">
      <dgm:prSet phldrT="[Text]"/>
      <dgm:spPr/>
      <dgm:t>
        <a:bodyPr/>
        <a:lstStyle/>
        <a:p>
          <a:r>
            <a:rPr lang="en-GB" dirty="0"/>
            <a:t>After evaluation</a:t>
          </a:r>
        </a:p>
      </dgm:t>
    </dgm:pt>
    <dgm:pt modelId="{10454DE7-8E51-4F48-882B-5DAEF569D516}" type="parTrans" cxnId="{F6FB085C-8EF5-4F24-9FB0-7BCEEF3CA338}">
      <dgm:prSet/>
      <dgm:spPr/>
      <dgm:t>
        <a:bodyPr/>
        <a:lstStyle/>
        <a:p>
          <a:endParaRPr lang="en-GB"/>
        </a:p>
      </dgm:t>
    </dgm:pt>
    <dgm:pt modelId="{CF180ADF-4163-43B1-A2C5-E08135A5153B}" type="sibTrans" cxnId="{F6FB085C-8EF5-4F24-9FB0-7BCEEF3CA338}">
      <dgm:prSet/>
      <dgm:spPr/>
      <dgm:t>
        <a:bodyPr/>
        <a:lstStyle/>
        <a:p>
          <a:endParaRPr lang="en-GB"/>
        </a:p>
      </dgm:t>
    </dgm:pt>
    <dgm:pt modelId="{6D8FBBBA-E913-46F3-A521-3D9A82BFE5B6}">
      <dgm:prSet/>
      <dgm:spPr/>
      <dgm:t>
        <a:bodyPr/>
        <a:lstStyle/>
        <a:p>
          <a:r>
            <a:rPr lang="en-GB" dirty="0"/>
            <a:t>Two thirds of data for training (1)</a:t>
          </a:r>
        </a:p>
      </dgm:t>
    </dgm:pt>
    <dgm:pt modelId="{D345C998-D822-4368-9D23-BA8FBB8EAE60}" type="parTrans" cxnId="{C6104D92-2BE9-4E2E-809D-55697214599B}">
      <dgm:prSet/>
      <dgm:spPr/>
      <dgm:t>
        <a:bodyPr/>
        <a:lstStyle/>
        <a:p>
          <a:endParaRPr lang="en-GB"/>
        </a:p>
      </dgm:t>
    </dgm:pt>
    <dgm:pt modelId="{F106BD66-55CC-4E5C-825B-9426EE066E5B}" type="sibTrans" cxnId="{C6104D92-2BE9-4E2E-809D-55697214599B}">
      <dgm:prSet/>
      <dgm:spPr/>
      <dgm:t>
        <a:bodyPr/>
        <a:lstStyle/>
        <a:p>
          <a:endParaRPr lang="en-GB"/>
        </a:p>
      </dgm:t>
    </dgm:pt>
    <dgm:pt modelId="{DD4C3311-A0C0-4CB0-AD5B-6D370A19A3B0}">
      <dgm:prSet/>
      <dgm:spPr/>
      <dgm:t>
        <a:bodyPr/>
        <a:lstStyle/>
        <a:p>
          <a:r>
            <a:rPr lang="en-GB" dirty="0"/>
            <a:t>The remaining data, i.e. one third, for testing (2)</a:t>
          </a:r>
        </a:p>
      </dgm:t>
    </dgm:pt>
    <dgm:pt modelId="{5F7C845A-8B66-4B43-904B-CCDA9BAE47E9}" type="parTrans" cxnId="{103E546B-958F-4202-93B5-226C50D5255A}">
      <dgm:prSet/>
      <dgm:spPr/>
      <dgm:t>
        <a:bodyPr/>
        <a:lstStyle/>
        <a:p>
          <a:endParaRPr lang="en-GB"/>
        </a:p>
      </dgm:t>
    </dgm:pt>
    <dgm:pt modelId="{83BE8064-07B1-48A8-8BBA-967568AEDDCB}" type="sibTrans" cxnId="{103E546B-958F-4202-93B5-226C50D5255A}">
      <dgm:prSet/>
      <dgm:spPr/>
      <dgm:t>
        <a:bodyPr/>
        <a:lstStyle/>
        <a:p>
          <a:endParaRPr lang="en-GB"/>
        </a:p>
      </dgm:t>
    </dgm:pt>
    <dgm:pt modelId="{D042AAE2-85E5-4CEE-BD6C-5ECA2FF12C20}">
      <dgm:prSet/>
      <dgm:spPr/>
      <dgm:t>
        <a:bodyPr/>
        <a:lstStyle/>
        <a:p>
          <a:r>
            <a:rPr lang="en-GB" dirty="0"/>
            <a:t>The split could be different, e.g. 80% training, 20% testing</a:t>
          </a:r>
        </a:p>
      </dgm:t>
    </dgm:pt>
    <dgm:pt modelId="{FC49E121-8D01-4BB2-9253-30E688E5A352}" type="parTrans" cxnId="{2C0A51A9-B05C-400E-BEBA-BDC00382687C}">
      <dgm:prSet/>
      <dgm:spPr/>
      <dgm:t>
        <a:bodyPr/>
        <a:lstStyle/>
        <a:p>
          <a:endParaRPr lang="en-GB"/>
        </a:p>
      </dgm:t>
    </dgm:pt>
    <dgm:pt modelId="{BB93103A-C841-4BFE-A3B9-7C21AF129853}" type="sibTrans" cxnId="{2C0A51A9-B05C-400E-BEBA-BDC00382687C}">
      <dgm:prSet/>
      <dgm:spPr/>
      <dgm:t>
        <a:bodyPr/>
        <a:lstStyle/>
        <a:p>
          <a:endParaRPr lang="en-GB"/>
        </a:p>
      </dgm:t>
    </dgm:pt>
    <dgm:pt modelId="{80C98FCE-CD2B-4FED-B926-B6AF2999865D}">
      <dgm:prSet/>
      <dgm:spPr/>
      <dgm:t>
        <a:bodyPr/>
        <a:lstStyle/>
        <a:p>
          <a:r>
            <a:rPr lang="en-GB" dirty="0"/>
            <a:t>The larger the training data the better the classifier</a:t>
          </a:r>
        </a:p>
      </dgm:t>
    </dgm:pt>
    <dgm:pt modelId="{DDC1C378-91C1-4030-8C3D-55C2F89ABDCE}" type="parTrans" cxnId="{DF1FF7D1-BEFE-47C0-920B-8A5ACA9E7B16}">
      <dgm:prSet/>
      <dgm:spPr/>
      <dgm:t>
        <a:bodyPr/>
        <a:lstStyle/>
        <a:p>
          <a:endParaRPr lang="en-GB"/>
        </a:p>
      </dgm:t>
    </dgm:pt>
    <dgm:pt modelId="{6C9B5E88-65FD-4F87-80FF-060750B003CB}" type="sibTrans" cxnId="{DF1FF7D1-BEFE-47C0-920B-8A5ACA9E7B16}">
      <dgm:prSet/>
      <dgm:spPr/>
      <dgm:t>
        <a:bodyPr/>
        <a:lstStyle/>
        <a:p>
          <a:endParaRPr lang="en-GB"/>
        </a:p>
      </dgm:t>
    </dgm:pt>
    <dgm:pt modelId="{DA97A452-885C-4373-858C-9E0E915C5E4B}">
      <dgm:prSet/>
      <dgm:spPr/>
      <dgm:t>
        <a:bodyPr/>
        <a:lstStyle/>
        <a:p>
          <a:r>
            <a:rPr lang="en-GB" dirty="0"/>
            <a:t>The larger the test data the more accurate the error estimate</a:t>
          </a:r>
        </a:p>
      </dgm:t>
    </dgm:pt>
    <dgm:pt modelId="{95C8168E-6F88-4CD4-A6FB-042B9C620230}" type="parTrans" cxnId="{19760372-C1FB-41B0-9753-6B62993D8B62}">
      <dgm:prSet/>
      <dgm:spPr/>
      <dgm:t>
        <a:bodyPr/>
        <a:lstStyle/>
        <a:p>
          <a:endParaRPr lang="en-GB"/>
        </a:p>
      </dgm:t>
    </dgm:pt>
    <dgm:pt modelId="{771CC151-B6FF-4118-B4C3-AA6E00B40E17}" type="sibTrans" cxnId="{19760372-C1FB-41B0-9753-6B62993D8B62}">
      <dgm:prSet/>
      <dgm:spPr/>
      <dgm:t>
        <a:bodyPr/>
        <a:lstStyle/>
        <a:p>
          <a:endParaRPr lang="en-GB"/>
        </a:p>
      </dgm:t>
    </dgm:pt>
    <dgm:pt modelId="{6F7F1CBF-45C0-43D1-9F33-DBFBDB161212}">
      <dgm:prSet/>
      <dgm:spPr/>
      <dgm:t>
        <a:bodyPr/>
        <a:lstStyle/>
        <a:p>
          <a:r>
            <a:rPr lang="en-GB" dirty="0"/>
            <a:t>All data may be used to build final classifier</a:t>
          </a:r>
        </a:p>
      </dgm:t>
    </dgm:pt>
    <dgm:pt modelId="{132A4394-90F7-4232-853F-F7F8CB5BEF3C}" type="parTrans" cxnId="{A4211B5E-CFE2-4D35-89C2-D534895DC998}">
      <dgm:prSet/>
      <dgm:spPr/>
      <dgm:t>
        <a:bodyPr/>
        <a:lstStyle/>
        <a:p>
          <a:endParaRPr lang="en-GB"/>
        </a:p>
      </dgm:t>
    </dgm:pt>
    <dgm:pt modelId="{7D14998C-0F9F-4762-807A-5C2B76E8AB54}" type="sibTrans" cxnId="{A4211B5E-CFE2-4D35-89C2-D534895DC998}">
      <dgm:prSet/>
      <dgm:spPr/>
      <dgm:t>
        <a:bodyPr/>
        <a:lstStyle/>
        <a:p>
          <a:endParaRPr lang="en-GB"/>
        </a:p>
      </dgm:t>
    </dgm:pt>
    <dgm:pt modelId="{51526A62-B843-4541-8D94-5A0EA18E3AA5}" type="pres">
      <dgm:prSet presAssocID="{FC139498-E65D-42EB-A4AD-AD865F704A13}" presName="linear" presStyleCnt="0">
        <dgm:presLayoutVars>
          <dgm:dir/>
          <dgm:animLvl val="lvl"/>
          <dgm:resizeHandles val="exact"/>
        </dgm:presLayoutVars>
      </dgm:prSet>
      <dgm:spPr/>
    </dgm:pt>
    <dgm:pt modelId="{EDE676CB-776A-4991-9033-82D51956EB3D}" type="pres">
      <dgm:prSet presAssocID="{95EF433A-EBED-4F82-A1F0-5426A054314F}" presName="parentLin" presStyleCnt="0"/>
      <dgm:spPr/>
    </dgm:pt>
    <dgm:pt modelId="{2A0C4CBF-4FC5-465F-9B78-2251145B19C5}" type="pres">
      <dgm:prSet presAssocID="{95EF433A-EBED-4F82-A1F0-5426A054314F}" presName="parentLeftMargin" presStyleLbl="node1" presStyleIdx="0" presStyleCnt="3"/>
      <dgm:spPr/>
    </dgm:pt>
    <dgm:pt modelId="{85189CBC-1AA3-485F-A2CA-83CCA08EA750}" type="pres">
      <dgm:prSet presAssocID="{95EF433A-EBED-4F82-A1F0-5426A054314F}" presName="parentText" presStyleLbl="node1" presStyleIdx="0" presStyleCnt="3">
        <dgm:presLayoutVars>
          <dgm:chMax val="0"/>
          <dgm:bulletEnabled val="1"/>
        </dgm:presLayoutVars>
      </dgm:prSet>
      <dgm:spPr/>
    </dgm:pt>
    <dgm:pt modelId="{6779C12B-3BCF-484A-877F-9513F04E8B12}" type="pres">
      <dgm:prSet presAssocID="{95EF433A-EBED-4F82-A1F0-5426A054314F}" presName="negativeSpace" presStyleCnt="0"/>
      <dgm:spPr/>
    </dgm:pt>
    <dgm:pt modelId="{A7B49B2C-3EAB-476D-BB89-313A186A6878}" type="pres">
      <dgm:prSet presAssocID="{95EF433A-EBED-4F82-A1F0-5426A054314F}" presName="childText" presStyleLbl="conFgAcc1" presStyleIdx="0" presStyleCnt="3">
        <dgm:presLayoutVars>
          <dgm:bulletEnabled val="1"/>
        </dgm:presLayoutVars>
      </dgm:prSet>
      <dgm:spPr/>
    </dgm:pt>
    <dgm:pt modelId="{1178E7E8-5FD1-43F0-B64D-E5F95BD56752}" type="pres">
      <dgm:prSet presAssocID="{205250C5-A0D1-4C09-BDD9-1AD4F4295803}" presName="spaceBetweenRectangles" presStyleCnt="0"/>
      <dgm:spPr/>
    </dgm:pt>
    <dgm:pt modelId="{A80900A7-5C1C-4446-9F76-4E68388EE33E}" type="pres">
      <dgm:prSet presAssocID="{68F267D3-B52D-4925-AEE1-8427646E5E8B}" presName="parentLin" presStyleCnt="0"/>
      <dgm:spPr/>
    </dgm:pt>
    <dgm:pt modelId="{4A2B2509-99FC-4870-AF76-C8FCE0FA11FE}" type="pres">
      <dgm:prSet presAssocID="{68F267D3-B52D-4925-AEE1-8427646E5E8B}" presName="parentLeftMargin" presStyleLbl="node1" presStyleIdx="0" presStyleCnt="3"/>
      <dgm:spPr/>
    </dgm:pt>
    <dgm:pt modelId="{533A10C8-214F-4FE8-ACCD-825EE47B47B9}" type="pres">
      <dgm:prSet presAssocID="{68F267D3-B52D-4925-AEE1-8427646E5E8B}" presName="parentText" presStyleLbl="node1" presStyleIdx="1" presStyleCnt="3">
        <dgm:presLayoutVars>
          <dgm:chMax val="0"/>
          <dgm:bulletEnabled val="1"/>
        </dgm:presLayoutVars>
      </dgm:prSet>
      <dgm:spPr/>
    </dgm:pt>
    <dgm:pt modelId="{110593B7-B2AF-40FC-88E8-2EC05379A45A}" type="pres">
      <dgm:prSet presAssocID="{68F267D3-B52D-4925-AEE1-8427646E5E8B}" presName="negativeSpace" presStyleCnt="0"/>
      <dgm:spPr/>
    </dgm:pt>
    <dgm:pt modelId="{19A37105-5495-4047-AB58-F08AFFE1EC59}" type="pres">
      <dgm:prSet presAssocID="{68F267D3-B52D-4925-AEE1-8427646E5E8B}" presName="childText" presStyleLbl="conFgAcc1" presStyleIdx="1" presStyleCnt="3">
        <dgm:presLayoutVars>
          <dgm:bulletEnabled val="1"/>
        </dgm:presLayoutVars>
      </dgm:prSet>
      <dgm:spPr/>
    </dgm:pt>
    <dgm:pt modelId="{8F09D2A3-FF9E-49CE-A68B-84259F0B2A52}" type="pres">
      <dgm:prSet presAssocID="{1F21B85E-E046-4D46-B5B3-ADA92370BE1E}" presName="spaceBetweenRectangles" presStyleCnt="0"/>
      <dgm:spPr/>
    </dgm:pt>
    <dgm:pt modelId="{C4BD25E4-B307-4FCE-AB94-56331E23ED4B}" type="pres">
      <dgm:prSet presAssocID="{9B09D371-5FEE-4E93-8326-948542E4A8E1}" presName="parentLin" presStyleCnt="0"/>
      <dgm:spPr/>
    </dgm:pt>
    <dgm:pt modelId="{0A0DC8AF-51FB-4912-9E49-FCBF05FF5187}" type="pres">
      <dgm:prSet presAssocID="{9B09D371-5FEE-4E93-8326-948542E4A8E1}" presName="parentLeftMargin" presStyleLbl="node1" presStyleIdx="1" presStyleCnt="3"/>
      <dgm:spPr/>
    </dgm:pt>
    <dgm:pt modelId="{66249BC8-4AF6-4DE6-908E-7079A3EECA2E}" type="pres">
      <dgm:prSet presAssocID="{9B09D371-5FEE-4E93-8326-948542E4A8E1}" presName="parentText" presStyleLbl="node1" presStyleIdx="2" presStyleCnt="3">
        <dgm:presLayoutVars>
          <dgm:chMax val="0"/>
          <dgm:bulletEnabled val="1"/>
        </dgm:presLayoutVars>
      </dgm:prSet>
      <dgm:spPr/>
    </dgm:pt>
    <dgm:pt modelId="{4578BD43-0AD0-4F68-B951-88518FE4BA9E}" type="pres">
      <dgm:prSet presAssocID="{9B09D371-5FEE-4E93-8326-948542E4A8E1}" presName="negativeSpace" presStyleCnt="0"/>
      <dgm:spPr/>
    </dgm:pt>
    <dgm:pt modelId="{71EDEE67-1490-4710-8668-CCC6D278658A}" type="pres">
      <dgm:prSet presAssocID="{9B09D371-5FEE-4E93-8326-948542E4A8E1}" presName="childText" presStyleLbl="conFgAcc1" presStyleIdx="2" presStyleCnt="3">
        <dgm:presLayoutVars>
          <dgm:bulletEnabled val="1"/>
        </dgm:presLayoutVars>
      </dgm:prSet>
      <dgm:spPr/>
    </dgm:pt>
  </dgm:ptLst>
  <dgm:cxnLst>
    <dgm:cxn modelId="{360C9600-D246-40AD-945E-B44E3DF16A72}" type="presOf" srcId="{95EF433A-EBED-4F82-A1F0-5426A054314F}" destId="{2A0C4CBF-4FC5-465F-9B78-2251145B19C5}" srcOrd="0" destOrd="0" presId="urn:microsoft.com/office/officeart/2005/8/layout/list1"/>
    <dgm:cxn modelId="{DEA48A10-525A-4066-ACDD-B88439131A99}" type="presOf" srcId="{FC139498-E65D-42EB-A4AD-AD865F704A13}" destId="{51526A62-B843-4541-8D94-5A0EA18E3AA5}" srcOrd="0" destOrd="0" presId="urn:microsoft.com/office/officeart/2005/8/layout/list1"/>
    <dgm:cxn modelId="{5A11EB1C-2340-4E7A-8353-EE75CC6DF3CF}" type="presOf" srcId="{9B09D371-5FEE-4E93-8326-948542E4A8E1}" destId="{0A0DC8AF-51FB-4912-9E49-FCBF05FF5187}" srcOrd="0" destOrd="0" presId="urn:microsoft.com/office/officeart/2005/8/layout/list1"/>
    <dgm:cxn modelId="{0665281D-370F-4BDC-8795-38442481CAB0}" type="presOf" srcId="{68F267D3-B52D-4925-AEE1-8427646E5E8B}" destId="{533A10C8-214F-4FE8-ACCD-825EE47B47B9}" srcOrd="1" destOrd="0" presId="urn:microsoft.com/office/officeart/2005/8/layout/list1"/>
    <dgm:cxn modelId="{C68A8126-7123-41C9-8C29-7AA9F65020F5}" type="presOf" srcId="{6D8FBBBA-E913-46F3-A521-3D9A82BFE5B6}" destId="{A7B49B2C-3EAB-476D-BB89-313A186A6878}" srcOrd="0" destOrd="0" presId="urn:microsoft.com/office/officeart/2005/8/layout/list1"/>
    <dgm:cxn modelId="{6909342B-18F3-432A-8850-CCCBB9DD7B57}" type="presOf" srcId="{68F267D3-B52D-4925-AEE1-8427646E5E8B}" destId="{4A2B2509-99FC-4870-AF76-C8FCE0FA11FE}" srcOrd="0" destOrd="0" presId="urn:microsoft.com/office/officeart/2005/8/layout/list1"/>
    <dgm:cxn modelId="{54639232-E870-4FF0-A96F-7CD72B86334E}" type="presOf" srcId="{DD4C3311-A0C0-4CB0-AD5B-6D370A19A3B0}" destId="{A7B49B2C-3EAB-476D-BB89-313A186A6878}" srcOrd="0" destOrd="1" presId="urn:microsoft.com/office/officeart/2005/8/layout/list1"/>
    <dgm:cxn modelId="{F6FB085C-8EF5-4F24-9FB0-7BCEEF3CA338}" srcId="{FC139498-E65D-42EB-A4AD-AD865F704A13}" destId="{9B09D371-5FEE-4E93-8326-948542E4A8E1}" srcOrd="2" destOrd="0" parTransId="{10454DE7-8E51-4F48-882B-5DAEF569D516}" sibTransId="{CF180ADF-4163-43B1-A2C5-E08135A5153B}"/>
    <dgm:cxn modelId="{92C0355D-41E1-4B6B-9BC6-09AC9653A7FF}" type="presOf" srcId="{6F7F1CBF-45C0-43D1-9F33-DBFBDB161212}" destId="{71EDEE67-1490-4710-8668-CCC6D278658A}" srcOrd="0" destOrd="0" presId="urn:microsoft.com/office/officeart/2005/8/layout/list1"/>
    <dgm:cxn modelId="{A4211B5E-CFE2-4D35-89C2-D534895DC998}" srcId="{9B09D371-5FEE-4E93-8326-948542E4A8E1}" destId="{6F7F1CBF-45C0-43D1-9F33-DBFBDB161212}" srcOrd="0" destOrd="0" parTransId="{132A4394-90F7-4232-853F-F7F8CB5BEF3C}" sibTransId="{7D14998C-0F9F-4762-807A-5C2B76E8AB54}"/>
    <dgm:cxn modelId="{E0797F61-86DB-4CAD-8A08-D4277CA5F12D}" srcId="{FC139498-E65D-42EB-A4AD-AD865F704A13}" destId="{68F267D3-B52D-4925-AEE1-8427646E5E8B}" srcOrd="1" destOrd="0" parTransId="{D9B2B3EE-FEE5-4FA3-88E2-C2A9DAD088A1}" sibTransId="{1F21B85E-E046-4D46-B5B3-ADA92370BE1E}"/>
    <dgm:cxn modelId="{103E546B-958F-4202-93B5-226C50D5255A}" srcId="{95EF433A-EBED-4F82-A1F0-5426A054314F}" destId="{DD4C3311-A0C0-4CB0-AD5B-6D370A19A3B0}" srcOrd="1" destOrd="0" parTransId="{5F7C845A-8B66-4B43-904B-CCDA9BAE47E9}" sibTransId="{83BE8064-07B1-48A8-8BBA-967568AEDDCB}"/>
    <dgm:cxn modelId="{19760372-C1FB-41B0-9753-6B62993D8B62}" srcId="{68F267D3-B52D-4925-AEE1-8427646E5E8B}" destId="{DA97A452-885C-4373-858C-9E0E915C5E4B}" srcOrd="1" destOrd="0" parTransId="{95C8168E-6F88-4CD4-A6FB-042B9C620230}" sibTransId="{771CC151-B6FF-4118-B4C3-AA6E00B40E17}"/>
    <dgm:cxn modelId="{DB7B9F85-5F98-4E68-8A0C-62106505D2A6}" type="presOf" srcId="{95EF433A-EBED-4F82-A1F0-5426A054314F}" destId="{85189CBC-1AA3-485F-A2CA-83CCA08EA750}" srcOrd="1" destOrd="0" presId="urn:microsoft.com/office/officeart/2005/8/layout/list1"/>
    <dgm:cxn modelId="{D9023D8F-93C3-4DDF-8857-B4D598F30FD7}" srcId="{FC139498-E65D-42EB-A4AD-AD865F704A13}" destId="{95EF433A-EBED-4F82-A1F0-5426A054314F}" srcOrd="0" destOrd="0" parTransId="{DDD37996-38CF-4B1F-A893-CDCCB8AAAF60}" sibTransId="{205250C5-A0D1-4C09-BDD9-1AD4F4295803}"/>
    <dgm:cxn modelId="{1FA36992-C5D3-428D-A7D8-CACFBEBD98D0}" type="presOf" srcId="{DA97A452-885C-4373-858C-9E0E915C5E4B}" destId="{19A37105-5495-4047-AB58-F08AFFE1EC59}" srcOrd="0" destOrd="1" presId="urn:microsoft.com/office/officeart/2005/8/layout/list1"/>
    <dgm:cxn modelId="{C6104D92-2BE9-4E2E-809D-55697214599B}" srcId="{95EF433A-EBED-4F82-A1F0-5426A054314F}" destId="{6D8FBBBA-E913-46F3-A521-3D9A82BFE5B6}" srcOrd="0" destOrd="0" parTransId="{D345C998-D822-4368-9D23-BA8FBB8EAE60}" sibTransId="{F106BD66-55CC-4E5C-825B-9426EE066E5B}"/>
    <dgm:cxn modelId="{2C0A51A9-B05C-400E-BEBA-BDC00382687C}" srcId="{95EF433A-EBED-4F82-A1F0-5426A054314F}" destId="{D042AAE2-85E5-4CEE-BD6C-5ECA2FF12C20}" srcOrd="2" destOrd="0" parTransId="{FC49E121-8D01-4BB2-9253-30E688E5A352}" sibTransId="{BB93103A-C841-4BFE-A3B9-7C21AF129853}"/>
    <dgm:cxn modelId="{60AFA9C5-6F5E-49C1-A120-C2F1425DD18E}" type="presOf" srcId="{D042AAE2-85E5-4CEE-BD6C-5ECA2FF12C20}" destId="{A7B49B2C-3EAB-476D-BB89-313A186A6878}" srcOrd="0" destOrd="2" presId="urn:microsoft.com/office/officeart/2005/8/layout/list1"/>
    <dgm:cxn modelId="{DF1FF7D1-BEFE-47C0-920B-8A5ACA9E7B16}" srcId="{68F267D3-B52D-4925-AEE1-8427646E5E8B}" destId="{80C98FCE-CD2B-4FED-B926-B6AF2999865D}" srcOrd="0" destOrd="0" parTransId="{DDC1C378-91C1-4030-8C3D-55C2F89ABDCE}" sibTransId="{6C9B5E88-65FD-4F87-80FF-060750B003CB}"/>
    <dgm:cxn modelId="{D3320EDD-BEC8-4FB4-B547-764C28496721}" type="presOf" srcId="{9B09D371-5FEE-4E93-8326-948542E4A8E1}" destId="{66249BC8-4AF6-4DE6-908E-7079A3EECA2E}" srcOrd="1" destOrd="0" presId="urn:microsoft.com/office/officeart/2005/8/layout/list1"/>
    <dgm:cxn modelId="{C16693FC-E9DC-4CB1-9A91-250C13E0FCBF}" type="presOf" srcId="{80C98FCE-CD2B-4FED-B926-B6AF2999865D}" destId="{19A37105-5495-4047-AB58-F08AFFE1EC59}" srcOrd="0" destOrd="0" presId="urn:microsoft.com/office/officeart/2005/8/layout/list1"/>
    <dgm:cxn modelId="{95B84DDB-9C11-4F67-9064-5338317CA1DC}" type="presParOf" srcId="{51526A62-B843-4541-8D94-5A0EA18E3AA5}" destId="{EDE676CB-776A-4991-9033-82D51956EB3D}" srcOrd="0" destOrd="0" presId="urn:microsoft.com/office/officeart/2005/8/layout/list1"/>
    <dgm:cxn modelId="{E658053B-AFB6-4CA7-BB49-5377206133CF}" type="presParOf" srcId="{EDE676CB-776A-4991-9033-82D51956EB3D}" destId="{2A0C4CBF-4FC5-465F-9B78-2251145B19C5}" srcOrd="0" destOrd="0" presId="urn:microsoft.com/office/officeart/2005/8/layout/list1"/>
    <dgm:cxn modelId="{2F4811F2-6793-41EC-B513-2ABD48888E3F}" type="presParOf" srcId="{EDE676CB-776A-4991-9033-82D51956EB3D}" destId="{85189CBC-1AA3-485F-A2CA-83CCA08EA750}" srcOrd="1" destOrd="0" presId="urn:microsoft.com/office/officeart/2005/8/layout/list1"/>
    <dgm:cxn modelId="{1270BFDD-BA13-41CD-96DE-FCFAF509794B}" type="presParOf" srcId="{51526A62-B843-4541-8D94-5A0EA18E3AA5}" destId="{6779C12B-3BCF-484A-877F-9513F04E8B12}" srcOrd="1" destOrd="0" presId="urn:microsoft.com/office/officeart/2005/8/layout/list1"/>
    <dgm:cxn modelId="{3D3C0CBB-75F6-464A-9BBF-54D584ABA8D1}" type="presParOf" srcId="{51526A62-B843-4541-8D94-5A0EA18E3AA5}" destId="{A7B49B2C-3EAB-476D-BB89-313A186A6878}" srcOrd="2" destOrd="0" presId="urn:microsoft.com/office/officeart/2005/8/layout/list1"/>
    <dgm:cxn modelId="{4B93C46F-09A1-4682-9CC9-0938F60AF501}" type="presParOf" srcId="{51526A62-B843-4541-8D94-5A0EA18E3AA5}" destId="{1178E7E8-5FD1-43F0-B64D-E5F95BD56752}" srcOrd="3" destOrd="0" presId="urn:microsoft.com/office/officeart/2005/8/layout/list1"/>
    <dgm:cxn modelId="{11EE0A35-47EA-44D7-9EB5-FBCAC8950D53}" type="presParOf" srcId="{51526A62-B843-4541-8D94-5A0EA18E3AA5}" destId="{A80900A7-5C1C-4446-9F76-4E68388EE33E}" srcOrd="4" destOrd="0" presId="urn:microsoft.com/office/officeart/2005/8/layout/list1"/>
    <dgm:cxn modelId="{40A73138-0E32-4DFE-A54F-77A479ECD4D0}" type="presParOf" srcId="{A80900A7-5C1C-4446-9F76-4E68388EE33E}" destId="{4A2B2509-99FC-4870-AF76-C8FCE0FA11FE}" srcOrd="0" destOrd="0" presId="urn:microsoft.com/office/officeart/2005/8/layout/list1"/>
    <dgm:cxn modelId="{E2974680-21F2-4D8A-A5E0-C69BE268BE6B}" type="presParOf" srcId="{A80900A7-5C1C-4446-9F76-4E68388EE33E}" destId="{533A10C8-214F-4FE8-ACCD-825EE47B47B9}" srcOrd="1" destOrd="0" presId="urn:microsoft.com/office/officeart/2005/8/layout/list1"/>
    <dgm:cxn modelId="{32ECFCC5-43CA-4D95-A4A9-94C875D314DC}" type="presParOf" srcId="{51526A62-B843-4541-8D94-5A0EA18E3AA5}" destId="{110593B7-B2AF-40FC-88E8-2EC05379A45A}" srcOrd="5" destOrd="0" presId="urn:microsoft.com/office/officeart/2005/8/layout/list1"/>
    <dgm:cxn modelId="{6A2E1D26-F2C6-4A01-AE88-C3BEDB69C99B}" type="presParOf" srcId="{51526A62-B843-4541-8D94-5A0EA18E3AA5}" destId="{19A37105-5495-4047-AB58-F08AFFE1EC59}" srcOrd="6" destOrd="0" presId="urn:microsoft.com/office/officeart/2005/8/layout/list1"/>
    <dgm:cxn modelId="{20116CCF-B1EB-49ED-9DA3-5AA656B6DACA}" type="presParOf" srcId="{51526A62-B843-4541-8D94-5A0EA18E3AA5}" destId="{8F09D2A3-FF9E-49CE-A68B-84259F0B2A52}" srcOrd="7" destOrd="0" presId="urn:microsoft.com/office/officeart/2005/8/layout/list1"/>
    <dgm:cxn modelId="{B3BF2633-027A-4209-BE3B-80DB081884BA}" type="presParOf" srcId="{51526A62-B843-4541-8D94-5A0EA18E3AA5}" destId="{C4BD25E4-B307-4FCE-AB94-56331E23ED4B}" srcOrd="8" destOrd="0" presId="urn:microsoft.com/office/officeart/2005/8/layout/list1"/>
    <dgm:cxn modelId="{24398F41-0C04-410F-80F6-E03D9836DFCF}" type="presParOf" srcId="{C4BD25E4-B307-4FCE-AB94-56331E23ED4B}" destId="{0A0DC8AF-51FB-4912-9E49-FCBF05FF5187}" srcOrd="0" destOrd="0" presId="urn:microsoft.com/office/officeart/2005/8/layout/list1"/>
    <dgm:cxn modelId="{D1480942-2D2D-47BF-8F67-529DE9FFDA87}" type="presParOf" srcId="{C4BD25E4-B307-4FCE-AB94-56331E23ED4B}" destId="{66249BC8-4AF6-4DE6-908E-7079A3EECA2E}" srcOrd="1" destOrd="0" presId="urn:microsoft.com/office/officeart/2005/8/layout/list1"/>
    <dgm:cxn modelId="{0DD4DE9E-9C76-4913-93FC-1C1999E39B0A}" type="presParOf" srcId="{51526A62-B843-4541-8D94-5A0EA18E3AA5}" destId="{4578BD43-0AD0-4F68-B951-88518FE4BA9E}" srcOrd="9" destOrd="0" presId="urn:microsoft.com/office/officeart/2005/8/layout/list1"/>
    <dgm:cxn modelId="{DF0293E1-E441-49E0-B9FF-ABD200BFD345}" type="presParOf" srcId="{51526A62-B843-4541-8D94-5A0EA18E3AA5}" destId="{71EDEE67-1490-4710-8668-CCC6D278658A}"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F10E99-966D-43DA-9F84-17F338546B6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GB"/>
        </a:p>
      </dgm:t>
    </dgm:pt>
    <dgm:pt modelId="{176E6ADA-CE55-40FA-B600-A16F8A26F3D6}">
      <dgm:prSet phldrT="[Text]"/>
      <dgm:spPr>
        <a:solidFill>
          <a:schemeClr val="accent1">
            <a:lumMod val="75000"/>
          </a:schemeClr>
        </a:solidFill>
        <a:ln>
          <a:solidFill>
            <a:schemeClr val="tx2">
              <a:lumMod val="75000"/>
            </a:schemeClr>
          </a:solidFill>
        </a:ln>
      </dgm:spPr>
      <dgm:t>
        <a:bodyPr/>
        <a:lstStyle/>
        <a:p>
          <a:r>
            <a:rPr lang="en-GB" dirty="0"/>
            <a:t>Statistical significance</a:t>
          </a:r>
        </a:p>
      </dgm:t>
    </dgm:pt>
    <dgm:pt modelId="{64B41203-47BF-469F-A455-7BDFEBEEFAD8}" type="parTrans" cxnId="{2C87EC82-6298-4117-982A-B87CC197AD23}">
      <dgm:prSet/>
      <dgm:spPr/>
      <dgm:t>
        <a:bodyPr/>
        <a:lstStyle/>
        <a:p>
          <a:endParaRPr lang="en-GB"/>
        </a:p>
      </dgm:t>
    </dgm:pt>
    <dgm:pt modelId="{D583D904-42F8-4819-9887-11E12575F546}" type="sibTrans" cxnId="{2C87EC82-6298-4117-982A-B87CC197AD23}">
      <dgm:prSet/>
      <dgm:spPr/>
      <dgm:t>
        <a:bodyPr/>
        <a:lstStyle/>
        <a:p>
          <a:endParaRPr lang="en-GB"/>
        </a:p>
      </dgm:t>
    </dgm:pt>
    <dgm:pt modelId="{A5365B9B-4007-4D5F-8DB8-7043A93E9A97}">
      <dgm:prSet/>
      <dgm:spPr>
        <a:solidFill>
          <a:schemeClr val="accent1">
            <a:lumMod val="20000"/>
            <a:lumOff val="80000"/>
            <a:alpha val="90000"/>
          </a:schemeClr>
        </a:solidFill>
      </dgm:spPr>
      <dgm:t>
        <a:bodyPr/>
        <a:lstStyle/>
        <a:p>
          <a:r>
            <a:rPr lang="en-GB" dirty="0"/>
            <a:t>How likely it is that the result is not due to chance?</a:t>
          </a:r>
        </a:p>
      </dgm:t>
    </dgm:pt>
    <dgm:pt modelId="{DAD39922-78B6-420D-99A3-48D9CBCD153A}" type="parTrans" cxnId="{F2676753-9512-44C3-8BB6-FC022E3EDE35}">
      <dgm:prSet/>
      <dgm:spPr/>
      <dgm:t>
        <a:bodyPr/>
        <a:lstStyle/>
        <a:p>
          <a:endParaRPr lang="en-GB"/>
        </a:p>
      </dgm:t>
    </dgm:pt>
    <dgm:pt modelId="{F1B734DA-059E-41A1-B4B5-4AAD0259FF57}" type="sibTrans" cxnId="{F2676753-9512-44C3-8BB6-FC022E3EDE35}">
      <dgm:prSet/>
      <dgm:spPr/>
      <dgm:t>
        <a:bodyPr/>
        <a:lstStyle/>
        <a:p>
          <a:endParaRPr lang="en-GB"/>
        </a:p>
      </dgm:t>
    </dgm:pt>
    <dgm:pt modelId="{14F37CD4-3085-48DE-9B21-6365FCE52DF0}">
      <dgm:prSet/>
      <dgm:spPr>
        <a:solidFill>
          <a:schemeClr val="accent1">
            <a:lumMod val="20000"/>
            <a:lumOff val="80000"/>
            <a:alpha val="90000"/>
          </a:schemeClr>
        </a:solidFill>
      </dgm:spPr>
      <dgm:t>
        <a:bodyPr/>
        <a:lstStyle/>
        <a:p>
          <a:r>
            <a:rPr lang="en-GB" dirty="0"/>
            <a:t>Coin tossing does not maintain 50:50 balance</a:t>
          </a:r>
        </a:p>
      </dgm:t>
    </dgm:pt>
    <dgm:pt modelId="{B96C0954-7319-4442-AF24-9B7E218CE697}" type="parTrans" cxnId="{64BB88FC-7A82-4FB2-ACD8-E0C4952EDAE4}">
      <dgm:prSet/>
      <dgm:spPr/>
      <dgm:t>
        <a:bodyPr/>
        <a:lstStyle/>
        <a:p>
          <a:endParaRPr lang="en-GB"/>
        </a:p>
      </dgm:t>
    </dgm:pt>
    <dgm:pt modelId="{8A2FCDCF-00A1-4194-B4AB-253FE20C2D88}" type="sibTrans" cxnId="{64BB88FC-7A82-4FB2-ACD8-E0C4952EDAE4}">
      <dgm:prSet/>
      <dgm:spPr/>
      <dgm:t>
        <a:bodyPr/>
        <a:lstStyle/>
        <a:p>
          <a:endParaRPr lang="en-GB"/>
        </a:p>
      </dgm:t>
    </dgm:pt>
    <dgm:pt modelId="{1C6C4EF9-0037-4C0C-81A8-A62232FCEBE2}">
      <dgm:prSet/>
      <dgm:spPr>
        <a:solidFill>
          <a:schemeClr val="accent1">
            <a:lumMod val="75000"/>
          </a:schemeClr>
        </a:solidFill>
        <a:ln>
          <a:solidFill>
            <a:schemeClr val="tx2">
              <a:lumMod val="75000"/>
            </a:schemeClr>
          </a:solidFill>
        </a:ln>
      </dgm:spPr>
      <dgm:t>
        <a:bodyPr/>
        <a:lstStyle/>
        <a:p>
          <a:r>
            <a:rPr lang="en-GB" dirty="0"/>
            <a:t>Performance measures</a:t>
          </a:r>
        </a:p>
      </dgm:t>
    </dgm:pt>
    <dgm:pt modelId="{968B73C2-152B-4AFB-ADB0-90BF948FD2DD}" type="parTrans" cxnId="{6DBBD9C7-257A-4EC2-A46C-C4CC9FA6AC55}">
      <dgm:prSet/>
      <dgm:spPr/>
      <dgm:t>
        <a:bodyPr/>
        <a:lstStyle/>
        <a:p>
          <a:endParaRPr lang="en-GB"/>
        </a:p>
      </dgm:t>
    </dgm:pt>
    <dgm:pt modelId="{85E88915-E973-41E0-B72D-0CF954E3892B}" type="sibTrans" cxnId="{6DBBD9C7-257A-4EC2-A46C-C4CC9FA6AC55}">
      <dgm:prSet/>
      <dgm:spPr/>
      <dgm:t>
        <a:bodyPr/>
        <a:lstStyle/>
        <a:p>
          <a:endParaRPr lang="en-GB"/>
        </a:p>
      </dgm:t>
    </dgm:pt>
    <dgm:pt modelId="{3C82D278-2E02-49C3-94E6-64AF304F8674}">
      <dgm:prSet/>
      <dgm:spPr>
        <a:solidFill>
          <a:schemeClr val="accent1">
            <a:lumMod val="20000"/>
            <a:lumOff val="80000"/>
            <a:alpha val="90000"/>
          </a:schemeClr>
        </a:solidFill>
      </dgm:spPr>
      <dgm:t>
        <a:bodyPr/>
        <a:lstStyle/>
        <a:p>
          <a:r>
            <a:rPr lang="en-GB" dirty="0"/>
            <a:t>Effectiveness (error rate, mean squared error)</a:t>
          </a:r>
        </a:p>
      </dgm:t>
    </dgm:pt>
    <dgm:pt modelId="{FF51730F-3356-4F48-8750-F5B5174EFA8E}" type="parTrans" cxnId="{26F0CECC-683F-40BE-838E-D444940452BC}">
      <dgm:prSet/>
      <dgm:spPr/>
      <dgm:t>
        <a:bodyPr/>
        <a:lstStyle/>
        <a:p>
          <a:endParaRPr lang="en-GB"/>
        </a:p>
      </dgm:t>
    </dgm:pt>
    <dgm:pt modelId="{BB74AA62-55E0-490E-B43E-C983D3336746}" type="sibTrans" cxnId="{26F0CECC-683F-40BE-838E-D444940452BC}">
      <dgm:prSet/>
      <dgm:spPr/>
      <dgm:t>
        <a:bodyPr/>
        <a:lstStyle/>
        <a:p>
          <a:endParaRPr lang="en-GB"/>
        </a:p>
      </dgm:t>
    </dgm:pt>
    <dgm:pt modelId="{89A19F79-6B8D-48F9-99B5-22F38B06E818}">
      <dgm:prSet/>
      <dgm:spPr>
        <a:solidFill>
          <a:schemeClr val="accent1">
            <a:lumMod val="20000"/>
            <a:lumOff val="80000"/>
            <a:alpha val="90000"/>
          </a:schemeClr>
        </a:solidFill>
      </dgm:spPr>
      <dgm:t>
        <a:bodyPr/>
        <a:lstStyle/>
        <a:p>
          <a:r>
            <a:rPr lang="en-GB" dirty="0"/>
            <a:t>Efficiency (CPU cycles)</a:t>
          </a:r>
        </a:p>
      </dgm:t>
    </dgm:pt>
    <dgm:pt modelId="{C22E120F-C2DF-48BB-A619-EAC748CFF5E6}" type="parTrans" cxnId="{9442F85C-6748-438A-B754-F9DF4593C91E}">
      <dgm:prSet/>
      <dgm:spPr/>
      <dgm:t>
        <a:bodyPr/>
        <a:lstStyle/>
        <a:p>
          <a:endParaRPr lang="en-GB"/>
        </a:p>
      </dgm:t>
    </dgm:pt>
    <dgm:pt modelId="{D1152BAC-1670-4F71-A9D8-B85E07E2B474}" type="sibTrans" cxnId="{9442F85C-6748-438A-B754-F9DF4593C91E}">
      <dgm:prSet/>
      <dgm:spPr/>
      <dgm:t>
        <a:bodyPr/>
        <a:lstStyle/>
        <a:p>
          <a:endParaRPr lang="en-GB"/>
        </a:p>
      </dgm:t>
    </dgm:pt>
    <dgm:pt modelId="{170CC183-6F2C-4AC9-AA02-EE17081A643A}">
      <dgm:prSet/>
      <dgm:spPr>
        <a:solidFill>
          <a:schemeClr val="accent1">
            <a:lumMod val="75000"/>
          </a:schemeClr>
        </a:solidFill>
        <a:ln>
          <a:solidFill>
            <a:schemeClr val="tx2">
              <a:lumMod val="75000"/>
            </a:schemeClr>
          </a:solidFill>
        </a:ln>
      </dgm:spPr>
      <dgm:t>
        <a:bodyPr/>
        <a:lstStyle/>
        <a:p>
          <a:r>
            <a:rPr lang="en-GB" dirty="0"/>
            <a:t>Costs assigned to different types of errors</a:t>
          </a:r>
        </a:p>
      </dgm:t>
    </dgm:pt>
    <dgm:pt modelId="{1720C2D7-4963-4F9D-91AC-A4B2090C5D6E}" type="parTrans" cxnId="{7B52D309-3776-492C-B9D4-1236A3ADAAEB}">
      <dgm:prSet/>
      <dgm:spPr/>
      <dgm:t>
        <a:bodyPr/>
        <a:lstStyle/>
        <a:p>
          <a:endParaRPr lang="en-GB"/>
        </a:p>
      </dgm:t>
    </dgm:pt>
    <dgm:pt modelId="{6E1704D2-6ED4-40E1-90EC-932074BE613B}" type="sibTrans" cxnId="{7B52D309-3776-492C-B9D4-1236A3ADAAEB}">
      <dgm:prSet/>
      <dgm:spPr/>
      <dgm:t>
        <a:bodyPr/>
        <a:lstStyle/>
        <a:p>
          <a:endParaRPr lang="en-GB"/>
        </a:p>
      </dgm:t>
    </dgm:pt>
    <dgm:pt modelId="{5794AC15-6527-4B89-A5F2-15F54BDC1CD7}">
      <dgm:prSet/>
      <dgm:spPr>
        <a:solidFill>
          <a:schemeClr val="accent1">
            <a:lumMod val="20000"/>
            <a:lumOff val="80000"/>
            <a:alpha val="90000"/>
          </a:schemeClr>
        </a:solidFill>
      </dgm:spPr>
      <dgm:t>
        <a:bodyPr/>
        <a:lstStyle/>
        <a:p>
          <a:r>
            <a:rPr lang="en-GB" dirty="0"/>
            <a:t>Medical false alarms are often less costly than a missed diagnosis</a:t>
          </a:r>
        </a:p>
      </dgm:t>
    </dgm:pt>
    <dgm:pt modelId="{7A973678-691B-4F2D-8F8D-E867441018ED}" type="parTrans" cxnId="{82BCAE1A-650E-4BCF-B5D0-99E0B8C62D53}">
      <dgm:prSet/>
      <dgm:spPr/>
      <dgm:t>
        <a:bodyPr/>
        <a:lstStyle/>
        <a:p>
          <a:endParaRPr lang="en-GB"/>
        </a:p>
      </dgm:t>
    </dgm:pt>
    <dgm:pt modelId="{053967B8-CDFA-4FA4-BBE1-FE06E7B2A24C}" type="sibTrans" cxnId="{82BCAE1A-650E-4BCF-B5D0-99E0B8C62D53}">
      <dgm:prSet/>
      <dgm:spPr/>
      <dgm:t>
        <a:bodyPr/>
        <a:lstStyle/>
        <a:p>
          <a:endParaRPr lang="en-GB"/>
        </a:p>
      </dgm:t>
    </dgm:pt>
    <dgm:pt modelId="{E4830A5D-7A3E-4ACB-AD7E-3CC1BFB60828}">
      <dgm:prSet/>
      <dgm:spPr>
        <a:solidFill>
          <a:schemeClr val="accent1">
            <a:lumMod val="20000"/>
            <a:lumOff val="80000"/>
            <a:alpha val="90000"/>
          </a:schemeClr>
        </a:solidFill>
      </dgm:spPr>
      <dgm:t>
        <a:bodyPr/>
        <a:lstStyle/>
        <a:p>
          <a:r>
            <a:rPr lang="en-GB" dirty="0"/>
            <a:t>False security intrusion alert less costly than missed intrusion</a:t>
          </a:r>
        </a:p>
      </dgm:t>
    </dgm:pt>
    <dgm:pt modelId="{DF522361-C27C-496E-9E1A-99FF2CA1B1FB}" type="parTrans" cxnId="{567615F6-6F2C-4D06-8568-CD701EE35497}">
      <dgm:prSet/>
      <dgm:spPr/>
      <dgm:t>
        <a:bodyPr/>
        <a:lstStyle/>
        <a:p>
          <a:endParaRPr lang="en-GB"/>
        </a:p>
      </dgm:t>
    </dgm:pt>
    <dgm:pt modelId="{04EB5D0B-94AA-462F-9BC3-C914AC1E25C9}" type="sibTrans" cxnId="{567615F6-6F2C-4D06-8568-CD701EE35497}">
      <dgm:prSet/>
      <dgm:spPr/>
      <dgm:t>
        <a:bodyPr/>
        <a:lstStyle/>
        <a:p>
          <a:endParaRPr lang="en-GB"/>
        </a:p>
      </dgm:t>
    </dgm:pt>
    <dgm:pt modelId="{CA16A81A-2B4A-44B0-AC45-5176BF7B1B07}" type="pres">
      <dgm:prSet presAssocID="{24F10E99-966D-43DA-9F84-17F338546B69}" presName="Name0" presStyleCnt="0">
        <dgm:presLayoutVars>
          <dgm:dir/>
          <dgm:animLvl val="lvl"/>
          <dgm:resizeHandles val="exact"/>
        </dgm:presLayoutVars>
      </dgm:prSet>
      <dgm:spPr/>
    </dgm:pt>
    <dgm:pt modelId="{BB0D574E-CAC2-49C7-9391-A258CAD7154D}" type="pres">
      <dgm:prSet presAssocID="{176E6ADA-CE55-40FA-B600-A16F8A26F3D6}" presName="composite" presStyleCnt="0"/>
      <dgm:spPr/>
    </dgm:pt>
    <dgm:pt modelId="{7015B5F7-4FE2-4ED2-8E39-8241189FDA6A}" type="pres">
      <dgm:prSet presAssocID="{176E6ADA-CE55-40FA-B600-A16F8A26F3D6}" presName="parTx" presStyleLbl="alignNode1" presStyleIdx="0" presStyleCnt="3" custLinFactNeighborX="-103" custLinFactNeighborY="-2300">
        <dgm:presLayoutVars>
          <dgm:chMax val="0"/>
          <dgm:chPref val="0"/>
          <dgm:bulletEnabled val="1"/>
        </dgm:presLayoutVars>
      </dgm:prSet>
      <dgm:spPr/>
    </dgm:pt>
    <dgm:pt modelId="{4BA239B3-7290-4711-9994-918FE6FAC803}" type="pres">
      <dgm:prSet presAssocID="{176E6ADA-CE55-40FA-B600-A16F8A26F3D6}" presName="desTx" presStyleLbl="alignAccFollowNode1" presStyleIdx="0" presStyleCnt="3">
        <dgm:presLayoutVars>
          <dgm:bulletEnabled val="1"/>
        </dgm:presLayoutVars>
      </dgm:prSet>
      <dgm:spPr/>
    </dgm:pt>
    <dgm:pt modelId="{B4649B27-F5A6-4489-B0EC-9ED5558007D2}" type="pres">
      <dgm:prSet presAssocID="{D583D904-42F8-4819-9887-11E12575F546}" presName="space" presStyleCnt="0"/>
      <dgm:spPr/>
    </dgm:pt>
    <dgm:pt modelId="{F4F4EB67-2406-4E58-9689-9A4AD0AA574D}" type="pres">
      <dgm:prSet presAssocID="{1C6C4EF9-0037-4C0C-81A8-A62232FCEBE2}" presName="composite" presStyleCnt="0"/>
      <dgm:spPr/>
    </dgm:pt>
    <dgm:pt modelId="{F7E77D24-41D3-42AC-9CC2-592CF3BCF83B}" type="pres">
      <dgm:prSet presAssocID="{1C6C4EF9-0037-4C0C-81A8-A62232FCEBE2}" presName="parTx" presStyleLbl="alignNode1" presStyleIdx="1" presStyleCnt="3">
        <dgm:presLayoutVars>
          <dgm:chMax val="0"/>
          <dgm:chPref val="0"/>
          <dgm:bulletEnabled val="1"/>
        </dgm:presLayoutVars>
      </dgm:prSet>
      <dgm:spPr/>
    </dgm:pt>
    <dgm:pt modelId="{B93CA595-D0B0-4F3A-A083-2A16545A6635}" type="pres">
      <dgm:prSet presAssocID="{1C6C4EF9-0037-4C0C-81A8-A62232FCEBE2}" presName="desTx" presStyleLbl="alignAccFollowNode1" presStyleIdx="1" presStyleCnt="3">
        <dgm:presLayoutVars>
          <dgm:bulletEnabled val="1"/>
        </dgm:presLayoutVars>
      </dgm:prSet>
      <dgm:spPr/>
    </dgm:pt>
    <dgm:pt modelId="{AF16E096-39DE-4DB3-A747-6407E30D06DF}" type="pres">
      <dgm:prSet presAssocID="{85E88915-E973-41E0-B72D-0CF954E3892B}" presName="space" presStyleCnt="0"/>
      <dgm:spPr/>
    </dgm:pt>
    <dgm:pt modelId="{35605517-53D2-4F89-A10B-791A0A9F8093}" type="pres">
      <dgm:prSet presAssocID="{170CC183-6F2C-4AC9-AA02-EE17081A643A}" presName="composite" presStyleCnt="0"/>
      <dgm:spPr/>
    </dgm:pt>
    <dgm:pt modelId="{700BED67-B505-4D34-93E6-E3FCA8740A51}" type="pres">
      <dgm:prSet presAssocID="{170CC183-6F2C-4AC9-AA02-EE17081A643A}" presName="parTx" presStyleLbl="alignNode1" presStyleIdx="2" presStyleCnt="3">
        <dgm:presLayoutVars>
          <dgm:chMax val="0"/>
          <dgm:chPref val="0"/>
          <dgm:bulletEnabled val="1"/>
        </dgm:presLayoutVars>
      </dgm:prSet>
      <dgm:spPr/>
    </dgm:pt>
    <dgm:pt modelId="{616FFD6E-C83A-4F59-AE89-862190D19864}" type="pres">
      <dgm:prSet presAssocID="{170CC183-6F2C-4AC9-AA02-EE17081A643A}" presName="desTx" presStyleLbl="alignAccFollowNode1" presStyleIdx="2" presStyleCnt="3">
        <dgm:presLayoutVars>
          <dgm:bulletEnabled val="1"/>
        </dgm:presLayoutVars>
      </dgm:prSet>
      <dgm:spPr/>
    </dgm:pt>
  </dgm:ptLst>
  <dgm:cxnLst>
    <dgm:cxn modelId="{7B52D309-3776-492C-B9D4-1236A3ADAAEB}" srcId="{24F10E99-966D-43DA-9F84-17F338546B69}" destId="{170CC183-6F2C-4AC9-AA02-EE17081A643A}" srcOrd="2" destOrd="0" parTransId="{1720C2D7-4963-4F9D-91AC-A4B2090C5D6E}" sibTransId="{6E1704D2-6ED4-40E1-90EC-932074BE613B}"/>
    <dgm:cxn modelId="{82BCAE1A-650E-4BCF-B5D0-99E0B8C62D53}" srcId="{170CC183-6F2C-4AC9-AA02-EE17081A643A}" destId="{5794AC15-6527-4B89-A5F2-15F54BDC1CD7}" srcOrd="0" destOrd="0" parTransId="{7A973678-691B-4F2D-8F8D-E867441018ED}" sibTransId="{053967B8-CDFA-4FA4-BBE1-FE06E7B2A24C}"/>
    <dgm:cxn modelId="{69FDE325-9053-4DDB-99AF-1C0713170FF0}" type="presOf" srcId="{1C6C4EF9-0037-4C0C-81A8-A62232FCEBE2}" destId="{F7E77D24-41D3-42AC-9CC2-592CF3BCF83B}" srcOrd="0" destOrd="0" presId="urn:microsoft.com/office/officeart/2005/8/layout/hList1"/>
    <dgm:cxn modelId="{B97DD32C-3BF5-4BA0-B6FD-EE7EE29FDC86}" type="presOf" srcId="{24F10E99-966D-43DA-9F84-17F338546B69}" destId="{CA16A81A-2B4A-44B0-AC45-5176BF7B1B07}" srcOrd="0" destOrd="0" presId="urn:microsoft.com/office/officeart/2005/8/layout/hList1"/>
    <dgm:cxn modelId="{AACBCC32-1931-4D99-BED0-0B527307E3EE}" type="presOf" srcId="{89A19F79-6B8D-48F9-99B5-22F38B06E818}" destId="{B93CA595-D0B0-4F3A-A083-2A16545A6635}" srcOrd="0" destOrd="1" presId="urn:microsoft.com/office/officeart/2005/8/layout/hList1"/>
    <dgm:cxn modelId="{2618003C-4398-49FD-920E-A70521EA6B05}" type="presOf" srcId="{3C82D278-2E02-49C3-94E6-64AF304F8674}" destId="{B93CA595-D0B0-4F3A-A083-2A16545A6635}" srcOrd="0" destOrd="0" presId="urn:microsoft.com/office/officeart/2005/8/layout/hList1"/>
    <dgm:cxn modelId="{9442F85C-6748-438A-B754-F9DF4593C91E}" srcId="{1C6C4EF9-0037-4C0C-81A8-A62232FCEBE2}" destId="{89A19F79-6B8D-48F9-99B5-22F38B06E818}" srcOrd="1" destOrd="0" parTransId="{C22E120F-C2DF-48BB-A619-EAC748CFF5E6}" sibTransId="{D1152BAC-1670-4F71-A9D8-B85E07E2B474}"/>
    <dgm:cxn modelId="{6EE54769-0E07-4FD6-88F4-F5ADCDDAE09A}" type="presOf" srcId="{E4830A5D-7A3E-4ACB-AD7E-3CC1BFB60828}" destId="{616FFD6E-C83A-4F59-AE89-862190D19864}" srcOrd="0" destOrd="1" presId="urn:microsoft.com/office/officeart/2005/8/layout/hList1"/>
    <dgm:cxn modelId="{F2676753-9512-44C3-8BB6-FC022E3EDE35}" srcId="{176E6ADA-CE55-40FA-B600-A16F8A26F3D6}" destId="{A5365B9B-4007-4D5F-8DB8-7043A93E9A97}" srcOrd="0" destOrd="0" parTransId="{DAD39922-78B6-420D-99A3-48D9CBCD153A}" sibTransId="{F1B734DA-059E-41A1-B4B5-4AAD0259FF57}"/>
    <dgm:cxn modelId="{2FAE9577-6A83-4FAE-A06B-12DB6F6303FC}" type="presOf" srcId="{176E6ADA-CE55-40FA-B600-A16F8A26F3D6}" destId="{7015B5F7-4FE2-4ED2-8E39-8241189FDA6A}" srcOrd="0" destOrd="0" presId="urn:microsoft.com/office/officeart/2005/8/layout/hList1"/>
    <dgm:cxn modelId="{2C87EC82-6298-4117-982A-B87CC197AD23}" srcId="{24F10E99-966D-43DA-9F84-17F338546B69}" destId="{176E6ADA-CE55-40FA-B600-A16F8A26F3D6}" srcOrd="0" destOrd="0" parTransId="{64B41203-47BF-469F-A455-7BDFEBEEFAD8}" sibTransId="{D583D904-42F8-4819-9887-11E12575F546}"/>
    <dgm:cxn modelId="{8D411084-708C-471A-8AB3-CA67350BD634}" type="presOf" srcId="{5794AC15-6527-4B89-A5F2-15F54BDC1CD7}" destId="{616FFD6E-C83A-4F59-AE89-862190D19864}" srcOrd="0" destOrd="0" presId="urn:microsoft.com/office/officeart/2005/8/layout/hList1"/>
    <dgm:cxn modelId="{1C9069A2-BA18-45E6-ACC6-AADC4C7306EA}" type="presOf" srcId="{A5365B9B-4007-4D5F-8DB8-7043A93E9A97}" destId="{4BA239B3-7290-4711-9994-918FE6FAC803}" srcOrd="0" destOrd="0" presId="urn:microsoft.com/office/officeart/2005/8/layout/hList1"/>
    <dgm:cxn modelId="{8A629BA4-BB04-4023-8D1F-6156F476A6BB}" type="presOf" srcId="{14F37CD4-3085-48DE-9B21-6365FCE52DF0}" destId="{4BA239B3-7290-4711-9994-918FE6FAC803}" srcOrd="0" destOrd="1" presId="urn:microsoft.com/office/officeart/2005/8/layout/hList1"/>
    <dgm:cxn modelId="{6DBBD9C7-257A-4EC2-A46C-C4CC9FA6AC55}" srcId="{24F10E99-966D-43DA-9F84-17F338546B69}" destId="{1C6C4EF9-0037-4C0C-81A8-A62232FCEBE2}" srcOrd="1" destOrd="0" parTransId="{968B73C2-152B-4AFB-ADB0-90BF948FD2DD}" sibTransId="{85E88915-E973-41E0-B72D-0CF954E3892B}"/>
    <dgm:cxn modelId="{0AC418CB-A25A-4002-A977-4E77C200C461}" type="presOf" srcId="{170CC183-6F2C-4AC9-AA02-EE17081A643A}" destId="{700BED67-B505-4D34-93E6-E3FCA8740A51}" srcOrd="0" destOrd="0" presId="urn:microsoft.com/office/officeart/2005/8/layout/hList1"/>
    <dgm:cxn modelId="{26F0CECC-683F-40BE-838E-D444940452BC}" srcId="{1C6C4EF9-0037-4C0C-81A8-A62232FCEBE2}" destId="{3C82D278-2E02-49C3-94E6-64AF304F8674}" srcOrd="0" destOrd="0" parTransId="{FF51730F-3356-4F48-8750-F5B5174EFA8E}" sibTransId="{BB74AA62-55E0-490E-B43E-C983D3336746}"/>
    <dgm:cxn modelId="{567615F6-6F2C-4D06-8568-CD701EE35497}" srcId="{170CC183-6F2C-4AC9-AA02-EE17081A643A}" destId="{E4830A5D-7A3E-4ACB-AD7E-3CC1BFB60828}" srcOrd="1" destOrd="0" parTransId="{DF522361-C27C-496E-9E1A-99FF2CA1B1FB}" sibTransId="{04EB5D0B-94AA-462F-9BC3-C914AC1E25C9}"/>
    <dgm:cxn modelId="{64BB88FC-7A82-4FB2-ACD8-E0C4952EDAE4}" srcId="{176E6ADA-CE55-40FA-B600-A16F8A26F3D6}" destId="{14F37CD4-3085-48DE-9B21-6365FCE52DF0}" srcOrd="1" destOrd="0" parTransId="{B96C0954-7319-4442-AF24-9B7E218CE697}" sibTransId="{8A2FCDCF-00A1-4194-B4AB-253FE20C2D88}"/>
    <dgm:cxn modelId="{4C28BC17-96A3-440E-819E-1334684CCFE1}" type="presParOf" srcId="{CA16A81A-2B4A-44B0-AC45-5176BF7B1B07}" destId="{BB0D574E-CAC2-49C7-9391-A258CAD7154D}" srcOrd="0" destOrd="0" presId="urn:microsoft.com/office/officeart/2005/8/layout/hList1"/>
    <dgm:cxn modelId="{9EC91999-43A4-48F8-9FE1-C69AF4234A81}" type="presParOf" srcId="{BB0D574E-CAC2-49C7-9391-A258CAD7154D}" destId="{7015B5F7-4FE2-4ED2-8E39-8241189FDA6A}" srcOrd="0" destOrd="0" presId="urn:microsoft.com/office/officeart/2005/8/layout/hList1"/>
    <dgm:cxn modelId="{98F29D16-254E-40E2-9A4D-FC6B96D1496B}" type="presParOf" srcId="{BB0D574E-CAC2-49C7-9391-A258CAD7154D}" destId="{4BA239B3-7290-4711-9994-918FE6FAC803}" srcOrd="1" destOrd="0" presId="urn:microsoft.com/office/officeart/2005/8/layout/hList1"/>
    <dgm:cxn modelId="{4475A460-7CAB-45AC-A355-D4AA0439D06A}" type="presParOf" srcId="{CA16A81A-2B4A-44B0-AC45-5176BF7B1B07}" destId="{B4649B27-F5A6-4489-B0EC-9ED5558007D2}" srcOrd="1" destOrd="0" presId="urn:microsoft.com/office/officeart/2005/8/layout/hList1"/>
    <dgm:cxn modelId="{339355B8-6D7D-4DB5-9F76-B978EB4C7BD9}" type="presParOf" srcId="{CA16A81A-2B4A-44B0-AC45-5176BF7B1B07}" destId="{F4F4EB67-2406-4E58-9689-9A4AD0AA574D}" srcOrd="2" destOrd="0" presId="urn:microsoft.com/office/officeart/2005/8/layout/hList1"/>
    <dgm:cxn modelId="{B08565EA-0C5D-478F-AE61-41E1A3B7B169}" type="presParOf" srcId="{F4F4EB67-2406-4E58-9689-9A4AD0AA574D}" destId="{F7E77D24-41D3-42AC-9CC2-592CF3BCF83B}" srcOrd="0" destOrd="0" presId="urn:microsoft.com/office/officeart/2005/8/layout/hList1"/>
    <dgm:cxn modelId="{1F313D21-15CE-49CC-8E61-E2AC1930D4E4}" type="presParOf" srcId="{F4F4EB67-2406-4E58-9689-9A4AD0AA574D}" destId="{B93CA595-D0B0-4F3A-A083-2A16545A6635}" srcOrd="1" destOrd="0" presId="urn:microsoft.com/office/officeart/2005/8/layout/hList1"/>
    <dgm:cxn modelId="{B5BDD94B-19B8-4792-AC86-2459B3DEF95E}" type="presParOf" srcId="{CA16A81A-2B4A-44B0-AC45-5176BF7B1B07}" destId="{AF16E096-39DE-4DB3-A747-6407E30D06DF}" srcOrd="3" destOrd="0" presId="urn:microsoft.com/office/officeart/2005/8/layout/hList1"/>
    <dgm:cxn modelId="{3415B9A7-CCB5-41BD-9D3A-5D3DB0208A06}" type="presParOf" srcId="{CA16A81A-2B4A-44B0-AC45-5176BF7B1B07}" destId="{35605517-53D2-4F89-A10B-791A0A9F8093}" srcOrd="4" destOrd="0" presId="urn:microsoft.com/office/officeart/2005/8/layout/hList1"/>
    <dgm:cxn modelId="{4FDDAEBB-A4BF-4212-A680-0D095EC495FA}" type="presParOf" srcId="{35605517-53D2-4F89-A10B-791A0A9F8093}" destId="{700BED67-B505-4D34-93E6-E3FCA8740A51}" srcOrd="0" destOrd="0" presId="urn:microsoft.com/office/officeart/2005/8/layout/hList1"/>
    <dgm:cxn modelId="{44FBEAD5-54A9-4632-826F-67B22267DED9}" type="presParOf" srcId="{35605517-53D2-4F89-A10B-791A0A9F8093}" destId="{616FFD6E-C83A-4F59-AE89-862190D1986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E0A647-F367-48C3-81CA-1DEE1FF10A2A}">
      <dsp:nvSpPr>
        <dsp:cNvPr id="0" name=""/>
        <dsp:cNvSpPr/>
      </dsp:nvSpPr>
      <dsp:spPr>
        <a:xfrm>
          <a:off x="0" y="677745"/>
          <a:ext cx="10515600"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33248" rIns="816127" bIns="113792" numCol="1" spcCol="1270" anchor="t" anchorCtr="0">
          <a:noAutofit/>
        </a:bodyPr>
        <a:lstStyle/>
        <a:p>
          <a:pPr marL="171450" lvl="1" indent="-171450" algn="l" defTabSz="711200">
            <a:lnSpc>
              <a:spcPct val="90000"/>
            </a:lnSpc>
            <a:spcBef>
              <a:spcPct val="0"/>
            </a:spcBef>
            <a:spcAft>
              <a:spcPct val="15000"/>
            </a:spcAft>
            <a:buFontTx/>
            <a:buNone/>
          </a:pPr>
          <a:r>
            <a:rPr lang="en-GB" sz="1600" kern="1200" dirty="0"/>
            <a:t>Error on training data is not good indicator of performance on unseen data</a:t>
          </a:r>
        </a:p>
      </dsp:txBody>
      <dsp:txXfrm>
        <a:off x="0" y="677745"/>
        <a:ext cx="10515600" cy="680400"/>
      </dsp:txXfrm>
    </dsp:sp>
    <dsp:sp modelId="{FFA7FDBC-1E2E-4B2D-BCB7-64FF1EED6DE3}">
      <dsp:nvSpPr>
        <dsp:cNvPr id="0" name=""/>
        <dsp:cNvSpPr/>
      </dsp:nvSpPr>
      <dsp:spPr>
        <a:xfrm>
          <a:off x="525780" y="441585"/>
          <a:ext cx="7360920"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11200">
            <a:lnSpc>
              <a:spcPct val="90000"/>
            </a:lnSpc>
            <a:spcBef>
              <a:spcPct val="0"/>
            </a:spcBef>
            <a:spcAft>
              <a:spcPct val="35000"/>
            </a:spcAft>
            <a:buNone/>
          </a:pPr>
          <a:r>
            <a:rPr lang="en-GB" sz="1600" kern="1200" dirty="0"/>
            <a:t>Quality of model: how good the classification model is solving unseen problems</a:t>
          </a:r>
        </a:p>
      </dsp:txBody>
      <dsp:txXfrm>
        <a:off x="548837" y="464642"/>
        <a:ext cx="7314806" cy="426206"/>
      </dsp:txXfrm>
    </dsp:sp>
    <dsp:sp modelId="{49168B92-80E6-4C7F-9896-02D3089E387B}">
      <dsp:nvSpPr>
        <dsp:cNvPr id="0" name=""/>
        <dsp:cNvSpPr/>
      </dsp:nvSpPr>
      <dsp:spPr>
        <a:xfrm>
          <a:off x="0" y="1680705"/>
          <a:ext cx="10515600" cy="932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33248" rIns="816127" bIns="113792" numCol="1" spcCol="1270" anchor="t" anchorCtr="0">
          <a:noAutofit/>
        </a:bodyPr>
        <a:lstStyle/>
        <a:p>
          <a:pPr marL="171450" lvl="1" indent="-171450" algn="l" defTabSz="711200">
            <a:lnSpc>
              <a:spcPct val="90000"/>
            </a:lnSpc>
            <a:spcBef>
              <a:spcPct val="0"/>
            </a:spcBef>
            <a:spcAft>
              <a:spcPct val="15000"/>
            </a:spcAft>
            <a:buFontTx/>
            <a:buNone/>
          </a:pPr>
          <a:r>
            <a:rPr lang="en-GB" sz="1600" kern="1200" dirty="0"/>
            <a:t>Split data into disjoint training and test sets</a:t>
          </a:r>
        </a:p>
        <a:p>
          <a:pPr marL="171450" lvl="1" indent="-171450" algn="l" defTabSz="711200">
            <a:lnSpc>
              <a:spcPct val="90000"/>
            </a:lnSpc>
            <a:spcBef>
              <a:spcPct val="0"/>
            </a:spcBef>
            <a:spcAft>
              <a:spcPct val="15000"/>
            </a:spcAft>
            <a:buFontTx/>
            <a:buNone/>
          </a:pPr>
          <a:r>
            <a:rPr lang="en-GB" sz="1600" kern="1200" dirty="0"/>
            <a:t>Learn model from training set; evaluate model on test set</a:t>
          </a:r>
        </a:p>
      </dsp:txBody>
      <dsp:txXfrm>
        <a:off x="0" y="1680705"/>
        <a:ext cx="10515600" cy="932400"/>
      </dsp:txXfrm>
    </dsp:sp>
    <dsp:sp modelId="{7C7518D5-4A91-4C59-B190-BA4310631A96}">
      <dsp:nvSpPr>
        <dsp:cNvPr id="0" name=""/>
        <dsp:cNvSpPr/>
      </dsp:nvSpPr>
      <dsp:spPr>
        <a:xfrm>
          <a:off x="525780" y="1444545"/>
          <a:ext cx="7360920"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11200">
            <a:lnSpc>
              <a:spcPct val="90000"/>
            </a:lnSpc>
            <a:spcBef>
              <a:spcPct val="0"/>
            </a:spcBef>
            <a:spcAft>
              <a:spcPct val="35000"/>
            </a:spcAft>
            <a:buNone/>
          </a:pPr>
          <a:r>
            <a:rPr lang="en-GB" sz="1600" kern="1200" dirty="0"/>
            <a:t>Simple solution if lots of labelled (classified) data available</a:t>
          </a:r>
        </a:p>
      </dsp:txBody>
      <dsp:txXfrm>
        <a:off x="548837" y="1467602"/>
        <a:ext cx="7314806" cy="426206"/>
      </dsp:txXfrm>
    </dsp:sp>
    <dsp:sp modelId="{B7AAC159-5631-4BC6-9D86-1F40CBB641D1}">
      <dsp:nvSpPr>
        <dsp:cNvPr id="0" name=""/>
        <dsp:cNvSpPr/>
      </dsp:nvSpPr>
      <dsp:spPr>
        <a:xfrm>
          <a:off x="0" y="2935665"/>
          <a:ext cx="10515600" cy="68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33248" rIns="816127" bIns="113792" numCol="1" spcCol="1270" anchor="t" anchorCtr="0">
          <a:noAutofit/>
        </a:bodyPr>
        <a:lstStyle/>
        <a:p>
          <a:pPr marL="171450" lvl="1" indent="-171450" algn="l" defTabSz="711200">
            <a:lnSpc>
              <a:spcPct val="90000"/>
            </a:lnSpc>
            <a:spcBef>
              <a:spcPct val="0"/>
            </a:spcBef>
            <a:spcAft>
              <a:spcPct val="15000"/>
            </a:spcAft>
            <a:buFontTx/>
            <a:buNone/>
          </a:pPr>
          <a:r>
            <a:rPr lang="en-GB" sz="1600" kern="1200" dirty="0"/>
            <a:t>Need more sophisticated evaluation techniques</a:t>
          </a:r>
        </a:p>
      </dsp:txBody>
      <dsp:txXfrm>
        <a:off x="0" y="2935665"/>
        <a:ext cx="10515600" cy="680400"/>
      </dsp:txXfrm>
    </dsp:sp>
    <dsp:sp modelId="{8A4867A6-4133-4137-AB2B-7678B2C6A0F1}">
      <dsp:nvSpPr>
        <dsp:cNvPr id="0" name=""/>
        <dsp:cNvSpPr/>
      </dsp:nvSpPr>
      <dsp:spPr>
        <a:xfrm>
          <a:off x="525780" y="2699505"/>
          <a:ext cx="7360920"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11200">
            <a:lnSpc>
              <a:spcPct val="90000"/>
            </a:lnSpc>
            <a:spcBef>
              <a:spcPct val="0"/>
            </a:spcBef>
            <a:spcAft>
              <a:spcPct val="35000"/>
            </a:spcAft>
            <a:buNone/>
          </a:pPr>
          <a:r>
            <a:rPr lang="en-GB" sz="1600" kern="1200" dirty="0"/>
            <a:t>But labelled data is usually limited</a:t>
          </a:r>
        </a:p>
      </dsp:txBody>
      <dsp:txXfrm>
        <a:off x="548837" y="2722562"/>
        <a:ext cx="7314806" cy="426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8DF5FC-15F2-4939-A996-7D123C20D48A}">
      <dsp:nvSpPr>
        <dsp:cNvPr id="0" name=""/>
        <dsp:cNvSpPr/>
      </dsp:nvSpPr>
      <dsp:spPr>
        <a:xfrm>
          <a:off x="3286" y="9856"/>
          <a:ext cx="3203971" cy="87569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GB" sz="2400" kern="1200" dirty="0"/>
            <a:t>Training set used for testing</a:t>
          </a:r>
        </a:p>
      </dsp:txBody>
      <dsp:txXfrm>
        <a:off x="3286" y="9856"/>
        <a:ext cx="3203971" cy="875696"/>
      </dsp:txXfrm>
    </dsp:sp>
    <dsp:sp modelId="{AB98E19A-F7F2-448C-9BC1-DF3FFF7784E1}">
      <dsp:nvSpPr>
        <dsp:cNvPr id="0" name=""/>
        <dsp:cNvSpPr/>
      </dsp:nvSpPr>
      <dsp:spPr>
        <a:xfrm>
          <a:off x="3286" y="885553"/>
          <a:ext cx="3203971" cy="31622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GB" sz="2400" kern="1200" dirty="0" err="1"/>
            <a:t>Resubstitution</a:t>
          </a:r>
          <a:r>
            <a:rPr lang="en-GB" sz="2400" kern="1200" dirty="0"/>
            <a:t> error is error rate from training data</a:t>
          </a:r>
        </a:p>
        <a:p>
          <a:pPr marL="228600" lvl="1" indent="-228600" algn="l" defTabSz="1066800">
            <a:lnSpc>
              <a:spcPct val="90000"/>
            </a:lnSpc>
            <a:spcBef>
              <a:spcPct val="0"/>
            </a:spcBef>
            <a:spcAft>
              <a:spcPct val="15000"/>
            </a:spcAft>
            <a:buChar char="•"/>
          </a:pPr>
          <a:r>
            <a:rPr lang="en-GB" sz="2400" kern="1200" dirty="0"/>
            <a:t>Hopelessly optimistic as it is also used for training, i.e. creating the model!</a:t>
          </a:r>
        </a:p>
        <a:p>
          <a:pPr marL="228600" lvl="1" indent="-228600" algn="l" defTabSz="1066800">
            <a:lnSpc>
              <a:spcPct val="90000"/>
            </a:lnSpc>
            <a:spcBef>
              <a:spcPct val="0"/>
            </a:spcBef>
            <a:spcAft>
              <a:spcPct val="15000"/>
            </a:spcAft>
            <a:buChar char="•"/>
          </a:pPr>
          <a:r>
            <a:rPr lang="en-GB" sz="2400" kern="1200" dirty="0"/>
            <a:t>Overfitting of data.</a:t>
          </a:r>
        </a:p>
      </dsp:txBody>
      <dsp:txXfrm>
        <a:off x="3286" y="885553"/>
        <a:ext cx="3203971" cy="3162240"/>
      </dsp:txXfrm>
    </dsp:sp>
    <dsp:sp modelId="{1DDFA724-1EA5-4A58-BCB9-3D9965BE6BE3}">
      <dsp:nvSpPr>
        <dsp:cNvPr id="0" name=""/>
        <dsp:cNvSpPr/>
      </dsp:nvSpPr>
      <dsp:spPr>
        <a:xfrm>
          <a:off x="3655814" y="9856"/>
          <a:ext cx="3203971" cy="87569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GB" sz="2400" kern="1200" dirty="0"/>
            <a:t>Test set used for testing</a:t>
          </a:r>
        </a:p>
      </dsp:txBody>
      <dsp:txXfrm>
        <a:off x="3655814" y="9856"/>
        <a:ext cx="3203971" cy="875696"/>
      </dsp:txXfrm>
    </dsp:sp>
    <dsp:sp modelId="{C9D6125C-335B-467B-AB6C-A711060BA9D6}">
      <dsp:nvSpPr>
        <dsp:cNvPr id="0" name=""/>
        <dsp:cNvSpPr/>
      </dsp:nvSpPr>
      <dsp:spPr>
        <a:xfrm>
          <a:off x="3655814" y="885553"/>
          <a:ext cx="3203971" cy="31622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FontTx/>
            <a:buNone/>
          </a:pPr>
          <a:r>
            <a:rPr lang="en-GB" sz="2400" kern="1200" dirty="0"/>
            <a:t>Independent instances that play no part in learning of classifier.</a:t>
          </a:r>
        </a:p>
      </dsp:txBody>
      <dsp:txXfrm>
        <a:off x="3655814" y="885553"/>
        <a:ext cx="3203971" cy="3162240"/>
      </dsp:txXfrm>
    </dsp:sp>
    <dsp:sp modelId="{3C7BB416-4063-414C-B0C8-78B9F4F9D35B}">
      <dsp:nvSpPr>
        <dsp:cNvPr id="0" name=""/>
        <dsp:cNvSpPr/>
      </dsp:nvSpPr>
      <dsp:spPr>
        <a:xfrm>
          <a:off x="7308342" y="9856"/>
          <a:ext cx="3203971" cy="87569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GB" sz="2400" kern="1200" dirty="0"/>
            <a:t>Assumptions</a:t>
          </a:r>
        </a:p>
      </dsp:txBody>
      <dsp:txXfrm>
        <a:off x="7308342" y="9856"/>
        <a:ext cx="3203971" cy="875696"/>
      </dsp:txXfrm>
    </dsp:sp>
    <dsp:sp modelId="{471A3E20-F2DE-4554-A0CC-78254C142420}">
      <dsp:nvSpPr>
        <dsp:cNvPr id="0" name=""/>
        <dsp:cNvSpPr/>
      </dsp:nvSpPr>
      <dsp:spPr>
        <a:xfrm>
          <a:off x="7308342" y="885553"/>
          <a:ext cx="3203971" cy="31622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GB" sz="2400" kern="1200" dirty="0"/>
            <a:t>Training and testing data sets are representative samples of the underlying problem.</a:t>
          </a:r>
        </a:p>
        <a:p>
          <a:pPr marL="228600" lvl="1" indent="-228600" algn="l" defTabSz="1066800">
            <a:lnSpc>
              <a:spcPct val="90000"/>
            </a:lnSpc>
            <a:spcBef>
              <a:spcPct val="0"/>
            </a:spcBef>
            <a:spcAft>
              <a:spcPct val="15000"/>
            </a:spcAft>
            <a:buChar char="•"/>
          </a:pPr>
          <a:r>
            <a:rPr lang="en-GB" sz="2400" kern="1200" dirty="0"/>
            <a:t>Training and testing sets contain different instances.</a:t>
          </a:r>
        </a:p>
      </dsp:txBody>
      <dsp:txXfrm>
        <a:off x="7308342" y="885553"/>
        <a:ext cx="3203971" cy="31622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BD2B3C-3F69-425E-B72A-86EA06F9470F}">
      <dsp:nvSpPr>
        <dsp:cNvPr id="0" name=""/>
        <dsp:cNvSpPr/>
      </dsp:nvSpPr>
      <dsp:spPr>
        <a:xfrm>
          <a:off x="2235" y="0"/>
          <a:ext cx="3475021" cy="4057650"/>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1722" rIns="80010" bIns="0" numCol="1" spcCol="1270" anchor="t" anchorCtr="0">
          <a:noAutofit/>
        </a:bodyPr>
        <a:lstStyle/>
        <a:p>
          <a:pPr marL="0" lvl="0" indent="0" algn="r" defTabSz="800100">
            <a:lnSpc>
              <a:spcPct val="90000"/>
            </a:lnSpc>
            <a:spcBef>
              <a:spcPct val="0"/>
            </a:spcBef>
            <a:spcAft>
              <a:spcPct val="35000"/>
            </a:spcAft>
            <a:buNone/>
          </a:pPr>
          <a:endParaRPr lang="en-GB" sz="1800" kern="1200" dirty="0"/>
        </a:p>
      </dsp:txBody>
      <dsp:txXfrm rot="16200000">
        <a:off x="-1313898" y="1316134"/>
        <a:ext cx="3327273" cy="695004"/>
      </dsp:txXfrm>
    </dsp:sp>
    <dsp:sp modelId="{3D5CBEB3-D720-4933-8BDB-2BEF178C93B9}">
      <dsp:nvSpPr>
        <dsp:cNvPr id="0" name=""/>
        <dsp:cNvSpPr/>
      </dsp:nvSpPr>
      <dsp:spPr>
        <a:xfrm>
          <a:off x="691734" y="0"/>
          <a:ext cx="2588890" cy="405765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47447" rIns="0" bIns="0" numCol="1" spcCol="1270" anchor="t" anchorCtr="0">
          <a:noAutofit/>
        </a:bodyPr>
        <a:lstStyle/>
        <a:p>
          <a:pPr marL="0" lvl="0" indent="0" algn="l" defTabSz="1911350">
            <a:lnSpc>
              <a:spcPct val="90000"/>
            </a:lnSpc>
            <a:spcBef>
              <a:spcPct val="0"/>
            </a:spcBef>
            <a:spcAft>
              <a:spcPct val="35000"/>
            </a:spcAft>
            <a:buNone/>
          </a:pPr>
          <a:r>
            <a:rPr lang="en-GB" sz="4300" kern="1200" dirty="0"/>
            <a:t>Training set</a:t>
          </a:r>
        </a:p>
        <a:p>
          <a:pPr marL="0" lvl="0" indent="0" algn="l" defTabSz="1911350">
            <a:lnSpc>
              <a:spcPct val="90000"/>
            </a:lnSpc>
            <a:spcBef>
              <a:spcPct val="0"/>
            </a:spcBef>
            <a:spcAft>
              <a:spcPct val="35000"/>
            </a:spcAft>
            <a:buNone/>
          </a:pPr>
          <a:r>
            <a:rPr lang="en-GB" sz="2800" kern="1200" dirty="0"/>
            <a:t>The set of data used to build a model.</a:t>
          </a:r>
        </a:p>
      </dsp:txBody>
      <dsp:txXfrm>
        <a:off x="691734" y="0"/>
        <a:ext cx="2588890" cy="4057650"/>
      </dsp:txXfrm>
    </dsp:sp>
    <dsp:sp modelId="{ABDDC07D-BEC5-4FFE-9B19-FF07BDC8A459}">
      <dsp:nvSpPr>
        <dsp:cNvPr id="0" name=""/>
        <dsp:cNvSpPr/>
      </dsp:nvSpPr>
      <dsp:spPr>
        <a:xfrm>
          <a:off x="3596225" y="0"/>
          <a:ext cx="3399085" cy="4057650"/>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1722" rIns="80010" bIns="0" numCol="1" spcCol="1270" anchor="t" anchorCtr="0">
          <a:noAutofit/>
        </a:bodyPr>
        <a:lstStyle/>
        <a:p>
          <a:pPr marL="0" lvl="0" indent="0" algn="r" defTabSz="800100">
            <a:lnSpc>
              <a:spcPct val="90000"/>
            </a:lnSpc>
            <a:spcBef>
              <a:spcPct val="0"/>
            </a:spcBef>
            <a:spcAft>
              <a:spcPct val="35000"/>
            </a:spcAft>
            <a:buNone/>
          </a:pPr>
          <a:endParaRPr lang="en-GB" sz="1800" kern="1200" dirty="0"/>
        </a:p>
        <a:p>
          <a:pPr marL="0" lvl="0" indent="0" algn="r" defTabSz="800100">
            <a:lnSpc>
              <a:spcPct val="90000"/>
            </a:lnSpc>
            <a:spcBef>
              <a:spcPct val="0"/>
            </a:spcBef>
            <a:spcAft>
              <a:spcPct val="35000"/>
            </a:spcAft>
            <a:buNone/>
          </a:pPr>
          <a:endParaRPr lang="en-GB" sz="1800" kern="1200" dirty="0"/>
        </a:p>
      </dsp:txBody>
      <dsp:txXfrm rot="16200000">
        <a:off x="2272497" y="1323727"/>
        <a:ext cx="3327273" cy="679817"/>
      </dsp:txXfrm>
    </dsp:sp>
    <dsp:sp modelId="{828FF371-BFDF-41C7-A9B1-D403B48C61BA}">
      <dsp:nvSpPr>
        <dsp:cNvPr id="0" name=""/>
        <dsp:cNvSpPr/>
      </dsp:nvSpPr>
      <dsp:spPr>
        <a:xfrm rot="5400000">
          <a:off x="3315158" y="3222456"/>
          <a:ext cx="596123" cy="509862"/>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B35FD21-E6E8-42E3-8FE4-A15987E740FC}">
      <dsp:nvSpPr>
        <dsp:cNvPr id="0" name=""/>
        <dsp:cNvSpPr/>
      </dsp:nvSpPr>
      <dsp:spPr>
        <a:xfrm>
          <a:off x="4276042" y="0"/>
          <a:ext cx="2532318" cy="405765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50876" rIns="0" bIns="0" numCol="1" spcCol="1270" anchor="t" anchorCtr="0">
          <a:noAutofit/>
        </a:bodyPr>
        <a:lstStyle/>
        <a:p>
          <a:pPr marL="0" lvl="0" indent="0" algn="l" defTabSz="1955800">
            <a:lnSpc>
              <a:spcPct val="90000"/>
            </a:lnSpc>
            <a:spcBef>
              <a:spcPct val="0"/>
            </a:spcBef>
            <a:spcAft>
              <a:spcPct val="35000"/>
            </a:spcAft>
            <a:buNone/>
          </a:pPr>
          <a:r>
            <a:rPr lang="en-GB" sz="4400" kern="1200" dirty="0"/>
            <a:t>Validation set</a:t>
          </a:r>
        </a:p>
        <a:p>
          <a:pPr marL="0" lvl="0" indent="0" algn="l" defTabSz="1955800">
            <a:lnSpc>
              <a:spcPct val="90000"/>
            </a:lnSpc>
            <a:spcBef>
              <a:spcPct val="0"/>
            </a:spcBef>
            <a:spcAft>
              <a:spcPct val="35000"/>
            </a:spcAft>
            <a:buNone/>
          </a:pPr>
          <a:r>
            <a:rPr lang="en-GB" sz="2800" kern="1200" dirty="0"/>
            <a:t>The set of data used to evaluate a model fit when tuning the model.</a:t>
          </a:r>
        </a:p>
      </dsp:txBody>
      <dsp:txXfrm>
        <a:off x="4276042" y="0"/>
        <a:ext cx="2532318" cy="4057650"/>
      </dsp:txXfrm>
    </dsp:sp>
    <dsp:sp modelId="{C144F5EA-9077-48BE-ACC6-0E66F193CD8D}">
      <dsp:nvSpPr>
        <dsp:cNvPr id="0" name=""/>
        <dsp:cNvSpPr/>
      </dsp:nvSpPr>
      <dsp:spPr>
        <a:xfrm>
          <a:off x="7114278" y="0"/>
          <a:ext cx="3399085" cy="4057650"/>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1722" rIns="80010" bIns="0" numCol="1" spcCol="1270" anchor="t" anchorCtr="0">
          <a:noAutofit/>
        </a:bodyPr>
        <a:lstStyle/>
        <a:p>
          <a:pPr marL="0" lvl="0" indent="0" algn="r" defTabSz="800100">
            <a:lnSpc>
              <a:spcPct val="90000"/>
            </a:lnSpc>
            <a:spcBef>
              <a:spcPct val="0"/>
            </a:spcBef>
            <a:spcAft>
              <a:spcPct val="35000"/>
            </a:spcAft>
            <a:buNone/>
          </a:pPr>
          <a:endParaRPr lang="en-GB" sz="1800" kern="1200" dirty="0"/>
        </a:p>
      </dsp:txBody>
      <dsp:txXfrm rot="16200000">
        <a:off x="5790550" y="1323727"/>
        <a:ext cx="3327273" cy="679817"/>
      </dsp:txXfrm>
    </dsp:sp>
    <dsp:sp modelId="{E36204F4-F8C4-49C9-9812-18284342D033}">
      <dsp:nvSpPr>
        <dsp:cNvPr id="0" name=""/>
        <dsp:cNvSpPr/>
      </dsp:nvSpPr>
      <dsp:spPr>
        <a:xfrm rot="5400000">
          <a:off x="6833212" y="3222456"/>
          <a:ext cx="596123" cy="509862"/>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D462ECC-9584-48A3-A346-E48C6809F10E}">
      <dsp:nvSpPr>
        <dsp:cNvPr id="0" name=""/>
        <dsp:cNvSpPr/>
      </dsp:nvSpPr>
      <dsp:spPr>
        <a:xfrm>
          <a:off x="7794095" y="0"/>
          <a:ext cx="2532318" cy="405765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50876" rIns="0" bIns="0" numCol="1" spcCol="1270" anchor="t" anchorCtr="0">
          <a:noAutofit/>
        </a:bodyPr>
        <a:lstStyle/>
        <a:p>
          <a:pPr marL="0" lvl="0" indent="0" algn="l" defTabSz="1955800">
            <a:lnSpc>
              <a:spcPct val="90000"/>
            </a:lnSpc>
            <a:spcBef>
              <a:spcPct val="0"/>
            </a:spcBef>
            <a:spcAft>
              <a:spcPct val="35000"/>
            </a:spcAft>
            <a:buNone/>
          </a:pPr>
          <a:r>
            <a:rPr lang="en-GB" sz="4400" kern="1200" dirty="0"/>
            <a:t>Test set</a:t>
          </a:r>
        </a:p>
        <a:p>
          <a:pPr marL="0" lvl="0" indent="0" algn="l" defTabSz="1955800">
            <a:lnSpc>
              <a:spcPct val="90000"/>
            </a:lnSpc>
            <a:spcBef>
              <a:spcPct val="0"/>
            </a:spcBef>
            <a:spcAft>
              <a:spcPct val="35000"/>
            </a:spcAft>
            <a:buNone/>
          </a:pPr>
          <a:r>
            <a:rPr lang="en-GB" sz="2800" kern="1200" dirty="0"/>
            <a:t>The set of data used in the final evaluation.</a:t>
          </a:r>
        </a:p>
      </dsp:txBody>
      <dsp:txXfrm>
        <a:off x="7794095" y="0"/>
        <a:ext cx="2532318" cy="40576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B49B2C-3EAB-476D-BB89-313A186A6878}">
      <dsp:nvSpPr>
        <dsp:cNvPr id="0" name=""/>
        <dsp:cNvSpPr/>
      </dsp:nvSpPr>
      <dsp:spPr>
        <a:xfrm>
          <a:off x="0" y="312165"/>
          <a:ext cx="10515600" cy="1285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54076" rIns="816127" bIns="120904" numCol="1" spcCol="1270" anchor="t" anchorCtr="0">
          <a:noAutofit/>
        </a:bodyPr>
        <a:lstStyle/>
        <a:p>
          <a:pPr marL="171450" lvl="1" indent="-171450" algn="l" defTabSz="755650">
            <a:lnSpc>
              <a:spcPct val="90000"/>
            </a:lnSpc>
            <a:spcBef>
              <a:spcPct val="0"/>
            </a:spcBef>
            <a:spcAft>
              <a:spcPct val="15000"/>
            </a:spcAft>
            <a:buChar char="•"/>
          </a:pPr>
          <a:r>
            <a:rPr lang="en-GB" sz="1700" kern="1200" dirty="0"/>
            <a:t>Two thirds of data for training (1)</a:t>
          </a:r>
        </a:p>
        <a:p>
          <a:pPr marL="171450" lvl="1" indent="-171450" algn="l" defTabSz="755650">
            <a:lnSpc>
              <a:spcPct val="90000"/>
            </a:lnSpc>
            <a:spcBef>
              <a:spcPct val="0"/>
            </a:spcBef>
            <a:spcAft>
              <a:spcPct val="15000"/>
            </a:spcAft>
            <a:buChar char="•"/>
          </a:pPr>
          <a:r>
            <a:rPr lang="en-GB" sz="1700" kern="1200" dirty="0"/>
            <a:t>The remaining data, i.e. one third, for testing (2)</a:t>
          </a:r>
        </a:p>
        <a:p>
          <a:pPr marL="171450" lvl="1" indent="-171450" algn="l" defTabSz="755650">
            <a:lnSpc>
              <a:spcPct val="90000"/>
            </a:lnSpc>
            <a:spcBef>
              <a:spcPct val="0"/>
            </a:spcBef>
            <a:spcAft>
              <a:spcPct val="15000"/>
            </a:spcAft>
            <a:buChar char="•"/>
          </a:pPr>
          <a:r>
            <a:rPr lang="en-GB" sz="1700" kern="1200" dirty="0"/>
            <a:t>The split could be different, e.g. 80% training, 20% testing</a:t>
          </a:r>
        </a:p>
      </dsp:txBody>
      <dsp:txXfrm>
        <a:off x="0" y="312165"/>
        <a:ext cx="10515600" cy="1285200"/>
      </dsp:txXfrm>
    </dsp:sp>
    <dsp:sp modelId="{85189CBC-1AA3-485F-A2CA-83CCA08EA750}">
      <dsp:nvSpPr>
        <dsp:cNvPr id="0" name=""/>
        <dsp:cNvSpPr/>
      </dsp:nvSpPr>
      <dsp:spPr>
        <a:xfrm>
          <a:off x="525780" y="61245"/>
          <a:ext cx="7360920"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pPr>
          <a:r>
            <a:rPr lang="en-GB" sz="1700" kern="1200" dirty="0"/>
            <a:t>Holdout procedure</a:t>
          </a:r>
        </a:p>
      </dsp:txBody>
      <dsp:txXfrm>
        <a:off x="550278" y="85743"/>
        <a:ext cx="7311924" cy="452844"/>
      </dsp:txXfrm>
    </dsp:sp>
    <dsp:sp modelId="{19A37105-5495-4047-AB58-F08AFFE1EC59}">
      <dsp:nvSpPr>
        <dsp:cNvPr id="0" name=""/>
        <dsp:cNvSpPr/>
      </dsp:nvSpPr>
      <dsp:spPr>
        <a:xfrm>
          <a:off x="0" y="1940085"/>
          <a:ext cx="10515600" cy="9906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54076" rIns="816127" bIns="120904" numCol="1" spcCol="1270" anchor="t" anchorCtr="0">
          <a:noAutofit/>
        </a:bodyPr>
        <a:lstStyle/>
        <a:p>
          <a:pPr marL="171450" lvl="1" indent="-171450" algn="l" defTabSz="755650">
            <a:lnSpc>
              <a:spcPct val="90000"/>
            </a:lnSpc>
            <a:spcBef>
              <a:spcPct val="0"/>
            </a:spcBef>
            <a:spcAft>
              <a:spcPct val="15000"/>
            </a:spcAft>
            <a:buChar char="•"/>
          </a:pPr>
          <a:r>
            <a:rPr lang="en-GB" sz="1700" kern="1200" dirty="0"/>
            <a:t>The larger the training data the better the classifier</a:t>
          </a:r>
        </a:p>
        <a:p>
          <a:pPr marL="171450" lvl="1" indent="-171450" algn="l" defTabSz="755650">
            <a:lnSpc>
              <a:spcPct val="90000"/>
            </a:lnSpc>
            <a:spcBef>
              <a:spcPct val="0"/>
            </a:spcBef>
            <a:spcAft>
              <a:spcPct val="15000"/>
            </a:spcAft>
            <a:buChar char="•"/>
          </a:pPr>
          <a:r>
            <a:rPr lang="en-GB" sz="1700" kern="1200" dirty="0"/>
            <a:t>The larger the test data the more accurate the error estimate</a:t>
          </a:r>
        </a:p>
      </dsp:txBody>
      <dsp:txXfrm>
        <a:off x="0" y="1940085"/>
        <a:ext cx="10515600" cy="990675"/>
      </dsp:txXfrm>
    </dsp:sp>
    <dsp:sp modelId="{533A10C8-214F-4FE8-ACCD-825EE47B47B9}">
      <dsp:nvSpPr>
        <dsp:cNvPr id="0" name=""/>
        <dsp:cNvSpPr/>
      </dsp:nvSpPr>
      <dsp:spPr>
        <a:xfrm>
          <a:off x="525780" y="1689165"/>
          <a:ext cx="7360920"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pPr>
          <a:r>
            <a:rPr lang="en-GB" sz="1700" kern="1200" dirty="0"/>
            <a:t>Dilemma</a:t>
          </a:r>
        </a:p>
      </dsp:txBody>
      <dsp:txXfrm>
        <a:off x="550278" y="1713663"/>
        <a:ext cx="7311924" cy="452844"/>
      </dsp:txXfrm>
    </dsp:sp>
    <dsp:sp modelId="{71EDEE67-1490-4710-8668-CCC6D278658A}">
      <dsp:nvSpPr>
        <dsp:cNvPr id="0" name=""/>
        <dsp:cNvSpPr/>
      </dsp:nvSpPr>
      <dsp:spPr>
        <a:xfrm>
          <a:off x="0" y="3273480"/>
          <a:ext cx="10515600" cy="72292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54076" rIns="816127" bIns="120904" numCol="1" spcCol="1270" anchor="t" anchorCtr="0">
          <a:noAutofit/>
        </a:bodyPr>
        <a:lstStyle/>
        <a:p>
          <a:pPr marL="171450" lvl="1" indent="-171450" algn="l" defTabSz="755650">
            <a:lnSpc>
              <a:spcPct val="90000"/>
            </a:lnSpc>
            <a:spcBef>
              <a:spcPct val="0"/>
            </a:spcBef>
            <a:spcAft>
              <a:spcPct val="15000"/>
            </a:spcAft>
            <a:buChar char="•"/>
          </a:pPr>
          <a:r>
            <a:rPr lang="en-GB" sz="1700" kern="1200" dirty="0"/>
            <a:t>All data may be used to build final classifier</a:t>
          </a:r>
        </a:p>
      </dsp:txBody>
      <dsp:txXfrm>
        <a:off x="0" y="3273480"/>
        <a:ext cx="10515600" cy="722925"/>
      </dsp:txXfrm>
    </dsp:sp>
    <dsp:sp modelId="{66249BC8-4AF6-4DE6-908E-7079A3EECA2E}">
      <dsp:nvSpPr>
        <dsp:cNvPr id="0" name=""/>
        <dsp:cNvSpPr/>
      </dsp:nvSpPr>
      <dsp:spPr>
        <a:xfrm>
          <a:off x="525780" y="3022560"/>
          <a:ext cx="7360920"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pPr>
          <a:r>
            <a:rPr lang="en-GB" sz="1700" kern="1200" dirty="0"/>
            <a:t>After evaluation</a:t>
          </a:r>
        </a:p>
      </dsp:txBody>
      <dsp:txXfrm>
        <a:off x="550278" y="3047058"/>
        <a:ext cx="7311924" cy="4528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15B5F7-4FE2-4ED2-8E39-8241189FDA6A}">
      <dsp:nvSpPr>
        <dsp:cNvPr id="0" name=""/>
        <dsp:cNvSpPr/>
      </dsp:nvSpPr>
      <dsp:spPr>
        <a:xfrm>
          <a:off x="0" y="701289"/>
          <a:ext cx="2786062" cy="1104564"/>
        </a:xfrm>
        <a:prstGeom prst="rect">
          <a:avLst/>
        </a:prstGeom>
        <a:solidFill>
          <a:schemeClr val="accent1">
            <a:lumMod val="75000"/>
          </a:schemeClr>
        </a:solidFill>
        <a:ln w="12700" cap="flat" cmpd="sng" algn="ctr">
          <a:solidFill>
            <a:schemeClr val="tx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GB" sz="2200" kern="1200" dirty="0"/>
            <a:t>Statistical significance</a:t>
          </a:r>
        </a:p>
      </dsp:txBody>
      <dsp:txXfrm>
        <a:off x="0" y="701289"/>
        <a:ext cx="2786062" cy="1104564"/>
      </dsp:txXfrm>
    </dsp:sp>
    <dsp:sp modelId="{4BA239B3-7290-4711-9994-918FE6FAC803}">
      <dsp:nvSpPr>
        <dsp:cNvPr id="0" name=""/>
        <dsp:cNvSpPr/>
      </dsp:nvSpPr>
      <dsp:spPr>
        <a:xfrm>
          <a:off x="2857" y="1831258"/>
          <a:ext cx="2786062" cy="2862863"/>
        </a:xfrm>
        <a:prstGeom prst="rect">
          <a:avLst/>
        </a:prstGeom>
        <a:solidFill>
          <a:schemeClr val="accent1">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GB" sz="2200" kern="1200" dirty="0"/>
            <a:t>How likely it is that the result is not due to chance?</a:t>
          </a:r>
        </a:p>
        <a:p>
          <a:pPr marL="228600" lvl="1" indent="-228600" algn="l" defTabSz="977900">
            <a:lnSpc>
              <a:spcPct val="90000"/>
            </a:lnSpc>
            <a:spcBef>
              <a:spcPct val="0"/>
            </a:spcBef>
            <a:spcAft>
              <a:spcPct val="15000"/>
            </a:spcAft>
            <a:buChar char="•"/>
          </a:pPr>
          <a:r>
            <a:rPr lang="en-GB" sz="2200" kern="1200" dirty="0"/>
            <a:t>Coin tossing does not maintain 50:50 balance</a:t>
          </a:r>
        </a:p>
      </dsp:txBody>
      <dsp:txXfrm>
        <a:off x="2857" y="1831258"/>
        <a:ext cx="2786062" cy="2862863"/>
      </dsp:txXfrm>
    </dsp:sp>
    <dsp:sp modelId="{F7E77D24-41D3-42AC-9CC2-592CF3BCF83B}">
      <dsp:nvSpPr>
        <dsp:cNvPr id="0" name=""/>
        <dsp:cNvSpPr/>
      </dsp:nvSpPr>
      <dsp:spPr>
        <a:xfrm>
          <a:off x="3178968" y="726694"/>
          <a:ext cx="2786062" cy="1104564"/>
        </a:xfrm>
        <a:prstGeom prst="rect">
          <a:avLst/>
        </a:prstGeom>
        <a:solidFill>
          <a:schemeClr val="accent1">
            <a:lumMod val="75000"/>
          </a:schemeClr>
        </a:solidFill>
        <a:ln w="12700" cap="flat" cmpd="sng" algn="ctr">
          <a:solidFill>
            <a:schemeClr val="tx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GB" sz="2200" kern="1200" dirty="0"/>
            <a:t>Performance measures</a:t>
          </a:r>
        </a:p>
      </dsp:txBody>
      <dsp:txXfrm>
        <a:off x="3178968" y="726694"/>
        <a:ext cx="2786062" cy="1104564"/>
      </dsp:txXfrm>
    </dsp:sp>
    <dsp:sp modelId="{B93CA595-D0B0-4F3A-A083-2A16545A6635}">
      <dsp:nvSpPr>
        <dsp:cNvPr id="0" name=""/>
        <dsp:cNvSpPr/>
      </dsp:nvSpPr>
      <dsp:spPr>
        <a:xfrm>
          <a:off x="3178968" y="1831258"/>
          <a:ext cx="2786062" cy="2862863"/>
        </a:xfrm>
        <a:prstGeom prst="rect">
          <a:avLst/>
        </a:prstGeom>
        <a:solidFill>
          <a:schemeClr val="accent1">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GB" sz="2200" kern="1200" dirty="0"/>
            <a:t>Effectiveness (error rate, mean squared error)</a:t>
          </a:r>
        </a:p>
        <a:p>
          <a:pPr marL="228600" lvl="1" indent="-228600" algn="l" defTabSz="977900">
            <a:lnSpc>
              <a:spcPct val="90000"/>
            </a:lnSpc>
            <a:spcBef>
              <a:spcPct val="0"/>
            </a:spcBef>
            <a:spcAft>
              <a:spcPct val="15000"/>
            </a:spcAft>
            <a:buChar char="•"/>
          </a:pPr>
          <a:r>
            <a:rPr lang="en-GB" sz="2200" kern="1200" dirty="0"/>
            <a:t>Efficiency (CPU cycles)</a:t>
          </a:r>
        </a:p>
      </dsp:txBody>
      <dsp:txXfrm>
        <a:off x="3178968" y="1831258"/>
        <a:ext cx="2786062" cy="2862863"/>
      </dsp:txXfrm>
    </dsp:sp>
    <dsp:sp modelId="{700BED67-B505-4D34-93E6-E3FCA8740A51}">
      <dsp:nvSpPr>
        <dsp:cNvPr id="0" name=""/>
        <dsp:cNvSpPr/>
      </dsp:nvSpPr>
      <dsp:spPr>
        <a:xfrm>
          <a:off x="6355080" y="726694"/>
          <a:ext cx="2786062" cy="1104564"/>
        </a:xfrm>
        <a:prstGeom prst="rect">
          <a:avLst/>
        </a:prstGeom>
        <a:solidFill>
          <a:schemeClr val="accent1">
            <a:lumMod val="75000"/>
          </a:schemeClr>
        </a:solidFill>
        <a:ln w="12700" cap="flat" cmpd="sng" algn="ctr">
          <a:solidFill>
            <a:schemeClr val="tx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GB" sz="2200" kern="1200" dirty="0"/>
            <a:t>Costs assigned to different types of errors</a:t>
          </a:r>
        </a:p>
      </dsp:txBody>
      <dsp:txXfrm>
        <a:off x="6355080" y="726694"/>
        <a:ext cx="2786062" cy="1104564"/>
      </dsp:txXfrm>
    </dsp:sp>
    <dsp:sp modelId="{616FFD6E-C83A-4F59-AE89-862190D19864}">
      <dsp:nvSpPr>
        <dsp:cNvPr id="0" name=""/>
        <dsp:cNvSpPr/>
      </dsp:nvSpPr>
      <dsp:spPr>
        <a:xfrm>
          <a:off x="6355080" y="1831258"/>
          <a:ext cx="2786062" cy="2862863"/>
        </a:xfrm>
        <a:prstGeom prst="rect">
          <a:avLst/>
        </a:prstGeom>
        <a:solidFill>
          <a:schemeClr val="accent1">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en-GB" sz="2200" kern="1200" dirty="0"/>
            <a:t>Medical false alarms are often less costly than a missed diagnosis</a:t>
          </a:r>
        </a:p>
        <a:p>
          <a:pPr marL="228600" lvl="1" indent="-228600" algn="l" defTabSz="977900">
            <a:lnSpc>
              <a:spcPct val="90000"/>
            </a:lnSpc>
            <a:spcBef>
              <a:spcPct val="0"/>
            </a:spcBef>
            <a:spcAft>
              <a:spcPct val="15000"/>
            </a:spcAft>
            <a:buChar char="•"/>
          </a:pPr>
          <a:r>
            <a:rPr lang="en-GB" sz="2200" kern="1200" dirty="0"/>
            <a:t>False security intrusion alert less costly than missed intrusion</a:t>
          </a:r>
        </a:p>
      </dsp:txBody>
      <dsp:txXfrm>
        <a:off x="6355080" y="1831258"/>
        <a:ext cx="2786062" cy="2862863"/>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D6FE14B-3ACE-C14B-976F-D4DD09CFBFB4}" type="datetimeFigureOut">
              <a:rPr lang="en-US" smtClean="0"/>
              <a:t>10/6/2025</a:t>
            </a:fld>
            <a:endParaRPr lang="en-US"/>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0479B3-42F7-3944-841C-181ACE96E93A}" type="slidenum">
              <a:rPr lang="en-US" smtClean="0"/>
              <a:t>‹#›</a:t>
            </a:fld>
            <a:endParaRPr lang="en-US"/>
          </a:p>
        </p:txBody>
      </p:sp>
    </p:spTree>
    <p:extLst>
      <p:ext uri="{BB962C8B-B14F-4D97-AF65-F5344CB8AC3E}">
        <p14:creationId xmlns:p14="http://schemas.microsoft.com/office/powerpoint/2010/main" val="94738328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1T10:14:28.199"/>
    </inkml:context>
    <inkml:brush xml:id="br0">
      <inkml:brushProperty name="width" value="0.035" units="cm"/>
      <inkml:brushProperty name="height" value="0.035" units="cm"/>
    </inkml:brush>
  </inkml:definitions>
  <inkml:trace contextRef="#ctx0" brushRef="#br0">0 5157 24575,'12'-14'0,"0"-1"0,-2 0 0,0-1 0,15-32 0,-3 5 0,78-103 0,-12 20 0,-46 56 0,25-42 0,86-109 0,-85 138 0,5-6 0,65-105 0,-109 148 0,-4 7 0,-1-1 0,32-77 0,-50 104 0,1 0 0,-1 1 0,12-15 0,14-28 0,-26 40 0,0 1 0,1 0 0,1 0 0,0 1 0,1 0 0,1 0 0,0 1 0,16-15 0,-13 14 0,9-7 0,0 0 0,2 1 0,0 1 0,1 1 0,29-14 0,-43 25 0,1 0 0,-1-1 0,0 0 0,-1-1 0,0 0 0,0-1 0,-1 0 0,0 0 0,0-1 0,13-20 0,-18 25 0,-1 1 0,1 0 0,0 0 0,0 0 0,1 0 0,-1 1 0,1 0 0,0 0 0,0 0 0,0 0 0,0 1 0,9-3 0,2 0 0,1 2 0,31-4 0,17-2 0,-49 5 0,0 1 0,0 1 0,0 0 0,1 1 0,-1 1 0,0 0 0,0 1 0,1 1 0,-1 1 0,0 0 0,0 1 0,-1 0 0,30 14 0,-37-13 0,0 1 0,0 0 0,0 0 0,-1 1 0,0-1 0,-1 2 0,1-1 0,-1 1 0,7 12 0,18 22 0,-24-36 0,-1 0 0,0 1 0,-1 0 0,0 0 0,0 0 0,0 0 0,-1 1 0,0 0 0,-1 0 0,0 0 0,0 1 0,0-1 0,1 13 0,-1-7 0,0 0 0,1 0 0,1-1 0,0 0 0,9 15 0,8 23 0,-12-25 0,-1 2 0,-1-1 0,-1 1 0,-2 1 0,-1-1 0,1 35 0,-4-34 0,2 1 0,0-1 0,9 33 0,-2-3 0,6 21 0,-14-72 0,1-1 0,0 1 0,0-1 0,1 0 0,0 0 0,0 0 0,0 0 0,8 7 0,9 11 0,-13-15 0,0 0 0,1-1 0,-1 0 0,2-1 0,-1 0 0,1 0 0,1-1 0,21 12 0,-18-13 0,0 1 0,0 0 0,22 16 0,-31-19 0,0 0 0,0 1 0,0 0 0,-1 0 0,0 0 0,0 1 0,0-1 0,0 1 0,-1 0 0,0 0 0,2 6 0,-1-2 0,0 0 0,1-1 0,0 0 0,1 0 0,0 0 0,0-1 0,1 0 0,0 0 0,0-1 0,1 1 0,0-2 0,0 1 0,0-1 0,1 0 0,0-1 0,1 0 0,-1 0 0,1-1 0,0-1 0,0 1 0,11 1 0,19 2 0,-1-1 0,1-2 0,0-2 0,47-4 0,-61 2 0,-9 0 0,10 0 0,0-1 0,48-9 0,-66 8 0,-1 0 0,0-1 0,1 0 0,-1 0 0,0-1 0,-1 0 0,1 0 0,-1-1 0,1 0 0,-2-1 0,1 1 0,10-12 0,-8 5 0,0-1 0,-1 0 0,-1-1 0,0 1 0,-1-1 0,0-1 0,-1 1 0,5-23 0,-4 14 0,1 1 0,15-33 0,-15 42 0,6-13 0,0 2 0,25-33 0,-27 38 0,0-1 0,0 0 0,-2 0 0,-1-1 0,-1 0 0,0 0 0,4-28 0,-6 21 0,-1-1 0,0-49 0,-4 48 0,2-1 0,8-38 0,0 2 0,-3-1 0,-2 0 0,-6-78 0,1 95 0,-2 23 0,-1 0 0,-11-46 0,8 45 0,1-1 0,-2-34 0,6-291 0,3 161 0,-2 165 0,2 0 0,10-53 0,-9 68 0,1 0 0,0 0 0,1 0 0,0 1 0,1 0 0,1 0 0,12-20 0,11-6 0,11-13 0,-2-3 0,40-73 0,-70 110 0,1-1 0,17-21 0,-23 35 0,0-1 0,0 2 0,1-1 0,0 0 0,0 1 0,0 0 0,1 0 0,-1 1 0,1-1 0,0 1 0,9-3 0,16-5 0,1 1 0,-1 2 0,2 2 0,-1 0 0,37 0 0,-68 6 0,14 0 0,-1-1 0,1 0 0,-1-1 0,20-5 0,-31 6 0,1 0 0,-1-1 0,1 1 0,-1-1 0,0 1 0,1-1 0,-1 0 0,0 0 0,0-1 0,-1 1 0,1-1 0,0 1 0,-1-1 0,1 0 0,-1 0 0,0 0 0,0 0 0,0 0 0,-1-1 0,1 1 0,-1 0 0,3-8 0,0-18 0,-1 0 0,-1 0 0,-1 0 0,-6-52 0,2 8 0,1 35 0,1 12 0,0 0 0,1 0 0,2 0 0,1 0 0,8-34 0,2-10 0,-12 58 0,1-1 0,0 1 0,1-1 0,0 1 0,1 0 0,1 0 0,11-23 0,-8 20 0,0-1 0,-1 0 0,0 0 0,7-31 0,-7 25 0,0 0 0,11-23 0,-3 16 0,-2-1 0,0 0 0,13-54 0,-22 70 0,0 0 0,1 0 0,0 1 0,2-1 0,14-23 0,48-57 0,3-3 0,-25 32 0,7-11 0,-54 76 0,10-19 0,1 1 0,1 1 0,15-18 0,-22 30 0,0 0 0,1 0 0,-1 1 0,1-1 0,0 1 0,0 1 0,0-1 0,0 1 0,1 0 0,0 0 0,-1 1 0,15-3 0,6 0 0,50-2 0,-64 7 0,-1 0 0,1 1 0,-1 0 0,1 1 0,-1 0 0,17 6 0,-23-5 0,0 0 0,0 1 0,0 0 0,0 0 0,-1 0 0,1 1 0,-1 0 0,0 0 0,-1 0 0,1 0 0,-1 1 0,0 0 0,4 8 0,5 12 0,19 50 0,-30-71 0,4 12 0,-1 0 0,-1 0 0,-1 0 0,2 33 0,-5 71 0,-2-69 0,1-20 0,-2-1 0,-2 1 0,0 0 0,-3-1 0,-20 58 0,-22 21 0,25-59 0,17-37 0,0 0 0,2 1 0,0 0 0,0 0 0,-5 25 0,6 4 0,0 47 0,-4 36 0,-12 90 0,6-136 0,9-58 0,2 0 0,-3 25 0,6-23 0,0 0 0,1-1 0,2 1 0,0-1 0,2 1 0,1-1 0,0 0 0,2 0 0,1-1 0,1 0 0,0 0 0,2-1 0,1-1 0,0 1 0,19 21 0,-19-26 0,-1 1 0,10 22 0,-16-29 0,1 1 0,0-1 0,1 0 0,0 0 0,1-1 0,0 0 0,0-1 0,20 18 0,-10-15 0,1 0 0,1-2 0,33 14 0,16 8 0,-50-19 0,0 0 0,-2 1 0,1 2 0,22 24 0,-35-35 0,143 150 0,-134-140 0,-7-8 0,-1 1 0,2-1 0,-1 0 0,1 0 0,0-1 0,0 0 0,1-1 0,13 7 0,115 49 0,-118-52 0,0-1 0,0 0 0,1-2 0,20 5 0,-31-9 0,0-1 0,0-1 0,1 1 0,-1-1 0,0-1 0,0 1 0,0-2 0,0 1 0,0-1 0,-1-1 0,16-6 0,0 1 0,0 0 0,0 1 0,0 1 0,1 1 0,-1 2 0,1 0 0,0 2 0,27 1 0,-32 0 0,1-1 0,-1-1 0,1 0 0,-1-2 0,0 0 0,0-2 0,0 0 0,19-9 0,-28 10 0,1 0 0,0 1 0,0 0 0,0 1 0,0 1 0,1-1 0,-1 2 0,1 0 0,17 1 0,10 3 0,64 13 0,-64-9 0,56 4 0,-88-12 0,0 1 0,0-2 0,1 1 0,-1-1 0,0 0 0,-1-1 0,1 0 0,0 0 0,13-9 0,36-12 0,137-26 0,-139 38-9,-21 4-669,41-4 0,-44 10-6148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AFFB5D-C1F5-2842-8CAF-C81518F68F7E}" type="datetimeFigureOut">
              <a:rPr lang="en-US" smtClean="0"/>
              <a:t>10/6/2025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F6536-074C-7C47-ADA5-29478494173A}" type="slidenum">
              <a:rPr lang="en-US" smtClean="0"/>
              <a:t>‹#›</a:t>
            </a:fld>
            <a:endParaRPr lang="en-US"/>
          </a:p>
        </p:txBody>
      </p:sp>
    </p:spTree>
    <p:extLst>
      <p:ext uri="{BB962C8B-B14F-4D97-AF65-F5344CB8AC3E}">
        <p14:creationId xmlns:p14="http://schemas.microsoft.com/office/powerpoint/2010/main" val="2041757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CMM510 Data Mining</a:t>
            </a:r>
          </a:p>
        </p:txBody>
      </p:sp>
      <p:sp>
        <p:nvSpPr>
          <p:cNvPr id="5" name="Rectangle 3"/>
          <p:cNvSpPr>
            <a:spLocks noGrp="1" noChangeArrowheads="1"/>
          </p:cNvSpPr>
          <p:nvPr>
            <p:ph type="dt" idx="1"/>
          </p:nvPr>
        </p:nvSpPr>
        <p:spPr>
          <a:ln/>
        </p:spPr>
        <p:txBody>
          <a:bodyPr/>
          <a:lstStyle/>
          <a:p>
            <a:fld id="{C183928B-D50B-40A8-9B1B-D371DC9F733C}" type="datetime6">
              <a:rPr lang="en-GB"/>
              <a:pPr/>
              <a:t>October 25</a:t>
            </a:fld>
            <a:endParaRPr lang="en-GB"/>
          </a:p>
        </p:txBody>
      </p:sp>
      <p:sp>
        <p:nvSpPr>
          <p:cNvPr id="6" name="Rectangle 6"/>
          <p:cNvSpPr>
            <a:spLocks noGrp="1" noChangeArrowheads="1"/>
          </p:cNvSpPr>
          <p:nvPr>
            <p:ph type="ftr" sz="quarter" idx="4"/>
          </p:nvPr>
        </p:nvSpPr>
        <p:spPr>
          <a:ln/>
        </p:spPr>
        <p:txBody>
          <a:bodyPr/>
          <a:lstStyle/>
          <a:p>
            <a:r>
              <a:rPr lang="en-GB"/>
              <a:t>© The Robert Gordon University</a:t>
            </a:r>
          </a:p>
        </p:txBody>
      </p:sp>
      <p:sp>
        <p:nvSpPr>
          <p:cNvPr id="7" name="Rectangle 7"/>
          <p:cNvSpPr>
            <a:spLocks noGrp="1" noChangeArrowheads="1"/>
          </p:cNvSpPr>
          <p:nvPr>
            <p:ph type="sldNum" sz="quarter" idx="5"/>
          </p:nvPr>
        </p:nvSpPr>
        <p:spPr>
          <a:ln/>
        </p:spPr>
        <p:txBody>
          <a:bodyPr/>
          <a:lstStyle/>
          <a:p>
            <a:fld id="{D8CB9462-4D66-4321-BB01-F5AD3DF74E42}" type="slidenum">
              <a:rPr lang="en-GB"/>
              <a:pPr/>
              <a:t>1</a:t>
            </a:fld>
            <a:endParaRPr lang="en-GB"/>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682870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CMM510 Data Mining</a:t>
            </a:r>
          </a:p>
        </p:txBody>
      </p:sp>
      <p:sp>
        <p:nvSpPr>
          <p:cNvPr id="5" name="Rectangle 3"/>
          <p:cNvSpPr>
            <a:spLocks noGrp="1" noChangeArrowheads="1"/>
          </p:cNvSpPr>
          <p:nvPr>
            <p:ph type="dt" idx="1"/>
          </p:nvPr>
        </p:nvSpPr>
        <p:spPr>
          <a:ln/>
        </p:spPr>
        <p:txBody>
          <a:bodyPr/>
          <a:lstStyle/>
          <a:p>
            <a:fld id="{03F9BED1-6039-4B61-8F56-3E177E5AF24A}" type="datetime6">
              <a:rPr lang="en-GB"/>
              <a:pPr/>
              <a:t>October 25</a:t>
            </a:fld>
            <a:endParaRPr lang="en-GB"/>
          </a:p>
        </p:txBody>
      </p:sp>
      <p:sp>
        <p:nvSpPr>
          <p:cNvPr id="6" name="Rectangle 6"/>
          <p:cNvSpPr>
            <a:spLocks noGrp="1" noChangeArrowheads="1"/>
          </p:cNvSpPr>
          <p:nvPr>
            <p:ph type="ftr" sz="quarter" idx="4"/>
          </p:nvPr>
        </p:nvSpPr>
        <p:spPr>
          <a:ln/>
        </p:spPr>
        <p:txBody>
          <a:bodyPr/>
          <a:lstStyle/>
          <a:p>
            <a:r>
              <a:rPr lang="en-GB"/>
              <a:t>© The Robert Gordon University</a:t>
            </a:r>
          </a:p>
        </p:txBody>
      </p:sp>
      <p:sp>
        <p:nvSpPr>
          <p:cNvPr id="7" name="Rectangle 7"/>
          <p:cNvSpPr>
            <a:spLocks noGrp="1" noChangeArrowheads="1"/>
          </p:cNvSpPr>
          <p:nvPr>
            <p:ph type="sldNum" sz="quarter" idx="5"/>
          </p:nvPr>
        </p:nvSpPr>
        <p:spPr>
          <a:ln/>
        </p:spPr>
        <p:txBody>
          <a:bodyPr/>
          <a:lstStyle/>
          <a:p>
            <a:fld id="{83379147-58A7-4DCC-99EA-BB97C525BF1A}" type="slidenum">
              <a:rPr lang="en-GB"/>
              <a:pPr/>
              <a:t>25</a:t>
            </a:fld>
            <a:endParaRPr lang="en-GB"/>
          </a:p>
        </p:txBody>
      </p:sp>
      <p:sp>
        <p:nvSpPr>
          <p:cNvPr id="300034" name="Rectangle 2"/>
          <p:cNvSpPr>
            <a:spLocks noGrp="1" noRot="1" noChangeAspect="1" noChangeArrowheads="1" noTextEdit="1"/>
          </p:cNvSpPr>
          <p:nvPr>
            <p:ph type="sldImg"/>
          </p:nvPr>
        </p:nvSpPr>
        <p:spPr>
          <a:ln/>
        </p:spPr>
      </p:sp>
      <p:sp>
        <p:nvSpPr>
          <p:cNvPr id="300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89285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CMM510 Data Mining</a:t>
            </a:r>
          </a:p>
        </p:txBody>
      </p:sp>
      <p:sp>
        <p:nvSpPr>
          <p:cNvPr id="5" name="Rectangle 3"/>
          <p:cNvSpPr>
            <a:spLocks noGrp="1" noChangeArrowheads="1"/>
          </p:cNvSpPr>
          <p:nvPr>
            <p:ph type="dt" idx="1"/>
          </p:nvPr>
        </p:nvSpPr>
        <p:spPr>
          <a:ln/>
        </p:spPr>
        <p:txBody>
          <a:bodyPr/>
          <a:lstStyle/>
          <a:p>
            <a:fld id="{C42D5EEE-922F-4020-9C03-81BD731EF5DD}" type="datetime6">
              <a:rPr lang="en-GB"/>
              <a:pPr/>
              <a:t>October 25</a:t>
            </a:fld>
            <a:endParaRPr lang="en-GB"/>
          </a:p>
        </p:txBody>
      </p:sp>
      <p:sp>
        <p:nvSpPr>
          <p:cNvPr id="6" name="Rectangle 6"/>
          <p:cNvSpPr>
            <a:spLocks noGrp="1" noChangeArrowheads="1"/>
          </p:cNvSpPr>
          <p:nvPr>
            <p:ph type="ftr" sz="quarter" idx="4"/>
          </p:nvPr>
        </p:nvSpPr>
        <p:spPr>
          <a:ln/>
        </p:spPr>
        <p:txBody>
          <a:bodyPr/>
          <a:lstStyle/>
          <a:p>
            <a:r>
              <a:rPr lang="en-GB"/>
              <a:t>© The Robert Gordon University</a:t>
            </a:r>
          </a:p>
        </p:txBody>
      </p:sp>
      <p:sp>
        <p:nvSpPr>
          <p:cNvPr id="7" name="Rectangle 7"/>
          <p:cNvSpPr>
            <a:spLocks noGrp="1" noChangeArrowheads="1"/>
          </p:cNvSpPr>
          <p:nvPr>
            <p:ph type="sldNum" sz="quarter" idx="5"/>
          </p:nvPr>
        </p:nvSpPr>
        <p:spPr>
          <a:ln/>
        </p:spPr>
        <p:txBody>
          <a:bodyPr/>
          <a:lstStyle/>
          <a:p>
            <a:fld id="{BE011D1E-970C-4A27-A185-DF5DB8A027D9}" type="slidenum">
              <a:rPr lang="en-GB"/>
              <a:pPr/>
              <a:t>27</a:t>
            </a:fld>
            <a:endParaRPr lang="en-GB"/>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r>
              <a:rPr lang="en-US" dirty="0"/>
              <a:t>1000 samples.</a:t>
            </a:r>
          </a:p>
        </p:txBody>
      </p:sp>
    </p:spTree>
    <p:extLst>
      <p:ext uri="{BB962C8B-B14F-4D97-AF65-F5344CB8AC3E}">
        <p14:creationId xmlns:p14="http://schemas.microsoft.com/office/powerpoint/2010/main" val="3910318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CMM510 Data Mining</a:t>
            </a:r>
          </a:p>
        </p:txBody>
      </p:sp>
      <p:sp>
        <p:nvSpPr>
          <p:cNvPr id="5" name="Rectangle 3"/>
          <p:cNvSpPr>
            <a:spLocks noGrp="1" noChangeArrowheads="1"/>
          </p:cNvSpPr>
          <p:nvPr>
            <p:ph type="dt" idx="1"/>
          </p:nvPr>
        </p:nvSpPr>
        <p:spPr>
          <a:ln/>
        </p:spPr>
        <p:txBody>
          <a:bodyPr/>
          <a:lstStyle/>
          <a:p>
            <a:fld id="{B0D40E12-89B1-4440-BCCD-3D05301C8305}" type="datetime6">
              <a:rPr lang="en-GB"/>
              <a:pPr/>
              <a:t>October 25</a:t>
            </a:fld>
            <a:endParaRPr lang="en-GB"/>
          </a:p>
        </p:txBody>
      </p:sp>
      <p:sp>
        <p:nvSpPr>
          <p:cNvPr id="6" name="Rectangle 6"/>
          <p:cNvSpPr>
            <a:spLocks noGrp="1" noChangeArrowheads="1"/>
          </p:cNvSpPr>
          <p:nvPr>
            <p:ph type="ftr" sz="quarter" idx="4"/>
          </p:nvPr>
        </p:nvSpPr>
        <p:spPr>
          <a:ln/>
        </p:spPr>
        <p:txBody>
          <a:bodyPr/>
          <a:lstStyle/>
          <a:p>
            <a:r>
              <a:rPr lang="en-GB"/>
              <a:t>© The Robert Gordon University</a:t>
            </a:r>
          </a:p>
        </p:txBody>
      </p:sp>
      <p:sp>
        <p:nvSpPr>
          <p:cNvPr id="7" name="Rectangle 7"/>
          <p:cNvSpPr>
            <a:spLocks noGrp="1" noChangeArrowheads="1"/>
          </p:cNvSpPr>
          <p:nvPr>
            <p:ph type="sldNum" sz="quarter" idx="5"/>
          </p:nvPr>
        </p:nvSpPr>
        <p:spPr>
          <a:ln/>
        </p:spPr>
        <p:txBody>
          <a:bodyPr/>
          <a:lstStyle/>
          <a:p>
            <a:fld id="{B74FFFE1-7B02-479D-8BB4-4761B0667A57}" type="slidenum">
              <a:rPr lang="en-GB"/>
              <a:pPr/>
              <a:t>28</a:t>
            </a:fld>
            <a:endParaRPr lang="en-GB"/>
          </a:p>
        </p:txBody>
      </p:sp>
      <p:sp>
        <p:nvSpPr>
          <p:cNvPr id="305154" name="Rectangle 2"/>
          <p:cNvSpPr>
            <a:spLocks noGrp="1" noRot="1" noChangeAspect="1" noChangeArrowheads="1" noTextEdit="1"/>
          </p:cNvSpPr>
          <p:nvPr>
            <p:ph type="sldImg"/>
          </p:nvPr>
        </p:nvSpPr>
        <p:spPr>
          <a:ln/>
        </p:spPr>
      </p:sp>
      <p:sp>
        <p:nvSpPr>
          <p:cNvPr id="30515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946816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Think of diseases. Out of all the people who don’t have the disease, these are the ones our model correctly predicted as clear.</a:t>
            </a:r>
          </a:p>
        </p:txBody>
      </p:sp>
      <p:sp>
        <p:nvSpPr>
          <p:cNvPr id="4" name="Slide Number Placeholder 3"/>
          <p:cNvSpPr>
            <a:spLocks noGrp="1"/>
          </p:cNvSpPr>
          <p:nvPr>
            <p:ph type="sldNum" sz="quarter" idx="5"/>
          </p:nvPr>
        </p:nvSpPr>
        <p:spPr/>
        <p:txBody>
          <a:bodyPr/>
          <a:lstStyle/>
          <a:p>
            <a:fld id="{551F6536-074C-7C47-ADA5-29478494173A}" type="slidenum">
              <a:rPr lang="en-US" smtClean="0"/>
              <a:t>32</a:t>
            </a:fld>
            <a:endParaRPr lang="en-US"/>
          </a:p>
        </p:txBody>
      </p:sp>
    </p:spTree>
    <p:extLst>
      <p:ext uri="{BB962C8B-B14F-4D97-AF65-F5344CB8AC3E}">
        <p14:creationId xmlns:p14="http://schemas.microsoft.com/office/powerpoint/2010/main" val="450116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Think of diseases. If you get a positive result from our model, this is the chances of you actually having the disease.</a:t>
            </a:r>
          </a:p>
          <a:p>
            <a:r>
              <a:rPr lang="en-GB" dirty="0"/>
              <a:t>Also sweetie classifier could have infinite precision because it predicts nothing as positive.</a:t>
            </a:r>
          </a:p>
          <a:p>
            <a:r>
              <a:rPr lang="en-GB" dirty="0"/>
              <a:t>Precision, prediction.</a:t>
            </a:r>
          </a:p>
        </p:txBody>
      </p:sp>
      <p:sp>
        <p:nvSpPr>
          <p:cNvPr id="4" name="Slide Number Placeholder 3"/>
          <p:cNvSpPr>
            <a:spLocks noGrp="1"/>
          </p:cNvSpPr>
          <p:nvPr>
            <p:ph type="sldNum" sz="quarter" idx="5"/>
          </p:nvPr>
        </p:nvSpPr>
        <p:spPr/>
        <p:txBody>
          <a:bodyPr/>
          <a:lstStyle/>
          <a:p>
            <a:fld id="{551F6536-074C-7C47-ADA5-29478494173A}" type="slidenum">
              <a:rPr lang="en-US" smtClean="0"/>
              <a:t>33</a:t>
            </a:fld>
            <a:endParaRPr lang="en-US"/>
          </a:p>
        </p:txBody>
      </p:sp>
    </p:spTree>
    <p:extLst>
      <p:ext uri="{BB962C8B-B14F-4D97-AF65-F5344CB8AC3E}">
        <p14:creationId xmlns:p14="http://schemas.microsoft.com/office/powerpoint/2010/main" val="473059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Think of diseases. Out of all the people who actually have a disease, this is the proportion that our model will correctly predict.</a:t>
            </a:r>
          </a:p>
        </p:txBody>
      </p:sp>
      <p:sp>
        <p:nvSpPr>
          <p:cNvPr id="4" name="Slide Number Placeholder 3"/>
          <p:cNvSpPr>
            <a:spLocks noGrp="1"/>
          </p:cNvSpPr>
          <p:nvPr>
            <p:ph type="sldNum" sz="quarter" idx="5"/>
          </p:nvPr>
        </p:nvSpPr>
        <p:spPr/>
        <p:txBody>
          <a:bodyPr/>
          <a:lstStyle/>
          <a:p>
            <a:fld id="{551F6536-074C-7C47-ADA5-29478494173A}" type="slidenum">
              <a:rPr lang="en-US" smtClean="0"/>
              <a:t>34</a:t>
            </a:fld>
            <a:endParaRPr lang="en-US"/>
          </a:p>
        </p:txBody>
      </p:sp>
    </p:spTree>
    <p:extLst>
      <p:ext uri="{BB962C8B-B14F-4D97-AF65-F5344CB8AC3E}">
        <p14:creationId xmlns:p14="http://schemas.microsoft.com/office/powerpoint/2010/main" val="7554222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ROC Curves are coming up.</a:t>
            </a:r>
          </a:p>
        </p:txBody>
      </p:sp>
      <p:sp>
        <p:nvSpPr>
          <p:cNvPr id="4" name="Slide Number Placeholder 3"/>
          <p:cNvSpPr>
            <a:spLocks noGrp="1"/>
          </p:cNvSpPr>
          <p:nvPr>
            <p:ph type="sldNum" sz="quarter" idx="5"/>
          </p:nvPr>
        </p:nvSpPr>
        <p:spPr/>
        <p:txBody>
          <a:bodyPr/>
          <a:lstStyle/>
          <a:p>
            <a:fld id="{551F6536-074C-7C47-ADA5-29478494173A}" type="slidenum">
              <a:rPr lang="en-US" smtClean="0"/>
              <a:t>35</a:t>
            </a:fld>
            <a:endParaRPr lang="en-US"/>
          </a:p>
        </p:txBody>
      </p:sp>
    </p:spTree>
    <p:extLst>
      <p:ext uri="{BB962C8B-B14F-4D97-AF65-F5344CB8AC3E}">
        <p14:creationId xmlns:p14="http://schemas.microsoft.com/office/powerpoint/2010/main" val="14828805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Precision says something about the model (TP out of all predicted P), Recall says something about reality and the real dataset distribution (TP out of all real P) .</a:t>
            </a:r>
          </a:p>
        </p:txBody>
      </p:sp>
      <p:sp>
        <p:nvSpPr>
          <p:cNvPr id="4" name="Slide Number Placeholder 3"/>
          <p:cNvSpPr>
            <a:spLocks noGrp="1"/>
          </p:cNvSpPr>
          <p:nvPr>
            <p:ph type="sldNum" sz="quarter" idx="5"/>
          </p:nvPr>
        </p:nvSpPr>
        <p:spPr/>
        <p:txBody>
          <a:bodyPr/>
          <a:lstStyle/>
          <a:p>
            <a:fld id="{551F6536-074C-7C47-ADA5-29478494173A}" type="slidenum">
              <a:rPr lang="en-US" smtClean="0"/>
              <a:t>36</a:t>
            </a:fld>
            <a:endParaRPr lang="en-US"/>
          </a:p>
        </p:txBody>
      </p:sp>
    </p:spTree>
    <p:extLst>
      <p:ext uri="{BB962C8B-B14F-4D97-AF65-F5344CB8AC3E}">
        <p14:creationId xmlns:p14="http://schemas.microsoft.com/office/powerpoint/2010/main" val="1403978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example, in binary classification with equal classes, models can achieve 50% accuracy just by chance.</a:t>
            </a:r>
          </a:p>
        </p:txBody>
      </p:sp>
      <p:sp>
        <p:nvSpPr>
          <p:cNvPr id="4" name="Slide Number Placeholder 3"/>
          <p:cNvSpPr>
            <a:spLocks noGrp="1"/>
          </p:cNvSpPr>
          <p:nvPr>
            <p:ph type="sldNum" sz="quarter" idx="5"/>
          </p:nvPr>
        </p:nvSpPr>
        <p:spPr/>
        <p:txBody>
          <a:bodyPr/>
          <a:lstStyle/>
          <a:p>
            <a:fld id="{551F6536-074C-7C47-ADA5-29478494173A}" type="slidenum">
              <a:rPr lang="en-US" smtClean="0"/>
              <a:t>39</a:t>
            </a:fld>
            <a:endParaRPr lang="en-US"/>
          </a:p>
        </p:txBody>
      </p:sp>
    </p:spTree>
    <p:extLst>
      <p:ext uri="{BB962C8B-B14F-4D97-AF65-F5344CB8AC3E}">
        <p14:creationId xmlns:p14="http://schemas.microsoft.com/office/powerpoint/2010/main" val="1243222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Good observations to make and good to use these terms in markdown.</a:t>
            </a:r>
          </a:p>
        </p:txBody>
      </p:sp>
      <p:sp>
        <p:nvSpPr>
          <p:cNvPr id="4" name="Slide Number Placeholder 3"/>
          <p:cNvSpPr>
            <a:spLocks noGrp="1"/>
          </p:cNvSpPr>
          <p:nvPr>
            <p:ph type="sldNum" sz="quarter" idx="5"/>
          </p:nvPr>
        </p:nvSpPr>
        <p:spPr/>
        <p:txBody>
          <a:bodyPr/>
          <a:lstStyle/>
          <a:p>
            <a:fld id="{551F6536-074C-7C47-ADA5-29478494173A}" type="slidenum">
              <a:rPr lang="en-US" smtClean="0"/>
              <a:t>40</a:t>
            </a:fld>
            <a:endParaRPr lang="en-US"/>
          </a:p>
        </p:txBody>
      </p:sp>
    </p:spTree>
    <p:extLst>
      <p:ext uri="{BB962C8B-B14F-4D97-AF65-F5344CB8AC3E}">
        <p14:creationId xmlns:p14="http://schemas.microsoft.com/office/powerpoint/2010/main" val="2026559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you’re not using </a:t>
            </a:r>
            <a:r>
              <a:rPr lang="en-GB" dirty="0" err="1"/>
              <a:t>rmd</a:t>
            </a:r>
            <a:r>
              <a:rPr lang="en-GB" dirty="0"/>
              <a:t> files yet, please start using them.</a:t>
            </a:r>
          </a:p>
        </p:txBody>
      </p:sp>
      <p:sp>
        <p:nvSpPr>
          <p:cNvPr id="4" name="Slide Number Placeholder 3"/>
          <p:cNvSpPr>
            <a:spLocks noGrp="1"/>
          </p:cNvSpPr>
          <p:nvPr>
            <p:ph type="sldNum" sz="quarter" idx="5"/>
          </p:nvPr>
        </p:nvSpPr>
        <p:spPr/>
        <p:txBody>
          <a:bodyPr/>
          <a:lstStyle/>
          <a:p>
            <a:fld id="{551F6536-074C-7C47-ADA5-29478494173A}" type="slidenum">
              <a:rPr lang="en-US" smtClean="0"/>
              <a:t>3</a:t>
            </a:fld>
            <a:endParaRPr lang="en-US"/>
          </a:p>
        </p:txBody>
      </p:sp>
    </p:spTree>
    <p:extLst>
      <p:ext uri="{BB962C8B-B14F-4D97-AF65-F5344CB8AC3E}">
        <p14:creationId xmlns:p14="http://schemas.microsoft.com/office/powerpoint/2010/main" val="35979282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TPR, FPR, Perfect classifier, random chance, </a:t>
            </a:r>
          </a:p>
        </p:txBody>
      </p:sp>
      <p:sp>
        <p:nvSpPr>
          <p:cNvPr id="4" name="Slide Number Placeholder 3"/>
          <p:cNvSpPr>
            <a:spLocks noGrp="1"/>
          </p:cNvSpPr>
          <p:nvPr>
            <p:ph type="sldNum" sz="quarter" idx="5"/>
          </p:nvPr>
        </p:nvSpPr>
        <p:spPr/>
        <p:txBody>
          <a:bodyPr/>
          <a:lstStyle/>
          <a:p>
            <a:fld id="{551F6536-074C-7C47-ADA5-29478494173A}" type="slidenum">
              <a:rPr lang="en-US" smtClean="0"/>
              <a:t>42</a:t>
            </a:fld>
            <a:endParaRPr lang="en-US"/>
          </a:p>
        </p:txBody>
      </p:sp>
    </p:spTree>
    <p:extLst>
      <p:ext uri="{BB962C8B-B14F-4D97-AF65-F5344CB8AC3E}">
        <p14:creationId xmlns:p14="http://schemas.microsoft.com/office/powerpoint/2010/main" val="12073641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CV = </a:t>
            </a:r>
            <a:r>
              <a:rPr lang="en-GB" dirty="0" err="1"/>
              <a:t>crossfold</a:t>
            </a:r>
            <a:r>
              <a:rPr lang="en-GB" dirty="0"/>
              <a:t> validation.</a:t>
            </a:r>
          </a:p>
        </p:txBody>
      </p:sp>
      <p:sp>
        <p:nvSpPr>
          <p:cNvPr id="4" name="Slide Number Placeholder 3"/>
          <p:cNvSpPr>
            <a:spLocks noGrp="1"/>
          </p:cNvSpPr>
          <p:nvPr>
            <p:ph type="sldNum" sz="quarter" idx="5"/>
          </p:nvPr>
        </p:nvSpPr>
        <p:spPr/>
        <p:txBody>
          <a:bodyPr/>
          <a:lstStyle/>
          <a:p>
            <a:fld id="{551F6536-074C-7C47-ADA5-29478494173A}" type="slidenum">
              <a:rPr lang="en-US" smtClean="0"/>
              <a:t>44</a:t>
            </a:fld>
            <a:endParaRPr lang="en-US"/>
          </a:p>
        </p:txBody>
      </p:sp>
    </p:spTree>
    <p:extLst>
      <p:ext uri="{BB962C8B-B14F-4D97-AF65-F5344CB8AC3E}">
        <p14:creationId xmlns:p14="http://schemas.microsoft.com/office/powerpoint/2010/main" val="3217061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AUC is fairly unforgiving metric, though. These sometimes reflect the dataset.</a:t>
            </a:r>
          </a:p>
        </p:txBody>
      </p:sp>
      <p:sp>
        <p:nvSpPr>
          <p:cNvPr id="4" name="Slide Number Placeholder 3"/>
          <p:cNvSpPr>
            <a:spLocks noGrp="1"/>
          </p:cNvSpPr>
          <p:nvPr>
            <p:ph type="sldNum" sz="quarter" idx="5"/>
          </p:nvPr>
        </p:nvSpPr>
        <p:spPr/>
        <p:txBody>
          <a:bodyPr/>
          <a:lstStyle/>
          <a:p>
            <a:fld id="{551F6536-074C-7C47-ADA5-29478494173A}" type="slidenum">
              <a:rPr lang="en-US" smtClean="0"/>
              <a:t>45</a:t>
            </a:fld>
            <a:endParaRPr lang="en-US"/>
          </a:p>
        </p:txBody>
      </p:sp>
    </p:spTree>
    <p:extLst>
      <p:ext uri="{BB962C8B-B14F-4D97-AF65-F5344CB8AC3E}">
        <p14:creationId xmlns:p14="http://schemas.microsoft.com/office/powerpoint/2010/main" val="12576729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 yellow dots on one side of the line – plotting decision boundary.</a:t>
            </a:r>
          </a:p>
        </p:txBody>
      </p:sp>
      <p:sp>
        <p:nvSpPr>
          <p:cNvPr id="4" name="Slide Number Placeholder 3"/>
          <p:cNvSpPr>
            <a:spLocks noGrp="1"/>
          </p:cNvSpPr>
          <p:nvPr>
            <p:ph type="sldNum" sz="quarter" idx="5"/>
          </p:nvPr>
        </p:nvSpPr>
        <p:spPr/>
        <p:txBody>
          <a:bodyPr/>
          <a:lstStyle/>
          <a:p>
            <a:fld id="{551F6536-074C-7C47-ADA5-29478494173A}" type="slidenum">
              <a:rPr lang="en-US" smtClean="0"/>
              <a:t>50</a:t>
            </a:fld>
            <a:endParaRPr lang="en-US"/>
          </a:p>
        </p:txBody>
      </p:sp>
    </p:spTree>
    <p:extLst>
      <p:ext uri="{BB962C8B-B14F-4D97-AF65-F5344CB8AC3E}">
        <p14:creationId xmlns:p14="http://schemas.microsoft.com/office/powerpoint/2010/main" val="17388034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CMM510 Data Mining</a:t>
            </a:r>
          </a:p>
        </p:txBody>
      </p:sp>
      <p:sp>
        <p:nvSpPr>
          <p:cNvPr id="5" name="Rectangle 3"/>
          <p:cNvSpPr>
            <a:spLocks noGrp="1" noChangeArrowheads="1"/>
          </p:cNvSpPr>
          <p:nvPr>
            <p:ph type="dt" idx="1"/>
          </p:nvPr>
        </p:nvSpPr>
        <p:spPr>
          <a:ln/>
        </p:spPr>
        <p:txBody>
          <a:bodyPr/>
          <a:lstStyle/>
          <a:p>
            <a:fld id="{0E4E9669-7791-42A6-B3BD-F558088FD91E}" type="datetime6">
              <a:rPr lang="en-GB"/>
              <a:pPr/>
              <a:t>October 25</a:t>
            </a:fld>
            <a:endParaRPr lang="en-GB"/>
          </a:p>
        </p:txBody>
      </p:sp>
      <p:sp>
        <p:nvSpPr>
          <p:cNvPr id="6" name="Rectangle 6"/>
          <p:cNvSpPr>
            <a:spLocks noGrp="1" noChangeArrowheads="1"/>
          </p:cNvSpPr>
          <p:nvPr>
            <p:ph type="ftr" sz="quarter" idx="4"/>
          </p:nvPr>
        </p:nvSpPr>
        <p:spPr>
          <a:ln/>
        </p:spPr>
        <p:txBody>
          <a:bodyPr/>
          <a:lstStyle/>
          <a:p>
            <a:r>
              <a:rPr lang="en-GB"/>
              <a:t>© The Robert Gordon University</a:t>
            </a:r>
          </a:p>
        </p:txBody>
      </p:sp>
      <p:sp>
        <p:nvSpPr>
          <p:cNvPr id="7" name="Rectangle 7"/>
          <p:cNvSpPr>
            <a:spLocks noGrp="1" noChangeArrowheads="1"/>
          </p:cNvSpPr>
          <p:nvPr>
            <p:ph type="sldNum" sz="quarter" idx="5"/>
          </p:nvPr>
        </p:nvSpPr>
        <p:spPr>
          <a:ln/>
        </p:spPr>
        <p:txBody>
          <a:bodyPr/>
          <a:lstStyle/>
          <a:p>
            <a:fld id="{FDF4A9EF-4D8A-4BC6-825B-8507AC952522}" type="slidenum">
              <a:rPr lang="en-GB"/>
              <a:pPr/>
              <a:t>52</a:t>
            </a:fld>
            <a:endParaRPr lang="en-GB"/>
          </a:p>
        </p:txBody>
      </p:sp>
      <p:sp>
        <p:nvSpPr>
          <p:cNvPr id="251906" name="Rectangle 2"/>
          <p:cNvSpPr>
            <a:spLocks noGrp="1" noRot="1" noChangeAspect="1" noChangeArrowheads="1" noTextEdit="1"/>
          </p:cNvSpPr>
          <p:nvPr>
            <p:ph type="sldImg"/>
          </p:nvPr>
        </p:nvSpPr>
        <p:spPr>
          <a:xfrm>
            <a:off x="139700" y="766763"/>
            <a:ext cx="6823075" cy="3838575"/>
          </a:xfrm>
          <a:ln/>
        </p:spPr>
      </p:sp>
      <p:sp>
        <p:nvSpPr>
          <p:cNvPr id="2519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791234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datasets have “known splits”</a:t>
            </a:r>
          </a:p>
        </p:txBody>
      </p:sp>
      <p:sp>
        <p:nvSpPr>
          <p:cNvPr id="4" name="Slide Number Placeholder 3"/>
          <p:cNvSpPr>
            <a:spLocks noGrp="1"/>
          </p:cNvSpPr>
          <p:nvPr>
            <p:ph type="sldNum" sz="quarter" idx="5"/>
          </p:nvPr>
        </p:nvSpPr>
        <p:spPr/>
        <p:txBody>
          <a:bodyPr/>
          <a:lstStyle/>
          <a:p>
            <a:fld id="{551F6536-074C-7C47-ADA5-29478494173A}" type="slidenum">
              <a:rPr lang="en-US" smtClean="0"/>
              <a:t>53</a:t>
            </a:fld>
            <a:endParaRPr lang="en-US"/>
          </a:p>
        </p:txBody>
      </p:sp>
    </p:spTree>
    <p:extLst>
      <p:ext uri="{BB962C8B-B14F-4D97-AF65-F5344CB8AC3E}">
        <p14:creationId xmlns:p14="http://schemas.microsoft.com/office/powerpoint/2010/main" val="30779871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CMM510 Data Mining</a:t>
            </a:r>
          </a:p>
        </p:txBody>
      </p:sp>
      <p:sp>
        <p:nvSpPr>
          <p:cNvPr id="5" name="Rectangle 3"/>
          <p:cNvSpPr>
            <a:spLocks noGrp="1" noChangeArrowheads="1"/>
          </p:cNvSpPr>
          <p:nvPr>
            <p:ph type="dt" idx="1"/>
          </p:nvPr>
        </p:nvSpPr>
        <p:spPr>
          <a:ln/>
        </p:spPr>
        <p:txBody>
          <a:bodyPr/>
          <a:lstStyle/>
          <a:p>
            <a:fld id="{357546D2-64FF-4E52-A614-6CD24D29AFD2}" type="datetime6">
              <a:rPr lang="en-GB"/>
              <a:pPr/>
              <a:t>October 25</a:t>
            </a:fld>
            <a:endParaRPr lang="en-GB"/>
          </a:p>
        </p:txBody>
      </p:sp>
      <p:sp>
        <p:nvSpPr>
          <p:cNvPr id="6" name="Rectangle 6"/>
          <p:cNvSpPr>
            <a:spLocks noGrp="1" noChangeArrowheads="1"/>
          </p:cNvSpPr>
          <p:nvPr>
            <p:ph type="ftr" sz="quarter" idx="4"/>
          </p:nvPr>
        </p:nvSpPr>
        <p:spPr>
          <a:ln/>
        </p:spPr>
        <p:txBody>
          <a:bodyPr/>
          <a:lstStyle/>
          <a:p>
            <a:r>
              <a:rPr lang="en-GB"/>
              <a:t>© The Robert Gordon University</a:t>
            </a:r>
          </a:p>
        </p:txBody>
      </p:sp>
      <p:sp>
        <p:nvSpPr>
          <p:cNvPr id="7" name="Rectangle 7"/>
          <p:cNvSpPr>
            <a:spLocks noGrp="1" noChangeArrowheads="1"/>
          </p:cNvSpPr>
          <p:nvPr>
            <p:ph type="sldNum" sz="quarter" idx="5"/>
          </p:nvPr>
        </p:nvSpPr>
        <p:spPr>
          <a:ln/>
        </p:spPr>
        <p:txBody>
          <a:bodyPr/>
          <a:lstStyle/>
          <a:p>
            <a:fld id="{AE929853-6229-41F7-8F70-A59BE3BFDFE8}" type="slidenum">
              <a:rPr lang="en-GB"/>
              <a:pPr/>
              <a:t>54</a:t>
            </a:fld>
            <a:endParaRPr lang="en-GB"/>
          </a:p>
        </p:txBody>
      </p:sp>
      <p:sp>
        <p:nvSpPr>
          <p:cNvPr id="306178" name="Rectangle 2"/>
          <p:cNvSpPr>
            <a:spLocks noGrp="1" noRot="1" noChangeAspect="1" noChangeArrowheads="1" noTextEdit="1"/>
          </p:cNvSpPr>
          <p:nvPr>
            <p:ph type="sldImg"/>
          </p:nvPr>
        </p:nvSpPr>
        <p:spPr>
          <a:ln/>
        </p:spPr>
      </p:sp>
      <p:sp>
        <p:nvSpPr>
          <p:cNvPr id="306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775193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CMM510 Data Mining</a:t>
            </a:r>
          </a:p>
        </p:txBody>
      </p:sp>
      <p:sp>
        <p:nvSpPr>
          <p:cNvPr id="5" name="Rectangle 3"/>
          <p:cNvSpPr>
            <a:spLocks noGrp="1" noChangeArrowheads="1"/>
          </p:cNvSpPr>
          <p:nvPr>
            <p:ph type="dt" idx="1"/>
          </p:nvPr>
        </p:nvSpPr>
        <p:spPr>
          <a:ln/>
        </p:spPr>
        <p:txBody>
          <a:bodyPr/>
          <a:lstStyle/>
          <a:p>
            <a:fld id="{10AAB948-3A9F-42F2-8D66-F3AC4A944F55}" type="datetime6">
              <a:rPr lang="en-GB"/>
              <a:pPr/>
              <a:t>October 25</a:t>
            </a:fld>
            <a:endParaRPr lang="en-GB"/>
          </a:p>
        </p:txBody>
      </p:sp>
      <p:sp>
        <p:nvSpPr>
          <p:cNvPr id="6" name="Rectangle 6"/>
          <p:cNvSpPr>
            <a:spLocks noGrp="1" noChangeArrowheads="1"/>
          </p:cNvSpPr>
          <p:nvPr>
            <p:ph type="ftr" sz="quarter" idx="4"/>
          </p:nvPr>
        </p:nvSpPr>
        <p:spPr>
          <a:ln/>
        </p:spPr>
        <p:txBody>
          <a:bodyPr/>
          <a:lstStyle/>
          <a:p>
            <a:r>
              <a:rPr lang="en-GB"/>
              <a:t>© The Robert Gordon University</a:t>
            </a:r>
          </a:p>
        </p:txBody>
      </p:sp>
      <p:sp>
        <p:nvSpPr>
          <p:cNvPr id="7" name="Rectangle 7"/>
          <p:cNvSpPr>
            <a:spLocks noGrp="1" noChangeArrowheads="1"/>
          </p:cNvSpPr>
          <p:nvPr>
            <p:ph type="sldNum" sz="quarter" idx="5"/>
          </p:nvPr>
        </p:nvSpPr>
        <p:spPr>
          <a:ln/>
        </p:spPr>
        <p:txBody>
          <a:bodyPr/>
          <a:lstStyle/>
          <a:p>
            <a:fld id="{69B26189-3813-47CA-994F-7B2C51FA09DA}" type="slidenum">
              <a:rPr lang="en-GB"/>
              <a:pPr/>
              <a:t>55</a:t>
            </a:fld>
            <a:endParaRPr lang="en-GB"/>
          </a:p>
        </p:txBody>
      </p:sp>
      <p:sp>
        <p:nvSpPr>
          <p:cNvPr id="256002" name="Rectangle 2"/>
          <p:cNvSpPr>
            <a:spLocks noGrp="1" noRot="1" noChangeAspect="1" noChangeArrowheads="1" noTextEdit="1"/>
          </p:cNvSpPr>
          <p:nvPr>
            <p:ph type="sldImg"/>
          </p:nvPr>
        </p:nvSpPr>
        <p:spPr>
          <a:xfrm>
            <a:off x="139700" y="766763"/>
            <a:ext cx="6823075" cy="3838575"/>
          </a:xfrm>
          <a:ln/>
        </p:spPr>
      </p:sp>
      <p:sp>
        <p:nvSpPr>
          <p:cNvPr id="2560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686315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CMM510 Data Mining</a:t>
            </a:r>
          </a:p>
        </p:txBody>
      </p:sp>
      <p:sp>
        <p:nvSpPr>
          <p:cNvPr id="5" name="Rectangle 3"/>
          <p:cNvSpPr>
            <a:spLocks noGrp="1" noChangeArrowheads="1"/>
          </p:cNvSpPr>
          <p:nvPr>
            <p:ph type="dt" idx="1"/>
          </p:nvPr>
        </p:nvSpPr>
        <p:spPr>
          <a:ln/>
        </p:spPr>
        <p:txBody>
          <a:bodyPr/>
          <a:lstStyle/>
          <a:p>
            <a:fld id="{3F5C2192-BAED-45BB-91D6-96A0E7CEFFA7}" type="datetime6">
              <a:rPr lang="en-GB"/>
              <a:pPr/>
              <a:t>October 25</a:t>
            </a:fld>
            <a:endParaRPr lang="en-GB"/>
          </a:p>
        </p:txBody>
      </p:sp>
      <p:sp>
        <p:nvSpPr>
          <p:cNvPr id="6" name="Rectangle 6"/>
          <p:cNvSpPr>
            <a:spLocks noGrp="1" noChangeArrowheads="1"/>
          </p:cNvSpPr>
          <p:nvPr>
            <p:ph type="ftr" sz="quarter" idx="4"/>
          </p:nvPr>
        </p:nvSpPr>
        <p:spPr>
          <a:ln/>
        </p:spPr>
        <p:txBody>
          <a:bodyPr/>
          <a:lstStyle/>
          <a:p>
            <a:r>
              <a:rPr lang="en-GB"/>
              <a:t>© The Robert Gordon University</a:t>
            </a:r>
          </a:p>
        </p:txBody>
      </p:sp>
      <p:sp>
        <p:nvSpPr>
          <p:cNvPr id="7" name="Rectangle 7"/>
          <p:cNvSpPr>
            <a:spLocks noGrp="1" noChangeArrowheads="1"/>
          </p:cNvSpPr>
          <p:nvPr>
            <p:ph type="sldNum" sz="quarter" idx="5"/>
          </p:nvPr>
        </p:nvSpPr>
        <p:spPr>
          <a:ln/>
        </p:spPr>
        <p:txBody>
          <a:bodyPr/>
          <a:lstStyle/>
          <a:p>
            <a:fld id="{072C5013-61A1-4723-95DA-7FA8B81F0459}" type="slidenum">
              <a:rPr lang="en-GB"/>
              <a:pPr/>
              <a:t>56</a:t>
            </a:fld>
            <a:endParaRPr lang="en-GB"/>
          </a:p>
        </p:txBody>
      </p:sp>
      <p:sp>
        <p:nvSpPr>
          <p:cNvPr id="191490" name="Rectangle 2"/>
          <p:cNvSpPr>
            <a:spLocks noGrp="1" noRot="1" noChangeAspect="1" noChangeArrowheads="1" noTextEdit="1"/>
          </p:cNvSpPr>
          <p:nvPr>
            <p:ph type="sldImg"/>
          </p:nvPr>
        </p:nvSpPr>
        <p:spPr>
          <a:xfrm>
            <a:off x="139700" y="766763"/>
            <a:ext cx="6823075" cy="3838575"/>
          </a:xfrm>
          <a:ln/>
        </p:spPr>
      </p:sp>
      <p:sp>
        <p:nvSpPr>
          <p:cNvPr id="1914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88483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CMM510 Data Mining</a:t>
            </a:r>
          </a:p>
        </p:txBody>
      </p:sp>
      <p:sp>
        <p:nvSpPr>
          <p:cNvPr id="5" name="Rectangle 3"/>
          <p:cNvSpPr>
            <a:spLocks noGrp="1" noChangeArrowheads="1"/>
          </p:cNvSpPr>
          <p:nvPr>
            <p:ph type="dt" idx="1"/>
          </p:nvPr>
        </p:nvSpPr>
        <p:spPr>
          <a:ln/>
        </p:spPr>
        <p:txBody>
          <a:bodyPr/>
          <a:lstStyle/>
          <a:p>
            <a:fld id="{4CCFF008-52BB-4705-8818-AD2B491915E4}" type="datetime6">
              <a:rPr lang="en-GB"/>
              <a:pPr/>
              <a:t>October 25</a:t>
            </a:fld>
            <a:endParaRPr lang="en-GB"/>
          </a:p>
        </p:txBody>
      </p:sp>
      <p:sp>
        <p:nvSpPr>
          <p:cNvPr id="6" name="Rectangle 6"/>
          <p:cNvSpPr>
            <a:spLocks noGrp="1" noChangeArrowheads="1"/>
          </p:cNvSpPr>
          <p:nvPr>
            <p:ph type="ftr" sz="quarter" idx="4"/>
          </p:nvPr>
        </p:nvSpPr>
        <p:spPr>
          <a:ln/>
        </p:spPr>
        <p:txBody>
          <a:bodyPr/>
          <a:lstStyle/>
          <a:p>
            <a:r>
              <a:rPr lang="en-GB"/>
              <a:t>© The Robert Gordon University</a:t>
            </a:r>
          </a:p>
        </p:txBody>
      </p:sp>
      <p:sp>
        <p:nvSpPr>
          <p:cNvPr id="7" name="Rectangle 7"/>
          <p:cNvSpPr>
            <a:spLocks noGrp="1" noChangeArrowheads="1"/>
          </p:cNvSpPr>
          <p:nvPr>
            <p:ph type="sldNum" sz="quarter" idx="5"/>
          </p:nvPr>
        </p:nvSpPr>
        <p:spPr>
          <a:ln/>
        </p:spPr>
        <p:txBody>
          <a:bodyPr/>
          <a:lstStyle/>
          <a:p>
            <a:fld id="{800EC1A4-0EBD-4894-9CD2-E64F7E6CED9D}" type="slidenum">
              <a:rPr lang="en-GB"/>
              <a:pPr/>
              <a:t>57</a:t>
            </a:fld>
            <a:endParaRPr lang="en-GB"/>
          </a:p>
        </p:txBody>
      </p:sp>
      <p:sp>
        <p:nvSpPr>
          <p:cNvPr id="193538" name="Rectangle 2"/>
          <p:cNvSpPr>
            <a:spLocks noGrp="1" noRot="1" noChangeAspect="1" noChangeArrowheads="1" noTextEdit="1"/>
          </p:cNvSpPr>
          <p:nvPr>
            <p:ph type="sldImg"/>
          </p:nvPr>
        </p:nvSpPr>
        <p:spPr>
          <a:xfrm>
            <a:off x="139700" y="766763"/>
            <a:ext cx="6823075" cy="3838575"/>
          </a:xfrm>
          <a:ln/>
        </p:spPr>
      </p:sp>
      <p:sp>
        <p:nvSpPr>
          <p:cNvPr id="1935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75950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Keep going, Pam.</a:t>
            </a:r>
          </a:p>
        </p:txBody>
      </p:sp>
      <p:sp>
        <p:nvSpPr>
          <p:cNvPr id="4" name="Slide Number Placeholder 3"/>
          <p:cNvSpPr>
            <a:spLocks noGrp="1"/>
          </p:cNvSpPr>
          <p:nvPr>
            <p:ph type="sldNum" sz="quarter" idx="5"/>
          </p:nvPr>
        </p:nvSpPr>
        <p:spPr/>
        <p:txBody>
          <a:bodyPr/>
          <a:lstStyle/>
          <a:p>
            <a:fld id="{551F6536-074C-7C47-ADA5-29478494173A}" type="slidenum">
              <a:rPr lang="en-US" smtClean="0"/>
              <a:t>4</a:t>
            </a:fld>
            <a:endParaRPr lang="en-US"/>
          </a:p>
        </p:txBody>
      </p:sp>
    </p:spTree>
    <p:extLst>
      <p:ext uri="{BB962C8B-B14F-4D97-AF65-F5344CB8AC3E}">
        <p14:creationId xmlns:p14="http://schemas.microsoft.com/office/powerpoint/2010/main" val="18091022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CMM510 Data Mining</a:t>
            </a:r>
          </a:p>
        </p:txBody>
      </p:sp>
      <p:sp>
        <p:nvSpPr>
          <p:cNvPr id="5" name="Rectangle 3"/>
          <p:cNvSpPr>
            <a:spLocks noGrp="1" noChangeArrowheads="1"/>
          </p:cNvSpPr>
          <p:nvPr>
            <p:ph type="dt" idx="1"/>
          </p:nvPr>
        </p:nvSpPr>
        <p:spPr>
          <a:ln/>
        </p:spPr>
        <p:txBody>
          <a:bodyPr/>
          <a:lstStyle/>
          <a:p>
            <a:fld id="{966E291A-0732-4F09-9DEF-7EFCB4F7D904}" type="datetime6">
              <a:rPr lang="en-GB"/>
              <a:pPr/>
              <a:t>October 25</a:t>
            </a:fld>
            <a:endParaRPr lang="en-GB"/>
          </a:p>
        </p:txBody>
      </p:sp>
      <p:sp>
        <p:nvSpPr>
          <p:cNvPr id="6" name="Rectangle 6"/>
          <p:cNvSpPr>
            <a:spLocks noGrp="1" noChangeArrowheads="1"/>
          </p:cNvSpPr>
          <p:nvPr>
            <p:ph type="ftr" sz="quarter" idx="4"/>
          </p:nvPr>
        </p:nvSpPr>
        <p:spPr>
          <a:ln/>
        </p:spPr>
        <p:txBody>
          <a:bodyPr/>
          <a:lstStyle/>
          <a:p>
            <a:r>
              <a:rPr lang="en-GB"/>
              <a:t>© The Robert Gordon University</a:t>
            </a:r>
          </a:p>
        </p:txBody>
      </p:sp>
      <p:sp>
        <p:nvSpPr>
          <p:cNvPr id="7" name="Rectangle 7"/>
          <p:cNvSpPr>
            <a:spLocks noGrp="1" noChangeArrowheads="1"/>
          </p:cNvSpPr>
          <p:nvPr>
            <p:ph type="sldNum" sz="quarter" idx="5"/>
          </p:nvPr>
        </p:nvSpPr>
        <p:spPr>
          <a:ln/>
        </p:spPr>
        <p:txBody>
          <a:bodyPr/>
          <a:lstStyle/>
          <a:p>
            <a:fld id="{A597D6E2-FC1F-43DD-94C0-B418AD0AF660}" type="slidenum">
              <a:rPr lang="en-GB"/>
              <a:pPr/>
              <a:t>58</a:t>
            </a:fld>
            <a:endParaRPr lang="en-GB"/>
          </a:p>
        </p:txBody>
      </p:sp>
      <p:sp>
        <p:nvSpPr>
          <p:cNvPr id="197634" name="Rectangle 2"/>
          <p:cNvSpPr>
            <a:spLocks noGrp="1" noRot="1" noChangeAspect="1" noChangeArrowheads="1" noTextEdit="1"/>
          </p:cNvSpPr>
          <p:nvPr>
            <p:ph type="sldImg"/>
          </p:nvPr>
        </p:nvSpPr>
        <p:spPr>
          <a:xfrm>
            <a:off x="139700" y="766763"/>
            <a:ext cx="6823075" cy="3838575"/>
          </a:xfrm>
          <a:ln/>
        </p:spPr>
      </p:sp>
      <p:sp>
        <p:nvSpPr>
          <p:cNvPr id="1976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373171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CMM510 Data Mining</a:t>
            </a:r>
          </a:p>
        </p:txBody>
      </p:sp>
      <p:sp>
        <p:nvSpPr>
          <p:cNvPr id="5" name="Rectangle 3"/>
          <p:cNvSpPr>
            <a:spLocks noGrp="1" noChangeArrowheads="1"/>
          </p:cNvSpPr>
          <p:nvPr>
            <p:ph type="dt" idx="1"/>
          </p:nvPr>
        </p:nvSpPr>
        <p:spPr>
          <a:ln/>
        </p:spPr>
        <p:txBody>
          <a:bodyPr/>
          <a:lstStyle/>
          <a:p>
            <a:fld id="{72486536-2CB0-495E-9CB5-EBFAAFEE69EE}" type="datetime6">
              <a:rPr lang="en-GB"/>
              <a:pPr/>
              <a:t>October 25</a:t>
            </a:fld>
            <a:endParaRPr lang="en-GB"/>
          </a:p>
        </p:txBody>
      </p:sp>
      <p:sp>
        <p:nvSpPr>
          <p:cNvPr id="6" name="Rectangle 6"/>
          <p:cNvSpPr>
            <a:spLocks noGrp="1" noChangeArrowheads="1"/>
          </p:cNvSpPr>
          <p:nvPr>
            <p:ph type="ftr" sz="quarter" idx="4"/>
          </p:nvPr>
        </p:nvSpPr>
        <p:spPr>
          <a:ln/>
        </p:spPr>
        <p:txBody>
          <a:bodyPr/>
          <a:lstStyle/>
          <a:p>
            <a:r>
              <a:rPr lang="en-GB"/>
              <a:t>© The Robert Gordon University</a:t>
            </a:r>
          </a:p>
        </p:txBody>
      </p:sp>
      <p:sp>
        <p:nvSpPr>
          <p:cNvPr id="7" name="Rectangle 7"/>
          <p:cNvSpPr>
            <a:spLocks noGrp="1" noChangeArrowheads="1"/>
          </p:cNvSpPr>
          <p:nvPr>
            <p:ph type="sldNum" sz="quarter" idx="5"/>
          </p:nvPr>
        </p:nvSpPr>
        <p:spPr>
          <a:ln/>
        </p:spPr>
        <p:txBody>
          <a:bodyPr/>
          <a:lstStyle/>
          <a:p>
            <a:fld id="{BAAD2924-C1B8-4826-B1D3-B420F4CA29D3}" type="slidenum">
              <a:rPr lang="en-GB"/>
              <a:pPr/>
              <a:t>59</a:t>
            </a:fld>
            <a:endParaRPr lang="en-GB"/>
          </a:p>
        </p:txBody>
      </p:sp>
      <p:sp>
        <p:nvSpPr>
          <p:cNvPr id="199682" name="Rectangle 2"/>
          <p:cNvSpPr>
            <a:spLocks noGrp="1" noRot="1" noChangeAspect="1" noChangeArrowheads="1" noTextEdit="1"/>
          </p:cNvSpPr>
          <p:nvPr>
            <p:ph type="sldImg"/>
          </p:nvPr>
        </p:nvSpPr>
        <p:spPr>
          <a:xfrm>
            <a:off x="139700" y="766763"/>
            <a:ext cx="6823075" cy="3838575"/>
          </a:xfrm>
          <a:ln/>
        </p:spPr>
      </p:sp>
      <p:sp>
        <p:nvSpPr>
          <p:cNvPr id="1996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503847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CMM510 Data Mining</a:t>
            </a:r>
          </a:p>
        </p:txBody>
      </p:sp>
      <p:sp>
        <p:nvSpPr>
          <p:cNvPr id="5" name="Rectangle 3"/>
          <p:cNvSpPr>
            <a:spLocks noGrp="1" noChangeArrowheads="1"/>
          </p:cNvSpPr>
          <p:nvPr>
            <p:ph type="dt" idx="1"/>
          </p:nvPr>
        </p:nvSpPr>
        <p:spPr>
          <a:ln/>
        </p:spPr>
        <p:txBody>
          <a:bodyPr/>
          <a:lstStyle/>
          <a:p>
            <a:fld id="{8773611A-5167-4990-AC73-55047463BA63}" type="datetime6">
              <a:rPr lang="en-GB"/>
              <a:pPr/>
              <a:t>October 25</a:t>
            </a:fld>
            <a:endParaRPr lang="en-GB"/>
          </a:p>
        </p:txBody>
      </p:sp>
      <p:sp>
        <p:nvSpPr>
          <p:cNvPr id="6" name="Rectangle 6"/>
          <p:cNvSpPr>
            <a:spLocks noGrp="1" noChangeArrowheads="1"/>
          </p:cNvSpPr>
          <p:nvPr>
            <p:ph type="ftr" sz="quarter" idx="4"/>
          </p:nvPr>
        </p:nvSpPr>
        <p:spPr>
          <a:ln/>
        </p:spPr>
        <p:txBody>
          <a:bodyPr/>
          <a:lstStyle/>
          <a:p>
            <a:r>
              <a:rPr lang="en-GB"/>
              <a:t>© The Robert Gordon University</a:t>
            </a:r>
          </a:p>
        </p:txBody>
      </p:sp>
      <p:sp>
        <p:nvSpPr>
          <p:cNvPr id="7" name="Rectangle 7"/>
          <p:cNvSpPr>
            <a:spLocks noGrp="1" noChangeArrowheads="1"/>
          </p:cNvSpPr>
          <p:nvPr>
            <p:ph type="sldNum" sz="quarter" idx="5"/>
          </p:nvPr>
        </p:nvSpPr>
        <p:spPr>
          <a:ln/>
        </p:spPr>
        <p:txBody>
          <a:bodyPr/>
          <a:lstStyle/>
          <a:p>
            <a:fld id="{00D82A42-54A5-46F5-B9C5-620792823ED3}" type="slidenum">
              <a:rPr lang="en-GB"/>
              <a:pPr/>
              <a:t>60</a:t>
            </a:fld>
            <a:endParaRPr lang="en-GB"/>
          </a:p>
        </p:txBody>
      </p:sp>
      <p:sp>
        <p:nvSpPr>
          <p:cNvPr id="203778" name="Rectangle 2"/>
          <p:cNvSpPr>
            <a:spLocks noGrp="1" noRot="1" noChangeAspect="1" noChangeArrowheads="1" noTextEdit="1"/>
          </p:cNvSpPr>
          <p:nvPr>
            <p:ph type="sldImg"/>
          </p:nvPr>
        </p:nvSpPr>
        <p:spPr>
          <a:xfrm>
            <a:off x="139700" y="766763"/>
            <a:ext cx="6823075" cy="3838575"/>
          </a:xfrm>
          <a:ln/>
        </p:spPr>
      </p:sp>
      <p:sp>
        <p:nvSpPr>
          <p:cNvPr id="203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460253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CMM510 Data Mining</a:t>
            </a:r>
          </a:p>
        </p:txBody>
      </p:sp>
      <p:sp>
        <p:nvSpPr>
          <p:cNvPr id="5" name="Rectangle 3"/>
          <p:cNvSpPr>
            <a:spLocks noGrp="1" noChangeArrowheads="1"/>
          </p:cNvSpPr>
          <p:nvPr>
            <p:ph type="dt" idx="1"/>
          </p:nvPr>
        </p:nvSpPr>
        <p:spPr>
          <a:ln/>
        </p:spPr>
        <p:txBody>
          <a:bodyPr/>
          <a:lstStyle/>
          <a:p>
            <a:fld id="{95085B73-1336-46CB-9F34-29A4318BBCA3}" type="datetime6">
              <a:rPr lang="en-GB"/>
              <a:pPr/>
              <a:t>October 25</a:t>
            </a:fld>
            <a:endParaRPr lang="en-GB"/>
          </a:p>
        </p:txBody>
      </p:sp>
      <p:sp>
        <p:nvSpPr>
          <p:cNvPr id="6" name="Rectangle 6"/>
          <p:cNvSpPr>
            <a:spLocks noGrp="1" noChangeArrowheads="1"/>
          </p:cNvSpPr>
          <p:nvPr>
            <p:ph type="ftr" sz="quarter" idx="4"/>
          </p:nvPr>
        </p:nvSpPr>
        <p:spPr>
          <a:ln/>
        </p:spPr>
        <p:txBody>
          <a:bodyPr/>
          <a:lstStyle/>
          <a:p>
            <a:r>
              <a:rPr lang="en-GB"/>
              <a:t>© The Robert Gordon University</a:t>
            </a:r>
          </a:p>
        </p:txBody>
      </p:sp>
      <p:sp>
        <p:nvSpPr>
          <p:cNvPr id="7" name="Rectangle 7"/>
          <p:cNvSpPr>
            <a:spLocks noGrp="1" noChangeArrowheads="1"/>
          </p:cNvSpPr>
          <p:nvPr>
            <p:ph type="sldNum" sz="quarter" idx="5"/>
          </p:nvPr>
        </p:nvSpPr>
        <p:spPr>
          <a:ln/>
        </p:spPr>
        <p:txBody>
          <a:bodyPr/>
          <a:lstStyle/>
          <a:p>
            <a:fld id="{99CCB60C-090C-412A-9BF5-BD626C95C399}" type="slidenum">
              <a:rPr lang="en-GB"/>
              <a:pPr/>
              <a:t>61</a:t>
            </a:fld>
            <a:endParaRPr lang="en-GB"/>
          </a:p>
        </p:txBody>
      </p:sp>
      <p:sp>
        <p:nvSpPr>
          <p:cNvPr id="282626" name="Rectangle 2"/>
          <p:cNvSpPr>
            <a:spLocks noGrp="1" noRot="1" noChangeAspect="1" noChangeArrowheads="1" noTextEdit="1"/>
          </p:cNvSpPr>
          <p:nvPr>
            <p:ph type="sldImg"/>
          </p:nvPr>
        </p:nvSpPr>
        <p:spPr>
          <a:xfrm>
            <a:off x="139700" y="766763"/>
            <a:ext cx="6823075" cy="3838575"/>
          </a:xfrm>
          <a:ln/>
        </p:spPr>
      </p:sp>
      <p:sp>
        <p:nvSpPr>
          <p:cNvPr id="2826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484127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CMM510 Data Mining</a:t>
            </a:r>
          </a:p>
        </p:txBody>
      </p:sp>
      <p:sp>
        <p:nvSpPr>
          <p:cNvPr id="5" name="Rectangle 3"/>
          <p:cNvSpPr>
            <a:spLocks noGrp="1" noChangeArrowheads="1"/>
          </p:cNvSpPr>
          <p:nvPr>
            <p:ph type="dt" idx="1"/>
          </p:nvPr>
        </p:nvSpPr>
        <p:spPr>
          <a:ln/>
        </p:spPr>
        <p:txBody>
          <a:bodyPr/>
          <a:lstStyle/>
          <a:p>
            <a:fld id="{86382D4A-E040-4E50-9C65-15250D62F360}" type="datetime6">
              <a:rPr lang="en-GB"/>
              <a:pPr/>
              <a:t>October 25</a:t>
            </a:fld>
            <a:endParaRPr lang="en-GB"/>
          </a:p>
        </p:txBody>
      </p:sp>
      <p:sp>
        <p:nvSpPr>
          <p:cNvPr id="6" name="Rectangle 6"/>
          <p:cNvSpPr>
            <a:spLocks noGrp="1" noChangeArrowheads="1"/>
          </p:cNvSpPr>
          <p:nvPr>
            <p:ph type="ftr" sz="quarter" idx="4"/>
          </p:nvPr>
        </p:nvSpPr>
        <p:spPr>
          <a:ln/>
        </p:spPr>
        <p:txBody>
          <a:bodyPr/>
          <a:lstStyle/>
          <a:p>
            <a:r>
              <a:rPr lang="en-GB"/>
              <a:t>© The Robert Gordon University</a:t>
            </a:r>
          </a:p>
        </p:txBody>
      </p:sp>
      <p:sp>
        <p:nvSpPr>
          <p:cNvPr id="7" name="Rectangle 7"/>
          <p:cNvSpPr>
            <a:spLocks noGrp="1" noChangeArrowheads="1"/>
          </p:cNvSpPr>
          <p:nvPr>
            <p:ph type="sldNum" sz="quarter" idx="5"/>
          </p:nvPr>
        </p:nvSpPr>
        <p:spPr>
          <a:ln/>
        </p:spPr>
        <p:txBody>
          <a:bodyPr/>
          <a:lstStyle/>
          <a:p>
            <a:fld id="{25200591-057E-4F70-8A8A-B3D6DF411699}" type="slidenum">
              <a:rPr lang="en-GB"/>
              <a:pPr/>
              <a:t>62</a:t>
            </a:fld>
            <a:endParaRPr lang="en-GB"/>
          </a:p>
        </p:txBody>
      </p:sp>
      <p:sp>
        <p:nvSpPr>
          <p:cNvPr id="168962" name="Rectangle 2"/>
          <p:cNvSpPr>
            <a:spLocks noGrp="1" noRot="1" noChangeAspect="1" noChangeArrowheads="1" noTextEdit="1"/>
          </p:cNvSpPr>
          <p:nvPr>
            <p:ph type="sldImg"/>
          </p:nvPr>
        </p:nvSpPr>
        <p:spPr>
          <a:xfrm>
            <a:off x="139700" y="766763"/>
            <a:ext cx="6823075" cy="3838575"/>
          </a:xfrm>
          <a:ln/>
        </p:spPr>
      </p:sp>
      <p:sp>
        <p:nvSpPr>
          <p:cNvPr id="16896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9307782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CMM510 Data Mining</a:t>
            </a:r>
          </a:p>
        </p:txBody>
      </p:sp>
      <p:sp>
        <p:nvSpPr>
          <p:cNvPr id="5" name="Rectangle 3"/>
          <p:cNvSpPr>
            <a:spLocks noGrp="1" noChangeArrowheads="1"/>
          </p:cNvSpPr>
          <p:nvPr>
            <p:ph type="dt" idx="1"/>
          </p:nvPr>
        </p:nvSpPr>
        <p:spPr>
          <a:ln/>
        </p:spPr>
        <p:txBody>
          <a:bodyPr/>
          <a:lstStyle/>
          <a:p>
            <a:fld id="{CE6A26AA-2FD9-48AE-A477-22B7ACDB93A4}" type="datetime6">
              <a:rPr lang="en-GB"/>
              <a:pPr/>
              <a:t>October 25</a:t>
            </a:fld>
            <a:endParaRPr lang="en-GB"/>
          </a:p>
        </p:txBody>
      </p:sp>
      <p:sp>
        <p:nvSpPr>
          <p:cNvPr id="6" name="Rectangle 6"/>
          <p:cNvSpPr>
            <a:spLocks noGrp="1" noChangeArrowheads="1"/>
          </p:cNvSpPr>
          <p:nvPr>
            <p:ph type="ftr" sz="quarter" idx="4"/>
          </p:nvPr>
        </p:nvSpPr>
        <p:spPr>
          <a:ln/>
        </p:spPr>
        <p:txBody>
          <a:bodyPr/>
          <a:lstStyle/>
          <a:p>
            <a:r>
              <a:rPr lang="en-GB"/>
              <a:t>© The Robert Gordon University</a:t>
            </a:r>
          </a:p>
        </p:txBody>
      </p:sp>
      <p:sp>
        <p:nvSpPr>
          <p:cNvPr id="7" name="Rectangle 7"/>
          <p:cNvSpPr>
            <a:spLocks noGrp="1" noChangeArrowheads="1"/>
          </p:cNvSpPr>
          <p:nvPr>
            <p:ph type="sldNum" sz="quarter" idx="5"/>
          </p:nvPr>
        </p:nvSpPr>
        <p:spPr>
          <a:ln/>
        </p:spPr>
        <p:txBody>
          <a:bodyPr/>
          <a:lstStyle/>
          <a:p>
            <a:fld id="{81D42F64-A484-4861-8414-2E18D2A93B9A}" type="slidenum">
              <a:rPr lang="en-GB"/>
              <a:pPr/>
              <a:t>67</a:t>
            </a:fld>
            <a:endParaRPr lang="en-GB"/>
          </a:p>
        </p:txBody>
      </p:sp>
      <p:sp>
        <p:nvSpPr>
          <p:cNvPr id="284674" name="Rectangle 2"/>
          <p:cNvSpPr>
            <a:spLocks noGrp="1" noRot="1" noChangeAspect="1" noChangeArrowheads="1" noTextEdit="1"/>
          </p:cNvSpPr>
          <p:nvPr>
            <p:ph type="sldImg"/>
          </p:nvPr>
        </p:nvSpPr>
        <p:spPr>
          <a:xfrm>
            <a:off x="139700" y="766763"/>
            <a:ext cx="6823075" cy="3838575"/>
          </a:xfrm>
          <a:ln/>
        </p:spPr>
      </p:sp>
      <p:sp>
        <p:nvSpPr>
          <p:cNvPr id="284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879256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CMM510 Data Mining</a:t>
            </a:r>
          </a:p>
        </p:txBody>
      </p:sp>
      <p:sp>
        <p:nvSpPr>
          <p:cNvPr id="5" name="Rectangle 3"/>
          <p:cNvSpPr>
            <a:spLocks noGrp="1" noChangeArrowheads="1"/>
          </p:cNvSpPr>
          <p:nvPr>
            <p:ph type="dt" idx="1"/>
          </p:nvPr>
        </p:nvSpPr>
        <p:spPr>
          <a:ln/>
        </p:spPr>
        <p:txBody>
          <a:bodyPr/>
          <a:lstStyle/>
          <a:p>
            <a:fld id="{472C98CF-7083-4A95-BF5A-C89892313E10}" type="datetime6">
              <a:rPr lang="en-GB"/>
              <a:pPr/>
              <a:t>October 25</a:t>
            </a:fld>
            <a:endParaRPr lang="en-GB"/>
          </a:p>
        </p:txBody>
      </p:sp>
      <p:sp>
        <p:nvSpPr>
          <p:cNvPr id="6" name="Rectangle 6"/>
          <p:cNvSpPr>
            <a:spLocks noGrp="1" noChangeArrowheads="1"/>
          </p:cNvSpPr>
          <p:nvPr>
            <p:ph type="ftr" sz="quarter" idx="4"/>
          </p:nvPr>
        </p:nvSpPr>
        <p:spPr>
          <a:ln/>
        </p:spPr>
        <p:txBody>
          <a:bodyPr/>
          <a:lstStyle/>
          <a:p>
            <a:r>
              <a:rPr lang="en-GB"/>
              <a:t>© The Robert Gordon University</a:t>
            </a:r>
          </a:p>
        </p:txBody>
      </p:sp>
      <p:sp>
        <p:nvSpPr>
          <p:cNvPr id="7" name="Rectangle 7"/>
          <p:cNvSpPr>
            <a:spLocks noGrp="1" noChangeArrowheads="1"/>
          </p:cNvSpPr>
          <p:nvPr>
            <p:ph type="sldNum" sz="quarter" idx="5"/>
          </p:nvPr>
        </p:nvSpPr>
        <p:spPr>
          <a:ln/>
        </p:spPr>
        <p:txBody>
          <a:bodyPr/>
          <a:lstStyle/>
          <a:p>
            <a:fld id="{4BB80221-55B2-439B-A5BC-FC5AEAB76ED7}" type="slidenum">
              <a:rPr lang="en-GB"/>
              <a:pPr/>
              <a:t>68</a:t>
            </a:fld>
            <a:endParaRPr lang="en-GB"/>
          </a:p>
        </p:txBody>
      </p:sp>
      <p:sp>
        <p:nvSpPr>
          <p:cNvPr id="288770" name="Rectangle 2"/>
          <p:cNvSpPr>
            <a:spLocks noGrp="1" noRot="1" noChangeAspect="1" noChangeArrowheads="1" noTextEdit="1"/>
          </p:cNvSpPr>
          <p:nvPr>
            <p:ph type="sldImg"/>
          </p:nvPr>
        </p:nvSpPr>
        <p:spPr>
          <a:xfrm>
            <a:off x="139700" y="766763"/>
            <a:ext cx="6823075" cy="3838575"/>
          </a:xfrm>
          <a:ln/>
        </p:spPr>
      </p:sp>
      <p:sp>
        <p:nvSpPr>
          <p:cNvPr id="288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607451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CMM510 Data Mining</a:t>
            </a:r>
          </a:p>
        </p:txBody>
      </p:sp>
      <p:sp>
        <p:nvSpPr>
          <p:cNvPr id="5" name="Rectangle 3"/>
          <p:cNvSpPr>
            <a:spLocks noGrp="1" noChangeArrowheads="1"/>
          </p:cNvSpPr>
          <p:nvPr>
            <p:ph type="dt" idx="1"/>
          </p:nvPr>
        </p:nvSpPr>
        <p:spPr>
          <a:ln/>
        </p:spPr>
        <p:txBody>
          <a:bodyPr/>
          <a:lstStyle/>
          <a:p>
            <a:fld id="{B9475EF0-C489-4D8D-A1C6-0847984E4CF1}" type="datetime6">
              <a:rPr lang="en-GB"/>
              <a:pPr/>
              <a:t>October 25</a:t>
            </a:fld>
            <a:endParaRPr lang="en-GB"/>
          </a:p>
        </p:txBody>
      </p:sp>
      <p:sp>
        <p:nvSpPr>
          <p:cNvPr id="6" name="Rectangle 6"/>
          <p:cNvSpPr>
            <a:spLocks noGrp="1" noChangeArrowheads="1"/>
          </p:cNvSpPr>
          <p:nvPr>
            <p:ph type="ftr" sz="quarter" idx="4"/>
          </p:nvPr>
        </p:nvSpPr>
        <p:spPr>
          <a:ln/>
        </p:spPr>
        <p:txBody>
          <a:bodyPr/>
          <a:lstStyle/>
          <a:p>
            <a:r>
              <a:rPr lang="en-GB"/>
              <a:t>© The Robert Gordon University</a:t>
            </a:r>
          </a:p>
        </p:txBody>
      </p:sp>
      <p:sp>
        <p:nvSpPr>
          <p:cNvPr id="7" name="Rectangle 7"/>
          <p:cNvSpPr>
            <a:spLocks noGrp="1" noChangeArrowheads="1"/>
          </p:cNvSpPr>
          <p:nvPr>
            <p:ph type="sldNum" sz="quarter" idx="5"/>
          </p:nvPr>
        </p:nvSpPr>
        <p:spPr>
          <a:ln/>
        </p:spPr>
        <p:txBody>
          <a:bodyPr/>
          <a:lstStyle/>
          <a:p>
            <a:fld id="{E58AA075-90F9-4102-A715-BB01FA7DA516}" type="slidenum">
              <a:rPr lang="en-GB"/>
              <a:pPr/>
              <a:t>69</a:t>
            </a:fld>
            <a:endParaRPr lang="en-GB"/>
          </a:p>
        </p:txBody>
      </p:sp>
      <p:sp>
        <p:nvSpPr>
          <p:cNvPr id="271362" name="Rectangle 2"/>
          <p:cNvSpPr>
            <a:spLocks noGrp="1" noRot="1" noChangeAspect="1" noChangeArrowheads="1" noTextEdit="1"/>
          </p:cNvSpPr>
          <p:nvPr>
            <p:ph type="sldImg"/>
          </p:nvPr>
        </p:nvSpPr>
        <p:spPr>
          <a:xfrm>
            <a:off x="139700" y="766763"/>
            <a:ext cx="6823075" cy="3838575"/>
          </a:xfrm>
          <a:ln/>
        </p:spPr>
      </p:sp>
      <p:sp>
        <p:nvSpPr>
          <p:cNvPr id="2713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349686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it’s just tradition to use 95% confidence interval.</a:t>
            </a:r>
          </a:p>
          <a:p>
            <a:r>
              <a:rPr lang="en-GB" dirty="0"/>
              <a:t>Is a subset.</a:t>
            </a:r>
          </a:p>
          <a:p>
            <a:endParaRPr lang="en-GB" dirty="0"/>
          </a:p>
        </p:txBody>
      </p:sp>
      <p:sp>
        <p:nvSpPr>
          <p:cNvPr id="4" name="Slide Number Placeholder 3"/>
          <p:cNvSpPr>
            <a:spLocks noGrp="1"/>
          </p:cNvSpPr>
          <p:nvPr>
            <p:ph type="sldNum" sz="quarter" idx="5"/>
          </p:nvPr>
        </p:nvSpPr>
        <p:spPr/>
        <p:txBody>
          <a:bodyPr/>
          <a:lstStyle/>
          <a:p>
            <a:fld id="{551F6536-074C-7C47-ADA5-29478494173A}" type="slidenum">
              <a:rPr lang="en-US" smtClean="0"/>
              <a:t>70</a:t>
            </a:fld>
            <a:endParaRPr lang="en-US"/>
          </a:p>
        </p:txBody>
      </p:sp>
    </p:spTree>
    <p:extLst>
      <p:ext uri="{BB962C8B-B14F-4D97-AF65-F5344CB8AC3E}">
        <p14:creationId xmlns:p14="http://schemas.microsoft.com/office/powerpoint/2010/main" val="30027124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CMM510 Data Mining</a:t>
            </a:r>
          </a:p>
        </p:txBody>
      </p:sp>
      <p:sp>
        <p:nvSpPr>
          <p:cNvPr id="5" name="Rectangle 3"/>
          <p:cNvSpPr>
            <a:spLocks noGrp="1" noChangeArrowheads="1"/>
          </p:cNvSpPr>
          <p:nvPr>
            <p:ph type="dt" idx="1"/>
          </p:nvPr>
        </p:nvSpPr>
        <p:spPr>
          <a:ln/>
        </p:spPr>
        <p:txBody>
          <a:bodyPr/>
          <a:lstStyle/>
          <a:p>
            <a:fld id="{FCD166A2-99FA-45E4-8623-83B981BEE087}" type="datetime6">
              <a:rPr lang="en-GB"/>
              <a:pPr/>
              <a:t>October 25</a:t>
            </a:fld>
            <a:endParaRPr lang="en-GB"/>
          </a:p>
        </p:txBody>
      </p:sp>
      <p:sp>
        <p:nvSpPr>
          <p:cNvPr id="6" name="Rectangle 6"/>
          <p:cNvSpPr>
            <a:spLocks noGrp="1" noChangeArrowheads="1"/>
          </p:cNvSpPr>
          <p:nvPr>
            <p:ph type="ftr" sz="quarter" idx="4"/>
          </p:nvPr>
        </p:nvSpPr>
        <p:spPr>
          <a:ln/>
        </p:spPr>
        <p:txBody>
          <a:bodyPr/>
          <a:lstStyle/>
          <a:p>
            <a:r>
              <a:rPr lang="en-GB"/>
              <a:t>© The Robert Gordon University</a:t>
            </a:r>
          </a:p>
        </p:txBody>
      </p:sp>
      <p:sp>
        <p:nvSpPr>
          <p:cNvPr id="7" name="Rectangle 7"/>
          <p:cNvSpPr>
            <a:spLocks noGrp="1" noChangeArrowheads="1"/>
          </p:cNvSpPr>
          <p:nvPr>
            <p:ph type="sldNum" sz="quarter" idx="5"/>
          </p:nvPr>
        </p:nvSpPr>
        <p:spPr>
          <a:ln/>
        </p:spPr>
        <p:txBody>
          <a:bodyPr/>
          <a:lstStyle/>
          <a:p>
            <a:fld id="{C0355CD4-3674-4B57-814A-C02623A64F69}" type="slidenum">
              <a:rPr lang="en-GB"/>
              <a:pPr/>
              <a:t>71</a:t>
            </a:fld>
            <a:endParaRPr lang="en-GB"/>
          </a:p>
        </p:txBody>
      </p:sp>
      <p:sp>
        <p:nvSpPr>
          <p:cNvPr id="286722" name="Rectangle 2"/>
          <p:cNvSpPr>
            <a:spLocks noGrp="1" noRot="1" noChangeAspect="1" noChangeArrowheads="1" noTextEdit="1"/>
          </p:cNvSpPr>
          <p:nvPr>
            <p:ph type="sldImg"/>
          </p:nvPr>
        </p:nvSpPr>
        <p:spPr>
          <a:xfrm>
            <a:off x="139700" y="766763"/>
            <a:ext cx="6823075" cy="3838575"/>
          </a:xfrm>
          <a:ln/>
        </p:spPr>
      </p:sp>
      <p:sp>
        <p:nvSpPr>
          <p:cNvPr id="286723" name="Rectangle 3"/>
          <p:cNvSpPr>
            <a:spLocks noGrp="1" noChangeArrowheads="1"/>
          </p:cNvSpPr>
          <p:nvPr>
            <p:ph type="body" idx="1"/>
          </p:nvPr>
        </p:nvSpPr>
        <p:spPr/>
        <p:txBody>
          <a:bodyPr/>
          <a:lstStyle/>
          <a:p>
            <a:r>
              <a:rPr lang="en-US" dirty="0"/>
              <a:t>It looks like it is, but for most of the datasets and most of the models, it probably won’t be.</a:t>
            </a:r>
          </a:p>
        </p:txBody>
      </p:sp>
    </p:spTree>
    <p:extLst>
      <p:ext uri="{BB962C8B-B14F-4D97-AF65-F5344CB8AC3E}">
        <p14:creationId xmlns:p14="http://schemas.microsoft.com/office/powerpoint/2010/main" val="4157250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this confusion matrix is what we’re going to talk about today.</a:t>
            </a:r>
          </a:p>
        </p:txBody>
      </p:sp>
      <p:sp>
        <p:nvSpPr>
          <p:cNvPr id="4" name="Slide Number Placeholder 3"/>
          <p:cNvSpPr>
            <a:spLocks noGrp="1"/>
          </p:cNvSpPr>
          <p:nvPr>
            <p:ph type="sldNum" sz="quarter" idx="5"/>
          </p:nvPr>
        </p:nvSpPr>
        <p:spPr/>
        <p:txBody>
          <a:bodyPr/>
          <a:lstStyle/>
          <a:p>
            <a:fld id="{551F6536-074C-7C47-ADA5-29478494173A}" type="slidenum">
              <a:rPr lang="en-US" smtClean="0"/>
              <a:t>9</a:t>
            </a:fld>
            <a:endParaRPr lang="en-US"/>
          </a:p>
        </p:txBody>
      </p:sp>
    </p:spTree>
    <p:extLst>
      <p:ext uri="{BB962C8B-B14F-4D97-AF65-F5344CB8AC3E}">
        <p14:creationId xmlns:p14="http://schemas.microsoft.com/office/powerpoint/2010/main" val="20430799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94D1B-04F5-59A2-945B-AB8C7497068F}"/>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62F6C87D-D568-6C51-C1DD-87681739FCF0}"/>
              </a:ext>
            </a:extLst>
          </p:cNvPr>
          <p:cNvSpPr>
            <a:spLocks noGrp="1" noChangeArrowheads="1"/>
          </p:cNvSpPr>
          <p:nvPr>
            <p:ph type="hdr" sz="quarter"/>
          </p:nvPr>
        </p:nvSpPr>
        <p:spPr>
          <a:ln/>
        </p:spPr>
        <p:txBody>
          <a:bodyPr/>
          <a:lstStyle/>
          <a:p>
            <a:r>
              <a:rPr lang="en-GB"/>
              <a:t>CMM510 Data Mining</a:t>
            </a:r>
          </a:p>
        </p:txBody>
      </p:sp>
      <p:sp>
        <p:nvSpPr>
          <p:cNvPr id="5" name="Rectangle 3">
            <a:extLst>
              <a:ext uri="{FF2B5EF4-FFF2-40B4-BE49-F238E27FC236}">
                <a16:creationId xmlns:a16="http://schemas.microsoft.com/office/drawing/2014/main" id="{16CBCE3B-17A6-89BC-42C5-C0C050E399A2}"/>
              </a:ext>
            </a:extLst>
          </p:cNvPr>
          <p:cNvSpPr>
            <a:spLocks noGrp="1" noChangeArrowheads="1"/>
          </p:cNvSpPr>
          <p:nvPr>
            <p:ph type="dt" idx="1"/>
          </p:nvPr>
        </p:nvSpPr>
        <p:spPr>
          <a:ln/>
        </p:spPr>
        <p:txBody>
          <a:bodyPr/>
          <a:lstStyle/>
          <a:p>
            <a:fld id="{FCD166A2-99FA-45E4-8623-83B981BEE087}" type="datetime6">
              <a:rPr lang="en-GB"/>
              <a:pPr/>
              <a:t>October 25</a:t>
            </a:fld>
            <a:endParaRPr lang="en-GB"/>
          </a:p>
        </p:txBody>
      </p:sp>
      <p:sp>
        <p:nvSpPr>
          <p:cNvPr id="6" name="Rectangle 6">
            <a:extLst>
              <a:ext uri="{FF2B5EF4-FFF2-40B4-BE49-F238E27FC236}">
                <a16:creationId xmlns:a16="http://schemas.microsoft.com/office/drawing/2014/main" id="{586EFAE8-3BC6-6B0A-A55E-9A7A3ED33DD5}"/>
              </a:ext>
            </a:extLst>
          </p:cNvPr>
          <p:cNvSpPr>
            <a:spLocks noGrp="1" noChangeArrowheads="1"/>
          </p:cNvSpPr>
          <p:nvPr>
            <p:ph type="ftr" sz="quarter" idx="4"/>
          </p:nvPr>
        </p:nvSpPr>
        <p:spPr>
          <a:ln/>
        </p:spPr>
        <p:txBody>
          <a:bodyPr/>
          <a:lstStyle/>
          <a:p>
            <a:r>
              <a:rPr lang="en-GB"/>
              <a:t>© The Robert Gordon University</a:t>
            </a:r>
          </a:p>
        </p:txBody>
      </p:sp>
      <p:sp>
        <p:nvSpPr>
          <p:cNvPr id="7" name="Rectangle 7">
            <a:extLst>
              <a:ext uri="{FF2B5EF4-FFF2-40B4-BE49-F238E27FC236}">
                <a16:creationId xmlns:a16="http://schemas.microsoft.com/office/drawing/2014/main" id="{148E4E77-207C-3699-F57A-46D5F8698827}"/>
              </a:ext>
            </a:extLst>
          </p:cNvPr>
          <p:cNvSpPr>
            <a:spLocks noGrp="1" noChangeArrowheads="1"/>
          </p:cNvSpPr>
          <p:nvPr>
            <p:ph type="sldNum" sz="quarter" idx="5"/>
          </p:nvPr>
        </p:nvSpPr>
        <p:spPr>
          <a:ln/>
        </p:spPr>
        <p:txBody>
          <a:bodyPr/>
          <a:lstStyle/>
          <a:p>
            <a:fld id="{C0355CD4-3674-4B57-814A-C02623A64F69}" type="slidenum">
              <a:rPr lang="en-GB"/>
              <a:pPr/>
              <a:t>72</a:t>
            </a:fld>
            <a:endParaRPr lang="en-GB"/>
          </a:p>
        </p:txBody>
      </p:sp>
      <p:sp>
        <p:nvSpPr>
          <p:cNvPr id="286722" name="Rectangle 2">
            <a:extLst>
              <a:ext uri="{FF2B5EF4-FFF2-40B4-BE49-F238E27FC236}">
                <a16:creationId xmlns:a16="http://schemas.microsoft.com/office/drawing/2014/main" id="{46782362-E579-D26E-AA27-15EB221A09DC}"/>
              </a:ext>
            </a:extLst>
          </p:cNvPr>
          <p:cNvSpPr>
            <a:spLocks noGrp="1" noRot="1" noChangeAspect="1" noChangeArrowheads="1" noTextEdit="1"/>
          </p:cNvSpPr>
          <p:nvPr>
            <p:ph type="sldImg"/>
          </p:nvPr>
        </p:nvSpPr>
        <p:spPr>
          <a:xfrm>
            <a:off x="139700" y="766763"/>
            <a:ext cx="6823075" cy="3838575"/>
          </a:xfrm>
          <a:ln/>
        </p:spPr>
      </p:sp>
      <p:sp>
        <p:nvSpPr>
          <p:cNvPr id="286723" name="Rectangle 3">
            <a:extLst>
              <a:ext uri="{FF2B5EF4-FFF2-40B4-BE49-F238E27FC236}">
                <a16:creationId xmlns:a16="http://schemas.microsoft.com/office/drawing/2014/main" id="{2BA98133-F51B-6C54-5A5E-1DD0CA44EF56}"/>
              </a:ext>
            </a:extLst>
          </p:cNvPr>
          <p:cNvSpPr>
            <a:spLocks noGrp="1" noChangeArrowheads="1"/>
          </p:cNvSpPr>
          <p:nvPr>
            <p:ph type="body" idx="1"/>
          </p:nvPr>
        </p:nvSpPr>
        <p:spPr/>
        <p:txBody>
          <a:bodyPr/>
          <a:lstStyle/>
          <a:p>
            <a:r>
              <a:rPr lang="en-US" dirty="0"/>
              <a:t>It looks like it is, but for most of the datasets and most of the models, it probably won’t be.</a:t>
            </a:r>
          </a:p>
        </p:txBody>
      </p:sp>
    </p:spTree>
    <p:extLst>
      <p:ext uri="{BB962C8B-B14F-4D97-AF65-F5344CB8AC3E}">
        <p14:creationId xmlns:p14="http://schemas.microsoft.com/office/powerpoint/2010/main" val="17065876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CMM510 Data Mining</a:t>
            </a:r>
          </a:p>
        </p:txBody>
      </p:sp>
      <p:sp>
        <p:nvSpPr>
          <p:cNvPr id="5" name="Rectangle 3"/>
          <p:cNvSpPr>
            <a:spLocks noGrp="1" noChangeArrowheads="1"/>
          </p:cNvSpPr>
          <p:nvPr>
            <p:ph type="dt" idx="1"/>
          </p:nvPr>
        </p:nvSpPr>
        <p:spPr>
          <a:ln/>
        </p:spPr>
        <p:txBody>
          <a:bodyPr/>
          <a:lstStyle/>
          <a:p>
            <a:fld id="{69B9E0F0-1237-4B68-9BD8-4A285404FD3D}" type="datetime6">
              <a:rPr lang="en-GB"/>
              <a:pPr/>
              <a:t>October 25</a:t>
            </a:fld>
            <a:endParaRPr lang="en-GB"/>
          </a:p>
        </p:txBody>
      </p:sp>
      <p:sp>
        <p:nvSpPr>
          <p:cNvPr id="6" name="Rectangle 6"/>
          <p:cNvSpPr>
            <a:spLocks noGrp="1" noChangeArrowheads="1"/>
          </p:cNvSpPr>
          <p:nvPr>
            <p:ph type="ftr" sz="quarter" idx="4"/>
          </p:nvPr>
        </p:nvSpPr>
        <p:spPr>
          <a:ln/>
        </p:spPr>
        <p:txBody>
          <a:bodyPr/>
          <a:lstStyle/>
          <a:p>
            <a:r>
              <a:rPr lang="en-GB"/>
              <a:t>© The Robert Gordon University</a:t>
            </a:r>
          </a:p>
        </p:txBody>
      </p:sp>
      <p:sp>
        <p:nvSpPr>
          <p:cNvPr id="7" name="Rectangle 7"/>
          <p:cNvSpPr>
            <a:spLocks noGrp="1" noChangeArrowheads="1"/>
          </p:cNvSpPr>
          <p:nvPr>
            <p:ph type="sldNum" sz="quarter" idx="5"/>
          </p:nvPr>
        </p:nvSpPr>
        <p:spPr>
          <a:ln/>
        </p:spPr>
        <p:txBody>
          <a:bodyPr/>
          <a:lstStyle/>
          <a:p>
            <a:fld id="{47D50270-9D9B-4E10-840F-F40B1DB7C211}" type="slidenum">
              <a:rPr lang="en-GB"/>
              <a:pPr/>
              <a:t>74</a:t>
            </a:fld>
            <a:endParaRPr lang="en-GB"/>
          </a:p>
        </p:txBody>
      </p:sp>
      <p:sp>
        <p:nvSpPr>
          <p:cNvPr id="312322" name="Rectangle 2"/>
          <p:cNvSpPr>
            <a:spLocks noGrp="1" noRot="1" noChangeAspect="1" noChangeArrowheads="1" noTextEdit="1"/>
          </p:cNvSpPr>
          <p:nvPr>
            <p:ph type="sldImg"/>
          </p:nvPr>
        </p:nvSpPr>
        <p:spPr>
          <a:ln/>
        </p:spPr>
      </p:sp>
      <p:sp>
        <p:nvSpPr>
          <p:cNvPr id="312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968638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51F6536-074C-7C47-ADA5-29478494173A}" type="slidenum">
              <a:rPr lang="en-US" smtClean="0"/>
              <a:t>75</a:t>
            </a:fld>
            <a:endParaRPr lang="en-US"/>
          </a:p>
        </p:txBody>
      </p:sp>
    </p:spTree>
    <p:extLst>
      <p:ext uri="{BB962C8B-B14F-4D97-AF65-F5344CB8AC3E}">
        <p14:creationId xmlns:p14="http://schemas.microsoft.com/office/powerpoint/2010/main" val="3113375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CMM510 Data Mining</a:t>
            </a:r>
          </a:p>
        </p:txBody>
      </p:sp>
      <p:sp>
        <p:nvSpPr>
          <p:cNvPr id="5" name="Rectangle 3"/>
          <p:cNvSpPr>
            <a:spLocks noGrp="1" noChangeArrowheads="1"/>
          </p:cNvSpPr>
          <p:nvPr>
            <p:ph type="dt" idx="1"/>
          </p:nvPr>
        </p:nvSpPr>
        <p:spPr>
          <a:ln/>
        </p:spPr>
        <p:txBody>
          <a:bodyPr/>
          <a:lstStyle/>
          <a:p>
            <a:fld id="{FDE14240-0D38-4FED-A3C7-B5F57DAAB4C0}" type="datetime6">
              <a:rPr lang="en-GB"/>
              <a:pPr/>
              <a:t>October 25</a:t>
            </a:fld>
            <a:endParaRPr lang="en-GB"/>
          </a:p>
        </p:txBody>
      </p:sp>
      <p:sp>
        <p:nvSpPr>
          <p:cNvPr id="6" name="Rectangle 6"/>
          <p:cNvSpPr>
            <a:spLocks noGrp="1" noChangeArrowheads="1"/>
          </p:cNvSpPr>
          <p:nvPr>
            <p:ph type="ftr" sz="quarter" idx="4"/>
          </p:nvPr>
        </p:nvSpPr>
        <p:spPr>
          <a:ln/>
        </p:spPr>
        <p:txBody>
          <a:bodyPr/>
          <a:lstStyle/>
          <a:p>
            <a:r>
              <a:rPr lang="en-GB"/>
              <a:t>© The Robert Gordon University</a:t>
            </a:r>
          </a:p>
        </p:txBody>
      </p:sp>
      <p:sp>
        <p:nvSpPr>
          <p:cNvPr id="7" name="Rectangle 7"/>
          <p:cNvSpPr>
            <a:spLocks noGrp="1" noChangeArrowheads="1"/>
          </p:cNvSpPr>
          <p:nvPr>
            <p:ph type="sldNum" sz="quarter" idx="5"/>
          </p:nvPr>
        </p:nvSpPr>
        <p:spPr>
          <a:ln/>
        </p:spPr>
        <p:txBody>
          <a:bodyPr/>
          <a:lstStyle/>
          <a:p>
            <a:fld id="{EE48CC76-E3D5-4E30-876F-7D5936D3AAAA}" type="slidenum">
              <a:rPr lang="en-GB"/>
              <a:pPr/>
              <a:t>10</a:t>
            </a:fld>
            <a:endParaRPr lang="en-GB"/>
          </a:p>
        </p:txBody>
      </p:sp>
      <p:sp>
        <p:nvSpPr>
          <p:cNvPr id="164866" name="Rectangle 2"/>
          <p:cNvSpPr>
            <a:spLocks noGrp="1" noRot="1" noChangeAspect="1" noChangeArrowheads="1" noTextEdit="1"/>
          </p:cNvSpPr>
          <p:nvPr>
            <p:ph type="sldImg"/>
          </p:nvPr>
        </p:nvSpPr>
        <p:spPr>
          <a:xfrm>
            <a:off x="139700" y="766763"/>
            <a:ext cx="6823075" cy="3838575"/>
          </a:xfrm>
          <a:ln/>
        </p:spPr>
      </p:sp>
      <p:sp>
        <p:nvSpPr>
          <p:cNvPr id="164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69932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There’s also a tacit assumption that training and testing sets come from the same distribution. If they don’t, then you get generalisation error.</a:t>
            </a:r>
          </a:p>
        </p:txBody>
      </p:sp>
      <p:sp>
        <p:nvSpPr>
          <p:cNvPr id="4" name="Slide Number Placeholder 3"/>
          <p:cNvSpPr>
            <a:spLocks noGrp="1"/>
          </p:cNvSpPr>
          <p:nvPr>
            <p:ph type="sldNum" sz="quarter" idx="5"/>
          </p:nvPr>
        </p:nvSpPr>
        <p:spPr/>
        <p:txBody>
          <a:bodyPr/>
          <a:lstStyle/>
          <a:p>
            <a:fld id="{551F6536-074C-7C47-ADA5-29478494173A}" type="slidenum">
              <a:rPr lang="en-US" smtClean="0"/>
              <a:t>15</a:t>
            </a:fld>
            <a:endParaRPr lang="en-US"/>
          </a:p>
        </p:txBody>
      </p:sp>
    </p:spTree>
    <p:extLst>
      <p:ext uri="{BB962C8B-B14F-4D97-AF65-F5344CB8AC3E}">
        <p14:creationId xmlns:p14="http://schemas.microsoft.com/office/powerpoint/2010/main" val="2368466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Sometimes validation and test are swapped. Cross-fold validation means we don’t always see these directly, though!</a:t>
            </a:r>
          </a:p>
        </p:txBody>
      </p:sp>
      <p:sp>
        <p:nvSpPr>
          <p:cNvPr id="4" name="Slide Number Placeholder 3"/>
          <p:cNvSpPr>
            <a:spLocks noGrp="1"/>
          </p:cNvSpPr>
          <p:nvPr>
            <p:ph type="sldNum" sz="quarter" idx="5"/>
          </p:nvPr>
        </p:nvSpPr>
        <p:spPr/>
        <p:txBody>
          <a:bodyPr/>
          <a:lstStyle/>
          <a:p>
            <a:fld id="{551F6536-074C-7C47-ADA5-29478494173A}" type="slidenum">
              <a:rPr lang="en-US" smtClean="0"/>
              <a:t>16</a:t>
            </a:fld>
            <a:endParaRPr lang="en-US"/>
          </a:p>
        </p:txBody>
      </p:sp>
    </p:spTree>
    <p:extLst>
      <p:ext uri="{BB962C8B-B14F-4D97-AF65-F5344CB8AC3E}">
        <p14:creationId xmlns:p14="http://schemas.microsoft.com/office/powerpoint/2010/main" val="4094295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Cross-fold validation means we don’t always state these.</a:t>
            </a:r>
          </a:p>
        </p:txBody>
      </p:sp>
      <p:sp>
        <p:nvSpPr>
          <p:cNvPr id="4" name="Slide Number Placeholder 3"/>
          <p:cNvSpPr>
            <a:spLocks noGrp="1"/>
          </p:cNvSpPr>
          <p:nvPr>
            <p:ph type="sldNum" sz="quarter" idx="5"/>
          </p:nvPr>
        </p:nvSpPr>
        <p:spPr/>
        <p:txBody>
          <a:bodyPr/>
          <a:lstStyle/>
          <a:p>
            <a:fld id="{551F6536-074C-7C47-ADA5-29478494173A}" type="slidenum">
              <a:rPr lang="en-US" smtClean="0"/>
              <a:t>17</a:t>
            </a:fld>
            <a:endParaRPr lang="en-US"/>
          </a:p>
        </p:txBody>
      </p:sp>
    </p:spTree>
    <p:extLst>
      <p:ext uri="{BB962C8B-B14F-4D97-AF65-F5344CB8AC3E}">
        <p14:creationId xmlns:p14="http://schemas.microsoft.com/office/powerpoint/2010/main" val="1644527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CMM510 Data Mining</a:t>
            </a:r>
          </a:p>
        </p:txBody>
      </p:sp>
      <p:sp>
        <p:nvSpPr>
          <p:cNvPr id="5" name="Rectangle 3"/>
          <p:cNvSpPr>
            <a:spLocks noGrp="1" noChangeArrowheads="1"/>
          </p:cNvSpPr>
          <p:nvPr>
            <p:ph type="dt" idx="1"/>
          </p:nvPr>
        </p:nvSpPr>
        <p:spPr>
          <a:ln/>
        </p:spPr>
        <p:txBody>
          <a:bodyPr/>
          <a:lstStyle/>
          <a:p>
            <a:fld id="{309F6A97-0400-4EAC-A835-815915BE7E1E}" type="datetime6">
              <a:rPr lang="en-GB"/>
              <a:pPr/>
              <a:t>October 25</a:t>
            </a:fld>
            <a:endParaRPr lang="en-GB"/>
          </a:p>
        </p:txBody>
      </p:sp>
      <p:sp>
        <p:nvSpPr>
          <p:cNvPr id="6" name="Rectangle 6"/>
          <p:cNvSpPr>
            <a:spLocks noGrp="1" noChangeArrowheads="1"/>
          </p:cNvSpPr>
          <p:nvPr>
            <p:ph type="ftr" sz="quarter" idx="4"/>
          </p:nvPr>
        </p:nvSpPr>
        <p:spPr>
          <a:ln/>
        </p:spPr>
        <p:txBody>
          <a:bodyPr/>
          <a:lstStyle/>
          <a:p>
            <a:r>
              <a:rPr lang="en-GB"/>
              <a:t>© The Robert Gordon University</a:t>
            </a:r>
          </a:p>
        </p:txBody>
      </p:sp>
      <p:sp>
        <p:nvSpPr>
          <p:cNvPr id="7" name="Rectangle 7"/>
          <p:cNvSpPr>
            <a:spLocks noGrp="1" noChangeArrowheads="1"/>
          </p:cNvSpPr>
          <p:nvPr>
            <p:ph type="sldNum" sz="quarter" idx="5"/>
          </p:nvPr>
        </p:nvSpPr>
        <p:spPr>
          <a:ln/>
        </p:spPr>
        <p:txBody>
          <a:bodyPr/>
          <a:lstStyle/>
          <a:p>
            <a:fld id="{40BF3D54-393F-4030-AA82-0A7AAE1D8913}" type="slidenum">
              <a:rPr lang="en-GB"/>
              <a:pPr/>
              <a:t>19</a:t>
            </a:fld>
            <a:endParaRPr lang="en-GB"/>
          </a:p>
        </p:txBody>
      </p:sp>
      <p:sp>
        <p:nvSpPr>
          <p:cNvPr id="299010" name="Rectangle 2"/>
          <p:cNvSpPr>
            <a:spLocks noGrp="1" noRot="1" noChangeAspect="1" noChangeArrowheads="1" noTextEdit="1"/>
          </p:cNvSpPr>
          <p:nvPr>
            <p:ph type="sldImg"/>
          </p:nvPr>
        </p:nvSpPr>
        <p:spPr>
          <a:ln/>
        </p:spPr>
      </p:sp>
      <p:sp>
        <p:nvSpPr>
          <p:cNvPr id="2990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88275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96895" y="1866495"/>
            <a:ext cx="9144000" cy="1042336"/>
          </a:xfrm>
          <a:prstGeom prst="rect">
            <a:avLst/>
          </a:prstGeom>
        </p:spPr>
        <p:txBody>
          <a:bodyPr anchor="t">
            <a:normAutofit/>
          </a:bodyPr>
          <a:lstStyle>
            <a:lvl1pPr algn="l">
              <a:defRPr sz="5500" b="1">
                <a:solidFill>
                  <a:schemeClr val="accent1"/>
                </a:solidFill>
                <a:latin typeface="+mn-lt"/>
              </a:defRPr>
            </a:lvl1pPr>
          </a:lstStyle>
          <a:p>
            <a:r>
              <a:rPr lang="en-US" dirty="0"/>
              <a:t>Click to edit Master title style</a:t>
            </a:r>
          </a:p>
        </p:txBody>
      </p:sp>
      <p:sp>
        <p:nvSpPr>
          <p:cNvPr id="3" name="Subtitle 2"/>
          <p:cNvSpPr>
            <a:spLocks noGrp="1"/>
          </p:cNvSpPr>
          <p:nvPr>
            <p:ph type="subTitle" idx="1"/>
          </p:nvPr>
        </p:nvSpPr>
        <p:spPr>
          <a:xfrm>
            <a:off x="609595" y="3085042"/>
            <a:ext cx="9144000" cy="1571625"/>
          </a:xfrm>
          <a:prstGeom prst="rect">
            <a:avLst/>
          </a:prstGeo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06 October 2025</a:t>
            </a:fld>
            <a:endParaRPr lang="en-US" dirty="0"/>
          </a:p>
        </p:txBody>
      </p:sp>
      <p:sp>
        <p:nvSpPr>
          <p:cNvPr id="11"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2"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698685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4891086" y="1096432"/>
            <a:ext cx="6172200" cy="4620683"/>
          </a:xfrm>
          <a:prstGeom prst="rect">
            <a:avLst/>
          </a:prstGeom>
        </p:spPr>
        <p:txBody>
          <a:bodyPr anchor="t">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8" name="Title 1"/>
          <p:cNvSpPr>
            <a:spLocks noGrp="1"/>
          </p:cNvSpPr>
          <p:nvPr>
            <p:ph type="title"/>
          </p:nvPr>
        </p:nvSpPr>
        <p:spPr>
          <a:xfrm>
            <a:off x="546098" y="1096432"/>
            <a:ext cx="3933825" cy="1054100"/>
          </a:xfrm>
          <a:prstGeom prst="rect">
            <a:avLst/>
          </a:prstGeom>
        </p:spPr>
        <p:txBody>
          <a:bodyPr anchor="t"/>
          <a:lstStyle>
            <a:lvl1pPr>
              <a:defRPr sz="3200" b="1">
                <a:solidFill>
                  <a:srgbClr val="69216A"/>
                </a:solidFill>
                <a:latin typeface="+mn-lt"/>
              </a:defRPr>
            </a:lvl1pPr>
          </a:lstStyle>
          <a:p>
            <a:r>
              <a:rPr lang="en-US" dirty="0"/>
              <a:t>Click to edit Master title style</a:t>
            </a:r>
          </a:p>
        </p:txBody>
      </p:sp>
      <p:sp>
        <p:nvSpPr>
          <p:cNvPr id="9" name="Text Placeholder 3"/>
          <p:cNvSpPr>
            <a:spLocks noGrp="1"/>
          </p:cNvSpPr>
          <p:nvPr>
            <p:ph type="body" sz="half" idx="2"/>
          </p:nvPr>
        </p:nvSpPr>
        <p:spPr>
          <a:xfrm>
            <a:off x="547686" y="2167466"/>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6"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06 October 2025</a:t>
            </a:fld>
            <a:endParaRPr lang="en-US" dirty="0"/>
          </a:p>
        </p:txBody>
      </p:sp>
      <p:sp>
        <p:nvSpPr>
          <p:cNvPr id="17"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8"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256295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4" y="214314"/>
            <a:ext cx="10488083" cy="1462087"/>
          </a:xfrm>
        </p:spPr>
        <p:txBody>
          <a:bodyPr/>
          <a:lstStyle/>
          <a:p>
            <a:r>
              <a:rPr lang="en-US"/>
              <a:t>Click to edit Master title style</a:t>
            </a:r>
            <a:endParaRPr lang="en-GB"/>
          </a:p>
        </p:txBody>
      </p:sp>
      <p:sp>
        <p:nvSpPr>
          <p:cNvPr id="3" name="Text Placeholder 2"/>
          <p:cNvSpPr>
            <a:spLocks noGrp="1"/>
          </p:cNvSpPr>
          <p:nvPr>
            <p:ph type="body" sz="half" idx="1"/>
          </p:nvPr>
        </p:nvSpPr>
        <p:spPr>
          <a:xfrm>
            <a:off x="1007534" y="2017713"/>
            <a:ext cx="540596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616701" y="2017713"/>
            <a:ext cx="540596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p:cNvSpPr>
            <a:spLocks noGrp="1"/>
          </p:cNvSpPr>
          <p:nvPr>
            <p:ph type="sldNum" sz="quarter" idx="10"/>
          </p:nvPr>
        </p:nvSpPr>
        <p:spPr>
          <a:xfrm>
            <a:off x="9042400" y="6243638"/>
            <a:ext cx="2980267" cy="457200"/>
          </a:xfrm>
        </p:spPr>
        <p:txBody>
          <a:bodyPr/>
          <a:lstStyle>
            <a:lvl1pPr>
              <a:defRPr/>
            </a:lvl1pPr>
          </a:lstStyle>
          <a:p>
            <a:fld id="{9CC0560E-EDFB-4183-9709-D11D853B4B34}" type="slidenum">
              <a:rPr lang="en-GB" smtClean="0"/>
              <a:pPr/>
              <a:t>‹#›</a:t>
            </a:fld>
            <a:endParaRPr lang="en-GB" dirty="0"/>
          </a:p>
          <a:p>
            <a:endParaRPr lang="en-GB" dirty="0"/>
          </a:p>
        </p:txBody>
      </p:sp>
    </p:spTree>
    <p:extLst>
      <p:ext uri="{BB962C8B-B14F-4D97-AF65-F5344CB8AC3E}">
        <p14:creationId xmlns:p14="http://schemas.microsoft.com/office/powerpoint/2010/main" val="875768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rot="10800000">
            <a:off x="1165606" y="-1"/>
            <a:ext cx="11040094" cy="436804"/>
          </a:xfrm>
          <a:prstGeom prst="rect">
            <a:avLst/>
          </a:prstGeom>
          <a:solidFill>
            <a:srgbClr val="8C5D8F">
              <a:alpha val="30000"/>
            </a:srgbClr>
          </a:solidFill>
          <a:ln>
            <a:noFill/>
          </a:ln>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userDrawn="1"/>
        </p:nvSpPr>
        <p:spPr>
          <a:xfrm>
            <a:off x="0" y="-11876"/>
            <a:ext cx="3644900" cy="930189"/>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
        <p:nvSpPr>
          <p:cNvPr id="11" name="Rectangle 10"/>
          <p:cNvSpPr/>
          <p:nvPr userDrawn="1"/>
        </p:nvSpPr>
        <p:spPr>
          <a:xfrm>
            <a:off x="0" y="6409210"/>
            <a:ext cx="9905999" cy="462576"/>
          </a:xfrm>
          <a:prstGeom prst="rect">
            <a:avLst/>
          </a:prstGeom>
          <a:solidFill>
            <a:srgbClr val="7C5A8E">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9361" y="122141"/>
            <a:ext cx="2611940" cy="644040"/>
          </a:xfrm>
          <a:prstGeom prst="rect">
            <a:avLst/>
          </a:prstGeom>
        </p:spPr>
      </p:pic>
      <p:sp>
        <p:nvSpPr>
          <p:cNvPr id="19" name="Freeform 18"/>
          <p:cNvSpPr/>
          <p:nvPr userDrawn="1"/>
        </p:nvSpPr>
        <p:spPr>
          <a:xfrm rot="10800000">
            <a:off x="8559800" y="5954882"/>
            <a:ext cx="3632200" cy="916904"/>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
        <p:nvSpPr>
          <p:cNvPr id="2" name="Title 1">
            <a:extLst>
              <a:ext uri="{FF2B5EF4-FFF2-40B4-BE49-F238E27FC236}">
                <a16:creationId xmlns:a16="http://schemas.microsoft.com/office/drawing/2014/main" id="{E1B0CC3A-8493-1606-2C8C-EB99BBCD9E60}"/>
              </a:ext>
            </a:extLst>
          </p:cNvPr>
          <p:cNvSpPr>
            <a:spLocks noGrp="1"/>
          </p:cNvSpPr>
          <p:nvPr>
            <p:ph type="title"/>
          </p:nvPr>
        </p:nvSpPr>
        <p:spPr>
          <a:xfrm>
            <a:off x="478631" y="945974"/>
            <a:ext cx="11040094" cy="1325563"/>
          </a:xfrm>
          <a:prstGeom prst="rect">
            <a:avLst/>
          </a:prstGeom>
        </p:spPr>
        <p:txBody>
          <a:bodyPr/>
          <a:lstStyle/>
          <a:p>
            <a:r>
              <a:rPr lang="en-US"/>
              <a:t>Click to edit Master title style</a:t>
            </a:r>
            <a:endParaRPr lang="en-GB"/>
          </a:p>
        </p:txBody>
      </p:sp>
      <p:sp>
        <p:nvSpPr>
          <p:cNvPr id="4" name="Text Placeholder 3">
            <a:extLst>
              <a:ext uri="{FF2B5EF4-FFF2-40B4-BE49-F238E27FC236}">
                <a16:creationId xmlns:a16="http://schemas.microsoft.com/office/drawing/2014/main" id="{59EEFDC6-CA3E-7CEE-65DD-52381B33F2F4}"/>
              </a:ext>
            </a:extLst>
          </p:cNvPr>
          <p:cNvSpPr>
            <a:spLocks noGrp="1"/>
          </p:cNvSpPr>
          <p:nvPr>
            <p:ph type="body" sz="quarter" idx="10" hasCustomPrompt="1"/>
          </p:nvPr>
        </p:nvSpPr>
        <p:spPr>
          <a:xfrm>
            <a:off x="478631" y="2403552"/>
            <a:ext cx="11040094" cy="2984500"/>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1"/>
            <a:r>
              <a:rPr lang="en-US" dirty="0"/>
              <a:t>Second level</a:t>
            </a:r>
          </a:p>
        </p:txBody>
      </p:sp>
    </p:spTree>
    <p:extLst>
      <p:ext uri="{BB962C8B-B14F-4D97-AF65-F5344CB8AC3E}">
        <p14:creationId xmlns:p14="http://schemas.microsoft.com/office/powerpoint/2010/main" val="3901588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205700" cy="6871786"/>
          </a:xfrm>
          <a:prstGeom prst="rect">
            <a:avLst/>
          </a:prstGeom>
        </p:spPr>
      </p:pic>
      <p:sp>
        <p:nvSpPr>
          <p:cNvPr id="15" name="Rectangle 14"/>
          <p:cNvSpPr/>
          <p:nvPr userDrawn="1"/>
        </p:nvSpPr>
        <p:spPr>
          <a:xfrm rot="10800000">
            <a:off x="1165606" y="-1"/>
            <a:ext cx="11040094" cy="436804"/>
          </a:xfrm>
          <a:prstGeom prst="rect">
            <a:avLst/>
          </a:prstGeom>
          <a:solidFill>
            <a:srgbClr val="8C5D8F">
              <a:alpha val="30000"/>
            </a:srgbClr>
          </a:solidFill>
          <a:ln>
            <a:noFill/>
          </a:ln>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userDrawn="1"/>
        </p:nvSpPr>
        <p:spPr>
          <a:xfrm>
            <a:off x="0" y="-11876"/>
            <a:ext cx="3644900" cy="930189"/>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
        <p:nvSpPr>
          <p:cNvPr id="11" name="Rectangle 10"/>
          <p:cNvSpPr/>
          <p:nvPr userDrawn="1"/>
        </p:nvSpPr>
        <p:spPr>
          <a:xfrm>
            <a:off x="0" y="6409210"/>
            <a:ext cx="9905999" cy="462576"/>
          </a:xfrm>
          <a:prstGeom prst="rect">
            <a:avLst/>
          </a:prstGeom>
          <a:solidFill>
            <a:srgbClr val="7C5A8E">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9361" y="122141"/>
            <a:ext cx="2611940" cy="644040"/>
          </a:xfrm>
          <a:prstGeom prst="rect">
            <a:avLst/>
          </a:prstGeom>
        </p:spPr>
      </p:pic>
      <p:sp>
        <p:nvSpPr>
          <p:cNvPr id="19" name="Freeform 18"/>
          <p:cNvSpPr/>
          <p:nvPr userDrawn="1"/>
        </p:nvSpPr>
        <p:spPr>
          <a:xfrm rot="10800000">
            <a:off x="8559800" y="5954882"/>
            <a:ext cx="3632200" cy="916904"/>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Tree>
    <p:extLst>
      <p:ext uri="{BB962C8B-B14F-4D97-AF65-F5344CB8AC3E}">
        <p14:creationId xmlns:p14="http://schemas.microsoft.com/office/powerpoint/2010/main" val="1233930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9D739E"/>
          </a:solidFill>
          <a:ln>
            <a:noFill/>
          </a:ln>
        </p:spPr>
      </p:pic>
      <p:sp>
        <p:nvSpPr>
          <p:cNvPr id="4" name="Rectangle 3"/>
          <p:cNvSpPr/>
          <p:nvPr userDrawn="1"/>
        </p:nvSpPr>
        <p:spPr>
          <a:xfrm rot="10800000">
            <a:off x="1165606" y="-1"/>
            <a:ext cx="11040094" cy="436804"/>
          </a:xfrm>
          <a:prstGeom prst="rect">
            <a:avLst/>
          </a:prstGeom>
          <a:solidFill>
            <a:srgbClr val="8C5D8F">
              <a:alpha val="30000"/>
            </a:srgbClr>
          </a:solidFill>
          <a:ln>
            <a:noFill/>
          </a:ln>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userDrawn="1"/>
        </p:nvSpPr>
        <p:spPr>
          <a:xfrm>
            <a:off x="0" y="-11876"/>
            <a:ext cx="3644900" cy="930189"/>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
        <p:nvSpPr>
          <p:cNvPr id="6" name="Rectangle 5"/>
          <p:cNvSpPr/>
          <p:nvPr userDrawn="1"/>
        </p:nvSpPr>
        <p:spPr>
          <a:xfrm>
            <a:off x="0" y="6409210"/>
            <a:ext cx="9905999" cy="462576"/>
          </a:xfrm>
          <a:prstGeom prst="rect">
            <a:avLst/>
          </a:prstGeom>
          <a:solidFill>
            <a:srgbClr val="7C5A8E">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9361" y="122141"/>
            <a:ext cx="2611940" cy="644040"/>
          </a:xfrm>
          <a:prstGeom prst="rect">
            <a:avLst/>
          </a:prstGeom>
        </p:spPr>
      </p:pic>
      <p:sp>
        <p:nvSpPr>
          <p:cNvPr id="8" name="Freeform 7"/>
          <p:cNvSpPr/>
          <p:nvPr userDrawn="1"/>
        </p:nvSpPr>
        <p:spPr>
          <a:xfrm rot="10800000">
            <a:off x="8559800" y="5954882"/>
            <a:ext cx="3632200" cy="916904"/>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Tree>
    <p:extLst>
      <p:ext uri="{BB962C8B-B14F-4D97-AF65-F5344CB8AC3E}">
        <p14:creationId xmlns:p14="http://schemas.microsoft.com/office/powerpoint/2010/main" val="1390630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00" y="-17621"/>
            <a:ext cx="12192000" cy="6858000"/>
          </a:xfrm>
          <a:prstGeom prst="rect">
            <a:avLst/>
          </a:prstGeom>
        </p:spPr>
      </p:pic>
      <p:sp>
        <p:nvSpPr>
          <p:cNvPr id="4" name="Rectangle 3"/>
          <p:cNvSpPr/>
          <p:nvPr userDrawn="1"/>
        </p:nvSpPr>
        <p:spPr>
          <a:xfrm rot="10800000">
            <a:off x="1165606" y="-1"/>
            <a:ext cx="11040094" cy="436804"/>
          </a:xfrm>
          <a:prstGeom prst="rect">
            <a:avLst/>
          </a:prstGeom>
          <a:solidFill>
            <a:srgbClr val="8C5D8F">
              <a:alpha val="30000"/>
            </a:srgbClr>
          </a:solidFill>
          <a:ln>
            <a:noFill/>
          </a:ln>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userDrawn="1"/>
        </p:nvSpPr>
        <p:spPr>
          <a:xfrm>
            <a:off x="0" y="-11876"/>
            <a:ext cx="3644900" cy="930189"/>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
        <p:nvSpPr>
          <p:cNvPr id="6" name="Rectangle 5"/>
          <p:cNvSpPr/>
          <p:nvPr userDrawn="1"/>
        </p:nvSpPr>
        <p:spPr>
          <a:xfrm>
            <a:off x="0" y="6409210"/>
            <a:ext cx="9905999" cy="462576"/>
          </a:xfrm>
          <a:prstGeom prst="rect">
            <a:avLst/>
          </a:prstGeom>
          <a:solidFill>
            <a:srgbClr val="7C5A8E">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9361" y="122141"/>
            <a:ext cx="2611940" cy="644040"/>
          </a:xfrm>
          <a:prstGeom prst="rect">
            <a:avLst/>
          </a:prstGeom>
        </p:spPr>
      </p:pic>
      <p:sp>
        <p:nvSpPr>
          <p:cNvPr id="8" name="Freeform 7"/>
          <p:cNvSpPr/>
          <p:nvPr userDrawn="1"/>
        </p:nvSpPr>
        <p:spPr>
          <a:xfrm rot="10800000">
            <a:off x="8559800" y="5954882"/>
            <a:ext cx="3632200" cy="916904"/>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Tree>
    <p:extLst>
      <p:ext uri="{BB962C8B-B14F-4D97-AF65-F5344CB8AC3E}">
        <p14:creationId xmlns:p14="http://schemas.microsoft.com/office/powerpoint/2010/main" val="762585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79300" cy="6850856"/>
          </a:xfrm>
          <a:prstGeom prst="rect">
            <a:avLst/>
          </a:prstGeom>
        </p:spPr>
      </p:pic>
    </p:spTree>
    <p:extLst>
      <p:ext uri="{BB962C8B-B14F-4D97-AF65-F5344CB8AC3E}">
        <p14:creationId xmlns:p14="http://schemas.microsoft.com/office/powerpoint/2010/main" val="7888403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29195" y="390846"/>
            <a:ext cx="1111170" cy="5811838"/>
          </a:xfrm>
          <a:prstGeom prst="rect">
            <a:avLst/>
          </a:prstGeom>
        </p:spPr>
        <p:txBody>
          <a:bodyPr vert="eaVert"/>
          <a:lstStyle>
            <a:lvl1pPr>
              <a:defRPr sz="3400" b="1">
                <a:solidFill>
                  <a:srgbClr val="69216A"/>
                </a:solidFill>
              </a:defRPr>
            </a:lvl1pPr>
          </a:lstStyle>
          <a:p>
            <a:r>
              <a:rPr lang="en-US" dirty="0"/>
              <a:t>Click to edit Master title style</a:t>
            </a:r>
          </a:p>
        </p:txBody>
      </p:sp>
      <p:sp>
        <p:nvSpPr>
          <p:cNvPr id="3" name="Vertical Text Placeholder 2"/>
          <p:cNvSpPr>
            <a:spLocks noGrp="1"/>
          </p:cNvSpPr>
          <p:nvPr>
            <p:ph type="body" orient="vert" idx="1"/>
          </p:nvPr>
        </p:nvSpPr>
        <p:spPr>
          <a:xfrm>
            <a:off x="1053189" y="403546"/>
            <a:ext cx="9324372" cy="5811838"/>
          </a:xfrm>
          <a:prstGeom prst="rect">
            <a:avLst/>
          </a:prstGeom>
        </p:spPr>
        <p:txBody>
          <a:bodyPr vert="eaVert"/>
          <a:lstStyle>
            <a:lvl2pPr>
              <a:defRPr>
                <a:solidFill>
                  <a:srgbClr val="69216A"/>
                </a:solidFill>
              </a:defRPr>
            </a:lvl2pPr>
            <a:lvl4pPr>
              <a:defRPr>
                <a:solidFill>
                  <a:srgbClr val="69216A"/>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rot="5400000">
            <a:off x="8465" y="563036"/>
            <a:ext cx="1253069" cy="347134"/>
          </a:xfrm>
          <a:prstGeom prst="rect">
            <a:avLst/>
          </a:prstGeom>
        </p:spPr>
        <p:txBody>
          <a:bodyPr anchor="ctr"/>
          <a:lstStyle>
            <a:lvl1pPr>
              <a:defRPr sz="1000">
                <a:solidFill>
                  <a:srgbClr val="69216A"/>
                </a:solidFill>
              </a:defRPr>
            </a:lvl1pPr>
          </a:lstStyle>
          <a:p>
            <a:fld id="{7F3777FD-75A6-B146-A4D0-80CAC805A384}" type="datetime4">
              <a:rPr lang="en-GB" smtClean="0"/>
              <a:pPr/>
              <a:t>06 October 2025</a:t>
            </a:fld>
            <a:endParaRPr lang="en-US" dirty="0"/>
          </a:p>
        </p:txBody>
      </p:sp>
      <p:sp>
        <p:nvSpPr>
          <p:cNvPr id="5" name="Footer Placeholder 4"/>
          <p:cNvSpPr>
            <a:spLocks noGrp="1"/>
          </p:cNvSpPr>
          <p:nvPr>
            <p:ph type="ftr" sz="quarter" idx="11"/>
          </p:nvPr>
        </p:nvSpPr>
        <p:spPr>
          <a:xfrm rot="5400000">
            <a:off x="-2475593" y="3053073"/>
            <a:ext cx="5380697" cy="358285"/>
          </a:xfrm>
          <a:prstGeom prst="rect">
            <a:avLst/>
          </a:prstGeom>
        </p:spPr>
        <p:txBody>
          <a:bodyPr anchor="ctr"/>
          <a:lstStyle>
            <a:lvl1pPr algn="l">
              <a:defRPr sz="1000">
                <a:solidFill>
                  <a:schemeClr val="bg1"/>
                </a:solidFill>
              </a:defRPr>
            </a:lvl1pPr>
          </a:lstStyle>
          <a:p>
            <a:endParaRPr lang="en-US" dirty="0"/>
          </a:p>
        </p:txBody>
      </p:sp>
      <p:sp>
        <p:nvSpPr>
          <p:cNvPr id="6" name="Slide Number Placeholder 5"/>
          <p:cNvSpPr>
            <a:spLocks noGrp="1"/>
          </p:cNvSpPr>
          <p:nvPr>
            <p:ph type="sldNum" sz="quarter" idx="12"/>
          </p:nvPr>
        </p:nvSpPr>
        <p:spPr>
          <a:xfrm rot="5400000">
            <a:off x="-1142" y="146825"/>
            <a:ext cx="431799" cy="358286"/>
          </a:xfrm>
          <a:prstGeom prst="rect">
            <a:avLst/>
          </a:prstGeom>
        </p:spPr>
        <p:txBody>
          <a:bodyPr anchor="ctr"/>
          <a:lstStyle>
            <a:lvl1pPr>
              <a:defRPr sz="1200">
                <a:solidFill>
                  <a:schemeClr val="bg1"/>
                </a:solidFill>
              </a:defRPr>
            </a:lvl1pPr>
          </a:lstStyle>
          <a:p>
            <a:fld id="{7ED9267D-069E-5F46-80B9-B3F4B7546357}" type="slidenum">
              <a:rPr lang="en-US" smtClean="0"/>
              <a:pPr/>
              <a:t>‹#›</a:t>
            </a:fld>
            <a:endParaRPr lang="en-US" dirty="0"/>
          </a:p>
        </p:txBody>
      </p:sp>
    </p:spTree>
    <p:extLst>
      <p:ext uri="{BB962C8B-B14F-4D97-AF65-F5344CB8AC3E}">
        <p14:creationId xmlns:p14="http://schemas.microsoft.com/office/powerpoint/2010/main" val="589904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99018" y="1873797"/>
            <a:ext cx="10515600" cy="1307109"/>
          </a:xfrm>
          <a:prstGeom prst="rect">
            <a:avLst/>
          </a:prstGeom>
        </p:spPr>
        <p:txBody>
          <a:bodyPr anchor="t"/>
          <a:lstStyle>
            <a:lvl1pPr>
              <a:defRPr sz="6000" b="1">
                <a:solidFill>
                  <a:srgbClr val="69216A"/>
                </a:solidFill>
                <a:latin typeface="+mn-lt"/>
              </a:defRPr>
            </a:lvl1pPr>
          </a:lstStyle>
          <a:p>
            <a:r>
              <a:rPr lang="en-US" dirty="0"/>
              <a:t>Click to edit Master title style</a:t>
            </a:r>
          </a:p>
        </p:txBody>
      </p:sp>
      <p:sp>
        <p:nvSpPr>
          <p:cNvPr id="3" name="Text Placeholder 2"/>
          <p:cNvSpPr>
            <a:spLocks noGrp="1"/>
          </p:cNvSpPr>
          <p:nvPr>
            <p:ph type="body" idx="1"/>
          </p:nvPr>
        </p:nvSpPr>
        <p:spPr>
          <a:xfrm>
            <a:off x="599018" y="3180907"/>
            <a:ext cx="10528300" cy="667193"/>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flipV="1">
            <a:off x="709017" y="2920050"/>
            <a:ext cx="10494000" cy="1"/>
          </a:xfrm>
          <a:prstGeom prst="line">
            <a:avLst/>
          </a:prstGeom>
          <a:ln w="25400">
            <a:solidFill>
              <a:srgbClr val="69216A"/>
            </a:solidFill>
          </a:ln>
        </p:spPr>
        <p:style>
          <a:lnRef idx="1">
            <a:schemeClr val="accent1"/>
          </a:lnRef>
          <a:fillRef idx="0">
            <a:schemeClr val="accent1"/>
          </a:fillRef>
          <a:effectRef idx="0">
            <a:schemeClr val="accent1"/>
          </a:effectRef>
          <a:fontRef idx="minor">
            <a:schemeClr val="tx1"/>
          </a:fontRef>
        </p:style>
      </p:cxnSp>
      <p:sp>
        <p:nvSpPr>
          <p:cNvPr id="8"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06 October 2025</a:t>
            </a:fld>
            <a:endParaRPr lang="en-US" dirty="0"/>
          </a:p>
        </p:txBody>
      </p:sp>
      <p:sp>
        <p:nvSpPr>
          <p:cNvPr id="9"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0"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573570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5843" y="1026199"/>
            <a:ext cx="10515600" cy="757129"/>
          </a:xfrm>
          <a:prstGeom prst="rect">
            <a:avLst/>
          </a:prstGeom>
        </p:spPr>
        <p:txBody>
          <a:bodyPr anchor="t"/>
          <a:lstStyle>
            <a:lvl1pPr>
              <a:defRPr b="1">
                <a:solidFill>
                  <a:srgbClr val="69216A"/>
                </a:solidFill>
                <a:latin typeface="+mn-lt"/>
              </a:defRPr>
            </a:lvl1pPr>
          </a:lstStyle>
          <a:p>
            <a:r>
              <a:rPr lang="en-US" dirty="0"/>
              <a:t>Click to edit Master title style</a:t>
            </a:r>
          </a:p>
        </p:txBody>
      </p:sp>
      <p:sp>
        <p:nvSpPr>
          <p:cNvPr id="3" name="Content Placeholder 2"/>
          <p:cNvSpPr>
            <a:spLocks noGrp="1"/>
          </p:cNvSpPr>
          <p:nvPr>
            <p:ph idx="1"/>
          </p:nvPr>
        </p:nvSpPr>
        <p:spPr>
          <a:xfrm>
            <a:off x="595843" y="1757928"/>
            <a:ext cx="10515600" cy="4057777"/>
          </a:xfrm>
          <a:prstGeom prst="rect">
            <a:avLst/>
          </a:prstGeom>
        </p:spPr>
        <p:txBody>
          <a:bodyPr/>
          <a:lstStyle>
            <a:lvl2pPr>
              <a:defRPr>
                <a:solidFill>
                  <a:srgbClr val="69216A"/>
                </a:solidFill>
              </a:defRPr>
            </a:lvl2pPr>
            <a:lvl4pPr>
              <a:defRPr>
                <a:solidFill>
                  <a:srgbClr val="69216A"/>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06 October 2025</a:t>
            </a:fld>
            <a:endParaRPr lang="en-US" dirty="0"/>
          </a:p>
        </p:txBody>
      </p:sp>
      <p:sp>
        <p:nvSpPr>
          <p:cNvPr id="8" name="Footer Placeholder 4"/>
          <p:cNvSpPr>
            <a:spLocks noGrp="1"/>
          </p:cNvSpPr>
          <p:nvPr>
            <p:ph type="ftr" sz="quarter" idx="11"/>
          </p:nvPr>
        </p:nvSpPr>
        <p:spPr>
          <a:xfrm>
            <a:off x="1736202" y="6453450"/>
            <a:ext cx="7179198" cy="365125"/>
          </a:xfrm>
          <a:prstGeom prst="rect">
            <a:avLst/>
          </a:prstGeom>
        </p:spPr>
        <p:txBody>
          <a:bodyPr anchor="ctr"/>
          <a:lstStyle>
            <a:lvl1pPr algn="l">
              <a:defRPr sz="1200">
                <a:solidFill>
                  <a:schemeClr val="bg1"/>
                </a:solidFill>
              </a:defRPr>
            </a:lvl1pPr>
          </a:lstStyle>
          <a:p>
            <a:endParaRPr lang="en-US" dirty="0"/>
          </a:p>
        </p:txBody>
      </p:sp>
      <p:sp>
        <p:nvSpPr>
          <p:cNvPr id="9" name="Slide Number Placeholder 5"/>
          <p:cNvSpPr>
            <a:spLocks noGrp="1"/>
          </p:cNvSpPr>
          <p:nvPr>
            <p:ph type="sldNum" sz="quarter" idx="12"/>
          </p:nvPr>
        </p:nvSpPr>
        <p:spPr>
          <a:xfrm>
            <a:off x="10553700" y="6453449"/>
            <a:ext cx="1346200"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157914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93364" y="1027646"/>
            <a:ext cx="10515600" cy="939125"/>
          </a:xfrm>
          <a:prstGeom prst="rect">
            <a:avLst/>
          </a:prstGeom>
        </p:spPr>
        <p:txBody>
          <a:bodyPr anchor="t"/>
          <a:lstStyle>
            <a:lvl1pPr>
              <a:defRPr b="1">
                <a:solidFill>
                  <a:srgbClr val="69216A"/>
                </a:solidFill>
                <a:latin typeface="+mn-lt"/>
              </a:defRPr>
            </a:lvl1pPr>
          </a:lstStyle>
          <a:p>
            <a:r>
              <a:rPr lang="en-US" dirty="0"/>
              <a:t>Click to edit Master title style</a:t>
            </a:r>
          </a:p>
        </p:txBody>
      </p:sp>
      <p:sp>
        <p:nvSpPr>
          <p:cNvPr id="3" name="Content Placeholder 2"/>
          <p:cNvSpPr>
            <a:spLocks noGrp="1"/>
          </p:cNvSpPr>
          <p:nvPr>
            <p:ph sz="half" idx="1"/>
          </p:nvPr>
        </p:nvSpPr>
        <p:spPr>
          <a:xfrm>
            <a:off x="593364" y="1774879"/>
            <a:ext cx="5181600" cy="4351338"/>
          </a:xfrm>
          <a:prstGeom prst="rect">
            <a:avLst/>
          </a:prstGeom>
        </p:spPr>
        <p:txBody>
          <a:bodyPr/>
          <a:lstStyle>
            <a:lvl2pPr>
              <a:defRPr>
                <a:solidFill>
                  <a:srgbClr val="69216A"/>
                </a:solidFill>
              </a:defRPr>
            </a:lvl2pPr>
            <a:lvl4pPr>
              <a:defRPr>
                <a:solidFill>
                  <a:srgbClr val="69216A"/>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927364" y="1774879"/>
            <a:ext cx="5181600" cy="4351338"/>
          </a:xfrm>
          <a:prstGeom prst="rect">
            <a:avLst/>
          </a:prstGeom>
        </p:spPr>
        <p:txBody>
          <a:bodyPr/>
          <a:lstStyle>
            <a:lvl2pPr>
              <a:defRPr>
                <a:solidFill>
                  <a:srgbClr val="69216A"/>
                </a:solidFill>
              </a:defRPr>
            </a:lvl2pPr>
            <a:lvl4pPr>
              <a:defRPr>
                <a:solidFill>
                  <a:srgbClr val="69216A"/>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06 October 2025</a:t>
            </a:fld>
            <a:endParaRPr lang="en-US" dirty="0"/>
          </a:p>
        </p:txBody>
      </p:sp>
      <p:sp>
        <p:nvSpPr>
          <p:cNvPr id="15"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6"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2093794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91324" y="1870148"/>
            <a:ext cx="5157787" cy="823912"/>
          </a:xfrm>
          <a:prstGeom prst="rect">
            <a:avLst/>
          </a:prstGeom>
        </p:spPr>
        <p:txBody>
          <a:bodyPr anchor="t">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91324" y="2468592"/>
            <a:ext cx="5157787" cy="3684588"/>
          </a:xfrm>
          <a:prstGeom prst="rect">
            <a:avLst/>
          </a:prstGeom>
        </p:spPr>
        <p:txBody>
          <a:bodyPr/>
          <a:lstStyle>
            <a:lvl1pPr>
              <a:defRPr>
                <a:solidFill>
                  <a:srgbClr val="69216A"/>
                </a:solidFill>
              </a:defRPr>
            </a:lvl1pPr>
            <a:lvl3pPr>
              <a:defRPr>
                <a:solidFill>
                  <a:srgbClr val="69216A"/>
                </a:solidFill>
              </a:defRPr>
            </a:lvl3pPr>
            <a:lvl5pPr>
              <a:defRPr>
                <a:solidFill>
                  <a:srgbClr val="69216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969001" y="1870148"/>
            <a:ext cx="5183188" cy="823912"/>
          </a:xfrm>
          <a:prstGeom prst="rect">
            <a:avLst/>
          </a:prstGeom>
        </p:spPr>
        <p:txBody>
          <a:bodyPr anchor="t">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960534" y="2477059"/>
            <a:ext cx="5183188" cy="3684588"/>
          </a:xfrm>
          <a:prstGeom prst="rect">
            <a:avLst/>
          </a:prstGeom>
        </p:spPr>
        <p:txBody>
          <a:bodyPr/>
          <a:lstStyle>
            <a:lvl1pPr>
              <a:defRPr>
                <a:solidFill>
                  <a:srgbClr val="69216A"/>
                </a:solidFill>
              </a:defRPr>
            </a:lvl1pPr>
            <a:lvl3pPr>
              <a:defRPr>
                <a:solidFill>
                  <a:srgbClr val="69216A"/>
                </a:solidFill>
              </a:defRPr>
            </a:lvl3pPr>
            <a:lvl5pPr>
              <a:defRPr>
                <a:solidFill>
                  <a:srgbClr val="69216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1"/>
          <p:cNvSpPr>
            <a:spLocks noGrp="1"/>
          </p:cNvSpPr>
          <p:nvPr>
            <p:ph type="title"/>
          </p:nvPr>
        </p:nvSpPr>
        <p:spPr>
          <a:xfrm>
            <a:off x="591323" y="1028230"/>
            <a:ext cx="10509173" cy="939125"/>
          </a:xfrm>
          <a:prstGeom prst="rect">
            <a:avLst/>
          </a:prstGeom>
        </p:spPr>
        <p:txBody>
          <a:bodyPr anchor="t"/>
          <a:lstStyle>
            <a:lvl1pPr>
              <a:defRPr b="1">
                <a:solidFill>
                  <a:srgbClr val="69216A"/>
                </a:solidFill>
                <a:latin typeface="+mn-lt"/>
              </a:defRPr>
            </a:lvl1pPr>
          </a:lstStyle>
          <a:p>
            <a:r>
              <a:rPr lang="en-US" dirty="0"/>
              <a:t>Click to edit Master title style</a:t>
            </a:r>
          </a:p>
        </p:txBody>
      </p:sp>
      <p:sp>
        <p:nvSpPr>
          <p:cNvPr id="17"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06 October 2025</a:t>
            </a:fld>
            <a:endParaRPr lang="en-US" dirty="0"/>
          </a:p>
        </p:txBody>
      </p:sp>
      <p:sp>
        <p:nvSpPr>
          <p:cNvPr id="18"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9"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731810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p:nvPr>
        </p:nvSpPr>
        <p:spPr>
          <a:xfrm>
            <a:off x="593363" y="1028700"/>
            <a:ext cx="10515600" cy="1257300"/>
          </a:xfrm>
          <a:prstGeom prst="rect">
            <a:avLst/>
          </a:prstGeom>
        </p:spPr>
        <p:txBody>
          <a:bodyPr anchor="t"/>
          <a:lstStyle>
            <a:lvl1pPr>
              <a:defRPr b="1">
                <a:solidFill>
                  <a:srgbClr val="69216A"/>
                </a:solidFill>
                <a:latin typeface="+mn-lt"/>
              </a:defRPr>
            </a:lvl1pPr>
          </a:lstStyle>
          <a:p>
            <a:r>
              <a:rPr lang="en-US" dirty="0"/>
              <a:t>Click to edit Master title style</a:t>
            </a:r>
          </a:p>
        </p:txBody>
      </p:sp>
      <p:sp>
        <p:nvSpPr>
          <p:cNvPr id="13"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06 October 2025</a:t>
            </a:fld>
            <a:endParaRPr lang="en-US" dirty="0"/>
          </a:p>
        </p:txBody>
      </p:sp>
      <p:sp>
        <p:nvSpPr>
          <p:cNvPr id="14"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5"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697340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4"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06 October 2025</a:t>
            </a:fld>
            <a:endParaRPr lang="en-US" dirty="0"/>
          </a:p>
        </p:txBody>
      </p:sp>
      <p:sp>
        <p:nvSpPr>
          <p:cNvPr id="15"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6"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graphicFrame>
        <p:nvGraphicFramePr>
          <p:cNvPr id="5" name="Chart 4"/>
          <p:cNvGraphicFramePr/>
          <p:nvPr userDrawn="1">
            <p:extLst>
              <p:ext uri="{D42A27DB-BD31-4B8C-83A1-F6EECF244321}">
                <p14:modId xmlns:p14="http://schemas.microsoft.com/office/powerpoint/2010/main" val="2047482558"/>
              </p:ext>
            </p:extLst>
          </p:nvPr>
        </p:nvGraphicFramePr>
        <p:xfrm>
          <a:off x="656863" y="901699"/>
          <a:ext cx="10515600" cy="50292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95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84200" y="1028700"/>
            <a:ext cx="10871200" cy="706470"/>
          </a:xfrm>
          <a:prstGeom prst="rect">
            <a:avLst/>
          </a:prstGeom>
        </p:spPr>
        <p:txBody>
          <a:bodyPr/>
          <a:lstStyle>
            <a:lvl1pPr>
              <a:defRPr b="0">
                <a:solidFill>
                  <a:srgbClr val="69216A"/>
                </a:solidFill>
                <a:latin typeface="+mn-lt"/>
              </a:defRPr>
            </a:lvl1pPr>
          </a:lstStyle>
          <a:p>
            <a:r>
              <a:rPr lang="en-US" dirty="0"/>
              <a:t>Click to edit Master title style</a:t>
            </a:r>
          </a:p>
        </p:txBody>
      </p:sp>
      <p:graphicFrame>
        <p:nvGraphicFramePr>
          <p:cNvPr id="3" name="Table 2"/>
          <p:cNvGraphicFramePr>
            <a:graphicFrameLocks noGrp="1"/>
          </p:cNvGraphicFramePr>
          <p:nvPr userDrawn="1">
            <p:extLst>
              <p:ext uri="{D42A27DB-BD31-4B8C-83A1-F6EECF244321}">
                <p14:modId xmlns:p14="http://schemas.microsoft.com/office/powerpoint/2010/main" val="1951304287"/>
              </p:ext>
            </p:extLst>
          </p:nvPr>
        </p:nvGraphicFramePr>
        <p:xfrm>
          <a:off x="584200" y="1755840"/>
          <a:ext cx="10871200" cy="3971864"/>
        </p:xfrm>
        <a:graphic>
          <a:graphicData uri="http://schemas.openxmlformats.org/drawingml/2006/table">
            <a:tbl>
              <a:tblPr firstRow="1" bandRow="1">
                <a:tableStyleId>{5C22544A-7EE6-4342-B048-85BDC9FD1C3A}</a:tableStyleId>
              </a:tblPr>
              <a:tblGrid>
                <a:gridCol w="1358900">
                  <a:extLst>
                    <a:ext uri="{9D8B030D-6E8A-4147-A177-3AD203B41FA5}">
                      <a16:colId xmlns:a16="http://schemas.microsoft.com/office/drawing/2014/main" val="20000"/>
                    </a:ext>
                  </a:extLst>
                </a:gridCol>
                <a:gridCol w="1358900">
                  <a:extLst>
                    <a:ext uri="{9D8B030D-6E8A-4147-A177-3AD203B41FA5}">
                      <a16:colId xmlns:a16="http://schemas.microsoft.com/office/drawing/2014/main" val="20001"/>
                    </a:ext>
                  </a:extLst>
                </a:gridCol>
                <a:gridCol w="1358900">
                  <a:extLst>
                    <a:ext uri="{9D8B030D-6E8A-4147-A177-3AD203B41FA5}">
                      <a16:colId xmlns:a16="http://schemas.microsoft.com/office/drawing/2014/main" val="20002"/>
                    </a:ext>
                  </a:extLst>
                </a:gridCol>
                <a:gridCol w="1358900">
                  <a:extLst>
                    <a:ext uri="{9D8B030D-6E8A-4147-A177-3AD203B41FA5}">
                      <a16:colId xmlns:a16="http://schemas.microsoft.com/office/drawing/2014/main" val="20003"/>
                    </a:ext>
                  </a:extLst>
                </a:gridCol>
                <a:gridCol w="1358900">
                  <a:extLst>
                    <a:ext uri="{9D8B030D-6E8A-4147-A177-3AD203B41FA5}">
                      <a16:colId xmlns:a16="http://schemas.microsoft.com/office/drawing/2014/main" val="20004"/>
                    </a:ext>
                  </a:extLst>
                </a:gridCol>
                <a:gridCol w="1358900">
                  <a:extLst>
                    <a:ext uri="{9D8B030D-6E8A-4147-A177-3AD203B41FA5}">
                      <a16:colId xmlns:a16="http://schemas.microsoft.com/office/drawing/2014/main" val="20005"/>
                    </a:ext>
                  </a:extLst>
                </a:gridCol>
                <a:gridCol w="1358900">
                  <a:extLst>
                    <a:ext uri="{9D8B030D-6E8A-4147-A177-3AD203B41FA5}">
                      <a16:colId xmlns:a16="http://schemas.microsoft.com/office/drawing/2014/main" val="20006"/>
                    </a:ext>
                  </a:extLst>
                </a:gridCol>
                <a:gridCol w="1358900">
                  <a:extLst>
                    <a:ext uri="{9D8B030D-6E8A-4147-A177-3AD203B41FA5}">
                      <a16:colId xmlns:a16="http://schemas.microsoft.com/office/drawing/2014/main" val="20007"/>
                    </a:ext>
                  </a:extLst>
                </a:gridCol>
              </a:tblGrid>
              <a:tr h="450128">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extLst>
                  <a:ext uri="{0D108BD9-81ED-4DB2-BD59-A6C34878D82A}">
                    <a16:rowId xmlns:a16="http://schemas.microsoft.com/office/drawing/2014/main" val="10000"/>
                  </a:ext>
                </a:extLst>
              </a:tr>
              <a:tr h="391304">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extLst>
                  <a:ext uri="{0D108BD9-81ED-4DB2-BD59-A6C34878D82A}">
                    <a16:rowId xmlns:a16="http://schemas.microsoft.com/office/drawing/2014/main" val="10001"/>
                  </a:ext>
                </a:extLst>
              </a:tr>
              <a:tr h="391304">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extLst>
                  <a:ext uri="{0D108BD9-81ED-4DB2-BD59-A6C34878D82A}">
                    <a16:rowId xmlns:a16="http://schemas.microsoft.com/office/drawing/2014/main" val="10002"/>
                  </a:ext>
                </a:extLst>
              </a:tr>
              <a:tr h="391304">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extLst>
                  <a:ext uri="{0D108BD9-81ED-4DB2-BD59-A6C34878D82A}">
                    <a16:rowId xmlns:a16="http://schemas.microsoft.com/office/drawing/2014/main" val="10003"/>
                  </a:ext>
                </a:extLst>
              </a:tr>
              <a:tr h="391304">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extLst>
                  <a:ext uri="{0D108BD9-81ED-4DB2-BD59-A6C34878D82A}">
                    <a16:rowId xmlns:a16="http://schemas.microsoft.com/office/drawing/2014/main" val="10004"/>
                  </a:ext>
                </a:extLst>
              </a:tr>
              <a:tr h="391304">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extLst>
                  <a:ext uri="{0D108BD9-81ED-4DB2-BD59-A6C34878D82A}">
                    <a16:rowId xmlns:a16="http://schemas.microsoft.com/office/drawing/2014/main" val="10005"/>
                  </a:ext>
                </a:extLst>
              </a:tr>
              <a:tr h="391304">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extLst>
                  <a:ext uri="{0D108BD9-81ED-4DB2-BD59-A6C34878D82A}">
                    <a16:rowId xmlns:a16="http://schemas.microsoft.com/office/drawing/2014/main" val="10006"/>
                  </a:ext>
                </a:extLst>
              </a:tr>
              <a:tr h="391304">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extLst>
                  <a:ext uri="{0D108BD9-81ED-4DB2-BD59-A6C34878D82A}">
                    <a16:rowId xmlns:a16="http://schemas.microsoft.com/office/drawing/2014/main" val="10007"/>
                  </a:ext>
                </a:extLst>
              </a:tr>
              <a:tr h="391304">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extLst>
                  <a:ext uri="{0D108BD9-81ED-4DB2-BD59-A6C34878D82A}">
                    <a16:rowId xmlns:a16="http://schemas.microsoft.com/office/drawing/2014/main" val="10008"/>
                  </a:ext>
                </a:extLst>
              </a:tr>
              <a:tr h="391304">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extLst>
                  <a:ext uri="{0D108BD9-81ED-4DB2-BD59-A6C34878D82A}">
                    <a16:rowId xmlns:a16="http://schemas.microsoft.com/office/drawing/2014/main" val="10009"/>
                  </a:ext>
                </a:extLst>
              </a:tr>
            </a:tbl>
          </a:graphicData>
        </a:graphic>
      </p:graphicFrame>
      <p:sp>
        <p:nvSpPr>
          <p:cNvPr id="4"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06 October 2025</a:t>
            </a:fld>
            <a:endParaRPr lang="en-US" dirty="0"/>
          </a:p>
        </p:txBody>
      </p:sp>
      <p:sp>
        <p:nvSpPr>
          <p:cNvPr id="5"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6"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847647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6100" y="1096431"/>
            <a:ext cx="4051300" cy="1054100"/>
          </a:xfrm>
          <a:prstGeom prst="rect">
            <a:avLst/>
          </a:prstGeom>
        </p:spPr>
        <p:txBody>
          <a:bodyPr anchor="t"/>
          <a:lstStyle>
            <a:lvl1pPr>
              <a:defRPr sz="3200" b="1">
                <a:solidFill>
                  <a:srgbClr val="69216A"/>
                </a:solidFill>
                <a:latin typeface="+mn-lt"/>
              </a:defRPr>
            </a:lvl1pPr>
          </a:lstStyle>
          <a:p>
            <a:r>
              <a:rPr lang="en-US" dirty="0"/>
              <a:t>Click to edit Master title style</a:t>
            </a:r>
          </a:p>
        </p:txBody>
      </p:sp>
      <p:sp>
        <p:nvSpPr>
          <p:cNvPr id="3" name="Content Placeholder 2"/>
          <p:cNvSpPr>
            <a:spLocks noGrp="1"/>
          </p:cNvSpPr>
          <p:nvPr>
            <p:ph idx="1"/>
          </p:nvPr>
        </p:nvSpPr>
        <p:spPr>
          <a:xfrm>
            <a:off x="4891087" y="1096431"/>
            <a:ext cx="6356519" cy="4629150"/>
          </a:xfrm>
          <a:prstGeom prst="rect">
            <a:avLst/>
          </a:prstGeom>
        </p:spPr>
        <p:txBody>
          <a:bodyPr/>
          <a:lstStyle>
            <a:lvl1pPr>
              <a:defRPr sz="3200">
                <a:solidFill>
                  <a:srgbClr val="69216A"/>
                </a:solidFill>
              </a:defRPr>
            </a:lvl1pPr>
            <a:lvl2pPr>
              <a:defRPr sz="2800"/>
            </a:lvl2pPr>
            <a:lvl3pPr>
              <a:defRPr sz="2400">
                <a:solidFill>
                  <a:srgbClr val="69216A"/>
                </a:solidFill>
              </a:defRPr>
            </a:lvl3pPr>
            <a:lvl4pPr>
              <a:defRPr sz="2000"/>
            </a:lvl4pPr>
            <a:lvl5pPr>
              <a:defRPr sz="2000">
                <a:solidFill>
                  <a:srgbClr val="69216A"/>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47688" y="2167465"/>
            <a:ext cx="404966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06 October 2025</a:t>
            </a:fld>
            <a:endParaRPr lang="en-US" dirty="0"/>
          </a:p>
        </p:txBody>
      </p:sp>
      <p:sp>
        <p:nvSpPr>
          <p:cNvPr id="13"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4"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529332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2.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ustDataLst>
      <p:tags r:id="rId14"/>
    </p:custDataLst>
    <p:extLst>
      <p:ext uri="{BB962C8B-B14F-4D97-AF65-F5344CB8AC3E}">
        <p14:creationId xmlns:p14="http://schemas.microsoft.com/office/powerpoint/2010/main" val="13645026"/>
      </p:ext>
    </p:extLst>
  </p:cSld>
  <p:clrMap bg1="lt1" tx1="dk1" bg2="lt2" tx2="dk2" accent1="accent1" accent2="accent2" accent3="accent3" accent4="accent4" accent5="accent5" accent6="accent6" hlink="hlink" folHlink="folHlink"/>
  <p:sldLayoutIdLst>
    <p:sldLayoutId id="2147484081" r:id="rId1"/>
    <p:sldLayoutId id="2147484083" r:id="rId2"/>
    <p:sldLayoutId id="2147484082" r:id="rId3"/>
    <p:sldLayoutId id="2147484084" r:id="rId4"/>
    <p:sldLayoutId id="2147484085" r:id="rId5"/>
    <p:sldLayoutId id="2147484086" r:id="rId6"/>
    <p:sldLayoutId id="2147484087" r:id="rId7"/>
    <p:sldLayoutId id="2147484108" r:id="rId8"/>
    <p:sldLayoutId id="2147484088" r:id="rId9"/>
    <p:sldLayoutId id="2147484089" r:id="rId10"/>
    <p:sldLayoutId id="2147484114" r:id="rId11"/>
    <p:sldLayoutId id="2147484115"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6827505"/>
      </p:ext>
    </p:extLst>
  </p:cSld>
  <p:clrMap bg1="lt1" tx1="dk1" bg2="lt2" tx2="dk2" accent1="accent1" accent2="accent2" accent3="accent3" accent4="accent4" accent5="accent5" accent6="accent6" hlink="hlink" folHlink="folHlink"/>
  <p:sldLayoutIdLst>
    <p:sldLayoutId id="2147484110" r:id="rId1"/>
    <p:sldLayoutId id="2147484112" r:id="rId2"/>
    <p:sldLayoutId id="2147484113" r:id="rId3"/>
    <p:sldLayoutId id="214748411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
            <a:ext cx="12217400" cy="6872287"/>
          </a:xfrm>
          <a:prstGeom prst="rect">
            <a:avLst/>
          </a:prstGeom>
        </p:spPr>
      </p:pic>
    </p:spTree>
    <p:extLst>
      <p:ext uri="{BB962C8B-B14F-4D97-AF65-F5344CB8AC3E}">
        <p14:creationId xmlns:p14="http://schemas.microsoft.com/office/powerpoint/2010/main" val="584570216"/>
      </p:ext>
    </p:extLst>
  </p:cSld>
  <p:clrMap bg1="lt1" tx1="dk1" bg2="lt2" tx2="dk2" accent1="accent1" accent2="accent2" accent3="accent3" accent4="accent4" accent5="accent5" accent6="accent6" hlink="hlink" folHlink="folHlink"/>
  <p:sldLayoutIdLst>
    <p:sldLayoutId id="2147484103"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hyperlink" Target="https://en.wikipedia.org/wiki/COMPAS_(software)" TargetMode="External"/><Relationship Id="rId2" Type="http://schemas.openxmlformats.org/officeDocument/2006/relationships/hyperlink" Target="https://www.reuters.com/article/us-amazon-com-jobs-automation-insight-idUSKCN1MK08G" TargetMode="Externa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25.e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2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26.emf"/></Relationships>
</file>

<file path=ppt/slides/_rels/slide7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96894" y="1866495"/>
            <a:ext cx="10680705" cy="1042336"/>
          </a:xfrm>
        </p:spPr>
        <p:txBody>
          <a:bodyPr>
            <a:normAutofit/>
          </a:bodyPr>
          <a:lstStyle/>
          <a:p>
            <a:r>
              <a:rPr lang="en-GB" dirty="0"/>
              <a:t>Evaluation of Classification Learning</a:t>
            </a:r>
          </a:p>
        </p:txBody>
      </p:sp>
      <p:sp>
        <p:nvSpPr>
          <p:cNvPr id="2051" name="Rectangle 3"/>
          <p:cNvSpPr>
            <a:spLocks noGrp="1" noChangeArrowheads="1"/>
          </p:cNvSpPr>
          <p:nvPr>
            <p:ph type="subTitle" idx="1"/>
          </p:nvPr>
        </p:nvSpPr>
        <p:spPr>
          <a:xfrm>
            <a:off x="609595" y="3085042"/>
            <a:ext cx="11294538" cy="1571625"/>
          </a:xfrm>
        </p:spPr>
        <p:txBody>
          <a:bodyPr/>
          <a:lstStyle/>
          <a:p>
            <a:r>
              <a:rPr lang="en-GB" sz="2000" b="1" dirty="0"/>
              <a:t>Statement for Audio and Video Learning Resources</a:t>
            </a:r>
          </a:p>
          <a:p>
            <a:r>
              <a:rPr lang="en-GB" sz="2000" b="1" i="1" dirty="0"/>
              <a:t>Video and audio content at the University uses closed captions generated by automatic speech recognition (ASR). The ASR process is based on machine learning algorithms which automatically transcribe voice to text. According to our technology providers, this process is approximately 70-90% accurate depending on the quality of the audio, and consequently video and audio closed captions may include some transcription errors. It is therefore important to recognise that the original recording is the most accurate reflection of the content, and not the captions.</a:t>
            </a:r>
            <a:endParaRPr lang="en-GB" sz="2000" b="1" dirty="0"/>
          </a:p>
          <a:p>
            <a:r>
              <a:rPr lang="en-GB" sz="2000" b="1" i="1" dirty="0"/>
              <a:t>If you require accurate captions as part of your reasonable adjustments, please contact the Inclusion Centre to discuss your requirements. </a:t>
            </a:r>
            <a:endParaRPr lang="en-GB" sz="2000" b="1" dirty="0"/>
          </a:p>
          <a:p>
            <a:pPr algn="l">
              <a:lnSpc>
                <a:spcPct val="90000"/>
              </a:lnSpc>
            </a:pPr>
            <a:endParaRPr lang="en-GB"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418862" y="806200"/>
            <a:ext cx="10515600" cy="757129"/>
          </a:xfrm>
        </p:spPr>
        <p:txBody>
          <a:bodyPr/>
          <a:lstStyle/>
          <a:p>
            <a:r>
              <a:rPr lang="en-GB" dirty="0"/>
              <a:t>Contents</a:t>
            </a:r>
          </a:p>
        </p:txBody>
      </p:sp>
      <p:sp>
        <p:nvSpPr>
          <p:cNvPr id="163843" name="Rectangle 3"/>
          <p:cNvSpPr>
            <a:spLocks noGrp="1" noChangeArrowheads="1"/>
          </p:cNvSpPr>
          <p:nvPr>
            <p:ph type="body" idx="1"/>
          </p:nvPr>
        </p:nvSpPr>
        <p:spPr>
          <a:xfrm>
            <a:off x="560439" y="1563329"/>
            <a:ext cx="8859684" cy="4114800"/>
          </a:xfrm>
        </p:spPr>
        <p:txBody>
          <a:bodyPr/>
          <a:lstStyle/>
          <a:p>
            <a:pPr marL="0">
              <a:spcBef>
                <a:spcPts val="600"/>
              </a:spcBef>
            </a:pPr>
            <a:r>
              <a:rPr lang="en-GB" dirty="0"/>
              <a:t>Why Evaluate classification models?</a:t>
            </a:r>
          </a:p>
          <a:p>
            <a:pPr marL="914400" lvl="3">
              <a:spcBef>
                <a:spcPts val="600"/>
              </a:spcBef>
            </a:pPr>
            <a:r>
              <a:rPr lang="en-GB" sz="2000" dirty="0">
                <a:solidFill>
                  <a:schemeClr val="accent1">
                    <a:lumMod val="75000"/>
                  </a:schemeClr>
                </a:solidFill>
              </a:rPr>
              <a:t>Experimental criteria </a:t>
            </a:r>
          </a:p>
          <a:p>
            <a:pPr marL="914400" lvl="3">
              <a:spcBef>
                <a:spcPts val="600"/>
              </a:spcBef>
            </a:pPr>
            <a:r>
              <a:rPr lang="en-GB" sz="2000" dirty="0">
                <a:solidFill>
                  <a:schemeClr val="accent1">
                    <a:lumMod val="75000"/>
                  </a:schemeClr>
                </a:solidFill>
              </a:rPr>
              <a:t>Trai</a:t>
            </a:r>
            <a:r>
              <a:rPr lang="en-GB" dirty="0">
                <a:solidFill>
                  <a:schemeClr val="accent1">
                    <a:lumMod val="75000"/>
                  </a:schemeClr>
                </a:solidFill>
              </a:rPr>
              <a:t>ning and test sets</a:t>
            </a:r>
          </a:p>
          <a:p>
            <a:pPr marL="0">
              <a:spcBef>
                <a:spcPts val="600"/>
              </a:spcBef>
            </a:pPr>
            <a:r>
              <a:rPr lang="en-GB" dirty="0"/>
              <a:t>Measures</a:t>
            </a:r>
          </a:p>
          <a:p>
            <a:pPr marL="0">
              <a:spcBef>
                <a:spcPts val="600"/>
              </a:spcBef>
            </a:pPr>
            <a:r>
              <a:rPr lang="en-GB" dirty="0"/>
              <a:t>Bias-variance trade-off</a:t>
            </a:r>
          </a:p>
          <a:p>
            <a:pPr marL="0">
              <a:spcBef>
                <a:spcPts val="600"/>
              </a:spcBef>
            </a:pPr>
            <a:r>
              <a:rPr lang="en-GB" dirty="0"/>
              <a:t>Experimental Design</a:t>
            </a:r>
          </a:p>
          <a:p>
            <a:pPr marL="914400" lvl="3">
              <a:spcBef>
                <a:spcPts val="600"/>
              </a:spcBef>
            </a:pPr>
            <a:r>
              <a:rPr lang="en-GB" sz="2000" dirty="0">
                <a:solidFill>
                  <a:schemeClr val="accent1">
                    <a:lumMod val="75000"/>
                  </a:schemeClr>
                </a:solidFill>
              </a:rPr>
              <a:t>Holdout</a:t>
            </a:r>
          </a:p>
          <a:p>
            <a:pPr marL="914400" lvl="3">
              <a:spcBef>
                <a:spcPts val="600"/>
              </a:spcBef>
            </a:pPr>
            <a:r>
              <a:rPr lang="en-GB" sz="2000" dirty="0">
                <a:solidFill>
                  <a:schemeClr val="accent1">
                    <a:lumMod val="75000"/>
                  </a:schemeClr>
                </a:solidFill>
              </a:rPr>
              <a:t>Cross-validation</a:t>
            </a:r>
          </a:p>
          <a:p>
            <a:pPr marL="914400" lvl="3">
              <a:spcBef>
                <a:spcPts val="600"/>
              </a:spcBef>
            </a:pPr>
            <a:r>
              <a:rPr lang="en-GB" sz="2000" dirty="0">
                <a:solidFill>
                  <a:schemeClr val="accent1">
                    <a:lumMod val="75000"/>
                  </a:schemeClr>
                </a:solidFill>
              </a:rPr>
              <a:t>Leave-one-out</a:t>
            </a:r>
          </a:p>
          <a:p>
            <a:pPr marL="914400" lvl="3">
              <a:spcBef>
                <a:spcPts val="600"/>
              </a:spcBef>
            </a:pPr>
            <a:r>
              <a:rPr lang="en-GB" sz="2000" dirty="0">
                <a:solidFill>
                  <a:schemeClr val="accent1">
                    <a:lumMod val="75000"/>
                  </a:schemeClr>
                </a:solidFill>
              </a:rPr>
              <a:t>Bootstrap</a:t>
            </a:r>
          </a:p>
          <a:p>
            <a:pPr marL="0">
              <a:spcBef>
                <a:spcPts val="600"/>
              </a:spcBef>
            </a:pPr>
            <a:r>
              <a:rPr lang="en-GB" dirty="0"/>
              <a:t>Other considerations</a:t>
            </a:r>
          </a:p>
          <a:p>
            <a:pPr marL="0">
              <a:spcBef>
                <a:spcPts val="600"/>
              </a:spcBef>
            </a:pPr>
            <a:r>
              <a:rPr lang="en-GB" dirty="0"/>
              <a:t>Statistical significance</a:t>
            </a:r>
          </a:p>
          <a:p>
            <a:pPr marL="0">
              <a:spcBef>
                <a:spcPts val="600"/>
              </a:spcBef>
            </a:pP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AF136-B068-435E-95CE-C7338235BB33}"/>
              </a:ext>
            </a:extLst>
          </p:cNvPr>
          <p:cNvSpPr>
            <a:spLocks noGrp="1"/>
          </p:cNvSpPr>
          <p:nvPr>
            <p:ph type="title"/>
          </p:nvPr>
        </p:nvSpPr>
        <p:spPr/>
        <p:txBody>
          <a:bodyPr/>
          <a:lstStyle/>
          <a:p>
            <a:r>
              <a:rPr lang="en-GB" dirty="0"/>
              <a:t>Model evaluation</a:t>
            </a:r>
          </a:p>
        </p:txBody>
      </p:sp>
      <p:sp>
        <p:nvSpPr>
          <p:cNvPr id="3" name="Content Placeholder 2">
            <a:extLst>
              <a:ext uri="{FF2B5EF4-FFF2-40B4-BE49-F238E27FC236}">
                <a16:creationId xmlns:a16="http://schemas.microsoft.com/office/drawing/2014/main" id="{B8BEFC8E-DD76-4A76-92BD-3162A90134AC}"/>
              </a:ext>
            </a:extLst>
          </p:cNvPr>
          <p:cNvSpPr>
            <a:spLocks noGrp="1"/>
          </p:cNvSpPr>
          <p:nvPr>
            <p:ph idx="1"/>
          </p:nvPr>
        </p:nvSpPr>
        <p:spPr/>
        <p:txBody>
          <a:bodyPr/>
          <a:lstStyle/>
          <a:p>
            <a:r>
              <a:rPr lang="en-GB" dirty="0"/>
              <a:t>Modelling: use a ML algorithm on a dataset to produce a (predictive) model.</a:t>
            </a:r>
          </a:p>
          <a:p>
            <a:r>
              <a:rPr lang="en-GB" dirty="0"/>
              <a:t>A model needs to be evaluated.</a:t>
            </a:r>
          </a:p>
          <a:p>
            <a:r>
              <a:rPr lang="en-GB" dirty="0"/>
              <a:t>The results of using a predictive model can be:</a:t>
            </a:r>
          </a:p>
          <a:p>
            <a:pPr lvl="1"/>
            <a:r>
              <a:rPr lang="en-GB" dirty="0"/>
              <a:t>A class prediction: may be</a:t>
            </a:r>
          </a:p>
          <a:p>
            <a:pPr lvl="2"/>
            <a:r>
              <a:rPr lang="en-GB" dirty="0"/>
              <a:t>Class output:  can be converted to probabilities (controversial!)</a:t>
            </a:r>
          </a:p>
          <a:p>
            <a:pPr lvl="2"/>
            <a:r>
              <a:rPr lang="en-GB" dirty="0"/>
              <a:t>Probability output: logistic regression, random forest , gradient boosting. A class is selected according to the probability outputs.</a:t>
            </a:r>
          </a:p>
          <a:p>
            <a:pPr lvl="1"/>
            <a:r>
              <a:rPr lang="en-GB" dirty="0"/>
              <a:t>A numeric prediction.</a:t>
            </a:r>
          </a:p>
          <a:p>
            <a:r>
              <a:rPr lang="en-GB" dirty="0"/>
              <a:t>This lecture concentrates on the evaluation of models for class prediction.</a:t>
            </a:r>
          </a:p>
          <a:p>
            <a:endParaRPr lang="en-GB" dirty="0"/>
          </a:p>
        </p:txBody>
      </p:sp>
      <p:sp>
        <p:nvSpPr>
          <p:cNvPr id="4" name="Footer Placeholder 3">
            <a:extLst>
              <a:ext uri="{FF2B5EF4-FFF2-40B4-BE49-F238E27FC236}">
                <a16:creationId xmlns:a16="http://schemas.microsoft.com/office/drawing/2014/main" id="{146E1B6F-2EC1-4C8F-996C-89FCAFE080D3}"/>
              </a:ext>
            </a:extLst>
          </p:cNvPr>
          <p:cNvSpPr>
            <a:spLocks noGrp="1"/>
          </p:cNvSpPr>
          <p:nvPr>
            <p:ph type="ftr" sz="quarter" idx="11"/>
          </p:nvPr>
        </p:nvSpPr>
        <p:spPr/>
        <p:txBody>
          <a:bodyPr/>
          <a:lstStyle/>
          <a:p>
            <a:pPr algn="ctr"/>
            <a:r>
              <a:rPr lang="en-US"/>
              <a:t>School of Computing</a:t>
            </a:r>
            <a:endParaRPr lang="en-US" dirty="0"/>
          </a:p>
        </p:txBody>
      </p:sp>
    </p:spTree>
    <p:extLst>
      <p:ext uri="{BB962C8B-B14F-4D97-AF65-F5344CB8AC3E}">
        <p14:creationId xmlns:p14="http://schemas.microsoft.com/office/powerpoint/2010/main" val="1274135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58622-6CAB-195C-61F7-4D6A1348742A}"/>
              </a:ext>
            </a:extLst>
          </p:cNvPr>
          <p:cNvSpPr>
            <a:spLocks noGrp="1"/>
          </p:cNvSpPr>
          <p:nvPr>
            <p:ph type="ctrTitle"/>
          </p:nvPr>
        </p:nvSpPr>
        <p:spPr/>
        <p:txBody>
          <a:bodyPr/>
          <a:lstStyle/>
          <a:p>
            <a:r>
              <a:rPr lang="en-GB" dirty="0"/>
              <a:t>All models are wrong</a:t>
            </a:r>
          </a:p>
        </p:txBody>
      </p:sp>
      <p:sp>
        <p:nvSpPr>
          <p:cNvPr id="3" name="Subtitle 2">
            <a:extLst>
              <a:ext uri="{FF2B5EF4-FFF2-40B4-BE49-F238E27FC236}">
                <a16:creationId xmlns:a16="http://schemas.microsoft.com/office/drawing/2014/main" id="{0CBFB663-32E9-D42C-1902-734CDFEBD920}"/>
              </a:ext>
            </a:extLst>
          </p:cNvPr>
          <p:cNvSpPr>
            <a:spLocks noGrp="1"/>
          </p:cNvSpPr>
          <p:nvPr>
            <p:ph type="subTitle" idx="1"/>
          </p:nvPr>
        </p:nvSpPr>
        <p:spPr/>
        <p:txBody>
          <a:bodyPr/>
          <a:lstStyle/>
          <a:p>
            <a:r>
              <a:rPr lang="en-GB" dirty="0"/>
              <a:t>Some models are useful</a:t>
            </a:r>
          </a:p>
        </p:txBody>
      </p:sp>
    </p:spTree>
    <p:extLst>
      <p:ext uri="{BB962C8B-B14F-4D97-AF65-F5344CB8AC3E}">
        <p14:creationId xmlns:p14="http://schemas.microsoft.com/office/powerpoint/2010/main" val="2584670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54653-1156-42C5-B34B-349A28596BCB}"/>
              </a:ext>
            </a:extLst>
          </p:cNvPr>
          <p:cNvSpPr>
            <a:spLocks noGrp="1"/>
          </p:cNvSpPr>
          <p:nvPr>
            <p:ph type="title"/>
          </p:nvPr>
        </p:nvSpPr>
        <p:spPr/>
        <p:txBody>
          <a:bodyPr/>
          <a:lstStyle/>
          <a:p>
            <a:r>
              <a:rPr lang="en-GB" dirty="0"/>
              <a:t>Why Evaluate classification models?</a:t>
            </a:r>
          </a:p>
        </p:txBody>
      </p:sp>
      <p:graphicFrame>
        <p:nvGraphicFramePr>
          <p:cNvPr id="7" name="Content Placeholder 6">
            <a:extLst>
              <a:ext uri="{FF2B5EF4-FFF2-40B4-BE49-F238E27FC236}">
                <a16:creationId xmlns:a16="http://schemas.microsoft.com/office/drawing/2014/main" id="{19FDD22D-E811-438A-8D56-88FB6796F8FC}"/>
              </a:ext>
            </a:extLst>
          </p:cNvPr>
          <p:cNvGraphicFramePr>
            <a:graphicFrameLocks noGrp="1"/>
          </p:cNvGraphicFramePr>
          <p:nvPr>
            <p:ph idx="1"/>
            <p:extLst>
              <p:ext uri="{D42A27DB-BD31-4B8C-83A1-F6EECF244321}">
                <p14:modId xmlns:p14="http://schemas.microsoft.com/office/powerpoint/2010/main" val="3613505278"/>
              </p:ext>
            </p:extLst>
          </p:nvPr>
        </p:nvGraphicFramePr>
        <p:xfrm>
          <a:off x="595313" y="1757363"/>
          <a:ext cx="10515600" cy="4057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B9FB66D8-2667-4BB5-9F2A-9E7C6DBD416C}"/>
              </a:ext>
            </a:extLst>
          </p:cNvPr>
          <p:cNvSpPr>
            <a:spLocks noGrp="1"/>
          </p:cNvSpPr>
          <p:nvPr>
            <p:ph type="dt" sz="half" idx="10"/>
          </p:nvPr>
        </p:nvSpPr>
        <p:spPr/>
        <p:txBody>
          <a:bodyPr/>
          <a:lstStyle/>
          <a:p>
            <a:fld id="{CD071B8E-0DD7-5842-950E-3289D9FBABB1}" type="datetime4">
              <a:rPr lang="en-GB" smtClean="0"/>
              <a:pPr/>
              <a:t>06 October 2025</a:t>
            </a:fld>
            <a:endParaRPr lang="en-US" dirty="0"/>
          </a:p>
        </p:txBody>
      </p:sp>
      <p:sp>
        <p:nvSpPr>
          <p:cNvPr id="5" name="Footer Placeholder 4">
            <a:extLst>
              <a:ext uri="{FF2B5EF4-FFF2-40B4-BE49-F238E27FC236}">
                <a16:creationId xmlns:a16="http://schemas.microsoft.com/office/drawing/2014/main" id="{0537B4F4-DB4C-4183-A548-DCCC3ED3E5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A9777F-AB2A-488E-92CB-A06B6AE51551}"/>
              </a:ext>
            </a:extLst>
          </p:cNvPr>
          <p:cNvSpPr>
            <a:spLocks noGrp="1"/>
          </p:cNvSpPr>
          <p:nvPr>
            <p:ph type="sldNum" sz="quarter" idx="12"/>
          </p:nvPr>
        </p:nvSpPr>
        <p:spPr/>
        <p:txBody>
          <a:bodyPr/>
          <a:lstStyle/>
          <a:p>
            <a:fld id="{437794D7-DC86-9A4E-9C9F-0B324FE8876A}" type="slidenum">
              <a:rPr lang="en-US" smtClean="0"/>
              <a:pPr/>
              <a:t>13</a:t>
            </a:fld>
            <a:endParaRPr lang="en-US" dirty="0"/>
          </a:p>
        </p:txBody>
      </p:sp>
    </p:spTree>
    <p:extLst>
      <p:ext uri="{BB962C8B-B14F-4D97-AF65-F5344CB8AC3E}">
        <p14:creationId xmlns:p14="http://schemas.microsoft.com/office/powerpoint/2010/main" val="1559840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4F5BE-A13F-C067-E06B-DC17EA9701C0}"/>
              </a:ext>
            </a:extLst>
          </p:cNvPr>
          <p:cNvSpPr>
            <a:spLocks noGrp="1"/>
          </p:cNvSpPr>
          <p:nvPr>
            <p:ph type="title"/>
          </p:nvPr>
        </p:nvSpPr>
        <p:spPr/>
        <p:txBody>
          <a:bodyPr/>
          <a:lstStyle/>
          <a:p>
            <a:r>
              <a:rPr lang="en-GB" dirty="0"/>
              <a:t>Answer questions</a:t>
            </a:r>
          </a:p>
        </p:txBody>
      </p:sp>
      <p:sp>
        <p:nvSpPr>
          <p:cNvPr id="3" name="Content Placeholder 2">
            <a:extLst>
              <a:ext uri="{FF2B5EF4-FFF2-40B4-BE49-F238E27FC236}">
                <a16:creationId xmlns:a16="http://schemas.microsoft.com/office/drawing/2014/main" id="{6CFE7AD1-B709-C0FE-5F68-0890852A2ED2}"/>
              </a:ext>
            </a:extLst>
          </p:cNvPr>
          <p:cNvSpPr>
            <a:spLocks noGrp="1"/>
          </p:cNvSpPr>
          <p:nvPr>
            <p:ph idx="1"/>
          </p:nvPr>
        </p:nvSpPr>
        <p:spPr>
          <a:xfrm>
            <a:off x="595843" y="3941806"/>
            <a:ext cx="10515600" cy="1862602"/>
          </a:xfrm>
        </p:spPr>
        <p:txBody>
          <a:bodyPr/>
          <a:lstStyle/>
          <a:p>
            <a:r>
              <a:rPr lang="en-GB" dirty="0"/>
              <a:t>How do we synthesise unseen data?</a:t>
            </a:r>
          </a:p>
          <a:p>
            <a:r>
              <a:rPr lang="en-GB" dirty="0"/>
              <a:t>Should we “hide” some data from the model?</a:t>
            </a:r>
          </a:p>
          <a:p>
            <a:r>
              <a:rPr lang="en-GB" dirty="0"/>
              <a:t>But I don’t have that much data!</a:t>
            </a:r>
          </a:p>
        </p:txBody>
      </p:sp>
      <p:sp>
        <p:nvSpPr>
          <p:cNvPr id="4" name="Date Placeholder 3">
            <a:extLst>
              <a:ext uri="{FF2B5EF4-FFF2-40B4-BE49-F238E27FC236}">
                <a16:creationId xmlns:a16="http://schemas.microsoft.com/office/drawing/2014/main" id="{A97225AE-EF4C-1C75-8D3E-524709214866}"/>
              </a:ext>
            </a:extLst>
          </p:cNvPr>
          <p:cNvSpPr>
            <a:spLocks noGrp="1"/>
          </p:cNvSpPr>
          <p:nvPr>
            <p:ph type="dt" sz="half" idx="10"/>
          </p:nvPr>
        </p:nvSpPr>
        <p:spPr/>
        <p:txBody>
          <a:bodyPr/>
          <a:lstStyle/>
          <a:p>
            <a:fld id="{CD071B8E-0DD7-5842-950E-3289D9FBABB1}" type="datetime4">
              <a:rPr lang="en-GB" smtClean="0"/>
              <a:pPr/>
              <a:t>06 October 2025</a:t>
            </a:fld>
            <a:endParaRPr lang="en-US" dirty="0"/>
          </a:p>
        </p:txBody>
      </p:sp>
      <p:sp>
        <p:nvSpPr>
          <p:cNvPr id="5" name="Footer Placeholder 4">
            <a:extLst>
              <a:ext uri="{FF2B5EF4-FFF2-40B4-BE49-F238E27FC236}">
                <a16:creationId xmlns:a16="http://schemas.microsoft.com/office/drawing/2014/main" id="{01D4BC38-2A50-5222-1C6F-E1C49976CE3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FEBAB98-199B-5328-6BEC-9DF8568DBD79}"/>
              </a:ext>
            </a:extLst>
          </p:cNvPr>
          <p:cNvSpPr>
            <a:spLocks noGrp="1"/>
          </p:cNvSpPr>
          <p:nvPr>
            <p:ph type="sldNum" sz="quarter" idx="12"/>
          </p:nvPr>
        </p:nvSpPr>
        <p:spPr/>
        <p:txBody>
          <a:bodyPr/>
          <a:lstStyle/>
          <a:p>
            <a:fld id="{437794D7-DC86-9A4E-9C9F-0B324FE8876A}" type="slidenum">
              <a:rPr lang="en-US" smtClean="0"/>
              <a:pPr/>
              <a:t>14</a:t>
            </a:fld>
            <a:endParaRPr lang="en-US" dirty="0"/>
          </a:p>
        </p:txBody>
      </p:sp>
      <p:sp>
        <p:nvSpPr>
          <p:cNvPr id="7" name="Title 1">
            <a:extLst>
              <a:ext uri="{FF2B5EF4-FFF2-40B4-BE49-F238E27FC236}">
                <a16:creationId xmlns:a16="http://schemas.microsoft.com/office/drawing/2014/main" id="{1C1D2B91-A6E1-67CC-271C-B9515CA6EA9E}"/>
              </a:ext>
            </a:extLst>
          </p:cNvPr>
          <p:cNvSpPr txBox="1">
            <a:spLocks/>
          </p:cNvSpPr>
          <p:nvPr/>
        </p:nvSpPr>
        <p:spPr>
          <a:xfrm>
            <a:off x="595843" y="3241966"/>
            <a:ext cx="10515600" cy="757129"/>
          </a:xfrm>
          <a:prstGeom prst="rect">
            <a:avLst/>
          </a:prstGeom>
        </p:spPr>
        <p:txBody>
          <a:bodyPr anchor="t"/>
          <a:lstStyle>
            <a:lvl1pPr algn="l" defTabSz="914400" rtl="0" eaLnBrk="1" latinLnBrk="0" hangingPunct="1">
              <a:lnSpc>
                <a:spcPct val="90000"/>
              </a:lnSpc>
              <a:spcBef>
                <a:spcPct val="0"/>
              </a:spcBef>
              <a:buNone/>
              <a:defRPr sz="4400" b="1" kern="1200">
                <a:solidFill>
                  <a:srgbClr val="69216A"/>
                </a:solidFill>
                <a:latin typeface="+mn-lt"/>
                <a:ea typeface="+mj-ea"/>
                <a:cs typeface="+mj-cs"/>
              </a:defRPr>
            </a:lvl1pPr>
          </a:lstStyle>
          <a:p>
            <a:r>
              <a:rPr lang="en-GB" dirty="0"/>
              <a:t>But first…</a:t>
            </a:r>
          </a:p>
        </p:txBody>
      </p:sp>
      <p:sp>
        <p:nvSpPr>
          <p:cNvPr id="9" name="Content Placeholder 2">
            <a:extLst>
              <a:ext uri="{FF2B5EF4-FFF2-40B4-BE49-F238E27FC236}">
                <a16:creationId xmlns:a16="http://schemas.microsoft.com/office/drawing/2014/main" id="{8532E42F-E1E7-A7E5-6091-70264BF9E4D6}"/>
              </a:ext>
            </a:extLst>
          </p:cNvPr>
          <p:cNvSpPr txBox="1">
            <a:spLocks/>
          </p:cNvSpPr>
          <p:nvPr/>
        </p:nvSpPr>
        <p:spPr>
          <a:xfrm>
            <a:off x="595843" y="1783328"/>
            <a:ext cx="10515600" cy="18626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69216A"/>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69216A"/>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How “right” is the model?</a:t>
            </a:r>
          </a:p>
          <a:p>
            <a:r>
              <a:rPr lang="en-GB" dirty="0"/>
              <a:t>Should we trust it?</a:t>
            </a:r>
          </a:p>
          <a:p>
            <a:r>
              <a:rPr lang="en-GB" dirty="0"/>
              <a:t>We deployed it. Should we still trust it?</a:t>
            </a:r>
          </a:p>
        </p:txBody>
      </p:sp>
    </p:spTree>
    <p:extLst>
      <p:ext uri="{BB962C8B-B14F-4D97-AF65-F5344CB8AC3E}">
        <p14:creationId xmlns:p14="http://schemas.microsoft.com/office/powerpoint/2010/main" val="3945787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500D2-E2F7-4C82-BA03-DF638B128996}"/>
              </a:ext>
            </a:extLst>
          </p:cNvPr>
          <p:cNvSpPr>
            <a:spLocks noGrp="1"/>
          </p:cNvSpPr>
          <p:nvPr>
            <p:ph type="title"/>
          </p:nvPr>
        </p:nvSpPr>
        <p:spPr/>
        <p:txBody>
          <a:bodyPr/>
          <a:lstStyle/>
          <a:p>
            <a:r>
              <a:rPr lang="en-GB" dirty="0"/>
              <a:t>Training and Testing</a:t>
            </a:r>
          </a:p>
        </p:txBody>
      </p:sp>
      <p:graphicFrame>
        <p:nvGraphicFramePr>
          <p:cNvPr id="7" name="Content Placeholder 6">
            <a:extLst>
              <a:ext uri="{FF2B5EF4-FFF2-40B4-BE49-F238E27FC236}">
                <a16:creationId xmlns:a16="http://schemas.microsoft.com/office/drawing/2014/main" id="{11496D69-F75E-4952-A6E9-260B42A18472}"/>
              </a:ext>
            </a:extLst>
          </p:cNvPr>
          <p:cNvGraphicFramePr>
            <a:graphicFrameLocks noGrp="1"/>
          </p:cNvGraphicFramePr>
          <p:nvPr>
            <p:ph idx="1"/>
            <p:extLst>
              <p:ext uri="{D42A27DB-BD31-4B8C-83A1-F6EECF244321}">
                <p14:modId xmlns:p14="http://schemas.microsoft.com/office/powerpoint/2010/main" val="352018754"/>
              </p:ext>
            </p:extLst>
          </p:nvPr>
        </p:nvGraphicFramePr>
        <p:xfrm>
          <a:off x="595313" y="1757363"/>
          <a:ext cx="10515600" cy="4057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688D1FB1-79DC-4E00-9853-1E7633CBB12D}"/>
              </a:ext>
            </a:extLst>
          </p:cNvPr>
          <p:cNvSpPr>
            <a:spLocks noGrp="1"/>
          </p:cNvSpPr>
          <p:nvPr>
            <p:ph type="dt" sz="half" idx="10"/>
          </p:nvPr>
        </p:nvSpPr>
        <p:spPr/>
        <p:txBody>
          <a:bodyPr/>
          <a:lstStyle/>
          <a:p>
            <a:fld id="{CD071B8E-0DD7-5842-950E-3289D9FBABB1}" type="datetime4">
              <a:rPr lang="en-GB" smtClean="0"/>
              <a:pPr/>
              <a:t>06 October 2025</a:t>
            </a:fld>
            <a:endParaRPr lang="en-US" dirty="0"/>
          </a:p>
        </p:txBody>
      </p:sp>
      <p:sp>
        <p:nvSpPr>
          <p:cNvPr id="6" name="Slide Number Placeholder 5">
            <a:extLst>
              <a:ext uri="{FF2B5EF4-FFF2-40B4-BE49-F238E27FC236}">
                <a16:creationId xmlns:a16="http://schemas.microsoft.com/office/drawing/2014/main" id="{6A0C918E-B967-43E2-BE46-7A205625A4BE}"/>
              </a:ext>
            </a:extLst>
          </p:cNvPr>
          <p:cNvSpPr>
            <a:spLocks noGrp="1"/>
          </p:cNvSpPr>
          <p:nvPr>
            <p:ph type="sldNum" sz="quarter" idx="12"/>
          </p:nvPr>
        </p:nvSpPr>
        <p:spPr/>
        <p:txBody>
          <a:bodyPr/>
          <a:lstStyle/>
          <a:p>
            <a:fld id="{437794D7-DC86-9A4E-9C9F-0B324FE8876A}" type="slidenum">
              <a:rPr lang="en-US" smtClean="0"/>
              <a:pPr/>
              <a:t>15</a:t>
            </a:fld>
            <a:endParaRPr lang="en-US" dirty="0"/>
          </a:p>
        </p:txBody>
      </p:sp>
    </p:spTree>
    <p:extLst>
      <p:ext uri="{BB962C8B-B14F-4D97-AF65-F5344CB8AC3E}">
        <p14:creationId xmlns:p14="http://schemas.microsoft.com/office/powerpoint/2010/main" val="4276470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C908-2DDD-4E5F-9C76-9DD0123FEF78}"/>
              </a:ext>
            </a:extLst>
          </p:cNvPr>
          <p:cNvSpPr>
            <a:spLocks noGrp="1"/>
          </p:cNvSpPr>
          <p:nvPr>
            <p:ph type="title"/>
          </p:nvPr>
        </p:nvSpPr>
        <p:spPr/>
        <p:txBody>
          <a:bodyPr/>
          <a:lstStyle/>
          <a:p>
            <a:r>
              <a:rPr lang="en-GB" dirty="0"/>
              <a:t>Data sets (all 3 are different)</a:t>
            </a:r>
          </a:p>
        </p:txBody>
      </p:sp>
      <p:graphicFrame>
        <p:nvGraphicFramePr>
          <p:cNvPr id="7" name="Content Placeholder 6">
            <a:extLst>
              <a:ext uri="{FF2B5EF4-FFF2-40B4-BE49-F238E27FC236}">
                <a16:creationId xmlns:a16="http://schemas.microsoft.com/office/drawing/2014/main" id="{A0AA5BEE-45AF-4F22-B8C6-20246B8BEDF8}"/>
              </a:ext>
            </a:extLst>
          </p:cNvPr>
          <p:cNvGraphicFramePr>
            <a:graphicFrameLocks noGrp="1"/>
          </p:cNvGraphicFramePr>
          <p:nvPr>
            <p:ph idx="1"/>
            <p:extLst>
              <p:ext uri="{D42A27DB-BD31-4B8C-83A1-F6EECF244321}">
                <p14:modId xmlns:p14="http://schemas.microsoft.com/office/powerpoint/2010/main" val="764553373"/>
              </p:ext>
            </p:extLst>
          </p:nvPr>
        </p:nvGraphicFramePr>
        <p:xfrm>
          <a:off x="595313" y="1757363"/>
          <a:ext cx="10515600" cy="4057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A5B0565D-0FC0-4899-8E46-8C9157F2305E}"/>
              </a:ext>
            </a:extLst>
          </p:cNvPr>
          <p:cNvSpPr>
            <a:spLocks noGrp="1"/>
          </p:cNvSpPr>
          <p:nvPr>
            <p:ph type="dt" sz="half" idx="10"/>
          </p:nvPr>
        </p:nvSpPr>
        <p:spPr/>
        <p:txBody>
          <a:bodyPr/>
          <a:lstStyle/>
          <a:p>
            <a:fld id="{CD071B8E-0DD7-5842-950E-3289D9FBABB1}" type="datetime4">
              <a:rPr lang="en-GB" smtClean="0"/>
              <a:pPr/>
              <a:t>06 October 2025</a:t>
            </a:fld>
            <a:endParaRPr lang="en-US" dirty="0"/>
          </a:p>
        </p:txBody>
      </p:sp>
      <p:sp>
        <p:nvSpPr>
          <p:cNvPr id="5" name="Footer Placeholder 4">
            <a:extLst>
              <a:ext uri="{FF2B5EF4-FFF2-40B4-BE49-F238E27FC236}">
                <a16:creationId xmlns:a16="http://schemas.microsoft.com/office/drawing/2014/main" id="{A355F2F1-C708-4E06-A13E-A7A6D45E6BF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4CEEDBB-3479-48C6-AEA4-699AD0CC85D8}"/>
              </a:ext>
            </a:extLst>
          </p:cNvPr>
          <p:cNvSpPr>
            <a:spLocks noGrp="1"/>
          </p:cNvSpPr>
          <p:nvPr>
            <p:ph type="sldNum" sz="quarter" idx="12"/>
          </p:nvPr>
        </p:nvSpPr>
        <p:spPr/>
        <p:txBody>
          <a:bodyPr/>
          <a:lstStyle/>
          <a:p>
            <a:fld id="{437794D7-DC86-9A4E-9C9F-0B324FE8876A}" type="slidenum">
              <a:rPr lang="en-US" smtClean="0"/>
              <a:pPr/>
              <a:t>16</a:t>
            </a:fld>
            <a:endParaRPr lang="en-US" dirty="0"/>
          </a:p>
        </p:txBody>
      </p:sp>
    </p:spTree>
    <p:extLst>
      <p:ext uri="{BB962C8B-B14F-4D97-AF65-F5344CB8AC3E}">
        <p14:creationId xmlns:p14="http://schemas.microsoft.com/office/powerpoint/2010/main" val="1822800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5983-61C6-1793-AD25-073D35ABE44B}"/>
              </a:ext>
            </a:extLst>
          </p:cNvPr>
          <p:cNvSpPr>
            <a:spLocks noGrp="1"/>
          </p:cNvSpPr>
          <p:nvPr>
            <p:ph type="title"/>
          </p:nvPr>
        </p:nvSpPr>
        <p:spPr/>
        <p:txBody>
          <a:bodyPr/>
          <a:lstStyle/>
          <a:p>
            <a:r>
              <a:rPr lang="en-GB" dirty="0"/>
              <a:t>But if you don’t have enough data…</a:t>
            </a:r>
          </a:p>
        </p:txBody>
      </p:sp>
      <p:sp>
        <p:nvSpPr>
          <p:cNvPr id="4" name="Date Placeholder 3">
            <a:extLst>
              <a:ext uri="{FF2B5EF4-FFF2-40B4-BE49-F238E27FC236}">
                <a16:creationId xmlns:a16="http://schemas.microsoft.com/office/drawing/2014/main" id="{727D454D-72CC-969D-3FB7-088466A907F4}"/>
              </a:ext>
            </a:extLst>
          </p:cNvPr>
          <p:cNvSpPr>
            <a:spLocks noGrp="1"/>
          </p:cNvSpPr>
          <p:nvPr>
            <p:ph type="dt" sz="half" idx="10"/>
          </p:nvPr>
        </p:nvSpPr>
        <p:spPr/>
        <p:txBody>
          <a:bodyPr/>
          <a:lstStyle/>
          <a:p>
            <a:fld id="{CD071B8E-0DD7-5842-950E-3289D9FBABB1}" type="datetime4">
              <a:rPr lang="en-GB" smtClean="0"/>
              <a:pPr/>
              <a:t>06 October 2025</a:t>
            </a:fld>
            <a:endParaRPr lang="en-US" dirty="0"/>
          </a:p>
        </p:txBody>
      </p:sp>
      <p:sp>
        <p:nvSpPr>
          <p:cNvPr id="5" name="Footer Placeholder 4">
            <a:extLst>
              <a:ext uri="{FF2B5EF4-FFF2-40B4-BE49-F238E27FC236}">
                <a16:creationId xmlns:a16="http://schemas.microsoft.com/office/drawing/2014/main" id="{0762292C-C4CF-2B59-EEF3-E915BE8E59F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769B0CE-C3B7-53A4-A61A-4032F65C1B2C}"/>
              </a:ext>
            </a:extLst>
          </p:cNvPr>
          <p:cNvSpPr>
            <a:spLocks noGrp="1"/>
          </p:cNvSpPr>
          <p:nvPr>
            <p:ph type="sldNum" sz="quarter" idx="12"/>
          </p:nvPr>
        </p:nvSpPr>
        <p:spPr/>
        <p:txBody>
          <a:bodyPr/>
          <a:lstStyle/>
          <a:p>
            <a:fld id="{437794D7-DC86-9A4E-9C9F-0B324FE8876A}" type="slidenum">
              <a:rPr lang="en-US" smtClean="0"/>
              <a:pPr/>
              <a:t>17</a:t>
            </a:fld>
            <a:endParaRPr lang="en-US" dirty="0"/>
          </a:p>
        </p:txBody>
      </p:sp>
      <p:grpSp>
        <p:nvGrpSpPr>
          <p:cNvPr id="7" name="Group 6">
            <a:extLst>
              <a:ext uri="{FF2B5EF4-FFF2-40B4-BE49-F238E27FC236}">
                <a16:creationId xmlns:a16="http://schemas.microsoft.com/office/drawing/2014/main" id="{56DE46FE-37E0-AABF-C8FC-49A7DF683F25}"/>
              </a:ext>
            </a:extLst>
          </p:cNvPr>
          <p:cNvGrpSpPr/>
          <p:nvPr/>
        </p:nvGrpSpPr>
        <p:grpSpPr>
          <a:xfrm>
            <a:off x="840436" y="1993301"/>
            <a:ext cx="3475021" cy="4057651"/>
            <a:chOff x="2235" y="-1"/>
            <a:chExt cx="3475021" cy="4057651"/>
          </a:xfrm>
        </p:grpSpPr>
        <p:sp>
          <p:nvSpPr>
            <p:cNvPr id="11" name="Rectangle: Rounded Corners 10">
              <a:extLst>
                <a:ext uri="{FF2B5EF4-FFF2-40B4-BE49-F238E27FC236}">
                  <a16:creationId xmlns:a16="http://schemas.microsoft.com/office/drawing/2014/main" id="{5E6CD168-AA43-E31F-CB40-92481B7EB9DE}"/>
                </a:ext>
              </a:extLst>
            </p:cNvPr>
            <p:cNvSpPr/>
            <p:nvPr/>
          </p:nvSpPr>
          <p:spPr>
            <a:xfrm>
              <a:off x="2235" y="0"/>
              <a:ext cx="3475021" cy="4057650"/>
            </a:xfrm>
            <a:prstGeom prst="roundRect">
              <a:avLst>
                <a:gd name="adj" fmla="val 5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GB" sz="4400" dirty="0"/>
                <a:t>Training Set</a:t>
              </a:r>
            </a:p>
          </p:txBody>
        </p:sp>
        <p:sp>
          <p:nvSpPr>
            <p:cNvPr id="12" name="Rectangle: Rounded Corners 4">
              <a:extLst>
                <a:ext uri="{FF2B5EF4-FFF2-40B4-BE49-F238E27FC236}">
                  <a16:creationId xmlns:a16="http://schemas.microsoft.com/office/drawing/2014/main" id="{B1466483-B821-9A97-45A3-7AEA770ADE31}"/>
                </a:ext>
              </a:extLst>
            </p:cNvPr>
            <p:cNvSpPr txBox="1"/>
            <p:nvPr/>
          </p:nvSpPr>
          <p:spPr>
            <a:xfrm rot="16200000">
              <a:off x="-1313898" y="1316134"/>
              <a:ext cx="3327273" cy="6950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61722" rIns="80010" bIns="0" numCol="1" spcCol="1270" anchor="t" anchorCtr="0">
              <a:noAutofit/>
            </a:bodyPr>
            <a:lstStyle/>
            <a:p>
              <a:pPr marL="0" lvl="0" indent="0" algn="r" defTabSz="800100">
                <a:lnSpc>
                  <a:spcPct val="90000"/>
                </a:lnSpc>
                <a:spcBef>
                  <a:spcPct val="0"/>
                </a:spcBef>
                <a:spcAft>
                  <a:spcPct val="35000"/>
                </a:spcAft>
                <a:buNone/>
              </a:pPr>
              <a:endParaRPr lang="en-GB" sz="1800" kern="1200" dirty="0"/>
            </a:p>
          </p:txBody>
        </p:sp>
      </p:grpSp>
      <p:grpSp>
        <p:nvGrpSpPr>
          <p:cNvPr id="8" name="Group 7">
            <a:extLst>
              <a:ext uri="{FF2B5EF4-FFF2-40B4-BE49-F238E27FC236}">
                <a16:creationId xmlns:a16="http://schemas.microsoft.com/office/drawing/2014/main" id="{621DD11F-001C-38DC-F5A3-91174809A86A}"/>
              </a:ext>
            </a:extLst>
          </p:cNvPr>
          <p:cNvGrpSpPr/>
          <p:nvPr/>
        </p:nvGrpSpPr>
        <p:grpSpPr>
          <a:xfrm>
            <a:off x="7952479" y="1993301"/>
            <a:ext cx="3399085" cy="4057651"/>
            <a:chOff x="7114278" y="-1"/>
            <a:chExt cx="3399085" cy="4057651"/>
          </a:xfrm>
        </p:grpSpPr>
        <p:sp>
          <p:nvSpPr>
            <p:cNvPr id="9" name="Rectangle: Rounded Corners 8">
              <a:extLst>
                <a:ext uri="{FF2B5EF4-FFF2-40B4-BE49-F238E27FC236}">
                  <a16:creationId xmlns:a16="http://schemas.microsoft.com/office/drawing/2014/main" id="{4DFCB75D-092A-92D7-4037-4F75D0B4CEA6}"/>
                </a:ext>
              </a:extLst>
            </p:cNvPr>
            <p:cNvSpPr/>
            <p:nvPr/>
          </p:nvSpPr>
          <p:spPr>
            <a:xfrm>
              <a:off x="7114278" y="0"/>
              <a:ext cx="3399085" cy="4057650"/>
            </a:xfrm>
            <a:prstGeom prst="roundRect">
              <a:avLst>
                <a:gd name="adj" fmla="val 5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GB" sz="4400" dirty="0"/>
                <a:t>Test Set</a:t>
              </a:r>
            </a:p>
          </p:txBody>
        </p:sp>
        <p:sp>
          <p:nvSpPr>
            <p:cNvPr id="10" name="Rectangle: Rounded Corners 6">
              <a:extLst>
                <a:ext uri="{FF2B5EF4-FFF2-40B4-BE49-F238E27FC236}">
                  <a16:creationId xmlns:a16="http://schemas.microsoft.com/office/drawing/2014/main" id="{D611B8C2-3543-B033-B8FD-30ED293717DD}"/>
                </a:ext>
              </a:extLst>
            </p:cNvPr>
            <p:cNvSpPr txBox="1"/>
            <p:nvPr/>
          </p:nvSpPr>
          <p:spPr>
            <a:xfrm rot="16200000">
              <a:off x="5790550" y="1323727"/>
              <a:ext cx="3327273" cy="67981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61722" rIns="80010" bIns="0" numCol="1" spcCol="1270" anchor="t" anchorCtr="0">
              <a:noAutofit/>
            </a:bodyPr>
            <a:lstStyle/>
            <a:p>
              <a:pPr marL="0" lvl="0" indent="0" algn="r" defTabSz="800100">
                <a:lnSpc>
                  <a:spcPct val="90000"/>
                </a:lnSpc>
                <a:spcBef>
                  <a:spcPct val="0"/>
                </a:spcBef>
                <a:spcAft>
                  <a:spcPct val="35000"/>
                </a:spcAft>
                <a:buNone/>
              </a:pPr>
              <a:endParaRPr lang="en-GB" sz="1800" kern="1200" dirty="0"/>
            </a:p>
          </p:txBody>
        </p:sp>
      </p:grpSp>
    </p:spTree>
    <p:extLst>
      <p:ext uri="{BB962C8B-B14F-4D97-AF65-F5344CB8AC3E}">
        <p14:creationId xmlns:p14="http://schemas.microsoft.com/office/powerpoint/2010/main" val="3749240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EBCFF-759E-9CE2-3332-962522C9ECB5}"/>
              </a:ext>
            </a:extLst>
          </p:cNvPr>
          <p:cNvSpPr>
            <a:spLocks noGrp="1"/>
          </p:cNvSpPr>
          <p:nvPr>
            <p:ph type="title"/>
          </p:nvPr>
        </p:nvSpPr>
        <p:spPr/>
        <p:txBody>
          <a:bodyPr/>
          <a:lstStyle/>
          <a:p>
            <a:r>
              <a:rPr lang="en-GB" dirty="0"/>
              <a:t>Data leakage – a novice’s error</a:t>
            </a:r>
          </a:p>
        </p:txBody>
      </p:sp>
      <p:sp>
        <p:nvSpPr>
          <p:cNvPr id="4" name="Date Placeholder 3">
            <a:extLst>
              <a:ext uri="{FF2B5EF4-FFF2-40B4-BE49-F238E27FC236}">
                <a16:creationId xmlns:a16="http://schemas.microsoft.com/office/drawing/2014/main" id="{32782B8A-AF56-BD8D-AAB0-553FCFFE779C}"/>
              </a:ext>
            </a:extLst>
          </p:cNvPr>
          <p:cNvSpPr>
            <a:spLocks noGrp="1"/>
          </p:cNvSpPr>
          <p:nvPr>
            <p:ph type="dt" sz="half" idx="10"/>
          </p:nvPr>
        </p:nvSpPr>
        <p:spPr/>
        <p:txBody>
          <a:bodyPr/>
          <a:lstStyle/>
          <a:p>
            <a:fld id="{CD071B8E-0DD7-5842-950E-3289D9FBABB1}" type="datetime4">
              <a:rPr lang="en-GB" smtClean="0"/>
              <a:pPr/>
              <a:t>06 October 2025</a:t>
            </a:fld>
            <a:endParaRPr lang="en-US" dirty="0"/>
          </a:p>
        </p:txBody>
      </p:sp>
      <p:sp>
        <p:nvSpPr>
          <p:cNvPr id="5" name="Footer Placeholder 4">
            <a:extLst>
              <a:ext uri="{FF2B5EF4-FFF2-40B4-BE49-F238E27FC236}">
                <a16:creationId xmlns:a16="http://schemas.microsoft.com/office/drawing/2014/main" id="{08892355-F1E7-4E47-ECEA-4D77509B4FB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3FDD900-2D6A-D2C5-49AA-4740270A1307}"/>
              </a:ext>
            </a:extLst>
          </p:cNvPr>
          <p:cNvSpPr>
            <a:spLocks noGrp="1"/>
          </p:cNvSpPr>
          <p:nvPr>
            <p:ph type="sldNum" sz="quarter" idx="12"/>
          </p:nvPr>
        </p:nvSpPr>
        <p:spPr/>
        <p:txBody>
          <a:bodyPr/>
          <a:lstStyle/>
          <a:p>
            <a:fld id="{437794D7-DC86-9A4E-9C9F-0B324FE8876A}" type="slidenum">
              <a:rPr lang="en-US" smtClean="0"/>
              <a:pPr/>
              <a:t>18</a:t>
            </a:fld>
            <a:endParaRPr lang="en-US" dirty="0"/>
          </a:p>
        </p:txBody>
      </p:sp>
      <p:sp>
        <p:nvSpPr>
          <p:cNvPr id="7" name="Oval 6">
            <a:extLst>
              <a:ext uri="{FF2B5EF4-FFF2-40B4-BE49-F238E27FC236}">
                <a16:creationId xmlns:a16="http://schemas.microsoft.com/office/drawing/2014/main" id="{F452A673-3BA1-88F2-1604-C862E6855936}"/>
              </a:ext>
            </a:extLst>
          </p:cNvPr>
          <p:cNvSpPr/>
          <p:nvPr/>
        </p:nvSpPr>
        <p:spPr>
          <a:xfrm>
            <a:off x="1179411" y="1949001"/>
            <a:ext cx="4337222" cy="364465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4400" dirty="0"/>
              <a:t>Training </a:t>
            </a:r>
          </a:p>
          <a:p>
            <a:pPr algn="ctr"/>
            <a:r>
              <a:rPr lang="en-GB" sz="4400" dirty="0"/>
              <a:t>set</a:t>
            </a:r>
          </a:p>
        </p:txBody>
      </p:sp>
      <p:sp>
        <p:nvSpPr>
          <p:cNvPr id="8" name="Oval 7">
            <a:extLst>
              <a:ext uri="{FF2B5EF4-FFF2-40B4-BE49-F238E27FC236}">
                <a16:creationId xmlns:a16="http://schemas.microsoft.com/office/drawing/2014/main" id="{822F4C6A-1410-F099-5309-5FC887BD8788}"/>
              </a:ext>
            </a:extLst>
          </p:cNvPr>
          <p:cNvSpPr/>
          <p:nvPr/>
        </p:nvSpPr>
        <p:spPr>
          <a:xfrm>
            <a:off x="4534930" y="1783328"/>
            <a:ext cx="4556924" cy="3976001"/>
          </a:xfrm>
          <a:prstGeom prst="ellipse">
            <a:avLst/>
          </a:prstGeom>
          <a:solidFill>
            <a:schemeClr val="accent1">
              <a:lumMod val="60000"/>
              <a:lumOff val="40000"/>
              <a:alpha val="5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4400" dirty="0"/>
              <a:t>Test set</a:t>
            </a:r>
          </a:p>
        </p:txBody>
      </p:sp>
      <p:sp>
        <p:nvSpPr>
          <p:cNvPr id="9" name="TextBox 8">
            <a:extLst>
              <a:ext uri="{FF2B5EF4-FFF2-40B4-BE49-F238E27FC236}">
                <a16:creationId xmlns:a16="http://schemas.microsoft.com/office/drawing/2014/main" id="{FCE7D4F2-88CC-2F9C-0031-489DF6165E86}"/>
              </a:ext>
            </a:extLst>
          </p:cNvPr>
          <p:cNvSpPr txBox="1"/>
          <p:nvPr/>
        </p:nvSpPr>
        <p:spPr>
          <a:xfrm>
            <a:off x="5004486" y="6141308"/>
            <a:ext cx="1385700" cy="369332"/>
          </a:xfrm>
          <a:prstGeom prst="rect">
            <a:avLst/>
          </a:prstGeom>
          <a:noFill/>
        </p:spPr>
        <p:txBody>
          <a:bodyPr wrap="none" rtlCol="0">
            <a:spAutoFit/>
          </a:bodyPr>
          <a:lstStyle/>
          <a:p>
            <a:r>
              <a:rPr lang="en-GB" dirty="0"/>
              <a:t>Data leakage</a:t>
            </a:r>
          </a:p>
        </p:txBody>
      </p:sp>
      <p:cxnSp>
        <p:nvCxnSpPr>
          <p:cNvPr id="11" name="Straight Arrow Connector 10">
            <a:extLst>
              <a:ext uri="{FF2B5EF4-FFF2-40B4-BE49-F238E27FC236}">
                <a16:creationId xmlns:a16="http://schemas.microsoft.com/office/drawing/2014/main" id="{5AB719BB-0E57-0D8D-218A-1B5C4E31D045}"/>
              </a:ext>
            </a:extLst>
          </p:cNvPr>
          <p:cNvCxnSpPr>
            <a:cxnSpLocks/>
          </p:cNvCxnSpPr>
          <p:nvPr/>
        </p:nvCxnSpPr>
        <p:spPr>
          <a:xfrm flipH="1" flipV="1">
            <a:off x="5043986" y="3929449"/>
            <a:ext cx="207636" cy="2211859"/>
          </a:xfrm>
          <a:prstGeom prst="straightConnector1">
            <a:avLst/>
          </a:prstGeom>
          <a:ln w="190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7070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GB" dirty="0"/>
              <a:t>Over-fitting</a:t>
            </a:r>
          </a:p>
        </p:txBody>
      </p:sp>
      <p:grpSp>
        <p:nvGrpSpPr>
          <p:cNvPr id="17" name="Group 16">
            <a:extLst>
              <a:ext uri="{FF2B5EF4-FFF2-40B4-BE49-F238E27FC236}">
                <a16:creationId xmlns:a16="http://schemas.microsoft.com/office/drawing/2014/main" id="{16629CAC-C3C5-4BA7-83E7-F81D19296F9F}"/>
              </a:ext>
            </a:extLst>
          </p:cNvPr>
          <p:cNvGrpSpPr/>
          <p:nvPr/>
        </p:nvGrpSpPr>
        <p:grpSpPr>
          <a:xfrm>
            <a:off x="3512441" y="666493"/>
            <a:ext cx="7117459" cy="5607149"/>
            <a:chOff x="2483741" y="774700"/>
            <a:chExt cx="7117459" cy="5607149"/>
          </a:xfrm>
        </p:grpSpPr>
        <p:sp>
          <p:nvSpPr>
            <p:cNvPr id="18" name="Rectangle 17">
              <a:extLst>
                <a:ext uri="{FF2B5EF4-FFF2-40B4-BE49-F238E27FC236}">
                  <a16:creationId xmlns:a16="http://schemas.microsoft.com/office/drawing/2014/main" id="{213971C0-D5E6-41B5-ADE1-94B132D79FE5}"/>
                </a:ext>
              </a:extLst>
            </p:cNvPr>
            <p:cNvSpPr/>
            <p:nvPr/>
          </p:nvSpPr>
          <p:spPr>
            <a:xfrm>
              <a:off x="3187700" y="774700"/>
              <a:ext cx="5816600" cy="4876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Isosceles Triangle 18">
              <a:extLst>
                <a:ext uri="{FF2B5EF4-FFF2-40B4-BE49-F238E27FC236}">
                  <a16:creationId xmlns:a16="http://schemas.microsoft.com/office/drawing/2014/main" id="{70F10048-3D14-455D-B003-39C2C571999B}"/>
                </a:ext>
              </a:extLst>
            </p:cNvPr>
            <p:cNvSpPr/>
            <p:nvPr/>
          </p:nvSpPr>
          <p:spPr>
            <a:xfrm flipV="1">
              <a:off x="3187700" y="774700"/>
              <a:ext cx="5219700" cy="4381500"/>
            </a:xfrm>
            <a:prstGeom prst="triangle">
              <a:avLst>
                <a:gd name="adj" fmla="val 0"/>
              </a:avLst>
            </a:prstGeom>
            <a:solidFill>
              <a:srgbClr val="F8E8F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Isosceles Triangle 19">
              <a:extLst>
                <a:ext uri="{FF2B5EF4-FFF2-40B4-BE49-F238E27FC236}">
                  <a16:creationId xmlns:a16="http://schemas.microsoft.com/office/drawing/2014/main" id="{A124B64C-69E7-425A-B5FD-73AB42844B58}"/>
                </a:ext>
              </a:extLst>
            </p:cNvPr>
            <p:cNvSpPr/>
            <p:nvPr/>
          </p:nvSpPr>
          <p:spPr>
            <a:xfrm rot="10800000" flipV="1">
              <a:off x="3784600" y="1238250"/>
              <a:ext cx="5219700" cy="4419600"/>
            </a:xfrm>
            <a:prstGeom prst="triangle">
              <a:avLst>
                <a:gd name="adj" fmla="val 0"/>
              </a:avLst>
            </a:prstGeom>
            <a:solidFill>
              <a:srgbClr val="FFFFD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1" name="Straight Connector 20">
              <a:extLst>
                <a:ext uri="{FF2B5EF4-FFF2-40B4-BE49-F238E27FC236}">
                  <a16:creationId xmlns:a16="http://schemas.microsoft.com/office/drawing/2014/main" id="{7237B1F7-2CBC-450B-B5AA-C530F28639E4}"/>
                </a:ext>
              </a:extLst>
            </p:cNvPr>
            <p:cNvCxnSpPr/>
            <p:nvPr/>
          </p:nvCxnSpPr>
          <p:spPr>
            <a:xfrm flipV="1">
              <a:off x="3187700" y="774700"/>
              <a:ext cx="5816600" cy="484505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C4F41ED-D052-4414-B0D5-F583FF177296}"/>
                </a:ext>
              </a:extLst>
            </p:cNvPr>
            <p:cNvSpPr txBox="1"/>
            <p:nvPr/>
          </p:nvSpPr>
          <p:spPr>
            <a:xfrm>
              <a:off x="3784600" y="1206499"/>
              <a:ext cx="2133600" cy="461665"/>
            </a:xfrm>
            <a:prstGeom prst="rect">
              <a:avLst/>
            </a:prstGeom>
            <a:noFill/>
          </p:spPr>
          <p:txBody>
            <a:bodyPr wrap="square" rtlCol="0">
              <a:spAutoFit/>
            </a:bodyPr>
            <a:lstStyle/>
            <a:p>
              <a:r>
                <a:rPr lang="en-GB" sz="2400" dirty="0"/>
                <a:t>Rarely happens</a:t>
              </a:r>
            </a:p>
          </p:txBody>
        </p:sp>
        <p:sp>
          <p:nvSpPr>
            <p:cNvPr id="23" name="TextBox 22">
              <a:extLst>
                <a:ext uri="{FF2B5EF4-FFF2-40B4-BE49-F238E27FC236}">
                  <a16:creationId xmlns:a16="http://schemas.microsoft.com/office/drawing/2014/main" id="{6B44E162-DA05-4242-839F-81A8020AFC1F}"/>
                </a:ext>
              </a:extLst>
            </p:cNvPr>
            <p:cNvSpPr txBox="1"/>
            <p:nvPr/>
          </p:nvSpPr>
          <p:spPr>
            <a:xfrm>
              <a:off x="6921500" y="4229100"/>
              <a:ext cx="2679700" cy="461665"/>
            </a:xfrm>
            <a:prstGeom prst="rect">
              <a:avLst/>
            </a:prstGeom>
            <a:noFill/>
          </p:spPr>
          <p:txBody>
            <a:bodyPr wrap="square" rtlCol="0">
              <a:spAutoFit/>
            </a:bodyPr>
            <a:lstStyle/>
            <a:p>
              <a:r>
                <a:rPr lang="en-GB" sz="2400" dirty="0"/>
                <a:t>Overfitting</a:t>
              </a:r>
              <a:endParaRPr lang="en-GB" sz="2000" dirty="0"/>
            </a:p>
          </p:txBody>
        </p:sp>
        <p:sp>
          <p:nvSpPr>
            <p:cNvPr id="24" name="TextBox 23">
              <a:extLst>
                <a:ext uri="{FF2B5EF4-FFF2-40B4-BE49-F238E27FC236}">
                  <a16:creationId xmlns:a16="http://schemas.microsoft.com/office/drawing/2014/main" id="{51138CD0-20D8-41C5-AB8B-422BA3B82731}"/>
                </a:ext>
              </a:extLst>
            </p:cNvPr>
            <p:cNvSpPr txBox="1"/>
            <p:nvPr/>
          </p:nvSpPr>
          <p:spPr>
            <a:xfrm flipH="1">
              <a:off x="4699000" y="5920184"/>
              <a:ext cx="3390900" cy="461665"/>
            </a:xfrm>
            <a:prstGeom prst="rect">
              <a:avLst/>
            </a:prstGeom>
            <a:noFill/>
          </p:spPr>
          <p:txBody>
            <a:bodyPr wrap="square" rtlCol="0">
              <a:spAutoFit/>
            </a:bodyPr>
            <a:lstStyle/>
            <a:p>
              <a:r>
                <a:rPr lang="en-GB" sz="2400" dirty="0"/>
                <a:t>Accuracy on training set</a:t>
              </a:r>
            </a:p>
          </p:txBody>
        </p:sp>
        <p:sp>
          <p:nvSpPr>
            <p:cNvPr id="25" name="TextBox 24">
              <a:extLst>
                <a:ext uri="{FF2B5EF4-FFF2-40B4-BE49-F238E27FC236}">
                  <a16:creationId xmlns:a16="http://schemas.microsoft.com/office/drawing/2014/main" id="{A6A3A75C-E2B4-45A0-A589-D12784D7D269}"/>
                </a:ext>
              </a:extLst>
            </p:cNvPr>
            <p:cNvSpPr txBox="1"/>
            <p:nvPr/>
          </p:nvSpPr>
          <p:spPr>
            <a:xfrm rot="16200000" flipH="1">
              <a:off x="1056153" y="3095754"/>
              <a:ext cx="3316841" cy="461665"/>
            </a:xfrm>
            <a:prstGeom prst="rect">
              <a:avLst/>
            </a:prstGeom>
            <a:noFill/>
          </p:spPr>
          <p:txBody>
            <a:bodyPr wrap="square" rtlCol="0">
              <a:spAutoFit/>
            </a:bodyPr>
            <a:lstStyle/>
            <a:p>
              <a:r>
                <a:rPr lang="en-GB" sz="2400" dirty="0"/>
                <a:t>Accuracy</a:t>
              </a:r>
              <a:r>
                <a:rPr lang="en-GB" dirty="0"/>
                <a:t> </a:t>
              </a:r>
              <a:r>
                <a:rPr lang="en-GB" sz="2400" dirty="0"/>
                <a:t>on testing set</a:t>
              </a:r>
              <a:endParaRPr lang="en-GB" dirty="0"/>
            </a:p>
          </p:txBody>
        </p:sp>
        <p:sp>
          <p:nvSpPr>
            <p:cNvPr id="26" name="TextBox 25">
              <a:extLst>
                <a:ext uri="{FF2B5EF4-FFF2-40B4-BE49-F238E27FC236}">
                  <a16:creationId xmlns:a16="http://schemas.microsoft.com/office/drawing/2014/main" id="{7E13AF2C-D1E1-4C3B-9909-0A1CBB39F0B6}"/>
                </a:ext>
              </a:extLst>
            </p:cNvPr>
            <p:cNvSpPr txBox="1"/>
            <p:nvPr/>
          </p:nvSpPr>
          <p:spPr>
            <a:xfrm>
              <a:off x="3150641" y="5626100"/>
              <a:ext cx="6075702" cy="369332"/>
            </a:xfrm>
            <a:prstGeom prst="rect">
              <a:avLst/>
            </a:prstGeom>
            <a:noFill/>
          </p:spPr>
          <p:txBody>
            <a:bodyPr wrap="none" rtlCol="0">
              <a:spAutoFit/>
            </a:bodyPr>
            <a:lstStyle/>
            <a:p>
              <a:r>
                <a:rPr lang="en-GB" dirty="0"/>
                <a:t>0			50			100</a:t>
              </a:r>
            </a:p>
          </p:txBody>
        </p:sp>
        <p:sp>
          <p:nvSpPr>
            <p:cNvPr id="27" name="TextBox 26">
              <a:extLst>
                <a:ext uri="{FF2B5EF4-FFF2-40B4-BE49-F238E27FC236}">
                  <a16:creationId xmlns:a16="http://schemas.microsoft.com/office/drawing/2014/main" id="{5A3113F6-394C-4E51-B1DD-A480170F3279}"/>
                </a:ext>
              </a:extLst>
            </p:cNvPr>
            <p:cNvSpPr txBox="1"/>
            <p:nvPr/>
          </p:nvSpPr>
          <p:spPr>
            <a:xfrm rot="16200000">
              <a:off x="560434" y="3090761"/>
              <a:ext cx="4916731" cy="369332"/>
            </a:xfrm>
            <a:prstGeom prst="rect">
              <a:avLst/>
            </a:prstGeom>
            <a:noFill/>
          </p:spPr>
          <p:txBody>
            <a:bodyPr wrap="none" rtlCol="0">
              <a:spAutoFit/>
            </a:bodyPr>
            <a:lstStyle/>
            <a:p>
              <a:r>
                <a:rPr lang="en-GB" dirty="0"/>
                <a:t>0		       50		             100</a:t>
              </a:r>
            </a:p>
          </p:txBody>
        </p:sp>
      </p:grpSp>
      <p:sp>
        <p:nvSpPr>
          <p:cNvPr id="2" name="TextBox 1">
            <a:extLst>
              <a:ext uri="{FF2B5EF4-FFF2-40B4-BE49-F238E27FC236}">
                <a16:creationId xmlns:a16="http://schemas.microsoft.com/office/drawing/2014/main" id="{2907E65B-DFBD-4E7C-8351-AB551AD7BBCB}"/>
              </a:ext>
            </a:extLst>
          </p:cNvPr>
          <p:cNvSpPr txBox="1"/>
          <p:nvPr/>
        </p:nvSpPr>
        <p:spPr>
          <a:xfrm>
            <a:off x="515368" y="1812569"/>
            <a:ext cx="2802130" cy="2308324"/>
          </a:xfrm>
          <a:prstGeom prst="rect">
            <a:avLst/>
          </a:prstGeom>
          <a:noFill/>
        </p:spPr>
        <p:txBody>
          <a:bodyPr wrap="square" rtlCol="0">
            <a:spAutoFit/>
          </a:bodyPr>
          <a:lstStyle/>
          <a:p>
            <a:pPr marL="285750" indent="-285750">
              <a:buFont typeface="Arial" panose="020B0604020202020204" pitchFamily="34" charset="0"/>
              <a:buChar char="•"/>
            </a:pPr>
            <a:r>
              <a:rPr lang="en-GB" sz="2400" dirty="0"/>
              <a:t>Overfitting: model biased towards training set.</a:t>
            </a:r>
          </a:p>
          <a:p>
            <a:pPr marL="742950" lvl="1" indent="-285750">
              <a:buFont typeface="Arial" panose="020B0604020202020204" pitchFamily="34" charset="0"/>
              <a:buChar char="•"/>
            </a:pPr>
            <a:r>
              <a:rPr lang="en-GB" sz="2400" dirty="0">
                <a:solidFill>
                  <a:srgbClr val="69216A"/>
                </a:solidFill>
              </a:rPr>
              <a:t>Accuracy on test set is not as good.</a:t>
            </a:r>
          </a:p>
        </p:txBody>
      </p:sp>
      <p:sp>
        <p:nvSpPr>
          <p:cNvPr id="4" name="Speech Bubble: Rectangle with Corners Rounded 3">
            <a:extLst>
              <a:ext uri="{FF2B5EF4-FFF2-40B4-BE49-F238E27FC236}">
                <a16:creationId xmlns:a16="http://schemas.microsoft.com/office/drawing/2014/main" id="{082AB3E0-4397-4BAC-9601-C287253FF636}"/>
              </a:ext>
            </a:extLst>
          </p:cNvPr>
          <p:cNvSpPr/>
          <p:nvPr/>
        </p:nvSpPr>
        <p:spPr>
          <a:xfrm>
            <a:off x="10255043" y="1812568"/>
            <a:ext cx="1638300" cy="2004042"/>
          </a:xfrm>
          <a:prstGeom prst="wedgeRoundRectCallout">
            <a:avLst>
              <a:gd name="adj1" fmla="val -76646"/>
              <a:gd name="adj2" fmla="val -942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Same accuracy in training and testing set</a:t>
            </a:r>
          </a:p>
        </p:txBody>
      </p:sp>
    </p:spTree>
    <p:extLst>
      <p:ext uri="{BB962C8B-B14F-4D97-AF65-F5344CB8AC3E}">
        <p14:creationId xmlns:p14="http://schemas.microsoft.com/office/powerpoint/2010/main" val="766070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DDE00-0B60-E27F-AC24-1FD7C9DAFABD}"/>
              </a:ext>
            </a:extLst>
          </p:cNvPr>
          <p:cNvSpPr>
            <a:spLocks noGrp="1"/>
          </p:cNvSpPr>
          <p:nvPr>
            <p:ph type="title"/>
          </p:nvPr>
        </p:nvSpPr>
        <p:spPr>
          <a:xfrm>
            <a:off x="595843" y="1026199"/>
            <a:ext cx="11000314" cy="757129"/>
          </a:xfrm>
        </p:spPr>
        <p:txBody>
          <a:bodyPr/>
          <a:lstStyle/>
          <a:p>
            <a:r>
              <a:rPr lang="en-GB" dirty="0"/>
              <a:t>Lab Postmortem (Classifiers and missing data)</a:t>
            </a:r>
          </a:p>
        </p:txBody>
      </p:sp>
      <p:sp>
        <p:nvSpPr>
          <p:cNvPr id="3" name="Content Placeholder 2">
            <a:extLst>
              <a:ext uri="{FF2B5EF4-FFF2-40B4-BE49-F238E27FC236}">
                <a16:creationId xmlns:a16="http://schemas.microsoft.com/office/drawing/2014/main" id="{09526BE6-92A7-9CEB-54D5-BFACE5CA018A}"/>
              </a:ext>
            </a:extLst>
          </p:cNvPr>
          <p:cNvSpPr>
            <a:spLocks noGrp="1"/>
          </p:cNvSpPr>
          <p:nvPr>
            <p:ph idx="1"/>
          </p:nvPr>
        </p:nvSpPr>
        <p:spPr/>
        <p:txBody>
          <a:bodyPr/>
          <a:lstStyle/>
          <a:p>
            <a:pPr marL="0" indent="0">
              <a:buNone/>
            </a:pPr>
            <a:r>
              <a:rPr lang="en-GB" dirty="0"/>
              <a:t>Weird errors happen when missing a library:</a:t>
            </a:r>
          </a:p>
          <a:p>
            <a:pPr marL="0" indent="0">
              <a:buNone/>
            </a:pPr>
            <a:endParaRPr lang="en-GB" dirty="0"/>
          </a:p>
          <a:p>
            <a:pPr marL="0" indent="0">
              <a:buNone/>
            </a:pPr>
            <a:r>
              <a:rPr lang="en-GB" dirty="0"/>
              <a:t>rm(list=ls())  # Cleans the working environment</a:t>
            </a:r>
          </a:p>
          <a:p>
            <a:pPr marL="0" indent="0">
              <a:buNone/>
            </a:pPr>
            <a:endParaRPr lang="en-GB" dirty="0"/>
          </a:p>
          <a:p>
            <a:pPr marL="0" indent="0">
              <a:buNone/>
            </a:pPr>
            <a:r>
              <a:rPr lang="en-GB" dirty="0"/>
              <a:t>library() # Imports a library – you might have more than one.</a:t>
            </a:r>
          </a:p>
          <a:p>
            <a:pPr marL="0" indent="0">
              <a:buNone/>
            </a:pPr>
            <a:endParaRPr lang="en-GB" dirty="0"/>
          </a:p>
          <a:p>
            <a:pPr marL="0" indent="0">
              <a:buNone/>
            </a:pPr>
            <a:endParaRPr lang="en-GB" dirty="0"/>
          </a:p>
        </p:txBody>
      </p:sp>
      <p:sp>
        <p:nvSpPr>
          <p:cNvPr id="4" name="Date Placeholder 3">
            <a:extLst>
              <a:ext uri="{FF2B5EF4-FFF2-40B4-BE49-F238E27FC236}">
                <a16:creationId xmlns:a16="http://schemas.microsoft.com/office/drawing/2014/main" id="{C819FAF8-5247-CA80-671A-E32CD9D4ED85}"/>
              </a:ext>
            </a:extLst>
          </p:cNvPr>
          <p:cNvSpPr>
            <a:spLocks noGrp="1"/>
          </p:cNvSpPr>
          <p:nvPr>
            <p:ph type="dt" sz="half" idx="10"/>
          </p:nvPr>
        </p:nvSpPr>
        <p:spPr/>
        <p:txBody>
          <a:bodyPr/>
          <a:lstStyle/>
          <a:p>
            <a:fld id="{CD071B8E-0DD7-5842-950E-3289D9FBABB1}" type="datetime4">
              <a:rPr lang="en-GB" smtClean="0"/>
              <a:pPr/>
              <a:t>06 October 2025</a:t>
            </a:fld>
            <a:endParaRPr lang="en-US" dirty="0"/>
          </a:p>
        </p:txBody>
      </p:sp>
      <p:sp>
        <p:nvSpPr>
          <p:cNvPr id="5" name="Footer Placeholder 4">
            <a:extLst>
              <a:ext uri="{FF2B5EF4-FFF2-40B4-BE49-F238E27FC236}">
                <a16:creationId xmlns:a16="http://schemas.microsoft.com/office/drawing/2014/main" id="{07EA2A32-1601-4DF4-21AE-F3C540AEB4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F487852-C561-A9BA-EFA8-59B2CEF421C2}"/>
              </a:ext>
            </a:extLst>
          </p:cNvPr>
          <p:cNvSpPr>
            <a:spLocks noGrp="1"/>
          </p:cNvSpPr>
          <p:nvPr>
            <p:ph type="sldNum" sz="quarter" idx="12"/>
          </p:nvPr>
        </p:nvSpPr>
        <p:spPr/>
        <p:txBody>
          <a:bodyPr/>
          <a:lstStyle/>
          <a:p>
            <a:fld id="{437794D7-DC86-9A4E-9C9F-0B324FE8876A}" type="slidenum">
              <a:rPr lang="en-US" smtClean="0"/>
              <a:pPr/>
              <a:t>2</a:t>
            </a:fld>
            <a:endParaRPr lang="en-US" dirty="0"/>
          </a:p>
        </p:txBody>
      </p:sp>
    </p:spTree>
    <p:extLst>
      <p:ext uri="{BB962C8B-B14F-4D97-AF65-F5344CB8AC3E}">
        <p14:creationId xmlns:p14="http://schemas.microsoft.com/office/powerpoint/2010/main" val="3495108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93E1F-7787-4771-B675-90B8A0087873}"/>
              </a:ext>
            </a:extLst>
          </p:cNvPr>
          <p:cNvSpPr>
            <a:spLocks noGrp="1"/>
          </p:cNvSpPr>
          <p:nvPr>
            <p:ph type="title"/>
          </p:nvPr>
        </p:nvSpPr>
        <p:spPr/>
        <p:txBody>
          <a:bodyPr/>
          <a:lstStyle/>
          <a:p>
            <a:r>
              <a:rPr lang="en-GB" dirty="0"/>
              <a:t>Evaluation measures: class prediction</a:t>
            </a:r>
          </a:p>
        </p:txBody>
      </p:sp>
      <p:sp>
        <p:nvSpPr>
          <p:cNvPr id="3" name="Content Placeholder 2">
            <a:extLst>
              <a:ext uri="{FF2B5EF4-FFF2-40B4-BE49-F238E27FC236}">
                <a16:creationId xmlns:a16="http://schemas.microsoft.com/office/drawing/2014/main" id="{7C809678-48D8-4792-A049-574D861DA5D6}"/>
              </a:ext>
            </a:extLst>
          </p:cNvPr>
          <p:cNvSpPr>
            <a:spLocks noGrp="1"/>
          </p:cNvSpPr>
          <p:nvPr>
            <p:ph idx="1"/>
          </p:nvPr>
        </p:nvSpPr>
        <p:spPr/>
        <p:txBody>
          <a:bodyPr/>
          <a:lstStyle/>
          <a:p>
            <a:r>
              <a:rPr lang="en-GB" dirty="0"/>
              <a:t>Confusion matrix</a:t>
            </a:r>
          </a:p>
          <a:p>
            <a:r>
              <a:rPr lang="en-GB" dirty="0"/>
              <a:t>Evaluation metric</a:t>
            </a:r>
          </a:p>
          <a:p>
            <a:pPr lvl="1"/>
            <a:r>
              <a:rPr lang="en-GB" dirty="0"/>
              <a:t>Accuracy / Error </a:t>
            </a:r>
          </a:p>
          <a:p>
            <a:pPr lvl="1"/>
            <a:r>
              <a:rPr lang="en-GB" dirty="0"/>
              <a:t>Precision and Recall</a:t>
            </a:r>
          </a:p>
          <a:p>
            <a:pPr lvl="2"/>
            <a:r>
              <a:rPr lang="en-GB" dirty="0"/>
              <a:t>F1 measure</a:t>
            </a:r>
          </a:p>
          <a:p>
            <a:pPr lvl="1"/>
            <a:r>
              <a:rPr lang="en-GB" dirty="0"/>
              <a:t>Sensitivity</a:t>
            </a:r>
          </a:p>
          <a:p>
            <a:pPr lvl="1"/>
            <a:r>
              <a:rPr lang="en-GB" dirty="0"/>
              <a:t>Specificity</a:t>
            </a:r>
          </a:p>
          <a:p>
            <a:pPr lvl="1"/>
            <a:r>
              <a:rPr lang="en-GB" dirty="0"/>
              <a:t>Kappa statistics</a:t>
            </a:r>
          </a:p>
          <a:p>
            <a:pPr lvl="1"/>
            <a:r>
              <a:rPr lang="en-GB" dirty="0"/>
              <a:t>ROC curves / AUC</a:t>
            </a:r>
          </a:p>
        </p:txBody>
      </p:sp>
      <p:sp>
        <p:nvSpPr>
          <p:cNvPr id="4" name="Footer Placeholder 3">
            <a:extLst>
              <a:ext uri="{FF2B5EF4-FFF2-40B4-BE49-F238E27FC236}">
                <a16:creationId xmlns:a16="http://schemas.microsoft.com/office/drawing/2014/main" id="{A73E751D-7192-4950-B9EA-3FE79C2AE6F7}"/>
              </a:ext>
            </a:extLst>
          </p:cNvPr>
          <p:cNvSpPr>
            <a:spLocks noGrp="1"/>
          </p:cNvSpPr>
          <p:nvPr>
            <p:ph type="ftr" sz="quarter" idx="11"/>
          </p:nvPr>
        </p:nvSpPr>
        <p:spPr/>
        <p:txBody>
          <a:bodyPr/>
          <a:lstStyle/>
          <a:p>
            <a:pPr algn="ctr"/>
            <a:r>
              <a:rPr lang="en-US"/>
              <a:t>School of Computing</a:t>
            </a:r>
            <a:endParaRPr lang="en-US" dirty="0"/>
          </a:p>
        </p:txBody>
      </p:sp>
    </p:spTree>
    <p:extLst>
      <p:ext uri="{BB962C8B-B14F-4D97-AF65-F5344CB8AC3E}">
        <p14:creationId xmlns:p14="http://schemas.microsoft.com/office/powerpoint/2010/main" val="3580174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nfusion matrix shows TPs TNs FPs and FNs">
            <a:extLst>
              <a:ext uri="{FF2B5EF4-FFF2-40B4-BE49-F238E27FC236}">
                <a16:creationId xmlns:a16="http://schemas.microsoft.com/office/drawing/2014/main" id="{24215E16-54A8-442B-9654-B218FEBDC4CE}"/>
              </a:ext>
            </a:extLst>
          </p:cNvPr>
          <p:cNvPicPr>
            <a:picLocks noChangeAspect="1"/>
          </p:cNvPicPr>
          <p:nvPr/>
        </p:nvPicPr>
        <p:blipFill>
          <a:blip r:embed="rId2"/>
          <a:stretch>
            <a:fillRect/>
          </a:stretch>
        </p:blipFill>
        <p:spPr>
          <a:xfrm>
            <a:off x="3325519" y="1477432"/>
            <a:ext cx="8333954" cy="2456901"/>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8FDB0C-4652-4C62-BD7A-170D3B3C66D5}"/>
                  </a:ext>
                </a:extLst>
              </p:cNvPr>
              <p:cNvSpPr>
                <a:spLocks noGrp="1"/>
              </p:cNvSpPr>
              <p:nvPr>
                <p:ph idx="1"/>
              </p:nvPr>
            </p:nvSpPr>
            <p:spPr>
              <a:xfrm>
                <a:off x="532527" y="1398659"/>
                <a:ext cx="10515600" cy="5111623"/>
              </a:xfrm>
            </p:spPr>
            <p:txBody>
              <a:bodyPr/>
              <a:lstStyle/>
              <a:p>
                <a:r>
                  <a:rPr lang="en-GB" dirty="0"/>
                  <a:t>Confusion Matrix</a:t>
                </a:r>
              </a:p>
              <a:p>
                <a:endParaRPr lang="en-GB" dirty="0"/>
              </a:p>
              <a:p>
                <a:endParaRPr lang="en-GB" dirty="0"/>
              </a:p>
              <a:p>
                <a:endParaRPr lang="en-GB" dirty="0"/>
              </a:p>
              <a:p>
                <a:endParaRPr lang="en-GB" dirty="0"/>
              </a:p>
              <a:p>
                <a:r>
                  <a:rPr lang="en-GB" dirty="0"/>
                  <a:t>Predictive Accuracy  = 100 * </a:t>
                </a:r>
                <a14:m>
                  <m:oMath xmlns:m="http://schemas.openxmlformats.org/officeDocument/2006/math">
                    <m:f>
                      <m:fPr>
                        <m:ctrlPr>
                          <a:rPr lang="en-GB" i="1" smtClean="0">
                            <a:latin typeface="Cambria Math" panose="02040503050406030204" pitchFamily="18" charset="0"/>
                          </a:rPr>
                        </m:ctrlPr>
                      </m:fPr>
                      <m:num>
                        <m:r>
                          <a:rPr lang="en-GB" b="0" i="1" smtClean="0">
                            <a:solidFill>
                              <a:srgbClr val="00B050"/>
                            </a:solidFill>
                            <a:latin typeface="Cambria Math" panose="02040503050406030204" pitchFamily="18" charset="0"/>
                          </a:rPr>
                          <m:t>𝑇𝑃</m:t>
                        </m:r>
                        <m:r>
                          <a:rPr lang="en-GB" b="0" i="1" smtClean="0">
                            <a:latin typeface="Cambria Math" panose="02040503050406030204" pitchFamily="18" charset="0"/>
                          </a:rPr>
                          <m:t>+</m:t>
                        </m:r>
                        <m:r>
                          <a:rPr lang="en-GB" b="0" i="1" smtClean="0">
                            <a:solidFill>
                              <a:srgbClr val="0070C0"/>
                            </a:solidFill>
                            <a:latin typeface="Cambria Math" panose="02040503050406030204" pitchFamily="18" charset="0"/>
                          </a:rPr>
                          <m:t>𝑇𝑁</m:t>
                        </m:r>
                      </m:num>
                      <m:den>
                        <m:r>
                          <a:rPr lang="en-GB" b="0" i="1" smtClean="0">
                            <a:solidFill>
                              <a:srgbClr val="00B050"/>
                            </a:solidFill>
                            <a:latin typeface="Cambria Math" panose="02040503050406030204" pitchFamily="18" charset="0"/>
                          </a:rPr>
                          <m:t>𝑇𝑃</m:t>
                        </m:r>
                        <m:r>
                          <a:rPr lang="en-GB" b="0" i="1" smtClean="0">
                            <a:latin typeface="Cambria Math" panose="02040503050406030204" pitchFamily="18" charset="0"/>
                          </a:rPr>
                          <m:t>+</m:t>
                        </m:r>
                        <m:r>
                          <a:rPr lang="en-GB" b="0" i="1" smtClean="0">
                            <a:solidFill>
                              <a:srgbClr val="0070C0"/>
                            </a:solidFill>
                            <a:latin typeface="Cambria Math" panose="02040503050406030204" pitchFamily="18" charset="0"/>
                          </a:rPr>
                          <m:t>𝑇𝑁</m:t>
                        </m:r>
                        <m:r>
                          <a:rPr lang="en-GB" b="0" i="1" smtClean="0">
                            <a:latin typeface="Cambria Math" panose="02040503050406030204" pitchFamily="18" charset="0"/>
                          </a:rPr>
                          <m:t>+</m:t>
                        </m:r>
                        <m:r>
                          <a:rPr lang="en-GB" b="0" i="1" smtClean="0">
                            <a:latin typeface="Cambria Math" panose="02040503050406030204" pitchFamily="18" charset="0"/>
                          </a:rPr>
                          <m:t>𝐹𝑃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a14:m>
                <a:r>
                  <a:rPr lang="en-GB" dirty="0"/>
                  <a:t>	 </a:t>
                </a:r>
              </a:p>
              <a:p>
                <a:pPr lvl="1">
                  <a:spcBef>
                    <a:spcPts val="1200"/>
                  </a:spcBef>
                </a:pPr>
                <a:r>
                  <a:rPr lang="en-GB" sz="2000" dirty="0">
                    <a:solidFill>
                      <a:srgbClr val="00B050"/>
                    </a:solidFill>
                  </a:rPr>
                  <a:t>TP</a:t>
                </a:r>
                <a:r>
                  <a:rPr lang="en-GB" sz="2000" dirty="0">
                    <a:solidFill>
                      <a:schemeClr val="accent1"/>
                    </a:solidFill>
                  </a:rPr>
                  <a:t> = Number of positives correctly classified as positive – also called Hit.</a:t>
                </a:r>
              </a:p>
              <a:p>
                <a:pPr lvl="1"/>
                <a:r>
                  <a:rPr lang="en-GB" sz="2000" dirty="0"/>
                  <a:t>FP = Number of negatives falsely classified as positive – also called Type I error.</a:t>
                </a:r>
              </a:p>
              <a:p>
                <a:pPr lvl="1"/>
                <a:r>
                  <a:rPr lang="en-GB" sz="2000" dirty="0">
                    <a:solidFill>
                      <a:schemeClr val="folHlink"/>
                    </a:solidFill>
                  </a:rPr>
                  <a:t>TN </a:t>
                </a:r>
                <a:r>
                  <a:rPr lang="en-GB" sz="2000" dirty="0"/>
                  <a:t>= Number of negatives correctly classified negative.</a:t>
                </a:r>
              </a:p>
              <a:p>
                <a:pPr lvl="1"/>
                <a:r>
                  <a:rPr lang="en-GB" sz="2000" dirty="0"/>
                  <a:t>FN = Number of positives falsely classified as negative – also called miss or Type II error.</a:t>
                </a:r>
              </a:p>
              <a:p>
                <a:endParaRPr lang="en-GB" dirty="0"/>
              </a:p>
            </p:txBody>
          </p:sp>
        </mc:Choice>
        <mc:Fallback xmlns="">
          <p:sp>
            <p:nvSpPr>
              <p:cNvPr id="3" name="Content Placeholder 2">
                <a:extLst>
                  <a:ext uri="{FF2B5EF4-FFF2-40B4-BE49-F238E27FC236}">
                    <a16:creationId xmlns:a16="http://schemas.microsoft.com/office/drawing/2014/main" id="{838FDB0C-4652-4C62-BD7A-170D3B3C66D5}"/>
                  </a:ext>
                </a:extLst>
              </p:cNvPr>
              <p:cNvSpPr>
                <a:spLocks noGrp="1" noRot="1" noChangeAspect="1" noMove="1" noResize="1" noEditPoints="1" noAdjustHandles="1" noChangeArrowheads="1" noChangeShapeType="1" noTextEdit="1"/>
              </p:cNvSpPr>
              <p:nvPr>
                <p:ph idx="1"/>
              </p:nvPr>
            </p:nvSpPr>
            <p:spPr>
              <a:xfrm>
                <a:off x="532527" y="1398659"/>
                <a:ext cx="10515600" cy="5111623"/>
              </a:xfrm>
              <a:blipFill>
                <a:blip r:embed="rId3"/>
                <a:stretch>
                  <a:fillRect l="-1043" t="-1907"/>
                </a:stretch>
              </a:blipFill>
            </p:spPr>
            <p:txBody>
              <a:bodyPr/>
              <a:lstStyle/>
              <a:p>
                <a:r>
                  <a:rPr lang="en-GB">
                    <a:noFill/>
                  </a:rPr>
                  <a:t> </a:t>
                </a:r>
              </a:p>
            </p:txBody>
          </p:sp>
        </mc:Fallback>
      </mc:AlternateContent>
      <p:sp>
        <p:nvSpPr>
          <p:cNvPr id="2" name="Title 1">
            <a:extLst>
              <a:ext uri="{FF2B5EF4-FFF2-40B4-BE49-F238E27FC236}">
                <a16:creationId xmlns:a16="http://schemas.microsoft.com/office/drawing/2014/main" id="{51815DB2-A805-469D-A09C-1C78AFA91FEE}"/>
              </a:ext>
            </a:extLst>
          </p:cNvPr>
          <p:cNvSpPr>
            <a:spLocks noGrp="1"/>
          </p:cNvSpPr>
          <p:nvPr>
            <p:ph type="title"/>
          </p:nvPr>
        </p:nvSpPr>
        <p:spPr>
          <a:xfrm>
            <a:off x="532527" y="795446"/>
            <a:ext cx="10515600" cy="757129"/>
          </a:xfrm>
        </p:spPr>
        <p:txBody>
          <a:bodyPr/>
          <a:lstStyle/>
          <a:p>
            <a:r>
              <a:rPr lang="en-GB" dirty="0"/>
              <a:t>Confusion matrix - binary classification</a:t>
            </a:r>
          </a:p>
        </p:txBody>
      </p:sp>
    </p:spTree>
    <p:extLst>
      <p:ext uri="{BB962C8B-B14F-4D97-AF65-F5344CB8AC3E}">
        <p14:creationId xmlns:p14="http://schemas.microsoft.com/office/powerpoint/2010/main" val="1579079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773544" y="1532637"/>
            <a:ext cx="3857055" cy="1938992"/>
          </a:xfrm>
          <a:prstGeom prst="rect">
            <a:avLst/>
          </a:prstGeom>
          <a:solidFill>
            <a:srgbClr val="FFFFE7"/>
          </a:solidFill>
        </p:spPr>
        <p:txBody>
          <a:bodyPr wrap="square" rtlCol="0">
            <a:spAutoFit/>
          </a:bodyPr>
          <a:lstStyle/>
          <a:p>
            <a:r>
              <a:rPr lang="en-GB" sz="2400" dirty="0"/>
              <a:t>For any confusion matrix, either columns or rows correspond to predicted. The other option corresponds to  actual.</a:t>
            </a:r>
          </a:p>
        </p:txBody>
      </p:sp>
      <p:pic>
        <p:nvPicPr>
          <p:cNvPr id="5" name="Picture 4" descr="Confusion matrices. predicted can be in rows or in columns (two alternatives).">
            <a:extLst>
              <a:ext uri="{FF2B5EF4-FFF2-40B4-BE49-F238E27FC236}">
                <a16:creationId xmlns:a16="http://schemas.microsoft.com/office/drawing/2014/main" id="{AB2FEDAD-9B61-4402-8CF4-74CB962B4C28}"/>
              </a:ext>
            </a:extLst>
          </p:cNvPr>
          <p:cNvPicPr>
            <a:picLocks noChangeAspect="1"/>
          </p:cNvPicPr>
          <p:nvPr/>
        </p:nvPicPr>
        <p:blipFill>
          <a:blip r:embed="rId2"/>
          <a:stretch>
            <a:fillRect/>
          </a:stretch>
        </p:blipFill>
        <p:spPr>
          <a:xfrm>
            <a:off x="561401" y="1372180"/>
            <a:ext cx="8736325" cy="4706520"/>
          </a:xfrm>
          <a:prstGeom prst="rect">
            <a:avLst/>
          </a:prstGeom>
        </p:spPr>
      </p:pic>
      <p:sp>
        <p:nvSpPr>
          <p:cNvPr id="2" name="Title 1"/>
          <p:cNvSpPr>
            <a:spLocks noGrp="1"/>
          </p:cNvSpPr>
          <p:nvPr>
            <p:ph type="title"/>
          </p:nvPr>
        </p:nvSpPr>
        <p:spPr>
          <a:xfrm>
            <a:off x="738171" y="899537"/>
            <a:ext cx="10488083" cy="945287"/>
          </a:xfrm>
        </p:spPr>
        <p:txBody>
          <a:bodyPr/>
          <a:lstStyle/>
          <a:p>
            <a:r>
              <a:rPr lang="en-GB" b="1" dirty="0">
                <a:solidFill>
                  <a:srgbClr val="69216A"/>
                </a:solidFill>
                <a:latin typeface="+mn-lt"/>
              </a:rPr>
              <a:t>Confusion matrix – 2 options</a:t>
            </a:r>
          </a:p>
        </p:txBody>
      </p:sp>
    </p:spTree>
    <p:extLst>
      <p:ext uri="{BB962C8B-B14F-4D97-AF65-F5344CB8AC3E}">
        <p14:creationId xmlns:p14="http://schemas.microsoft.com/office/powerpoint/2010/main" val="807289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D8212-12C1-0F70-58AB-FFA648275407}"/>
              </a:ext>
            </a:extLst>
          </p:cNvPr>
          <p:cNvSpPr>
            <a:spLocks noGrp="1"/>
          </p:cNvSpPr>
          <p:nvPr>
            <p:ph type="title"/>
          </p:nvPr>
        </p:nvSpPr>
        <p:spPr/>
        <p:txBody>
          <a:bodyPr/>
          <a:lstStyle/>
          <a:p>
            <a:r>
              <a:rPr lang="en-GB" dirty="0"/>
              <a:t>Confusion matrix</a:t>
            </a:r>
          </a:p>
        </p:txBody>
      </p:sp>
      <p:sp>
        <p:nvSpPr>
          <p:cNvPr id="3" name="Text Placeholder 2">
            <a:extLst>
              <a:ext uri="{FF2B5EF4-FFF2-40B4-BE49-F238E27FC236}">
                <a16:creationId xmlns:a16="http://schemas.microsoft.com/office/drawing/2014/main" id="{F14371F7-AE0C-8BC9-3D77-FFBA7CE58ED6}"/>
              </a:ext>
            </a:extLst>
          </p:cNvPr>
          <p:cNvSpPr>
            <a:spLocks noGrp="1"/>
          </p:cNvSpPr>
          <p:nvPr>
            <p:ph type="body" sz="quarter" idx="10"/>
          </p:nvPr>
        </p:nvSpPr>
        <p:spPr>
          <a:xfrm>
            <a:off x="478631" y="1851660"/>
            <a:ext cx="4813459" cy="4060366"/>
          </a:xfrm>
        </p:spPr>
        <p:txBody>
          <a:bodyPr/>
          <a:lstStyle/>
          <a:p>
            <a:pPr marL="457200" indent="-457200">
              <a:buFont typeface="Arial" panose="020B0604020202020204" pitchFamily="34" charset="0"/>
              <a:buChar char="•"/>
            </a:pPr>
            <a:r>
              <a:rPr lang="en-GB" dirty="0"/>
              <a:t>Correct predictions fall on the diagonal of the matrix </a:t>
            </a:r>
          </a:p>
          <a:p>
            <a:pPr marL="457200" indent="-457200">
              <a:buFont typeface="Arial" panose="020B0604020202020204" pitchFamily="34" charset="0"/>
              <a:buChar char="•"/>
            </a:pPr>
            <a:r>
              <a:rPr lang="en-GB" dirty="0"/>
              <a:t>Off the diagonal are instances that has been misclassified</a:t>
            </a:r>
          </a:p>
          <a:p>
            <a:pPr marL="457200" indent="-457200">
              <a:buFont typeface="Arial" panose="020B0604020202020204" pitchFamily="34" charset="0"/>
              <a:buChar char="•"/>
            </a:pPr>
            <a:r>
              <a:rPr lang="en-GB" dirty="0"/>
              <a:t>Performance is based on the counts of the predictions on and off the diagonal of the confusion matrix</a:t>
            </a:r>
          </a:p>
        </p:txBody>
      </p:sp>
      <p:graphicFrame>
        <p:nvGraphicFramePr>
          <p:cNvPr id="4" name="Table 3">
            <a:extLst>
              <a:ext uri="{FF2B5EF4-FFF2-40B4-BE49-F238E27FC236}">
                <a16:creationId xmlns:a16="http://schemas.microsoft.com/office/drawing/2014/main" id="{F6F1B589-CE9A-4A99-6725-AE88E0AE9603}"/>
              </a:ext>
            </a:extLst>
          </p:cNvPr>
          <p:cNvGraphicFramePr>
            <a:graphicFrameLocks noGrp="1"/>
          </p:cNvGraphicFramePr>
          <p:nvPr/>
        </p:nvGraphicFramePr>
        <p:xfrm>
          <a:off x="5757548" y="1030569"/>
          <a:ext cx="5027928" cy="4892463"/>
        </p:xfrm>
        <a:graphic>
          <a:graphicData uri="http://schemas.openxmlformats.org/drawingml/2006/table">
            <a:tbl>
              <a:tblPr firstRow="1" bandRow="1">
                <a:tableStyleId>{5C22544A-7EE6-4342-B048-85BDC9FD1C3A}</a:tableStyleId>
              </a:tblPr>
              <a:tblGrid>
                <a:gridCol w="1675976">
                  <a:extLst>
                    <a:ext uri="{9D8B030D-6E8A-4147-A177-3AD203B41FA5}">
                      <a16:colId xmlns:a16="http://schemas.microsoft.com/office/drawing/2014/main" val="2494943131"/>
                    </a:ext>
                  </a:extLst>
                </a:gridCol>
                <a:gridCol w="1675976">
                  <a:extLst>
                    <a:ext uri="{9D8B030D-6E8A-4147-A177-3AD203B41FA5}">
                      <a16:colId xmlns:a16="http://schemas.microsoft.com/office/drawing/2014/main" val="2961495986"/>
                    </a:ext>
                  </a:extLst>
                </a:gridCol>
                <a:gridCol w="1675976">
                  <a:extLst>
                    <a:ext uri="{9D8B030D-6E8A-4147-A177-3AD203B41FA5}">
                      <a16:colId xmlns:a16="http://schemas.microsoft.com/office/drawing/2014/main" val="4049080669"/>
                    </a:ext>
                  </a:extLst>
                </a:gridCol>
              </a:tblGrid>
              <a:tr h="1630821">
                <a:tc>
                  <a:txBody>
                    <a:bodyPr/>
                    <a:lstStyle/>
                    <a:p>
                      <a:r>
                        <a:rPr lang="en-GB" dirty="0"/>
                        <a:t>Actually Positive</a:t>
                      </a:r>
                    </a:p>
                  </a:txBody>
                  <a:tcPr/>
                </a:tc>
                <a:tc>
                  <a:txBody>
                    <a:bodyPr/>
                    <a:lstStyle/>
                    <a:p>
                      <a:r>
                        <a:rPr lang="en-GB" dirty="0"/>
                        <a:t>Actually Negative</a:t>
                      </a:r>
                    </a:p>
                  </a:txBody>
                  <a:tcPr/>
                </a:tc>
                <a:tc>
                  <a:txBody>
                    <a:bodyPr/>
                    <a:lstStyle/>
                    <a:p>
                      <a:endParaRPr lang="en-GB" dirty="0"/>
                    </a:p>
                  </a:txBody>
                  <a:tcPr>
                    <a:noFill/>
                  </a:tcPr>
                </a:tc>
                <a:extLst>
                  <a:ext uri="{0D108BD9-81ED-4DB2-BD59-A6C34878D82A}">
                    <a16:rowId xmlns:a16="http://schemas.microsoft.com/office/drawing/2014/main" val="2705585031"/>
                  </a:ext>
                </a:extLst>
              </a:tr>
              <a:tr h="1630821">
                <a:tc>
                  <a:txBody>
                    <a:bodyPr/>
                    <a:lstStyle/>
                    <a:p>
                      <a:r>
                        <a:rPr lang="en-GB" dirty="0"/>
                        <a:t>True Positive (TP)</a:t>
                      </a:r>
                    </a:p>
                  </a:txBody>
                  <a:tcPr>
                    <a:solidFill>
                      <a:srgbClr val="D8CEDD"/>
                    </a:solidFill>
                  </a:tcPr>
                </a:tc>
                <a:tc>
                  <a:txBody>
                    <a:bodyPr/>
                    <a:lstStyle/>
                    <a:p>
                      <a:r>
                        <a:rPr lang="en-GB" dirty="0"/>
                        <a:t>False Positive (FP)</a:t>
                      </a:r>
                    </a:p>
                  </a:txBody>
                  <a:tcPr>
                    <a:solidFill>
                      <a:srgbClr val="EAEFF7"/>
                    </a:solidFill>
                  </a:tcPr>
                </a:tc>
                <a:tc>
                  <a:txBody>
                    <a:bodyPr/>
                    <a:lstStyle/>
                    <a:p>
                      <a:r>
                        <a:rPr lang="en-GB" dirty="0"/>
                        <a:t>Predicted Positive</a:t>
                      </a:r>
                    </a:p>
                  </a:txBody>
                  <a:tcPr>
                    <a:solidFill>
                      <a:srgbClr val="5B9BD5"/>
                    </a:solidFill>
                  </a:tcPr>
                </a:tc>
                <a:extLst>
                  <a:ext uri="{0D108BD9-81ED-4DB2-BD59-A6C34878D82A}">
                    <a16:rowId xmlns:a16="http://schemas.microsoft.com/office/drawing/2014/main" val="568642977"/>
                  </a:ext>
                </a:extLst>
              </a:tr>
              <a:tr h="1630821">
                <a:tc>
                  <a:txBody>
                    <a:bodyPr/>
                    <a:lstStyle/>
                    <a:p>
                      <a:r>
                        <a:rPr lang="en-GB" dirty="0"/>
                        <a:t>False Negative (FP)</a:t>
                      </a:r>
                    </a:p>
                  </a:txBody>
                  <a:tcPr/>
                </a:tc>
                <a:tc>
                  <a:txBody>
                    <a:bodyPr/>
                    <a:lstStyle/>
                    <a:p>
                      <a:r>
                        <a:rPr lang="en-GB" dirty="0"/>
                        <a:t>True Negative (TN)</a:t>
                      </a:r>
                    </a:p>
                  </a:txBody>
                  <a:tcPr>
                    <a:solidFill>
                      <a:srgbClr val="D8CEDD"/>
                    </a:solidFill>
                  </a:tcPr>
                </a:tc>
                <a:tc>
                  <a:txBody>
                    <a:bodyPr/>
                    <a:lstStyle/>
                    <a:p>
                      <a:r>
                        <a:rPr lang="en-GB" dirty="0"/>
                        <a:t>Predicted Negative</a:t>
                      </a:r>
                    </a:p>
                  </a:txBody>
                  <a:tcPr>
                    <a:solidFill>
                      <a:srgbClr val="5B9BD5"/>
                    </a:solidFill>
                  </a:tcPr>
                </a:tc>
                <a:extLst>
                  <a:ext uri="{0D108BD9-81ED-4DB2-BD59-A6C34878D82A}">
                    <a16:rowId xmlns:a16="http://schemas.microsoft.com/office/drawing/2014/main" val="3126251222"/>
                  </a:ext>
                </a:extLst>
              </a:tr>
            </a:tbl>
          </a:graphicData>
        </a:graphic>
      </p:graphicFrame>
    </p:spTree>
    <p:extLst>
      <p:ext uri="{BB962C8B-B14F-4D97-AF65-F5344CB8AC3E}">
        <p14:creationId xmlns:p14="http://schemas.microsoft.com/office/powerpoint/2010/main" val="4065219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61687-B757-B6CE-F828-AEA2929A0CB8}"/>
              </a:ext>
            </a:extLst>
          </p:cNvPr>
          <p:cNvSpPr>
            <a:spLocks noGrp="1"/>
          </p:cNvSpPr>
          <p:nvPr>
            <p:ph type="title"/>
          </p:nvPr>
        </p:nvSpPr>
        <p:spPr>
          <a:xfrm>
            <a:off x="478631" y="945975"/>
            <a:ext cx="11040094" cy="631366"/>
          </a:xfrm>
        </p:spPr>
        <p:txBody>
          <a:bodyPr/>
          <a:lstStyle/>
          <a:p>
            <a:r>
              <a:rPr lang="en-GB" dirty="0"/>
              <a:t>Evaluation maths: Accuracy</a:t>
            </a:r>
          </a:p>
        </p:txBody>
      </p:sp>
      <p:sp>
        <p:nvSpPr>
          <p:cNvPr id="3" name="Text Placeholder 2">
            <a:extLst>
              <a:ext uri="{FF2B5EF4-FFF2-40B4-BE49-F238E27FC236}">
                <a16:creationId xmlns:a16="http://schemas.microsoft.com/office/drawing/2014/main" id="{9C7AD749-6D97-D9ED-426B-8020F63A61FB}"/>
              </a:ext>
            </a:extLst>
          </p:cNvPr>
          <p:cNvSpPr>
            <a:spLocks noGrp="1"/>
          </p:cNvSpPr>
          <p:nvPr>
            <p:ph type="body" sz="quarter" idx="10"/>
          </p:nvPr>
        </p:nvSpPr>
        <p:spPr>
          <a:xfrm>
            <a:off x="478631" y="1643423"/>
            <a:ext cx="3956209" cy="4782089"/>
          </a:xfrm>
        </p:spPr>
        <p:txBody>
          <a:bodyPr/>
          <a:lstStyle/>
          <a:p>
            <a:r>
              <a:rPr lang="en-GB" dirty="0"/>
              <a:t>Number right out of the total number of samples</a:t>
            </a:r>
          </a:p>
          <a:p>
            <a:endParaRPr lang="en-GB" dirty="0"/>
          </a:p>
          <a:p>
            <a:r>
              <a:rPr lang="en-GB" dirty="0"/>
              <a:t>Percentage the model got right overall</a:t>
            </a:r>
          </a:p>
          <a:p>
            <a:endParaRPr lang="en-GB" dirty="0"/>
          </a:p>
          <a:p>
            <a:r>
              <a:rPr lang="en-GB" dirty="0"/>
              <a:t>Good metric if the dataset is quite balanced (i.e. same number of all classes). Good for multiclass.</a:t>
            </a:r>
          </a:p>
        </p:txBody>
      </p:sp>
      <p:sp>
        <p:nvSpPr>
          <p:cNvPr id="4" name="Rectangle 3">
            <a:extLst>
              <a:ext uri="{FF2B5EF4-FFF2-40B4-BE49-F238E27FC236}">
                <a16:creationId xmlns:a16="http://schemas.microsoft.com/office/drawing/2014/main" id="{2D6AC402-6EDE-64AC-D5C0-A122356FA7C8}"/>
              </a:ext>
            </a:extLst>
          </p:cNvPr>
          <p:cNvSpPr/>
          <p:nvPr/>
        </p:nvSpPr>
        <p:spPr>
          <a:xfrm>
            <a:off x="9650730" y="2567942"/>
            <a:ext cx="525780" cy="525779"/>
          </a:xfrm>
          <a:prstGeom prst="rect">
            <a:avLst/>
          </a:prstGeom>
          <a:solidFill>
            <a:srgbClr val="D8CED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6CC43F61-70D3-E63C-F8EB-3B3F63FB806F}"/>
              </a:ext>
            </a:extLst>
          </p:cNvPr>
          <p:cNvSpPr/>
          <p:nvPr/>
        </p:nvSpPr>
        <p:spPr>
          <a:xfrm>
            <a:off x="10176510" y="3093721"/>
            <a:ext cx="525780" cy="525779"/>
          </a:xfrm>
          <a:prstGeom prst="rect">
            <a:avLst/>
          </a:prstGeom>
          <a:solidFill>
            <a:srgbClr val="D8CED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3D377BE1-7B24-499F-9472-005C0722F103}"/>
              </a:ext>
            </a:extLst>
          </p:cNvPr>
          <p:cNvSpPr/>
          <p:nvPr/>
        </p:nvSpPr>
        <p:spPr>
          <a:xfrm>
            <a:off x="9650730" y="4084321"/>
            <a:ext cx="525780" cy="525779"/>
          </a:xfrm>
          <a:prstGeom prst="rect">
            <a:avLst/>
          </a:prstGeom>
          <a:solidFill>
            <a:srgbClr val="D8CED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57D05302-0C6C-76ED-45ED-00B2415029C6}"/>
              </a:ext>
            </a:extLst>
          </p:cNvPr>
          <p:cNvSpPr/>
          <p:nvPr/>
        </p:nvSpPr>
        <p:spPr>
          <a:xfrm>
            <a:off x="10176510" y="4084320"/>
            <a:ext cx="525780" cy="525779"/>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E4B722BD-3362-08BF-AB0B-E95207F1387F}"/>
              </a:ext>
            </a:extLst>
          </p:cNvPr>
          <p:cNvSpPr/>
          <p:nvPr/>
        </p:nvSpPr>
        <p:spPr>
          <a:xfrm>
            <a:off x="9650730" y="4610100"/>
            <a:ext cx="525780" cy="525779"/>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8A4A6400-2178-0C25-A913-8404E6132610}"/>
              </a:ext>
            </a:extLst>
          </p:cNvPr>
          <p:cNvSpPr/>
          <p:nvPr/>
        </p:nvSpPr>
        <p:spPr>
          <a:xfrm>
            <a:off x="10176510" y="4610100"/>
            <a:ext cx="525780" cy="525779"/>
          </a:xfrm>
          <a:prstGeom prst="rect">
            <a:avLst/>
          </a:prstGeom>
          <a:solidFill>
            <a:srgbClr val="D8CED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Connector 12">
            <a:extLst>
              <a:ext uri="{FF2B5EF4-FFF2-40B4-BE49-F238E27FC236}">
                <a16:creationId xmlns:a16="http://schemas.microsoft.com/office/drawing/2014/main" id="{944FA2E2-10D1-64DF-4DE1-232806E9A9A2}"/>
              </a:ext>
            </a:extLst>
          </p:cNvPr>
          <p:cNvCxnSpPr>
            <a:cxnSpLocks/>
          </p:cNvCxnSpPr>
          <p:nvPr/>
        </p:nvCxnSpPr>
        <p:spPr>
          <a:xfrm>
            <a:off x="9155430" y="3897630"/>
            <a:ext cx="201168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784A107-B8D9-87FC-441D-F063AE63FA4D}"/>
              </a:ext>
            </a:extLst>
          </p:cNvPr>
          <p:cNvSpPr txBox="1"/>
          <p:nvPr/>
        </p:nvSpPr>
        <p:spPr>
          <a:xfrm>
            <a:off x="6593783" y="2830831"/>
            <a:ext cx="1135247" cy="461665"/>
          </a:xfrm>
          <a:prstGeom prst="rect">
            <a:avLst/>
          </a:prstGeom>
          <a:noFill/>
        </p:spPr>
        <p:txBody>
          <a:bodyPr wrap="none" rtlCol="0">
            <a:spAutoFit/>
          </a:bodyPr>
          <a:lstStyle/>
          <a:p>
            <a:r>
              <a:rPr lang="en-GB" sz="2400" dirty="0"/>
              <a:t>TP + TN</a:t>
            </a:r>
          </a:p>
        </p:txBody>
      </p:sp>
      <p:cxnSp>
        <p:nvCxnSpPr>
          <p:cNvPr id="17" name="Straight Connector 16">
            <a:extLst>
              <a:ext uri="{FF2B5EF4-FFF2-40B4-BE49-F238E27FC236}">
                <a16:creationId xmlns:a16="http://schemas.microsoft.com/office/drawing/2014/main" id="{68CCECE5-9017-93D5-57D1-28B8B3F899AD}"/>
              </a:ext>
            </a:extLst>
          </p:cNvPr>
          <p:cNvCxnSpPr>
            <a:cxnSpLocks/>
          </p:cNvCxnSpPr>
          <p:nvPr/>
        </p:nvCxnSpPr>
        <p:spPr>
          <a:xfrm>
            <a:off x="6096000" y="3295650"/>
            <a:ext cx="201168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25DD33B-EDB8-0875-69D1-8894424D125A}"/>
              </a:ext>
            </a:extLst>
          </p:cNvPr>
          <p:cNvSpPr txBox="1"/>
          <p:nvPr/>
        </p:nvSpPr>
        <p:spPr>
          <a:xfrm>
            <a:off x="6125427" y="3377684"/>
            <a:ext cx="2289409" cy="461665"/>
          </a:xfrm>
          <a:prstGeom prst="rect">
            <a:avLst/>
          </a:prstGeom>
          <a:noFill/>
        </p:spPr>
        <p:txBody>
          <a:bodyPr wrap="none" rtlCol="0">
            <a:spAutoFit/>
          </a:bodyPr>
          <a:lstStyle/>
          <a:p>
            <a:r>
              <a:rPr lang="en-GB" sz="2400" dirty="0"/>
              <a:t>TP + TN + FP +FN</a:t>
            </a:r>
          </a:p>
        </p:txBody>
      </p:sp>
    </p:spTree>
    <p:extLst>
      <p:ext uri="{BB962C8B-B14F-4D97-AF65-F5344CB8AC3E}">
        <p14:creationId xmlns:p14="http://schemas.microsoft.com/office/powerpoint/2010/main" val="2413599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GB"/>
              <a:t>Predictive Accuracy</a:t>
            </a:r>
          </a:p>
        </p:txBody>
      </p:sp>
      <p:sp>
        <p:nvSpPr>
          <p:cNvPr id="221187" name="Rectangle 3"/>
          <p:cNvSpPr>
            <a:spLocks noGrp="1" noChangeArrowheads="1"/>
          </p:cNvSpPr>
          <p:nvPr>
            <p:ph type="body" idx="1"/>
          </p:nvPr>
        </p:nvSpPr>
        <p:spPr>
          <a:xfrm>
            <a:off x="798216" y="1783328"/>
            <a:ext cx="6984776" cy="4579937"/>
          </a:xfrm>
        </p:spPr>
        <p:txBody>
          <a:bodyPr/>
          <a:lstStyle/>
          <a:p>
            <a:r>
              <a:rPr lang="en-GB" dirty="0"/>
              <a:t>Predictive Accuracy</a:t>
            </a:r>
          </a:p>
          <a:p>
            <a:pPr lvl="1"/>
            <a:r>
              <a:rPr lang="en-GB" dirty="0"/>
              <a:t>proportion of test examples correctly classified </a:t>
            </a:r>
          </a:p>
          <a:p>
            <a:pPr lvl="2"/>
            <a:r>
              <a:rPr lang="en-GB" dirty="0"/>
              <a:t>Number between 0 and 1</a:t>
            </a:r>
          </a:p>
          <a:p>
            <a:pPr lvl="2"/>
            <a:r>
              <a:rPr lang="en-GB" dirty="0"/>
              <a:t>Often expressed as percentage </a:t>
            </a:r>
          </a:p>
          <a:p>
            <a:pPr lvl="2"/>
            <a:endParaRPr lang="en-GB" dirty="0"/>
          </a:p>
          <a:p>
            <a:r>
              <a:rPr lang="en-GB" dirty="0">
                <a:solidFill>
                  <a:srgbClr val="000000"/>
                </a:solidFill>
              </a:rPr>
              <a:t>Error Rate</a:t>
            </a:r>
          </a:p>
          <a:p>
            <a:pPr lvl="1"/>
            <a:r>
              <a:rPr lang="en-GB" dirty="0">
                <a:solidFill>
                  <a:srgbClr val="000000"/>
                </a:solidFill>
              </a:rPr>
              <a:t>Proportion of test examples incorrectly classified </a:t>
            </a:r>
          </a:p>
          <a:p>
            <a:pPr lvl="2"/>
            <a:r>
              <a:rPr lang="en-GB" dirty="0">
                <a:solidFill>
                  <a:srgbClr val="000000"/>
                </a:solidFill>
              </a:rPr>
              <a:t>often expressed as percentage</a:t>
            </a:r>
          </a:p>
          <a:p>
            <a:pPr lvl="2"/>
            <a:endParaRPr lang="en-GB" dirty="0">
              <a:solidFill>
                <a:srgbClr val="000000"/>
              </a:solidFill>
            </a:endParaRPr>
          </a:p>
          <a:p>
            <a:r>
              <a:rPr lang="en-GB" dirty="0"/>
              <a:t>Error rate (%) = 100 – Predictive Accuracy (%)</a:t>
            </a:r>
          </a:p>
          <a:p>
            <a:pPr lvl="2"/>
            <a:endParaRPr lang="en-GB"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5420" y="2492896"/>
            <a:ext cx="1984548" cy="233285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predictive accuracy</a:t>
            </a:r>
          </a:p>
        </p:txBody>
      </p:sp>
      <p:sp>
        <p:nvSpPr>
          <p:cNvPr id="3" name="Content Placeholder 2"/>
          <p:cNvSpPr>
            <a:spLocks noGrp="1"/>
          </p:cNvSpPr>
          <p:nvPr>
            <p:ph idx="1"/>
          </p:nvPr>
        </p:nvSpPr>
        <p:spPr/>
        <p:txBody>
          <a:bodyPr/>
          <a:lstStyle/>
          <a:p>
            <a:pPr marL="0" indent="0">
              <a:spcBef>
                <a:spcPts val="600"/>
              </a:spcBef>
              <a:buNone/>
            </a:pPr>
            <a:r>
              <a:rPr lang="en-GB" dirty="0"/>
              <a:t>Correctly Classified Instances      42                    73.6842 %</a:t>
            </a:r>
          </a:p>
          <a:p>
            <a:pPr marL="0" indent="0">
              <a:spcBef>
                <a:spcPts val="600"/>
              </a:spcBef>
              <a:buNone/>
            </a:pPr>
            <a:r>
              <a:rPr lang="en-GB" dirty="0"/>
              <a:t>Incorrectly Classified Instances   15                    26.3158 %</a:t>
            </a:r>
          </a:p>
          <a:p>
            <a:pPr marL="0" indent="0">
              <a:spcBef>
                <a:spcPts val="600"/>
              </a:spcBef>
              <a:buNone/>
            </a:pPr>
            <a:r>
              <a:rPr lang="en-GB" dirty="0"/>
              <a:t>Total Number of Instances           57     </a:t>
            </a:r>
          </a:p>
          <a:p>
            <a:endParaRPr lang="en-GB" dirty="0"/>
          </a:p>
        </p:txBody>
      </p:sp>
      <p:sp>
        <p:nvSpPr>
          <p:cNvPr id="5" name="Oval Callout 4"/>
          <p:cNvSpPr/>
          <p:nvPr/>
        </p:nvSpPr>
        <p:spPr>
          <a:xfrm>
            <a:off x="6853409" y="760143"/>
            <a:ext cx="2232248" cy="720080"/>
          </a:xfrm>
          <a:prstGeom prst="wedgeEllipseCallout">
            <a:avLst>
              <a:gd name="adj1" fmla="val 6789"/>
              <a:gd name="adj2" fmla="val 75727"/>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tx2">
                    <a:lumMod val="75000"/>
                  </a:schemeClr>
                </a:solidFill>
              </a:rPr>
              <a:t>Accuracy (42/57)</a:t>
            </a:r>
          </a:p>
        </p:txBody>
      </p:sp>
      <p:sp>
        <p:nvSpPr>
          <p:cNvPr id="6" name="Oval Callout 5"/>
          <p:cNvSpPr/>
          <p:nvPr/>
        </p:nvSpPr>
        <p:spPr>
          <a:xfrm>
            <a:off x="7027368" y="2894046"/>
            <a:ext cx="2232248" cy="720080"/>
          </a:xfrm>
          <a:prstGeom prst="wedgeEllipseCallout">
            <a:avLst>
              <a:gd name="adj1" fmla="val 287"/>
              <a:gd name="adj2" fmla="val -91572"/>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Error</a:t>
            </a:r>
          </a:p>
          <a:p>
            <a:pPr algn="ctr"/>
            <a:r>
              <a:rPr lang="en-GB" sz="2400" b="1" dirty="0"/>
              <a:t>15/57</a:t>
            </a:r>
          </a:p>
        </p:txBody>
      </p:sp>
    </p:spTree>
    <p:extLst>
      <p:ext uri="{BB962C8B-B14F-4D97-AF65-F5344CB8AC3E}">
        <p14:creationId xmlns:p14="http://schemas.microsoft.com/office/powerpoint/2010/main" val="4123169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851958" y="945358"/>
            <a:ext cx="10488083" cy="603224"/>
          </a:xfrm>
        </p:spPr>
        <p:txBody>
          <a:bodyPr/>
          <a:lstStyle/>
          <a:p>
            <a:r>
              <a:rPr lang="en-GB" b="1" dirty="0">
                <a:solidFill>
                  <a:srgbClr val="69216A"/>
                </a:solidFill>
                <a:latin typeface="+mn-lt"/>
              </a:rPr>
              <a:t>Accuracy example – binary classification</a:t>
            </a:r>
          </a:p>
        </p:txBody>
      </p:sp>
      <mc:AlternateContent xmlns:mc="http://schemas.openxmlformats.org/markup-compatibility/2006" xmlns:a14="http://schemas.microsoft.com/office/drawing/2010/main">
        <mc:Choice Requires="a14">
          <p:sp>
            <p:nvSpPr>
              <p:cNvPr id="222211" name="Rectangle 3"/>
              <p:cNvSpPr>
                <a:spLocks noGrp="1" noChangeArrowheads="1"/>
              </p:cNvSpPr>
              <p:nvPr>
                <p:ph type="body" sz="half" idx="1"/>
              </p:nvPr>
            </p:nvSpPr>
            <p:spPr>
              <a:xfrm>
                <a:off x="1155389" y="1590926"/>
                <a:ext cx="9392408" cy="4941887"/>
              </a:xfrm>
            </p:spPr>
            <p:txBody>
              <a:bodyPr/>
              <a:lstStyle/>
              <a:p>
                <a:r>
                  <a:rPr lang="en-GB" dirty="0"/>
                  <a:t>Test examples contain 500 positives and 500 negatives.</a:t>
                </a:r>
              </a:p>
              <a:p>
                <a:endParaRPr lang="en-GB" dirty="0"/>
              </a:p>
              <a:p>
                <a:endParaRPr lang="en-GB" dirty="0"/>
              </a:p>
              <a:p>
                <a:pPr marL="0" indent="0">
                  <a:buNone/>
                </a:pPr>
                <a:endParaRPr lang="en-GB" dirty="0"/>
              </a:p>
              <a:p>
                <a:r>
                  <a:rPr lang="en-GB" dirty="0"/>
                  <a:t>Predictive Accuracy =  </a:t>
                </a:r>
              </a:p>
              <a:p>
                <a:pPr marL="457200" lvl="1" indent="0">
                  <a:spcBef>
                    <a:spcPts val="1800"/>
                  </a:spcBef>
                  <a:buNone/>
                </a:pPr>
                <a:r>
                  <a:rPr lang="en-GB" dirty="0"/>
                  <a:t>= 100 * </a:t>
                </a:r>
                <a14:m>
                  <m:oMath xmlns:m="http://schemas.openxmlformats.org/officeDocument/2006/math">
                    <m:f>
                      <m:fPr>
                        <m:ctrlPr>
                          <a:rPr lang="en-GB" i="1" smtClean="0">
                            <a:solidFill>
                              <a:schemeClr val="tx1"/>
                            </a:solidFill>
                            <a:latin typeface="Cambria Math" panose="02040503050406030204" pitchFamily="18" charset="0"/>
                          </a:rPr>
                        </m:ctrlPr>
                      </m:fPr>
                      <m:num>
                        <m:r>
                          <a:rPr lang="en-GB" i="1">
                            <a:solidFill>
                              <a:schemeClr val="tx1"/>
                            </a:solidFill>
                            <a:latin typeface="Cambria Math" panose="02040503050406030204" pitchFamily="18" charset="0"/>
                          </a:rPr>
                          <m:t>𝑇𝑃</m:t>
                        </m:r>
                        <m:r>
                          <a:rPr lang="en-GB" i="1">
                            <a:solidFill>
                              <a:schemeClr val="tx1"/>
                            </a:solidFill>
                            <a:latin typeface="Cambria Math" panose="02040503050406030204" pitchFamily="18" charset="0"/>
                          </a:rPr>
                          <m:t>+</m:t>
                        </m:r>
                        <m:r>
                          <a:rPr lang="en-GB" i="1">
                            <a:solidFill>
                              <a:schemeClr val="tx1"/>
                            </a:solidFill>
                            <a:latin typeface="Cambria Math" panose="02040503050406030204" pitchFamily="18" charset="0"/>
                          </a:rPr>
                          <m:t>𝑇𝑁</m:t>
                        </m:r>
                      </m:num>
                      <m:den>
                        <m:r>
                          <a:rPr lang="en-GB" i="1">
                            <a:solidFill>
                              <a:schemeClr val="tx1"/>
                            </a:solidFill>
                            <a:latin typeface="Cambria Math" panose="02040503050406030204" pitchFamily="18" charset="0"/>
                          </a:rPr>
                          <m:t>𝑇𝑃</m:t>
                        </m:r>
                        <m:r>
                          <a:rPr lang="en-GB" i="1">
                            <a:solidFill>
                              <a:schemeClr val="tx1"/>
                            </a:solidFill>
                            <a:latin typeface="Cambria Math" panose="02040503050406030204" pitchFamily="18" charset="0"/>
                          </a:rPr>
                          <m:t>+</m:t>
                        </m:r>
                        <m:r>
                          <a:rPr lang="en-GB" i="1">
                            <a:solidFill>
                              <a:schemeClr val="tx1"/>
                            </a:solidFill>
                            <a:latin typeface="Cambria Math" panose="02040503050406030204" pitchFamily="18" charset="0"/>
                          </a:rPr>
                          <m:t>𝑇𝑁</m:t>
                        </m:r>
                        <m:r>
                          <a:rPr lang="en-GB" i="1">
                            <a:solidFill>
                              <a:schemeClr val="tx1"/>
                            </a:solidFill>
                            <a:latin typeface="Cambria Math" panose="02040503050406030204" pitchFamily="18" charset="0"/>
                          </a:rPr>
                          <m:t>+</m:t>
                        </m:r>
                        <m:r>
                          <a:rPr lang="en-GB" i="1">
                            <a:solidFill>
                              <a:schemeClr val="tx1"/>
                            </a:solidFill>
                            <a:latin typeface="Cambria Math" panose="02040503050406030204" pitchFamily="18" charset="0"/>
                          </a:rPr>
                          <m:t>𝐹𝑃</m:t>
                        </m:r>
                        <m:r>
                          <a:rPr lang="en-GB" i="1">
                            <a:solidFill>
                              <a:schemeClr val="tx1"/>
                            </a:solidFill>
                            <a:latin typeface="Cambria Math" panose="02040503050406030204" pitchFamily="18" charset="0"/>
                          </a:rPr>
                          <m:t>+</m:t>
                        </m:r>
                        <m:r>
                          <a:rPr lang="en-GB" i="1">
                            <a:solidFill>
                              <a:schemeClr val="tx1"/>
                            </a:solidFill>
                            <a:latin typeface="Cambria Math" panose="02040503050406030204" pitchFamily="18" charset="0"/>
                          </a:rPr>
                          <m:t>𝐹𝑁</m:t>
                        </m:r>
                      </m:den>
                    </m:f>
                    <m:r>
                      <a:rPr lang="en-GB" i="1">
                        <a:solidFill>
                          <a:schemeClr val="tx1"/>
                        </a:solidFill>
                        <a:latin typeface="Cambria Math" panose="02040503050406030204" pitchFamily="18" charset="0"/>
                      </a:rPr>
                      <m:t> </m:t>
                    </m:r>
                  </m:oMath>
                </a14:m>
                <a:r>
                  <a:rPr lang="en-GB" dirty="0">
                    <a:solidFill>
                      <a:schemeClr val="tx1"/>
                    </a:solidFill>
                  </a:rPr>
                  <a:t>=  </a:t>
                </a:r>
              </a:p>
              <a:p>
                <a:pPr marL="457200" lvl="1" indent="0">
                  <a:spcBef>
                    <a:spcPts val="1800"/>
                  </a:spcBef>
                  <a:buNone/>
                </a:pPr>
                <a:r>
                  <a:rPr lang="en-GB" dirty="0">
                    <a:solidFill>
                      <a:schemeClr val="tx1"/>
                    </a:solidFill>
                  </a:rPr>
                  <a:t>= 100 * </a:t>
                </a:r>
                <a14:m>
                  <m:oMath xmlns:m="http://schemas.openxmlformats.org/officeDocument/2006/math">
                    <m:f>
                      <m:fPr>
                        <m:ctrlPr>
                          <a:rPr lang="en-GB" i="1">
                            <a:solidFill>
                              <a:schemeClr val="tx1"/>
                            </a:solidFill>
                            <a:latin typeface="Cambria Math" panose="02040503050406030204" pitchFamily="18" charset="0"/>
                          </a:rPr>
                        </m:ctrlPr>
                      </m:fPr>
                      <m:num>
                        <m:r>
                          <a:rPr lang="en-GB" b="0" i="1" smtClean="0">
                            <a:solidFill>
                              <a:schemeClr val="tx1"/>
                            </a:solidFill>
                            <a:latin typeface="Cambria Math" panose="02040503050406030204" pitchFamily="18" charset="0"/>
                          </a:rPr>
                          <m:t>400</m:t>
                        </m:r>
                        <m:r>
                          <a:rPr lang="en-GB" i="1">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300</m:t>
                        </m:r>
                      </m:num>
                      <m:den>
                        <m:r>
                          <a:rPr lang="en-GB" b="0" i="1" smtClean="0">
                            <a:solidFill>
                              <a:schemeClr val="tx1"/>
                            </a:solidFill>
                            <a:latin typeface="Cambria Math" panose="02040503050406030204" pitchFamily="18" charset="0"/>
                          </a:rPr>
                          <m:t>400+300+200+100</m:t>
                        </m:r>
                      </m:den>
                    </m:f>
                    <m:r>
                      <a:rPr lang="en-GB" i="1">
                        <a:solidFill>
                          <a:schemeClr val="tx1"/>
                        </a:solidFill>
                        <a:latin typeface="Cambria Math" panose="02040503050406030204" pitchFamily="18" charset="0"/>
                      </a:rPr>
                      <m:t> </m:t>
                    </m:r>
                  </m:oMath>
                </a14:m>
                <a:r>
                  <a:rPr lang="en-GB" dirty="0">
                    <a:solidFill>
                      <a:schemeClr val="tx1"/>
                    </a:solidFill>
                  </a:rPr>
                  <a:t>= </a:t>
                </a:r>
              </a:p>
              <a:p>
                <a:pPr marL="457200" lvl="1" indent="0">
                  <a:spcBef>
                    <a:spcPts val="1800"/>
                  </a:spcBef>
                  <a:buNone/>
                </a:pPr>
                <a:r>
                  <a:rPr lang="en-GB" dirty="0">
                    <a:solidFill>
                      <a:schemeClr val="tx1"/>
                    </a:solidFill>
                  </a:rPr>
                  <a:t>= 100 * </a:t>
                </a:r>
                <a14:m>
                  <m:oMath xmlns:m="http://schemas.openxmlformats.org/officeDocument/2006/math">
                    <m:f>
                      <m:fPr>
                        <m:ctrlPr>
                          <a:rPr lang="en-GB" i="1">
                            <a:solidFill>
                              <a:schemeClr val="tx1"/>
                            </a:solidFill>
                            <a:latin typeface="Cambria Math" panose="02040503050406030204" pitchFamily="18" charset="0"/>
                          </a:rPr>
                        </m:ctrlPr>
                      </m:fPr>
                      <m:num>
                        <m:r>
                          <a:rPr lang="en-GB" b="0" i="1" smtClean="0">
                            <a:solidFill>
                              <a:schemeClr val="tx1"/>
                            </a:solidFill>
                            <a:latin typeface="Cambria Math" panose="02040503050406030204" pitchFamily="18" charset="0"/>
                          </a:rPr>
                          <m:t>700</m:t>
                        </m:r>
                      </m:num>
                      <m:den>
                        <m:r>
                          <a:rPr lang="en-GB" b="0" i="1" smtClean="0">
                            <a:solidFill>
                              <a:schemeClr val="tx1"/>
                            </a:solidFill>
                            <a:latin typeface="Cambria Math" panose="02040503050406030204" pitchFamily="18" charset="0"/>
                          </a:rPr>
                          <m:t>1000</m:t>
                        </m:r>
                      </m:den>
                    </m:f>
                    <m:r>
                      <a:rPr lang="en-GB" i="1">
                        <a:solidFill>
                          <a:schemeClr val="tx1"/>
                        </a:solidFill>
                        <a:latin typeface="Cambria Math" panose="02040503050406030204" pitchFamily="18" charset="0"/>
                      </a:rPr>
                      <m:t> </m:t>
                    </m:r>
                    <m:r>
                      <a:rPr lang="en-GB" b="0" i="1" smtClean="0">
                        <a:solidFill>
                          <a:schemeClr val="tx1"/>
                        </a:solidFill>
                        <a:latin typeface="Cambria Math" panose="02040503050406030204" pitchFamily="18" charset="0"/>
                      </a:rPr>
                      <m:t>= </m:t>
                    </m:r>
                  </m:oMath>
                </a14:m>
                <a:r>
                  <a:rPr lang="en-GB" dirty="0"/>
                  <a:t>70%</a:t>
                </a:r>
              </a:p>
            </p:txBody>
          </p:sp>
        </mc:Choice>
        <mc:Fallback xmlns="">
          <p:sp>
            <p:nvSpPr>
              <p:cNvPr id="222211" name="Rectangle 3"/>
              <p:cNvSpPr>
                <a:spLocks noGrp="1" noRot="1" noChangeAspect="1" noMove="1" noResize="1" noEditPoints="1" noAdjustHandles="1" noChangeArrowheads="1" noChangeShapeType="1" noTextEdit="1"/>
              </p:cNvSpPr>
              <p:nvPr>
                <p:ph type="body" sz="half" idx="1"/>
              </p:nvPr>
            </p:nvSpPr>
            <p:spPr>
              <a:xfrm>
                <a:off x="1155389" y="1590926"/>
                <a:ext cx="9392408" cy="4941887"/>
              </a:xfrm>
              <a:blipFill>
                <a:blip r:embed="rId3"/>
                <a:stretch>
                  <a:fillRect/>
                </a:stretch>
              </a:blipFill>
            </p:spPr>
            <p:txBody>
              <a:bodyPr/>
              <a:lstStyle/>
              <a:p>
                <a:r>
                  <a:rPr lang="en-GB">
                    <a:noFill/>
                  </a:rPr>
                  <a:t> </a:t>
                </a:r>
              </a:p>
            </p:txBody>
          </p:sp>
        </mc:Fallback>
      </mc:AlternateContent>
      <p:graphicFrame>
        <p:nvGraphicFramePr>
          <p:cNvPr id="222212" name="Group 4" descr="Confusion matrix"/>
          <p:cNvGraphicFramePr>
            <a:graphicFrameLocks noGrp="1"/>
          </p:cNvGraphicFramePr>
          <p:nvPr>
            <p:ph sz="half" idx="2"/>
          </p:nvPr>
        </p:nvGraphicFramePr>
        <p:xfrm>
          <a:off x="5375920" y="1784064"/>
          <a:ext cx="4968230" cy="2093914"/>
        </p:xfrm>
        <a:graphic>
          <a:graphicData uri="http://schemas.openxmlformats.org/drawingml/2006/table">
            <a:tbl>
              <a:tblPr firstRow="1"/>
              <a:tblGrid>
                <a:gridCol w="1201412">
                  <a:extLst>
                    <a:ext uri="{9D8B030D-6E8A-4147-A177-3AD203B41FA5}">
                      <a16:colId xmlns:a16="http://schemas.microsoft.com/office/drawing/2014/main" val="20000"/>
                    </a:ext>
                  </a:extLst>
                </a:gridCol>
                <a:gridCol w="1362284">
                  <a:extLst>
                    <a:ext uri="{9D8B030D-6E8A-4147-A177-3AD203B41FA5}">
                      <a16:colId xmlns:a16="http://schemas.microsoft.com/office/drawing/2014/main" val="20001"/>
                    </a:ext>
                  </a:extLst>
                </a:gridCol>
                <a:gridCol w="1442720">
                  <a:extLst>
                    <a:ext uri="{9D8B030D-6E8A-4147-A177-3AD203B41FA5}">
                      <a16:colId xmlns:a16="http://schemas.microsoft.com/office/drawing/2014/main" val="20002"/>
                    </a:ext>
                  </a:extLst>
                </a:gridCol>
                <a:gridCol w="961814">
                  <a:extLst>
                    <a:ext uri="{9D8B030D-6E8A-4147-A177-3AD203B41FA5}">
                      <a16:colId xmlns:a16="http://schemas.microsoft.com/office/drawing/2014/main" val="20003"/>
                    </a:ext>
                  </a:extLst>
                </a:gridCol>
              </a:tblGrid>
              <a:tr h="630238">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sz="2000" b="0" i="0" u="none" strike="noStrike" cap="none" normalizeH="0" baseline="0" dirty="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tx1"/>
                          </a:solidFill>
                          <a:effectLst/>
                          <a:latin typeface="Arial" pitchFamily="34" charset="0"/>
                        </a:rPr>
                        <a:t>Predicted</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GB"/>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Arial" pitchFamily="34"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Arial" pitchFamily="34" charset="0"/>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429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1" i="0" u="none" strike="noStrike" cap="none" normalizeH="0" baseline="0">
                          <a:ln>
                            <a:noFill/>
                          </a:ln>
                          <a:solidFill>
                            <a:schemeClr val="bg1"/>
                          </a:solidFill>
                          <a:effectLst/>
                          <a:latin typeface="Arial" pitchFamily="34" charset="0"/>
                        </a:rPr>
                        <a:t>Positive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1" i="0" u="none" strike="noStrike" cap="none" normalizeH="0" baseline="0" dirty="0">
                          <a:ln>
                            <a:noFill/>
                          </a:ln>
                          <a:solidFill>
                            <a:schemeClr val="bg1"/>
                          </a:solidFill>
                          <a:effectLst/>
                          <a:latin typeface="Arial" pitchFamily="34" charset="0"/>
                        </a:rPr>
                        <a:t>Negative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Arial" pitchFamily="34"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460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pitchFamily="34" charset="0"/>
                        </a:rPr>
                        <a:t>400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pitchFamily="34"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1" i="0" u="none" strike="noStrike" cap="none" normalizeH="0" baseline="0" dirty="0">
                          <a:ln>
                            <a:noFill/>
                          </a:ln>
                          <a:solidFill>
                            <a:schemeClr val="bg1"/>
                          </a:solidFill>
                          <a:effectLst/>
                          <a:latin typeface="Arial" pitchFamily="34" charset="0"/>
                        </a:rPr>
                        <a:t>Positive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sz="2000" b="0" i="0" u="none" strike="noStrike" cap="none" normalizeH="0" baseline="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pitchFamily="34" charset="0"/>
                        </a:rPr>
                        <a:t>Actual</a:t>
                      </a: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r h="4429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pitchFamily="34" charset="0"/>
                        </a:rPr>
                        <a:t>200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pitchFamily="34" charset="0"/>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1" i="0" u="none" strike="noStrike" cap="none" normalizeH="0" baseline="0" dirty="0">
                          <a:ln>
                            <a:noFill/>
                          </a:ln>
                          <a:solidFill>
                            <a:schemeClr val="bg1"/>
                          </a:solidFill>
                          <a:effectLst/>
                          <a:latin typeface="Arial" pitchFamily="34" charset="0"/>
                        </a:rPr>
                        <a:t>Negative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vMerge="1">
                  <a:txBody>
                    <a:bodyPr/>
                    <a:lstStyle/>
                    <a:p>
                      <a:endParaRPr lang="en-GB"/>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0644A3-BD1A-42EA-A203-E509870F9376}"/>
              </a:ext>
            </a:extLst>
          </p:cNvPr>
          <p:cNvSpPr txBox="1"/>
          <p:nvPr/>
        </p:nvSpPr>
        <p:spPr>
          <a:xfrm>
            <a:off x="7656309" y="4537628"/>
            <a:ext cx="1379095" cy="707886"/>
          </a:xfrm>
          <a:prstGeom prst="rect">
            <a:avLst/>
          </a:prstGeom>
          <a:solidFill>
            <a:srgbClr val="FFFFCC"/>
          </a:solidFill>
        </p:spPr>
        <p:txBody>
          <a:bodyPr wrap="square" rtlCol="0">
            <a:spAutoFit/>
          </a:bodyPr>
          <a:lstStyle/>
          <a:p>
            <a:r>
              <a:rPr lang="el-GR" sz="2000" dirty="0">
                <a:cs typeface="Arial" pitchFamily="34" charset="0"/>
              </a:rPr>
              <a:t>Σ</a:t>
            </a:r>
            <a:r>
              <a:rPr lang="en-GB" sz="2000" dirty="0">
                <a:cs typeface="Arial" pitchFamily="34" charset="0"/>
              </a:rPr>
              <a:t> means “sum”</a:t>
            </a:r>
            <a:endParaRPr lang="en-GB" sz="2000" dirty="0"/>
          </a:p>
        </p:txBody>
      </p:sp>
      <p:graphicFrame>
        <p:nvGraphicFramePr>
          <p:cNvPr id="225460" name="Group 180" descr="Non-binary confusion matrix"/>
          <p:cNvGraphicFramePr>
            <a:graphicFrameLocks noGrp="1"/>
          </p:cNvGraphicFramePr>
          <p:nvPr>
            <p:ph sz="half" idx="2"/>
          </p:nvPr>
        </p:nvGraphicFramePr>
        <p:xfrm>
          <a:off x="5238772" y="966092"/>
          <a:ext cx="7069138" cy="3178084"/>
        </p:xfrm>
        <a:graphic>
          <a:graphicData uri="http://schemas.openxmlformats.org/drawingml/2006/table">
            <a:tbl>
              <a:tblPr firstRow="1"/>
              <a:tblGrid>
                <a:gridCol w="868363">
                  <a:extLst>
                    <a:ext uri="{9D8B030D-6E8A-4147-A177-3AD203B41FA5}">
                      <a16:colId xmlns:a16="http://schemas.microsoft.com/office/drawing/2014/main" val="20000"/>
                    </a:ext>
                  </a:extLst>
                </a:gridCol>
                <a:gridCol w="985837">
                  <a:extLst>
                    <a:ext uri="{9D8B030D-6E8A-4147-A177-3AD203B41FA5}">
                      <a16:colId xmlns:a16="http://schemas.microsoft.com/office/drawing/2014/main" val="20001"/>
                    </a:ext>
                  </a:extLst>
                </a:gridCol>
                <a:gridCol w="1042988">
                  <a:extLst>
                    <a:ext uri="{9D8B030D-6E8A-4147-A177-3AD203B41FA5}">
                      <a16:colId xmlns:a16="http://schemas.microsoft.com/office/drawing/2014/main" val="20002"/>
                    </a:ext>
                  </a:extLst>
                </a:gridCol>
                <a:gridCol w="1042987">
                  <a:extLst>
                    <a:ext uri="{9D8B030D-6E8A-4147-A177-3AD203B41FA5}">
                      <a16:colId xmlns:a16="http://schemas.microsoft.com/office/drawing/2014/main" val="20003"/>
                    </a:ext>
                  </a:extLst>
                </a:gridCol>
                <a:gridCol w="1042988">
                  <a:extLst>
                    <a:ext uri="{9D8B030D-6E8A-4147-A177-3AD203B41FA5}">
                      <a16:colId xmlns:a16="http://schemas.microsoft.com/office/drawing/2014/main" val="20004"/>
                    </a:ext>
                  </a:extLst>
                </a:gridCol>
                <a:gridCol w="1042987">
                  <a:extLst>
                    <a:ext uri="{9D8B030D-6E8A-4147-A177-3AD203B41FA5}">
                      <a16:colId xmlns:a16="http://schemas.microsoft.com/office/drawing/2014/main" val="20005"/>
                    </a:ext>
                  </a:extLst>
                </a:gridCol>
                <a:gridCol w="1042988">
                  <a:extLst>
                    <a:ext uri="{9D8B030D-6E8A-4147-A177-3AD203B41FA5}">
                      <a16:colId xmlns:a16="http://schemas.microsoft.com/office/drawing/2014/main" val="20006"/>
                    </a:ext>
                  </a:extLst>
                </a:gridCol>
              </a:tblGrid>
              <a:tr h="719133">
                <a:tc gridSpan="5">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sz="2000" b="0" i="0" u="none" strike="noStrike" cap="none" normalizeH="0" baseline="0">
                        <a:ln>
                          <a:noFill/>
                        </a:ln>
                        <a:solidFill>
                          <a:schemeClr val="tx1"/>
                        </a:solidFill>
                        <a:effectLst/>
                        <a:latin typeface="Arial"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pitchFamily="34" charset="0"/>
                        </a:rPr>
                        <a:t>Predicted</a:t>
                      </a:r>
                    </a:p>
                  </a:txBody>
                  <a:tcP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Arial" pitchFamily="34"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Arial" pitchFamily="34" charset="0"/>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0076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1" i="0" u="none" strike="noStrike" cap="none" normalizeH="0" baseline="0" dirty="0">
                          <a:ln>
                            <a:noFill/>
                          </a:ln>
                          <a:solidFill>
                            <a:schemeClr val="bg1"/>
                          </a:solidFill>
                          <a:effectLst/>
                          <a:latin typeface="Arial"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1" i="0" u="none" strike="noStrike" cap="none" normalizeH="0" baseline="0" dirty="0">
                          <a:ln>
                            <a:noFill/>
                          </a:ln>
                          <a:solidFill>
                            <a:schemeClr val="bg1"/>
                          </a:solidFill>
                          <a:effectLst/>
                          <a:latin typeface="Arial"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1" i="0" u="none" strike="noStrike" cap="none" normalizeH="0" baseline="0" dirty="0">
                          <a:ln>
                            <a:noFill/>
                          </a:ln>
                          <a:solidFill>
                            <a:schemeClr val="bg1"/>
                          </a:solidFill>
                          <a:effectLst/>
                          <a:latin typeface="Arial"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1" i="0" u="none" strike="noStrike" cap="none" normalizeH="0" baseline="0" dirty="0">
                          <a:ln>
                            <a:noFill/>
                          </a:ln>
                          <a:solidFill>
                            <a:schemeClr val="bg1"/>
                          </a:solidFill>
                          <a:effectLst/>
                          <a:latin typeface="Arial" pitchFamily="34"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1" i="0" u="none" strike="noStrike" cap="none" normalizeH="0" baseline="0" dirty="0">
                          <a:ln>
                            <a:noFill/>
                          </a:ln>
                          <a:solidFill>
                            <a:schemeClr val="bg1"/>
                          </a:solidFill>
                          <a:effectLst/>
                          <a:latin typeface="Arial" pitchFamily="34"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Arial" pitchFamily="34"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03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tx1"/>
                          </a:solidFill>
                          <a:effectLst/>
                          <a:latin typeface="Arial" pitchFamily="34"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7FFE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pitchFamily="34"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tx1"/>
                          </a:solidFill>
                          <a:effectLst/>
                          <a:latin typeface="Arial" pitchFamily="34"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1" i="0" u="none" strike="noStrike" cap="none" normalizeH="0" baseline="0" dirty="0">
                          <a:ln>
                            <a:noFill/>
                          </a:ln>
                          <a:solidFill>
                            <a:schemeClr val="bg1"/>
                          </a:solidFill>
                          <a:effectLst/>
                          <a:latin typeface="Arial"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03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pitchFamily="34"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7FFE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pitchFamily="34"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1" i="0" u="none" strike="noStrike" cap="none" normalizeH="0" baseline="0" dirty="0">
                          <a:ln>
                            <a:noFill/>
                          </a:ln>
                          <a:solidFill>
                            <a:schemeClr val="bg1"/>
                          </a:solidFill>
                          <a:effectLst/>
                          <a:latin typeface="Arial"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03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pitchFamily="34" charset="0"/>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7FFE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1" i="0" u="none" strike="noStrike" cap="none" normalizeH="0" baseline="0" dirty="0">
                          <a:ln>
                            <a:noFill/>
                          </a:ln>
                          <a:solidFill>
                            <a:schemeClr val="bg1"/>
                          </a:solidFill>
                          <a:effectLst/>
                          <a:latin typeface="Arial"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pitchFamily="34" charset="0"/>
                        </a:rPr>
                        <a:t>Actual</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03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pitchFamily="34"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7FFE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1" i="0" u="none" strike="noStrike" cap="none" normalizeH="0" baseline="0" dirty="0">
                          <a:ln>
                            <a:noFill/>
                          </a:ln>
                          <a:solidFill>
                            <a:schemeClr val="bg1"/>
                          </a:solidFill>
                          <a:effectLst/>
                          <a:latin typeface="Arial" pitchFamily="34"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0076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pitchFamily="34"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pitchFamily="34"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tx1"/>
                          </a:solidFill>
                          <a:effectLst/>
                          <a:latin typeface="Arial" pitchFamily="34"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7FFE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1" i="0" u="none" strike="noStrike" cap="none" normalizeH="0" baseline="0" dirty="0">
                          <a:ln>
                            <a:noFill/>
                          </a:ln>
                          <a:solidFill>
                            <a:schemeClr val="bg1"/>
                          </a:solidFill>
                          <a:effectLst/>
                          <a:latin typeface="Arial" pitchFamily="34"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mc:AlternateContent xmlns:mc="http://schemas.openxmlformats.org/markup-compatibility/2006" xmlns:a14="http://schemas.microsoft.com/office/drawing/2010/main">
        <mc:Choice Requires="a14">
          <p:sp>
            <p:nvSpPr>
              <p:cNvPr id="225283" name="Rectangle 3"/>
              <p:cNvSpPr>
                <a:spLocks noGrp="1" noChangeArrowheads="1"/>
              </p:cNvSpPr>
              <p:nvPr>
                <p:ph type="body" sz="half" idx="1"/>
              </p:nvPr>
            </p:nvSpPr>
            <p:spPr>
              <a:xfrm>
                <a:off x="635816" y="2692953"/>
                <a:ext cx="8137525" cy="1844675"/>
              </a:xfrm>
            </p:spPr>
            <p:txBody>
              <a:bodyPr/>
              <a:lstStyle/>
              <a:p>
                <a:r>
                  <a:rPr lang="en-GB" dirty="0"/>
                  <a:t>Predictive Accuracy  = </a:t>
                </a:r>
              </a:p>
              <a:p>
                <a:pPr marL="457200" lvl="1" indent="0">
                  <a:buNone/>
                </a:pPr>
                <a:r>
                  <a:rPr lang="en-GB" dirty="0"/>
                  <a:t>= 100 * (</a:t>
                </a:r>
                <a:r>
                  <a:rPr lang="el-GR" dirty="0">
                    <a:cs typeface="Arial" pitchFamily="34" charset="0"/>
                  </a:rPr>
                  <a:t>Σ</a:t>
                </a:r>
                <a:r>
                  <a:rPr lang="en-GB" dirty="0">
                    <a:cs typeface="Arial" pitchFamily="34" charset="0"/>
                  </a:rPr>
                  <a:t> diagonal)</a:t>
                </a:r>
                <a:r>
                  <a:rPr lang="en-GB" dirty="0"/>
                  <a:t> / (</a:t>
                </a:r>
                <a:r>
                  <a:rPr lang="el-GR" dirty="0">
                    <a:cs typeface="Arial" pitchFamily="34" charset="0"/>
                  </a:rPr>
                  <a:t>Σ</a:t>
                </a:r>
                <a:r>
                  <a:rPr lang="en-GB" dirty="0">
                    <a:cs typeface="Arial" pitchFamily="34" charset="0"/>
                  </a:rPr>
                  <a:t> table</a:t>
                </a:r>
                <a:r>
                  <a:rPr lang="en-GB" dirty="0"/>
                  <a:t>)</a:t>
                </a:r>
              </a:p>
              <a:p>
                <a:pPr marL="457200" lvl="1" indent="0">
                  <a:spcBef>
                    <a:spcPts val="1800"/>
                  </a:spcBef>
                  <a:buNone/>
                </a:pPr>
                <a:r>
                  <a:rPr lang="en-GB" dirty="0"/>
                  <a:t>= 100 *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𝑇𝑃</m:t>
                        </m:r>
                        <m:r>
                          <a:rPr lang="en-GB" i="1">
                            <a:latin typeface="Cambria Math" panose="02040503050406030204" pitchFamily="18" charset="0"/>
                          </a:rPr>
                          <m:t>+</m:t>
                        </m:r>
                        <m:r>
                          <a:rPr lang="en-GB" i="1">
                            <a:latin typeface="Cambria Math" panose="02040503050406030204" pitchFamily="18" charset="0"/>
                          </a:rPr>
                          <m:t>𝑇𝑁</m:t>
                        </m:r>
                      </m:num>
                      <m:den>
                        <m:r>
                          <a:rPr lang="en-GB" i="1">
                            <a:latin typeface="Cambria Math" panose="02040503050406030204" pitchFamily="18" charset="0"/>
                          </a:rPr>
                          <m:t>𝑇𝑃</m:t>
                        </m:r>
                        <m:r>
                          <a:rPr lang="en-GB" i="1">
                            <a:latin typeface="Cambria Math" panose="02040503050406030204" pitchFamily="18" charset="0"/>
                          </a:rPr>
                          <m:t>+</m:t>
                        </m:r>
                        <m:r>
                          <a:rPr lang="en-GB" i="1">
                            <a:latin typeface="Cambria Math" panose="02040503050406030204" pitchFamily="18" charset="0"/>
                          </a:rPr>
                          <m:t>𝑇𝑁</m:t>
                        </m:r>
                        <m:r>
                          <a:rPr lang="en-GB" i="1">
                            <a:latin typeface="Cambria Math" panose="02040503050406030204" pitchFamily="18" charset="0"/>
                          </a:rPr>
                          <m:t>+</m:t>
                        </m:r>
                        <m:r>
                          <a:rPr lang="en-GB" i="1">
                            <a:latin typeface="Cambria Math" panose="02040503050406030204" pitchFamily="18" charset="0"/>
                          </a:rPr>
                          <m:t>𝐹𝑃</m:t>
                        </m:r>
                        <m:r>
                          <a:rPr lang="en-GB" i="1">
                            <a:latin typeface="Cambria Math" panose="02040503050406030204" pitchFamily="18" charset="0"/>
                          </a:rPr>
                          <m:t>+</m:t>
                        </m:r>
                        <m:r>
                          <a:rPr lang="en-GB" i="1">
                            <a:latin typeface="Cambria Math" panose="02040503050406030204" pitchFamily="18" charset="0"/>
                          </a:rPr>
                          <m:t>𝐹𝑁</m:t>
                        </m:r>
                      </m:den>
                    </m:f>
                    <m:r>
                      <a:rPr lang="en-GB" i="1">
                        <a:latin typeface="Cambria Math" panose="02040503050406030204" pitchFamily="18" charset="0"/>
                      </a:rPr>
                      <m:t> </m:t>
                    </m:r>
                  </m:oMath>
                </a14:m>
                <a:r>
                  <a:rPr lang="en-GB" dirty="0"/>
                  <a:t>=  </a:t>
                </a:r>
              </a:p>
              <a:p>
                <a:pPr marL="457200" lvl="1" indent="0">
                  <a:spcBef>
                    <a:spcPts val="1800"/>
                  </a:spcBef>
                  <a:buNone/>
                </a:pPr>
                <a:r>
                  <a:rPr lang="en-GB" dirty="0"/>
                  <a:t>= 100 * </a:t>
                </a:r>
                <a14:m>
                  <m:oMath xmlns:m="http://schemas.openxmlformats.org/officeDocument/2006/math">
                    <m:f>
                      <m:fPr>
                        <m:ctrlPr>
                          <a:rPr lang="en-GB" i="1">
                            <a:latin typeface="Cambria Math" panose="02040503050406030204" pitchFamily="18" charset="0"/>
                          </a:rPr>
                        </m:ctrlPr>
                      </m:fPr>
                      <m:num>
                        <m:r>
                          <m:rPr>
                            <m:nor/>
                          </m:rPr>
                          <a:rPr lang="en-GB" dirty="0"/>
                          <m:t>100+50+150+200+100</m:t>
                        </m:r>
                      </m:num>
                      <m:den>
                        <m:r>
                          <a:rPr lang="en-GB" b="0" i="1" smtClean="0">
                            <a:latin typeface="Cambria Math" panose="02040503050406030204" pitchFamily="18" charset="0"/>
                          </a:rPr>
                          <m:t>1000</m:t>
                        </m:r>
                      </m:den>
                    </m:f>
                    <m:r>
                      <a:rPr lang="en-GB" i="1">
                        <a:latin typeface="Cambria Math" panose="02040503050406030204" pitchFamily="18" charset="0"/>
                      </a:rPr>
                      <m:t> </m:t>
                    </m:r>
                  </m:oMath>
                </a14:m>
                <a:r>
                  <a:rPr lang="en-GB" dirty="0"/>
                  <a:t>= </a:t>
                </a:r>
              </a:p>
              <a:p>
                <a:pPr marL="457200" lvl="1" indent="0">
                  <a:spcBef>
                    <a:spcPts val="1800"/>
                  </a:spcBef>
                  <a:buNone/>
                </a:pPr>
                <a:r>
                  <a:rPr lang="en-GB" dirty="0"/>
                  <a:t>= 100 * </a:t>
                </a:r>
                <a14:m>
                  <m:oMath xmlns:m="http://schemas.openxmlformats.org/officeDocument/2006/math">
                    <m:f>
                      <m:fPr>
                        <m:ctrlPr>
                          <a:rPr lang="en-GB" i="1">
                            <a:latin typeface="Cambria Math" panose="02040503050406030204" pitchFamily="18" charset="0"/>
                          </a:rPr>
                        </m:ctrlPr>
                      </m:fPr>
                      <m:num>
                        <m:r>
                          <a:rPr lang="en-GB" b="0" i="1" smtClean="0">
                            <a:latin typeface="Cambria Math" panose="02040503050406030204" pitchFamily="18" charset="0"/>
                          </a:rPr>
                          <m:t>6</m:t>
                        </m:r>
                        <m:r>
                          <a:rPr lang="en-GB" i="1">
                            <a:latin typeface="Cambria Math" panose="02040503050406030204" pitchFamily="18" charset="0"/>
                          </a:rPr>
                          <m:t>00</m:t>
                        </m:r>
                      </m:num>
                      <m:den>
                        <m:r>
                          <a:rPr lang="en-GB" i="1">
                            <a:latin typeface="Cambria Math" panose="02040503050406030204" pitchFamily="18" charset="0"/>
                          </a:rPr>
                          <m:t>1000</m:t>
                        </m:r>
                      </m:den>
                    </m:f>
                    <m:r>
                      <a:rPr lang="en-GB" i="1">
                        <a:latin typeface="Cambria Math" panose="02040503050406030204" pitchFamily="18" charset="0"/>
                      </a:rPr>
                      <m:t> =</m:t>
                    </m:r>
                    <m:r>
                      <a:rPr lang="en-GB" b="0" i="0" smtClean="0">
                        <a:latin typeface="Cambria Math" panose="02040503050406030204" pitchFamily="18" charset="0"/>
                      </a:rPr>
                      <m:t>6</m:t>
                    </m:r>
                  </m:oMath>
                </a14:m>
                <a:r>
                  <a:rPr lang="en-GB" dirty="0"/>
                  <a:t>0%</a:t>
                </a:r>
              </a:p>
            </p:txBody>
          </p:sp>
        </mc:Choice>
        <mc:Fallback xmlns="">
          <p:sp>
            <p:nvSpPr>
              <p:cNvPr id="225283" name="Rectangle 3"/>
              <p:cNvSpPr>
                <a:spLocks noGrp="1" noRot="1" noChangeAspect="1" noMove="1" noResize="1" noEditPoints="1" noAdjustHandles="1" noChangeArrowheads="1" noChangeShapeType="1" noTextEdit="1"/>
              </p:cNvSpPr>
              <p:nvPr>
                <p:ph type="body" sz="half" idx="1"/>
              </p:nvPr>
            </p:nvSpPr>
            <p:spPr>
              <a:xfrm>
                <a:off x="635816" y="2692953"/>
                <a:ext cx="8137525" cy="1844675"/>
              </a:xfrm>
              <a:blipFill>
                <a:blip r:embed="rId3"/>
                <a:stretch>
                  <a:fillRect/>
                </a:stretch>
              </a:blipFill>
            </p:spPr>
            <p:txBody>
              <a:bodyPr/>
              <a:lstStyle/>
              <a:p>
                <a:r>
                  <a:rPr lang="en-GB">
                    <a:noFill/>
                  </a:rPr>
                  <a:t> </a:t>
                </a:r>
              </a:p>
            </p:txBody>
          </p:sp>
        </mc:Fallback>
      </mc:AlternateContent>
      <p:sp>
        <p:nvSpPr>
          <p:cNvPr id="225282" name="Rectangle 2"/>
          <p:cNvSpPr>
            <a:spLocks noGrp="1" noChangeArrowheads="1"/>
          </p:cNvSpPr>
          <p:nvPr>
            <p:ph type="title"/>
          </p:nvPr>
        </p:nvSpPr>
        <p:spPr>
          <a:xfrm>
            <a:off x="524648" y="798202"/>
            <a:ext cx="10146121" cy="731044"/>
          </a:xfrm>
        </p:spPr>
        <p:txBody>
          <a:bodyPr/>
          <a:lstStyle/>
          <a:p>
            <a:r>
              <a:rPr lang="en-GB" b="1" dirty="0">
                <a:solidFill>
                  <a:srgbClr val="69216A"/>
                </a:solidFill>
                <a:latin typeface="+mn-lt"/>
              </a:rPr>
              <a:t>Accuracy – non-binary classification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2CFA7-ED63-7863-86F9-BCEEE2EB36CF}"/>
              </a:ext>
            </a:extLst>
          </p:cNvPr>
          <p:cNvSpPr>
            <a:spLocks noGrp="1"/>
          </p:cNvSpPr>
          <p:nvPr>
            <p:ph type="title"/>
          </p:nvPr>
        </p:nvSpPr>
        <p:spPr/>
        <p:txBody>
          <a:bodyPr/>
          <a:lstStyle/>
          <a:p>
            <a:r>
              <a:rPr lang="en-GB" dirty="0"/>
              <a:t>What is “Good” accuracy?</a:t>
            </a:r>
          </a:p>
        </p:txBody>
      </p:sp>
      <p:sp>
        <p:nvSpPr>
          <p:cNvPr id="3" name="Content Placeholder 2">
            <a:extLst>
              <a:ext uri="{FF2B5EF4-FFF2-40B4-BE49-F238E27FC236}">
                <a16:creationId xmlns:a16="http://schemas.microsoft.com/office/drawing/2014/main" id="{EC8BE341-B612-64E8-70E6-E0A6DA0AC2F2}"/>
              </a:ext>
            </a:extLst>
          </p:cNvPr>
          <p:cNvSpPr>
            <a:spLocks noGrp="1"/>
          </p:cNvSpPr>
          <p:nvPr>
            <p:ph idx="1"/>
          </p:nvPr>
        </p:nvSpPr>
        <p:spPr/>
        <p:txBody>
          <a:bodyPr/>
          <a:lstStyle/>
          <a:p>
            <a:r>
              <a:rPr lang="en-GB" dirty="0"/>
              <a:t>Binary classification &gt;50%</a:t>
            </a:r>
          </a:p>
          <a:p>
            <a:r>
              <a:rPr lang="en-GB" dirty="0"/>
              <a:t>Multiclass classification?</a:t>
            </a:r>
          </a:p>
          <a:p>
            <a:pPr lvl="1"/>
            <a:r>
              <a:rPr lang="en-GB" dirty="0"/>
              <a:t>10 classes &gt;10%</a:t>
            </a:r>
          </a:p>
          <a:p>
            <a:pPr lvl="1"/>
            <a:r>
              <a:rPr lang="en-GB" dirty="0"/>
              <a:t>3 classes &gt;33%</a:t>
            </a:r>
          </a:p>
          <a:p>
            <a:pPr lvl="1"/>
            <a:endParaRPr lang="en-GB" dirty="0"/>
          </a:p>
          <a:p>
            <a:r>
              <a:rPr lang="en-GB" dirty="0"/>
              <a:t>Any of these suggest the model has learned something. BUT only if the dataset is approximately balanced.</a:t>
            </a:r>
          </a:p>
          <a:p>
            <a:endParaRPr lang="en-GB" dirty="0"/>
          </a:p>
        </p:txBody>
      </p:sp>
      <p:sp>
        <p:nvSpPr>
          <p:cNvPr id="4" name="Date Placeholder 3">
            <a:extLst>
              <a:ext uri="{FF2B5EF4-FFF2-40B4-BE49-F238E27FC236}">
                <a16:creationId xmlns:a16="http://schemas.microsoft.com/office/drawing/2014/main" id="{16642BF5-10F2-A491-B0A7-FDA9C009C95A}"/>
              </a:ext>
            </a:extLst>
          </p:cNvPr>
          <p:cNvSpPr>
            <a:spLocks noGrp="1"/>
          </p:cNvSpPr>
          <p:nvPr>
            <p:ph type="dt" sz="half" idx="10"/>
          </p:nvPr>
        </p:nvSpPr>
        <p:spPr/>
        <p:txBody>
          <a:bodyPr/>
          <a:lstStyle/>
          <a:p>
            <a:fld id="{CD071B8E-0DD7-5842-950E-3289D9FBABB1}" type="datetime4">
              <a:rPr lang="en-GB" smtClean="0"/>
              <a:pPr/>
              <a:t>06 October 2025</a:t>
            </a:fld>
            <a:endParaRPr lang="en-US" dirty="0"/>
          </a:p>
        </p:txBody>
      </p:sp>
      <p:sp>
        <p:nvSpPr>
          <p:cNvPr id="5" name="Footer Placeholder 4">
            <a:extLst>
              <a:ext uri="{FF2B5EF4-FFF2-40B4-BE49-F238E27FC236}">
                <a16:creationId xmlns:a16="http://schemas.microsoft.com/office/drawing/2014/main" id="{EC9444FB-6DE7-8E19-B89D-7618534D7E1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A281D6-3667-1511-80FE-F4DAB2F02675}"/>
              </a:ext>
            </a:extLst>
          </p:cNvPr>
          <p:cNvSpPr>
            <a:spLocks noGrp="1"/>
          </p:cNvSpPr>
          <p:nvPr>
            <p:ph type="sldNum" sz="quarter" idx="12"/>
          </p:nvPr>
        </p:nvSpPr>
        <p:spPr/>
        <p:txBody>
          <a:bodyPr/>
          <a:lstStyle/>
          <a:p>
            <a:fld id="{437794D7-DC86-9A4E-9C9F-0B324FE8876A}" type="slidenum">
              <a:rPr lang="en-US" smtClean="0"/>
              <a:pPr/>
              <a:t>29</a:t>
            </a:fld>
            <a:endParaRPr lang="en-US" dirty="0"/>
          </a:p>
        </p:txBody>
      </p:sp>
    </p:spTree>
    <p:extLst>
      <p:ext uri="{BB962C8B-B14F-4D97-AF65-F5344CB8AC3E}">
        <p14:creationId xmlns:p14="http://schemas.microsoft.com/office/powerpoint/2010/main" val="1116257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9904D-B247-4B06-D5DC-4B6C5EF0636C}"/>
              </a:ext>
            </a:extLst>
          </p:cNvPr>
          <p:cNvSpPr>
            <a:spLocks noGrp="1"/>
          </p:cNvSpPr>
          <p:nvPr>
            <p:ph type="title"/>
          </p:nvPr>
        </p:nvSpPr>
        <p:spPr/>
        <p:txBody>
          <a:bodyPr/>
          <a:lstStyle/>
          <a:p>
            <a:r>
              <a:rPr lang="en-GB" dirty="0"/>
              <a:t>Know where your .</a:t>
            </a:r>
            <a:r>
              <a:rPr lang="en-GB" dirty="0" err="1"/>
              <a:t>rmd</a:t>
            </a:r>
            <a:r>
              <a:rPr lang="en-GB" dirty="0"/>
              <a:t> file and your dataset</a:t>
            </a:r>
          </a:p>
        </p:txBody>
      </p:sp>
      <p:sp>
        <p:nvSpPr>
          <p:cNvPr id="3" name="Content Placeholder 2">
            <a:extLst>
              <a:ext uri="{FF2B5EF4-FFF2-40B4-BE49-F238E27FC236}">
                <a16:creationId xmlns:a16="http://schemas.microsoft.com/office/drawing/2014/main" id="{006758FA-31EC-ECA4-EBA1-349F01083AA8}"/>
              </a:ext>
            </a:extLst>
          </p:cNvPr>
          <p:cNvSpPr>
            <a:spLocks noGrp="1"/>
          </p:cNvSpPr>
          <p:nvPr>
            <p:ph idx="1"/>
          </p:nvPr>
        </p:nvSpPr>
        <p:spPr>
          <a:xfrm>
            <a:off x="595843" y="1757928"/>
            <a:ext cx="10515600" cy="1571681"/>
          </a:xfrm>
        </p:spPr>
        <p:txBody>
          <a:bodyPr/>
          <a:lstStyle/>
          <a:p>
            <a:pPr marL="0" indent="0">
              <a:buNone/>
            </a:pPr>
            <a:r>
              <a:rPr lang="en-GB" dirty="0"/>
              <a:t>Easiest: keep them both in the same folder and don’t bother with paths.</a:t>
            </a:r>
          </a:p>
          <a:p>
            <a:pPr marL="0" indent="0">
              <a:buNone/>
            </a:pPr>
            <a:r>
              <a:rPr lang="en-GB" dirty="0" err="1"/>
              <a:t>labor</a:t>
            </a:r>
            <a:r>
              <a:rPr lang="en-GB" dirty="0"/>
              <a:t> &lt;- read.csv("labor.csv", header = T, </a:t>
            </a:r>
            <a:r>
              <a:rPr lang="en-GB" dirty="0" err="1"/>
              <a:t>stringsAsFactors</a:t>
            </a:r>
            <a:r>
              <a:rPr lang="en-GB" dirty="0"/>
              <a:t>=T)</a:t>
            </a:r>
          </a:p>
        </p:txBody>
      </p:sp>
      <p:sp>
        <p:nvSpPr>
          <p:cNvPr id="4" name="Date Placeholder 3">
            <a:extLst>
              <a:ext uri="{FF2B5EF4-FFF2-40B4-BE49-F238E27FC236}">
                <a16:creationId xmlns:a16="http://schemas.microsoft.com/office/drawing/2014/main" id="{0B8B24B7-CDA8-958D-518E-3AB200D2F0DD}"/>
              </a:ext>
            </a:extLst>
          </p:cNvPr>
          <p:cNvSpPr>
            <a:spLocks noGrp="1"/>
          </p:cNvSpPr>
          <p:nvPr>
            <p:ph type="dt" sz="half" idx="10"/>
          </p:nvPr>
        </p:nvSpPr>
        <p:spPr/>
        <p:txBody>
          <a:bodyPr/>
          <a:lstStyle/>
          <a:p>
            <a:fld id="{CD071B8E-0DD7-5842-950E-3289D9FBABB1}" type="datetime4">
              <a:rPr lang="en-GB" smtClean="0"/>
              <a:pPr/>
              <a:t>06 October 2025</a:t>
            </a:fld>
            <a:endParaRPr lang="en-US" dirty="0"/>
          </a:p>
        </p:txBody>
      </p:sp>
      <p:sp>
        <p:nvSpPr>
          <p:cNvPr id="5" name="Footer Placeholder 4">
            <a:extLst>
              <a:ext uri="{FF2B5EF4-FFF2-40B4-BE49-F238E27FC236}">
                <a16:creationId xmlns:a16="http://schemas.microsoft.com/office/drawing/2014/main" id="{49381863-630E-F072-90C4-B9EB792CC7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7DEF9BB-DFEB-4F1E-3AB0-4D1E0AC1BF9F}"/>
              </a:ext>
            </a:extLst>
          </p:cNvPr>
          <p:cNvSpPr>
            <a:spLocks noGrp="1"/>
          </p:cNvSpPr>
          <p:nvPr>
            <p:ph type="sldNum" sz="quarter" idx="12"/>
          </p:nvPr>
        </p:nvSpPr>
        <p:spPr/>
        <p:txBody>
          <a:bodyPr/>
          <a:lstStyle/>
          <a:p>
            <a:fld id="{437794D7-DC86-9A4E-9C9F-0B324FE8876A}" type="slidenum">
              <a:rPr lang="en-US" smtClean="0"/>
              <a:pPr/>
              <a:t>3</a:t>
            </a:fld>
            <a:endParaRPr lang="en-US" dirty="0"/>
          </a:p>
        </p:txBody>
      </p:sp>
      <p:pic>
        <p:nvPicPr>
          <p:cNvPr id="8" name="Picture 7">
            <a:extLst>
              <a:ext uri="{FF2B5EF4-FFF2-40B4-BE49-F238E27FC236}">
                <a16:creationId xmlns:a16="http://schemas.microsoft.com/office/drawing/2014/main" id="{9E3018F2-D23B-3ECE-8595-DB27EC286486}"/>
              </a:ext>
            </a:extLst>
          </p:cNvPr>
          <p:cNvPicPr>
            <a:picLocks noChangeAspect="1"/>
          </p:cNvPicPr>
          <p:nvPr/>
        </p:nvPicPr>
        <p:blipFill>
          <a:blip r:embed="rId3"/>
          <a:stretch>
            <a:fillRect/>
          </a:stretch>
        </p:blipFill>
        <p:spPr>
          <a:xfrm>
            <a:off x="595843" y="3429000"/>
            <a:ext cx="10753741" cy="2667267"/>
          </a:xfrm>
          <a:prstGeom prst="rect">
            <a:avLst/>
          </a:prstGeom>
        </p:spPr>
      </p:pic>
    </p:spTree>
    <p:extLst>
      <p:ext uri="{BB962C8B-B14F-4D97-AF65-F5344CB8AC3E}">
        <p14:creationId xmlns:p14="http://schemas.microsoft.com/office/powerpoint/2010/main" val="4105170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68956-0C40-7465-EA4C-4A305EC982D8}"/>
              </a:ext>
            </a:extLst>
          </p:cNvPr>
          <p:cNvSpPr>
            <a:spLocks noGrp="1"/>
          </p:cNvSpPr>
          <p:nvPr>
            <p:ph type="title"/>
          </p:nvPr>
        </p:nvSpPr>
        <p:spPr/>
        <p:txBody>
          <a:bodyPr/>
          <a:lstStyle/>
          <a:p>
            <a:r>
              <a:rPr lang="en-GB" dirty="0"/>
              <a:t>Pam’s sweetie classifier</a:t>
            </a:r>
          </a:p>
        </p:txBody>
      </p:sp>
      <p:sp>
        <p:nvSpPr>
          <p:cNvPr id="3" name="Content Placeholder 2">
            <a:extLst>
              <a:ext uri="{FF2B5EF4-FFF2-40B4-BE49-F238E27FC236}">
                <a16:creationId xmlns:a16="http://schemas.microsoft.com/office/drawing/2014/main" id="{65FD9F1B-0F65-7228-7618-9694DB668AA5}"/>
              </a:ext>
            </a:extLst>
          </p:cNvPr>
          <p:cNvSpPr>
            <a:spLocks noGrp="1"/>
          </p:cNvSpPr>
          <p:nvPr>
            <p:ph idx="1"/>
          </p:nvPr>
        </p:nvSpPr>
        <p:spPr>
          <a:xfrm>
            <a:off x="595843" y="1757929"/>
            <a:ext cx="4186222" cy="2381586"/>
          </a:xfrm>
        </p:spPr>
        <p:txBody>
          <a:bodyPr/>
          <a:lstStyle/>
          <a:p>
            <a:r>
              <a:rPr lang="en-GB" dirty="0"/>
              <a:t>Jar has 100 sweeties</a:t>
            </a:r>
          </a:p>
          <a:p>
            <a:r>
              <a:rPr lang="en-GB" dirty="0"/>
              <a:t>1 is “poisoned”</a:t>
            </a:r>
          </a:p>
          <a:p>
            <a:r>
              <a:rPr lang="en-GB" dirty="0"/>
              <a:t>99 are sweet</a:t>
            </a:r>
          </a:p>
          <a:p>
            <a:r>
              <a:rPr lang="en-GB" dirty="0"/>
              <a:t>Model is 99% accurate</a:t>
            </a:r>
          </a:p>
        </p:txBody>
      </p:sp>
      <p:sp>
        <p:nvSpPr>
          <p:cNvPr id="4" name="Date Placeholder 3">
            <a:extLst>
              <a:ext uri="{FF2B5EF4-FFF2-40B4-BE49-F238E27FC236}">
                <a16:creationId xmlns:a16="http://schemas.microsoft.com/office/drawing/2014/main" id="{5B36F28F-2ED3-C6F1-F962-AA4AB818A8F1}"/>
              </a:ext>
            </a:extLst>
          </p:cNvPr>
          <p:cNvSpPr>
            <a:spLocks noGrp="1"/>
          </p:cNvSpPr>
          <p:nvPr>
            <p:ph type="dt" sz="half" idx="10"/>
          </p:nvPr>
        </p:nvSpPr>
        <p:spPr/>
        <p:txBody>
          <a:bodyPr/>
          <a:lstStyle/>
          <a:p>
            <a:fld id="{CD071B8E-0DD7-5842-950E-3289D9FBABB1}" type="datetime4">
              <a:rPr lang="en-GB" smtClean="0"/>
              <a:pPr/>
              <a:t>06 October 2025</a:t>
            </a:fld>
            <a:endParaRPr lang="en-US" dirty="0"/>
          </a:p>
        </p:txBody>
      </p:sp>
      <p:sp>
        <p:nvSpPr>
          <p:cNvPr id="5" name="Footer Placeholder 4">
            <a:extLst>
              <a:ext uri="{FF2B5EF4-FFF2-40B4-BE49-F238E27FC236}">
                <a16:creationId xmlns:a16="http://schemas.microsoft.com/office/drawing/2014/main" id="{20F74620-301F-4930-95EA-C4ED5CFEE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C974424-C65E-8FB0-E6CF-78C2C93E8D3C}"/>
              </a:ext>
            </a:extLst>
          </p:cNvPr>
          <p:cNvSpPr>
            <a:spLocks noGrp="1"/>
          </p:cNvSpPr>
          <p:nvPr>
            <p:ph type="sldNum" sz="quarter" idx="12"/>
          </p:nvPr>
        </p:nvSpPr>
        <p:spPr/>
        <p:txBody>
          <a:bodyPr/>
          <a:lstStyle/>
          <a:p>
            <a:fld id="{437794D7-DC86-9A4E-9C9F-0B324FE8876A}" type="slidenum">
              <a:rPr lang="en-US" smtClean="0"/>
              <a:pPr/>
              <a:t>30</a:t>
            </a:fld>
            <a:endParaRPr lang="en-US" dirty="0"/>
          </a:p>
        </p:txBody>
      </p:sp>
      <p:pic>
        <p:nvPicPr>
          <p:cNvPr id="8" name="Picture 7">
            <a:extLst>
              <a:ext uri="{FF2B5EF4-FFF2-40B4-BE49-F238E27FC236}">
                <a16:creationId xmlns:a16="http://schemas.microsoft.com/office/drawing/2014/main" id="{52E04491-BC8F-C90C-5ABA-B7D478D04779}"/>
              </a:ext>
            </a:extLst>
          </p:cNvPr>
          <p:cNvPicPr>
            <a:picLocks noChangeAspect="1"/>
          </p:cNvPicPr>
          <p:nvPr/>
        </p:nvPicPr>
        <p:blipFill>
          <a:blip r:embed="rId2"/>
          <a:stretch>
            <a:fillRect/>
          </a:stretch>
        </p:blipFill>
        <p:spPr>
          <a:xfrm>
            <a:off x="8255000" y="730851"/>
            <a:ext cx="2856443" cy="4998776"/>
          </a:xfrm>
          <a:prstGeom prst="rect">
            <a:avLst/>
          </a:prstGeom>
        </p:spPr>
      </p:pic>
      <p:pic>
        <p:nvPicPr>
          <p:cNvPr id="10" name="Picture 9">
            <a:extLst>
              <a:ext uri="{FF2B5EF4-FFF2-40B4-BE49-F238E27FC236}">
                <a16:creationId xmlns:a16="http://schemas.microsoft.com/office/drawing/2014/main" id="{355459EF-83C5-6915-4903-608AF6492053}"/>
              </a:ext>
            </a:extLst>
          </p:cNvPr>
          <p:cNvPicPr>
            <a:picLocks noChangeAspect="1"/>
          </p:cNvPicPr>
          <p:nvPr/>
        </p:nvPicPr>
        <p:blipFill>
          <a:blip r:embed="rId3"/>
          <a:stretch>
            <a:fillRect/>
          </a:stretch>
        </p:blipFill>
        <p:spPr>
          <a:xfrm>
            <a:off x="4341340" y="3429000"/>
            <a:ext cx="3509319" cy="2849794"/>
          </a:xfrm>
          <a:prstGeom prst="rect">
            <a:avLst/>
          </a:prstGeom>
        </p:spPr>
      </p:pic>
      <p:sp>
        <p:nvSpPr>
          <p:cNvPr id="11" name="TextBox 10">
            <a:extLst>
              <a:ext uri="{FF2B5EF4-FFF2-40B4-BE49-F238E27FC236}">
                <a16:creationId xmlns:a16="http://schemas.microsoft.com/office/drawing/2014/main" id="{B9E32529-E400-7D19-832D-7C75632BB159}"/>
              </a:ext>
            </a:extLst>
          </p:cNvPr>
          <p:cNvSpPr txBox="1"/>
          <p:nvPr/>
        </p:nvSpPr>
        <p:spPr>
          <a:xfrm>
            <a:off x="6289590" y="3816349"/>
            <a:ext cx="806824" cy="646331"/>
          </a:xfrm>
          <a:prstGeom prst="rect">
            <a:avLst/>
          </a:prstGeom>
          <a:noFill/>
        </p:spPr>
        <p:txBody>
          <a:bodyPr wrap="none" rtlCol="0">
            <a:spAutoFit/>
          </a:bodyPr>
          <a:lstStyle/>
          <a:p>
            <a:r>
              <a:rPr lang="en-GB" dirty="0"/>
              <a:t>NOT</a:t>
            </a:r>
          </a:p>
          <a:p>
            <a:r>
              <a:rPr lang="en-GB" dirty="0"/>
              <a:t>Poison</a:t>
            </a:r>
          </a:p>
        </p:txBody>
      </p:sp>
      <p:sp>
        <p:nvSpPr>
          <p:cNvPr id="13" name="Arrow: Right 12">
            <a:extLst>
              <a:ext uri="{FF2B5EF4-FFF2-40B4-BE49-F238E27FC236}">
                <a16:creationId xmlns:a16="http://schemas.microsoft.com/office/drawing/2014/main" id="{A8CDC157-B7CB-6D06-3902-D94A41494299}"/>
              </a:ext>
            </a:extLst>
          </p:cNvPr>
          <p:cNvSpPr/>
          <p:nvPr/>
        </p:nvSpPr>
        <p:spPr>
          <a:xfrm>
            <a:off x="1940754" y="4033208"/>
            <a:ext cx="2396716" cy="126499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The classifier</a:t>
            </a:r>
          </a:p>
        </p:txBody>
      </p:sp>
    </p:spTree>
    <p:extLst>
      <p:ext uri="{BB962C8B-B14F-4D97-AF65-F5344CB8AC3E}">
        <p14:creationId xmlns:p14="http://schemas.microsoft.com/office/powerpoint/2010/main" val="3060191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68956-0C40-7465-EA4C-4A305EC982D8}"/>
              </a:ext>
            </a:extLst>
          </p:cNvPr>
          <p:cNvSpPr>
            <a:spLocks noGrp="1"/>
          </p:cNvSpPr>
          <p:nvPr>
            <p:ph type="title"/>
          </p:nvPr>
        </p:nvSpPr>
        <p:spPr>
          <a:xfrm>
            <a:off x="595843" y="1026199"/>
            <a:ext cx="6814094" cy="757129"/>
          </a:xfrm>
        </p:spPr>
        <p:txBody>
          <a:bodyPr/>
          <a:lstStyle/>
          <a:p>
            <a:r>
              <a:rPr lang="en-GB" dirty="0"/>
              <a:t>Pam’s sweetie classifier confusion matrix</a:t>
            </a:r>
          </a:p>
        </p:txBody>
      </p:sp>
      <p:sp>
        <p:nvSpPr>
          <p:cNvPr id="3" name="Content Placeholder 2">
            <a:extLst>
              <a:ext uri="{FF2B5EF4-FFF2-40B4-BE49-F238E27FC236}">
                <a16:creationId xmlns:a16="http://schemas.microsoft.com/office/drawing/2014/main" id="{65FD9F1B-0F65-7228-7618-9694DB668AA5}"/>
              </a:ext>
            </a:extLst>
          </p:cNvPr>
          <p:cNvSpPr>
            <a:spLocks noGrp="1"/>
          </p:cNvSpPr>
          <p:nvPr>
            <p:ph idx="1"/>
          </p:nvPr>
        </p:nvSpPr>
        <p:spPr>
          <a:xfrm>
            <a:off x="509346" y="2375765"/>
            <a:ext cx="3012330" cy="3617261"/>
          </a:xfrm>
        </p:spPr>
        <p:txBody>
          <a:bodyPr/>
          <a:lstStyle/>
          <a:p>
            <a:r>
              <a:rPr lang="en-GB" dirty="0"/>
              <a:t>Jar has 100 sweeties</a:t>
            </a:r>
          </a:p>
          <a:p>
            <a:r>
              <a:rPr lang="en-GB" dirty="0"/>
              <a:t>1 is “poisoned”</a:t>
            </a:r>
          </a:p>
          <a:p>
            <a:r>
              <a:rPr lang="en-GB" dirty="0"/>
              <a:t>99 are sweet</a:t>
            </a:r>
          </a:p>
          <a:p>
            <a:r>
              <a:rPr lang="en-GB" dirty="0"/>
              <a:t>Model is 99% accurate</a:t>
            </a:r>
          </a:p>
        </p:txBody>
      </p:sp>
      <p:sp>
        <p:nvSpPr>
          <p:cNvPr id="4" name="Date Placeholder 3">
            <a:extLst>
              <a:ext uri="{FF2B5EF4-FFF2-40B4-BE49-F238E27FC236}">
                <a16:creationId xmlns:a16="http://schemas.microsoft.com/office/drawing/2014/main" id="{5B36F28F-2ED3-C6F1-F962-AA4AB818A8F1}"/>
              </a:ext>
            </a:extLst>
          </p:cNvPr>
          <p:cNvSpPr>
            <a:spLocks noGrp="1"/>
          </p:cNvSpPr>
          <p:nvPr>
            <p:ph type="dt" sz="half" idx="10"/>
          </p:nvPr>
        </p:nvSpPr>
        <p:spPr/>
        <p:txBody>
          <a:bodyPr/>
          <a:lstStyle/>
          <a:p>
            <a:fld id="{CD071B8E-0DD7-5842-950E-3289D9FBABB1}" type="datetime4">
              <a:rPr lang="en-GB" smtClean="0"/>
              <a:pPr/>
              <a:t>06 October 2025</a:t>
            </a:fld>
            <a:endParaRPr lang="en-US" dirty="0"/>
          </a:p>
        </p:txBody>
      </p:sp>
      <p:sp>
        <p:nvSpPr>
          <p:cNvPr id="5" name="Footer Placeholder 4">
            <a:extLst>
              <a:ext uri="{FF2B5EF4-FFF2-40B4-BE49-F238E27FC236}">
                <a16:creationId xmlns:a16="http://schemas.microsoft.com/office/drawing/2014/main" id="{20F74620-301F-4930-95EA-C4ED5CFEE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C974424-C65E-8FB0-E6CF-78C2C93E8D3C}"/>
              </a:ext>
            </a:extLst>
          </p:cNvPr>
          <p:cNvSpPr>
            <a:spLocks noGrp="1"/>
          </p:cNvSpPr>
          <p:nvPr>
            <p:ph type="sldNum" sz="quarter" idx="12"/>
          </p:nvPr>
        </p:nvSpPr>
        <p:spPr/>
        <p:txBody>
          <a:bodyPr/>
          <a:lstStyle/>
          <a:p>
            <a:fld id="{437794D7-DC86-9A4E-9C9F-0B324FE8876A}" type="slidenum">
              <a:rPr lang="en-US" smtClean="0"/>
              <a:pPr/>
              <a:t>31</a:t>
            </a:fld>
            <a:endParaRPr lang="en-US" dirty="0"/>
          </a:p>
        </p:txBody>
      </p:sp>
      <p:pic>
        <p:nvPicPr>
          <p:cNvPr id="8" name="Picture 7">
            <a:extLst>
              <a:ext uri="{FF2B5EF4-FFF2-40B4-BE49-F238E27FC236}">
                <a16:creationId xmlns:a16="http://schemas.microsoft.com/office/drawing/2014/main" id="{52E04491-BC8F-C90C-5ABA-B7D478D04779}"/>
              </a:ext>
            </a:extLst>
          </p:cNvPr>
          <p:cNvPicPr>
            <a:picLocks noChangeAspect="1"/>
          </p:cNvPicPr>
          <p:nvPr/>
        </p:nvPicPr>
        <p:blipFill>
          <a:blip r:embed="rId2"/>
          <a:stretch>
            <a:fillRect/>
          </a:stretch>
        </p:blipFill>
        <p:spPr>
          <a:xfrm>
            <a:off x="8255000" y="730851"/>
            <a:ext cx="2856443" cy="4998776"/>
          </a:xfrm>
          <a:prstGeom prst="rect">
            <a:avLst/>
          </a:prstGeom>
        </p:spPr>
      </p:pic>
      <p:graphicFrame>
        <p:nvGraphicFramePr>
          <p:cNvPr id="7" name="Table 6">
            <a:extLst>
              <a:ext uri="{FF2B5EF4-FFF2-40B4-BE49-F238E27FC236}">
                <a16:creationId xmlns:a16="http://schemas.microsoft.com/office/drawing/2014/main" id="{FF1E938B-3BDB-E649-C5F0-D973AF672EE7}"/>
              </a:ext>
            </a:extLst>
          </p:cNvPr>
          <p:cNvGraphicFramePr>
            <a:graphicFrameLocks noGrp="1"/>
          </p:cNvGraphicFramePr>
          <p:nvPr>
            <p:extLst>
              <p:ext uri="{D42A27DB-BD31-4B8C-83A1-F6EECF244321}">
                <p14:modId xmlns:p14="http://schemas.microsoft.com/office/powerpoint/2010/main" val="4119720871"/>
              </p:ext>
            </p:extLst>
          </p:nvPr>
        </p:nvGraphicFramePr>
        <p:xfrm>
          <a:off x="3669956" y="2381727"/>
          <a:ext cx="4011828" cy="3485874"/>
        </p:xfrm>
        <a:graphic>
          <a:graphicData uri="http://schemas.openxmlformats.org/drawingml/2006/table">
            <a:tbl>
              <a:tblPr firstRow="1" bandRow="1">
                <a:tableStyleId>{5C22544A-7EE6-4342-B048-85BDC9FD1C3A}</a:tableStyleId>
              </a:tblPr>
              <a:tblGrid>
                <a:gridCol w="1337276">
                  <a:extLst>
                    <a:ext uri="{9D8B030D-6E8A-4147-A177-3AD203B41FA5}">
                      <a16:colId xmlns:a16="http://schemas.microsoft.com/office/drawing/2014/main" val="2494943131"/>
                    </a:ext>
                  </a:extLst>
                </a:gridCol>
                <a:gridCol w="1337276">
                  <a:extLst>
                    <a:ext uri="{9D8B030D-6E8A-4147-A177-3AD203B41FA5}">
                      <a16:colId xmlns:a16="http://schemas.microsoft.com/office/drawing/2014/main" val="2961495986"/>
                    </a:ext>
                  </a:extLst>
                </a:gridCol>
                <a:gridCol w="1337276">
                  <a:extLst>
                    <a:ext uri="{9D8B030D-6E8A-4147-A177-3AD203B41FA5}">
                      <a16:colId xmlns:a16="http://schemas.microsoft.com/office/drawing/2014/main" val="4049080669"/>
                    </a:ext>
                  </a:extLst>
                </a:gridCol>
              </a:tblGrid>
              <a:tr h="1161958">
                <a:tc>
                  <a:txBody>
                    <a:bodyPr/>
                    <a:lstStyle/>
                    <a:p>
                      <a:r>
                        <a:rPr lang="en-GB" dirty="0"/>
                        <a:t>Actually Poisoned</a:t>
                      </a:r>
                    </a:p>
                  </a:txBody>
                  <a:tcPr/>
                </a:tc>
                <a:tc>
                  <a:txBody>
                    <a:bodyPr/>
                    <a:lstStyle/>
                    <a:p>
                      <a:r>
                        <a:rPr lang="en-GB" dirty="0"/>
                        <a:t>Actually Nice</a:t>
                      </a:r>
                    </a:p>
                  </a:txBody>
                  <a:tcPr/>
                </a:tc>
                <a:tc>
                  <a:txBody>
                    <a:bodyPr/>
                    <a:lstStyle/>
                    <a:p>
                      <a:endParaRPr lang="en-GB" dirty="0"/>
                    </a:p>
                  </a:txBody>
                  <a:tcPr>
                    <a:noFill/>
                  </a:tcPr>
                </a:tc>
                <a:extLst>
                  <a:ext uri="{0D108BD9-81ED-4DB2-BD59-A6C34878D82A}">
                    <a16:rowId xmlns:a16="http://schemas.microsoft.com/office/drawing/2014/main" val="2705585031"/>
                  </a:ext>
                </a:extLst>
              </a:tr>
              <a:tr h="1161958">
                <a:tc>
                  <a:txBody>
                    <a:bodyPr/>
                    <a:lstStyle/>
                    <a:p>
                      <a:r>
                        <a:rPr lang="en-GB" dirty="0"/>
                        <a:t>0</a:t>
                      </a:r>
                    </a:p>
                  </a:txBody>
                  <a:tcPr>
                    <a:solidFill>
                      <a:srgbClr val="D8CEDD"/>
                    </a:solidFill>
                  </a:tcPr>
                </a:tc>
                <a:tc>
                  <a:txBody>
                    <a:bodyPr/>
                    <a:lstStyle/>
                    <a:p>
                      <a:r>
                        <a:rPr lang="en-GB" dirty="0"/>
                        <a:t>0</a:t>
                      </a:r>
                    </a:p>
                  </a:txBody>
                  <a:tcPr>
                    <a:solidFill>
                      <a:srgbClr val="EAEFF7"/>
                    </a:solidFill>
                  </a:tcPr>
                </a:tc>
                <a:tc>
                  <a:txBody>
                    <a:bodyPr/>
                    <a:lstStyle/>
                    <a:p>
                      <a:r>
                        <a:rPr lang="en-GB" dirty="0"/>
                        <a:t>Predicted Poisoned</a:t>
                      </a:r>
                    </a:p>
                  </a:txBody>
                  <a:tcPr>
                    <a:solidFill>
                      <a:srgbClr val="5B9BD5"/>
                    </a:solidFill>
                  </a:tcPr>
                </a:tc>
                <a:extLst>
                  <a:ext uri="{0D108BD9-81ED-4DB2-BD59-A6C34878D82A}">
                    <a16:rowId xmlns:a16="http://schemas.microsoft.com/office/drawing/2014/main" val="568642977"/>
                  </a:ext>
                </a:extLst>
              </a:tr>
              <a:tr h="1161958">
                <a:tc>
                  <a:txBody>
                    <a:bodyPr/>
                    <a:lstStyle/>
                    <a:p>
                      <a:r>
                        <a:rPr lang="en-GB" dirty="0"/>
                        <a:t>1</a:t>
                      </a:r>
                    </a:p>
                  </a:txBody>
                  <a:tcPr/>
                </a:tc>
                <a:tc>
                  <a:txBody>
                    <a:bodyPr/>
                    <a:lstStyle/>
                    <a:p>
                      <a:r>
                        <a:rPr lang="en-GB" dirty="0"/>
                        <a:t>99</a:t>
                      </a:r>
                    </a:p>
                  </a:txBody>
                  <a:tcPr>
                    <a:solidFill>
                      <a:srgbClr val="D8CEDD"/>
                    </a:solidFill>
                  </a:tcPr>
                </a:tc>
                <a:tc>
                  <a:txBody>
                    <a:bodyPr/>
                    <a:lstStyle/>
                    <a:p>
                      <a:r>
                        <a:rPr lang="en-GB" dirty="0"/>
                        <a:t>Predicted Nice</a:t>
                      </a:r>
                    </a:p>
                  </a:txBody>
                  <a:tcPr>
                    <a:solidFill>
                      <a:srgbClr val="5B9BD5"/>
                    </a:solidFill>
                  </a:tcPr>
                </a:tc>
                <a:extLst>
                  <a:ext uri="{0D108BD9-81ED-4DB2-BD59-A6C34878D82A}">
                    <a16:rowId xmlns:a16="http://schemas.microsoft.com/office/drawing/2014/main" val="3126251222"/>
                  </a:ext>
                </a:extLst>
              </a:tr>
            </a:tbl>
          </a:graphicData>
        </a:graphic>
      </p:graphicFrame>
    </p:spTree>
    <p:extLst>
      <p:ext uri="{BB962C8B-B14F-4D97-AF65-F5344CB8AC3E}">
        <p14:creationId xmlns:p14="http://schemas.microsoft.com/office/powerpoint/2010/main" val="13408911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61687-B757-B6CE-F828-AEA2929A0CB8}"/>
              </a:ext>
            </a:extLst>
          </p:cNvPr>
          <p:cNvSpPr>
            <a:spLocks noGrp="1"/>
          </p:cNvSpPr>
          <p:nvPr>
            <p:ph type="title"/>
          </p:nvPr>
        </p:nvSpPr>
        <p:spPr>
          <a:xfrm>
            <a:off x="575953" y="936995"/>
            <a:ext cx="11040094" cy="631366"/>
          </a:xfrm>
        </p:spPr>
        <p:txBody>
          <a:bodyPr/>
          <a:lstStyle/>
          <a:p>
            <a:r>
              <a:rPr lang="en-GB" dirty="0"/>
              <a:t>Evaluation maths: Specificity</a:t>
            </a:r>
          </a:p>
        </p:txBody>
      </p:sp>
      <p:sp>
        <p:nvSpPr>
          <p:cNvPr id="3" name="Text Placeholder 2">
            <a:extLst>
              <a:ext uri="{FF2B5EF4-FFF2-40B4-BE49-F238E27FC236}">
                <a16:creationId xmlns:a16="http://schemas.microsoft.com/office/drawing/2014/main" id="{9C7AD749-6D97-D9ED-426B-8020F63A61FB}"/>
              </a:ext>
            </a:extLst>
          </p:cNvPr>
          <p:cNvSpPr>
            <a:spLocks noGrp="1"/>
          </p:cNvSpPr>
          <p:nvPr>
            <p:ph type="body" sz="quarter" idx="10"/>
          </p:nvPr>
        </p:nvSpPr>
        <p:spPr>
          <a:xfrm>
            <a:off x="478631" y="1977389"/>
            <a:ext cx="3956209" cy="4606287"/>
          </a:xfrm>
        </p:spPr>
        <p:txBody>
          <a:bodyPr/>
          <a:lstStyle/>
          <a:p>
            <a:r>
              <a:rPr lang="en-GB" dirty="0"/>
              <a:t>Proportion of true negatives out of all negatives.</a:t>
            </a:r>
          </a:p>
          <a:p>
            <a:endParaRPr lang="en-GB" dirty="0"/>
          </a:p>
          <a:p>
            <a:r>
              <a:rPr lang="en-GB" dirty="0"/>
              <a:t>True negative rate.</a:t>
            </a:r>
          </a:p>
          <a:p>
            <a:endParaRPr lang="en-GB" dirty="0"/>
          </a:p>
          <a:p>
            <a:r>
              <a:rPr lang="en-GB" dirty="0"/>
              <a:t>Goodness of the model at determining a negative sample.</a:t>
            </a:r>
          </a:p>
          <a:p>
            <a:endParaRPr lang="en-GB" dirty="0"/>
          </a:p>
          <a:p>
            <a:endParaRPr lang="en-GB" dirty="0"/>
          </a:p>
        </p:txBody>
      </p:sp>
      <p:sp>
        <p:nvSpPr>
          <p:cNvPr id="4" name="Rectangle 3">
            <a:extLst>
              <a:ext uri="{FF2B5EF4-FFF2-40B4-BE49-F238E27FC236}">
                <a16:creationId xmlns:a16="http://schemas.microsoft.com/office/drawing/2014/main" id="{2D6AC402-6EDE-64AC-D5C0-A122356FA7C8}"/>
              </a:ext>
            </a:extLst>
          </p:cNvPr>
          <p:cNvSpPr/>
          <p:nvPr/>
        </p:nvSpPr>
        <p:spPr>
          <a:xfrm>
            <a:off x="10300336" y="3108960"/>
            <a:ext cx="525780" cy="525779"/>
          </a:xfrm>
          <a:prstGeom prst="rect">
            <a:avLst/>
          </a:prstGeom>
          <a:solidFill>
            <a:srgbClr val="D8CED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6CC43F61-70D3-E63C-F8EB-3B3F63FB806F}"/>
              </a:ext>
            </a:extLst>
          </p:cNvPr>
          <p:cNvSpPr/>
          <p:nvPr/>
        </p:nvSpPr>
        <p:spPr>
          <a:xfrm>
            <a:off x="9763124" y="2586993"/>
            <a:ext cx="525780" cy="52577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3D377BE1-7B24-499F-9472-005C0722F103}"/>
              </a:ext>
            </a:extLst>
          </p:cNvPr>
          <p:cNvSpPr/>
          <p:nvPr/>
        </p:nvSpPr>
        <p:spPr>
          <a:xfrm>
            <a:off x="10302240" y="4084321"/>
            <a:ext cx="525780" cy="525779"/>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57D05302-0C6C-76ED-45ED-00B2415029C6}"/>
              </a:ext>
            </a:extLst>
          </p:cNvPr>
          <p:cNvSpPr/>
          <p:nvPr/>
        </p:nvSpPr>
        <p:spPr>
          <a:xfrm>
            <a:off x="9765030" y="4084320"/>
            <a:ext cx="525780" cy="52577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E4B722BD-3362-08BF-AB0B-E95207F1387F}"/>
              </a:ext>
            </a:extLst>
          </p:cNvPr>
          <p:cNvSpPr/>
          <p:nvPr/>
        </p:nvSpPr>
        <p:spPr>
          <a:xfrm>
            <a:off x="10302240" y="4610100"/>
            <a:ext cx="525780" cy="525779"/>
          </a:xfrm>
          <a:prstGeom prst="rect">
            <a:avLst/>
          </a:prstGeom>
          <a:solidFill>
            <a:srgbClr val="D8CED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8A4A6400-2178-0C25-A913-8404E6132610}"/>
              </a:ext>
            </a:extLst>
          </p:cNvPr>
          <p:cNvSpPr/>
          <p:nvPr/>
        </p:nvSpPr>
        <p:spPr>
          <a:xfrm>
            <a:off x="9765030" y="4610100"/>
            <a:ext cx="525780" cy="52577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Connector 12">
            <a:extLst>
              <a:ext uri="{FF2B5EF4-FFF2-40B4-BE49-F238E27FC236}">
                <a16:creationId xmlns:a16="http://schemas.microsoft.com/office/drawing/2014/main" id="{944FA2E2-10D1-64DF-4DE1-232806E9A9A2}"/>
              </a:ext>
            </a:extLst>
          </p:cNvPr>
          <p:cNvCxnSpPr>
            <a:cxnSpLocks/>
          </p:cNvCxnSpPr>
          <p:nvPr/>
        </p:nvCxnSpPr>
        <p:spPr>
          <a:xfrm>
            <a:off x="9281160" y="3897630"/>
            <a:ext cx="201168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784A107-B8D9-87FC-441D-F063AE63FA4D}"/>
              </a:ext>
            </a:extLst>
          </p:cNvPr>
          <p:cNvSpPr txBox="1"/>
          <p:nvPr/>
        </p:nvSpPr>
        <p:spPr>
          <a:xfrm>
            <a:off x="6593783" y="2830831"/>
            <a:ext cx="534121" cy="461665"/>
          </a:xfrm>
          <a:prstGeom prst="rect">
            <a:avLst/>
          </a:prstGeom>
          <a:noFill/>
        </p:spPr>
        <p:txBody>
          <a:bodyPr wrap="none" rtlCol="0">
            <a:spAutoFit/>
          </a:bodyPr>
          <a:lstStyle/>
          <a:p>
            <a:r>
              <a:rPr lang="en-GB" sz="2400" dirty="0"/>
              <a:t>TN</a:t>
            </a:r>
          </a:p>
        </p:txBody>
      </p:sp>
      <p:cxnSp>
        <p:nvCxnSpPr>
          <p:cNvPr id="17" name="Straight Connector 16">
            <a:extLst>
              <a:ext uri="{FF2B5EF4-FFF2-40B4-BE49-F238E27FC236}">
                <a16:creationId xmlns:a16="http://schemas.microsoft.com/office/drawing/2014/main" id="{68CCECE5-9017-93D5-57D1-28B8B3F899AD}"/>
              </a:ext>
            </a:extLst>
          </p:cNvPr>
          <p:cNvCxnSpPr>
            <a:cxnSpLocks/>
          </p:cNvCxnSpPr>
          <p:nvPr/>
        </p:nvCxnSpPr>
        <p:spPr>
          <a:xfrm>
            <a:off x="6096000" y="3295650"/>
            <a:ext cx="201168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25DD33B-EDB8-0875-69D1-8894424D125A}"/>
              </a:ext>
            </a:extLst>
          </p:cNvPr>
          <p:cNvSpPr txBox="1"/>
          <p:nvPr/>
        </p:nvSpPr>
        <p:spPr>
          <a:xfrm>
            <a:off x="6414083" y="3391138"/>
            <a:ext cx="1125629" cy="461665"/>
          </a:xfrm>
          <a:prstGeom prst="rect">
            <a:avLst/>
          </a:prstGeom>
          <a:noFill/>
        </p:spPr>
        <p:txBody>
          <a:bodyPr wrap="none" rtlCol="0">
            <a:spAutoFit/>
          </a:bodyPr>
          <a:lstStyle/>
          <a:p>
            <a:r>
              <a:rPr lang="en-GB" sz="2400" dirty="0"/>
              <a:t>TN + FP</a:t>
            </a:r>
          </a:p>
        </p:txBody>
      </p:sp>
      <p:sp>
        <p:nvSpPr>
          <p:cNvPr id="5" name="Rectangle 4">
            <a:extLst>
              <a:ext uri="{FF2B5EF4-FFF2-40B4-BE49-F238E27FC236}">
                <a16:creationId xmlns:a16="http://schemas.microsoft.com/office/drawing/2014/main" id="{C3EB11B9-1EBB-9F1B-88F8-0455A5513981}"/>
              </a:ext>
            </a:extLst>
          </p:cNvPr>
          <p:cNvSpPr/>
          <p:nvPr/>
        </p:nvSpPr>
        <p:spPr>
          <a:xfrm>
            <a:off x="9761220" y="3108961"/>
            <a:ext cx="525780" cy="52577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3D1FA334-3E96-9471-98C3-74C4AC8BE523}"/>
              </a:ext>
            </a:extLst>
          </p:cNvPr>
          <p:cNvSpPr/>
          <p:nvPr/>
        </p:nvSpPr>
        <p:spPr>
          <a:xfrm>
            <a:off x="10302240" y="2583183"/>
            <a:ext cx="525780" cy="52577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D3329D08-E5EC-64C3-4A7D-C96441449D2B}"/>
              </a:ext>
            </a:extLst>
          </p:cNvPr>
          <p:cNvSpPr txBox="1"/>
          <p:nvPr/>
        </p:nvSpPr>
        <p:spPr>
          <a:xfrm>
            <a:off x="5461686" y="6067167"/>
            <a:ext cx="3763787" cy="369332"/>
          </a:xfrm>
          <a:prstGeom prst="rect">
            <a:avLst/>
          </a:prstGeom>
          <a:noFill/>
        </p:spPr>
        <p:txBody>
          <a:bodyPr wrap="none" rtlCol="0">
            <a:spAutoFit/>
          </a:bodyPr>
          <a:lstStyle/>
          <a:p>
            <a:r>
              <a:rPr lang="en-GB" dirty="0"/>
              <a:t>Sweetie Classifier has 100% Specificity</a:t>
            </a:r>
          </a:p>
        </p:txBody>
      </p:sp>
    </p:spTree>
    <p:extLst>
      <p:ext uri="{BB962C8B-B14F-4D97-AF65-F5344CB8AC3E}">
        <p14:creationId xmlns:p14="http://schemas.microsoft.com/office/powerpoint/2010/main" val="14619886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61687-B757-B6CE-F828-AEA2929A0CB8}"/>
              </a:ext>
            </a:extLst>
          </p:cNvPr>
          <p:cNvSpPr>
            <a:spLocks noGrp="1"/>
          </p:cNvSpPr>
          <p:nvPr>
            <p:ph type="title"/>
          </p:nvPr>
        </p:nvSpPr>
        <p:spPr>
          <a:xfrm>
            <a:off x="575953" y="936995"/>
            <a:ext cx="11040094" cy="631366"/>
          </a:xfrm>
        </p:spPr>
        <p:txBody>
          <a:bodyPr/>
          <a:lstStyle/>
          <a:p>
            <a:r>
              <a:rPr lang="en-GB" dirty="0"/>
              <a:t>Evaluation maths: Precision</a:t>
            </a:r>
          </a:p>
        </p:txBody>
      </p:sp>
      <p:sp>
        <p:nvSpPr>
          <p:cNvPr id="3" name="Text Placeholder 2">
            <a:extLst>
              <a:ext uri="{FF2B5EF4-FFF2-40B4-BE49-F238E27FC236}">
                <a16:creationId xmlns:a16="http://schemas.microsoft.com/office/drawing/2014/main" id="{9C7AD749-6D97-D9ED-426B-8020F63A61FB}"/>
              </a:ext>
            </a:extLst>
          </p:cNvPr>
          <p:cNvSpPr>
            <a:spLocks noGrp="1"/>
          </p:cNvSpPr>
          <p:nvPr>
            <p:ph type="body" sz="quarter" idx="10"/>
          </p:nvPr>
        </p:nvSpPr>
        <p:spPr>
          <a:xfrm>
            <a:off x="478631" y="1977389"/>
            <a:ext cx="3956209" cy="4606287"/>
          </a:xfrm>
        </p:spPr>
        <p:txBody>
          <a:bodyPr/>
          <a:lstStyle/>
          <a:p>
            <a:r>
              <a:rPr lang="en-GB" dirty="0"/>
              <a:t>Proportion of true positives out of all predicted positives.</a:t>
            </a:r>
          </a:p>
          <a:p>
            <a:endParaRPr lang="en-GB" dirty="0"/>
          </a:p>
          <a:p>
            <a:r>
              <a:rPr lang="en-GB" dirty="0"/>
              <a:t>Proportion of the positives predicted by the model that are correct.</a:t>
            </a:r>
          </a:p>
          <a:p>
            <a:endParaRPr lang="en-GB" dirty="0"/>
          </a:p>
          <a:p>
            <a:endParaRPr lang="en-GB" dirty="0"/>
          </a:p>
        </p:txBody>
      </p:sp>
      <p:sp>
        <p:nvSpPr>
          <p:cNvPr id="4" name="Rectangle 3">
            <a:extLst>
              <a:ext uri="{FF2B5EF4-FFF2-40B4-BE49-F238E27FC236}">
                <a16:creationId xmlns:a16="http://schemas.microsoft.com/office/drawing/2014/main" id="{2D6AC402-6EDE-64AC-D5C0-A122356FA7C8}"/>
              </a:ext>
            </a:extLst>
          </p:cNvPr>
          <p:cNvSpPr/>
          <p:nvPr/>
        </p:nvSpPr>
        <p:spPr>
          <a:xfrm>
            <a:off x="10300336" y="3108960"/>
            <a:ext cx="525780" cy="52577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6CC43F61-70D3-E63C-F8EB-3B3F63FB806F}"/>
              </a:ext>
            </a:extLst>
          </p:cNvPr>
          <p:cNvSpPr/>
          <p:nvPr/>
        </p:nvSpPr>
        <p:spPr>
          <a:xfrm>
            <a:off x="9763124" y="2586993"/>
            <a:ext cx="525780" cy="525779"/>
          </a:xfrm>
          <a:prstGeom prst="rect">
            <a:avLst/>
          </a:prstGeom>
          <a:solidFill>
            <a:srgbClr val="D8CED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3D377BE1-7B24-499F-9472-005C0722F103}"/>
              </a:ext>
            </a:extLst>
          </p:cNvPr>
          <p:cNvSpPr/>
          <p:nvPr/>
        </p:nvSpPr>
        <p:spPr>
          <a:xfrm>
            <a:off x="10302240" y="4084321"/>
            <a:ext cx="525780" cy="525779"/>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57D05302-0C6C-76ED-45ED-00B2415029C6}"/>
              </a:ext>
            </a:extLst>
          </p:cNvPr>
          <p:cNvSpPr/>
          <p:nvPr/>
        </p:nvSpPr>
        <p:spPr>
          <a:xfrm>
            <a:off x="9765030" y="4084320"/>
            <a:ext cx="525780" cy="525779"/>
          </a:xfrm>
          <a:prstGeom prst="rect">
            <a:avLst/>
          </a:prstGeom>
          <a:solidFill>
            <a:srgbClr val="D8CED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E4B722BD-3362-08BF-AB0B-E95207F1387F}"/>
              </a:ext>
            </a:extLst>
          </p:cNvPr>
          <p:cNvSpPr/>
          <p:nvPr/>
        </p:nvSpPr>
        <p:spPr>
          <a:xfrm>
            <a:off x="10302240" y="4610100"/>
            <a:ext cx="525780" cy="52577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8A4A6400-2178-0C25-A913-8404E6132610}"/>
              </a:ext>
            </a:extLst>
          </p:cNvPr>
          <p:cNvSpPr/>
          <p:nvPr/>
        </p:nvSpPr>
        <p:spPr>
          <a:xfrm>
            <a:off x="9765030" y="4610100"/>
            <a:ext cx="525780" cy="52577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Connector 12">
            <a:extLst>
              <a:ext uri="{FF2B5EF4-FFF2-40B4-BE49-F238E27FC236}">
                <a16:creationId xmlns:a16="http://schemas.microsoft.com/office/drawing/2014/main" id="{944FA2E2-10D1-64DF-4DE1-232806E9A9A2}"/>
              </a:ext>
            </a:extLst>
          </p:cNvPr>
          <p:cNvCxnSpPr>
            <a:cxnSpLocks/>
          </p:cNvCxnSpPr>
          <p:nvPr/>
        </p:nvCxnSpPr>
        <p:spPr>
          <a:xfrm>
            <a:off x="9281160" y="3897630"/>
            <a:ext cx="201168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784A107-B8D9-87FC-441D-F063AE63FA4D}"/>
              </a:ext>
            </a:extLst>
          </p:cNvPr>
          <p:cNvSpPr txBox="1"/>
          <p:nvPr/>
        </p:nvSpPr>
        <p:spPr>
          <a:xfrm>
            <a:off x="6593783" y="2830831"/>
            <a:ext cx="494046" cy="461665"/>
          </a:xfrm>
          <a:prstGeom prst="rect">
            <a:avLst/>
          </a:prstGeom>
          <a:noFill/>
        </p:spPr>
        <p:txBody>
          <a:bodyPr wrap="none" rtlCol="0">
            <a:spAutoFit/>
          </a:bodyPr>
          <a:lstStyle/>
          <a:p>
            <a:r>
              <a:rPr lang="en-GB" sz="2400" dirty="0"/>
              <a:t>TP</a:t>
            </a:r>
          </a:p>
        </p:txBody>
      </p:sp>
      <p:cxnSp>
        <p:nvCxnSpPr>
          <p:cNvPr id="17" name="Straight Connector 16">
            <a:extLst>
              <a:ext uri="{FF2B5EF4-FFF2-40B4-BE49-F238E27FC236}">
                <a16:creationId xmlns:a16="http://schemas.microsoft.com/office/drawing/2014/main" id="{68CCECE5-9017-93D5-57D1-28B8B3F899AD}"/>
              </a:ext>
            </a:extLst>
          </p:cNvPr>
          <p:cNvCxnSpPr>
            <a:cxnSpLocks/>
          </p:cNvCxnSpPr>
          <p:nvPr/>
        </p:nvCxnSpPr>
        <p:spPr>
          <a:xfrm>
            <a:off x="6096000" y="3295650"/>
            <a:ext cx="201168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25DD33B-EDB8-0875-69D1-8894424D125A}"/>
              </a:ext>
            </a:extLst>
          </p:cNvPr>
          <p:cNvSpPr txBox="1"/>
          <p:nvPr/>
        </p:nvSpPr>
        <p:spPr>
          <a:xfrm>
            <a:off x="6414083" y="3391138"/>
            <a:ext cx="1085554" cy="461665"/>
          </a:xfrm>
          <a:prstGeom prst="rect">
            <a:avLst/>
          </a:prstGeom>
          <a:noFill/>
        </p:spPr>
        <p:txBody>
          <a:bodyPr wrap="none" rtlCol="0">
            <a:spAutoFit/>
          </a:bodyPr>
          <a:lstStyle/>
          <a:p>
            <a:r>
              <a:rPr lang="en-GB" sz="2400" dirty="0"/>
              <a:t>TP + FP</a:t>
            </a:r>
          </a:p>
        </p:txBody>
      </p:sp>
      <p:sp>
        <p:nvSpPr>
          <p:cNvPr id="5" name="Rectangle 4">
            <a:extLst>
              <a:ext uri="{FF2B5EF4-FFF2-40B4-BE49-F238E27FC236}">
                <a16:creationId xmlns:a16="http://schemas.microsoft.com/office/drawing/2014/main" id="{C3EB11B9-1EBB-9F1B-88F8-0455A5513981}"/>
              </a:ext>
            </a:extLst>
          </p:cNvPr>
          <p:cNvSpPr/>
          <p:nvPr/>
        </p:nvSpPr>
        <p:spPr>
          <a:xfrm>
            <a:off x="9761220" y="3108961"/>
            <a:ext cx="525780" cy="52577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3D1FA334-3E96-9471-98C3-74C4AC8BE523}"/>
              </a:ext>
            </a:extLst>
          </p:cNvPr>
          <p:cNvSpPr/>
          <p:nvPr/>
        </p:nvSpPr>
        <p:spPr>
          <a:xfrm>
            <a:off x="10302240" y="2583183"/>
            <a:ext cx="525780" cy="52577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92EB21EB-D4FA-10EB-96CC-906424BA3ADB}"/>
              </a:ext>
            </a:extLst>
          </p:cNvPr>
          <p:cNvSpPr txBox="1"/>
          <p:nvPr/>
        </p:nvSpPr>
        <p:spPr>
          <a:xfrm>
            <a:off x="5373353" y="6067167"/>
            <a:ext cx="3428952" cy="369332"/>
          </a:xfrm>
          <a:prstGeom prst="rect">
            <a:avLst/>
          </a:prstGeom>
          <a:noFill/>
        </p:spPr>
        <p:txBody>
          <a:bodyPr wrap="none" rtlCol="0">
            <a:spAutoFit/>
          </a:bodyPr>
          <a:lstStyle/>
          <a:p>
            <a:r>
              <a:rPr lang="en-GB" dirty="0"/>
              <a:t>Sweetie Classifier has 0% Precision</a:t>
            </a:r>
          </a:p>
        </p:txBody>
      </p:sp>
    </p:spTree>
    <p:extLst>
      <p:ext uri="{BB962C8B-B14F-4D97-AF65-F5344CB8AC3E}">
        <p14:creationId xmlns:p14="http://schemas.microsoft.com/office/powerpoint/2010/main" val="28975219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61687-B757-B6CE-F828-AEA2929A0CB8}"/>
              </a:ext>
            </a:extLst>
          </p:cNvPr>
          <p:cNvSpPr>
            <a:spLocks noGrp="1"/>
          </p:cNvSpPr>
          <p:nvPr>
            <p:ph type="title"/>
          </p:nvPr>
        </p:nvSpPr>
        <p:spPr>
          <a:xfrm>
            <a:off x="478631" y="945975"/>
            <a:ext cx="11040094" cy="631366"/>
          </a:xfrm>
        </p:spPr>
        <p:txBody>
          <a:bodyPr/>
          <a:lstStyle/>
          <a:p>
            <a:r>
              <a:rPr lang="en-GB" dirty="0"/>
              <a:t>Evaluation maths: Sensitivity (or Recall)</a:t>
            </a:r>
          </a:p>
        </p:txBody>
      </p:sp>
      <p:sp>
        <p:nvSpPr>
          <p:cNvPr id="3" name="Text Placeholder 2">
            <a:extLst>
              <a:ext uri="{FF2B5EF4-FFF2-40B4-BE49-F238E27FC236}">
                <a16:creationId xmlns:a16="http://schemas.microsoft.com/office/drawing/2014/main" id="{9C7AD749-6D97-D9ED-426B-8020F63A61FB}"/>
              </a:ext>
            </a:extLst>
          </p:cNvPr>
          <p:cNvSpPr>
            <a:spLocks noGrp="1"/>
          </p:cNvSpPr>
          <p:nvPr>
            <p:ph type="body" sz="quarter" idx="10"/>
          </p:nvPr>
        </p:nvSpPr>
        <p:spPr>
          <a:xfrm>
            <a:off x="478631" y="1977389"/>
            <a:ext cx="3956209" cy="4606287"/>
          </a:xfrm>
        </p:spPr>
        <p:txBody>
          <a:bodyPr/>
          <a:lstStyle/>
          <a:p>
            <a:r>
              <a:rPr lang="en-GB" dirty="0"/>
              <a:t>Proportion of true positives out of all actual positives.</a:t>
            </a:r>
          </a:p>
          <a:p>
            <a:endParaRPr lang="en-GB" dirty="0"/>
          </a:p>
          <a:p>
            <a:r>
              <a:rPr lang="en-GB" dirty="0"/>
              <a:t>True positive rate.</a:t>
            </a:r>
          </a:p>
          <a:p>
            <a:endParaRPr lang="en-GB" dirty="0"/>
          </a:p>
          <a:p>
            <a:r>
              <a:rPr lang="en-GB" dirty="0"/>
              <a:t>Goodness of the model at determining a positive sample.</a:t>
            </a:r>
          </a:p>
          <a:p>
            <a:endParaRPr lang="en-GB" dirty="0"/>
          </a:p>
          <a:p>
            <a:endParaRPr lang="en-GB" dirty="0"/>
          </a:p>
        </p:txBody>
      </p:sp>
      <p:sp>
        <p:nvSpPr>
          <p:cNvPr id="4" name="Rectangle 3">
            <a:extLst>
              <a:ext uri="{FF2B5EF4-FFF2-40B4-BE49-F238E27FC236}">
                <a16:creationId xmlns:a16="http://schemas.microsoft.com/office/drawing/2014/main" id="{2D6AC402-6EDE-64AC-D5C0-A122356FA7C8}"/>
              </a:ext>
            </a:extLst>
          </p:cNvPr>
          <p:cNvSpPr/>
          <p:nvPr/>
        </p:nvSpPr>
        <p:spPr>
          <a:xfrm>
            <a:off x="9650730" y="2567942"/>
            <a:ext cx="525780" cy="525779"/>
          </a:xfrm>
          <a:prstGeom prst="rect">
            <a:avLst/>
          </a:prstGeom>
          <a:solidFill>
            <a:srgbClr val="D8CED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6CC43F61-70D3-E63C-F8EB-3B3F63FB806F}"/>
              </a:ext>
            </a:extLst>
          </p:cNvPr>
          <p:cNvSpPr/>
          <p:nvPr/>
        </p:nvSpPr>
        <p:spPr>
          <a:xfrm>
            <a:off x="10176510" y="3093721"/>
            <a:ext cx="525780" cy="52577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3D377BE1-7B24-499F-9472-005C0722F103}"/>
              </a:ext>
            </a:extLst>
          </p:cNvPr>
          <p:cNvSpPr/>
          <p:nvPr/>
        </p:nvSpPr>
        <p:spPr>
          <a:xfrm>
            <a:off x="9650730" y="4084321"/>
            <a:ext cx="525780" cy="525779"/>
          </a:xfrm>
          <a:prstGeom prst="rect">
            <a:avLst/>
          </a:prstGeom>
          <a:solidFill>
            <a:srgbClr val="D8CED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57D05302-0C6C-76ED-45ED-00B2415029C6}"/>
              </a:ext>
            </a:extLst>
          </p:cNvPr>
          <p:cNvSpPr/>
          <p:nvPr/>
        </p:nvSpPr>
        <p:spPr>
          <a:xfrm>
            <a:off x="10176510" y="4084320"/>
            <a:ext cx="525780" cy="52577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E4B722BD-3362-08BF-AB0B-E95207F1387F}"/>
              </a:ext>
            </a:extLst>
          </p:cNvPr>
          <p:cNvSpPr/>
          <p:nvPr/>
        </p:nvSpPr>
        <p:spPr>
          <a:xfrm>
            <a:off x="9650730" y="4610100"/>
            <a:ext cx="525780" cy="525779"/>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8A4A6400-2178-0C25-A913-8404E6132610}"/>
              </a:ext>
            </a:extLst>
          </p:cNvPr>
          <p:cNvSpPr/>
          <p:nvPr/>
        </p:nvSpPr>
        <p:spPr>
          <a:xfrm>
            <a:off x="10176510" y="4610100"/>
            <a:ext cx="525780" cy="52577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Connector 12">
            <a:extLst>
              <a:ext uri="{FF2B5EF4-FFF2-40B4-BE49-F238E27FC236}">
                <a16:creationId xmlns:a16="http://schemas.microsoft.com/office/drawing/2014/main" id="{944FA2E2-10D1-64DF-4DE1-232806E9A9A2}"/>
              </a:ext>
            </a:extLst>
          </p:cNvPr>
          <p:cNvCxnSpPr>
            <a:cxnSpLocks/>
          </p:cNvCxnSpPr>
          <p:nvPr/>
        </p:nvCxnSpPr>
        <p:spPr>
          <a:xfrm>
            <a:off x="9155430" y="3897630"/>
            <a:ext cx="201168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784A107-B8D9-87FC-441D-F063AE63FA4D}"/>
              </a:ext>
            </a:extLst>
          </p:cNvPr>
          <p:cNvSpPr txBox="1"/>
          <p:nvPr/>
        </p:nvSpPr>
        <p:spPr>
          <a:xfrm>
            <a:off x="6593783" y="2830831"/>
            <a:ext cx="494046" cy="461665"/>
          </a:xfrm>
          <a:prstGeom prst="rect">
            <a:avLst/>
          </a:prstGeom>
          <a:noFill/>
        </p:spPr>
        <p:txBody>
          <a:bodyPr wrap="none" rtlCol="0">
            <a:spAutoFit/>
          </a:bodyPr>
          <a:lstStyle/>
          <a:p>
            <a:r>
              <a:rPr lang="en-GB" sz="2400" dirty="0"/>
              <a:t>TP</a:t>
            </a:r>
          </a:p>
        </p:txBody>
      </p:sp>
      <p:cxnSp>
        <p:nvCxnSpPr>
          <p:cNvPr id="17" name="Straight Connector 16">
            <a:extLst>
              <a:ext uri="{FF2B5EF4-FFF2-40B4-BE49-F238E27FC236}">
                <a16:creationId xmlns:a16="http://schemas.microsoft.com/office/drawing/2014/main" id="{68CCECE5-9017-93D5-57D1-28B8B3F899AD}"/>
              </a:ext>
            </a:extLst>
          </p:cNvPr>
          <p:cNvCxnSpPr>
            <a:cxnSpLocks/>
          </p:cNvCxnSpPr>
          <p:nvPr/>
        </p:nvCxnSpPr>
        <p:spPr>
          <a:xfrm>
            <a:off x="6096000" y="3295650"/>
            <a:ext cx="201168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25DD33B-EDB8-0875-69D1-8894424D125A}"/>
              </a:ext>
            </a:extLst>
          </p:cNvPr>
          <p:cNvSpPr txBox="1"/>
          <p:nvPr/>
        </p:nvSpPr>
        <p:spPr>
          <a:xfrm>
            <a:off x="6414083" y="3391138"/>
            <a:ext cx="1125629" cy="461665"/>
          </a:xfrm>
          <a:prstGeom prst="rect">
            <a:avLst/>
          </a:prstGeom>
          <a:noFill/>
        </p:spPr>
        <p:txBody>
          <a:bodyPr wrap="none" rtlCol="0">
            <a:spAutoFit/>
          </a:bodyPr>
          <a:lstStyle/>
          <a:p>
            <a:r>
              <a:rPr lang="en-GB" sz="2400" dirty="0"/>
              <a:t>TP + FN</a:t>
            </a:r>
          </a:p>
        </p:txBody>
      </p:sp>
      <p:sp>
        <p:nvSpPr>
          <p:cNvPr id="5" name="Rectangle 4">
            <a:extLst>
              <a:ext uri="{FF2B5EF4-FFF2-40B4-BE49-F238E27FC236}">
                <a16:creationId xmlns:a16="http://schemas.microsoft.com/office/drawing/2014/main" id="{C3EB11B9-1EBB-9F1B-88F8-0455A5513981}"/>
              </a:ext>
            </a:extLst>
          </p:cNvPr>
          <p:cNvSpPr/>
          <p:nvPr/>
        </p:nvSpPr>
        <p:spPr>
          <a:xfrm>
            <a:off x="9647847" y="3093720"/>
            <a:ext cx="525780" cy="52577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3D1FA334-3E96-9471-98C3-74C4AC8BE523}"/>
              </a:ext>
            </a:extLst>
          </p:cNvPr>
          <p:cNvSpPr/>
          <p:nvPr/>
        </p:nvSpPr>
        <p:spPr>
          <a:xfrm>
            <a:off x="10176510" y="2567942"/>
            <a:ext cx="525780" cy="52577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E706BC5E-3E79-EF07-B7E0-A72DC397DFE7}"/>
              </a:ext>
            </a:extLst>
          </p:cNvPr>
          <p:cNvSpPr txBox="1"/>
          <p:nvPr/>
        </p:nvSpPr>
        <p:spPr>
          <a:xfrm>
            <a:off x="5461686" y="6067167"/>
            <a:ext cx="3129446" cy="369332"/>
          </a:xfrm>
          <a:prstGeom prst="rect">
            <a:avLst/>
          </a:prstGeom>
          <a:noFill/>
        </p:spPr>
        <p:txBody>
          <a:bodyPr wrap="none" rtlCol="0">
            <a:spAutoFit/>
          </a:bodyPr>
          <a:lstStyle/>
          <a:p>
            <a:r>
              <a:rPr lang="en-GB" dirty="0"/>
              <a:t>Sweetie Classifier has 0% Recall</a:t>
            </a:r>
          </a:p>
        </p:txBody>
      </p:sp>
    </p:spTree>
    <p:extLst>
      <p:ext uri="{BB962C8B-B14F-4D97-AF65-F5344CB8AC3E}">
        <p14:creationId xmlns:p14="http://schemas.microsoft.com/office/powerpoint/2010/main" val="4454654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74273" y="4058447"/>
            <a:ext cx="9017725" cy="2308324"/>
          </a:xfrm>
          <a:prstGeom prst="rect">
            <a:avLst/>
          </a:prstGeom>
          <a:solidFill>
            <a:srgbClr val="FBF3FB"/>
          </a:solidFill>
        </p:spPr>
        <p:txBody>
          <a:bodyPr wrap="square" rtlCol="0">
            <a:spAutoFit/>
          </a:bodyPr>
          <a:lstStyle/>
          <a:p>
            <a:r>
              <a:rPr lang="en-GB" sz="2400" b="1" dirty="0">
                <a:solidFill>
                  <a:schemeClr val="tx2">
                    <a:lumMod val="75000"/>
                  </a:schemeClr>
                </a:solidFill>
              </a:rPr>
              <a:t>Measures are per class value</a:t>
            </a:r>
          </a:p>
          <a:p>
            <a:pPr marL="285750" indent="-285750">
              <a:buFont typeface="Arial" panose="020B0604020202020204" pitchFamily="34" charset="0"/>
              <a:buChar char="•"/>
            </a:pPr>
            <a:r>
              <a:rPr lang="en-GB" sz="2400" b="1" dirty="0">
                <a:solidFill>
                  <a:schemeClr val="tx2">
                    <a:lumMod val="75000"/>
                  </a:schemeClr>
                </a:solidFill>
              </a:rPr>
              <a:t>Precision: </a:t>
            </a:r>
            <a:r>
              <a:rPr lang="en-GB" sz="2400" dirty="0">
                <a:solidFill>
                  <a:schemeClr val="tx2">
                    <a:lumMod val="75000"/>
                  </a:schemeClr>
                </a:solidFill>
              </a:rPr>
              <a:t>Fraction of returned as class X that are really class X</a:t>
            </a:r>
          </a:p>
          <a:p>
            <a:pPr marL="742950" lvl="1" indent="-285750">
              <a:buFont typeface="Arial" panose="020B0604020202020204" pitchFamily="34" charset="0"/>
              <a:buChar char="•"/>
            </a:pPr>
            <a:r>
              <a:rPr lang="en-GB" sz="2400" dirty="0" err="1">
                <a:solidFill>
                  <a:schemeClr val="tx2">
                    <a:lumMod val="75000"/>
                  </a:schemeClr>
                </a:solidFill>
              </a:rPr>
              <a:t>E.g</a:t>
            </a:r>
            <a:r>
              <a:rPr lang="en-GB" sz="2400" dirty="0">
                <a:solidFill>
                  <a:schemeClr val="tx2">
                    <a:lumMod val="75000"/>
                  </a:schemeClr>
                </a:solidFill>
              </a:rPr>
              <a:t> precision(“bad”) =14/23 = 0.609</a:t>
            </a:r>
          </a:p>
          <a:p>
            <a:pPr lvl="1"/>
            <a:endParaRPr lang="en-GB" sz="2400" dirty="0">
              <a:solidFill>
                <a:schemeClr val="tx2">
                  <a:lumMod val="75000"/>
                </a:schemeClr>
              </a:solidFill>
            </a:endParaRPr>
          </a:p>
          <a:p>
            <a:pPr marL="285750" indent="-285750">
              <a:buFont typeface="Arial" panose="020B0604020202020204" pitchFamily="34" charset="0"/>
              <a:buChar char="•"/>
            </a:pPr>
            <a:r>
              <a:rPr lang="en-GB" sz="2400" b="1" dirty="0">
                <a:solidFill>
                  <a:schemeClr val="tx2">
                    <a:lumMod val="75000"/>
                  </a:schemeClr>
                </a:solidFill>
              </a:rPr>
              <a:t>Recall: </a:t>
            </a:r>
            <a:r>
              <a:rPr lang="en-GB" sz="2400" dirty="0">
                <a:solidFill>
                  <a:schemeClr val="tx2">
                    <a:lumMod val="75000"/>
                  </a:schemeClr>
                </a:solidFill>
              </a:rPr>
              <a:t>fraction of all class X which are returned as class X.</a:t>
            </a:r>
          </a:p>
          <a:p>
            <a:pPr marL="742950" lvl="1" indent="-285750">
              <a:buFont typeface="Arial" panose="020B0604020202020204" pitchFamily="34" charset="0"/>
              <a:buChar char="•"/>
            </a:pPr>
            <a:r>
              <a:rPr lang="en-GB" sz="2400" dirty="0" err="1">
                <a:solidFill>
                  <a:schemeClr val="tx2">
                    <a:lumMod val="75000"/>
                  </a:schemeClr>
                </a:solidFill>
              </a:rPr>
              <a:t>E.g</a:t>
            </a:r>
            <a:r>
              <a:rPr lang="en-GB" sz="2400" dirty="0">
                <a:solidFill>
                  <a:schemeClr val="tx2">
                    <a:lumMod val="75000"/>
                  </a:schemeClr>
                </a:solidFill>
              </a:rPr>
              <a:t> recall(“bad”) = 14/20 = 0.7</a:t>
            </a:r>
            <a:endParaRPr lang="en-GB" sz="2400" dirty="0"/>
          </a:p>
        </p:txBody>
      </p:sp>
      <p:sp>
        <p:nvSpPr>
          <p:cNvPr id="7" name="Rectangle 6" descr="Results example."/>
          <p:cNvSpPr/>
          <p:nvPr/>
        </p:nvSpPr>
        <p:spPr>
          <a:xfrm>
            <a:off x="-1" y="1412776"/>
            <a:ext cx="12192001" cy="2674298"/>
          </a:xfrm>
          <a:prstGeom prst="rect">
            <a:avLst/>
          </a:prstGeom>
          <a:solidFill>
            <a:srgbClr val="FFF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 name="Group 3">
            <a:extLst>
              <a:ext uri="{FF2B5EF4-FFF2-40B4-BE49-F238E27FC236}">
                <a16:creationId xmlns:a16="http://schemas.microsoft.com/office/drawing/2014/main" id="{09460448-3AE5-49BA-9114-67F147026BB7}"/>
              </a:ext>
            </a:extLst>
          </p:cNvPr>
          <p:cNvGrpSpPr/>
          <p:nvPr/>
        </p:nvGrpSpPr>
        <p:grpSpPr>
          <a:xfrm>
            <a:off x="-1" y="1199654"/>
            <a:ext cx="12192000" cy="3855641"/>
            <a:chOff x="-1" y="1199654"/>
            <a:chExt cx="12192000" cy="3855641"/>
          </a:xfrm>
        </p:grpSpPr>
        <p:sp>
          <p:nvSpPr>
            <p:cNvPr id="9" name="Speech Bubble: Rectangle with Corners Rounded 8">
              <a:extLst>
                <a:ext uri="{FF2B5EF4-FFF2-40B4-BE49-F238E27FC236}">
                  <a16:creationId xmlns:a16="http://schemas.microsoft.com/office/drawing/2014/main" id="{5A6A41D1-1326-45E4-AF5E-748427FB25B9}"/>
                </a:ext>
              </a:extLst>
            </p:cNvPr>
            <p:cNvSpPr/>
            <p:nvPr/>
          </p:nvSpPr>
          <p:spPr>
            <a:xfrm>
              <a:off x="259905" y="3616327"/>
              <a:ext cx="3035745" cy="470747"/>
            </a:xfrm>
            <a:prstGeom prst="wedgeRoundRectCallout">
              <a:avLst>
                <a:gd name="adj1" fmla="val -48653"/>
                <a:gd name="adj2" fmla="val -12572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rgbClr val="FFFF00"/>
                  </a:solidFill>
                </a:rPr>
                <a:t>Weighted average</a:t>
              </a:r>
            </a:p>
          </p:txBody>
        </p:sp>
        <p:sp>
          <p:nvSpPr>
            <p:cNvPr id="8" name="Content Placeholder 2">
              <a:extLst>
                <a:ext uri="{FF2B5EF4-FFF2-40B4-BE49-F238E27FC236}">
                  <a16:creationId xmlns:a16="http://schemas.microsoft.com/office/drawing/2014/main" id="{36157ACB-9C74-4D55-9DB7-280484653386}"/>
                </a:ext>
              </a:extLst>
            </p:cNvPr>
            <p:cNvSpPr txBox="1">
              <a:spLocks/>
            </p:cNvSpPr>
            <p:nvPr/>
          </p:nvSpPr>
          <p:spPr>
            <a:xfrm>
              <a:off x="-1" y="1199654"/>
              <a:ext cx="12192000" cy="385564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69216A"/>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69216A"/>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2000" dirty="0"/>
            </a:p>
            <a:p>
              <a:pPr marL="0" indent="0">
                <a:buFont typeface="Arial" panose="020B0604020202020204" pitchFamily="34" charset="0"/>
                <a:buNone/>
              </a:pPr>
              <a:r>
                <a:rPr lang="en-GB" sz="2400" dirty="0">
                  <a:latin typeface="Arial Narrow" panose="020B0606020202030204" pitchFamily="34" charset="0"/>
                </a:rPr>
                <a:t>         TP Rate  FP Rate  Precision  Recall   F-Measure  		MCC      ROC Area  PRC Area  Class</a:t>
              </a:r>
            </a:p>
            <a:p>
              <a:pPr marL="0" indent="0">
                <a:buFont typeface="Arial" panose="020B0604020202020204" pitchFamily="34" charset="0"/>
                <a:buNone/>
              </a:pPr>
              <a:r>
                <a:rPr lang="en-GB" sz="2400" dirty="0">
                  <a:latin typeface="Arial Narrow" panose="020B0606020202030204" pitchFamily="34" charset="0"/>
                </a:rPr>
                <a:t>         0.700    	0.243    0.609      0.700    	0.651      	0.444    0.695     	0.559     bad</a:t>
              </a:r>
            </a:p>
            <a:p>
              <a:pPr marL="0" indent="0">
                <a:buFont typeface="Arial" panose="020B0604020202020204" pitchFamily="34" charset="0"/>
                <a:buNone/>
              </a:pPr>
              <a:r>
                <a:rPr lang="en-GB" sz="2400" dirty="0">
                  <a:latin typeface="Arial Narrow" panose="020B0606020202030204" pitchFamily="34" charset="0"/>
                </a:rPr>
                <a:t>         0.757    	0.300    0.824      0.757   	0.789      	0.444    0.695     	0.738     good</a:t>
              </a:r>
            </a:p>
            <a:p>
              <a:pPr marL="0" indent="0">
                <a:buFont typeface="Arial" panose="020B0604020202020204" pitchFamily="34" charset="0"/>
                <a:buNone/>
              </a:pPr>
              <a:r>
                <a:rPr lang="en-GB" sz="2400" dirty="0">
                  <a:latin typeface="Arial Narrow" panose="020B0606020202030204" pitchFamily="34" charset="0"/>
                </a:rPr>
                <a:t>WA.  0.737    	0.280    0.748      0.737    	0.740     	0.444    0.695    `	0.675 </a:t>
              </a:r>
            </a:p>
            <a:p>
              <a:pPr marL="0" indent="0">
                <a:buFont typeface="Arial" panose="020B0604020202020204" pitchFamily="34" charset="0"/>
                <a:buNone/>
              </a:pPr>
              <a:endParaRPr lang="en-GB" sz="2400" dirty="0"/>
            </a:p>
            <a:p>
              <a:pPr marL="0" indent="0">
                <a:buFont typeface="Arial" panose="020B0604020202020204" pitchFamily="34" charset="0"/>
                <a:buNone/>
              </a:pPr>
              <a:endParaRPr lang="en-GB" sz="2400" dirty="0"/>
            </a:p>
            <a:p>
              <a:pPr marL="0" indent="0">
                <a:buFont typeface="Arial" panose="020B0604020202020204" pitchFamily="34" charset="0"/>
                <a:buNone/>
              </a:pPr>
              <a:r>
                <a:rPr lang="en-GB" sz="2400" dirty="0"/>
                <a:t>   </a:t>
              </a:r>
            </a:p>
            <a:p>
              <a:pPr marL="0" indent="0">
                <a:buFont typeface="Arial" panose="020B0604020202020204" pitchFamily="34" charset="0"/>
                <a:buNone/>
              </a:pPr>
              <a:r>
                <a:rPr lang="en-GB" sz="2400" dirty="0"/>
                <a:t>    a    b   &lt;-- classified as</a:t>
              </a:r>
            </a:p>
            <a:p>
              <a:pPr marL="0" indent="0">
                <a:buFont typeface="Arial" panose="020B0604020202020204" pitchFamily="34" charset="0"/>
                <a:buNone/>
              </a:pPr>
              <a:r>
                <a:rPr lang="en-GB" sz="2400" dirty="0"/>
                <a:t> 14     6 |  a = bad</a:t>
              </a:r>
            </a:p>
            <a:p>
              <a:pPr marL="0" indent="0">
                <a:buFont typeface="Arial" panose="020B0604020202020204" pitchFamily="34" charset="0"/>
                <a:buNone/>
              </a:pPr>
              <a:r>
                <a:rPr lang="en-GB" sz="2400" dirty="0"/>
                <a:t>  9    28 |  b = good</a:t>
              </a:r>
            </a:p>
          </p:txBody>
        </p:sp>
      </p:grpSp>
      <p:sp>
        <p:nvSpPr>
          <p:cNvPr id="6" name="Title 1"/>
          <p:cNvSpPr>
            <a:spLocks noGrp="1"/>
          </p:cNvSpPr>
          <p:nvPr>
            <p:ph type="title"/>
          </p:nvPr>
        </p:nvSpPr>
        <p:spPr>
          <a:xfrm>
            <a:off x="462680" y="784274"/>
            <a:ext cx="7866062" cy="1462087"/>
          </a:xfrm>
        </p:spPr>
        <p:txBody>
          <a:bodyPr/>
          <a:lstStyle/>
          <a:p>
            <a:r>
              <a:rPr lang="en-GB" dirty="0"/>
              <a:t>Precision and Recall</a:t>
            </a:r>
          </a:p>
        </p:txBody>
      </p:sp>
    </p:spTree>
    <p:extLst>
      <p:ext uri="{BB962C8B-B14F-4D97-AF65-F5344CB8AC3E}">
        <p14:creationId xmlns:p14="http://schemas.microsoft.com/office/powerpoint/2010/main" val="13257396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41284-0350-4907-A26E-E5814ED056F7}"/>
              </a:ext>
            </a:extLst>
          </p:cNvPr>
          <p:cNvSpPr>
            <a:spLocks noGrp="1"/>
          </p:cNvSpPr>
          <p:nvPr>
            <p:ph type="title"/>
          </p:nvPr>
        </p:nvSpPr>
        <p:spPr/>
        <p:txBody>
          <a:bodyPr/>
          <a:lstStyle/>
          <a:p>
            <a:r>
              <a:rPr lang="en-GB" dirty="0"/>
              <a:t>F-score or F-measure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DA83FB-B908-46A2-8A1C-70EC55A5AD53}"/>
                  </a:ext>
                </a:extLst>
              </p:cNvPr>
              <p:cNvSpPr>
                <a:spLocks noGrp="1"/>
              </p:cNvSpPr>
              <p:nvPr>
                <p:ph idx="1"/>
              </p:nvPr>
            </p:nvSpPr>
            <p:spPr>
              <a:xfrm>
                <a:off x="595843" y="1603381"/>
                <a:ext cx="11461174" cy="4057777"/>
              </a:xfrm>
            </p:spPr>
            <p:txBody>
              <a:bodyPr/>
              <a:lstStyle/>
              <a:p>
                <a:r>
                  <a:rPr lang="en-GB" dirty="0"/>
                  <a:t>Combines precision and recall – used with uneven class distribution.</a:t>
                </a:r>
              </a:p>
              <a:p>
                <a14:m>
                  <m:oMath xmlns:m="http://schemas.openxmlformats.org/officeDocument/2006/math">
                    <m:r>
                      <a:rPr lang="en-GB" b="0" i="1" smtClean="0">
                        <a:latin typeface="Cambria Math" panose="02040503050406030204" pitchFamily="18" charset="0"/>
                      </a:rPr>
                      <m:t>𝐹</m:t>
                    </m:r>
                    <m:r>
                      <a:rPr lang="en-GB" baseline="-25000">
                        <a:latin typeface="Cambria Math" panose="02040503050406030204" pitchFamily="18" charset="0"/>
                      </a:rPr>
                      <m:t>𝛽</m:t>
                    </m:r>
                    <m:r>
                      <a:rPr lang="en-GB" b="0" i="1" baseline="-25000" smtClean="0">
                        <a:latin typeface="Cambria Math" panose="02040503050406030204" pitchFamily="18" charset="0"/>
                      </a:rPr>
                      <m:t> </m:t>
                    </m:r>
                    <m:r>
                      <a:rPr lang="en-GB" b="0" i="1" smtClean="0">
                        <a:latin typeface="Cambria Math" panose="02040503050406030204" pitchFamily="18" charset="0"/>
                      </a:rPr>
                      <m:t>_</m:t>
                    </m:r>
                    <m:r>
                      <a:rPr lang="en-GB" b="0" i="1" smtClean="0">
                        <a:latin typeface="Cambria Math" panose="02040503050406030204" pitchFamily="18" charset="0"/>
                      </a:rPr>
                      <m:t>𝑠𝑐𝑜𝑟𝑒</m:t>
                    </m:r>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m:t>
                        </m:r>
                        <m:sSup>
                          <m:sSupPr>
                            <m:ctrlPr>
                              <a:rPr lang="en-GB" b="0" i="1" smtClean="0">
                                <a:latin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𝛽</m:t>
                            </m:r>
                          </m:e>
                          <m:sup>
                            <m:r>
                              <a:rPr lang="en-GB" b="0" i="1" smtClean="0">
                                <a:latin typeface="Cambria Math" panose="02040503050406030204" pitchFamily="18" charset="0"/>
                              </a:rPr>
                              <m:t>2</m:t>
                            </m:r>
                          </m:sup>
                        </m:sSup>
                      </m:e>
                    </m:d>
                    <m:r>
                      <a:rPr lang="en-GB" i="1">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𝑝𝑟𝑒𝑐𝑖𝑠𝑖𝑜𝑛</m:t>
                        </m:r>
                        <m:r>
                          <a:rPr lang="en-GB" b="0" i="1" smtClean="0">
                            <a:latin typeface="Cambria Math" panose="02040503050406030204" pitchFamily="18" charset="0"/>
                          </a:rPr>
                          <m:t> ∙ </m:t>
                        </m:r>
                        <m:r>
                          <a:rPr lang="en-GB" b="0" i="1" smtClean="0">
                            <a:latin typeface="Cambria Math" panose="02040503050406030204" pitchFamily="18" charset="0"/>
                            <a:ea typeface="Cambria Math" panose="02040503050406030204" pitchFamily="18" charset="0"/>
                          </a:rPr>
                          <m:t>𝑟𝑒𝑐𝑎𝑙𝑙</m:t>
                        </m:r>
                      </m:num>
                      <m:den>
                        <m:d>
                          <m:dPr>
                            <m:ctrlPr>
                              <a:rPr lang="en-GB" b="0" i="1" smtClean="0">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ea typeface="Cambria Math" panose="02040503050406030204" pitchFamily="18" charset="0"/>
                                  </a:rPr>
                                  <m:t>𝛽</m:t>
                                </m:r>
                              </m:e>
                              <m:sup>
                                <m:r>
                                  <a:rPr lang="en-GB" i="1">
                                    <a:latin typeface="Cambria Math" panose="02040503050406030204" pitchFamily="18" charset="0"/>
                                  </a:rPr>
                                  <m:t>2</m:t>
                                </m:r>
                              </m:sup>
                            </m:sSup>
                            <m:r>
                              <a:rPr lang="en-GB" b="0" i="1" smtClean="0">
                                <a:latin typeface="Cambria Math" panose="02040503050406030204" pitchFamily="18" charset="0"/>
                              </a:rPr>
                              <m:t> </m:t>
                            </m:r>
                            <m:r>
                              <a:rPr lang="en-GB"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𝑝𝑟𝑒𝑐𝑖𝑠𝑖𝑜𝑛</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𝑟𝑒𝑐𝑎𝑙𝑙</m:t>
                        </m:r>
                      </m:den>
                    </m:f>
                  </m:oMath>
                </a14:m>
                <a:endParaRPr lang="en-GB" dirty="0"/>
              </a:p>
              <a:p>
                <a14:m>
                  <m:oMath xmlns:m="http://schemas.openxmlformats.org/officeDocument/2006/math">
                    <m:r>
                      <a:rPr lang="en-GB">
                        <a:latin typeface="Cambria Math" panose="02040503050406030204" pitchFamily="18" charset="0"/>
                      </a:rPr>
                      <m:t>𝛽</m:t>
                    </m:r>
                    <m:r>
                      <m:rPr>
                        <m:nor/>
                      </m:rPr>
                      <a:rPr lang="en-GB" b="0" i="0" smtClean="0"/>
                      <m:t> </m:t>
                    </m:r>
                  </m:oMath>
                </a14:m>
                <a:r>
                  <a:rPr lang="en-GB" dirty="0"/>
                  <a:t>is the trade-off between precision and recall.</a:t>
                </a:r>
              </a:p>
              <a:p>
                <a:pPr lvl="1"/>
                <a:r>
                  <a:rPr lang="en-GB" dirty="0"/>
                  <a:t>Recall is considered </a:t>
                </a:r>
                <a14:m>
                  <m:oMath xmlns:m="http://schemas.openxmlformats.org/officeDocument/2006/math">
                    <m:r>
                      <a:rPr lang="en-GB" i="1">
                        <a:latin typeface="Cambria Math" panose="02040503050406030204" pitchFamily="18" charset="0"/>
                        <a:ea typeface="Cambria Math" panose="02040503050406030204" pitchFamily="18" charset="0"/>
                      </a:rPr>
                      <m:t>𝛽</m:t>
                    </m:r>
                  </m:oMath>
                </a14:m>
                <a:r>
                  <a:rPr lang="en-GB" dirty="0"/>
                  <a:t> times as important as precision.</a:t>
                </a:r>
              </a:p>
              <a:p>
                <a:pPr lvl="1"/>
                <a:r>
                  <a:rPr lang="en-GB" dirty="0"/>
                  <a:t>Common values are </a:t>
                </a:r>
                <a:r>
                  <a:rPr lang="en-GB" b="1" dirty="0"/>
                  <a:t>1</a:t>
                </a:r>
                <a:r>
                  <a:rPr lang="en-GB" dirty="0"/>
                  <a:t>, 0.5 and 2.</a:t>
                </a:r>
              </a:p>
              <a:p>
                <a:pPr lvl="1"/>
                <a:r>
                  <a:rPr lang="en-GB" dirty="0"/>
                  <a:t>F</a:t>
                </a:r>
                <a:r>
                  <a:rPr lang="en-GB" baseline="-25000" dirty="0"/>
                  <a:t>1</a:t>
                </a:r>
                <a:r>
                  <a:rPr lang="en-GB" dirty="0"/>
                  <a:t> is the F score with 𝛽 = 1.</a:t>
                </a:r>
              </a:p>
              <a:p>
                <a14:m>
                  <m:oMath xmlns:m="http://schemas.openxmlformats.org/officeDocument/2006/math">
                    <m:r>
                      <a:rPr lang="en-GB" i="1">
                        <a:latin typeface="Cambria Math" panose="02040503050406030204" pitchFamily="18" charset="0"/>
                        <a:ea typeface="Cambria Math" panose="02040503050406030204" pitchFamily="18" charset="0"/>
                      </a:rPr>
                      <m:t>𝛽</m:t>
                    </m:r>
                  </m:oMath>
                </a14:m>
                <a:r>
                  <a:rPr lang="en-GB" dirty="0"/>
                  <a:t> &gt; 1 gives more weight to recall.</a:t>
                </a:r>
              </a:p>
              <a:p>
                <a14:m>
                  <m:oMath xmlns:m="http://schemas.openxmlformats.org/officeDocument/2006/math">
                    <m:r>
                      <a:rPr lang="en-GB" i="1">
                        <a:latin typeface="Cambria Math" panose="02040503050406030204" pitchFamily="18" charset="0"/>
                        <a:ea typeface="Cambria Math" panose="02040503050406030204" pitchFamily="18" charset="0"/>
                      </a:rPr>
                      <m:t>𝛽</m:t>
                    </m:r>
                  </m:oMath>
                </a14:m>
                <a:r>
                  <a:rPr lang="en-GB" b="1" dirty="0"/>
                  <a:t> </a:t>
                </a:r>
                <a:r>
                  <a:rPr lang="en-GB" dirty="0"/>
                  <a:t>&lt; 1 gives more weight to precision.</a:t>
                </a:r>
              </a:p>
              <a:p>
                <a:r>
                  <a:rPr lang="en-GB" dirty="0"/>
                  <a:t>F</a:t>
                </a:r>
                <a:r>
                  <a:rPr lang="en-GB" baseline="-25000" dirty="0"/>
                  <a:t>1</a:t>
                </a:r>
                <a:r>
                  <a:rPr lang="en-GB" dirty="0"/>
                  <a:t> is  1 if all true positives and all true negatives are correctly identified (worst value would be zero).</a:t>
                </a:r>
              </a:p>
            </p:txBody>
          </p:sp>
        </mc:Choice>
        <mc:Fallback xmlns="">
          <p:sp>
            <p:nvSpPr>
              <p:cNvPr id="3" name="Content Placeholder 2">
                <a:extLst>
                  <a:ext uri="{FF2B5EF4-FFF2-40B4-BE49-F238E27FC236}">
                    <a16:creationId xmlns:a16="http://schemas.microsoft.com/office/drawing/2014/main" id="{BDDA83FB-B908-46A2-8A1C-70EC55A5AD53}"/>
                  </a:ext>
                </a:extLst>
              </p:cNvPr>
              <p:cNvSpPr>
                <a:spLocks noGrp="1" noRot="1" noChangeAspect="1" noMove="1" noResize="1" noEditPoints="1" noAdjustHandles="1" noChangeArrowheads="1" noChangeShapeType="1" noTextEdit="1"/>
              </p:cNvSpPr>
              <p:nvPr>
                <p:ph idx="1"/>
              </p:nvPr>
            </p:nvSpPr>
            <p:spPr>
              <a:xfrm>
                <a:off x="595843" y="1603381"/>
                <a:ext cx="11461174" cy="4057777"/>
              </a:xfrm>
              <a:blipFill>
                <a:blip r:embed="rId3"/>
                <a:stretch>
                  <a:fillRect l="-957" t="-2402" b="-22823"/>
                </a:stretch>
              </a:blipFill>
            </p:spPr>
            <p:txBody>
              <a:bodyPr/>
              <a:lstStyle/>
              <a:p>
                <a:r>
                  <a:rPr lang="en-GB">
                    <a:noFill/>
                  </a:rPr>
                  <a:t> </a:t>
                </a:r>
              </a:p>
            </p:txBody>
          </p:sp>
        </mc:Fallback>
      </mc:AlternateContent>
    </p:spTree>
    <p:extLst>
      <p:ext uri="{BB962C8B-B14F-4D97-AF65-F5344CB8AC3E}">
        <p14:creationId xmlns:p14="http://schemas.microsoft.com/office/powerpoint/2010/main" val="17466280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3F236-2779-4FCC-837B-D83D85FB87A5}"/>
              </a:ext>
            </a:extLst>
          </p:cNvPr>
          <p:cNvSpPr>
            <a:spLocks noGrp="1"/>
          </p:cNvSpPr>
          <p:nvPr>
            <p:ph type="title"/>
          </p:nvPr>
        </p:nvSpPr>
        <p:spPr/>
        <p:txBody>
          <a:bodyPr/>
          <a:lstStyle/>
          <a:p>
            <a:r>
              <a:rPr lang="en-GB" dirty="0"/>
              <a:t>Sensitivity </a:t>
            </a:r>
            <a:r>
              <a:rPr lang="en-GB"/>
              <a:t>and specificity</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D98943-A1A4-498B-8CC1-E3BE0D90F943}"/>
                  </a:ext>
                </a:extLst>
              </p:cNvPr>
              <p:cNvSpPr>
                <a:spLocks noGrp="1"/>
              </p:cNvSpPr>
              <p:nvPr>
                <p:ph idx="1"/>
              </p:nvPr>
            </p:nvSpPr>
            <p:spPr>
              <a:xfrm>
                <a:off x="595843" y="1757928"/>
                <a:ext cx="11329994" cy="4057777"/>
              </a:xfrm>
            </p:spPr>
            <p:txBody>
              <a:bodyPr/>
              <a:lstStyle/>
              <a:p>
                <a:r>
                  <a:rPr lang="en-GB" dirty="0"/>
                  <a:t>Used in binary classification tests.</a:t>
                </a:r>
              </a:p>
              <a:p>
                <a:r>
                  <a:rPr lang="en-GB" b="1" dirty="0"/>
                  <a:t>Sensitivity: </a:t>
                </a:r>
                <a:r>
                  <a:rPr lang="en-GB" dirty="0"/>
                  <a:t>classifier’s ability to correctly classify positive cases – proportion of positives that are correctly classified.</a:t>
                </a:r>
              </a:p>
              <a:p>
                <a:pPr lvl="1"/>
                <a14:m>
                  <m:oMath xmlns:m="http://schemas.openxmlformats.org/officeDocument/2006/math">
                    <m:r>
                      <a:rPr lang="en-GB" i="1">
                        <a:latin typeface="Cambria Math" panose="02040503050406030204" pitchFamily="18" charset="0"/>
                      </a:rPr>
                      <m:t>𝑆𝑒𝑛𝑠𝑖𝑡𝑖𝑣𝑖𝑡𝑦</m:t>
                    </m:r>
                    <m:r>
                      <a:rPr lang="en-GB" i="1">
                        <a:latin typeface="Cambria Math" panose="02040503050406030204" pitchFamily="18" charset="0"/>
                      </a:rPr>
                      <m:t>= </m:t>
                    </m:r>
                    <m:f>
                      <m:fPr>
                        <m:ctrlPr>
                          <a:rPr lang="en-GB" i="1">
                            <a:latin typeface="Cambria Math" panose="02040503050406030204" pitchFamily="18" charset="0"/>
                          </a:rPr>
                        </m:ctrlPr>
                      </m:fPr>
                      <m:num>
                        <m:r>
                          <a:rPr lang="en-GB" i="1">
                            <a:latin typeface="Cambria Math" panose="02040503050406030204" pitchFamily="18" charset="0"/>
                          </a:rPr>
                          <m:t>𝑇𝑃</m:t>
                        </m:r>
                      </m:num>
                      <m:den>
                        <m:r>
                          <a:rPr lang="en-GB" i="1">
                            <a:latin typeface="Cambria Math" panose="02040503050406030204" pitchFamily="18" charset="0"/>
                          </a:rPr>
                          <m:t>𝑇𝑃</m:t>
                        </m:r>
                        <m:r>
                          <a:rPr lang="en-GB" i="1">
                            <a:latin typeface="Cambria Math" panose="02040503050406030204" pitchFamily="18" charset="0"/>
                          </a:rPr>
                          <m:t>+</m:t>
                        </m:r>
                        <m:r>
                          <a:rPr lang="en-GB" i="1">
                            <a:latin typeface="Cambria Math" panose="02040503050406030204" pitchFamily="18" charset="0"/>
                          </a:rPr>
                          <m:t>𝐹𝑁</m:t>
                        </m:r>
                      </m:den>
                    </m:f>
                  </m:oMath>
                </a14:m>
                <a:endParaRPr lang="en-GB" dirty="0"/>
              </a:p>
              <a:p>
                <a:r>
                  <a:rPr lang="en-GB" b="1" dirty="0"/>
                  <a:t>Specificity: </a:t>
                </a:r>
                <a:r>
                  <a:rPr lang="en-GB" dirty="0"/>
                  <a:t>classifier’s ability to correctly classify negative cases – proportion of negatives that are correctly classified.</a:t>
                </a:r>
                <a:endParaRPr lang="en-GB" i="1" dirty="0">
                  <a:latin typeface="Cambria Math" panose="02040503050406030204" pitchFamily="18" charset="0"/>
                </a:endParaRPr>
              </a:p>
              <a:p>
                <a:pPr lvl="1"/>
                <a14:m>
                  <m:oMath xmlns:m="http://schemas.openxmlformats.org/officeDocument/2006/math">
                    <m:r>
                      <a:rPr lang="en-GB" i="1">
                        <a:latin typeface="Cambria Math" panose="02040503050406030204" pitchFamily="18" charset="0"/>
                      </a:rPr>
                      <m:t>𝑆𝑝𝑒𝑐𝑖𝑓𝑖𝑐𝑖𝑡𝑦</m:t>
                    </m:r>
                    <m:r>
                      <a:rPr lang="en-GB" i="1">
                        <a:latin typeface="Cambria Math" panose="02040503050406030204" pitchFamily="18" charset="0"/>
                      </a:rPr>
                      <m:t>= </m:t>
                    </m:r>
                    <m:f>
                      <m:fPr>
                        <m:ctrlPr>
                          <a:rPr lang="en-GB" i="1">
                            <a:latin typeface="Cambria Math" panose="02040503050406030204" pitchFamily="18" charset="0"/>
                          </a:rPr>
                        </m:ctrlPr>
                      </m:fPr>
                      <m:num>
                        <m:r>
                          <a:rPr lang="en-GB" i="1">
                            <a:latin typeface="Cambria Math" panose="02040503050406030204" pitchFamily="18" charset="0"/>
                          </a:rPr>
                          <m:t>𝑇𝑁</m:t>
                        </m:r>
                      </m:num>
                      <m:den>
                        <m:r>
                          <a:rPr lang="en-GB" i="1">
                            <a:latin typeface="Cambria Math" panose="02040503050406030204" pitchFamily="18" charset="0"/>
                          </a:rPr>
                          <m:t>𝑇𝑁</m:t>
                        </m:r>
                        <m:r>
                          <a:rPr lang="en-GB" i="1">
                            <a:latin typeface="Cambria Math" panose="02040503050406030204" pitchFamily="18" charset="0"/>
                          </a:rPr>
                          <m:t>+</m:t>
                        </m:r>
                        <m:r>
                          <a:rPr lang="en-GB" i="1">
                            <a:latin typeface="Cambria Math" panose="02040503050406030204" pitchFamily="18" charset="0"/>
                          </a:rPr>
                          <m:t>𝐹𝑃</m:t>
                        </m:r>
                      </m:den>
                    </m:f>
                  </m:oMath>
                </a14:m>
                <a:endParaRPr lang="en-GB" dirty="0"/>
              </a:p>
              <a:p>
                <a:endParaRPr lang="en-GB" dirty="0"/>
              </a:p>
            </p:txBody>
          </p:sp>
        </mc:Choice>
        <mc:Fallback xmlns="">
          <p:sp>
            <p:nvSpPr>
              <p:cNvPr id="3" name="Content Placeholder 2">
                <a:extLst>
                  <a:ext uri="{FF2B5EF4-FFF2-40B4-BE49-F238E27FC236}">
                    <a16:creationId xmlns:a16="http://schemas.microsoft.com/office/drawing/2014/main" id="{56D98943-A1A4-498B-8CC1-E3BE0D90F943}"/>
                  </a:ext>
                </a:extLst>
              </p:cNvPr>
              <p:cNvSpPr>
                <a:spLocks noGrp="1" noRot="1" noChangeAspect="1" noMove="1" noResize="1" noEditPoints="1" noAdjustHandles="1" noChangeArrowheads="1" noChangeShapeType="1" noTextEdit="1"/>
              </p:cNvSpPr>
              <p:nvPr>
                <p:ph idx="1"/>
              </p:nvPr>
            </p:nvSpPr>
            <p:spPr>
              <a:xfrm>
                <a:off x="595843" y="1757928"/>
                <a:ext cx="11329994" cy="4057777"/>
              </a:xfrm>
              <a:blipFill>
                <a:blip r:embed="rId2"/>
                <a:stretch>
                  <a:fillRect l="-969" t="-2402"/>
                </a:stretch>
              </a:blipFill>
            </p:spPr>
            <p:txBody>
              <a:bodyPr/>
              <a:lstStyle/>
              <a:p>
                <a:r>
                  <a:rPr lang="en-GB">
                    <a:noFill/>
                  </a:rPr>
                  <a:t> </a:t>
                </a:r>
              </a:p>
            </p:txBody>
          </p:sp>
        </mc:Fallback>
      </mc:AlternateContent>
    </p:spTree>
    <p:extLst>
      <p:ext uri="{BB962C8B-B14F-4D97-AF65-F5344CB8AC3E}">
        <p14:creationId xmlns:p14="http://schemas.microsoft.com/office/powerpoint/2010/main" val="5848743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2BD7C8F-F21C-44F6-8249-99F700D8ABA0}"/>
                  </a:ext>
                </a:extLst>
              </p:cNvPr>
              <p:cNvSpPr txBox="1"/>
              <p:nvPr/>
            </p:nvSpPr>
            <p:spPr>
              <a:xfrm>
                <a:off x="838200" y="2120150"/>
                <a:ext cx="5029200" cy="3470053"/>
              </a:xfrm>
              <a:prstGeom prst="rect">
                <a:avLst/>
              </a:prstGeom>
              <a:solidFill>
                <a:srgbClr val="FFFFDD"/>
              </a:solidFill>
            </p:spPr>
            <p:txBody>
              <a:bodyPr wrap="square" rtlCol="0">
                <a:spAutoFit/>
              </a:bodyPr>
              <a:lstStyle/>
              <a:p>
                <a:r>
                  <a:rPr lang="en-GB" sz="2800" dirty="0"/>
                  <a:t>   </a:t>
                </a:r>
                <a14:m>
                  <m:oMath xmlns:m="http://schemas.openxmlformats.org/officeDocument/2006/math">
                    <m:r>
                      <m:rPr>
                        <m:nor/>
                      </m:rPr>
                      <a:rPr lang="en-GB" sz="2800" dirty="0" smtClean="0"/>
                      <m:t>a</m:t>
                    </m:r>
                    <m:r>
                      <m:rPr>
                        <m:nor/>
                      </m:rPr>
                      <a:rPr lang="en-GB" sz="2800" dirty="0" smtClean="0"/>
                      <m:t>     </m:t>
                    </m:r>
                    <m:r>
                      <m:rPr>
                        <m:nor/>
                      </m:rPr>
                      <a:rPr lang="en-GB" sz="2800" dirty="0" smtClean="0"/>
                      <m:t>b</m:t>
                    </m:r>
                    <m:r>
                      <m:rPr>
                        <m:nor/>
                      </m:rPr>
                      <a:rPr lang="en-GB" sz="2800" dirty="0" smtClean="0"/>
                      <m:t>   &lt;−− </m:t>
                    </m:r>
                    <m:r>
                      <m:rPr>
                        <m:nor/>
                      </m:rPr>
                      <a:rPr lang="en-GB" sz="2800" dirty="0" smtClean="0"/>
                      <m:t>classified</m:t>
                    </m:r>
                    <m:r>
                      <m:rPr>
                        <m:nor/>
                      </m:rPr>
                      <a:rPr lang="en-GB" sz="2800" dirty="0" smtClean="0"/>
                      <m:t> </m:t>
                    </m:r>
                    <m:r>
                      <m:rPr>
                        <m:nor/>
                      </m:rPr>
                      <a:rPr lang="en-GB" sz="2800" dirty="0" smtClean="0"/>
                      <m:t>as</m:t>
                    </m:r>
                  </m:oMath>
                </a14:m>
                <a:endParaRPr lang="en-GB" sz="2800" dirty="0"/>
              </a:p>
              <a:p>
                <a:r>
                  <a:rPr lang="en-GB" sz="2800" dirty="0"/>
                  <a:t> </a:t>
                </a:r>
                <a14:m>
                  <m:oMath xmlns:m="http://schemas.openxmlformats.org/officeDocument/2006/math">
                    <m:r>
                      <m:rPr>
                        <m:nor/>
                      </m:rPr>
                      <a:rPr lang="en-GB" sz="2800" dirty="0"/>
                      <m:t>14     6 |  </m:t>
                    </m:r>
                    <m:r>
                      <m:rPr>
                        <m:nor/>
                      </m:rPr>
                      <a:rPr lang="en-GB" sz="2800" dirty="0"/>
                      <m:t>a</m:t>
                    </m:r>
                    <m:r>
                      <m:rPr>
                        <m:nor/>
                      </m:rPr>
                      <a:rPr lang="en-GB" sz="2800" dirty="0"/>
                      <m:t> = </m:t>
                    </m:r>
                    <m:r>
                      <m:rPr>
                        <m:nor/>
                      </m:rPr>
                      <a:rPr lang="en-GB" sz="2800" dirty="0"/>
                      <m:t>positive</m:t>
                    </m:r>
                  </m:oMath>
                </a14:m>
                <a:endParaRPr lang="en-GB" sz="2800" dirty="0"/>
              </a:p>
              <a:p>
                <a:r>
                  <a:rPr lang="en-GB" sz="2800" dirty="0"/>
                  <a:t>   </a:t>
                </a:r>
                <a14:m>
                  <m:oMath xmlns:m="http://schemas.openxmlformats.org/officeDocument/2006/math">
                    <m:r>
                      <m:rPr>
                        <m:nor/>
                      </m:rPr>
                      <a:rPr lang="en-GB" sz="2800" dirty="0"/>
                      <m:t>9   28 |  </m:t>
                    </m:r>
                    <m:r>
                      <m:rPr>
                        <m:nor/>
                      </m:rPr>
                      <a:rPr lang="en-GB" sz="2800" dirty="0"/>
                      <m:t>b</m:t>
                    </m:r>
                    <m:r>
                      <m:rPr>
                        <m:nor/>
                      </m:rPr>
                      <a:rPr lang="en-GB" sz="2800" dirty="0"/>
                      <m:t> = </m:t>
                    </m:r>
                    <m:r>
                      <m:rPr>
                        <m:nor/>
                      </m:rPr>
                      <a:rPr lang="en-GB" sz="2800" dirty="0"/>
                      <m:t>negative</m:t>
                    </m:r>
                  </m:oMath>
                </a14:m>
                <a:endParaRPr lang="en-GB" sz="2800" dirty="0"/>
              </a:p>
              <a:p>
                <a:endParaRPr lang="en-GB" sz="2800" i="1" dirty="0">
                  <a:latin typeface="Cambria Math" panose="02040503050406030204" pitchFamily="18" charset="0"/>
                </a:endParaRPr>
              </a:p>
              <a:p>
                <a14:m>
                  <m:oMath xmlns:m="http://schemas.openxmlformats.org/officeDocument/2006/math">
                    <m:r>
                      <a:rPr lang="en-GB" sz="2800" i="1" smtClean="0">
                        <a:latin typeface="Cambria Math" panose="02040503050406030204" pitchFamily="18" charset="0"/>
                      </a:rPr>
                      <m:t>𝑆𝑒𝑛𝑠𝑖𝑡𝑖𝑣𝑖𝑡𝑦</m:t>
                    </m:r>
                    <m:r>
                      <a:rPr lang="en-GB" sz="2800" i="1" smtClean="0">
                        <a:latin typeface="Cambria Math" panose="02040503050406030204" pitchFamily="18" charset="0"/>
                      </a:rPr>
                      <m:t>= </m:t>
                    </m:r>
                    <m:f>
                      <m:fPr>
                        <m:ctrlPr>
                          <a:rPr lang="en-GB" sz="2800" i="1">
                            <a:latin typeface="Cambria Math" panose="02040503050406030204" pitchFamily="18" charset="0"/>
                          </a:rPr>
                        </m:ctrlPr>
                      </m:fPr>
                      <m:num>
                        <m:r>
                          <a:rPr lang="en-GB" sz="2800" b="0" i="1" smtClean="0">
                            <a:latin typeface="Cambria Math" panose="02040503050406030204" pitchFamily="18" charset="0"/>
                          </a:rPr>
                          <m:t>14</m:t>
                        </m:r>
                      </m:num>
                      <m:den>
                        <m:r>
                          <a:rPr lang="en-GB" sz="2800" b="0" i="1" smtClean="0">
                            <a:latin typeface="Cambria Math" panose="02040503050406030204" pitchFamily="18" charset="0"/>
                          </a:rPr>
                          <m:t>14</m:t>
                        </m:r>
                        <m:r>
                          <a:rPr lang="en-GB" sz="2800" i="1">
                            <a:latin typeface="Cambria Math" panose="02040503050406030204" pitchFamily="18" charset="0"/>
                          </a:rPr>
                          <m:t>+</m:t>
                        </m:r>
                        <m:r>
                          <a:rPr lang="en-GB" sz="2800" b="0" i="1" smtClean="0">
                            <a:latin typeface="Cambria Math" panose="02040503050406030204" pitchFamily="18" charset="0"/>
                          </a:rPr>
                          <m:t>6</m:t>
                        </m:r>
                      </m:den>
                    </m:f>
                  </m:oMath>
                </a14:m>
                <a:r>
                  <a:rPr lang="en-GB" sz="2800" dirty="0"/>
                  <a:t> = 0.7</a:t>
                </a:r>
              </a:p>
              <a:p>
                <a:endParaRPr lang="en-GB" sz="2800" i="1" dirty="0">
                  <a:latin typeface="Cambria Math" panose="02040503050406030204" pitchFamily="18" charset="0"/>
                </a:endParaRPr>
              </a:p>
              <a:p>
                <a14:m>
                  <m:oMath xmlns:m="http://schemas.openxmlformats.org/officeDocument/2006/math">
                    <m:r>
                      <a:rPr lang="en-GB" sz="2800" i="1">
                        <a:latin typeface="Cambria Math" panose="02040503050406030204" pitchFamily="18" charset="0"/>
                      </a:rPr>
                      <m:t>𝑆𝑝𝑒𝑐𝑖𝑓𝑖𝑐𝑖𝑡𝑦</m:t>
                    </m:r>
                    <m:r>
                      <a:rPr lang="en-GB" sz="2800" i="1">
                        <a:latin typeface="Cambria Math" panose="02040503050406030204" pitchFamily="18" charset="0"/>
                      </a:rPr>
                      <m:t>= </m:t>
                    </m:r>
                    <m:f>
                      <m:fPr>
                        <m:ctrlPr>
                          <a:rPr lang="en-GB" sz="2800" i="1">
                            <a:latin typeface="Cambria Math" panose="02040503050406030204" pitchFamily="18" charset="0"/>
                          </a:rPr>
                        </m:ctrlPr>
                      </m:fPr>
                      <m:num>
                        <m:r>
                          <a:rPr lang="en-GB" sz="2800" b="0" i="1" smtClean="0">
                            <a:latin typeface="Cambria Math" panose="02040503050406030204" pitchFamily="18" charset="0"/>
                          </a:rPr>
                          <m:t>28</m:t>
                        </m:r>
                      </m:num>
                      <m:den>
                        <m:r>
                          <a:rPr lang="en-GB" sz="2800" b="0" i="1" smtClean="0">
                            <a:latin typeface="Cambria Math" panose="02040503050406030204" pitchFamily="18" charset="0"/>
                          </a:rPr>
                          <m:t>28+9</m:t>
                        </m:r>
                      </m:den>
                    </m:f>
                  </m:oMath>
                </a14:m>
                <a:r>
                  <a:rPr lang="en-GB" sz="2800" dirty="0"/>
                  <a:t> = 0.7568</a:t>
                </a:r>
              </a:p>
            </p:txBody>
          </p:sp>
        </mc:Choice>
        <mc:Fallback xmlns="">
          <p:sp>
            <p:nvSpPr>
              <p:cNvPr id="7" name="TextBox 6">
                <a:extLst>
                  <a:ext uri="{FF2B5EF4-FFF2-40B4-BE49-F238E27FC236}">
                    <a16:creationId xmlns:a16="http://schemas.microsoft.com/office/drawing/2014/main" id="{92BD7C8F-F21C-44F6-8249-99F700D8ABA0}"/>
                  </a:ext>
                </a:extLst>
              </p:cNvPr>
              <p:cNvSpPr txBox="1">
                <a:spLocks noRot="1" noChangeAspect="1" noMove="1" noResize="1" noEditPoints="1" noAdjustHandles="1" noChangeArrowheads="1" noChangeShapeType="1" noTextEdit="1"/>
              </p:cNvSpPr>
              <p:nvPr/>
            </p:nvSpPr>
            <p:spPr>
              <a:xfrm>
                <a:off x="838200" y="2120150"/>
                <a:ext cx="5029200" cy="3470053"/>
              </a:xfrm>
              <a:prstGeom prst="rect">
                <a:avLst/>
              </a:prstGeom>
              <a:blipFill>
                <a:blip r:embed="rId2"/>
                <a:stretch>
                  <a:fillRect b="-1582"/>
                </a:stretch>
              </a:blipFill>
            </p:spPr>
            <p:txBody>
              <a:bodyPr/>
              <a:lstStyle/>
              <a:p>
                <a:r>
                  <a:rPr lang="en-GB">
                    <a:noFill/>
                  </a:rPr>
                  <a:t> </a:t>
                </a:r>
              </a:p>
            </p:txBody>
          </p:sp>
        </mc:Fallback>
      </mc:AlternateContent>
      <p:sp>
        <p:nvSpPr>
          <p:cNvPr id="2" name="Title 1">
            <a:extLst>
              <a:ext uri="{FF2B5EF4-FFF2-40B4-BE49-F238E27FC236}">
                <a16:creationId xmlns:a16="http://schemas.microsoft.com/office/drawing/2014/main" id="{13BFA2E8-B930-4227-85FF-667CC13780C6}"/>
              </a:ext>
            </a:extLst>
          </p:cNvPr>
          <p:cNvSpPr>
            <a:spLocks noGrp="1"/>
          </p:cNvSpPr>
          <p:nvPr>
            <p:ph type="title"/>
          </p:nvPr>
        </p:nvSpPr>
        <p:spPr>
          <a:xfrm>
            <a:off x="595842" y="1026199"/>
            <a:ext cx="11304057" cy="757129"/>
          </a:xfrm>
        </p:spPr>
        <p:txBody>
          <a:bodyPr/>
          <a:lstStyle/>
          <a:p>
            <a:r>
              <a:rPr lang="en-GB" dirty="0"/>
              <a:t>Sensitivity and Specificity (binary classification)</a:t>
            </a:r>
          </a:p>
        </p:txBody>
      </p:sp>
    </p:spTree>
    <p:extLst>
      <p:ext uri="{BB962C8B-B14F-4D97-AF65-F5344CB8AC3E}">
        <p14:creationId xmlns:p14="http://schemas.microsoft.com/office/powerpoint/2010/main" val="9375517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644281" y="4247140"/>
            <a:ext cx="4704049" cy="461665"/>
          </a:xfrm>
          <a:prstGeom prst="rect">
            <a:avLst/>
          </a:prstGeom>
          <a:solidFill>
            <a:srgbClr val="FFFFDD"/>
          </a:solidFill>
        </p:spPr>
        <p:txBody>
          <a:bodyPr wrap="square" rtlCol="0">
            <a:spAutoFit/>
          </a:bodyPr>
          <a:lstStyle/>
          <a:p>
            <a:r>
              <a:rPr lang="en-GB" sz="2400" dirty="0">
                <a:solidFill>
                  <a:schemeClr val="tx2">
                    <a:lumMod val="75000"/>
                  </a:schemeClr>
                </a:solidFill>
              </a:rPr>
              <a:t>Total = 14+6+9+28 = 57</a:t>
            </a:r>
          </a:p>
        </p:txBody>
      </p:sp>
      <p:sp>
        <p:nvSpPr>
          <p:cNvPr id="8" name="TextBox 7"/>
          <p:cNvSpPr txBox="1"/>
          <p:nvPr/>
        </p:nvSpPr>
        <p:spPr>
          <a:xfrm>
            <a:off x="9260098" y="3110214"/>
            <a:ext cx="2434952" cy="1200329"/>
          </a:xfrm>
          <a:prstGeom prst="rect">
            <a:avLst/>
          </a:prstGeom>
          <a:solidFill>
            <a:srgbClr val="FFFFDD"/>
          </a:solidFill>
        </p:spPr>
        <p:txBody>
          <a:bodyPr wrap="square" rtlCol="0">
            <a:spAutoFit/>
          </a:bodyPr>
          <a:lstStyle/>
          <a:p>
            <a:r>
              <a:rPr lang="en-GB" sz="2400" dirty="0">
                <a:solidFill>
                  <a:schemeClr val="tx2">
                    <a:lumMod val="75000"/>
                  </a:schemeClr>
                </a:solidFill>
              </a:rPr>
              <a:t>Classified as:</a:t>
            </a:r>
          </a:p>
          <a:p>
            <a:r>
              <a:rPr lang="en-GB" sz="2400" dirty="0">
                <a:solidFill>
                  <a:schemeClr val="tx2">
                    <a:lumMod val="75000"/>
                  </a:schemeClr>
                </a:solidFill>
              </a:rPr>
              <a:t>14+9 = 23 bad</a:t>
            </a:r>
          </a:p>
          <a:p>
            <a:r>
              <a:rPr lang="en-GB" sz="2400" dirty="0">
                <a:solidFill>
                  <a:schemeClr val="tx2">
                    <a:lumMod val="75000"/>
                  </a:schemeClr>
                </a:solidFill>
              </a:rPr>
              <a:t>6 + 28 = 34 good</a:t>
            </a:r>
          </a:p>
        </p:txBody>
      </p:sp>
      <p:sp>
        <p:nvSpPr>
          <p:cNvPr id="7" name="TextBox 6"/>
          <p:cNvSpPr txBox="1"/>
          <p:nvPr/>
        </p:nvSpPr>
        <p:spPr>
          <a:xfrm>
            <a:off x="6667810" y="3121354"/>
            <a:ext cx="2088232" cy="1200329"/>
          </a:xfrm>
          <a:prstGeom prst="rect">
            <a:avLst/>
          </a:prstGeom>
          <a:solidFill>
            <a:srgbClr val="FFFFDD"/>
          </a:solidFill>
        </p:spPr>
        <p:txBody>
          <a:bodyPr wrap="square" rtlCol="0">
            <a:spAutoFit/>
          </a:bodyPr>
          <a:lstStyle/>
          <a:p>
            <a:r>
              <a:rPr lang="en-GB" sz="2400" dirty="0">
                <a:solidFill>
                  <a:schemeClr val="tx2">
                    <a:lumMod val="75000"/>
                  </a:schemeClr>
                </a:solidFill>
              </a:rPr>
              <a:t>Actual:</a:t>
            </a:r>
          </a:p>
          <a:p>
            <a:r>
              <a:rPr lang="en-GB" sz="2400" dirty="0">
                <a:solidFill>
                  <a:schemeClr val="tx2">
                    <a:lumMod val="75000"/>
                  </a:schemeClr>
                </a:solidFill>
              </a:rPr>
              <a:t>14 + 6 = 20 bad</a:t>
            </a:r>
          </a:p>
          <a:p>
            <a:r>
              <a:rPr lang="en-GB" sz="2400" dirty="0">
                <a:solidFill>
                  <a:schemeClr val="tx2">
                    <a:lumMod val="75000"/>
                  </a:schemeClr>
                </a:solidFill>
              </a:rPr>
              <a:t>9+28= 37 good</a:t>
            </a:r>
          </a:p>
        </p:txBody>
      </p:sp>
      <p:sp>
        <p:nvSpPr>
          <p:cNvPr id="5" name="Rectangle 4" descr="Confusion matrix example">
            <a:extLst>
              <a:ext uri="{FF2B5EF4-FFF2-40B4-BE49-F238E27FC236}">
                <a16:creationId xmlns:a16="http://schemas.microsoft.com/office/drawing/2014/main" id="{E0C0CA78-3652-4234-9604-04A1EDE73A90}"/>
              </a:ext>
            </a:extLst>
          </p:cNvPr>
          <p:cNvSpPr/>
          <p:nvPr/>
        </p:nvSpPr>
        <p:spPr>
          <a:xfrm>
            <a:off x="576898" y="3429000"/>
            <a:ext cx="5720663" cy="111205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76898" y="1715168"/>
                <a:ext cx="9234367" cy="4747415"/>
              </a:xfrm>
            </p:spPr>
            <p:txBody>
              <a:bodyPr/>
              <a:lstStyle/>
              <a:p>
                <a14:m>
                  <m:oMath xmlns:m="http://schemas.openxmlformats.org/officeDocument/2006/math">
                    <m:r>
                      <a:rPr lang="en-GB" sz="3200" i="1">
                        <a:latin typeface="Cambria Math"/>
                      </a:rPr>
                      <m:t>𝑘</m:t>
                    </m:r>
                    <m:r>
                      <a:rPr lang="en-GB" sz="3200" i="1">
                        <a:latin typeface="Cambria Math"/>
                      </a:rPr>
                      <m:t>=</m:t>
                    </m:r>
                    <m:f>
                      <m:fPr>
                        <m:ctrlPr>
                          <a:rPr lang="en-GB" sz="3200" i="1">
                            <a:latin typeface="Cambria Math" panose="02040503050406030204" pitchFamily="18" charset="0"/>
                          </a:rPr>
                        </m:ctrlPr>
                      </m:fPr>
                      <m:num>
                        <m:sSub>
                          <m:sSubPr>
                            <m:ctrlPr>
                              <a:rPr lang="en-GB" sz="3200" i="1">
                                <a:latin typeface="Cambria Math" panose="02040503050406030204" pitchFamily="18" charset="0"/>
                              </a:rPr>
                            </m:ctrlPr>
                          </m:sSubPr>
                          <m:e>
                            <m:r>
                              <a:rPr lang="en-GB" sz="3200" i="1">
                                <a:latin typeface="Cambria Math"/>
                              </a:rPr>
                              <m:t>𝑝</m:t>
                            </m:r>
                          </m:e>
                          <m:sub>
                            <m:r>
                              <a:rPr lang="en-GB" sz="3200" i="1">
                                <a:latin typeface="Cambria Math"/>
                              </a:rPr>
                              <m:t>𝑜</m:t>
                            </m:r>
                          </m:sub>
                        </m:sSub>
                        <m:r>
                          <a:rPr lang="en-GB" sz="3200" i="1">
                            <a:latin typeface="Cambria Math"/>
                          </a:rPr>
                          <m:t>−</m:t>
                        </m:r>
                        <m:sSub>
                          <m:sSubPr>
                            <m:ctrlPr>
                              <a:rPr lang="en-GB" sz="3200" i="1">
                                <a:latin typeface="Cambria Math" panose="02040503050406030204" pitchFamily="18" charset="0"/>
                              </a:rPr>
                            </m:ctrlPr>
                          </m:sSubPr>
                          <m:e>
                            <m:r>
                              <a:rPr lang="en-GB" sz="3200" i="1">
                                <a:latin typeface="Cambria Math"/>
                              </a:rPr>
                              <m:t>𝑝</m:t>
                            </m:r>
                          </m:e>
                          <m:sub>
                            <m:r>
                              <a:rPr lang="en-GB" sz="3200" i="1">
                                <a:latin typeface="Cambria Math"/>
                              </a:rPr>
                              <m:t>𝑒</m:t>
                            </m:r>
                          </m:sub>
                        </m:sSub>
                      </m:num>
                      <m:den>
                        <m:r>
                          <a:rPr lang="en-GB" sz="3200" i="1">
                            <a:latin typeface="Cambria Math"/>
                          </a:rPr>
                          <m:t>1 −</m:t>
                        </m:r>
                        <m:sSub>
                          <m:sSubPr>
                            <m:ctrlPr>
                              <a:rPr lang="en-GB" sz="3200" i="1">
                                <a:latin typeface="Cambria Math" panose="02040503050406030204" pitchFamily="18" charset="0"/>
                              </a:rPr>
                            </m:ctrlPr>
                          </m:sSubPr>
                          <m:e>
                            <m:r>
                              <a:rPr lang="en-GB" sz="3200" i="1">
                                <a:latin typeface="Cambria Math"/>
                              </a:rPr>
                              <m:t>𝑝</m:t>
                            </m:r>
                          </m:e>
                          <m:sub>
                            <m:r>
                              <a:rPr lang="en-GB" sz="3200" i="1">
                                <a:latin typeface="Cambria Math"/>
                              </a:rPr>
                              <m:t>𝑒</m:t>
                            </m:r>
                          </m:sub>
                        </m:sSub>
                      </m:den>
                    </m:f>
                  </m:oMath>
                </a14:m>
                <a:endParaRPr lang="en-GB" dirty="0"/>
              </a:p>
              <a:p>
                <a:r>
                  <a:rPr lang="en-GB" dirty="0"/>
                  <a:t>P</a:t>
                </a:r>
                <a:r>
                  <a:rPr lang="en-GB" baseline="-25000" dirty="0"/>
                  <a:t>o</a:t>
                </a:r>
                <a:r>
                  <a:rPr lang="en-GB" dirty="0"/>
                  <a:t> probability of observation</a:t>
                </a:r>
              </a:p>
              <a:p>
                <a:r>
                  <a:rPr lang="en-GB" dirty="0" err="1"/>
                  <a:t>P</a:t>
                </a:r>
                <a:r>
                  <a:rPr lang="en-GB" baseline="-25000" dirty="0" err="1"/>
                  <a:t>e</a:t>
                </a:r>
                <a:r>
                  <a:rPr lang="en-GB" dirty="0"/>
                  <a:t> probability of chance agreement</a:t>
                </a:r>
              </a:p>
              <a:p>
                <a:pPr marL="0" indent="0">
                  <a:lnSpc>
                    <a:spcPct val="80000"/>
                  </a:lnSpc>
                  <a:spcBef>
                    <a:spcPts val="300"/>
                  </a:spcBef>
                  <a:buNone/>
                </a:pPr>
                <a:r>
                  <a:rPr lang="en-GB" dirty="0">
                    <a:latin typeface="Courier New" panose="02070309020205020404" pitchFamily="49" charset="0"/>
                    <a:cs typeface="Courier New" panose="02070309020205020404" pitchFamily="49" charset="0"/>
                  </a:rPr>
                  <a:t> a  b   &lt;-- classified as</a:t>
                </a:r>
              </a:p>
              <a:p>
                <a:pPr marL="0" indent="0">
                  <a:lnSpc>
                    <a:spcPct val="80000"/>
                  </a:lnSpc>
                  <a:spcBef>
                    <a:spcPts val="300"/>
                  </a:spcBef>
                  <a:buNone/>
                </a:pPr>
                <a:r>
                  <a:rPr lang="en-GB" dirty="0">
                    <a:latin typeface="Courier New" panose="02070309020205020404" pitchFamily="49" charset="0"/>
                    <a:cs typeface="Courier New" panose="02070309020205020404" pitchFamily="49" charset="0"/>
                  </a:rPr>
                  <a:t>14  6 |  a = bad</a:t>
                </a:r>
              </a:p>
              <a:p>
                <a:pPr marL="0" indent="0">
                  <a:lnSpc>
                    <a:spcPct val="80000"/>
                  </a:lnSpc>
                  <a:spcBef>
                    <a:spcPts val="300"/>
                  </a:spcBef>
                  <a:buNone/>
                </a:pPr>
                <a:r>
                  <a:rPr lang="en-GB" dirty="0">
                    <a:latin typeface="Courier New" panose="02070309020205020404" pitchFamily="49" charset="0"/>
                    <a:cs typeface="Courier New" panose="02070309020205020404" pitchFamily="49" charset="0"/>
                  </a:rPr>
                  <a:t> 9 28 |  b = good</a:t>
                </a:r>
              </a:p>
              <a:p>
                <a:pPr marL="0" indent="0">
                  <a:spcBef>
                    <a:spcPts val="1200"/>
                  </a:spcBef>
                  <a:buNone/>
                </a:pPr>
                <a:r>
                  <a:rPr lang="en-GB" dirty="0"/>
                  <a:t>P</a:t>
                </a:r>
                <a:r>
                  <a:rPr lang="en-GB" baseline="-25000" dirty="0"/>
                  <a:t>e</a:t>
                </a:r>
                <a:r>
                  <a:rPr lang="en-GB" dirty="0"/>
                  <a:t> = 20/57 * 23/57 + 37/57 * 34/57 = 0.529 (agree by chance)</a:t>
                </a:r>
              </a:p>
              <a:p>
                <a:pPr marL="0" indent="0">
                  <a:buNone/>
                </a:pPr>
                <a:r>
                  <a:rPr lang="en-GB" dirty="0"/>
                  <a:t>P</a:t>
                </a:r>
                <a:r>
                  <a:rPr lang="en-GB" baseline="-25000" dirty="0"/>
                  <a:t>o</a:t>
                </a:r>
                <a:r>
                  <a:rPr lang="en-GB" dirty="0"/>
                  <a:t> = (14+28)/57 = 0.737 (accuracy in testing)</a:t>
                </a:r>
              </a:p>
              <a:p>
                <a:pPr marL="0" indent="0">
                  <a:buNone/>
                </a:pPr>
                <a14:m>
                  <m:oMath xmlns:m="http://schemas.openxmlformats.org/officeDocument/2006/math">
                    <m:r>
                      <a:rPr lang="en-GB" i="1">
                        <a:latin typeface="Cambria Math"/>
                      </a:rPr>
                      <m:t>𝑘</m:t>
                    </m:r>
                    <m:r>
                      <a:rPr lang="en-GB" i="1">
                        <a:latin typeface="Cambria Math"/>
                      </a:rPr>
                      <m:t>=</m:t>
                    </m:r>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a:rPr>
                              <m:t>𝑝</m:t>
                            </m:r>
                          </m:e>
                          <m:sub>
                            <m:r>
                              <a:rPr lang="en-GB" i="1">
                                <a:latin typeface="Cambria Math"/>
                              </a:rPr>
                              <m:t>𝑜</m:t>
                            </m:r>
                          </m:sub>
                        </m:sSub>
                        <m:r>
                          <a:rPr lang="en-GB" i="1">
                            <a:latin typeface="Cambria Math"/>
                          </a:rPr>
                          <m:t>−</m:t>
                        </m:r>
                        <m:sSub>
                          <m:sSubPr>
                            <m:ctrlPr>
                              <a:rPr lang="en-GB" i="1">
                                <a:latin typeface="Cambria Math" panose="02040503050406030204" pitchFamily="18" charset="0"/>
                              </a:rPr>
                            </m:ctrlPr>
                          </m:sSubPr>
                          <m:e>
                            <m:r>
                              <a:rPr lang="en-GB" i="1">
                                <a:latin typeface="Cambria Math"/>
                              </a:rPr>
                              <m:t>𝑝</m:t>
                            </m:r>
                          </m:e>
                          <m:sub>
                            <m:r>
                              <a:rPr lang="en-GB" i="1">
                                <a:latin typeface="Cambria Math"/>
                              </a:rPr>
                              <m:t>𝑒</m:t>
                            </m:r>
                          </m:sub>
                        </m:sSub>
                      </m:num>
                      <m:den>
                        <m:r>
                          <a:rPr lang="en-GB" i="1">
                            <a:latin typeface="Cambria Math"/>
                          </a:rPr>
                          <m:t>1 −</m:t>
                        </m:r>
                        <m:sSub>
                          <m:sSubPr>
                            <m:ctrlPr>
                              <a:rPr lang="en-GB" i="1">
                                <a:latin typeface="Cambria Math" panose="02040503050406030204" pitchFamily="18" charset="0"/>
                              </a:rPr>
                            </m:ctrlPr>
                          </m:sSubPr>
                          <m:e>
                            <m:r>
                              <a:rPr lang="en-GB" i="1">
                                <a:latin typeface="Cambria Math"/>
                              </a:rPr>
                              <m:t>𝑝</m:t>
                            </m:r>
                          </m:e>
                          <m:sub>
                            <m:r>
                              <a:rPr lang="en-GB" i="1">
                                <a:latin typeface="Cambria Math"/>
                              </a:rPr>
                              <m:t>𝑒</m:t>
                            </m:r>
                          </m:sub>
                        </m:sSub>
                      </m:den>
                    </m:f>
                  </m:oMath>
                </a14:m>
                <a:r>
                  <a:rPr lang="en-GB" dirty="0"/>
                  <a:t> = </a:t>
                </a:r>
                <a14:m>
                  <m:oMath xmlns:m="http://schemas.openxmlformats.org/officeDocument/2006/math">
                    <m:f>
                      <m:fPr>
                        <m:ctrlPr>
                          <a:rPr lang="en-GB" i="1">
                            <a:latin typeface="Cambria Math" panose="02040503050406030204" pitchFamily="18" charset="0"/>
                          </a:rPr>
                        </m:ctrlPr>
                      </m:fPr>
                      <m:num>
                        <m:r>
                          <a:rPr lang="en-GB" i="1">
                            <a:latin typeface="Cambria Math"/>
                          </a:rPr>
                          <m:t>0.737 −0.529</m:t>
                        </m:r>
                      </m:num>
                      <m:den>
                        <m:r>
                          <a:rPr lang="en-GB" i="1">
                            <a:latin typeface="Cambria Math"/>
                          </a:rPr>
                          <m:t>1 −0.529</m:t>
                        </m:r>
                      </m:den>
                    </m:f>
                  </m:oMath>
                </a14:m>
                <a:r>
                  <a:rPr lang="en-GB" dirty="0"/>
                  <a:t> = 0.442</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76898" y="1715168"/>
                <a:ext cx="9234367" cy="4747415"/>
              </a:xfrm>
              <a:blipFill>
                <a:blip r:embed="rId3"/>
                <a:stretch>
                  <a:fillRect l="-1387"/>
                </a:stretch>
              </a:blipFill>
            </p:spPr>
            <p:txBody>
              <a:bodyPr/>
              <a:lstStyle/>
              <a:p>
                <a:r>
                  <a:rPr lang="en-GB">
                    <a:noFill/>
                  </a:rPr>
                  <a:t> </a:t>
                </a:r>
              </a:p>
            </p:txBody>
          </p:sp>
        </mc:Fallback>
      </mc:AlternateContent>
      <p:sp>
        <p:nvSpPr>
          <p:cNvPr id="2" name="Title 1"/>
          <p:cNvSpPr>
            <a:spLocks noGrp="1"/>
          </p:cNvSpPr>
          <p:nvPr>
            <p:ph type="title"/>
          </p:nvPr>
        </p:nvSpPr>
        <p:spPr>
          <a:xfrm>
            <a:off x="254643" y="929109"/>
            <a:ext cx="11735795" cy="757129"/>
          </a:xfrm>
        </p:spPr>
        <p:txBody>
          <a:bodyPr/>
          <a:lstStyle/>
          <a:p>
            <a:r>
              <a:rPr lang="en-GB" dirty="0"/>
              <a:t>Kappa (inter-related agreement – nominal class)</a:t>
            </a:r>
          </a:p>
        </p:txBody>
      </p:sp>
    </p:spTree>
    <p:extLst>
      <p:ext uri="{BB962C8B-B14F-4D97-AF65-F5344CB8AC3E}">
        <p14:creationId xmlns:p14="http://schemas.microsoft.com/office/powerpoint/2010/main" val="2959173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34483-0F94-62E7-F390-D55D3B2D9B9A}"/>
              </a:ext>
            </a:extLst>
          </p:cNvPr>
          <p:cNvSpPr>
            <a:spLocks noGrp="1"/>
          </p:cNvSpPr>
          <p:nvPr>
            <p:ph type="title"/>
          </p:nvPr>
        </p:nvSpPr>
        <p:spPr/>
        <p:txBody>
          <a:bodyPr/>
          <a:lstStyle/>
          <a:p>
            <a:r>
              <a:rPr lang="en-GB" dirty="0"/>
              <a:t>Know the “train() function</a:t>
            </a:r>
          </a:p>
        </p:txBody>
      </p:sp>
      <p:sp>
        <p:nvSpPr>
          <p:cNvPr id="3" name="Content Placeholder 2">
            <a:extLst>
              <a:ext uri="{FF2B5EF4-FFF2-40B4-BE49-F238E27FC236}">
                <a16:creationId xmlns:a16="http://schemas.microsoft.com/office/drawing/2014/main" id="{E7332B55-00BB-B079-171D-A1DC9D3B149A}"/>
              </a:ext>
            </a:extLst>
          </p:cNvPr>
          <p:cNvSpPr>
            <a:spLocks noGrp="1"/>
          </p:cNvSpPr>
          <p:nvPr>
            <p:ph idx="1"/>
          </p:nvPr>
        </p:nvSpPr>
        <p:spPr/>
        <p:txBody>
          <a:bodyPr/>
          <a:lstStyle/>
          <a:p>
            <a:pPr marL="0" indent="0">
              <a:buNone/>
            </a:pPr>
            <a:r>
              <a:rPr lang="en-GB" dirty="0"/>
              <a:t># Running the algorithm</a:t>
            </a:r>
          </a:p>
          <a:p>
            <a:pPr marL="0" indent="0">
              <a:buNone/>
            </a:pPr>
            <a:r>
              <a:rPr lang="en-GB" dirty="0" err="1"/>
              <a:t>set.seed</a:t>
            </a:r>
            <a:r>
              <a:rPr lang="en-GB" dirty="0"/>
              <a:t>(123)</a:t>
            </a:r>
          </a:p>
          <a:p>
            <a:pPr marL="0" indent="0">
              <a:buNone/>
            </a:pPr>
            <a:r>
              <a:rPr lang="en-GB" dirty="0"/>
              <a:t>c5model &lt;- 	train(play ~ .,	</a:t>
            </a:r>
          </a:p>
          <a:p>
            <a:pPr marL="0" indent="0">
              <a:buNone/>
            </a:pPr>
            <a:r>
              <a:rPr lang="en-GB" dirty="0"/>
              <a:t>		data = </a:t>
            </a:r>
            <a:r>
              <a:rPr lang="en-GB" dirty="0" err="1"/>
              <a:t>WeatherPlay</a:t>
            </a:r>
            <a:r>
              <a:rPr lang="en-GB" dirty="0"/>
              <a:t>,	</a:t>
            </a:r>
          </a:p>
          <a:p>
            <a:pPr marL="0" indent="0">
              <a:buNone/>
            </a:pPr>
            <a:r>
              <a:rPr lang="en-GB" dirty="0"/>
              <a:t>		method = "C5.0Tree", 	</a:t>
            </a:r>
          </a:p>
          <a:p>
            <a:pPr marL="0" indent="0">
              <a:buNone/>
            </a:pPr>
            <a:r>
              <a:rPr lang="en-GB" dirty="0"/>
              <a:t>		</a:t>
            </a:r>
            <a:r>
              <a:rPr lang="en-GB" dirty="0" err="1"/>
              <a:t>trControl</a:t>
            </a:r>
            <a:r>
              <a:rPr lang="en-GB" dirty="0"/>
              <a:t> = control1)</a:t>
            </a:r>
          </a:p>
          <a:p>
            <a:pPr marL="0" indent="0">
              <a:buNone/>
            </a:pPr>
            <a:r>
              <a:rPr lang="en-GB" dirty="0"/>
              <a:t>summary(c5model$finalModel)</a:t>
            </a:r>
          </a:p>
        </p:txBody>
      </p:sp>
      <p:sp>
        <p:nvSpPr>
          <p:cNvPr id="4" name="Date Placeholder 3">
            <a:extLst>
              <a:ext uri="{FF2B5EF4-FFF2-40B4-BE49-F238E27FC236}">
                <a16:creationId xmlns:a16="http://schemas.microsoft.com/office/drawing/2014/main" id="{CC298C9B-D3F6-F25D-354E-792566F3EC94}"/>
              </a:ext>
            </a:extLst>
          </p:cNvPr>
          <p:cNvSpPr>
            <a:spLocks noGrp="1"/>
          </p:cNvSpPr>
          <p:nvPr>
            <p:ph type="dt" sz="half" idx="10"/>
          </p:nvPr>
        </p:nvSpPr>
        <p:spPr/>
        <p:txBody>
          <a:bodyPr/>
          <a:lstStyle/>
          <a:p>
            <a:fld id="{CD071B8E-0DD7-5842-950E-3289D9FBABB1}" type="datetime4">
              <a:rPr lang="en-GB" smtClean="0"/>
              <a:pPr/>
              <a:t>06 October 2025</a:t>
            </a:fld>
            <a:endParaRPr lang="en-US" dirty="0"/>
          </a:p>
        </p:txBody>
      </p:sp>
      <p:sp>
        <p:nvSpPr>
          <p:cNvPr id="5" name="Footer Placeholder 4">
            <a:extLst>
              <a:ext uri="{FF2B5EF4-FFF2-40B4-BE49-F238E27FC236}">
                <a16:creationId xmlns:a16="http://schemas.microsoft.com/office/drawing/2014/main" id="{49EF6411-2DEF-1479-DCB2-5C6DCF728F3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C814FE6-BE31-D7FC-A25E-1A2274AE6EF6}"/>
              </a:ext>
            </a:extLst>
          </p:cNvPr>
          <p:cNvSpPr>
            <a:spLocks noGrp="1"/>
          </p:cNvSpPr>
          <p:nvPr>
            <p:ph type="sldNum" sz="quarter" idx="12"/>
          </p:nvPr>
        </p:nvSpPr>
        <p:spPr/>
        <p:txBody>
          <a:bodyPr/>
          <a:lstStyle/>
          <a:p>
            <a:fld id="{437794D7-DC86-9A4E-9C9F-0B324FE8876A}" type="slidenum">
              <a:rPr lang="en-US" smtClean="0"/>
              <a:pPr/>
              <a:t>4</a:t>
            </a:fld>
            <a:endParaRPr lang="en-US" dirty="0"/>
          </a:p>
        </p:txBody>
      </p:sp>
    </p:spTree>
    <p:extLst>
      <p:ext uri="{BB962C8B-B14F-4D97-AF65-F5344CB8AC3E}">
        <p14:creationId xmlns:p14="http://schemas.microsoft.com/office/powerpoint/2010/main" val="40109686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Kappa interpretation</a:t>
            </a:r>
          </a:p>
        </p:txBody>
      </p:sp>
      <p:sp>
        <p:nvSpPr>
          <p:cNvPr id="3" name="Content Placeholder 2"/>
          <p:cNvSpPr>
            <a:spLocks noGrp="1"/>
          </p:cNvSpPr>
          <p:nvPr>
            <p:ph idx="1"/>
          </p:nvPr>
        </p:nvSpPr>
        <p:spPr/>
        <p:txBody>
          <a:bodyPr/>
          <a:lstStyle/>
          <a:p>
            <a:r>
              <a:rPr lang="en-GB" dirty="0"/>
              <a:t>Little agreement: k &lt; 0.20</a:t>
            </a:r>
          </a:p>
          <a:p>
            <a:r>
              <a:rPr lang="en-GB" dirty="0"/>
              <a:t>Some agreement:  0.20 </a:t>
            </a:r>
            <a:r>
              <a:rPr lang="en-GB" dirty="0">
                <a:sym typeface="Symbol"/>
              </a:rPr>
              <a:t> k &lt;</a:t>
            </a:r>
            <a:r>
              <a:rPr lang="en-GB" dirty="0"/>
              <a:t> 0.40</a:t>
            </a:r>
          </a:p>
          <a:p>
            <a:r>
              <a:rPr lang="en-GB" dirty="0"/>
              <a:t>Moderate agreement: 0.40 </a:t>
            </a:r>
            <a:r>
              <a:rPr lang="en-GB" dirty="0">
                <a:sym typeface="Symbol"/>
              </a:rPr>
              <a:t> k &lt;</a:t>
            </a:r>
            <a:r>
              <a:rPr lang="en-GB" dirty="0"/>
              <a:t> 0.60</a:t>
            </a:r>
          </a:p>
          <a:p>
            <a:r>
              <a:rPr lang="en-GB" dirty="0"/>
              <a:t>Good agreement: 0.60 </a:t>
            </a:r>
            <a:r>
              <a:rPr lang="en-GB" dirty="0">
                <a:sym typeface="Symbol"/>
              </a:rPr>
              <a:t> k &lt;</a:t>
            </a:r>
            <a:r>
              <a:rPr lang="en-GB" dirty="0"/>
              <a:t> 0.80</a:t>
            </a:r>
          </a:p>
          <a:p>
            <a:r>
              <a:rPr lang="en-GB" dirty="0"/>
              <a:t>Very good agreement: 0.80 </a:t>
            </a:r>
            <a:r>
              <a:rPr lang="en-GB" dirty="0">
                <a:sym typeface="Symbol"/>
              </a:rPr>
              <a:t> k &lt;</a:t>
            </a:r>
            <a:r>
              <a:rPr lang="en-GB" dirty="0"/>
              <a:t> 1.00 </a:t>
            </a:r>
          </a:p>
          <a:p>
            <a:endParaRPr lang="en-GB" dirty="0"/>
          </a:p>
        </p:txBody>
      </p:sp>
    </p:spTree>
    <p:extLst>
      <p:ext uri="{BB962C8B-B14F-4D97-AF65-F5344CB8AC3E}">
        <p14:creationId xmlns:p14="http://schemas.microsoft.com/office/powerpoint/2010/main" val="3523877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595842" y="849594"/>
            <a:ext cx="10515600" cy="757129"/>
          </a:xfrm>
        </p:spPr>
        <p:txBody>
          <a:bodyPr/>
          <a:lstStyle/>
          <a:p>
            <a:r>
              <a:rPr lang="en-GB" altLang="en-US" dirty="0"/>
              <a:t>ROC Curves</a:t>
            </a:r>
          </a:p>
        </p:txBody>
      </p:sp>
      <p:sp>
        <p:nvSpPr>
          <p:cNvPr id="77827" name="Rectangle 3"/>
          <p:cNvSpPr>
            <a:spLocks noGrp="1" noChangeArrowheads="1"/>
          </p:cNvSpPr>
          <p:nvPr>
            <p:ph type="body" idx="1"/>
          </p:nvPr>
        </p:nvSpPr>
        <p:spPr>
          <a:xfrm>
            <a:off x="595842" y="1515041"/>
            <a:ext cx="11356671" cy="4114800"/>
          </a:xfrm>
        </p:spPr>
        <p:txBody>
          <a:bodyPr/>
          <a:lstStyle/>
          <a:p>
            <a:r>
              <a:rPr lang="en-GB" altLang="en-US" dirty="0"/>
              <a:t>ROC curves– used for binary classification</a:t>
            </a:r>
          </a:p>
          <a:p>
            <a:r>
              <a:rPr lang="en-GB" altLang="en-US" dirty="0"/>
              <a:t>Receiver Operating Characteristic</a:t>
            </a:r>
          </a:p>
          <a:p>
            <a:pPr lvl="1"/>
            <a:r>
              <a:rPr lang="en-GB" altLang="en-US" dirty="0"/>
              <a:t>Hit rate/false alarm trade-off in noisy communication</a:t>
            </a:r>
          </a:p>
          <a:p>
            <a:r>
              <a:rPr lang="en-GB" altLang="en-US" dirty="0"/>
              <a:t>ROC plot</a:t>
            </a:r>
          </a:p>
          <a:p>
            <a:pPr lvl="1"/>
            <a:r>
              <a:rPr lang="en-GB" altLang="en-US" dirty="0"/>
              <a:t>y axis: % true positives in sample</a:t>
            </a:r>
          </a:p>
          <a:p>
            <a:pPr lvl="1"/>
            <a:r>
              <a:rPr lang="en-GB" altLang="en-US" dirty="0"/>
              <a:t>X axis: % false positives in sample</a:t>
            </a:r>
          </a:p>
          <a:p>
            <a:r>
              <a:rPr lang="en-GB" dirty="0"/>
              <a:t>A classifier that has no skill (e.g. predicts the majority class) will be represented by a diagonal line from the bottom left to the top right.</a:t>
            </a:r>
          </a:p>
          <a:p>
            <a:r>
              <a:rPr lang="en-GB" altLang="en-US" dirty="0"/>
              <a:t>Plot sensitivity and (1-specificity), i.e. the difference between the true positive rate and the false positive rate.</a:t>
            </a:r>
          </a:p>
          <a:p>
            <a:r>
              <a:rPr lang="en-GB" altLang="en-US" dirty="0"/>
              <a:t>Measure Area Under Curve (AUC). Whole area is 1, so AUC will be &lt; 1.</a:t>
            </a:r>
          </a:p>
          <a:p>
            <a:pPr marL="0" indent="0">
              <a:buNone/>
            </a:pPr>
            <a:endParaRPr lang="en-GB" altLang="en-US" dirty="0"/>
          </a:p>
        </p:txBody>
      </p:sp>
    </p:spTree>
    <p:extLst>
      <p:ext uri="{BB962C8B-B14F-4D97-AF65-F5344CB8AC3E}">
        <p14:creationId xmlns:p14="http://schemas.microsoft.com/office/powerpoint/2010/main" val="19445810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79931-B7F6-1E12-2129-74388F54E0B9}"/>
              </a:ext>
            </a:extLst>
          </p:cNvPr>
          <p:cNvSpPr>
            <a:spLocks noGrp="1"/>
          </p:cNvSpPr>
          <p:nvPr>
            <p:ph type="title"/>
          </p:nvPr>
        </p:nvSpPr>
        <p:spPr/>
        <p:txBody>
          <a:bodyPr/>
          <a:lstStyle/>
          <a:p>
            <a:r>
              <a:rPr lang="en-GB" dirty="0"/>
              <a:t>Plotting a ROC Curve</a:t>
            </a:r>
          </a:p>
        </p:txBody>
      </p:sp>
      <p:sp>
        <p:nvSpPr>
          <p:cNvPr id="3" name="Content Placeholder 2">
            <a:extLst>
              <a:ext uri="{FF2B5EF4-FFF2-40B4-BE49-F238E27FC236}">
                <a16:creationId xmlns:a16="http://schemas.microsoft.com/office/drawing/2014/main" id="{20BCF37D-0D3D-8200-D9E6-F41645CBE467}"/>
              </a:ext>
            </a:extLst>
          </p:cNvPr>
          <p:cNvSpPr>
            <a:spLocks noGrp="1"/>
          </p:cNvSpPr>
          <p:nvPr>
            <p:ph idx="1"/>
          </p:nvPr>
        </p:nvSpPr>
        <p:spPr>
          <a:xfrm>
            <a:off x="595843" y="1757928"/>
            <a:ext cx="5178792" cy="4057777"/>
          </a:xfrm>
        </p:spPr>
        <p:txBody>
          <a:bodyPr/>
          <a:lstStyle/>
          <a:p>
            <a:r>
              <a:rPr lang="en-GB" dirty="0"/>
              <a:t>Binary classifier outputs </a:t>
            </a:r>
            <a:r>
              <a:rPr lang="en-GB" i="1" dirty="0"/>
              <a:t>probability </a:t>
            </a:r>
            <a:endParaRPr lang="en-GB" dirty="0"/>
          </a:p>
          <a:p>
            <a:r>
              <a:rPr lang="en-GB" dirty="0"/>
              <a:t>We select the cut off between classes</a:t>
            </a:r>
          </a:p>
          <a:p>
            <a:r>
              <a:rPr lang="en-GB" dirty="0"/>
              <a:t>To get points on the ROC Curve, select different cut offs and measure the True Positive Rate (TPR) and False Positive Rate (FPR)</a:t>
            </a:r>
          </a:p>
        </p:txBody>
      </p:sp>
      <p:sp>
        <p:nvSpPr>
          <p:cNvPr id="4" name="Date Placeholder 3">
            <a:extLst>
              <a:ext uri="{FF2B5EF4-FFF2-40B4-BE49-F238E27FC236}">
                <a16:creationId xmlns:a16="http://schemas.microsoft.com/office/drawing/2014/main" id="{56269EEA-6F80-E1E2-B4F5-405FF4BD5EA3}"/>
              </a:ext>
            </a:extLst>
          </p:cNvPr>
          <p:cNvSpPr>
            <a:spLocks noGrp="1"/>
          </p:cNvSpPr>
          <p:nvPr>
            <p:ph type="dt" sz="half" idx="10"/>
          </p:nvPr>
        </p:nvSpPr>
        <p:spPr/>
        <p:txBody>
          <a:bodyPr/>
          <a:lstStyle/>
          <a:p>
            <a:fld id="{CD071B8E-0DD7-5842-950E-3289D9FBABB1}" type="datetime4">
              <a:rPr lang="en-GB" smtClean="0"/>
              <a:pPr/>
              <a:t>06 October 2025</a:t>
            </a:fld>
            <a:endParaRPr lang="en-US" dirty="0"/>
          </a:p>
        </p:txBody>
      </p:sp>
      <p:sp>
        <p:nvSpPr>
          <p:cNvPr id="5" name="Footer Placeholder 4">
            <a:extLst>
              <a:ext uri="{FF2B5EF4-FFF2-40B4-BE49-F238E27FC236}">
                <a16:creationId xmlns:a16="http://schemas.microsoft.com/office/drawing/2014/main" id="{74B42061-E7D3-4434-A3CC-5A5A170F8F9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7F2C43-32C9-D709-7570-766E7546023A}"/>
              </a:ext>
            </a:extLst>
          </p:cNvPr>
          <p:cNvSpPr>
            <a:spLocks noGrp="1"/>
          </p:cNvSpPr>
          <p:nvPr>
            <p:ph type="sldNum" sz="quarter" idx="12"/>
          </p:nvPr>
        </p:nvSpPr>
        <p:spPr/>
        <p:txBody>
          <a:bodyPr/>
          <a:lstStyle/>
          <a:p>
            <a:fld id="{437794D7-DC86-9A4E-9C9F-0B324FE8876A}" type="slidenum">
              <a:rPr lang="en-US" smtClean="0"/>
              <a:pPr/>
              <a:t>42</a:t>
            </a:fld>
            <a:endParaRPr lang="en-US" dirty="0"/>
          </a:p>
        </p:txBody>
      </p:sp>
      <p:cxnSp>
        <p:nvCxnSpPr>
          <p:cNvPr id="8" name="Straight Arrow Connector 7">
            <a:extLst>
              <a:ext uri="{FF2B5EF4-FFF2-40B4-BE49-F238E27FC236}">
                <a16:creationId xmlns:a16="http://schemas.microsoft.com/office/drawing/2014/main" id="{9C46D5C8-E1D7-8603-5B0D-3DCFAFF89468}"/>
              </a:ext>
            </a:extLst>
          </p:cNvPr>
          <p:cNvCxnSpPr/>
          <p:nvPr/>
        </p:nvCxnSpPr>
        <p:spPr>
          <a:xfrm flipV="1">
            <a:off x="5870622" y="1758823"/>
            <a:ext cx="0" cy="3657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CDCFD64-FD4F-ACF6-9C6B-9E0FCA31B5D1}"/>
              </a:ext>
            </a:extLst>
          </p:cNvPr>
          <p:cNvCxnSpPr/>
          <p:nvPr/>
        </p:nvCxnSpPr>
        <p:spPr>
          <a:xfrm>
            <a:off x="5870622" y="5416423"/>
            <a:ext cx="42241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396B4F2-9794-5C6A-184F-52B6B158F397}"/>
              </a:ext>
            </a:extLst>
          </p:cNvPr>
          <p:cNvSpPr txBox="1"/>
          <p:nvPr/>
        </p:nvSpPr>
        <p:spPr>
          <a:xfrm>
            <a:off x="5685891" y="1265224"/>
            <a:ext cx="540533" cy="369332"/>
          </a:xfrm>
          <a:prstGeom prst="rect">
            <a:avLst/>
          </a:prstGeom>
          <a:noFill/>
        </p:spPr>
        <p:txBody>
          <a:bodyPr wrap="none" rtlCol="0">
            <a:spAutoFit/>
          </a:bodyPr>
          <a:lstStyle/>
          <a:p>
            <a:r>
              <a:rPr lang="en-GB" dirty="0"/>
              <a:t>TPR</a:t>
            </a:r>
          </a:p>
        </p:txBody>
      </p:sp>
      <p:sp>
        <p:nvSpPr>
          <p:cNvPr id="12" name="TextBox 11">
            <a:extLst>
              <a:ext uri="{FF2B5EF4-FFF2-40B4-BE49-F238E27FC236}">
                <a16:creationId xmlns:a16="http://schemas.microsoft.com/office/drawing/2014/main" id="{40F6138C-FAEE-82C1-BAD1-B01893DF0D80}"/>
              </a:ext>
            </a:extLst>
          </p:cNvPr>
          <p:cNvSpPr txBox="1"/>
          <p:nvPr/>
        </p:nvSpPr>
        <p:spPr>
          <a:xfrm>
            <a:off x="9637729" y="5760097"/>
            <a:ext cx="534121" cy="369332"/>
          </a:xfrm>
          <a:prstGeom prst="rect">
            <a:avLst/>
          </a:prstGeom>
          <a:noFill/>
        </p:spPr>
        <p:txBody>
          <a:bodyPr wrap="none" rtlCol="0">
            <a:spAutoFit/>
          </a:bodyPr>
          <a:lstStyle/>
          <a:p>
            <a:r>
              <a:rPr lang="en-GB" dirty="0"/>
              <a:t>FPR</a:t>
            </a:r>
          </a:p>
        </p:txBody>
      </p:sp>
      <p:sp>
        <p:nvSpPr>
          <p:cNvPr id="13" name="TextBox 12">
            <a:extLst>
              <a:ext uri="{FF2B5EF4-FFF2-40B4-BE49-F238E27FC236}">
                <a16:creationId xmlns:a16="http://schemas.microsoft.com/office/drawing/2014/main" id="{4E6170AC-9256-365B-72AE-90B71339A6FB}"/>
              </a:ext>
            </a:extLst>
          </p:cNvPr>
          <p:cNvSpPr txBox="1"/>
          <p:nvPr/>
        </p:nvSpPr>
        <p:spPr>
          <a:xfrm>
            <a:off x="5201296" y="1871613"/>
            <a:ext cx="700833" cy="369332"/>
          </a:xfrm>
          <a:prstGeom prst="rect">
            <a:avLst/>
          </a:prstGeom>
          <a:noFill/>
        </p:spPr>
        <p:txBody>
          <a:bodyPr wrap="none" rtlCol="0">
            <a:spAutoFit/>
          </a:bodyPr>
          <a:lstStyle/>
          <a:p>
            <a:r>
              <a:rPr lang="en-GB" dirty="0"/>
              <a:t>100%</a:t>
            </a:r>
          </a:p>
        </p:txBody>
      </p:sp>
      <p:sp>
        <p:nvSpPr>
          <p:cNvPr id="14" name="TextBox 13">
            <a:extLst>
              <a:ext uri="{FF2B5EF4-FFF2-40B4-BE49-F238E27FC236}">
                <a16:creationId xmlns:a16="http://schemas.microsoft.com/office/drawing/2014/main" id="{85DF45DC-2797-0AE3-A0F7-2A8CCB6287C7}"/>
              </a:ext>
            </a:extLst>
          </p:cNvPr>
          <p:cNvSpPr txBox="1"/>
          <p:nvPr/>
        </p:nvSpPr>
        <p:spPr>
          <a:xfrm>
            <a:off x="9471017" y="5459573"/>
            <a:ext cx="700833" cy="369332"/>
          </a:xfrm>
          <a:prstGeom prst="rect">
            <a:avLst/>
          </a:prstGeom>
          <a:noFill/>
        </p:spPr>
        <p:txBody>
          <a:bodyPr wrap="none" rtlCol="0">
            <a:spAutoFit/>
          </a:bodyPr>
          <a:lstStyle/>
          <a:p>
            <a:r>
              <a:rPr lang="en-GB" dirty="0"/>
              <a:t>100%</a:t>
            </a:r>
          </a:p>
        </p:txBody>
      </p:sp>
      <p:cxnSp>
        <p:nvCxnSpPr>
          <p:cNvPr id="16" name="Straight Connector 15">
            <a:extLst>
              <a:ext uri="{FF2B5EF4-FFF2-40B4-BE49-F238E27FC236}">
                <a16:creationId xmlns:a16="http://schemas.microsoft.com/office/drawing/2014/main" id="{F0737495-8F24-058C-F908-B51DCDDE0CF0}"/>
              </a:ext>
            </a:extLst>
          </p:cNvPr>
          <p:cNvCxnSpPr>
            <a:cxnSpLocks/>
          </p:cNvCxnSpPr>
          <p:nvPr/>
        </p:nvCxnSpPr>
        <p:spPr>
          <a:xfrm>
            <a:off x="5799038" y="2056279"/>
            <a:ext cx="1527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727502-A3FB-F0E2-62FC-84331987D1B8}"/>
              </a:ext>
            </a:extLst>
          </p:cNvPr>
          <p:cNvCxnSpPr>
            <a:cxnSpLocks/>
          </p:cNvCxnSpPr>
          <p:nvPr/>
        </p:nvCxnSpPr>
        <p:spPr>
          <a:xfrm>
            <a:off x="9758120" y="5299737"/>
            <a:ext cx="386" cy="226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E87953F-8FA6-346F-2E2E-1AB74ECB2A9F}"/>
              </a:ext>
            </a:extLst>
          </p:cNvPr>
          <p:cNvCxnSpPr>
            <a:cxnSpLocks/>
          </p:cNvCxnSpPr>
          <p:nvPr/>
        </p:nvCxnSpPr>
        <p:spPr>
          <a:xfrm flipH="1">
            <a:off x="5951824" y="1174883"/>
            <a:ext cx="943926" cy="881396"/>
          </a:xfrm>
          <a:prstGeom prst="straightConnector1">
            <a:avLst/>
          </a:prstGeom>
          <a:ln w="1905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2B1C2DC-2F97-5D12-1BE2-F61F5B9130EC}"/>
              </a:ext>
            </a:extLst>
          </p:cNvPr>
          <p:cNvSpPr txBox="1"/>
          <p:nvPr/>
        </p:nvSpPr>
        <p:spPr>
          <a:xfrm>
            <a:off x="6895750" y="931874"/>
            <a:ext cx="3486083" cy="369332"/>
          </a:xfrm>
          <a:prstGeom prst="rect">
            <a:avLst/>
          </a:prstGeom>
          <a:noFill/>
        </p:spPr>
        <p:txBody>
          <a:bodyPr wrap="none" rtlCol="0">
            <a:spAutoFit/>
          </a:bodyPr>
          <a:lstStyle/>
          <a:p>
            <a:r>
              <a:rPr lang="en-GB" dirty="0"/>
              <a:t>Perfect classifier: (FPR=0, TPR=100)</a:t>
            </a:r>
          </a:p>
        </p:txBody>
      </p:sp>
      <p:cxnSp>
        <p:nvCxnSpPr>
          <p:cNvPr id="26" name="Straight Connector 25">
            <a:extLst>
              <a:ext uri="{FF2B5EF4-FFF2-40B4-BE49-F238E27FC236}">
                <a16:creationId xmlns:a16="http://schemas.microsoft.com/office/drawing/2014/main" id="{5F3501F4-4E3C-07DF-7C37-9F68CE82476D}"/>
              </a:ext>
            </a:extLst>
          </p:cNvPr>
          <p:cNvCxnSpPr/>
          <p:nvPr/>
        </p:nvCxnSpPr>
        <p:spPr>
          <a:xfrm flipV="1">
            <a:off x="5870622" y="2240945"/>
            <a:ext cx="3887498" cy="3175478"/>
          </a:xfrm>
          <a:prstGeom prst="line">
            <a:avLst/>
          </a:prstGeom>
        </p:spPr>
        <p:style>
          <a:lnRef idx="1">
            <a:schemeClr val="accent1"/>
          </a:lnRef>
          <a:fillRef idx="0">
            <a:schemeClr val="accent1"/>
          </a:fillRef>
          <a:effectRef idx="0">
            <a:schemeClr val="accent1"/>
          </a:effectRef>
          <a:fontRef idx="minor">
            <a:schemeClr val="tx1"/>
          </a:fontRef>
        </p:style>
      </p:cxnSp>
      <p:sp>
        <p:nvSpPr>
          <p:cNvPr id="27" name="Freeform: Shape 26">
            <a:extLst>
              <a:ext uri="{FF2B5EF4-FFF2-40B4-BE49-F238E27FC236}">
                <a16:creationId xmlns:a16="http://schemas.microsoft.com/office/drawing/2014/main" id="{4D4AC6E5-F505-1DC3-C0D5-FABFC517393F}"/>
              </a:ext>
            </a:extLst>
          </p:cNvPr>
          <p:cNvSpPr/>
          <p:nvPr/>
        </p:nvSpPr>
        <p:spPr>
          <a:xfrm>
            <a:off x="5867398" y="2152792"/>
            <a:ext cx="3880022" cy="3222800"/>
          </a:xfrm>
          <a:custGeom>
            <a:avLst/>
            <a:gdLst>
              <a:gd name="connsiteX0" fmla="*/ 0 w 3880022"/>
              <a:gd name="connsiteY0" fmla="*/ 3222800 h 3222800"/>
              <a:gd name="connsiteX1" fmla="*/ 790833 w 3880022"/>
              <a:gd name="connsiteY1" fmla="*/ 343676 h 3222800"/>
              <a:gd name="connsiteX2" fmla="*/ 3880022 w 3880022"/>
              <a:gd name="connsiteY2" fmla="*/ 22400 h 3222800"/>
            </a:gdLst>
            <a:ahLst/>
            <a:cxnLst>
              <a:cxn ang="0">
                <a:pos x="connsiteX0" y="connsiteY0"/>
              </a:cxn>
              <a:cxn ang="0">
                <a:pos x="connsiteX1" y="connsiteY1"/>
              </a:cxn>
              <a:cxn ang="0">
                <a:pos x="connsiteX2" y="connsiteY2"/>
              </a:cxn>
            </a:cxnLst>
            <a:rect l="l" t="t" r="r" b="b"/>
            <a:pathLst>
              <a:path w="3880022" h="3222800">
                <a:moveTo>
                  <a:pt x="0" y="3222800"/>
                </a:moveTo>
                <a:cubicBezTo>
                  <a:pt x="72081" y="2049938"/>
                  <a:pt x="144163" y="877076"/>
                  <a:pt x="790833" y="343676"/>
                </a:cubicBezTo>
                <a:cubicBezTo>
                  <a:pt x="1437503" y="-189724"/>
                  <a:pt x="3381633" y="69768"/>
                  <a:pt x="3880022" y="2240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8" name="Table 27">
            <a:extLst>
              <a:ext uri="{FF2B5EF4-FFF2-40B4-BE49-F238E27FC236}">
                <a16:creationId xmlns:a16="http://schemas.microsoft.com/office/drawing/2014/main" id="{DA0DE8CE-CE73-9B63-3A6A-7086624EAAAC}"/>
              </a:ext>
            </a:extLst>
          </p:cNvPr>
          <p:cNvGraphicFramePr>
            <a:graphicFrameLocks noGrp="1"/>
          </p:cNvGraphicFramePr>
          <p:nvPr>
            <p:extLst>
              <p:ext uri="{D42A27DB-BD31-4B8C-83A1-F6EECF244321}">
                <p14:modId xmlns:p14="http://schemas.microsoft.com/office/powerpoint/2010/main" val="2784330392"/>
              </p:ext>
            </p:extLst>
          </p:nvPr>
        </p:nvGraphicFramePr>
        <p:xfrm>
          <a:off x="11030011" y="423104"/>
          <a:ext cx="1107512" cy="5545208"/>
        </p:xfrm>
        <a:graphic>
          <a:graphicData uri="http://schemas.openxmlformats.org/drawingml/2006/table">
            <a:tbl>
              <a:tblPr firstRow="1" bandRow="1">
                <a:tableStyleId>{5C22544A-7EE6-4342-B048-85BDC9FD1C3A}</a:tableStyleId>
              </a:tblPr>
              <a:tblGrid>
                <a:gridCol w="721265">
                  <a:extLst>
                    <a:ext uri="{9D8B030D-6E8A-4147-A177-3AD203B41FA5}">
                      <a16:colId xmlns:a16="http://schemas.microsoft.com/office/drawing/2014/main" val="2157895104"/>
                    </a:ext>
                  </a:extLst>
                </a:gridCol>
                <a:gridCol w="386247">
                  <a:extLst>
                    <a:ext uri="{9D8B030D-6E8A-4147-A177-3AD203B41FA5}">
                      <a16:colId xmlns:a16="http://schemas.microsoft.com/office/drawing/2014/main" val="432078585"/>
                    </a:ext>
                  </a:extLst>
                </a:gridCol>
              </a:tblGrid>
              <a:tr h="693151">
                <a:tc>
                  <a:txBody>
                    <a:bodyPr/>
                    <a:lstStyle/>
                    <a:p>
                      <a:r>
                        <a:rPr lang="en-GB" dirty="0"/>
                        <a:t>P</a:t>
                      </a:r>
                    </a:p>
                  </a:txBody>
                  <a:tcPr/>
                </a:tc>
                <a:tc>
                  <a:txBody>
                    <a:bodyPr/>
                    <a:lstStyle/>
                    <a:p>
                      <a:r>
                        <a:rPr lang="en-GB" dirty="0"/>
                        <a:t>A</a:t>
                      </a:r>
                    </a:p>
                  </a:txBody>
                  <a:tcPr/>
                </a:tc>
                <a:extLst>
                  <a:ext uri="{0D108BD9-81ED-4DB2-BD59-A6C34878D82A}">
                    <a16:rowId xmlns:a16="http://schemas.microsoft.com/office/drawing/2014/main" val="3857435314"/>
                  </a:ext>
                </a:extLst>
              </a:tr>
              <a:tr h="693151">
                <a:tc>
                  <a:txBody>
                    <a:bodyPr/>
                    <a:lstStyle/>
                    <a:p>
                      <a:r>
                        <a:rPr lang="en-GB" dirty="0"/>
                        <a:t>0.99</a:t>
                      </a:r>
                    </a:p>
                  </a:txBody>
                  <a:tcPr/>
                </a:tc>
                <a:tc>
                  <a:txBody>
                    <a:bodyPr/>
                    <a:lstStyle/>
                    <a:p>
                      <a:r>
                        <a:rPr lang="en-GB" dirty="0"/>
                        <a:t>T</a:t>
                      </a:r>
                    </a:p>
                  </a:txBody>
                  <a:tcPr/>
                </a:tc>
                <a:extLst>
                  <a:ext uri="{0D108BD9-81ED-4DB2-BD59-A6C34878D82A}">
                    <a16:rowId xmlns:a16="http://schemas.microsoft.com/office/drawing/2014/main" val="2517690335"/>
                  </a:ext>
                </a:extLst>
              </a:tr>
              <a:tr h="693151">
                <a:tc>
                  <a:txBody>
                    <a:bodyPr/>
                    <a:lstStyle/>
                    <a:p>
                      <a:r>
                        <a:rPr lang="en-GB" dirty="0"/>
                        <a:t>0.95</a:t>
                      </a:r>
                    </a:p>
                  </a:txBody>
                  <a:tcPr/>
                </a:tc>
                <a:tc>
                  <a:txBody>
                    <a:bodyPr/>
                    <a:lstStyle/>
                    <a:p>
                      <a:r>
                        <a:rPr lang="en-GB" dirty="0"/>
                        <a:t>T</a:t>
                      </a:r>
                    </a:p>
                  </a:txBody>
                  <a:tcPr/>
                </a:tc>
                <a:extLst>
                  <a:ext uri="{0D108BD9-81ED-4DB2-BD59-A6C34878D82A}">
                    <a16:rowId xmlns:a16="http://schemas.microsoft.com/office/drawing/2014/main" val="2978942230"/>
                  </a:ext>
                </a:extLst>
              </a:tr>
              <a:tr h="693151">
                <a:tc>
                  <a:txBody>
                    <a:bodyPr/>
                    <a:lstStyle/>
                    <a:p>
                      <a:r>
                        <a:rPr lang="en-GB" dirty="0"/>
                        <a:t>0.89</a:t>
                      </a:r>
                    </a:p>
                  </a:txBody>
                  <a:tcPr/>
                </a:tc>
                <a:tc>
                  <a:txBody>
                    <a:bodyPr/>
                    <a:lstStyle/>
                    <a:p>
                      <a:r>
                        <a:rPr lang="en-GB" dirty="0"/>
                        <a:t>F</a:t>
                      </a:r>
                    </a:p>
                  </a:txBody>
                  <a:tcPr/>
                </a:tc>
                <a:extLst>
                  <a:ext uri="{0D108BD9-81ED-4DB2-BD59-A6C34878D82A}">
                    <a16:rowId xmlns:a16="http://schemas.microsoft.com/office/drawing/2014/main" val="698473790"/>
                  </a:ext>
                </a:extLst>
              </a:tr>
              <a:tr h="693151">
                <a:tc>
                  <a:txBody>
                    <a:bodyPr/>
                    <a:lstStyle/>
                    <a:p>
                      <a:r>
                        <a:rPr lang="en-GB" dirty="0"/>
                        <a:t>0.88</a:t>
                      </a:r>
                    </a:p>
                  </a:txBody>
                  <a:tcPr/>
                </a:tc>
                <a:tc>
                  <a:txBody>
                    <a:bodyPr/>
                    <a:lstStyle/>
                    <a:p>
                      <a:r>
                        <a:rPr lang="en-GB" dirty="0"/>
                        <a:t>T</a:t>
                      </a:r>
                    </a:p>
                  </a:txBody>
                  <a:tcPr/>
                </a:tc>
                <a:extLst>
                  <a:ext uri="{0D108BD9-81ED-4DB2-BD59-A6C34878D82A}">
                    <a16:rowId xmlns:a16="http://schemas.microsoft.com/office/drawing/2014/main" val="1263729161"/>
                  </a:ext>
                </a:extLst>
              </a:tr>
              <a:tr h="693151">
                <a:tc>
                  <a:txBody>
                    <a:bodyPr/>
                    <a:lstStyle/>
                    <a:p>
                      <a:r>
                        <a:rPr lang="en-GB" dirty="0"/>
                        <a:t>0.79</a:t>
                      </a:r>
                    </a:p>
                  </a:txBody>
                  <a:tcPr/>
                </a:tc>
                <a:tc>
                  <a:txBody>
                    <a:bodyPr/>
                    <a:lstStyle/>
                    <a:p>
                      <a:r>
                        <a:rPr lang="en-GB" dirty="0"/>
                        <a:t>T</a:t>
                      </a:r>
                    </a:p>
                  </a:txBody>
                  <a:tcPr/>
                </a:tc>
                <a:extLst>
                  <a:ext uri="{0D108BD9-81ED-4DB2-BD59-A6C34878D82A}">
                    <a16:rowId xmlns:a16="http://schemas.microsoft.com/office/drawing/2014/main" val="4151483177"/>
                  </a:ext>
                </a:extLst>
              </a:tr>
              <a:tr h="693151">
                <a:tc>
                  <a:txBody>
                    <a:bodyPr/>
                    <a:lstStyle/>
                    <a:p>
                      <a:r>
                        <a:rPr lang="en-GB" dirty="0"/>
                        <a:t>0.66</a:t>
                      </a:r>
                    </a:p>
                  </a:txBody>
                  <a:tcPr/>
                </a:tc>
                <a:tc>
                  <a:txBody>
                    <a:bodyPr/>
                    <a:lstStyle/>
                    <a:p>
                      <a:r>
                        <a:rPr lang="en-GB" dirty="0"/>
                        <a:t>F</a:t>
                      </a:r>
                    </a:p>
                  </a:txBody>
                  <a:tcPr/>
                </a:tc>
                <a:extLst>
                  <a:ext uri="{0D108BD9-81ED-4DB2-BD59-A6C34878D82A}">
                    <a16:rowId xmlns:a16="http://schemas.microsoft.com/office/drawing/2014/main" val="807144795"/>
                  </a:ext>
                </a:extLst>
              </a:tr>
              <a:tr h="693151">
                <a:tc>
                  <a:txBody>
                    <a:bodyPr/>
                    <a:lstStyle/>
                    <a:p>
                      <a:r>
                        <a:rPr lang="en-GB" dirty="0"/>
                        <a:t>0.65</a:t>
                      </a:r>
                    </a:p>
                  </a:txBody>
                  <a:tcPr/>
                </a:tc>
                <a:tc>
                  <a:txBody>
                    <a:bodyPr/>
                    <a:lstStyle/>
                    <a:p>
                      <a:r>
                        <a:rPr lang="en-GB" dirty="0"/>
                        <a:t>T</a:t>
                      </a:r>
                    </a:p>
                  </a:txBody>
                  <a:tcPr/>
                </a:tc>
                <a:extLst>
                  <a:ext uri="{0D108BD9-81ED-4DB2-BD59-A6C34878D82A}">
                    <a16:rowId xmlns:a16="http://schemas.microsoft.com/office/drawing/2014/main" val="4219622434"/>
                  </a:ext>
                </a:extLst>
              </a:tr>
            </a:tbl>
          </a:graphicData>
        </a:graphic>
      </p:graphicFrame>
      <p:sp>
        <p:nvSpPr>
          <p:cNvPr id="31" name="Arrow: Right 30">
            <a:extLst>
              <a:ext uri="{FF2B5EF4-FFF2-40B4-BE49-F238E27FC236}">
                <a16:creationId xmlns:a16="http://schemas.microsoft.com/office/drawing/2014/main" id="{2A54C793-1E40-C0FE-1787-C3E5E2B3611C}"/>
              </a:ext>
            </a:extLst>
          </p:cNvPr>
          <p:cNvSpPr/>
          <p:nvPr/>
        </p:nvSpPr>
        <p:spPr>
          <a:xfrm>
            <a:off x="9965648" y="2866779"/>
            <a:ext cx="1107512" cy="10468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Cut off</a:t>
            </a:r>
          </a:p>
        </p:txBody>
      </p:sp>
      <p:cxnSp>
        <p:nvCxnSpPr>
          <p:cNvPr id="33" name="Straight Arrow Connector 32">
            <a:extLst>
              <a:ext uri="{FF2B5EF4-FFF2-40B4-BE49-F238E27FC236}">
                <a16:creationId xmlns:a16="http://schemas.microsoft.com/office/drawing/2014/main" id="{5F04724F-D58D-9054-E355-20634E885A57}"/>
              </a:ext>
            </a:extLst>
          </p:cNvPr>
          <p:cNvCxnSpPr>
            <a:cxnSpLocks/>
          </p:cNvCxnSpPr>
          <p:nvPr/>
        </p:nvCxnSpPr>
        <p:spPr>
          <a:xfrm flipV="1">
            <a:off x="10280822" y="2240945"/>
            <a:ext cx="0" cy="835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BFFD1F9-6B13-190F-5B13-DC2C3A15602B}"/>
              </a:ext>
            </a:extLst>
          </p:cNvPr>
          <p:cNvCxnSpPr>
            <a:cxnSpLocks/>
          </p:cNvCxnSpPr>
          <p:nvPr/>
        </p:nvCxnSpPr>
        <p:spPr>
          <a:xfrm>
            <a:off x="10280822" y="3735859"/>
            <a:ext cx="0" cy="922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2FD82012-BDD6-120C-25F4-2FEB36325F7E}"/>
              </a:ext>
            </a:extLst>
          </p:cNvPr>
          <p:cNvSpPr txBox="1"/>
          <p:nvPr/>
        </p:nvSpPr>
        <p:spPr>
          <a:xfrm>
            <a:off x="5774635" y="6124949"/>
            <a:ext cx="2715936" cy="369332"/>
          </a:xfrm>
          <a:prstGeom prst="rect">
            <a:avLst/>
          </a:prstGeom>
          <a:noFill/>
        </p:spPr>
        <p:txBody>
          <a:bodyPr wrap="none" rtlCol="0">
            <a:spAutoFit/>
          </a:bodyPr>
          <a:lstStyle/>
          <a:p>
            <a:r>
              <a:rPr lang="en-GB" dirty="0"/>
              <a:t>Curve may not match data.</a:t>
            </a:r>
          </a:p>
        </p:txBody>
      </p:sp>
    </p:spTree>
    <p:extLst>
      <p:ext uri="{BB962C8B-B14F-4D97-AF65-F5344CB8AC3E}">
        <p14:creationId xmlns:p14="http://schemas.microsoft.com/office/powerpoint/2010/main" val="36434076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type="body" idx="1"/>
          </p:nvPr>
        </p:nvSpPr>
        <p:spPr>
          <a:xfrm>
            <a:off x="2706688" y="5257800"/>
            <a:ext cx="7961312" cy="1828800"/>
          </a:xfrm>
        </p:spPr>
        <p:txBody>
          <a:bodyPr/>
          <a:lstStyle/>
          <a:p>
            <a:r>
              <a:rPr lang="en-GB" altLang="en-US"/>
              <a:t>TP</a:t>
            </a:r>
            <a:r>
              <a:rPr lang="en-GB" altLang="en-US" baseline="-25000"/>
              <a:t>10</a:t>
            </a:r>
            <a:r>
              <a:rPr lang="en-GB" altLang="en-US"/>
              <a:t>rate=</a:t>
            </a:r>
            <a:r>
              <a:rPr lang="en-GB" altLang="en-US">
                <a:solidFill>
                  <a:schemeClr val="tx2"/>
                </a:solidFill>
              </a:rPr>
              <a:t>8/20, </a:t>
            </a:r>
            <a:r>
              <a:rPr lang="en-GB" altLang="en-US"/>
              <a:t>FP</a:t>
            </a:r>
            <a:r>
              <a:rPr lang="en-GB" altLang="en-US" baseline="-25000"/>
              <a:t>10</a:t>
            </a:r>
            <a:r>
              <a:rPr lang="en-GB" altLang="en-US"/>
              <a:t>rate=</a:t>
            </a:r>
            <a:r>
              <a:rPr lang="en-GB" altLang="en-US">
                <a:solidFill>
                  <a:schemeClr val="hlink"/>
                </a:solidFill>
              </a:rPr>
              <a:t>2/80</a:t>
            </a:r>
          </a:p>
          <a:p>
            <a:r>
              <a:rPr lang="en-GB" altLang="en-US"/>
              <a:t>ROC</a:t>
            </a:r>
            <a:r>
              <a:rPr lang="en-GB" altLang="en-US" baseline="-25000"/>
              <a:t>100</a:t>
            </a:r>
            <a:r>
              <a:rPr lang="en-GB" altLang="en-US"/>
              <a:t> = (</a:t>
            </a:r>
            <a:r>
              <a:rPr lang="en-GB" altLang="en-US">
                <a:solidFill>
                  <a:schemeClr val="hlink"/>
                </a:solidFill>
              </a:rPr>
              <a:t>2/80</a:t>
            </a:r>
            <a:r>
              <a:rPr lang="en-GB" altLang="en-US"/>
              <a:t>, </a:t>
            </a:r>
            <a:r>
              <a:rPr lang="en-GB" altLang="en-US">
                <a:solidFill>
                  <a:schemeClr val="tx2"/>
                </a:solidFill>
              </a:rPr>
              <a:t>8/20</a:t>
            </a:r>
            <a:r>
              <a:rPr lang="en-GB" altLang="en-US"/>
              <a:t>) = (</a:t>
            </a:r>
            <a:r>
              <a:rPr lang="en-GB" altLang="en-US">
                <a:solidFill>
                  <a:schemeClr val="hlink"/>
                </a:solidFill>
              </a:rPr>
              <a:t>2.5</a:t>
            </a:r>
            <a:r>
              <a:rPr lang="en-GB" altLang="en-US"/>
              <a:t>%, </a:t>
            </a:r>
            <a:r>
              <a:rPr lang="en-GB" altLang="en-US">
                <a:solidFill>
                  <a:schemeClr val="tx2"/>
                </a:solidFill>
              </a:rPr>
              <a:t>40</a:t>
            </a:r>
            <a:r>
              <a:rPr lang="en-GB" altLang="en-US"/>
              <a:t>%)</a:t>
            </a:r>
          </a:p>
        </p:txBody>
      </p:sp>
      <p:pic>
        <p:nvPicPr>
          <p:cNvPr id="2" name="Picture 1" descr="Data for ROC curve example">
            <a:extLst>
              <a:ext uri="{FF2B5EF4-FFF2-40B4-BE49-F238E27FC236}">
                <a16:creationId xmlns:a16="http://schemas.microsoft.com/office/drawing/2014/main" id="{FAAAB520-16FB-4356-B5A2-C5D14D3EB371}"/>
              </a:ext>
            </a:extLst>
          </p:cNvPr>
          <p:cNvPicPr>
            <a:picLocks noChangeAspect="1"/>
          </p:cNvPicPr>
          <p:nvPr/>
        </p:nvPicPr>
        <p:blipFill>
          <a:blip r:embed="rId2"/>
          <a:stretch>
            <a:fillRect/>
          </a:stretch>
        </p:blipFill>
        <p:spPr>
          <a:xfrm>
            <a:off x="1627244" y="1752454"/>
            <a:ext cx="8937511" cy="3353091"/>
          </a:xfrm>
          <a:prstGeom prst="rect">
            <a:avLst/>
          </a:prstGeom>
        </p:spPr>
      </p:pic>
      <p:sp>
        <p:nvSpPr>
          <p:cNvPr id="78850" name="Rectangle 2"/>
          <p:cNvSpPr>
            <a:spLocks noGrp="1" noChangeArrowheads="1"/>
          </p:cNvSpPr>
          <p:nvPr>
            <p:ph type="title"/>
          </p:nvPr>
        </p:nvSpPr>
        <p:spPr>
          <a:xfrm>
            <a:off x="595843" y="1026199"/>
            <a:ext cx="10515600" cy="757129"/>
          </a:xfrm>
        </p:spPr>
        <p:txBody>
          <a:bodyPr/>
          <a:lstStyle/>
          <a:p>
            <a:r>
              <a:rPr lang="en-GB" altLang="en-US"/>
              <a:t>Generating a ROC Curve</a:t>
            </a:r>
          </a:p>
        </p:txBody>
      </p:sp>
    </p:spTree>
    <p:extLst>
      <p:ext uri="{BB962C8B-B14F-4D97-AF65-F5344CB8AC3E}">
        <p14:creationId xmlns:p14="http://schemas.microsoft.com/office/powerpoint/2010/main" val="7695920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type="title"/>
          </p:nvPr>
        </p:nvSpPr>
        <p:spPr/>
        <p:txBody>
          <a:bodyPr/>
          <a:lstStyle/>
          <a:p>
            <a:r>
              <a:rPr lang="en-GB" altLang="en-US"/>
              <a:t>Example ROC Chart</a:t>
            </a:r>
          </a:p>
        </p:txBody>
      </p:sp>
      <p:pic>
        <p:nvPicPr>
          <p:cNvPr id="11" name="Picture 10" descr="ROC curve">
            <a:extLst>
              <a:ext uri="{FF2B5EF4-FFF2-40B4-BE49-F238E27FC236}">
                <a16:creationId xmlns:a16="http://schemas.microsoft.com/office/drawing/2014/main" id="{1870FF6C-724D-4FD9-81D3-BC1231A7CD47}"/>
              </a:ext>
            </a:extLst>
          </p:cNvPr>
          <p:cNvPicPr>
            <a:picLocks noChangeAspect="1"/>
          </p:cNvPicPr>
          <p:nvPr/>
        </p:nvPicPr>
        <p:blipFill>
          <a:blip r:embed="rId3"/>
          <a:stretch>
            <a:fillRect/>
          </a:stretch>
        </p:blipFill>
        <p:spPr>
          <a:xfrm>
            <a:off x="3218319" y="1657350"/>
            <a:ext cx="8498561" cy="5054022"/>
          </a:xfrm>
          <a:prstGeom prst="rect">
            <a:avLst/>
          </a:prstGeom>
        </p:spPr>
      </p:pic>
    </p:spTree>
    <p:extLst>
      <p:ext uri="{BB962C8B-B14F-4D97-AF65-F5344CB8AC3E}">
        <p14:creationId xmlns:p14="http://schemas.microsoft.com/office/powerpoint/2010/main" val="33300497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5F4F-ADA7-467C-A19D-C3BA2AC4F2A1}"/>
              </a:ext>
            </a:extLst>
          </p:cNvPr>
          <p:cNvSpPr>
            <a:spLocks noGrp="1"/>
          </p:cNvSpPr>
          <p:nvPr>
            <p:ph type="title"/>
          </p:nvPr>
        </p:nvSpPr>
        <p:spPr/>
        <p:txBody>
          <a:bodyPr/>
          <a:lstStyle/>
          <a:p>
            <a:r>
              <a:rPr lang="en-GB" dirty="0"/>
              <a:t>… ROC curve interpretation</a:t>
            </a:r>
          </a:p>
        </p:txBody>
      </p:sp>
      <p:sp>
        <p:nvSpPr>
          <p:cNvPr id="3" name="Content Placeholder 2">
            <a:extLst>
              <a:ext uri="{FF2B5EF4-FFF2-40B4-BE49-F238E27FC236}">
                <a16:creationId xmlns:a16="http://schemas.microsoft.com/office/drawing/2014/main" id="{B4A4DA27-7BA2-4DA3-9D3C-AD93BFE224EB}"/>
              </a:ext>
            </a:extLst>
          </p:cNvPr>
          <p:cNvSpPr>
            <a:spLocks noGrp="1"/>
          </p:cNvSpPr>
          <p:nvPr>
            <p:ph idx="1"/>
          </p:nvPr>
        </p:nvSpPr>
        <p:spPr/>
        <p:txBody>
          <a:bodyPr/>
          <a:lstStyle/>
          <a:p>
            <a:r>
              <a:rPr lang="en-GB" dirty="0"/>
              <a:t>Area under curve is</a:t>
            </a:r>
          </a:p>
          <a:p>
            <a:pPr lvl="1"/>
            <a:r>
              <a:rPr lang="en-GB" dirty="0"/>
              <a:t>Excellent 0.9-1</a:t>
            </a:r>
          </a:p>
          <a:p>
            <a:pPr lvl="1"/>
            <a:r>
              <a:rPr lang="en-GB" dirty="0"/>
              <a:t>Good: 0.8-0.9</a:t>
            </a:r>
          </a:p>
          <a:p>
            <a:pPr lvl="1"/>
            <a:r>
              <a:rPr lang="en-GB" dirty="0"/>
              <a:t>Fair: 0.7-0.8</a:t>
            </a:r>
          </a:p>
          <a:p>
            <a:pPr lvl="1"/>
            <a:r>
              <a:rPr lang="en-GB" dirty="0"/>
              <a:t>Poor: 0.6-0.7</a:t>
            </a:r>
          </a:p>
          <a:p>
            <a:pPr lvl="1"/>
            <a:r>
              <a:rPr lang="en-GB" dirty="0"/>
              <a:t>Fail: 0.5-0.6</a:t>
            </a:r>
          </a:p>
          <a:p>
            <a:endParaRPr lang="en-GB" dirty="0"/>
          </a:p>
        </p:txBody>
      </p:sp>
      <p:sp>
        <p:nvSpPr>
          <p:cNvPr id="4" name="Footer Placeholder 3">
            <a:extLst>
              <a:ext uri="{FF2B5EF4-FFF2-40B4-BE49-F238E27FC236}">
                <a16:creationId xmlns:a16="http://schemas.microsoft.com/office/drawing/2014/main" id="{86E015DD-54E3-415B-8FE9-ADA336228A2F}"/>
              </a:ext>
            </a:extLst>
          </p:cNvPr>
          <p:cNvSpPr>
            <a:spLocks noGrp="1"/>
          </p:cNvSpPr>
          <p:nvPr>
            <p:ph type="ftr" sz="quarter" idx="11"/>
          </p:nvPr>
        </p:nvSpPr>
        <p:spPr/>
        <p:txBody>
          <a:bodyPr/>
          <a:lstStyle/>
          <a:p>
            <a:pPr algn="ctr"/>
            <a:r>
              <a:rPr lang="en-US"/>
              <a:t>School of Computing</a:t>
            </a:r>
            <a:endParaRPr lang="en-US" dirty="0"/>
          </a:p>
        </p:txBody>
      </p:sp>
    </p:spTree>
    <p:extLst>
      <p:ext uri="{BB962C8B-B14F-4D97-AF65-F5344CB8AC3E}">
        <p14:creationId xmlns:p14="http://schemas.microsoft.com/office/powerpoint/2010/main" val="29187372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2E98B-3C96-429E-A2BC-3185AAC27394}"/>
              </a:ext>
            </a:extLst>
          </p:cNvPr>
          <p:cNvSpPr>
            <a:spLocks noGrp="1"/>
          </p:cNvSpPr>
          <p:nvPr>
            <p:ph type="title"/>
          </p:nvPr>
        </p:nvSpPr>
        <p:spPr/>
        <p:txBody>
          <a:bodyPr/>
          <a:lstStyle/>
          <a:p>
            <a:r>
              <a:rPr lang="en-GB" dirty="0"/>
              <a:t>Experimental design</a:t>
            </a:r>
          </a:p>
        </p:txBody>
      </p:sp>
      <p:sp>
        <p:nvSpPr>
          <p:cNvPr id="3" name="Content Placeholder 2">
            <a:extLst>
              <a:ext uri="{FF2B5EF4-FFF2-40B4-BE49-F238E27FC236}">
                <a16:creationId xmlns:a16="http://schemas.microsoft.com/office/drawing/2014/main" id="{4C9DE0F3-54E4-465C-BFA0-7C15142F9655}"/>
              </a:ext>
            </a:extLst>
          </p:cNvPr>
          <p:cNvSpPr>
            <a:spLocks noGrp="1"/>
          </p:cNvSpPr>
          <p:nvPr>
            <p:ph idx="1"/>
          </p:nvPr>
        </p:nvSpPr>
        <p:spPr/>
        <p:txBody>
          <a:bodyPr/>
          <a:lstStyle/>
          <a:p>
            <a:r>
              <a:rPr lang="en-GB" dirty="0"/>
              <a:t>Design experiments to build and evaluate model.</a:t>
            </a:r>
          </a:p>
          <a:p>
            <a:r>
              <a:rPr lang="en-GB" dirty="0"/>
              <a:t>Consider bias vs. variance trade-off.</a:t>
            </a:r>
          </a:p>
          <a:p>
            <a:r>
              <a:rPr lang="en-GB" dirty="0"/>
              <a:t>Consider dataset imbalance – dataset where one type of target scenario is much more represented than another one.</a:t>
            </a:r>
          </a:p>
          <a:p>
            <a:r>
              <a:rPr lang="en-GB" dirty="0"/>
              <a:t>Lots of data required! Need data to</a:t>
            </a:r>
          </a:p>
          <a:p>
            <a:pPr lvl="1"/>
            <a:r>
              <a:rPr lang="en-GB" dirty="0"/>
              <a:t>Tune models</a:t>
            </a:r>
          </a:p>
          <a:p>
            <a:pPr lvl="2"/>
            <a:r>
              <a:rPr lang="en-GB" dirty="0"/>
              <a:t>Optimise parameter values</a:t>
            </a:r>
          </a:p>
          <a:p>
            <a:pPr lvl="2"/>
            <a:r>
              <a:rPr lang="en-GB" dirty="0"/>
              <a:t>Need training and testing sets</a:t>
            </a:r>
          </a:p>
          <a:p>
            <a:pPr lvl="1"/>
            <a:r>
              <a:rPr lang="en-GB" dirty="0"/>
              <a:t>Test final model</a:t>
            </a:r>
          </a:p>
          <a:p>
            <a:pPr lvl="2"/>
            <a:r>
              <a:rPr lang="en-GB" dirty="0"/>
              <a:t>Need additional testing set.</a:t>
            </a:r>
          </a:p>
        </p:txBody>
      </p:sp>
      <p:sp>
        <p:nvSpPr>
          <p:cNvPr id="4" name="Footer Placeholder 3">
            <a:extLst>
              <a:ext uri="{FF2B5EF4-FFF2-40B4-BE49-F238E27FC236}">
                <a16:creationId xmlns:a16="http://schemas.microsoft.com/office/drawing/2014/main" id="{B3D31B9D-F57F-4A9F-8861-E6343E1785AE}"/>
              </a:ext>
            </a:extLst>
          </p:cNvPr>
          <p:cNvSpPr>
            <a:spLocks noGrp="1"/>
          </p:cNvSpPr>
          <p:nvPr>
            <p:ph type="ftr" sz="quarter" idx="11"/>
          </p:nvPr>
        </p:nvSpPr>
        <p:spPr/>
        <p:txBody>
          <a:bodyPr/>
          <a:lstStyle/>
          <a:p>
            <a:pPr algn="ctr"/>
            <a:r>
              <a:rPr lang="en-US"/>
              <a:t>School of Computing</a:t>
            </a:r>
            <a:endParaRPr lang="en-US" dirty="0"/>
          </a:p>
        </p:txBody>
      </p:sp>
    </p:spTree>
    <p:extLst>
      <p:ext uri="{BB962C8B-B14F-4D97-AF65-F5344CB8AC3E}">
        <p14:creationId xmlns:p14="http://schemas.microsoft.com/office/powerpoint/2010/main" val="23742936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22F50-BFA2-48B1-AA36-E08A56ABE5E6}"/>
              </a:ext>
            </a:extLst>
          </p:cNvPr>
          <p:cNvSpPr>
            <a:spLocks noGrp="1"/>
          </p:cNvSpPr>
          <p:nvPr>
            <p:ph type="title"/>
          </p:nvPr>
        </p:nvSpPr>
        <p:spPr>
          <a:xfrm>
            <a:off x="404254" y="812153"/>
            <a:ext cx="10515600" cy="757129"/>
          </a:xfrm>
        </p:spPr>
        <p:txBody>
          <a:bodyPr/>
          <a:lstStyle/>
          <a:p>
            <a:r>
              <a:rPr lang="en-GB" dirty="0"/>
              <a:t>Model bias vs variance</a:t>
            </a:r>
          </a:p>
        </p:txBody>
      </p:sp>
      <p:sp>
        <p:nvSpPr>
          <p:cNvPr id="3" name="Content Placeholder 2">
            <a:extLst>
              <a:ext uri="{FF2B5EF4-FFF2-40B4-BE49-F238E27FC236}">
                <a16:creationId xmlns:a16="http://schemas.microsoft.com/office/drawing/2014/main" id="{F07FE032-94CA-4B17-9A66-13C5A008F207}"/>
              </a:ext>
            </a:extLst>
          </p:cNvPr>
          <p:cNvSpPr>
            <a:spLocks noGrp="1"/>
          </p:cNvSpPr>
          <p:nvPr>
            <p:ph idx="1"/>
          </p:nvPr>
        </p:nvSpPr>
        <p:spPr>
          <a:xfrm>
            <a:off x="299751" y="1400111"/>
            <a:ext cx="11787746" cy="4057777"/>
          </a:xfrm>
        </p:spPr>
        <p:txBody>
          <a:bodyPr/>
          <a:lstStyle/>
          <a:p>
            <a:r>
              <a:rPr lang="en-GB" dirty="0"/>
              <a:t>Bias – incorrect assumptions made</a:t>
            </a:r>
          </a:p>
          <a:p>
            <a:pPr lvl="1"/>
            <a:r>
              <a:rPr lang="en-GB" dirty="0"/>
              <a:t>Can introduce systematic prejudice.</a:t>
            </a:r>
          </a:p>
          <a:p>
            <a:pPr lvl="1"/>
            <a:r>
              <a:rPr lang="en-GB" dirty="0"/>
              <a:t>Often the result of a cost function (but data may also be biased) which favours some distribution.</a:t>
            </a:r>
          </a:p>
          <a:p>
            <a:pPr lvl="1"/>
            <a:r>
              <a:rPr lang="en-GB" dirty="0"/>
              <a:t>While bias may not be intentional, the consequences can be serious (illegal/dangerous).</a:t>
            </a:r>
          </a:p>
          <a:p>
            <a:r>
              <a:rPr lang="en-GB" dirty="0"/>
              <a:t>Common bias problems:</a:t>
            </a:r>
          </a:p>
          <a:p>
            <a:pPr lvl="1"/>
            <a:r>
              <a:rPr lang="en-GB" dirty="0"/>
              <a:t>Algorithm .</a:t>
            </a:r>
          </a:p>
          <a:p>
            <a:pPr lvl="1"/>
            <a:r>
              <a:rPr lang="en-GB" dirty="0"/>
              <a:t>Sample data – not representative.</a:t>
            </a:r>
          </a:p>
          <a:p>
            <a:pPr lvl="1"/>
            <a:r>
              <a:rPr lang="en-GB" dirty="0"/>
              <a:t>Prejudice bias in data – the data collection process made assumptions which contained bias. E.g. all presidents are male.</a:t>
            </a:r>
          </a:p>
          <a:p>
            <a:pPr lvl="1"/>
            <a:r>
              <a:rPr lang="en-GB" dirty="0"/>
              <a:t>Measurement bias in data collected:  e.g. if a patient knows they are given a test drug, the may feel better because of what they know, not because of what they take.</a:t>
            </a:r>
          </a:p>
          <a:p>
            <a:endParaRPr lang="en-GB" dirty="0"/>
          </a:p>
        </p:txBody>
      </p:sp>
      <p:sp>
        <p:nvSpPr>
          <p:cNvPr id="4" name="Footer Placeholder 3">
            <a:extLst>
              <a:ext uri="{FF2B5EF4-FFF2-40B4-BE49-F238E27FC236}">
                <a16:creationId xmlns:a16="http://schemas.microsoft.com/office/drawing/2014/main" id="{5F558D97-B132-4988-87F8-310C365EF976}"/>
              </a:ext>
            </a:extLst>
          </p:cNvPr>
          <p:cNvSpPr>
            <a:spLocks noGrp="1"/>
          </p:cNvSpPr>
          <p:nvPr>
            <p:ph type="ftr" sz="quarter" idx="11"/>
          </p:nvPr>
        </p:nvSpPr>
        <p:spPr/>
        <p:txBody>
          <a:bodyPr/>
          <a:lstStyle/>
          <a:p>
            <a:pPr algn="ctr"/>
            <a:r>
              <a:rPr lang="en-US"/>
              <a:t>School of Computing</a:t>
            </a:r>
            <a:endParaRPr lang="en-US" dirty="0"/>
          </a:p>
        </p:txBody>
      </p:sp>
    </p:spTree>
    <p:extLst>
      <p:ext uri="{BB962C8B-B14F-4D97-AF65-F5344CB8AC3E}">
        <p14:creationId xmlns:p14="http://schemas.microsoft.com/office/powerpoint/2010/main" val="1891604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27E85-7F5C-46B4-951B-EB73C991AD9B}"/>
              </a:ext>
            </a:extLst>
          </p:cNvPr>
          <p:cNvSpPr>
            <a:spLocks noGrp="1"/>
          </p:cNvSpPr>
          <p:nvPr>
            <p:ph type="title"/>
          </p:nvPr>
        </p:nvSpPr>
        <p:spPr/>
        <p:txBody>
          <a:bodyPr/>
          <a:lstStyle/>
          <a:p>
            <a:r>
              <a:rPr lang="en-GB" dirty="0"/>
              <a:t>Examples of bias</a:t>
            </a:r>
          </a:p>
        </p:txBody>
      </p:sp>
      <p:sp>
        <p:nvSpPr>
          <p:cNvPr id="3" name="Content Placeholder 2">
            <a:extLst>
              <a:ext uri="{FF2B5EF4-FFF2-40B4-BE49-F238E27FC236}">
                <a16:creationId xmlns:a16="http://schemas.microsoft.com/office/drawing/2014/main" id="{155D7CCF-56B4-4EB6-8F4C-9BC70FF69980}"/>
              </a:ext>
            </a:extLst>
          </p:cNvPr>
          <p:cNvSpPr>
            <a:spLocks noGrp="1"/>
          </p:cNvSpPr>
          <p:nvPr>
            <p:ph idx="1"/>
          </p:nvPr>
        </p:nvSpPr>
        <p:spPr/>
        <p:txBody>
          <a:bodyPr/>
          <a:lstStyle/>
          <a:p>
            <a:r>
              <a:rPr lang="en-GB" dirty="0"/>
              <a:t>Amazon HR recruitment algorithm was biased.</a:t>
            </a:r>
          </a:p>
          <a:p>
            <a:pPr lvl="1"/>
            <a:r>
              <a:rPr lang="en-GB" dirty="0"/>
              <a:t>AI algorithm scored candidates from CVs.</a:t>
            </a:r>
          </a:p>
          <a:p>
            <a:pPr lvl="1"/>
            <a:r>
              <a:rPr lang="en-GB" dirty="0"/>
              <a:t>BUT was not gender-neutral, discriminating against women.</a:t>
            </a:r>
          </a:p>
          <a:p>
            <a:pPr lvl="1"/>
            <a:r>
              <a:rPr lang="en-GB" dirty="0"/>
              <a:t>Had learnt patterns from CVs, most of which had come from men.</a:t>
            </a:r>
          </a:p>
          <a:p>
            <a:pPr lvl="1"/>
            <a:r>
              <a:rPr lang="en-GB" dirty="0"/>
              <a:t>Check </a:t>
            </a:r>
            <a:r>
              <a:rPr lang="en-GB" dirty="0">
                <a:hlinkClick r:id="rId2"/>
              </a:rPr>
              <a:t>https://www.reuters.com/article/us-amazon-com-jobs-automation-insight-idUSKCN1MK08G</a:t>
            </a:r>
            <a:r>
              <a:rPr lang="en-GB" dirty="0"/>
              <a:t>   [ accessed 1/10/2024]</a:t>
            </a:r>
          </a:p>
          <a:p>
            <a:r>
              <a:rPr lang="en-GB" dirty="0"/>
              <a:t>COMPAS Software to assess the likelihood of a defendant from recurring was found to be biased according to skin colour.</a:t>
            </a:r>
          </a:p>
          <a:p>
            <a:pPr lvl="1"/>
            <a:r>
              <a:rPr lang="en-GB" dirty="0">
                <a:hlinkClick r:id="rId3"/>
              </a:rPr>
              <a:t>https://en.wikipedia.org/wiki/COMPAS_(software)</a:t>
            </a:r>
            <a:r>
              <a:rPr lang="en-GB" dirty="0"/>
              <a:t> [ accessed 1/10/2024]</a:t>
            </a:r>
          </a:p>
        </p:txBody>
      </p:sp>
      <p:sp>
        <p:nvSpPr>
          <p:cNvPr id="4" name="Footer Placeholder 3">
            <a:extLst>
              <a:ext uri="{FF2B5EF4-FFF2-40B4-BE49-F238E27FC236}">
                <a16:creationId xmlns:a16="http://schemas.microsoft.com/office/drawing/2014/main" id="{F6523632-5807-4BE4-8252-29BE0D8D5A2E}"/>
              </a:ext>
            </a:extLst>
          </p:cNvPr>
          <p:cNvSpPr>
            <a:spLocks noGrp="1"/>
          </p:cNvSpPr>
          <p:nvPr>
            <p:ph type="ftr" sz="quarter" idx="11"/>
          </p:nvPr>
        </p:nvSpPr>
        <p:spPr/>
        <p:txBody>
          <a:bodyPr/>
          <a:lstStyle/>
          <a:p>
            <a:pPr algn="ctr"/>
            <a:r>
              <a:rPr lang="en-US"/>
              <a:t>School of Computing</a:t>
            </a:r>
            <a:endParaRPr lang="en-US" dirty="0"/>
          </a:p>
        </p:txBody>
      </p:sp>
    </p:spTree>
    <p:extLst>
      <p:ext uri="{BB962C8B-B14F-4D97-AF65-F5344CB8AC3E}">
        <p14:creationId xmlns:p14="http://schemas.microsoft.com/office/powerpoint/2010/main" val="1208823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2600E-099A-41FD-AB1B-F771086D62E7}"/>
              </a:ext>
            </a:extLst>
          </p:cNvPr>
          <p:cNvSpPr>
            <a:spLocks noGrp="1"/>
          </p:cNvSpPr>
          <p:nvPr>
            <p:ph type="title"/>
          </p:nvPr>
        </p:nvSpPr>
        <p:spPr/>
        <p:txBody>
          <a:bodyPr/>
          <a:lstStyle/>
          <a:p>
            <a:r>
              <a:rPr lang="en-GB" dirty="0"/>
              <a:t>Variance</a:t>
            </a:r>
          </a:p>
        </p:txBody>
      </p:sp>
      <p:sp>
        <p:nvSpPr>
          <p:cNvPr id="3" name="Content Placeholder 2">
            <a:extLst>
              <a:ext uri="{FF2B5EF4-FFF2-40B4-BE49-F238E27FC236}">
                <a16:creationId xmlns:a16="http://schemas.microsoft.com/office/drawing/2014/main" id="{CAC459EC-2587-4093-946B-3DD196A2C4C8}"/>
              </a:ext>
            </a:extLst>
          </p:cNvPr>
          <p:cNvSpPr>
            <a:spLocks noGrp="1"/>
          </p:cNvSpPr>
          <p:nvPr>
            <p:ph idx="1"/>
          </p:nvPr>
        </p:nvSpPr>
        <p:spPr/>
        <p:txBody>
          <a:bodyPr/>
          <a:lstStyle/>
          <a:p>
            <a:r>
              <a:rPr lang="en-GB" dirty="0"/>
              <a:t>Variance: incorrect assumptions learnt from noise in the data.</a:t>
            </a:r>
          </a:p>
          <a:p>
            <a:pPr lvl="1"/>
            <a:r>
              <a:rPr lang="en-GB" dirty="0"/>
              <a:t>But the data is correct, not biased.</a:t>
            </a:r>
          </a:p>
          <a:p>
            <a:pPr lvl="1"/>
            <a:r>
              <a:rPr lang="en-GB" dirty="0"/>
              <a:t>Algorithm too sensitive to fluctuations in data.</a:t>
            </a:r>
          </a:p>
          <a:p>
            <a:r>
              <a:rPr lang="en-GB" dirty="0"/>
              <a:t>High variance helps reduce bias.</a:t>
            </a:r>
          </a:p>
          <a:p>
            <a:r>
              <a:rPr lang="en-GB" dirty="0"/>
              <a:t>High bias helps reduce variance.</a:t>
            </a:r>
          </a:p>
          <a:p>
            <a:endParaRPr lang="en-GB" dirty="0"/>
          </a:p>
        </p:txBody>
      </p:sp>
      <p:sp>
        <p:nvSpPr>
          <p:cNvPr id="4" name="Footer Placeholder 3">
            <a:extLst>
              <a:ext uri="{FF2B5EF4-FFF2-40B4-BE49-F238E27FC236}">
                <a16:creationId xmlns:a16="http://schemas.microsoft.com/office/drawing/2014/main" id="{1622BF0F-2F90-46BB-BEE2-CB58FCE31F29}"/>
              </a:ext>
            </a:extLst>
          </p:cNvPr>
          <p:cNvSpPr>
            <a:spLocks noGrp="1"/>
          </p:cNvSpPr>
          <p:nvPr>
            <p:ph type="ftr" sz="quarter" idx="11"/>
          </p:nvPr>
        </p:nvSpPr>
        <p:spPr/>
        <p:txBody>
          <a:bodyPr/>
          <a:lstStyle/>
          <a:p>
            <a:pPr algn="ctr"/>
            <a:r>
              <a:rPr lang="en-US"/>
              <a:t>School of Computing</a:t>
            </a:r>
            <a:endParaRPr lang="en-US" dirty="0"/>
          </a:p>
        </p:txBody>
      </p:sp>
    </p:spTree>
    <p:extLst>
      <p:ext uri="{BB962C8B-B14F-4D97-AF65-F5344CB8AC3E}">
        <p14:creationId xmlns:p14="http://schemas.microsoft.com/office/powerpoint/2010/main" val="2992613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B6E87-2E87-3104-CE4C-55D0F0446700}"/>
              </a:ext>
            </a:extLst>
          </p:cNvPr>
          <p:cNvSpPr>
            <a:spLocks noGrp="1"/>
          </p:cNvSpPr>
          <p:nvPr>
            <p:ph type="title"/>
          </p:nvPr>
        </p:nvSpPr>
        <p:spPr/>
        <p:txBody>
          <a:bodyPr/>
          <a:lstStyle/>
          <a:p>
            <a:r>
              <a:rPr lang="en-GB" dirty="0"/>
              <a:t>ChatGPT’s instructions for a C5.0 </a:t>
            </a:r>
          </a:p>
        </p:txBody>
      </p:sp>
      <p:sp>
        <p:nvSpPr>
          <p:cNvPr id="3" name="Content Placeholder 2">
            <a:extLst>
              <a:ext uri="{FF2B5EF4-FFF2-40B4-BE49-F238E27FC236}">
                <a16:creationId xmlns:a16="http://schemas.microsoft.com/office/drawing/2014/main" id="{5BB217DE-6F52-F4DB-F565-37513E1E73E9}"/>
              </a:ext>
            </a:extLst>
          </p:cNvPr>
          <p:cNvSpPr>
            <a:spLocks noGrp="1"/>
          </p:cNvSpPr>
          <p:nvPr>
            <p:ph idx="1"/>
          </p:nvPr>
        </p:nvSpPr>
        <p:spPr/>
        <p:txBody>
          <a:bodyPr/>
          <a:lstStyle/>
          <a:p>
            <a:pPr marL="0" indent="0">
              <a:buNone/>
            </a:pPr>
            <a:r>
              <a:rPr lang="en-GB" dirty="0"/>
              <a:t># 3. Train C5.0 decision tree</a:t>
            </a:r>
          </a:p>
          <a:p>
            <a:pPr marL="0" indent="0">
              <a:buNone/>
            </a:pPr>
            <a:r>
              <a:rPr lang="en-GB" dirty="0"/>
              <a:t>model &lt;- C5.0(label ~ number, data = </a:t>
            </a:r>
            <a:r>
              <a:rPr lang="en-GB" dirty="0" err="1"/>
              <a:t>train_data</a:t>
            </a:r>
            <a:r>
              <a:rPr lang="en-GB" dirty="0"/>
              <a:t>)</a:t>
            </a:r>
          </a:p>
          <a:p>
            <a:pPr marL="0" indent="0">
              <a:buNone/>
            </a:pPr>
            <a:endParaRPr lang="en-GB" dirty="0"/>
          </a:p>
          <a:p>
            <a:pPr marL="0" indent="0">
              <a:buNone/>
            </a:pPr>
            <a:r>
              <a:rPr lang="en-GB" dirty="0"/>
              <a:t># 4. Make predictions</a:t>
            </a:r>
          </a:p>
          <a:p>
            <a:pPr marL="0" indent="0">
              <a:buNone/>
            </a:pPr>
            <a:r>
              <a:rPr lang="en-GB" dirty="0"/>
              <a:t>pred &lt;- predict(model, </a:t>
            </a:r>
            <a:r>
              <a:rPr lang="en-GB" dirty="0" err="1"/>
              <a:t>test_data</a:t>
            </a:r>
            <a:r>
              <a:rPr lang="en-GB" dirty="0"/>
              <a:t>)</a:t>
            </a:r>
          </a:p>
          <a:p>
            <a:pPr marL="0" indent="0">
              <a:buNone/>
            </a:pPr>
            <a:endParaRPr lang="en-GB" dirty="0"/>
          </a:p>
          <a:p>
            <a:pPr marL="0" indent="0">
              <a:buNone/>
            </a:pPr>
            <a:r>
              <a:rPr lang="en-GB" dirty="0"/>
              <a:t># 5. Evaluate accuracy</a:t>
            </a:r>
          </a:p>
          <a:p>
            <a:pPr marL="0" indent="0">
              <a:buNone/>
            </a:pPr>
            <a:r>
              <a:rPr lang="en-GB" dirty="0"/>
              <a:t>accuracy &lt;- mean(pred == </a:t>
            </a:r>
            <a:r>
              <a:rPr lang="en-GB" dirty="0" err="1"/>
              <a:t>test_data$label</a:t>
            </a:r>
            <a:r>
              <a:rPr lang="en-GB" dirty="0"/>
              <a:t>)</a:t>
            </a:r>
          </a:p>
          <a:p>
            <a:pPr marL="0" indent="0">
              <a:buNone/>
            </a:pPr>
            <a:r>
              <a:rPr lang="en-GB" dirty="0"/>
              <a:t>cat("Accuracy:", accuracy, "\n")</a:t>
            </a:r>
          </a:p>
          <a:p>
            <a:pPr marL="0" indent="0">
              <a:buNone/>
            </a:pPr>
            <a:endParaRPr lang="en-GB" dirty="0"/>
          </a:p>
          <a:p>
            <a:pPr marL="0" indent="0">
              <a:buNone/>
            </a:pPr>
            <a:r>
              <a:rPr lang="en-GB" dirty="0"/>
              <a:t># 6. View the decision tree summary</a:t>
            </a:r>
          </a:p>
          <a:p>
            <a:pPr marL="0" indent="0">
              <a:buNone/>
            </a:pPr>
            <a:r>
              <a:rPr lang="en-GB" dirty="0"/>
              <a:t>summary(model)</a:t>
            </a:r>
          </a:p>
        </p:txBody>
      </p:sp>
      <p:sp>
        <p:nvSpPr>
          <p:cNvPr id="4" name="Date Placeholder 3">
            <a:extLst>
              <a:ext uri="{FF2B5EF4-FFF2-40B4-BE49-F238E27FC236}">
                <a16:creationId xmlns:a16="http://schemas.microsoft.com/office/drawing/2014/main" id="{9860EE94-64F8-C6F1-6F8C-5DA0ABCCA1DE}"/>
              </a:ext>
            </a:extLst>
          </p:cNvPr>
          <p:cNvSpPr>
            <a:spLocks noGrp="1"/>
          </p:cNvSpPr>
          <p:nvPr>
            <p:ph type="dt" sz="half" idx="10"/>
          </p:nvPr>
        </p:nvSpPr>
        <p:spPr/>
        <p:txBody>
          <a:bodyPr/>
          <a:lstStyle/>
          <a:p>
            <a:fld id="{CD071B8E-0DD7-5842-950E-3289D9FBABB1}" type="datetime4">
              <a:rPr lang="en-GB" smtClean="0"/>
              <a:pPr/>
              <a:t>06 October 2025</a:t>
            </a:fld>
            <a:endParaRPr lang="en-US" dirty="0"/>
          </a:p>
        </p:txBody>
      </p:sp>
      <p:sp>
        <p:nvSpPr>
          <p:cNvPr id="5" name="Footer Placeholder 4">
            <a:extLst>
              <a:ext uri="{FF2B5EF4-FFF2-40B4-BE49-F238E27FC236}">
                <a16:creationId xmlns:a16="http://schemas.microsoft.com/office/drawing/2014/main" id="{8B26D6D5-C3DF-BA7D-B232-7829D6262C0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DC7A4AA-DD35-0F23-5E34-967805FC4321}"/>
              </a:ext>
            </a:extLst>
          </p:cNvPr>
          <p:cNvSpPr>
            <a:spLocks noGrp="1"/>
          </p:cNvSpPr>
          <p:nvPr>
            <p:ph type="sldNum" sz="quarter" idx="12"/>
          </p:nvPr>
        </p:nvSpPr>
        <p:spPr/>
        <p:txBody>
          <a:bodyPr/>
          <a:lstStyle/>
          <a:p>
            <a:fld id="{437794D7-DC86-9A4E-9C9F-0B324FE8876A}" type="slidenum">
              <a:rPr lang="en-US" smtClean="0"/>
              <a:pPr/>
              <a:t>5</a:t>
            </a:fld>
            <a:endParaRPr lang="en-US" dirty="0"/>
          </a:p>
        </p:txBody>
      </p:sp>
    </p:spTree>
    <p:extLst>
      <p:ext uri="{BB962C8B-B14F-4D97-AF65-F5344CB8AC3E}">
        <p14:creationId xmlns:p14="http://schemas.microsoft.com/office/powerpoint/2010/main" val="13543114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FA142-F282-4906-A6BB-8E7EA50D0DDB}"/>
              </a:ext>
            </a:extLst>
          </p:cNvPr>
          <p:cNvSpPr>
            <a:spLocks noGrp="1"/>
          </p:cNvSpPr>
          <p:nvPr>
            <p:ph type="title"/>
          </p:nvPr>
        </p:nvSpPr>
        <p:spPr/>
        <p:txBody>
          <a:bodyPr/>
          <a:lstStyle/>
          <a:p>
            <a:r>
              <a:rPr lang="en-GB" dirty="0"/>
              <a:t>Bias vs variance</a:t>
            </a:r>
          </a:p>
        </p:txBody>
      </p:sp>
      <p:sp>
        <p:nvSpPr>
          <p:cNvPr id="3" name="Content Placeholder 2">
            <a:extLst>
              <a:ext uri="{FF2B5EF4-FFF2-40B4-BE49-F238E27FC236}">
                <a16:creationId xmlns:a16="http://schemas.microsoft.com/office/drawing/2014/main" id="{E62EA998-2150-4881-A2AC-6E69EC790440}"/>
              </a:ext>
            </a:extLst>
          </p:cNvPr>
          <p:cNvSpPr>
            <a:spLocks noGrp="1"/>
          </p:cNvSpPr>
          <p:nvPr>
            <p:ph idx="1"/>
          </p:nvPr>
        </p:nvSpPr>
        <p:spPr>
          <a:xfrm>
            <a:off x="595844" y="1757928"/>
            <a:ext cx="7665195" cy="4695522"/>
          </a:xfrm>
        </p:spPr>
        <p:txBody>
          <a:bodyPr/>
          <a:lstStyle/>
          <a:p>
            <a:r>
              <a:rPr lang="en-GB" dirty="0"/>
              <a:t>High bias </a:t>
            </a:r>
            <a:r>
              <a:rPr lang="en-GB" dirty="0">
                <a:sym typeface="Wingdings 3" panose="05040102010807070707" pitchFamily="18" charset="2"/>
              </a:rPr>
              <a:t> the model does not match the dataset closely (or incorrect dataset).</a:t>
            </a:r>
          </a:p>
          <a:p>
            <a:pPr lvl="1"/>
            <a:r>
              <a:rPr lang="en-GB" dirty="0">
                <a:sym typeface="Wingdings 3" panose="05040102010807070707" pitchFamily="18" charset="2"/>
              </a:rPr>
              <a:t>Low variance. Generalised/simplified model.</a:t>
            </a:r>
          </a:p>
          <a:p>
            <a:pPr lvl="1"/>
            <a:r>
              <a:rPr lang="en-GB" dirty="0">
                <a:sym typeface="Wingdings 3" panose="05040102010807070707" pitchFamily="18" charset="2"/>
              </a:rPr>
              <a:t>Models will be similar for different training sets.</a:t>
            </a:r>
          </a:p>
          <a:p>
            <a:pPr lvl="1"/>
            <a:r>
              <a:rPr lang="en-GB" dirty="0">
                <a:sym typeface="Wingdings 3" panose="05040102010807070707" pitchFamily="18" charset="2"/>
              </a:rPr>
              <a:t>Data trends may not be adequately captured.</a:t>
            </a:r>
          </a:p>
          <a:p>
            <a:pPr lvl="1"/>
            <a:r>
              <a:rPr lang="en-GB" b="1" dirty="0">
                <a:sym typeface="Wingdings 3" panose="05040102010807070707" pitchFamily="18" charset="2"/>
              </a:rPr>
              <a:t>Underfitting.</a:t>
            </a:r>
          </a:p>
          <a:p>
            <a:r>
              <a:rPr lang="en-GB" dirty="0">
                <a:sym typeface="Wingdings 3" panose="05040102010807070707" pitchFamily="18" charset="2"/>
              </a:rPr>
              <a:t>Low bias  the model matches the dataset closely</a:t>
            </a:r>
          </a:p>
          <a:p>
            <a:pPr lvl="1"/>
            <a:r>
              <a:rPr lang="en-GB" dirty="0">
                <a:sym typeface="Wingdings 3" panose="05040102010807070707" pitchFamily="18" charset="2"/>
              </a:rPr>
              <a:t>High variance. More complex model.</a:t>
            </a:r>
          </a:p>
          <a:p>
            <a:pPr lvl="1"/>
            <a:r>
              <a:rPr lang="en-GB" dirty="0">
                <a:sym typeface="Wingdings 3" panose="05040102010807070707" pitchFamily="18" charset="2"/>
              </a:rPr>
              <a:t>Models will be different for different training sets.</a:t>
            </a:r>
          </a:p>
          <a:p>
            <a:pPr lvl="1"/>
            <a:r>
              <a:rPr lang="en-GB" b="1" dirty="0">
                <a:sym typeface="Wingdings 3" panose="05040102010807070707" pitchFamily="18" charset="2"/>
              </a:rPr>
              <a:t>Overfitting.</a:t>
            </a:r>
          </a:p>
        </p:txBody>
      </p:sp>
      <p:sp>
        <p:nvSpPr>
          <p:cNvPr id="4" name="Footer Placeholder 3">
            <a:extLst>
              <a:ext uri="{FF2B5EF4-FFF2-40B4-BE49-F238E27FC236}">
                <a16:creationId xmlns:a16="http://schemas.microsoft.com/office/drawing/2014/main" id="{E7785770-9567-4456-A45A-79237964B0CB}"/>
              </a:ext>
            </a:extLst>
          </p:cNvPr>
          <p:cNvSpPr>
            <a:spLocks noGrp="1"/>
          </p:cNvSpPr>
          <p:nvPr>
            <p:ph type="ftr" sz="quarter" idx="11"/>
          </p:nvPr>
        </p:nvSpPr>
        <p:spPr/>
        <p:txBody>
          <a:bodyPr/>
          <a:lstStyle/>
          <a:p>
            <a:pPr algn="ctr"/>
            <a:r>
              <a:rPr lang="en-US"/>
              <a:t>School of Computing</a:t>
            </a:r>
            <a:endParaRPr lang="en-US" dirty="0"/>
          </a:p>
        </p:txBody>
      </p:sp>
      <p:cxnSp>
        <p:nvCxnSpPr>
          <p:cNvPr id="5" name="Straight Connector 4">
            <a:extLst>
              <a:ext uri="{FF2B5EF4-FFF2-40B4-BE49-F238E27FC236}">
                <a16:creationId xmlns:a16="http://schemas.microsoft.com/office/drawing/2014/main" id="{41254583-4600-D08B-7124-3084FC6C490A}"/>
              </a:ext>
            </a:extLst>
          </p:cNvPr>
          <p:cNvCxnSpPr>
            <a:cxnSpLocks/>
          </p:cNvCxnSpPr>
          <p:nvPr/>
        </p:nvCxnSpPr>
        <p:spPr>
          <a:xfrm>
            <a:off x="8681147" y="1208319"/>
            <a:ext cx="0" cy="23545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2D1075A-BCC1-181F-0F8B-7DEAA42CBEE6}"/>
              </a:ext>
            </a:extLst>
          </p:cNvPr>
          <p:cNvCxnSpPr>
            <a:cxnSpLocks/>
          </p:cNvCxnSpPr>
          <p:nvPr/>
        </p:nvCxnSpPr>
        <p:spPr>
          <a:xfrm flipH="1">
            <a:off x="8681147" y="3562899"/>
            <a:ext cx="248031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70EF12E9-9FC3-492C-081B-29A83A940FE4}"/>
              </a:ext>
            </a:extLst>
          </p:cNvPr>
          <p:cNvSpPr/>
          <p:nvPr/>
        </p:nvSpPr>
        <p:spPr>
          <a:xfrm>
            <a:off x="9865723" y="1745438"/>
            <a:ext cx="197099" cy="24003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01C10625-D7E8-B3D1-56B2-E75A59E34DAD}"/>
              </a:ext>
            </a:extLst>
          </p:cNvPr>
          <p:cNvSpPr/>
          <p:nvPr/>
        </p:nvSpPr>
        <p:spPr>
          <a:xfrm>
            <a:off x="10644744" y="1905549"/>
            <a:ext cx="197099" cy="24003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4D0D74CC-F182-14F4-BA68-DCFEF55033AB}"/>
              </a:ext>
            </a:extLst>
          </p:cNvPr>
          <p:cNvSpPr/>
          <p:nvPr/>
        </p:nvSpPr>
        <p:spPr>
          <a:xfrm>
            <a:off x="9552614" y="2145579"/>
            <a:ext cx="197099" cy="24003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9E976CBA-423A-983E-9577-B184B88309B9}"/>
              </a:ext>
            </a:extLst>
          </p:cNvPr>
          <p:cNvSpPr/>
          <p:nvPr/>
        </p:nvSpPr>
        <p:spPr>
          <a:xfrm>
            <a:off x="9600647" y="2619253"/>
            <a:ext cx="197099" cy="24003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BC9FDF45-85E0-8453-000B-3D295E868836}"/>
              </a:ext>
            </a:extLst>
          </p:cNvPr>
          <p:cNvSpPr/>
          <p:nvPr/>
        </p:nvSpPr>
        <p:spPr>
          <a:xfrm>
            <a:off x="9180538" y="2571527"/>
            <a:ext cx="197099" cy="24003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8C186D2E-2208-6224-B376-A1A677A2594D}"/>
              </a:ext>
            </a:extLst>
          </p:cNvPr>
          <p:cNvSpPr/>
          <p:nvPr/>
        </p:nvSpPr>
        <p:spPr>
          <a:xfrm>
            <a:off x="10304692" y="1505408"/>
            <a:ext cx="197099" cy="24003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CBB5FAA6-C0A7-5695-9AE2-BB8794CC96A7}"/>
              </a:ext>
            </a:extLst>
          </p:cNvPr>
          <p:cNvSpPr/>
          <p:nvPr/>
        </p:nvSpPr>
        <p:spPr>
          <a:xfrm>
            <a:off x="9972723" y="2105404"/>
            <a:ext cx="197099" cy="24003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D3B1E502-0893-E3B8-DD7A-74E00EFB1A13}"/>
              </a:ext>
            </a:extLst>
          </p:cNvPr>
          <p:cNvSpPr/>
          <p:nvPr/>
        </p:nvSpPr>
        <p:spPr>
          <a:xfrm>
            <a:off x="9921302" y="2859283"/>
            <a:ext cx="197099" cy="24003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BD905E5C-37A6-21E2-42CB-A052AF65FAB4}"/>
              </a:ext>
            </a:extLst>
          </p:cNvPr>
          <p:cNvSpPr/>
          <p:nvPr/>
        </p:nvSpPr>
        <p:spPr>
          <a:xfrm>
            <a:off x="10308598" y="2643956"/>
            <a:ext cx="197099" cy="24003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Connector 17">
            <a:extLst>
              <a:ext uri="{FF2B5EF4-FFF2-40B4-BE49-F238E27FC236}">
                <a16:creationId xmlns:a16="http://schemas.microsoft.com/office/drawing/2014/main" id="{3497EF84-1620-4F90-1EE4-1FAE4E02545B}"/>
              </a:ext>
            </a:extLst>
          </p:cNvPr>
          <p:cNvCxnSpPr/>
          <p:nvPr/>
        </p:nvCxnSpPr>
        <p:spPr>
          <a:xfrm flipV="1">
            <a:off x="8577836" y="1208319"/>
            <a:ext cx="3183972" cy="2220681"/>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5DCC3A7-DB99-C33B-086C-86AC8E59B5F6}"/>
              </a:ext>
            </a:extLst>
          </p:cNvPr>
          <p:cNvCxnSpPr>
            <a:cxnSpLocks/>
          </p:cNvCxnSpPr>
          <p:nvPr/>
        </p:nvCxnSpPr>
        <p:spPr>
          <a:xfrm>
            <a:off x="8833547" y="4007656"/>
            <a:ext cx="0" cy="235458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AADE3E3-2E93-28C7-CF2D-CA8E1410190F}"/>
              </a:ext>
            </a:extLst>
          </p:cNvPr>
          <p:cNvCxnSpPr>
            <a:cxnSpLocks/>
          </p:cNvCxnSpPr>
          <p:nvPr/>
        </p:nvCxnSpPr>
        <p:spPr>
          <a:xfrm flipH="1">
            <a:off x="8833547" y="6362236"/>
            <a:ext cx="248031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54F49876-4942-4C7A-0ACA-389EF8DDADF8}"/>
              </a:ext>
            </a:extLst>
          </p:cNvPr>
          <p:cNvSpPr/>
          <p:nvPr/>
        </p:nvSpPr>
        <p:spPr>
          <a:xfrm>
            <a:off x="10018123" y="4544775"/>
            <a:ext cx="197099" cy="24003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C45FC3BB-8B43-E5AE-4134-3DEF50EFD57E}"/>
              </a:ext>
            </a:extLst>
          </p:cNvPr>
          <p:cNvSpPr/>
          <p:nvPr/>
        </p:nvSpPr>
        <p:spPr>
          <a:xfrm>
            <a:off x="10797144" y="4704886"/>
            <a:ext cx="197099" cy="24003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264BE1C3-ADBA-E5F0-47E1-19DF58A8ACE9}"/>
              </a:ext>
            </a:extLst>
          </p:cNvPr>
          <p:cNvSpPr/>
          <p:nvPr/>
        </p:nvSpPr>
        <p:spPr>
          <a:xfrm>
            <a:off x="9705014" y="4944916"/>
            <a:ext cx="197099" cy="24003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572085DD-A6F7-4104-45BA-B98356E486EB}"/>
              </a:ext>
            </a:extLst>
          </p:cNvPr>
          <p:cNvSpPr/>
          <p:nvPr/>
        </p:nvSpPr>
        <p:spPr>
          <a:xfrm>
            <a:off x="9753047" y="5418590"/>
            <a:ext cx="197099" cy="24003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D8DD1BEE-FAAA-EFA1-B45F-E3DB38B796E7}"/>
              </a:ext>
            </a:extLst>
          </p:cNvPr>
          <p:cNvSpPr/>
          <p:nvPr/>
        </p:nvSpPr>
        <p:spPr>
          <a:xfrm>
            <a:off x="9332938" y="5370864"/>
            <a:ext cx="197099" cy="24003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03AE3EFF-4D86-DA21-50D0-10444B16D812}"/>
              </a:ext>
            </a:extLst>
          </p:cNvPr>
          <p:cNvSpPr/>
          <p:nvPr/>
        </p:nvSpPr>
        <p:spPr>
          <a:xfrm>
            <a:off x="10457092" y="4304745"/>
            <a:ext cx="197099" cy="24003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E4E23917-0925-850C-E2F1-311787ED7E83}"/>
              </a:ext>
            </a:extLst>
          </p:cNvPr>
          <p:cNvSpPr/>
          <p:nvPr/>
        </p:nvSpPr>
        <p:spPr>
          <a:xfrm>
            <a:off x="10125123" y="4904741"/>
            <a:ext cx="197099" cy="24003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E54FC904-5F9B-7E76-68A2-E5D5546DE522}"/>
              </a:ext>
            </a:extLst>
          </p:cNvPr>
          <p:cNvSpPr/>
          <p:nvPr/>
        </p:nvSpPr>
        <p:spPr>
          <a:xfrm>
            <a:off x="10073702" y="5658620"/>
            <a:ext cx="197099" cy="24003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5173AF27-74D7-6B0E-1E32-F78687163DAB}"/>
              </a:ext>
            </a:extLst>
          </p:cNvPr>
          <p:cNvSpPr/>
          <p:nvPr/>
        </p:nvSpPr>
        <p:spPr>
          <a:xfrm>
            <a:off x="10460998" y="5443293"/>
            <a:ext cx="197099" cy="24003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p14="http://schemas.microsoft.com/office/powerpoint/2010/main">
        <mc:Choice Requires="p14">
          <p:contentPart p14:bwMode="auto" r:id="rId3">
            <p14:nvContentPartPr>
              <p14:cNvPr id="30" name="Ink 29">
                <a:extLst>
                  <a:ext uri="{FF2B5EF4-FFF2-40B4-BE49-F238E27FC236}">
                    <a16:creationId xmlns:a16="http://schemas.microsoft.com/office/drawing/2014/main" id="{4254B1D7-182E-05F3-7AFC-7B57A663123B}"/>
                  </a:ext>
                </a:extLst>
              </p14:cNvPr>
              <p14:cNvContentPartPr/>
              <p14:nvPr/>
            </p14:nvContentPartPr>
            <p14:xfrm>
              <a:off x="8860009" y="4148611"/>
              <a:ext cx="2715840" cy="1856880"/>
            </p14:xfrm>
          </p:contentPart>
        </mc:Choice>
        <mc:Fallback xmlns="">
          <p:pic>
            <p:nvPicPr>
              <p:cNvPr id="30" name="Ink 29">
                <a:extLst>
                  <a:ext uri="{FF2B5EF4-FFF2-40B4-BE49-F238E27FC236}">
                    <a16:creationId xmlns:a16="http://schemas.microsoft.com/office/drawing/2014/main" id="{4254B1D7-182E-05F3-7AFC-7B57A663123B}"/>
                  </a:ext>
                </a:extLst>
              </p:cNvPr>
              <p:cNvPicPr/>
              <p:nvPr/>
            </p:nvPicPr>
            <p:blipFill>
              <a:blip r:embed="rId4"/>
              <a:stretch>
                <a:fillRect/>
              </a:stretch>
            </p:blipFill>
            <p:spPr>
              <a:xfrm>
                <a:off x="8853889" y="4142491"/>
                <a:ext cx="2728080" cy="1869120"/>
              </a:xfrm>
              <a:prstGeom prst="rect">
                <a:avLst/>
              </a:prstGeom>
            </p:spPr>
          </p:pic>
        </mc:Fallback>
      </mc:AlternateContent>
    </p:spTree>
    <p:extLst>
      <p:ext uri="{BB962C8B-B14F-4D97-AF65-F5344CB8AC3E}">
        <p14:creationId xmlns:p14="http://schemas.microsoft.com/office/powerpoint/2010/main" val="39277581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1354A-2C1A-45AF-87A7-079936BB3252}"/>
              </a:ext>
            </a:extLst>
          </p:cNvPr>
          <p:cNvSpPr>
            <a:spLocks noGrp="1"/>
          </p:cNvSpPr>
          <p:nvPr>
            <p:ph type="title"/>
          </p:nvPr>
        </p:nvSpPr>
        <p:spPr>
          <a:xfrm>
            <a:off x="386837" y="851341"/>
            <a:ext cx="10515600" cy="757129"/>
          </a:xfrm>
        </p:spPr>
        <p:txBody>
          <a:bodyPr/>
          <a:lstStyle/>
          <a:p>
            <a:r>
              <a:rPr lang="en-GB" dirty="0"/>
              <a:t>Bias vs variance trade-off</a:t>
            </a:r>
          </a:p>
        </p:txBody>
      </p:sp>
      <p:sp>
        <p:nvSpPr>
          <p:cNvPr id="3" name="Content Placeholder 2">
            <a:extLst>
              <a:ext uri="{FF2B5EF4-FFF2-40B4-BE49-F238E27FC236}">
                <a16:creationId xmlns:a16="http://schemas.microsoft.com/office/drawing/2014/main" id="{66AF5B7B-ADF6-46A4-8E11-B7294C03A514}"/>
              </a:ext>
            </a:extLst>
          </p:cNvPr>
          <p:cNvSpPr>
            <a:spLocks noGrp="1"/>
          </p:cNvSpPr>
          <p:nvPr>
            <p:ph idx="1"/>
          </p:nvPr>
        </p:nvSpPr>
        <p:spPr>
          <a:xfrm>
            <a:off x="386837" y="1400111"/>
            <a:ext cx="10515600" cy="4057777"/>
          </a:xfrm>
        </p:spPr>
        <p:txBody>
          <a:bodyPr/>
          <a:lstStyle/>
          <a:p>
            <a:pPr>
              <a:spcBef>
                <a:spcPts val="400"/>
              </a:spcBef>
            </a:pPr>
            <a:r>
              <a:rPr lang="en-GB" dirty="0"/>
              <a:t>Select appropriate data</a:t>
            </a:r>
          </a:p>
          <a:p>
            <a:pPr lvl="1">
              <a:spcBef>
                <a:spcPts val="400"/>
              </a:spcBef>
            </a:pPr>
            <a:r>
              <a:rPr lang="en-GB" dirty="0"/>
              <a:t>Representative</a:t>
            </a:r>
          </a:p>
          <a:p>
            <a:pPr lvl="1">
              <a:spcBef>
                <a:spcPts val="400"/>
              </a:spcBef>
            </a:pPr>
            <a:r>
              <a:rPr lang="en-GB" dirty="0"/>
              <a:t>Large enough</a:t>
            </a:r>
          </a:p>
          <a:p>
            <a:pPr lvl="1">
              <a:spcBef>
                <a:spcPts val="400"/>
              </a:spcBef>
            </a:pPr>
            <a:r>
              <a:rPr lang="en-GB" dirty="0"/>
              <a:t>No sample bias or prejudice bias</a:t>
            </a:r>
          </a:p>
          <a:p>
            <a:pPr>
              <a:spcBef>
                <a:spcPts val="400"/>
              </a:spcBef>
            </a:pPr>
            <a:r>
              <a:rPr lang="en-GB" b="1" dirty="0"/>
              <a:t>Test</a:t>
            </a:r>
            <a:r>
              <a:rPr lang="en-GB" dirty="0"/>
              <a:t> models to ensure there is no algorithm or dataset bias.</a:t>
            </a:r>
          </a:p>
          <a:p>
            <a:pPr>
              <a:spcBef>
                <a:spcPts val="400"/>
              </a:spcBef>
            </a:pPr>
            <a:r>
              <a:rPr lang="en-GB" dirty="0"/>
              <a:t>Monitor system</a:t>
            </a:r>
          </a:p>
          <a:p>
            <a:pPr lvl="1">
              <a:spcBef>
                <a:spcPts val="400"/>
              </a:spcBef>
            </a:pPr>
            <a:r>
              <a:rPr lang="en-GB" dirty="0"/>
              <a:t>Bias may crop up over time as reinforcement learning. </a:t>
            </a:r>
          </a:p>
          <a:p>
            <a:pPr>
              <a:spcBef>
                <a:spcPts val="400"/>
              </a:spcBef>
            </a:pPr>
            <a:r>
              <a:rPr lang="en-GB" dirty="0"/>
              <a:t>Combat overfitting</a:t>
            </a:r>
          </a:p>
          <a:p>
            <a:pPr lvl="1">
              <a:spcBef>
                <a:spcPts val="400"/>
              </a:spcBef>
            </a:pPr>
            <a:r>
              <a:rPr lang="en-GB" dirty="0"/>
              <a:t>Model dependent. E.g. simplify models</a:t>
            </a:r>
          </a:p>
        </p:txBody>
      </p:sp>
      <p:sp>
        <p:nvSpPr>
          <p:cNvPr id="4" name="Footer Placeholder 3">
            <a:extLst>
              <a:ext uri="{FF2B5EF4-FFF2-40B4-BE49-F238E27FC236}">
                <a16:creationId xmlns:a16="http://schemas.microsoft.com/office/drawing/2014/main" id="{5FE900E1-4D1C-42F6-A39C-19ADB872C7E6}"/>
              </a:ext>
            </a:extLst>
          </p:cNvPr>
          <p:cNvSpPr>
            <a:spLocks noGrp="1"/>
          </p:cNvSpPr>
          <p:nvPr>
            <p:ph type="ftr" sz="quarter" idx="11"/>
          </p:nvPr>
        </p:nvSpPr>
        <p:spPr/>
        <p:txBody>
          <a:bodyPr/>
          <a:lstStyle/>
          <a:p>
            <a:pPr algn="ctr"/>
            <a:r>
              <a:rPr lang="en-US"/>
              <a:t>School of Computing</a:t>
            </a:r>
            <a:endParaRPr lang="en-US" dirty="0"/>
          </a:p>
        </p:txBody>
      </p:sp>
    </p:spTree>
    <p:extLst>
      <p:ext uri="{BB962C8B-B14F-4D97-AF65-F5344CB8AC3E}">
        <p14:creationId xmlns:p14="http://schemas.microsoft.com/office/powerpoint/2010/main" val="12818372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r>
              <a:rPr lang="en-GB"/>
              <a:t>Contents</a:t>
            </a:r>
          </a:p>
        </p:txBody>
      </p:sp>
      <p:sp>
        <p:nvSpPr>
          <p:cNvPr id="250883" name="Rectangle 3"/>
          <p:cNvSpPr>
            <a:spLocks noGrp="1" noChangeArrowheads="1"/>
          </p:cNvSpPr>
          <p:nvPr>
            <p:ph type="body" idx="1"/>
          </p:nvPr>
        </p:nvSpPr>
        <p:spPr>
          <a:xfrm>
            <a:off x="685026" y="1713571"/>
            <a:ext cx="11291384" cy="4114800"/>
          </a:xfrm>
        </p:spPr>
        <p:txBody>
          <a:bodyPr/>
          <a:lstStyle/>
          <a:p>
            <a:pPr marL="0">
              <a:spcBef>
                <a:spcPts val="600"/>
              </a:spcBef>
            </a:pPr>
            <a:r>
              <a:rPr lang="en-GB" dirty="0">
                <a:solidFill>
                  <a:schemeClr val="bg1">
                    <a:lumMod val="65000"/>
                  </a:schemeClr>
                </a:solidFill>
              </a:rPr>
              <a:t>Why Evaluate classification models?</a:t>
            </a:r>
          </a:p>
          <a:p>
            <a:pPr marL="914400" lvl="3">
              <a:spcBef>
                <a:spcPts val="600"/>
              </a:spcBef>
            </a:pPr>
            <a:r>
              <a:rPr lang="en-GB" sz="2000" dirty="0">
                <a:solidFill>
                  <a:schemeClr val="bg1">
                    <a:lumMod val="65000"/>
                  </a:schemeClr>
                </a:solidFill>
              </a:rPr>
              <a:t>Experimental criteria </a:t>
            </a:r>
          </a:p>
          <a:p>
            <a:pPr marL="914400" lvl="3">
              <a:spcBef>
                <a:spcPts val="600"/>
              </a:spcBef>
            </a:pPr>
            <a:r>
              <a:rPr lang="en-GB" sz="2000" dirty="0">
                <a:solidFill>
                  <a:schemeClr val="bg1">
                    <a:lumMod val="65000"/>
                  </a:schemeClr>
                </a:solidFill>
              </a:rPr>
              <a:t>Trai</a:t>
            </a:r>
            <a:r>
              <a:rPr lang="en-GB" dirty="0">
                <a:solidFill>
                  <a:schemeClr val="bg1">
                    <a:lumMod val="65000"/>
                  </a:schemeClr>
                </a:solidFill>
              </a:rPr>
              <a:t>ning and test sets</a:t>
            </a:r>
          </a:p>
          <a:p>
            <a:pPr marL="0">
              <a:spcBef>
                <a:spcPts val="600"/>
              </a:spcBef>
            </a:pPr>
            <a:r>
              <a:rPr lang="en-GB" dirty="0">
                <a:solidFill>
                  <a:schemeClr val="bg1">
                    <a:lumMod val="65000"/>
                  </a:schemeClr>
                </a:solidFill>
              </a:rPr>
              <a:t>Measures</a:t>
            </a:r>
          </a:p>
          <a:p>
            <a:pPr marL="0">
              <a:spcBef>
                <a:spcPts val="600"/>
              </a:spcBef>
            </a:pPr>
            <a:r>
              <a:rPr lang="en-GB" dirty="0">
                <a:solidFill>
                  <a:schemeClr val="bg1">
                    <a:lumMod val="65000"/>
                  </a:schemeClr>
                </a:solidFill>
              </a:rPr>
              <a:t>Bias-variance trade-off</a:t>
            </a:r>
          </a:p>
          <a:p>
            <a:pPr marL="0">
              <a:spcBef>
                <a:spcPts val="600"/>
              </a:spcBef>
            </a:pPr>
            <a:r>
              <a:rPr lang="en-GB" dirty="0"/>
              <a:t>Experimental Design</a:t>
            </a:r>
          </a:p>
          <a:p>
            <a:pPr marL="914400" lvl="3">
              <a:spcBef>
                <a:spcPts val="600"/>
              </a:spcBef>
            </a:pPr>
            <a:r>
              <a:rPr lang="en-GB" sz="2000" dirty="0">
                <a:solidFill>
                  <a:schemeClr val="accent1">
                    <a:lumMod val="75000"/>
                  </a:schemeClr>
                </a:solidFill>
              </a:rPr>
              <a:t>Holdout</a:t>
            </a:r>
          </a:p>
          <a:p>
            <a:pPr marL="914400" lvl="3">
              <a:spcBef>
                <a:spcPts val="600"/>
              </a:spcBef>
            </a:pPr>
            <a:r>
              <a:rPr lang="en-GB" sz="2000" dirty="0">
                <a:solidFill>
                  <a:schemeClr val="accent1">
                    <a:lumMod val="75000"/>
                  </a:schemeClr>
                </a:solidFill>
              </a:rPr>
              <a:t>Cross-validation</a:t>
            </a:r>
          </a:p>
          <a:p>
            <a:pPr marL="914400" lvl="3">
              <a:spcBef>
                <a:spcPts val="600"/>
              </a:spcBef>
            </a:pPr>
            <a:r>
              <a:rPr lang="en-GB" sz="2000" dirty="0">
                <a:solidFill>
                  <a:schemeClr val="accent1">
                    <a:lumMod val="75000"/>
                  </a:schemeClr>
                </a:solidFill>
              </a:rPr>
              <a:t>Leave-one-out</a:t>
            </a:r>
          </a:p>
          <a:p>
            <a:pPr marL="914400" lvl="3">
              <a:spcBef>
                <a:spcPts val="600"/>
              </a:spcBef>
            </a:pPr>
            <a:r>
              <a:rPr lang="en-GB" sz="2000" dirty="0">
                <a:solidFill>
                  <a:schemeClr val="accent1">
                    <a:lumMod val="75000"/>
                  </a:schemeClr>
                </a:solidFill>
              </a:rPr>
              <a:t>Bootstrap</a:t>
            </a:r>
          </a:p>
          <a:p>
            <a:pPr marL="0">
              <a:spcBef>
                <a:spcPts val="600"/>
              </a:spcBef>
            </a:pPr>
            <a:r>
              <a:rPr lang="en-GB" dirty="0">
                <a:solidFill>
                  <a:schemeClr val="bg1">
                    <a:lumMod val="65000"/>
                  </a:schemeClr>
                </a:solidFill>
              </a:rPr>
              <a:t>Other considerations</a:t>
            </a:r>
          </a:p>
          <a:p>
            <a:pPr marL="0">
              <a:spcBef>
                <a:spcPts val="600"/>
              </a:spcBef>
            </a:pPr>
            <a:r>
              <a:rPr lang="en-GB" dirty="0">
                <a:solidFill>
                  <a:schemeClr val="bg1">
                    <a:lumMod val="65000"/>
                  </a:schemeClr>
                </a:solidFill>
              </a:rPr>
              <a:t>Statistical significance</a:t>
            </a:r>
          </a:p>
          <a:p>
            <a:endParaRPr lang="en-GB" dirty="0"/>
          </a:p>
          <a:p>
            <a:pPr lvl="1"/>
            <a:endParaRPr lang="en-GB"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7FEAC-00EB-42B4-83B6-1747EC1E71E1}"/>
              </a:ext>
            </a:extLst>
          </p:cNvPr>
          <p:cNvSpPr>
            <a:spLocks noGrp="1"/>
          </p:cNvSpPr>
          <p:nvPr>
            <p:ph type="title"/>
          </p:nvPr>
        </p:nvSpPr>
        <p:spPr/>
        <p:txBody>
          <a:bodyPr/>
          <a:lstStyle/>
          <a:p>
            <a:r>
              <a:rPr lang="en-GB" dirty="0"/>
              <a:t>Utilising all the available data</a:t>
            </a:r>
          </a:p>
        </p:txBody>
      </p:sp>
      <p:graphicFrame>
        <p:nvGraphicFramePr>
          <p:cNvPr id="7" name="Content Placeholder 6">
            <a:extLst>
              <a:ext uri="{FF2B5EF4-FFF2-40B4-BE49-F238E27FC236}">
                <a16:creationId xmlns:a16="http://schemas.microsoft.com/office/drawing/2014/main" id="{5D7A79D8-9049-4FBE-9137-EF1F474A22F2}"/>
              </a:ext>
            </a:extLst>
          </p:cNvPr>
          <p:cNvGraphicFramePr>
            <a:graphicFrameLocks noGrp="1"/>
          </p:cNvGraphicFramePr>
          <p:nvPr>
            <p:ph idx="1"/>
            <p:extLst>
              <p:ext uri="{D42A27DB-BD31-4B8C-83A1-F6EECF244321}">
                <p14:modId xmlns:p14="http://schemas.microsoft.com/office/powerpoint/2010/main" val="3777025201"/>
              </p:ext>
            </p:extLst>
          </p:nvPr>
        </p:nvGraphicFramePr>
        <p:xfrm>
          <a:off x="595313" y="1757363"/>
          <a:ext cx="10515600" cy="4057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26EA951C-FDC4-469A-9990-E2260B057460}"/>
              </a:ext>
            </a:extLst>
          </p:cNvPr>
          <p:cNvSpPr>
            <a:spLocks noGrp="1"/>
          </p:cNvSpPr>
          <p:nvPr>
            <p:ph type="dt" sz="half" idx="10"/>
          </p:nvPr>
        </p:nvSpPr>
        <p:spPr/>
        <p:txBody>
          <a:bodyPr/>
          <a:lstStyle/>
          <a:p>
            <a:fld id="{CD071B8E-0DD7-5842-950E-3289D9FBABB1}" type="datetime4">
              <a:rPr lang="en-GB" smtClean="0"/>
              <a:pPr/>
              <a:t>06 October 2025</a:t>
            </a:fld>
            <a:endParaRPr lang="en-US" dirty="0"/>
          </a:p>
        </p:txBody>
      </p:sp>
      <p:sp>
        <p:nvSpPr>
          <p:cNvPr id="6" name="Slide Number Placeholder 5">
            <a:extLst>
              <a:ext uri="{FF2B5EF4-FFF2-40B4-BE49-F238E27FC236}">
                <a16:creationId xmlns:a16="http://schemas.microsoft.com/office/drawing/2014/main" id="{78E1B419-993D-42D9-BD01-15714F05E717}"/>
              </a:ext>
            </a:extLst>
          </p:cNvPr>
          <p:cNvSpPr>
            <a:spLocks noGrp="1"/>
          </p:cNvSpPr>
          <p:nvPr>
            <p:ph type="sldNum" sz="quarter" idx="12"/>
          </p:nvPr>
        </p:nvSpPr>
        <p:spPr/>
        <p:txBody>
          <a:bodyPr/>
          <a:lstStyle/>
          <a:p>
            <a:fld id="{437794D7-DC86-9A4E-9C9F-0B324FE8876A}" type="slidenum">
              <a:rPr lang="en-US" smtClean="0"/>
              <a:pPr/>
              <a:t>53</a:t>
            </a:fld>
            <a:endParaRPr lang="en-US" dirty="0"/>
          </a:p>
        </p:txBody>
      </p:sp>
      <p:pic>
        <p:nvPicPr>
          <p:cNvPr id="10" name="Picture 9">
            <a:extLst>
              <a:ext uri="{FF2B5EF4-FFF2-40B4-BE49-F238E27FC236}">
                <a16:creationId xmlns:a16="http://schemas.microsoft.com/office/drawing/2014/main" id="{D264821D-AC20-45B4-830F-74A50E6EB7B9}"/>
              </a:ext>
            </a:extLst>
          </p:cNvPr>
          <p:cNvPicPr>
            <a:picLocks noChangeAspect="1"/>
          </p:cNvPicPr>
          <p:nvPr/>
        </p:nvPicPr>
        <p:blipFill rotWithShape="1">
          <a:blip r:embed="rId8"/>
          <a:srcRect l="35186" t="28209" r="36455" b="26583"/>
          <a:stretch/>
        </p:blipFill>
        <p:spPr>
          <a:xfrm>
            <a:off x="9039498" y="2174966"/>
            <a:ext cx="1514202" cy="1153677"/>
          </a:xfrm>
          <a:prstGeom prst="rect">
            <a:avLst/>
          </a:prstGeom>
        </p:spPr>
      </p:pic>
    </p:spTree>
    <p:extLst>
      <p:ext uri="{BB962C8B-B14F-4D97-AF65-F5344CB8AC3E}">
        <p14:creationId xmlns:p14="http://schemas.microsoft.com/office/powerpoint/2010/main" val="14203925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GB" dirty="0"/>
              <a:t>Holdout evaluation - stratification</a:t>
            </a:r>
          </a:p>
        </p:txBody>
      </p:sp>
      <p:sp>
        <p:nvSpPr>
          <p:cNvPr id="253955" name="Rectangle 3"/>
          <p:cNvSpPr>
            <a:spLocks noGrp="1" noChangeArrowheads="1"/>
          </p:cNvSpPr>
          <p:nvPr>
            <p:ph type="body" idx="1"/>
          </p:nvPr>
        </p:nvSpPr>
        <p:spPr/>
        <p:txBody>
          <a:bodyPr/>
          <a:lstStyle/>
          <a:p>
            <a:r>
              <a:rPr lang="en-GB" dirty="0"/>
              <a:t>Samples should be representative</a:t>
            </a:r>
          </a:p>
          <a:p>
            <a:pPr lvl="1"/>
            <a:r>
              <a:rPr lang="en-GB" dirty="0"/>
              <a:t>Each class is represented with approximately equal proportions in both subsets</a:t>
            </a:r>
          </a:p>
          <a:p>
            <a:pPr lvl="1"/>
            <a:r>
              <a:rPr lang="en-GB" dirty="0"/>
              <a:t>This is called </a:t>
            </a:r>
            <a:r>
              <a:rPr lang="en-GB" dirty="0">
                <a:solidFill>
                  <a:schemeClr val="folHlink"/>
                </a:solidFill>
              </a:rPr>
              <a:t>stratified hold-out</a:t>
            </a:r>
          </a:p>
          <a:p>
            <a:r>
              <a:rPr lang="en-GB" dirty="0"/>
              <a:t>Repeated holdout</a:t>
            </a:r>
          </a:p>
          <a:p>
            <a:pPr lvl="1"/>
            <a:r>
              <a:rPr lang="en-GB" dirty="0"/>
              <a:t>Randomly select test set each iteration</a:t>
            </a:r>
          </a:p>
          <a:p>
            <a:pPr lvl="1"/>
            <a:r>
              <a:rPr lang="en-GB" dirty="0"/>
              <a:t>Calculate average error rate</a:t>
            </a:r>
          </a:p>
          <a:p>
            <a:r>
              <a:rPr lang="en-GB" dirty="0"/>
              <a:t>Can overlapping test sets be avoided?</a:t>
            </a:r>
          </a:p>
          <a:p>
            <a:pPr lvl="1"/>
            <a:r>
              <a:rPr lang="en-GB" dirty="0"/>
              <a:t>Exploit test-train splits, but…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595843" y="1026199"/>
            <a:ext cx="10515600" cy="757129"/>
          </a:xfrm>
        </p:spPr>
        <p:txBody>
          <a:bodyPr/>
          <a:lstStyle/>
          <a:p>
            <a:r>
              <a:rPr lang="en-GB"/>
              <a:t>k-fold Cross-Validation</a:t>
            </a:r>
          </a:p>
        </p:txBody>
      </p:sp>
      <p:sp>
        <p:nvSpPr>
          <p:cNvPr id="254979" name="Rectangle 3"/>
          <p:cNvSpPr>
            <a:spLocks noGrp="1" noChangeArrowheads="1"/>
          </p:cNvSpPr>
          <p:nvPr>
            <p:ph type="body" idx="1"/>
          </p:nvPr>
        </p:nvSpPr>
        <p:spPr>
          <a:xfrm>
            <a:off x="787401" y="1656556"/>
            <a:ext cx="8261350" cy="4840287"/>
          </a:xfrm>
        </p:spPr>
        <p:txBody>
          <a:bodyPr/>
          <a:lstStyle/>
          <a:p>
            <a:r>
              <a:rPr lang="en-GB" sz="2000" dirty="0"/>
              <a:t>First step</a:t>
            </a:r>
          </a:p>
          <a:p>
            <a:pPr lvl="1"/>
            <a:r>
              <a:rPr lang="en-GB" sz="2000" dirty="0"/>
              <a:t>dataset is split into k folds/partitions of equal size</a:t>
            </a:r>
          </a:p>
          <a:p>
            <a:endParaRPr lang="en-GB" sz="2000" dirty="0"/>
          </a:p>
          <a:p>
            <a:r>
              <a:rPr lang="en-GB" sz="2000" dirty="0"/>
              <a:t>Second step</a:t>
            </a:r>
          </a:p>
          <a:p>
            <a:pPr lvl="1"/>
            <a:r>
              <a:rPr lang="en-GB" sz="2000" dirty="0"/>
              <a:t>each fold used as</a:t>
            </a:r>
            <a:r>
              <a:rPr lang="en-GB" sz="2000" dirty="0">
                <a:solidFill>
                  <a:srgbClr val="FF0000"/>
                </a:solidFill>
              </a:rPr>
              <a:t> </a:t>
            </a:r>
            <a:r>
              <a:rPr lang="en-GB" sz="2000" b="1" dirty="0">
                <a:solidFill>
                  <a:schemeClr val="accent1">
                    <a:lumMod val="60000"/>
                    <a:lumOff val="40000"/>
                  </a:schemeClr>
                </a:solidFill>
              </a:rPr>
              <a:t>test set</a:t>
            </a:r>
            <a:r>
              <a:rPr lang="en-GB" sz="2000" b="1" dirty="0"/>
              <a:t>; </a:t>
            </a:r>
            <a:r>
              <a:rPr lang="en-GB" sz="2000" b="1" dirty="0">
                <a:solidFill>
                  <a:srgbClr val="00B050"/>
                </a:solidFill>
              </a:rPr>
              <a:t>remainder for</a:t>
            </a:r>
            <a:r>
              <a:rPr lang="en-GB" sz="2000" b="1" dirty="0">
                <a:solidFill>
                  <a:schemeClr val="accent6">
                    <a:lumMod val="75000"/>
                  </a:schemeClr>
                </a:solidFill>
              </a:rPr>
              <a:t> </a:t>
            </a:r>
            <a:r>
              <a:rPr lang="en-GB" sz="2000" b="1" dirty="0">
                <a:solidFill>
                  <a:schemeClr val="tx1">
                    <a:lumMod val="85000"/>
                    <a:lumOff val="15000"/>
                  </a:schemeClr>
                </a:solidFill>
              </a:rPr>
              <a:t>training</a:t>
            </a:r>
          </a:p>
          <a:p>
            <a:endParaRPr lang="en-GB" sz="2000" dirty="0"/>
          </a:p>
          <a:p>
            <a:endParaRPr lang="en-GB" sz="2000" dirty="0"/>
          </a:p>
          <a:p>
            <a:endParaRPr lang="en-GB" sz="2000" dirty="0"/>
          </a:p>
          <a:p>
            <a:endParaRPr lang="en-GB" sz="2000" dirty="0"/>
          </a:p>
          <a:p>
            <a:endParaRPr lang="en-GB" sz="2000" dirty="0"/>
          </a:p>
          <a:p>
            <a:endParaRPr lang="en-GB" sz="2000" dirty="0"/>
          </a:p>
          <a:p>
            <a:r>
              <a:rPr lang="en-GB" sz="2000" dirty="0"/>
              <a:t>Calculate errors over k folds</a:t>
            </a:r>
          </a:p>
          <a:p>
            <a:endParaRPr lang="en-GB" sz="2000" dirty="0"/>
          </a:p>
        </p:txBody>
      </p:sp>
      <p:sp>
        <p:nvSpPr>
          <p:cNvPr id="254981" name="Rectangle 5"/>
          <p:cNvSpPr>
            <a:spLocks noChangeArrowheads="1"/>
          </p:cNvSpPr>
          <p:nvPr/>
        </p:nvSpPr>
        <p:spPr bwMode="auto">
          <a:xfrm>
            <a:off x="1827213" y="2518689"/>
            <a:ext cx="685800" cy="2286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solidFill>
                  <a:schemeClr val="bg1"/>
                </a:solidFill>
                <a:latin typeface="Tahoma" pitchFamily="34" charset="0"/>
              </a:rPr>
              <a:t>1</a:t>
            </a:r>
          </a:p>
        </p:txBody>
      </p:sp>
      <p:sp>
        <p:nvSpPr>
          <p:cNvPr id="254982" name="Rectangle 6"/>
          <p:cNvSpPr>
            <a:spLocks noChangeArrowheads="1"/>
          </p:cNvSpPr>
          <p:nvPr/>
        </p:nvSpPr>
        <p:spPr bwMode="auto">
          <a:xfrm>
            <a:off x="2513013" y="2518689"/>
            <a:ext cx="685800" cy="228600"/>
          </a:xfrm>
          <a:prstGeom prst="rect">
            <a:avLst/>
          </a:prstGeom>
          <a:solidFill>
            <a:srgbClr val="00B050"/>
          </a:solidFill>
          <a:ln w="9525">
            <a:solidFill>
              <a:schemeClr val="tx1"/>
            </a:solidFill>
            <a:miter lim="800000"/>
            <a:headEnd/>
            <a:tailEnd/>
          </a:ln>
          <a:effectLst/>
        </p:spPr>
        <p:txBody>
          <a:bodyPr wrap="none" anchor="ctr"/>
          <a:lstStyle/>
          <a:p>
            <a:pPr algn="ctr"/>
            <a:r>
              <a:rPr lang="en-GB" dirty="0">
                <a:solidFill>
                  <a:schemeClr val="bg1"/>
                </a:solidFill>
                <a:latin typeface="Tahoma" pitchFamily="34" charset="0"/>
              </a:rPr>
              <a:t>2</a:t>
            </a:r>
          </a:p>
        </p:txBody>
      </p:sp>
      <p:sp>
        <p:nvSpPr>
          <p:cNvPr id="254983" name="Rectangle 7"/>
          <p:cNvSpPr>
            <a:spLocks noChangeArrowheads="1"/>
          </p:cNvSpPr>
          <p:nvPr/>
        </p:nvSpPr>
        <p:spPr bwMode="auto">
          <a:xfrm>
            <a:off x="3198813" y="2518689"/>
            <a:ext cx="685800" cy="2286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solidFill>
                  <a:schemeClr val="bg1"/>
                </a:solidFill>
                <a:latin typeface="Tahoma" pitchFamily="34" charset="0"/>
              </a:rPr>
              <a:t>3</a:t>
            </a:r>
          </a:p>
        </p:txBody>
      </p:sp>
      <p:sp>
        <p:nvSpPr>
          <p:cNvPr id="254984" name="Rectangle 8"/>
          <p:cNvSpPr>
            <a:spLocks noChangeArrowheads="1"/>
          </p:cNvSpPr>
          <p:nvPr/>
        </p:nvSpPr>
        <p:spPr bwMode="auto">
          <a:xfrm>
            <a:off x="3884613" y="2518689"/>
            <a:ext cx="685800" cy="228600"/>
          </a:xfrm>
          <a:prstGeom prst="rect">
            <a:avLst/>
          </a:prstGeom>
          <a:solidFill>
            <a:srgbClr val="00B050"/>
          </a:solidFill>
          <a:ln w="9525">
            <a:solidFill>
              <a:schemeClr val="tx1"/>
            </a:solidFill>
            <a:miter lim="800000"/>
            <a:headEnd/>
            <a:tailEnd/>
          </a:ln>
          <a:effectLst/>
        </p:spPr>
        <p:txBody>
          <a:bodyPr wrap="none" anchor="ctr"/>
          <a:lstStyle/>
          <a:p>
            <a:pPr algn="ctr"/>
            <a:r>
              <a:rPr lang="en-GB">
                <a:solidFill>
                  <a:schemeClr val="bg1"/>
                </a:solidFill>
                <a:latin typeface="Tahoma" pitchFamily="34" charset="0"/>
              </a:rPr>
              <a:t>4</a:t>
            </a:r>
          </a:p>
        </p:txBody>
      </p:sp>
      <p:sp>
        <p:nvSpPr>
          <p:cNvPr id="254985" name="Rectangle 9"/>
          <p:cNvSpPr>
            <a:spLocks noChangeArrowheads="1"/>
          </p:cNvSpPr>
          <p:nvPr/>
        </p:nvSpPr>
        <p:spPr bwMode="auto">
          <a:xfrm>
            <a:off x="4570413" y="2518689"/>
            <a:ext cx="685800" cy="2286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solidFill>
                  <a:schemeClr val="bg1"/>
                </a:solidFill>
                <a:latin typeface="Tahoma" pitchFamily="34" charset="0"/>
              </a:rPr>
              <a:t>5</a:t>
            </a:r>
          </a:p>
        </p:txBody>
      </p:sp>
      <p:sp>
        <p:nvSpPr>
          <p:cNvPr id="254986" name="Rectangle 10"/>
          <p:cNvSpPr>
            <a:spLocks noChangeArrowheads="1"/>
          </p:cNvSpPr>
          <p:nvPr/>
        </p:nvSpPr>
        <p:spPr bwMode="auto">
          <a:xfrm>
            <a:off x="5256213" y="2518689"/>
            <a:ext cx="685800" cy="228600"/>
          </a:xfrm>
          <a:prstGeom prst="rect">
            <a:avLst/>
          </a:prstGeom>
          <a:solidFill>
            <a:srgbClr val="00B050"/>
          </a:solidFill>
          <a:ln w="9525">
            <a:solidFill>
              <a:schemeClr val="tx1"/>
            </a:solidFill>
            <a:miter lim="800000"/>
            <a:headEnd/>
            <a:tailEnd/>
          </a:ln>
          <a:effectLst/>
        </p:spPr>
        <p:txBody>
          <a:bodyPr wrap="none" anchor="ctr"/>
          <a:lstStyle/>
          <a:p>
            <a:pPr algn="ctr"/>
            <a:r>
              <a:rPr lang="en-GB">
                <a:solidFill>
                  <a:schemeClr val="bg1"/>
                </a:solidFill>
                <a:latin typeface="Tahoma" pitchFamily="34" charset="0"/>
              </a:rPr>
              <a:t>6</a:t>
            </a:r>
          </a:p>
        </p:txBody>
      </p:sp>
      <p:sp>
        <p:nvSpPr>
          <p:cNvPr id="254987" name="Rectangle 11"/>
          <p:cNvSpPr>
            <a:spLocks noChangeArrowheads="1"/>
          </p:cNvSpPr>
          <p:nvPr/>
        </p:nvSpPr>
        <p:spPr bwMode="auto">
          <a:xfrm>
            <a:off x="5942013" y="2518689"/>
            <a:ext cx="685800" cy="2286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solidFill>
                  <a:schemeClr val="bg1"/>
                </a:solidFill>
                <a:latin typeface="Tahoma" pitchFamily="34" charset="0"/>
              </a:rPr>
              <a:t>7</a:t>
            </a:r>
          </a:p>
        </p:txBody>
      </p:sp>
      <p:sp>
        <p:nvSpPr>
          <p:cNvPr id="254988" name="Rectangle 12"/>
          <p:cNvSpPr>
            <a:spLocks noChangeArrowheads="1"/>
          </p:cNvSpPr>
          <p:nvPr/>
        </p:nvSpPr>
        <p:spPr bwMode="auto">
          <a:xfrm>
            <a:off x="6627813" y="2518689"/>
            <a:ext cx="685800" cy="228600"/>
          </a:xfrm>
          <a:prstGeom prst="rect">
            <a:avLst/>
          </a:prstGeom>
          <a:solidFill>
            <a:srgbClr val="00B050"/>
          </a:solidFill>
          <a:ln w="9525">
            <a:solidFill>
              <a:schemeClr val="tx1"/>
            </a:solidFill>
            <a:miter lim="800000"/>
            <a:headEnd/>
            <a:tailEnd/>
          </a:ln>
          <a:effectLst/>
        </p:spPr>
        <p:txBody>
          <a:bodyPr wrap="none" anchor="ctr"/>
          <a:lstStyle/>
          <a:p>
            <a:pPr algn="ctr"/>
            <a:r>
              <a:rPr lang="en-GB">
                <a:solidFill>
                  <a:schemeClr val="bg1"/>
                </a:solidFill>
                <a:latin typeface="Tahoma" pitchFamily="34" charset="0"/>
              </a:rPr>
              <a:t>8</a:t>
            </a:r>
          </a:p>
        </p:txBody>
      </p:sp>
      <p:sp>
        <p:nvSpPr>
          <p:cNvPr id="254989" name="Rectangle 13"/>
          <p:cNvSpPr>
            <a:spLocks noChangeArrowheads="1"/>
          </p:cNvSpPr>
          <p:nvPr/>
        </p:nvSpPr>
        <p:spPr bwMode="auto">
          <a:xfrm>
            <a:off x="7313613" y="2518689"/>
            <a:ext cx="685800" cy="2286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solidFill>
                  <a:schemeClr val="bg1"/>
                </a:solidFill>
                <a:latin typeface="Tahoma" pitchFamily="34" charset="0"/>
              </a:rPr>
              <a:t>9</a:t>
            </a:r>
          </a:p>
        </p:txBody>
      </p:sp>
      <p:sp>
        <p:nvSpPr>
          <p:cNvPr id="254990" name="Rectangle 14"/>
          <p:cNvSpPr>
            <a:spLocks noChangeArrowheads="1"/>
          </p:cNvSpPr>
          <p:nvPr/>
        </p:nvSpPr>
        <p:spPr bwMode="auto">
          <a:xfrm>
            <a:off x="7999413" y="2518689"/>
            <a:ext cx="685800" cy="228600"/>
          </a:xfrm>
          <a:prstGeom prst="rect">
            <a:avLst/>
          </a:prstGeom>
          <a:solidFill>
            <a:srgbClr val="00B050"/>
          </a:solidFill>
          <a:ln w="9525">
            <a:solidFill>
              <a:schemeClr val="tx1"/>
            </a:solidFill>
            <a:miter lim="800000"/>
            <a:headEnd/>
            <a:tailEnd/>
          </a:ln>
          <a:effectLst/>
        </p:spPr>
        <p:txBody>
          <a:bodyPr wrap="none" anchor="ctr"/>
          <a:lstStyle/>
          <a:p>
            <a:pPr algn="ctr"/>
            <a:r>
              <a:rPr lang="en-GB">
                <a:solidFill>
                  <a:schemeClr val="bg1"/>
                </a:solidFill>
                <a:latin typeface="Tahoma" pitchFamily="34" charset="0"/>
              </a:rPr>
              <a:t>10</a:t>
            </a:r>
          </a:p>
        </p:txBody>
      </p:sp>
      <p:sp>
        <p:nvSpPr>
          <p:cNvPr id="254991" name="Rectangle 15"/>
          <p:cNvSpPr>
            <a:spLocks noChangeArrowheads="1"/>
          </p:cNvSpPr>
          <p:nvPr/>
        </p:nvSpPr>
        <p:spPr bwMode="auto">
          <a:xfrm>
            <a:off x="1827213" y="3628351"/>
            <a:ext cx="685800" cy="228600"/>
          </a:xfrm>
          <a:prstGeom prst="rect">
            <a:avLst/>
          </a:prstGeom>
          <a:solidFill>
            <a:schemeClr val="accent1">
              <a:lumMod val="60000"/>
              <a:lumOff val="40000"/>
            </a:schemeClr>
          </a:solidFill>
          <a:ln w="9525">
            <a:solidFill>
              <a:schemeClr val="tx1"/>
            </a:solidFill>
            <a:miter lim="800000"/>
            <a:headEnd/>
            <a:tailEnd/>
          </a:ln>
          <a:effectLst/>
        </p:spPr>
        <p:txBody>
          <a:bodyPr wrap="none" anchor="ctr"/>
          <a:lstStyle/>
          <a:p>
            <a:pPr algn="ctr"/>
            <a:r>
              <a:rPr lang="en-GB">
                <a:solidFill>
                  <a:schemeClr val="bg1"/>
                </a:solidFill>
                <a:latin typeface="Tahoma" pitchFamily="34" charset="0"/>
              </a:rPr>
              <a:t>1</a:t>
            </a:r>
          </a:p>
        </p:txBody>
      </p:sp>
      <p:sp>
        <p:nvSpPr>
          <p:cNvPr id="254992" name="Rectangle 16"/>
          <p:cNvSpPr>
            <a:spLocks noChangeArrowheads="1"/>
          </p:cNvSpPr>
          <p:nvPr/>
        </p:nvSpPr>
        <p:spPr bwMode="auto">
          <a:xfrm>
            <a:off x="2513013" y="3628351"/>
            <a:ext cx="685800" cy="228600"/>
          </a:xfrm>
          <a:prstGeom prst="rect">
            <a:avLst/>
          </a:prstGeom>
          <a:solidFill>
            <a:srgbClr val="00B050"/>
          </a:solidFill>
          <a:ln w="9525">
            <a:solidFill>
              <a:schemeClr val="tx1"/>
            </a:solidFill>
            <a:miter lim="800000"/>
            <a:headEnd/>
            <a:tailEnd/>
          </a:ln>
          <a:effectLst/>
        </p:spPr>
        <p:txBody>
          <a:bodyPr wrap="none" anchor="ctr"/>
          <a:lstStyle/>
          <a:p>
            <a:pPr algn="ctr"/>
            <a:r>
              <a:rPr lang="en-GB" dirty="0">
                <a:solidFill>
                  <a:schemeClr val="bg1"/>
                </a:solidFill>
                <a:latin typeface="Tahoma" pitchFamily="34" charset="0"/>
              </a:rPr>
              <a:t>2</a:t>
            </a:r>
          </a:p>
        </p:txBody>
      </p:sp>
      <p:sp>
        <p:nvSpPr>
          <p:cNvPr id="254993" name="Rectangle 17"/>
          <p:cNvSpPr>
            <a:spLocks noChangeArrowheads="1"/>
          </p:cNvSpPr>
          <p:nvPr/>
        </p:nvSpPr>
        <p:spPr bwMode="auto">
          <a:xfrm>
            <a:off x="3198813" y="3628351"/>
            <a:ext cx="685800" cy="2286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solidFill>
                  <a:schemeClr val="bg1"/>
                </a:solidFill>
                <a:latin typeface="Tahoma" pitchFamily="34" charset="0"/>
              </a:rPr>
              <a:t>3</a:t>
            </a:r>
          </a:p>
        </p:txBody>
      </p:sp>
      <p:sp>
        <p:nvSpPr>
          <p:cNvPr id="254994" name="Rectangle 18"/>
          <p:cNvSpPr>
            <a:spLocks noChangeArrowheads="1"/>
          </p:cNvSpPr>
          <p:nvPr/>
        </p:nvSpPr>
        <p:spPr bwMode="auto">
          <a:xfrm>
            <a:off x="3884613" y="3628351"/>
            <a:ext cx="685800" cy="228600"/>
          </a:xfrm>
          <a:prstGeom prst="rect">
            <a:avLst/>
          </a:prstGeom>
          <a:solidFill>
            <a:srgbClr val="00B050"/>
          </a:solidFill>
          <a:ln w="9525">
            <a:solidFill>
              <a:schemeClr val="tx1"/>
            </a:solidFill>
            <a:miter lim="800000"/>
            <a:headEnd/>
            <a:tailEnd/>
          </a:ln>
          <a:effectLst/>
        </p:spPr>
        <p:txBody>
          <a:bodyPr wrap="none" anchor="ctr"/>
          <a:lstStyle/>
          <a:p>
            <a:pPr algn="ctr"/>
            <a:r>
              <a:rPr lang="en-GB">
                <a:solidFill>
                  <a:schemeClr val="bg1"/>
                </a:solidFill>
                <a:latin typeface="Tahoma" pitchFamily="34" charset="0"/>
              </a:rPr>
              <a:t>4</a:t>
            </a:r>
          </a:p>
        </p:txBody>
      </p:sp>
      <p:sp>
        <p:nvSpPr>
          <p:cNvPr id="254995" name="Rectangle 19"/>
          <p:cNvSpPr>
            <a:spLocks noChangeArrowheads="1"/>
          </p:cNvSpPr>
          <p:nvPr/>
        </p:nvSpPr>
        <p:spPr bwMode="auto">
          <a:xfrm>
            <a:off x="4570413" y="3628351"/>
            <a:ext cx="685800" cy="2286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dirty="0">
                <a:solidFill>
                  <a:schemeClr val="bg1"/>
                </a:solidFill>
                <a:latin typeface="Tahoma" pitchFamily="34" charset="0"/>
              </a:rPr>
              <a:t>5</a:t>
            </a:r>
          </a:p>
        </p:txBody>
      </p:sp>
      <p:sp>
        <p:nvSpPr>
          <p:cNvPr id="254996" name="Rectangle 20"/>
          <p:cNvSpPr>
            <a:spLocks noChangeArrowheads="1"/>
          </p:cNvSpPr>
          <p:nvPr/>
        </p:nvSpPr>
        <p:spPr bwMode="auto">
          <a:xfrm>
            <a:off x="5256213" y="3628351"/>
            <a:ext cx="685800" cy="228600"/>
          </a:xfrm>
          <a:prstGeom prst="rect">
            <a:avLst/>
          </a:prstGeom>
          <a:solidFill>
            <a:srgbClr val="00B050"/>
          </a:solidFill>
          <a:ln w="9525">
            <a:solidFill>
              <a:schemeClr val="tx1"/>
            </a:solidFill>
            <a:miter lim="800000"/>
            <a:headEnd/>
            <a:tailEnd/>
          </a:ln>
          <a:effectLst/>
        </p:spPr>
        <p:txBody>
          <a:bodyPr wrap="none" anchor="ctr"/>
          <a:lstStyle/>
          <a:p>
            <a:pPr algn="ctr"/>
            <a:r>
              <a:rPr lang="en-GB">
                <a:solidFill>
                  <a:schemeClr val="bg1"/>
                </a:solidFill>
                <a:latin typeface="Tahoma" pitchFamily="34" charset="0"/>
              </a:rPr>
              <a:t>6</a:t>
            </a:r>
          </a:p>
        </p:txBody>
      </p:sp>
      <p:sp>
        <p:nvSpPr>
          <p:cNvPr id="254997" name="Rectangle 21"/>
          <p:cNvSpPr>
            <a:spLocks noChangeArrowheads="1"/>
          </p:cNvSpPr>
          <p:nvPr/>
        </p:nvSpPr>
        <p:spPr bwMode="auto">
          <a:xfrm>
            <a:off x="5942013" y="3628351"/>
            <a:ext cx="685800" cy="2286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solidFill>
                  <a:schemeClr val="bg1"/>
                </a:solidFill>
                <a:latin typeface="Tahoma" pitchFamily="34" charset="0"/>
              </a:rPr>
              <a:t>7</a:t>
            </a:r>
          </a:p>
        </p:txBody>
      </p:sp>
      <p:sp>
        <p:nvSpPr>
          <p:cNvPr id="254998" name="Rectangle 22"/>
          <p:cNvSpPr>
            <a:spLocks noChangeArrowheads="1"/>
          </p:cNvSpPr>
          <p:nvPr/>
        </p:nvSpPr>
        <p:spPr bwMode="auto">
          <a:xfrm>
            <a:off x="6627813" y="3628351"/>
            <a:ext cx="685800" cy="228600"/>
          </a:xfrm>
          <a:prstGeom prst="rect">
            <a:avLst/>
          </a:prstGeom>
          <a:solidFill>
            <a:srgbClr val="00B050"/>
          </a:solidFill>
          <a:ln w="9525">
            <a:solidFill>
              <a:schemeClr val="tx1"/>
            </a:solidFill>
            <a:miter lim="800000"/>
            <a:headEnd/>
            <a:tailEnd/>
          </a:ln>
          <a:effectLst/>
        </p:spPr>
        <p:txBody>
          <a:bodyPr wrap="none" anchor="ctr"/>
          <a:lstStyle/>
          <a:p>
            <a:pPr algn="ctr"/>
            <a:r>
              <a:rPr lang="en-GB">
                <a:solidFill>
                  <a:schemeClr val="bg1"/>
                </a:solidFill>
                <a:latin typeface="Tahoma" pitchFamily="34" charset="0"/>
              </a:rPr>
              <a:t>8</a:t>
            </a:r>
          </a:p>
        </p:txBody>
      </p:sp>
      <p:sp>
        <p:nvSpPr>
          <p:cNvPr id="254999" name="Rectangle 23"/>
          <p:cNvSpPr>
            <a:spLocks noChangeArrowheads="1"/>
          </p:cNvSpPr>
          <p:nvPr/>
        </p:nvSpPr>
        <p:spPr bwMode="auto">
          <a:xfrm>
            <a:off x="7313613" y="3628351"/>
            <a:ext cx="685800" cy="2286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solidFill>
                  <a:schemeClr val="bg1"/>
                </a:solidFill>
                <a:latin typeface="Tahoma" pitchFamily="34" charset="0"/>
              </a:rPr>
              <a:t>9</a:t>
            </a:r>
          </a:p>
        </p:txBody>
      </p:sp>
      <p:sp>
        <p:nvSpPr>
          <p:cNvPr id="255000" name="Rectangle 24"/>
          <p:cNvSpPr>
            <a:spLocks noChangeArrowheads="1"/>
          </p:cNvSpPr>
          <p:nvPr/>
        </p:nvSpPr>
        <p:spPr bwMode="auto">
          <a:xfrm>
            <a:off x="7999413" y="3628351"/>
            <a:ext cx="685800" cy="228600"/>
          </a:xfrm>
          <a:prstGeom prst="rect">
            <a:avLst/>
          </a:prstGeom>
          <a:solidFill>
            <a:srgbClr val="00B050"/>
          </a:solidFill>
          <a:ln w="9525">
            <a:solidFill>
              <a:schemeClr val="tx1"/>
            </a:solidFill>
            <a:miter lim="800000"/>
            <a:headEnd/>
            <a:tailEnd/>
          </a:ln>
          <a:effectLst/>
        </p:spPr>
        <p:txBody>
          <a:bodyPr wrap="none" anchor="ctr"/>
          <a:lstStyle/>
          <a:p>
            <a:pPr algn="ctr"/>
            <a:r>
              <a:rPr lang="en-GB">
                <a:solidFill>
                  <a:schemeClr val="bg1"/>
                </a:solidFill>
                <a:latin typeface="Tahoma" pitchFamily="34" charset="0"/>
              </a:rPr>
              <a:t>10</a:t>
            </a:r>
          </a:p>
        </p:txBody>
      </p:sp>
      <p:sp>
        <p:nvSpPr>
          <p:cNvPr id="255001" name="Rectangle 25"/>
          <p:cNvSpPr>
            <a:spLocks noChangeArrowheads="1"/>
          </p:cNvSpPr>
          <p:nvPr/>
        </p:nvSpPr>
        <p:spPr bwMode="auto">
          <a:xfrm>
            <a:off x="1827213" y="3925214"/>
            <a:ext cx="685800" cy="2286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solidFill>
                  <a:schemeClr val="bg1"/>
                </a:solidFill>
                <a:latin typeface="Tahoma" pitchFamily="34" charset="0"/>
              </a:rPr>
              <a:t>1</a:t>
            </a:r>
          </a:p>
        </p:txBody>
      </p:sp>
      <p:sp>
        <p:nvSpPr>
          <p:cNvPr id="255002" name="Rectangle 26"/>
          <p:cNvSpPr>
            <a:spLocks noChangeArrowheads="1"/>
          </p:cNvSpPr>
          <p:nvPr/>
        </p:nvSpPr>
        <p:spPr bwMode="auto">
          <a:xfrm>
            <a:off x="2513013" y="3925214"/>
            <a:ext cx="685800" cy="228600"/>
          </a:xfrm>
          <a:prstGeom prst="rect">
            <a:avLst/>
          </a:prstGeom>
          <a:solidFill>
            <a:schemeClr val="accent1">
              <a:lumMod val="60000"/>
              <a:lumOff val="40000"/>
            </a:schemeClr>
          </a:solidFill>
          <a:ln w="9525">
            <a:solidFill>
              <a:schemeClr val="tx1"/>
            </a:solidFill>
            <a:miter lim="800000"/>
            <a:headEnd/>
            <a:tailEnd/>
          </a:ln>
          <a:effectLst/>
        </p:spPr>
        <p:txBody>
          <a:bodyPr wrap="none" anchor="ctr"/>
          <a:lstStyle/>
          <a:p>
            <a:pPr algn="ctr"/>
            <a:r>
              <a:rPr lang="en-GB">
                <a:solidFill>
                  <a:schemeClr val="bg1"/>
                </a:solidFill>
                <a:latin typeface="Tahoma" pitchFamily="34" charset="0"/>
              </a:rPr>
              <a:t>2</a:t>
            </a:r>
          </a:p>
        </p:txBody>
      </p:sp>
      <p:sp>
        <p:nvSpPr>
          <p:cNvPr id="255003" name="Rectangle 27"/>
          <p:cNvSpPr>
            <a:spLocks noChangeArrowheads="1"/>
          </p:cNvSpPr>
          <p:nvPr/>
        </p:nvSpPr>
        <p:spPr bwMode="auto">
          <a:xfrm>
            <a:off x="3198813" y="3925214"/>
            <a:ext cx="685800" cy="2286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solidFill>
                  <a:schemeClr val="bg1"/>
                </a:solidFill>
                <a:latin typeface="Tahoma" pitchFamily="34" charset="0"/>
              </a:rPr>
              <a:t>3</a:t>
            </a:r>
          </a:p>
        </p:txBody>
      </p:sp>
      <p:sp>
        <p:nvSpPr>
          <p:cNvPr id="255004" name="Rectangle 28"/>
          <p:cNvSpPr>
            <a:spLocks noChangeArrowheads="1"/>
          </p:cNvSpPr>
          <p:nvPr/>
        </p:nvSpPr>
        <p:spPr bwMode="auto">
          <a:xfrm>
            <a:off x="3884613" y="3925214"/>
            <a:ext cx="685800" cy="228600"/>
          </a:xfrm>
          <a:prstGeom prst="rect">
            <a:avLst/>
          </a:prstGeom>
          <a:solidFill>
            <a:srgbClr val="00B050"/>
          </a:solidFill>
          <a:ln w="9525">
            <a:solidFill>
              <a:schemeClr val="tx1"/>
            </a:solidFill>
            <a:miter lim="800000"/>
            <a:headEnd/>
            <a:tailEnd/>
          </a:ln>
          <a:effectLst/>
        </p:spPr>
        <p:txBody>
          <a:bodyPr wrap="none" anchor="ctr"/>
          <a:lstStyle/>
          <a:p>
            <a:pPr algn="ctr"/>
            <a:r>
              <a:rPr lang="en-GB">
                <a:solidFill>
                  <a:schemeClr val="bg1"/>
                </a:solidFill>
                <a:latin typeface="Tahoma" pitchFamily="34" charset="0"/>
              </a:rPr>
              <a:t>4</a:t>
            </a:r>
          </a:p>
        </p:txBody>
      </p:sp>
      <p:sp>
        <p:nvSpPr>
          <p:cNvPr id="255005" name="Rectangle 29"/>
          <p:cNvSpPr>
            <a:spLocks noChangeArrowheads="1"/>
          </p:cNvSpPr>
          <p:nvPr/>
        </p:nvSpPr>
        <p:spPr bwMode="auto">
          <a:xfrm>
            <a:off x="4570413" y="3925214"/>
            <a:ext cx="685800" cy="2286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solidFill>
                  <a:schemeClr val="bg1"/>
                </a:solidFill>
                <a:latin typeface="Tahoma" pitchFamily="34" charset="0"/>
              </a:rPr>
              <a:t>5</a:t>
            </a:r>
          </a:p>
        </p:txBody>
      </p:sp>
      <p:sp>
        <p:nvSpPr>
          <p:cNvPr id="255006" name="Rectangle 30"/>
          <p:cNvSpPr>
            <a:spLocks noChangeArrowheads="1"/>
          </p:cNvSpPr>
          <p:nvPr/>
        </p:nvSpPr>
        <p:spPr bwMode="auto">
          <a:xfrm>
            <a:off x="5256213" y="3925214"/>
            <a:ext cx="685800" cy="228600"/>
          </a:xfrm>
          <a:prstGeom prst="rect">
            <a:avLst/>
          </a:prstGeom>
          <a:solidFill>
            <a:srgbClr val="00B050"/>
          </a:solidFill>
          <a:ln w="9525">
            <a:solidFill>
              <a:schemeClr val="tx1"/>
            </a:solidFill>
            <a:miter lim="800000"/>
            <a:headEnd/>
            <a:tailEnd/>
          </a:ln>
          <a:effectLst/>
        </p:spPr>
        <p:txBody>
          <a:bodyPr wrap="none" anchor="ctr"/>
          <a:lstStyle/>
          <a:p>
            <a:pPr algn="ctr"/>
            <a:r>
              <a:rPr lang="en-GB">
                <a:solidFill>
                  <a:schemeClr val="bg1"/>
                </a:solidFill>
                <a:latin typeface="Tahoma" pitchFamily="34" charset="0"/>
              </a:rPr>
              <a:t>6</a:t>
            </a:r>
          </a:p>
        </p:txBody>
      </p:sp>
      <p:sp>
        <p:nvSpPr>
          <p:cNvPr id="255007" name="Rectangle 31"/>
          <p:cNvSpPr>
            <a:spLocks noChangeArrowheads="1"/>
          </p:cNvSpPr>
          <p:nvPr/>
        </p:nvSpPr>
        <p:spPr bwMode="auto">
          <a:xfrm>
            <a:off x="5942013" y="3925214"/>
            <a:ext cx="685800" cy="2286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solidFill>
                  <a:schemeClr val="bg1"/>
                </a:solidFill>
                <a:latin typeface="Tahoma" pitchFamily="34" charset="0"/>
              </a:rPr>
              <a:t>7</a:t>
            </a:r>
          </a:p>
        </p:txBody>
      </p:sp>
      <p:sp>
        <p:nvSpPr>
          <p:cNvPr id="255008" name="Rectangle 32"/>
          <p:cNvSpPr>
            <a:spLocks noChangeArrowheads="1"/>
          </p:cNvSpPr>
          <p:nvPr/>
        </p:nvSpPr>
        <p:spPr bwMode="auto">
          <a:xfrm>
            <a:off x="6627813" y="3925214"/>
            <a:ext cx="685800" cy="228600"/>
          </a:xfrm>
          <a:prstGeom prst="rect">
            <a:avLst/>
          </a:prstGeom>
          <a:solidFill>
            <a:srgbClr val="00B050"/>
          </a:solidFill>
          <a:ln w="9525">
            <a:solidFill>
              <a:schemeClr val="tx1"/>
            </a:solidFill>
            <a:miter lim="800000"/>
            <a:headEnd/>
            <a:tailEnd/>
          </a:ln>
          <a:effectLst/>
        </p:spPr>
        <p:txBody>
          <a:bodyPr wrap="none" anchor="ctr"/>
          <a:lstStyle/>
          <a:p>
            <a:pPr algn="ctr"/>
            <a:r>
              <a:rPr lang="en-GB">
                <a:solidFill>
                  <a:schemeClr val="bg1"/>
                </a:solidFill>
                <a:latin typeface="Tahoma" pitchFamily="34" charset="0"/>
              </a:rPr>
              <a:t>8</a:t>
            </a:r>
          </a:p>
        </p:txBody>
      </p:sp>
      <p:sp>
        <p:nvSpPr>
          <p:cNvPr id="255009" name="Rectangle 33"/>
          <p:cNvSpPr>
            <a:spLocks noChangeArrowheads="1"/>
          </p:cNvSpPr>
          <p:nvPr/>
        </p:nvSpPr>
        <p:spPr bwMode="auto">
          <a:xfrm>
            <a:off x="7313613" y="3925214"/>
            <a:ext cx="685800" cy="2286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solidFill>
                  <a:schemeClr val="bg1"/>
                </a:solidFill>
                <a:latin typeface="Tahoma" pitchFamily="34" charset="0"/>
              </a:rPr>
              <a:t>9</a:t>
            </a:r>
          </a:p>
        </p:txBody>
      </p:sp>
      <p:sp>
        <p:nvSpPr>
          <p:cNvPr id="255010" name="Rectangle 34"/>
          <p:cNvSpPr>
            <a:spLocks noChangeArrowheads="1"/>
          </p:cNvSpPr>
          <p:nvPr/>
        </p:nvSpPr>
        <p:spPr bwMode="auto">
          <a:xfrm>
            <a:off x="7999413" y="3925214"/>
            <a:ext cx="685800" cy="228600"/>
          </a:xfrm>
          <a:prstGeom prst="rect">
            <a:avLst/>
          </a:prstGeom>
          <a:solidFill>
            <a:srgbClr val="00B050"/>
          </a:solidFill>
          <a:ln w="9525">
            <a:solidFill>
              <a:schemeClr val="tx1"/>
            </a:solidFill>
            <a:miter lim="800000"/>
            <a:headEnd/>
            <a:tailEnd/>
          </a:ln>
          <a:effectLst/>
        </p:spPr>
        <p:txBody>
          <a:bodyPr wrap="none" anchor="ctr"/>
          <a:lstStyle/>
          <a:p>
            <a:pPr algn="ctr"/>
            <a:r>
              <a:rPr lang="en-GB">
                <a:solidFill>
                  <a:schemeClr val="bg1"/>
                </a:solidFill>
                <a:latin typeface="Tahoma" pitchFamily="34" charset="0"/>
              </a:rPr>
              <a:t>10</a:t>
            </a:r>
          </a:p>
        </p:txBody>
      </p:sp>
      <p:sp>
        <p:nvSpPr>
          <p:cNvPr id="255011" name="Rectangle 35"/>
          <p:cNvSpPr>
            <a:spLocks noChangeArrowheads="1"/>
          </p:cNvSpPr>
          <p:nvPr/>
        </p:nvSpPr>
        <p:spPr bwMode="auto">
          <a:xfrm>
            <a:off x="1827213" y="4223664"/>
            <a:ext cx="685800" cy="2286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solidFill>
                  <a:schemeClr val="bg1"/>
                </a:solidFill>
                <a:latin typeface="Tahoma" pitchFamily="34" charset="0"/>
              </a:rPr>
              <a:t>1</a:t>
            </a:r>
          </a:p>
        </p:txBody>
      </p:sp>
      <p:sp>
        <p:nvSpPr>
          <p:cNvPr id="255012" name="Rectangle 36"/>
          <p:cNvSpPr>
            <a:spLocks noChangeArrowheads="1"/>
          </p:cNvSpPr>
          <p:nvPr/>
        </p:nvSpPr>
        <p:spPr bwMode="auto">
          <a:xfrm>
            <a:off x="2513013" y="4223664"/>
            <a:ext cx="685800" cy="228600"/>
          </a:xfrm>
          <a:prstGeom prst="rect">
            <a:avLst/>
          </a:prstGeom>
          <a:solidFill>
            <a:srgbClr val="00B050"/>
          </a:solidFill>
          <a:ln w="9525">
            <a:solidFill>
              <a:schemeClr val="tx1"/>
            </a:solidFill>
            <a:miter lim="800000"/>
            <a:headEnd/>
            <a:tailEnd/>
          </a:ln>
          <a:effectLst/>
        </p:spPr>
        <p:txBody>
          <a:bodyPr wrap="none" anchor="ctr"/>
          <a:lstStyle/>
          <a:p>
            <a:pPr algn="ctr"/>
            <a:r>
              <a:rPr lang="en-GB">
                <a:solidFill>
                  <a:schemeClr val="bg1"/>
                </a:solidFill>
                <a:latin typeface="Tahoma" pitchFamily="34" charset="0"/>
              </a:rPr>
              <a:t>2</a:t>
            </a:r>
          </a:p>
        </p:txBody>
      </p:sp>
      <p:sp>
        <p:nvSpPr>
          <p:cNvPr id="255013" name="Rectangle 37"/>
          <p:cNvSpPr>
            <a:spLocks noChangeArrowheads="1"/>
          </p:cNvSpPr>
          <p:nvPr/>
        </p:nvSpPr>
        <p:spPr bwMode="auto">
          <a:xfrm>
            <a:off x="3198813" y="4223664"/>
            <a:ext cx="685800" cy="228600"/>
          </a:xfrm>
          <a:prstGeom prst="rect">
            <a:avLst/>
          </a:prstGeom>
          <a:solidFill>
            <a:schemeClr val="accent1">
              <a:lumMod val="60000"/>
              <a:lumOff val="40000"/>
            </a:schemeClr>
          </a:solidFill>
          <a:ln w="9525">
            <a:solidFill>
              <a:schemeClr val="tx1"/>
            </a:solidFill>
            <a:miter lim="800000"/>
            <a:headEnd/>
            <a:tailEnd/>
          </a:ln>
          <a:effectLst/>
        </p:spPr>
        <p:txBody>
          <a:bodyPr wrap="none" anchor="ctr"/>
          <a:lstStyle/>
          <a:p>
            <a:pPr algn="ctr"/>
            <a:r>
              <a:rPr lang="en-GB">
                <a:solidFill>
                  <a:schemeClr val="bg1"/>
                </a:solidFill>
                <a:latin typeface="Tahoma" pitchFamily="34" charset="0"/>
              </a:rPr>
              <a:t>3</a:t>
            </a:r>
          </a:p>
        </p:txBody>
      </p:sp>
      <p:sp>
        <p:nvSpPr>
          <p:cNvPr id="255014" name="Rectangle 38"/>
          <p:cNvSpPr>
            <a:spLocks noChangeArrowheads="1"/>
          </p:cNvSpPr>
          <p:nvPr/>
        </p:nvSpPr>
        <p:spPr bwMode="auto">
          <a:xfrm>
            <a:off x="3884613" y="4223664"/>
            <a:ext cx="685800" cy="228600"/>
          </a:xfrm>
          <a:prstGeom prst="rect">
            <a:avLst/>
          </a:prstGeom>
          <a:solidFill>
            <a:srgbClr val="00B050"/>
          </a:solidFill>
          <a:ln w="9525">
            <a:solidFill>
              <a:schemeClr val="tx1"/>
            </a:solidFill>
            <a:miter lim="800000"/>
            <a:headEnd/>
            <a:tailEnd/>
          </a:ln>
          <a:effectLst/>
        </p:spPr>
        <p:txBody>
          <a:bodyPr wrap="none" anchor="ctr"/>
          <a:lstStyle/>
          <a:p>
            <a:pPr algn="ctr"/>
            <a:r>
              <a:rPr lang="en-GB">
                <a:solidFill>
                  <a:schemeClr val="bg1"/>
                </a:solidFill>
                <a:latin typeface="Tahoma" pitchFamily="34" charset="0"/>
              </a:rPr>
              <a:t>4</a:t>
            </a:r>
          </a:p>
        </p:txBody>
      </p:sp>
      <p:sp>
        <p:nvSpPr>
          <p:cNvPr id="255015" name="Rectangle 39"/>
          <p:cNvSpPr>
            <a:spLocks noChangeArrowheads="1"/>
          </p:cNvSpPr>
          <p:nvPr/>
        </p:nvSpPr>
        <p:spPr bwMode="auto">
          <a:xfrm>
            <a:off x="4570413" y="4223664"/>
            <a:ext cx="685800" cy="2286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solidFill>
                  <a:schemeClr val="bg1"/>
                </a:solidFill>
                <a:latin typeface="Tahoma" pitchFamily="34" charset="0"/>
              </a:rPr>
              <a:t>5</a:t>
            </a:r>
          </a:p>
        </p:txBody>
      </p:sp>
      <p:sp>
        <p:nvSpPr>
          <p:cNvPr id="255016" name="Rectangle 40"/>
          <p:cNvSpPr>
            <a:spLocks noChangeArrowheads="1"/>
          </p:cNvSpPr>
          <p:nvPr/>
        </p:nvSpPr>
        <p:spPr bwMode="auto">
          <a:xfrm>
            <a:off x="5256213" y="4223664"/>
            <a:ext cx="685800" cy="228600"/>
          </a:xfrm>
          <a:prstGeom prst="rect">
            <a:avLst/>
          </a:prstGeom>
          <a:solidFill>
            <a:srgbClr val="00B050"/>
          </a:solidFill>
          <a:ln w="9525">
            <a:solidFill>
              <a:schemeClr val="tx1"/>
            </a:solidFill>
            <a:miter lim="800000"/>
            <a:headEnd/>
            <a:tailEnd/>
          </a:ln>
          <a:effectLst/>
        </p:spPr>
        <p:txBody>
          <a:bodyPr wrap="none" anchor="ctr"/>
          <a:lstStyle/>
          <a:p>
            <a:pPr algn="ctr"/>
            <a:r>
              <a:rPr lang="en-GB">
                <a:solidFill>
                  <a:schemeClr val="bg1"/>
                </a:solidFill>
                <a:latin typeface="Tahoma" pitchFamily="34" charset="0"/>
              </a:rPr>
              <a:t>6</a:t>
            </a:r>
          </a:p>
        </p:txBody>
      </p:sp>
      <p:sp>
        <p:nvSpPr>
          <p:cNvPr id="255017" name="Rectangle 41"/>
          <p:cNvSpPr>
            <a:spLocks noChangeArrowheads="1"/>
          </p:cNvSpPr>
          <p:nvPr/>
        </p:nvSpPr>
        <p:spPr bwMode="auto">
          <a:xfrm>
            <a:off x="5942013" y="4223664"/>
            <a:ext cx="685800" cy="2286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solidFill>
                  <a:schemeClr val="bg1"/>
                </a:solidFill>
                <a:latin typeface="Tahoma" pitchFamily="34" charset="0"/>
              </a:rPr>
              <a:t>7</a:t>
            </a:r>
          </a:p>
        </p:txBody>
      </p:sp>
      <p:sp>
        <p:nvSpPr>
          <p:cNvPr id="255018" name="Rectangle 42"/>
          <p:cNvSpPr>
            <a:spLocks noChangeArrowheads="1"/>
          </p:cNvSpPr>
          <p:nvPr/>
        </p:nvSpPr>
        <p:spPr bwMode="auto">
          <a:xfrm>
            <a:off x="6627813" y="4223664"/>
            <a:ext cx="685800" cy="228600"/>
          </a:xfrm>
          <a:prstGeom prst="rect">
            <a:avLst/>
          </a:prstGeom>
          <a:solidFill>
            <a:srgbClr val="00B050"/>
          </a:solidFill>
          <a:ln w="9525">
            <a:solidFill>
              <a:schemeClr val="tx1"/>
            </a:solidFill>
            <a:miter lim="800000"/>
            <a:headEnd/>
            <a:tailEnd/>
          </a:ln>
          <a:effectLst/>
        </p:spPr>
        <p:txBody>
          <a:bodyPr wrap="none" anchor="ctr"/>
          <a:lstStyle/>
          <a:p>
            <a:pPr algn="ctr"/>
            <a:r>
              <a:rPr lang="en-GB">
                <a:solidFill>
                  <a:schemeClr val="bg1"/>
                </a:solidFill>
                <a:latin typeface="Tahoma" pitchFamily="34" charset="0"/>
              </a:rPr>
              <a:t>8</a:t>
            </a:r>
          </a:p>
        </p:txBody>
      </p:sp>
      <p:sp>
        <p:nvSpPr>
          <p:cNvPr id="255019" name="Rectangle 43"/>
          <p:cNvSpPr>
            <a:spLocks noChangeArrowheads="1"/>
          </p:cNvSpPr>
          <p:nvPr/>
        </p:nvSpPr>
        <p:spPr bwMode="auto">
          <a:xfrm>
            <a:off x="7313613" y="4223664"/>
            <a:ext cx="685800" cy="2286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solidFill>
                  <a:schemeClr val="bg1"/>
                </a:solidFill>
                <a:latin typeface="Tahoma" pitchFamily="34" charset="0"/>
              </a:rPr>
              <a:t>9</a:t>
            </a:r>
          </a:p>
        </p:txBody>
      </p:sp>
      <p:sp>
        <p:nvSpPr>
          <p:cNvPr id="255020" name="Rectangle 44"/>
          <p:cNvSpPr>
            <a:spLocks noChangeArrowheads="1"/>
          </p:cNvSpPr>
          <p:nvPr/>
        </p:nvSpPr>
        <p:spPr bwMode="auto">
          <a:xfrm>
            <a:off x="7999413" y="4223664"/>
            <a:ext cx="685800" cy="228600"/>
          </a:xfrm>
          <a:prstGeom prst="rect">
            <a:avLst/>
          </a:prstGeom>
          <a:solidFill>
            <a:srgbClr val="00B050"/>
          </a:solidFill>
          <a:ln w="9525">
            <a:solidFill>
              <a:schemeClr val="tx1"/>
            </a:solidFill>
            <a:miter lim="800000"/>
            <a:headEnd/>
            <a:tailEnd/>
          </a:ln>
          <a:effectLst/>
        </p:spPr>
        <p:txBody>
          <a:bodyPr wrap="none" anchor="ctr"/>
          <a:lstStyle/>
          <a:p>
            <a:pPr algn="ctr"/>
            <a:r>
              <a:rPr lang="en-GB">
                <a:solidFill>
                  <a:schemeClr val="bg1"/>
                </a:solidFill>
                <a:latin typeface="Tahoma" pitchFamily="34" charset="0"/>
              </a:rPr>
              <a:t>10</a:t>
            </a:r>
          </a:p>
        </p:txBody>
      </p:sp>
      <p:sp>
        <p:nvSpPr>
          <p:cNvPr id="255021" name="Rectangle 45"/>
          <p:cNvSpPr>
            <a:spLocks noChangeArrowheads="1"/>
          </p:cNvSpPr>
          <p:nvPr/>
        </p:nvSpPr>
        <p:spPr bwMode="auto">
          <a:xfrm>
            <a:off x="1827213" y="4522114"/>
            <a:ext cx="685800" cy="2286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solidFill>
                  <a:schemeClr val="bg1"/>
                </a:solidFill>
                <a:latin typeface="Tahoma" pitchFamily="34" charset="0"/>
              </a:rPr>
              <a:t>1</a:t>
            </a:r>
          </a:p>
        </p:txBody>
      </p:sp>
      <p:sp>
        <p:nvSpPr>
          <p:cNvPr id="255022" name="Rectangle 46"/>
          <p:cNvSpPr>
            <a:spLocks noChangeArrowheads="1"/>
          </p:cNvSpPr>
          <p:nvPr/>
        </p:nvSpPr>
        <p:spPr bwMode="auto">
          <a:xfrm>
            <a:off x="2513013" y="4522114"/>
            <a:ext cx="685800" cy="228600"/>
          </a:xfrm>
          <a:prstGeom prst="rect">
            <a:avLst/>
          </a:prstGeom>
          <a:solidFill>
            <a:srgbClr val="00B050"/>
          </a:solidFill>
          <a:ln w="9525">
            <a:solidFill>
              <a:schemeClr val="tx1"/>
            </a:solidFill>
            <a:miter lim="800000"/>
            <a:headEnd/>
            <a:tailEnd/>
          </a:ln>
          <a:effectLst/>
        </p:spPr>
        <p:txBody>
          <a:bodyPr wrap="none" anchor="ctr"/>
          <a:lstStyle/>
          <a:p>
            <a:pPr algn="ctr"/>
            <a:r>
              <a:rPr lang="en-GB">
                <a:solidFill>
                  <a:schemeClr val="bg1"/>
                </a:solidFill>
                <a:latin typeface="Tahoma" pitchFamily="34" charset="0"/>
              </a:rPr>
              <a:t>2</a:t>
            </a:r>
          </a:p>
        </p:txBody>
      </p:sp>
      <p:sp>
        <p:nvSpPr>
          <p:cNvPr id="255023" name="Rectangle 47"/>
          <p:cNvSpPr>
            <a:spLocks noChangeArrowheads="1"/>
          </p:cNvSpPr>
          <p:nvPr/>
        </p:nvSpPr>
        <p:spPr bwMode="auto">
          <a:xfrm>
            <a:off x="3198813" y="4522114"/>
            <a:ext cx="685800" cy="2286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solidFill>
                  <a:schemeClr val="bg1"/>
                </a:solidFill>
                <a:latin typeface="Tahoma" pitchFamily="34" charset="0"/>
              </a:rPr>
              <a:t>3</a:t>
            </a:r>
          </a:p>
        </p:txBody>
      </p:sp>
      <p:sp>
        <p:nvSpPr>
          <p:cNvPr id="255024" name="Rectangle 48"/>
          <p:cNvSpPr>
            <a:spLocks noChangeArrowheads="1"/>
          </p:cNvSpPr>
          <p:nvPr/>
        </p:nvSpPr>
        <p:spPr bwMode="auto">
          <a:xfrm>
            <a:off x="3884613" y="4522114"/>
            <a:ext cx="685800" cy="228600"/>
          </a:xfrm>
          <a:prstGeom prst="rect">
            <a:avLst/>
          </a:prstGeom>
          <a:solidFill>
            <a:schemeClr val="accent1">
              <a:lumMod val="60000"/>
              <a:lumOff val="40000"/>
            </a:schemeClr>
          </a:solidFill>
          <a:ln w="9525">
            <a:solidFill>
              <a:schemeClr val="tx1"/>
            </a:solidFill>
            <a:miter lim="800000"/>
            <a:headEnd/>
            <a:tailEnd/>
          </a:ln>
          <a:effectLst/>
        </p:spPr>
        <p:txBody>
          <a:bodyPr wrap="none" anchor="ctr"/>
          <a:lstStyle/>
          <a:p>
            <a:pPr algn="ctr"/>
            <a:r>
              <a:rPr lang="en-GB">
                <a:solidFill>
                  <a:schemeClr val="bg1"/>
                </a:solidFill>
                <a:latin typeface="Tahoma" pitchFamily="34" charset="0"/>
              </a:rPr>
              <a:t>4</a:t>
            </a:r>
          </a:p>
        </p:txBody>
      </p:sp>
      <p:sp>
        <p:nvSpPr>
          <p:cNvPr id="255025" name="Rectangle 49"/>
          <p:cNvSpPr>
            <a:spLocks noChangeArrowheads="1"/>
          </p:cNvSpPr>
          <p:nvPr/>
        </p:nvSpPr>
        <p:spPr bwMode="auto">
          <a:xfrm>
            <a:off x="4570413" y="4522114"/>
            <a:ext cx="685800" cy="2286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solidFill>
                  <a:schemeClr val="bg1"/>
                </a:solidFill>
                <a:latin typeface="Tahoma" pitchFamily="34" charset="0"/>
              </a:rPr>
              <a:t>5</a:t>
            </a:r>
          </a:p>
        </p:txBody>
      </p:sp>
      <p:sp>
        <p:nvSpPr>
          <p:cNvPr id="255026" name="Rectangle 50"/>
          <p:cNvSpPr>
            <a:spLocks noChangeArrowheads="1"/>
          </p:cNvSpPr>
          <p:nvPr/>
        </p:nvSpPr>
        <p:spPr bwMode="auto">
          <a:xfrm>
            <a:off x="5256213" y="4522114"/>
            <a:ext cx="685800" cy="228600"/>
          </a:xfrm>
          <a:prstGeom prst="rect">
            <a:avLst/>
          </a:prstGeom>
          <a:solidFill>
            <a:srgbClr val="00B050"/>
          </a:solidFill>
          <a:ln w="9525">
            <a:solidFill>
              <a:schemeClr val="tx1"/>
            </a:solidFill>
            <a:miter lim="800000"/>
            <a:headEnd/>
            <a:tailEnd/>
          </a:ln>
          <a:effectLst/>
        </p:spPr>
        <p:txBody>
          <a:bodyPr wrap="none" anchor="ctr"/>
          <a:lstStyle/>
          <a:p>
            <a:pPr algn="ctr"/>
            <a:r>
              <a:rPr lang="en-GB">
                <a:solidFill>
                  <a:schemeClr val="bg1"/>
                </a:solidFill>
                <a:latin typeface="Tahoma" pitchFamily="34" charset="0"/>
              </a:rPr>
              <a:t>6</a:t>
            </a:r>
          </a:p>
        </p:txBody>
      </p:sp>
      <p:sp>
        <p:nvSpPr>
          <p:cNvPr id="255027" name="Rectangle 51"/>
          <p:cNvSpPr>
            <a:spLocks noChangeArrowheads="1"/>
          </p:cNvSpPr>
          <p:nvPr/>
        </p:nvSpPr>
        <p:spPr bwMode="auto">
          <a:xfrm>
            <a:off x="5942013" y="4522114"/>
            <a:ext cx="685800" cy="2286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solidFill>
                  <a:schemeClr val="bg1"/>
                </a:solidFill>
                <a:latin typeface="Tahoma" pitchFamily="34" charset="0"/>
              </a:rPr>
              <a:t>7</a:t>
            </a:r>
          </a:p>
        </p:txBody>
      </p:sp>
      <p:sp>
        <p:nvSpPr>
          <p:cNvPr id="255028" name="Rectangle 52"/>
          <p:cNvSpPr>
            <a:spLocks noChangeArrowheads="1"/>
          </p:cNvSpPr>
          <p:nvPr/>
        </p:nvSpPr>
        <p:spPr bwMode="auto">
          <a:xfrm>
            <a:off x="6627813" y="4522114"/>
            <a:ext cx="685800" cy="228600"/>
          </a:xfrm>
          <a:prstGeom prst="rect">
            <a:avLst/>
          </a:prstGeom>
          <a:solidFill>
            <a:srgbClr val="00B050"/>
          </a:solidFill>
          <a:ln w="9525">
            <a:solidFill>
              <a:schemeClr val="tx1"/>
            </a:solidFill>
            <a:miter lim="800000"/>
            <a:headEnd/>
            <a:tailEnd/>
          </a:ln>
          <a:effectLst/>
        </p:spPr>
        <p:txBody>
          <a:bodyPr wrap="none" anchor="ctr"/>
          <a:lstStyle/>
          <a:p>
            <a:pPr algn="ctr"/>
            <a:r>
              <a:rPr lang="en-GB">
                <a:solidFill>
                  <a:schemeClr val="bg1"/>
                </a:solidFill>
                <a:latin typeface="Tahoma" pitchFamily="34" charset="0"/>
              </a:rPr>
              <a:t>8</a:t>
            </a:r>
          </a:p>
        </p:txBody>
      </p:sp>
      <p:sp>
        <p:nvSpPr>
          <p:cNvPr id="255029" name="Rectangle 53"/>
          <p:cNvSpPr>
            <a:spLocks noChangeArrowheads="1"/>
          </p:cNvSpPr>
          <p:nvPr/>
        </p:nvSpPr>
        <p:spPr bwMode="auto">
          <a:xfrm>
            <a:off x="7313613" y="4522114"/>
            <a:ext cx="685800" cy="2286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solidFill>
                  <a:schemeClr val="bg1"/>
                </a:solidFill>
                <a:latin typeface="Tahoma" pitchFamily="34" charset="0"/>
              </a:rPr>
              <a:t>9</a:t>
            </a:r>
          </a:p>
        </p:txBody>
      </p:sp>
      <p:sp>
        <p:nvSpPr>
          <p:cNvPr id="255030" name="Rectangle 54"/>
          <p:cNvSpPr>
            <a:spLocks noChangeArrowheads="1"/>
          </p:cNvSpPr>
          <p:nvPr/>
        </p:nvSpPr>
        <p:spPr bwMode="auto">
          <a:xfrm>
            <a:off x="7999413" y="4522114"/>
            <a:ext cx="685800" cy="228600"/>
          </a:xfrm>
          <a:prstGeom prst="rect">
            <a:avLst/>
          </a:prstGeom>
          <a:solidFill>
            <a:srgbClr val="00B050"/>
          </a:solidFill>
          <a:ln w="9525">
            <a:solidFill>
              <a:schemeClr val="tx1"/>
            </a:solidFill>
            <a:miter lim="800000"/>
            <a:headEnd/>
            <a:tailEnd/>
          </a:ln>
          <a:effectLst/>
        </p:spPr>
        <p:txBody>
          <a:bodyPr wrap="none" anchor="ctr"/>
          <a:lstStyle/>
          <a:p>
            <a:pPr algn="ctr"/>
            <a:r>
              <a:rPr lang="en-GB">
                <a:solidFill>
                  <a:schemeClr val="bg1"/>
                </a:solidFill>
                <a:latin typeface="Tahoma" pitchFamily="34" charset="0"/>
              </a:rPr>
              <a:t>10</a:t>
            </a:r>
          </a:p>
        </p:txBody>
      </p:sp>
      <p:sp>
        <p:nvSpPr>
          <p:cNvPr id="255031" name="Rectangle 55"/>
          <p:cNvSpPr>
            <a:spLocks noChangeArrowheads="1"/>
          </p:cNvSpPr>
          <p:nvPr/>
        </p:nvSpPr>
        <p:spPr bwMode="auto">
          <a:xfrm>
            <a:off x="1827213" y="5603201"/>
            <a:ext cx="685800" cy="2286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solidFill>
                  <a:schemeClr val="bg1"/>
                </a:solidFill>
                <a:latin typeface="Tahoma" pitchFamily="34" charset="0"/>
              </a:rPr>
              <a:t>1</a:t>
            </a:r>
          </a:p>
        </p:txBody>
      </p:sp>
      <p:sp>
        <p:nvSpPr>
          <p:cNvPr id="255032" name="Rectangle 56"/>
          <p:cNvSpPr>
            <a:spLocks noChangeArrowheads="1"/>
          </p:cNvSpPr>
          <p:nvPr/>
        </p:nvSpPr>
        <p:spPr bwMode="auto">
          <a:xfrm>
            <a:off x="2513013" y="5603201"/>
            <a:ext cx="685800" cy="228600"/>
          </a:xfrm>
          <a:prstGeom prst="rect">
            <a:avLst/>
          </a:prstGeom>
          <a:solidFill>
            <a:srgbClr val="00B050"/>
          </a:solidFill>
          <a:ln w="9525">
            <a:solidFill>
              <a:schemeClr val="tx1"/>
            </a:solidFill>
            <a:miter lim="800000"/>
            <a:headEnd/>
            <a:tailEnd/>
          </a:ln>
          <a:effectLst/>
        </p:spPr>
        <p:txBody>
          <a:bodyPr wrap="none" anchor="ctr"/>
          <a:lstStyle/>
          <a:p>
            <a:pPr algn="ctr"/>
            <a:r>
              <a:rPr lang="en-GB">
                <a:solidFill>
                  <a:schemeClr val="bg1"/>
                </a:solidFill>
                <a:latin typeface="Tahoma" pitchFamily="34" charset="0"/>
              </a:rPr>
              <a:t>2</a:t>
            </a:r>
          </a:p>
        </p:txBody>
      </p:sp>
      <p:sp>
        <p:nvSpPr>
          <p:cNvPr id="255033" name="Rectangle 57"/>
          <p:cNvSpPr>
            <a:spLocks noChangeArrowheads="1"/>
          </p:cNvSpPr>
          <p:nvPr/>
        </p:nvSpPr>
        <p:spPr bwMode="auto">
          <a:xfrm>
            <a:off x="3198813" y="5603201"/>
            <a:ext cx="685800" cy="2286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solidFill>
                  <a:schemeClr val="bg1"/>
                </a:solidFill>
                <a:latin typeface="Tahoma" pitchFamily="34" charset="0"/>
              </a:rPr>
              <a:t>3</a:t>
            </a:r>
          </a:p>
        </p:txBody>
      </p:sp>
      <p:sp>
        <p:nvSpPr>
          <p:cNvPr id="255034" name="Rectangle 58"/>
          <p:cNvSpPr>
            <a:spLocks noChangeArrowheads="1"/>
          </p:cNvSpPr>
          <p:nvPr/>
        </p:nvSpPr>
        <p:spPr bwMode="auto">
          <a:xfrm>
            <a:off x="3884613" y="5603201"/>
            <a:ext cx="685800" cy="228600"/>
          </a:xfrm>
          <a:prstGeom prst="rect">
            <a:avLst/>
          </a:prstGeom>
          <a:solidFill>
            <a:srgbClr val="00B050"/>
          </a:solidFill>
          <a:ln w="9525">
            <a:solidFill>
              <a:schemeClr val="tx1"/>
            </a:solidFill>
            <a:miter lim="800000"/>
            <a:headEnd/>
            <a:tailEnd/>
          </a:ln>
          <a:effectLst/>
        </p:spPr>
        <p:txBody>
          <a:bodyPr wrap="none" anchor="ctr"/>
          <a:lstStyle/>
          <a:p>
            <a:pPr algn="ctr"/>
            <a:r>
              <a:rPr lang="en-GB">
                <a:solidFill>
                  <a:schemeClr val="bg1"/>
                </a:solidFill>
                <a:latin typeface="Tahoma" pitchFamily="34" charset="0"/>
              </a:rPr>
              <a:t>4</a:t>
            </a:r>
          </a:p>
        </p:txBody>
      </p:sp>
      <p:sp>
        <p:nvSpPr>
          <p:cNvPr id="255035" name="Rectangle 59"/>
          <p:cNvSpPr>
            <a:spLocks noChangeArrowheads="1"/>
          </p:cNvSpPr>
          <p:nvPr/>
        </p:nvSpPr>
        <p:spPr bwMode="auto">
          <a:xfrm>
            <a:off x="4570413" y="5603201"/>
            <a:ext cx="685800" cy="2286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solidFill>
                  <a:schemeClr val="bg1"/>
                </a:solidFill>
                <a:latin typeface="Tahoma" pitchFamily="34" charset="0"/>
              </a:rPr>
              <a:t>5</a:t>
            </a:r>
          </a:p>
        </p:txBody>
      </p:sp>
      <p:sp>
        <p:nvSpPr>
          <p:cNvPr id="255036" name="Rectangle 60"/>
          <p:cNvSpPr>
            <a:spLocks noChangeArrowheads="1"/>
          </p:cNvSpPr>
          <p:nvPr/>
        </p:nvSpPr>
        <p:spPr bwMode="auto">
          <a:xfrm>
            <a:off x="5256213" y="5603201"/>
            <a:ext cx="685800" cy="228600"/>
          </a:xfrm>
          <a:prstGeom prst="rect">
            <a:avLst/>
          </a:prstGeom>
          <a:solidFill>
            <a:srgbClr val="00B050"/>
          </a:solidFill>
          <a:ln w="9525">
            <a:solidFill>
              <a:schemeClr val="tx1"/>
            </a:solidFill>
            <a:miter lim="800000"/>
            <a:headEnd/>
            <a:tailEnd/>
          </a:ln>
          <a:effectLst/>
        </p:spPr>
        <p:txBody>
          <a:bodyPr wrap="none" anchor="ctr"/>
          <a:lstStyle/>
          <a:p>
            <a:pPr algn="ctr"/>
            <a:r>
              <a:rPr lang="en-GB">
                <a:solidFill>
                  <a:schemeClr val="bg1"/>
                </a:solidFill>
                <a:latin typeface="Tahoma" pitchFamily="34" charset="0"/>
              </a:rPr>
              <a:t>6</a:t>
            </a:r>
          </a:p>
        </p:txBody>
      </p:sp>
      <p:sp>
        <p:nvSpPr>
          <p:cNvPr id="255037" name="Rectangle 61"/>
          <p:cNvSpPr>
            <a:spLocks noChangeArrowheads="1"/>
          </p:cNvSpPr>
          <p:nvPr/>
        </p:nvSpPr>
        <p:spPr bwMode="auto">
          <a:xfrm>
            <a:off x="5942013" y="5603201"/>
            <a:ext cx="685800" cy="2286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solidFill>
                  <a:schemeClr val="bg1"/>
                </a:solidFill>
                <a:latin typeface="Tahoma" pitchFamily="34" charset="0"/>
              </a:rPr>
              <a:t>7</a:t>
            </a:r>
          </a:p>
        </p:txBody>
      </p:sp>
      <p:sp>
        <p:nvSpPr>
          <p:cNvPr id="255038" name="Rectangle 62"/>
          <p:cNvSpPr>
            <a:spLocks noChangeArrowheads="1"/>
          </p:cNvSpPr>
          <p:nvPr/>
        </p:nvSpPr>
        <p:spPr bwMode="auto">
          <a:xfrm>
            <a:off x="6627813" y="5603201"/>
            <a:ext cx="685800" cy="228600"/>
          </a:xfrm>
          <a:prstGeom prst="rect">
            <a:avLst/>
          </a:prstGeom>
          <a:solidFill>
            <a:srgbClr val="00B050"/>
          </a:solidFill>
          <a:ln w="9525">
            <a:solidFill>
              <a:schemeClr val="tx1"/>
            </a:solidFill>
            <a:miter lim="800000"/>
            <a:headEnd/>
            <a:tailEnd/>
          </a:ln>
          <a:effectLst/>
        </p:spPr>
        <p:txBody>
          <a:bodyPr wrap="none" anchor="ctr"/>
          <a:lstStyle/>
          <a:p>
            <a:pPr algn="ctr"/>
            <a:r>
              <a:rPr lang="en-GB">
                <a:solidFill>
                  <a:schemeClr val="bg1"/>
                </a:solidFill>
                <a:latin typeface="Tahoma" pitchFamily="34" charset="0"/>
              </a:rPr>
              <a:t>8</a:t>
            </a:r>
          </a:p>
        </p:txBody>
      </p:sp>
      <p:sp>
        <p:nvSpPr>
          <p:cNvPr id="255039" name="Rectangle 63"/>
          <p:cNvSpPr>
            <a:spLocks noChangeArrowheads="1"/>
          </p:cNvSpPr>
          <p:nvPr/>
        </p:nvSpPr>
        <p:spPr bwMode="auto">
          <a:xfrm>
            <a:off x="7313613" y="5603201"/>
            <a:ext cx="685800" cy="2286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solidFill>
                  <a:schemeClr val="bg1"/>
                </a:solidFill>
                <a:latin typeface="Tahoma" pitchFamily="34" charset="0"/>
              </a:rPr>
              <a:t>9</a:t>
            </a:r>
          </a:p>
        </p:txBody>
      </p:sp>
      <p:sp>
        <p:nvSpPr>
          <p:cNvPr id="255040" name="Rectangle 64"/>
          <p:cNvSpPr>
            <a:spLocks noChangeArrowheads="1"/>
          </p:cNvSpPr>
          <p:nvPr/>
        </p:nvSpPr>
        <p:spPr bwMode="auto">
          <a:xfrm>
            <a:off x="7999413" y="5603201"/>
            <a:ext cx="685800" cy="228600"/>
          </a:xfrm>
          <a:prstGeom prst="rect">
            <a:avLst/>
          </a:prstGeom>
          <a:solidFill>
            <a:schemeClr val="accent1">
              <a:lumMod val="60000"/>
              <a:lumOff val="40000"/>
            </a:schemeClr>
          </a:solidFill>
          <a:ln w="9525">
            <a:solidFill>
              <a:schemeClr val="tx1"/>
            </a:solidFill>
            <a:miter lim="800000"/>
            <a:headEnd/>
            <a:tailEnd/>
          </a:ln>
          <a:effectLst/>
        </p:spPr>
        <p:txBody>
          <a:bodyPr wrap="none" anchor="ctr"/>
          <a:lstStyle/>
          <a:p>
            <a:pPr algn="ctr"/>
            <a:r>
              <a:rPr lang="en-GB">
                <a:solidFill>
                  <a:schemeClr val="bg1"/>
                </a:solidFill>
                <a:latin typeface="Tahoma" pitchFamily="34" charset="0"/>
              </a:rPr>
              <a:t>10</a:t>
            </a:r>
          </a:p>
        </p:txBody>
      </p:sp>
      <p:sp>
        <p:nvSpPr>
          <p:cNvPr id="255041" name="Line 65"/>
          <p:cNvSpPr>
            <a:spLocks noChangeShapeType="1"/>
          </p:cNvSpPr>
          <p:nvPr/>
        </p:nvSpPr>
        <p:spPr bwMode="auto">
          <a:xfrm>
            <a:off x="4868864" y="4895177"/>
            <a:ext cx="2808287" cy="576263"/>
          </a:xfrm>
          <a:prstGeom prst="line">
            <a:avLst/>
          </a:prstGeom>
          <a:noFill/>
          <a:ln w="76200">
            <a:solidFill>
              <a:schemeClr val="accent1">
                <a:lumMod val="60000"/>
                <a:lumOff val="40000"/>
              </a:schemeClr>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GB"/>
              <a:t>Standard Cross-Validation</a:t>
            </a:r>
          </a:p>
        </p:txBody>
      </p:sp>
      <p:sp>
        <p:nvSpPr>
          <p:cNvPr id="190467" name="Rectangle 3"/>
          <p:cNvSpPr>
            <a:spLocks noGrp="1" noChangeArrowheads="1"/>
          </p:cNvSpPr>
          <p:nvPr>
            <p:ph type="body" idx="1"/>
          </p:nvPr>
        </p:nvSpPr>
        <p:spPr>
          <a:xfrm>
            <a:off x="1080557" y="1783328"/>
            <a:ext cx="9912424" cy="4840287"/>
          </a:xfrm>
        </p:spPr>
        <p:txBody>
          <a:bodyPr/>
          <a:lstStyle/>
          <a:p>
            <a:pPr>
              <a:lnSpc>
                <a:spcPct val="90000"/>
              </a:lnSpc>
            </a:pPr>
            <a:r>
              <a:rPr lang="en-GB" b="1" dirty="0"/>
              <a:t>Stratified</a:t>
            </a:r>
            <a:r>
              <a:rPr lang="en-GB" dirty="0"/>
              <a:t> ten-fold cross-validation</a:t>
            </a:r>
          </a:p>
          <a:p>
            <a:pPr lvl="1">
              <a:lnSpc>
                <a:spcPct val="90000"/>
              </a:lnSpc>
            </a:pPr>
            <a:r>
              <a:rPr lang="en-GB" dirty="0"/>
              <a:t>Ten-fold is known to give accurate estimate</a:t>
            </a:r>
          </a:p>
          <a:p>
            <a:pPr lvl="2"/>
            <a:r>
              <a:rPr lang="en-GB" dirty="0"/>
              <a:t>9/10ths for training and 1/10</a:t>
            </a:r>
            <a:r>
              <a:rPr lang="en-GB" baseline="30000" dirty="0"/>
              <a:t>th</a:t>
            </a:r>
            <a:r>
              <a:rPr lang="en-GB" dirty="0"/>
              <a:t> for testing x 10 (one per fold)</a:t>
            </a:r>
          </a:p>
          <a:p>
            <a:pPr lvl="1">
              <a:lnSpc>
                <a:spcPct val="90000"/>
              </a:lnSpc>
            </a:pPr>
            <a:r>
              <a:rPr lang="en-GB" b="1" dirty="0"/>
              <a:t>Stratification</a:t>
            </a:r>
            <a:r>
              <a:rPr lang="en-GB" dirty="0"/>
              <a:t> - each class is properly represented in each fold</a:t>
            </a:r>
          </a:p>
          <a:p>
            <a:pPr lvl="2">
              <a:lnSpc>
                <a:spcPct val="90000"/>
              </a:lnSpc>
            </a:pPr>
            <a:r>
              <a:rPr lang="en-GB" dirty="0"/>
              <a:t>“Properly” = in the same proportion as in the dataset</a:t>
            </a:r>
          </a:p>
          <a:p>
            <a:pPr lvl="2">
              <a:lnSpc>
                <a:spcPct val="90000"/>
              </a:lnSpc>
            </a:pPr>
            <a:r>
              <a:rPr lang="en-GB" dirty="0"/>
              <a:t>Stratification reduces the estimate’s deviation</a:t>
            </a:r>
          </a:p>
          <a:p>
            <a:pPr>
              <a:lnSpc>
                <a:spcPct val="90000"/>
              </a:lnSpc>
            </a:pPr>
            <a:r>
              <a:rPr lang="en-GB" dirty="0"/>
              <a:t>Repeated stratified cross-validation</a:t>
            </a:r>
          </a:p>
          <a:p>
            <a:pPr lvl="1">
              <a:lnSpc>
                <a:spcPct val="90000"/>
              </a:lnSpc>
            </a:pPr>
            <a:r>
              <a:rPr lang="en-GB" dirty="0"/>
              <a:t>E.g. ten-fold cross-validation repeated ten times</a:t>
            </a:r>
          </a:p>
          <a:p>
            <a:pPr lvl="2">
              <a:lnSpc>
                <a:spcPct val="90000"/>
              </a:lnSpc>
            </a:pPr>
            <a:r>
              <a:rPr lang="en-GB" dirty="0"/>
              <a:t>Results averaged over 100 experiments (10 folds x 10 repetitions)</a:t>
            </a:r>
          </a:p>
          <a:p>
            <a:pPr lvl="2">
              <a:lnSpc>
                <a:spcPct val="90000"/>
              </a:lnSpc>
            </a:pPr>
            <a:r>
              <a:rPr lang="en-GB" dirty="0"/>
              <a:t>At each repetition, fold membership will change.</a:t>
            </a:r>
          </a:p>
          <a:p>
            <a:pPr lvl="1">
              <a:lnSpc>
                <a:spcPct val="90000"/>
              </a:lnSpc>
            </a:pPr>
            <a:r>
              <a:rPr lang="en-GB" dirty="0"/>
              <a:t>Can be computationally expensive</a:t>
            </a:r>
          </a:p>
          <a:p>
            <a:pPr lvl="2">
              <a:lnSpc>
                <a:spcPct val="90000"/>
              </a:lnSpc>
            </a:pPr>
            <a:r>
              <a:rPr lang="en-GB" dirty="0"/>
              <a:t>Reduces the variance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909484" y="906362"/>
            <a:ext cx="8077200" cy="1462087"/>
          </a:xfrm>
        </p:spPr>
        <p:txBody>
          <a:bodyPr/>
          <a:lstStyle/>
          <a:p>
            <a:r>
              <a:rPr lang="en-GB" dirty="0"/>
              <a:t>Leave-One-Out Testing</a:t>
            </a:r>
          </a:p>
        </p:txBody>
      </p:sp>
      <p:sp>
        <p:nvSpPr>
          <p:cNvPr id="192515" name="Rectangle 3"/>
          <p:cNvSpPr>
            <a:spLocks noGrp="1" noChangeArrowheads="1"/>
          </p:cNvSpPr>
          <p:nvPr>
            <p:ph type="body" idx="1"/>
          </p:nvPr>
        </p:nvSpPr>
        <p:spPr>
          <a:xfrm>
            <a:off x="1214284" y="1637405"/>
            <a:ext cx="7772400" cy="4114800"/>
          </a:xfrm>
        </p:spPr>
        <p:txBody>
          <a:bodyPr/>
          <a:lstStyle/>
          <a:p>
            <a:r>
              <a:rPr lang="en-GB" dirty="0"/>
              <a:t>A particular form of cross-validation</a:t>
            </a:r>
          </a:p>
          <a:p>
            <a:pPr lvl="1"/>
            <a:r>
              <a:rPr lang="en-GB" dirty="0"/>
              <a:t>number of folds = number of training instances</a:t>
            </a:r>
          </a:p>
          <a:p>
            <a:pPr lvl="2"/>
            <a:r>
              <a:rPr lang="en-GB" dirty="0"/>
              <a:t>no random sampling involved</a:t>
            </a:r>
          </a:p>
          <a:p>
            <a:pPr lvl="2"/>
            <a:r>
              <a:rPr lang="en-GB" dirty="0"/>
              <a:t>stratification is not possible</a:t>
            </a:r>
          </a:p>
          <a:p>
            <a:pPr lvl="3"/>
            <a:r>
              <a:rPr lang="en-GB" dirty="0"/>
              <a:t>only one instance in the test set!</a:t>
            </a:r>
          </a:p>
          <a:p>
            <a:r>
              <a:rPr lang="en-GB" dirty="0"/>
              <a:t>Makes maximum use of the data</a:t>
            </a:r>
          </a:p>
          <a:p>
            <a:pPr lvl="1"/>
            <a:r>
              <a:rPr lang="en-GB" dirty="0"/>
              <a:t>test sets contain single instances</a:t>
            </a:r>
          </a:p>
          <a:p>
            <a:pPr lvl="1"/>
            <a:r>
              <a:rPr lang="en-GB" dirty="0"/>
              <a:t>classifier is built n times when n training instances</a:t>
            </a:r>
          </a:p>
          <a:p>
            <a:pPr lvl="1"/>
            <a:r>
              <a:rPr lang="en-GB" dirty="0"/>
              <a:t>n-1 instances in each training set</a:t>
            </a:r>
          </a:p>
          <a:p>
            <a:r>
              <a:rPr lang="en-GB" dirty="0"/>
              <a:t>Very computationally expensive</a:t>
            </a:r>
          </a:p>
          <a:p>
            <a:pPr lvl="1"/>
            <a:r>
              <a:rPr lang="en-GB" dirty="0"/>
              <a:t>Particularly for model builders  </a:t>
            </a:r>
          </a:p>
          <a:p>
            <a:pPr lvl="1"/>
            <a:r>
              <a:rPr lang="en-GB" dirty="0"/>
              <a:t>So best for small datasets</a:t>
            </a:r>
          </a:p>
        </p:txBody>
      </p:sp>
      <p:pic>
        <p:nvPicPr>
          <p:cNvPr id="3" name="Graphic 2" descr="Man with solid fill">
            <a:extLst>
              <a:ext uri="{FF2B5EF4-FFF2-40B4-BE49-F238E27FC236}">
                <a16:creationId xmlns:a16="http://schemas.microsoft.com/office/drawing/2014/main" id="{0EB8AEE6-8DB2-1058-17A6-3C11C268048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01597" y="1508903"/>
            <a:ext cx="914400" cy="914400"/>
          </a:xfrm>
          <a:prstGeom prst="rect">
            <a:avLst/>
          </a:prstGeom>
        </p:spPr>
      </p:pic>
      <p:pic>
        <p:nvPicPr>
          <p:cNvPr id="5" name="Graphic 4" descr="Group of men with solid fill">
            <a:extLst>
              <a:ext uri="{FF2B5EF4-FFF2-40B4-BE49-F238E27FC236}">
                <a16:creationId xmlns:a16="http://schemas.microsoft.com/office/drawing/2014/main" id="{1AF0336F-92DD-9E54-058D-F75072D6F6D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82325" y="3271800"/>
            <a:ext cx="914400" cy="914400"/>
          </a:xfrm>
          <a:prstGeom prst="rect">
            <a:avLst/>
          </a:prstGeom>
        </p:spPr>
      </p:pic>
      <p:pic>
        <p:nvPicPr>
          <p:cNvPr id="6" name="Graphic 5" descr="Group of men with solid fill">
            <a:extLst>
              <a:ext uri="{FF2B5EF4-FFF2-40B4-BE49-F238E27FC236}">
                <a16:creationId xmlns:a16="http://schemas.microsoft.com/office/drawing/2014/main" id="{7231B2B2-9F4D-3BBE-EB2A-9FC2CD83A66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338488" y="3271800"/>
            <a:ext cx="914400" cy="914400"/>
          </a:xfrm>
          <a:prstGeom prst="rect">
            <a:avLst/>
          </a:prstGeom>
        </p:spPr>
      </p:pic>
      <p:pic>
        <p:nvPicPr>
          <p:cNvPr id="7" name="Graphic 6" descr="Group of men with solid fill">
            <a:extLst>
              <a:ext uri="{FF2B5EF4-FFF2-40B4-BE49-F238E27FC236}">
                <a16:creationId xmlns:a16="http://schemas.microsoft.com/office/drawing/2014/main" id="{24445CC7-65FC-992C-9431-6B180171A32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960407" y="4054395"/>
            <a:ext cx="914400" cy="91440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595843" y="1026199"/>
            <a:ext cx="10515600" cy="757129"/>
          </a:xfrm>
        </p:spPr>
        <p:txBody>
          <a:bodyPr/>
          <a:lstStyle/>
          <a:p>
            <a:r>
              <a:rPr lang="en-GB"/>
              <a:t>Bootstrap Estimation</a:t>
            </a:r>
          </a:p>
        </p:txBody>
      </p:sp>
      <p:sp>
        <p:nvSpPr>
          <p:cNvPr id="196611" name="Rectangle 3"/>
          <p:cNvSpPr>
            <a:spLocks noGrp="1" noChangeArrowheads="1"/>
          </p:cNvSpPr>
          <p:nvPr>
            <p:ph type="body" idx="1"/>
          </p:nvPr>
        </p:nvSpPr>
        <p:spPr>
          <a:xfrm>
            <a:off x="1742175" y="1821240"/>
            <a:ext cx="7772400" cy="4114800"/>
          </a:xfrm>
        </p:spPr>
        <p:txBody>
          <a:bodyPr/>
          <a:lstStyle/>
          <a:p>
            <a:r>
              <a:rPr lang="en-GB" dirty="0"/>
              <a:t>Both Holdout and Cross-validation creates sample without replacement</a:t>
            </a:r>
          </a:p>
          <a:p>
            <a:pPr lvl="1">
              <a:lnSpc>
                <a:spcPct val="80000"/>
              </a:lnSpc>
            </a:pPr>
            <a:r>
              <a:rPr lang="en-GB" dirty="0"/>
              <a:t>instance cannot be selected again for a particular fold</a:t>
            </a:r>
          </a:p>
          <a:p>
            <a:pPr lvl="2"/>
            <a:r>
              <a:rPr lang="en-GB" dirty="0"/>
              <a:t>i.e. duplicates not allowed in training set</a:t>
            </a:r>
          </a:p>
          <a:p>
            <a:r>
              <a:rPr lang="en-GB" dirty="0"/>
              <a:t>Bootstrap uses sampling </a:t>
            </a:r>
            <a:r>
              <a:rPr lang="en-GB" dirty="0">
                <a:solidFill>
                  <a:schemeClr val="tx2"/>
                </a:solidFill>
              </a:rPr>
              <a:t>with</a:t>
            </a:r>
            <a:r>
              <a:rPr lang="en-GB" dirty="0"/>
              <a:t> replacement to form training set</a:t>
            </a:r>
          </a:p>
          <a:p>
            <a:pPr lvl="1">
              <a:lnSpc>
                <a:spcPct val="80000"/>
              </a:lnSpc>
            </a:pPr>
            <a:r>
              <a:rPr lang="en-GB" dirty="0"/>
              <a:t>n instance dataset is sampled n times </a:t>
            </a:r>
            <a:r>
              <a:rPr lang="en-GB" dirty="0">
                <a:solidFill>
                  <a:schemeClr val="tx2"/>
                </a:solidFill>
              </a:rPr>
              <a:t>with</a:t>
            </a:r>
            <a:r>
              <a:rPr lang="en-GB" dirty="0"/>
              <a:t> replacement for new dataset of n instances</a:t>
            </a:r>
          </a:p>
          <a:p>
            <a:pPr lvl="2"/>
            <a:r>
              <a:rPr lang="en-GB" dirty="0"/>
              <a:t>new dataset is training set</a:t>
            </a:r>
          </a:p>
          <a:p>
            <a:pPr lvl="2"/>
            <a:r>
              <a:rPr lang="en-GB" dirty="0"/>
              <a:t>instances from old dataset not in new training set are used for testing</a:t>
            </a:r>
          </a:p>
          <a:p>
            <a:pPr lvl="1">
              <a:lnSpc>
                <a:spcPct val="80000"/>
              </a:lnSpc>
            </a:pPr>
            <a:r>
              <a:rPr lang="en-GB" dirty="0"/>
              <a:t>training set has only ~63.2% of dataset in it</a:t>
            </a:r>
          </a:p>
        </p:txBody>
      </p:sp>
      <p:grpSp>
        <p:nvGrpSpPr>
          <p:cNvPr id="2" name="Group 1">
            <a:extLst>
              <a:ext uri="{FF2B5EF4-FFF2-40B4-BE49-F238E27FC236}">
                <a16:creationId xmlns:a16="http://schemas.microsoft.com/office/drawing/2014/main" id="{7B9281B0-E390-4230-83D0-609452820D9E}"/>
              </a:ext>
            </a:extLst>
          </p:cNvPr>
          <p:cNvGrpSpPr/>
          <p:nvPr/>
        </p:nvGrpSpPr>
        <p:grpSpPr>
          <a:xfrm>
            <a:off x="108725" y="3823078"/>
            <a:ext cx="2099489" cy="2503190"/>
            <a:chOff x="1558925" y="3716339"/>
            <a:chExt cx="2099489" cy="2503190"/>
          </a:xfrm>
        </p:grpSpPr>
        <p:sp>
          <p:nvSpPr>
            <p:cNvPr id="196612" name="AutoShape 4"/>
            <p:cNvSpPr>
              <a:spLocks noChangeArrowheads="1"/>
            </p:cNvSpPr>
            <p:nvPr/>
          </p:nvSpPr>
          <p:spPr bwMode="auto">
            <a:xfrm>
              <a:off x="1774826" y="4102100"/>
              <a:ext cx="900113" cy="503238"/>
            </a:xfrm>
            <a:prstGeom prst="can">
              <a:avLst>
                <a:gd name="adj" fmla="val 25000"/>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dirty="0">
                  <a:solidFill>
                    <a:schemeClr val="bg1"/>
                  </a:solidFill>
                </a:rPr>
                <a:t>n</a:t>
              </a:r>
            </a:p>
          </p:txBody>
        </p:sp>
        <p:sp>
          <p:nvSpPr>
            <p:cNvPr id="196613" name="AutoShape 5"/>
            <p:cNvSpPr>
              <a:spLocks noChangeArrowheads="1"/>
            </p:cNvSpPr>
            <p:nvPr/>
          </p:nvSpPr>
          <p:spPr bwMode="auto">
            <a:xfrm>
              <a:off x="2674938" y="4894263"/>
              <a:ext cx="900112" cy="4318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a:solidFill>
                    <a:schemeClr val="bg1"/>
                  </a:solidFill>
                </a:rPr>
                <a:t>k</a:t>
              </a:r>
            </a:p>
          </p:txBody>
        </p:sp>
        <p:sp>
          <p:nvSpPr>
            <p:cNvPr id="196614" name="Arc 6"/>
            <p:cNvSpPr>
              <a:spLocks/>
            </p:cNvSpPr>
            <p:nvPr/>
          </p:nvSpPr>
          <p:spPr bwMode="auto">
            <a:xfrm>
              <a:off x="2674939" y="4318001"/>
              <a:ext cx="541337" cy="57626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96615" name="Arc 7"/>
            <p:cNvSpPr>
              <a:spLocks/>
            </p:cNvSpPr>
            <p:nvPr/>
          </p:nvSpPr>
          <p:spPr bwMode="auto">
            <a:xfrm flipH="1" flipV="1">
              <a:off x="2674938" y="4318000"/>
              <a:ext cx="468312" cy="2873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96616" name="Text Box 8"/>
            <p:cNvSpPr txBox="1">
              <a:spLocks noChangeArrowheads="1"/>
            </p:cNvSpPr>
            <p:nvPr/>
          </p:nvSpPr>
          <p:spPr bwMode="auto">
            <a:xfrm>
              <a:off x="2711450" y="3886201"/>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800"/>
                <a:t>n</a:t>
              </a:r>
            </a:p>
          </p:txBody>
        </p:sp>
        <p:sp>
          <p:nvSpPr>
            <p:cNvPr id="196617" name="Text Box 9"/>
            <p:cNvSpPr txBox="1">
              <a:spLocks noChangeArrowheads="1"/>
            </p:cNvSpPr>
            <p:nvPr/>
          </p:nvSpPr>
          <p:spPr bwMode="auto">
            <a:xfrm>
              <a:off x="1631950" y="3716339"/>
              <a:ext cx="11397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400"/>
                <a:t>Dataset</a:t>
              </a:r>
            </a:p>
          </p:txBody>
        </p:sp>
        <p:sp>
          <p:nvSpPr>
            <p:cNvPr id="196618" name="Text Box 10"/>
            <p:cNvSpPr txBox="1">
              <a:spLocks noChangeArrowheads="1"/>
            </p:cNvSpPr>
            <p:nvPr/>
          </p:nvSpPr>
          <p:spPr bwMode="auto">
            <a:xfrm>
              <a:off x="2484438" y="5253039"/>
              <a:ext cx="11739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400"/>
                <a:t>Training</a:t>
              </a:r>
            </a:p>
          </p:txBody>
        </p:sp>
        <p:sp>
          <p:nvSpPr>
            <p:cNvPr id="196619" name="Text Box 11"/>
            <p:cNvSpPr txBox="1">
              <a:spLocks noChangeArrowheads="1"/>
            </p:cNvSpPr>
            <p:nvPr/>
          </p:nvSpPr>
          <p:spPr bwMode="auto">
            <a:xfrm>
              <a:off x="1558925" y="5757864"/>
              <a:ext cx="10579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400"/>
                <a:t>Testing</a:t>
              </a:r>
            </a:p>
          </p:txBody>
        </p:sp>
        <p:sp>
          <p:nvSpPr>
            <p:cNvPr id="196620" name="AutoShape 12"/>
            <p:cNvSpPr>
              <a:spLocks noChangeArrowheads="1"/>
            </p:cNvSpPr>
            <p:nvPr/>
          </p:nvSpPr>
          <p:spPr bwMode="auto">
            <a:xfrm>
              <a:off x="1714500" y="5351464"/>
              <a:ext cx="852488" cy="477837"/>
            </a:xfrm>
            <a:prstGeom prst="hexagon">
              <a:avLst>
                <a:gd name="adj" fmla="val 44601"/>
                <a:gd name="vf" fmla="val 115470"/>
              </a:avLst>
            </a:prstGeom>
            <a:solidFill>
              <a:schemeClr val="accent1">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dirty="0">
                  <a:solidFill>
                    <a:schemeClr val="bg1"/>
                  </a:solidFill>
                </a:rPr>
                <a:t>n-k</a:t>
              </a:r>
            </a:p>
          </p:txBody>
        </p:sp>
        <p:sp>
          <p:nvSpPr>
            <p:cNvPr id="196621" name="Line 13"/>
            <p:cNvSpPr>
              <a:spLocks noChangeShapeType="1"/>
            </p:cNvSpPr>
            <p:nvPr/>
          </p:nvSpPr>
          <p:spPr bwMode="auto">
            <a:xfrm flipH="1">
              <a:off x="2135189" y="4605339"/>
              <a:ext cx="73025" cy="746125"/>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GB"/>
              <a:t>Bootstrap Estimation</a:t>
            </a:r>
          </a:p>
        </p:txBody>
      </p:sp>
      <p:sp>
        <p:nvSpPr>
          <p:cNvPr id="198659" name="Rectangle 3"/>
          <p:cNvSpPr>
            <a:spLocks noGrp="1" noChangeArrowheads="1"/>
          </p:cNvSpPr>
          <p:nvPr>
            <p:ph type="body" idx="1"/>
          </p:nvPr>
        </p:nvSpPr>
        <p:spPr>
          <a:xfrm>
            <a:off x="727987" y="1783328"/>
            <a:ext cx="7961312" cy="4435475"/>
          </a:xfrm>
        </p:spPr>
        <p:txBody>
          <a:bodyPr/>
          <a:lstStyle/>
          <a:p>
            <a:pPr>
              <a:lnSpc>
                <a:spcPct val="90000"/>
              </a:lnSpc>
            </a:pPr>
            <a:r>
              <a:rPr lang="en-GB" dirty="0"/>
              <a:t>Estimates on test data (holdout) are very pessimistic</a:t>
            </a:r>
          </a:p>
          <a:p>
            <a:pPr lvl="1">
              <a:lnSpc>
                <a:spcPct val="90000"/>
              </a:lnSpc>
            </a:pPr>
            <a:r>
              <a:rPr lang="en-GB" dirty="0"/>
              <a:t>trained on only ~63.2% of instances</a:t>
            </a:r>
          </a:p>
          <a:p>
            <a:pPr lvl="1">
              <a:lnSpc>
                <a:spcPct val="90000"/>
              </a:lnSpc>
            </a:pPr>
            <a:r>
              <a:rPr lang="en-GB" dirty="0"/>
              <a:t>compared to 90% with 10-fold CV</a:t>
            </a:r>
          </a:p>
          <a:p>
            <a:pPr>
              <a:lnSpc>
                <a:spcPct val="90000"/>
              </a:lnSpc>
            </a:pPr>
            <a:r>
              <a:rPr lang="en-GB" dirty="0"/>
              <a:t>Combine with </a:t>
            </a:r>
            <a:r>
              <a:rPr lang="en-GB" dirty="0" err="1"/>
              <a:t>resubstitution</a:t>
            </a:r>
            <a:r>
              <a:rPr lang="en-GB" dirty="0"/>
              <a:t> (training set) error</a:t>
            </a:r>
          </a:p>
          <a:p>
            <a:pPr lvl="1">
              <a:lnSpc>
                <a:spcPct val="90000"/>
              </a:lnSpc>
              <a:spcAft>
                <a:spcPct val="20000"/>
              </a:spcAft>
            </a:pPr>
            <a:r>
              <a:rPr lang="en-GB" dirty="0"/>
              <a:t>Error = 0.632 * </a:t>
            </a:r>
            <a:r>
              <a:rPr lang="en-GB" dirty="0" err="1"/>
              <a:t>error</a:t>
            </a:r>
            <a:r>
              <a:rPr lang="en-GB" baseline="-25000" dirty="0" err="1"/>
              <a:t>test</a:t>
            </a:r>
            <a:r>
              <a:rPr lang="en-GB" dirty="0"/>
              <a:t> + 0.368 * </a:t>
            </a:r>
            <a:r>
              <a:rPr lang="en-GB" dirty="0" err="1"/>
              <a:t>error</a:t>
            </a:r>
            <a:r>
              <a:rPr lang="en-GB" baseline="-25000" dirty="0" err="1">
                <a:latin typeface=""/>
              </a:rPr>
              <a:t>training</a:t>
            </a:r>
            <a:endParaRPr lang="en-GB" baseline="-25000" dirty="0">
              <a:latin typeface=""/>
            </a:endParaRPr>
          </a:p>
          <a:p>
            <a:pPr lvl="2">
              <a:lnSpc>
                <a:spcPct val="90000"/>
              </a:lnSpc>
              <a:spcBef>
                <a:spcPct val="0"/>
              </a:spcBef>
            </a:pPr>
            <a:r>
              <a:rPr lang="en-GB" dirty="0" err="1"/>
              <a:t>resubstitution</a:t>
            </a:r>
            <a:r>
              <a:rPr lang="en-GB" dirty="0"/>
              <a:t> error weight </a:t>
            </a:r>
            <a:r>
              <a:rPr lang="en-US" dirty="0">
                <a:cs typeface="Tahoma" pitchFamily="34" charset="0"/>
              </a:rPr>
              <a:t>&lt;</a:t>
            </a:r>
            <a:r>
              <a:rPr lang="en-GB" dirty="0"/>
              <a:t> test data error weight</a:t>
            </a:r>
          </a:p>
          <a:p>
            <a:pPr>
              <a:lnSpc>
                <a:spcPct val="90000"/>
              </a:lnSpc>
            </a:pPr>
            <a:r>
              <a:rPr lang="en-GB" dirty="0"/>
              <a:t>Repeat experiments several times with different selections for training data</a:t>
            </a:r>
          </a:p>
          <a:p>
            <a:pPr lvl="1">
              <a:lnSpc>
                <a:spcPct val="90000"/>
              </a:lnSpc>
            </a:pPr>
            <a:r>
              <a:rPr lang="en-GB" dirty="0"/>
              <a:t>average results</a:t>
            </a:r>
          </a:p>
          <a:p>
            <a:pPr>
              <a:lnSpc>
                <a:spcPct val="90000"/>
              </a:lnSpc>
            </a:pPr>
            <a:r>
              <a:rPr lang="en-GB" dirty="0"/>
              <a:t>Good way to estimate performance for very small datasets - but some disadvantages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34483-0F94-62E7-F390-D55D3B2D9B9A}"/>
              </a:ext>
            </a:extLst>
          </p:cNvPr>
          <p:cNvSpPr>
            <a:spLocks noGrp="1"/>
          </p:cNvSpPr>
          <p:nvPr>
            <p:ph type="title"/>
          </p:nvPr>
        </p:nvSpPr>
        <p:spPr/>
        <p:txBody>
          <a:bodyPr/>
          <a:lstStyle/>
          <a:p>
            <a:r>
              <a:rPr lang="en-GB" dirty="0"/>
              <a:t>Know the “train() function</a:t>
            </a:r>
          </a:p>
        </p:txBody>
      </p:sp>
      <p:sp>
        <p:nvSpPr>
          <p:cNvPr id="3" name="Content Placeholder 2">
            <a:extLst>
              <a:ext uri="{FF2B5EF4-FFF2-40B4-BE49-F238E27FC236}">
                <a16:creationId xmlns:a16="http://schemas.microsoft.com/office/drawing/2014/main" id="{E7332B55-00BB-B079-171D-A1DC9D3B149A}"/>
              </a:ext>
            </a:extLst>
          </p:cNvPr>
          <p:cNvSpPr>
            <a:spLocks noGrp="1"/>
          </p:cNvSpPr>
          <p:nvPr>
            <p:ph idx="1"/>
          </p:nvPr>
        </p:nvSpPr>
        <p:spPr>
          <a:xfrm>
            <a:off x="2780269" y="1757928"/>
            <a:ext cx="8331173" cy="4057777"/>
          </a:xfrm>
        </p:spPr>
        <p:txBody>
          <a:bodyPr/>
          <a:lstStyle/>
          <a:p>
            <a:pPr marL="0" indent="0">
              <a:buNone/>
            </a:pPr>
            <a:r>
              <a:rPr lang="en-GB" dirty="0"/>
              <a:t># Running the algorithm</a:t>
            </a:r>
          </a:p>
          <a:p>
            <a:pPr marL="0" indent="0">
              <a:buNone/>
            </a:pPr>
            <a:r>
              <a:rPr lang="en-GB" dirty="0" err="1"/>
              <a:t>set.seed</a:t>
            </a:r>
            <a:r>
              <a:rPr lang="en-GB" dirty="0"/>
              <a:t>(123)</a:t>
            </a:r>
          </a:p>
          <a:p>
            <a:pPr marL="0" indent="0">
              <a:buNone/>
            </a:pPr>
            <a:r>
              <a:rPr lang="en-GB" dirty="0"/>
              <a:t>c5model &lt;- 	train(play ~ .,	</a:t>
            </a:r>
          </a:p>
          <a:p>
            <a:pPr marL="0" indent="0">
              <a:buNone/>
            </a:pPr>
            <a:r>
              <a:rPr lang="en-GB" dirty="0"/>
              <a:t>		data = </a:t>
            </a:r>
            <a:r>
              <a:rPr lang="en-GB" dirty="0" err="1"/>
              <a:t>WeatherPlay</a:t>
            </a:r>
            <a:r>
              <a:rPr lang="en-GB" dirty="0"/>
              <a:t>,	</a:t>
            </a:r>
          </a:p>
          <a:p>
            <a:pPr marL="0" indent="0">
              <a:buNone/>
            </a:pPr>
            <a:r>
              <a:rPr lang="en-GB" dirty="0"/>
              <a:t>		method = "C5.0Tree", 	</a:t>
            </a:r>
          </a:p>
          <a:p>
            <a:pPr marL="0" indent="0">
              <a:buNone/>
            </a:pPr>
            <a:r>
              <a:rPr lang="en-GB" dirty="0"/>
              <a:t>		</a:t>
            </a:r>
            <a:r>
              <a:rPr lang="en-GB" dirty="0" err="1"/>
              <a:t>trControl</a:t>
            </a:r>
            <a:r>
              <a:rPr lang="en-GB" dirty="0"/>
              <a:t> = control1)</a:t>
            </a:r>
          </a:p>
          <a:p>
            <a:pPr marL="0" indent="0">
              <a:buNone/>
            </a:pPr>
            <a:r>
              <a:rPr lang="en-GB" dirty="0"/>
              <a:t>summary(c5model$finalModel)</a:t>
            </a:r>
          </a:p>
        </p:txBody>
      </p:sp>
      <p:sp>
        <p:nvSpPr>
          <p:cNvPr id="4" name="Date Placeholder 3">
            <a:extLst>
              <a:ext uri="{FF2B5EF4-FFF2-40B4-BE49-F238E27FC236}">
                <a16:creationId xmlns:a16="http://schemas.microsoft.com/office/drawing/2014/main" id="{CC298C9B-D3F6-F25D-354E-792566F3EC94}"/>
              </a:ext>
            </a:extLst>
          </p:cNvPr>
          <p:cNvSpPr>
            <a:spLocks noGrp="1"/>
          </p:cNvSpPr>
          <p:nvPr>
            <p:ph type="dt" sz="half" idx="10"/>
          </p:nvPr>
        </p:nvSpPr>
        <p:spPr/>
        <p:txBody>
          <a:bodyPr/>
          <a:lstStyle/>
          <a:p>
            <a:fld id="{CD071B8E-0DD7-5842-950E-3289D9FBABB1}" type="datetime4">
              <a:rPr lang="en-GB" smtClean="0"/>
              <a:pPr/>
              <a:t>06 October 2025</a:t>
            </a:fld>
            <a:endParaRPr lang="en-US" dirty="0"/>
          </a:p>
        </p:txBody>
      </p:sp>
      <p:sp>
        <p:nvSpPr>
          <p:cNvPr id="5" name="Footer Placeholder 4">
            <a:extLst>
              <a:ext uri="{FF2B5EF4-FFF2-40B4-BE49-F238E27FC236}">
                <a16:creationId xmlns:a16="http://schemas.microsoft.com/office/drawing/2014/main" id="{49EF6411-2DEF-1479-DCB2-5C6DCF728F3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C814FE6-BE31-D7FC-A25E-1A2274AE6EF6}"/>
              </a:ext>
            </a:extLst>
          </p:cNvPr>
          <p:cNvSpPr>
            <a:spLocks noGrp="1"/>
          </p:cNvSpPr>
          <p:nvPr>
            <p:ph type="sldNum" sz="quarter" idx="12"/>
          </p:nvPr>
        </p:nvSpPr>
        <p:spPr/>
        <p:txBody>
          <a:bodyPr/>
          <a:lstStyle/>
          <a:p>
            <a:fld id="{437794D7-DC86-9A4E-9C9F-0B324FE8876A}" type="slidenum">
              <a:rPr lang="en-US" smtClean="0"/>
              <a:pPr/>
              <a:t>6</a:t>
            </a:fld>
            <a:endParaRPr lang="en-US" dirty="0"/>
          </a:p>
        </p:txBody>
      </p:sp>
      <p:sp>
        <p:nvSpPr>
          <p:cNvPr id="7" name="Rectangle: Rounded Corners 6">
            <a:extLst>
              <a:ext uri="{FF2B5EF4-FFF2-40B4-BE49-F238E27FC236}">
                <a16:creationId xmlns:a16="http://schemas.microsoft.com/office/drawing/2014/main" id="{D052A470-1093-32BD-5B51-17811343070A}"/>
              </a:ext>
            </a:extLst>
          </p:cNvPr>
          <p:cNvSpPr/>
          <p:nvPr/>
        </p:nvSpPr>
        <p:spPr>
          <a:xfrm>
            <a:off x="5461685" y="2802835"/>
            <a:ext cx="1560444" cy="377687"/>
          </a:xfrm>
          <a:prstGeom prst="roundRect">
            <a:avLst/>
          </a:prstGeom>
          <a:solidFill>
            <a:schemeClr val="accent1">
              <a:alpha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62DDC80A-E05D-BD4C-9D8B-48A956B07823}"/>
              </a:ext>
            </a:extLst>
          </p:cNvPr>
          <p:cNvSpPr/>
          <p:nvPr/>
        </p:nvSpPr>
        <p:spPr>
          <a:xfrm>
            <a:off x="5585255" y="3279100"/>
            <a:ext cx="2107004" cy="438897"/>
          </a:xfrm>
          <a:prstGeom prst="roundRect">
            <a:avLst/>
          </a:prstGeom>
          <a:solidFill>
            <a:schemeClr val="accent1">
              <a:alpha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9FFB1979-341C-2026-6FB8-DC8A45638BB2}"/>
              </a:ext>
            </a:extLst>
          </p:cNvPr>
          <p:cNvSpPr/>
          <p:nvPr/>
        </p:nvSpPr>
        <p:spPr>
          <a:xfrm>
            <a:off x="6112160" y="3846767"/>
            <a:ext cx="1819937" cy="413213"/>
          </a:xfrm>
          <a:prstGeom prst="roundRect">
            <a:avLst/>
          </a:prstGeom>
          <a:solidFill>
            <a:schemeClr val="accent1">
              <a:alpha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Rounded Corners 9">
            <a:extLst>
              <a:ext uri="{FF2B5EF4-FFF2-40B4-BE49-F238E27FC236}">
                <a16:creationId xmlns:a16="http://schemas.microsoft.com/office/drawing/2014/main" id="{B2495BD3-8FAB-9D39-B88D-3CCA844551EF}"/>
              </a:ext>
            </a:extLst>
          </p:cNvPr>
          <p:cNvSpPr/>
          <p:nvPr/>
        </p:nvSpPr>
        <p:spPr>
          <a:xfrm>
            <a:off x="6290708" y="4355742"/>
            <a:ext cx="1401550" cy="377687"/>
          </a:xfrm>
          <a:prstGeom prst="roundRect">
            <a:avLst/>
          </a:prstGeom>
          <a:solidFill>
            <a:schemeClr val="accent1">
              <a:alpha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73760163-078E-55BE-8109-6AF239B104E1}"/>
              </a:ext>
            </a:extLst>
          </p:cNvPr>
          <p:cNvSpPr/>
          <p:nvPr/>
        </p:nvSpPr>
        <p:spPr>
          <a:xfrm>
            <a:off x="2824949" y="2802835"/>
            <a:ext cx="1326921" cy="377687"/>
          </a:xfrm>
          <a:prstGeom prst="roundRect">
            <a:avLst/>
          </a:prstGeom>
          <a:solidFill>
            <a:schemeClr val="accent1">
              <a:alpha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0657BD6A-AEFB-FC20-C04C-F0C00C2C97CC}"/>
              </a:ext>
            </a:extLst>
          </p:cNvPr>
          <p:cNvSpPr/>
          <p:nvPr/>
        </p:nvSpPr>
        <p:spPr>
          <a:xfrm>
            <a:off x="595843" y="2515057"/>
            <a:ext cx="1446659" cy="1031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Your model object</a:t>
            </a:r>
          </a:p>
        </p:txBody>
      </p:sp>
      <p:cxnSp>
        <p:nvCxnSpPr>
          <p:cNvPr id="14" name="Straight Connector 13">
            <a:extLst>
              <a:ext uri="{FF2B5EF4-FFF2-40B4-BE49-F238E27FC236}">
                <a16:creationId xmlns:a16="http://schemas.microsoft.com/office/drawing/2014/main" id="{DEBFB984-593B-A62A-CEB6-29711F61D060}"/>
              </a:ext>
            </a:extLst>
          </p:cNvPr>
          <p:cNvCxnSpPr>
            <a:stCxn id="12" idx="3"/>
            <a:endCxn id="11" idx="1"/>
          </p:cNvCxnSpPr>
          <p:nvPr/>
        </p:nvCxnSpPr>
        <p:spPr>
          <a:xfrm flipV="1">
            <a:off x="2042502" y="2991679"/>
            <a:ext cx="782447" cy="39044"/>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12ACD11-2F2E-0A4A-3CE6-AE8D8BC8EC5E}"/>
              </a:ext>
            </a:extLst>
          </p:cNvPr>
          <p:cNvSpPr/>
          <p:nvPr/>
        </p:nvSpPr>
        <p:spPr>
          <a:xfrm>
            <a:off x="8385112" y="1349360"/>
            <a:ext cx="1817554" cy="1031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What is label? What is data?</a:t>
            </a:r>
          </a:p>
        </p:txBody>
      </p:sp>
      <p:cxnSp>
        <p:nvCxnSpPr>
          <p:cNvPr id="18" name="Straight Connector 17">
            <a:extLst>
              <a:ext uri="{FF2B5EF4-FFF2-40B4-BE49-F238E27FC236}">
                <a16:creationId xmlns:a16="http://schemas.microsoft.com/office/drawing/2014/main" id="{03BC63F5-12BC-9A5C-1A72-16E26619EACA}"/>
              </a:ext>
            </a:extLst>
          </p:cNvPr>
          <p:cNvCxnSpPr>
            <a:cxnSpLocks/>
            <a:stCxn id="7" idx="3"/>
            <a:endCxn id="16" idx="1"/>
          </p:cNvCxnSpPr>
          <p:nvPr/>
        </p:nvCxnSpPr>
        <p:spPr>
          <a:xfrm flipV="1">
            <a:off x="7022129" y="1865026"/>
            <a:ext cx="1362983" cy="1126653"/>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DBBEA22-0A4D-1F39-7BD1-06C7DD3AC25D}"/>
              </a:ext>
            </a:extLst>
          </p:cNvPr>
          <p:cNvSpPr/>
          <p:nvPr/>
        </p:nvSpPr>
        <p:spPr>
          <a:xfrm>
            <a:off x="9293889" y="2755484"/>
            <a:ext cx="1446659" cy="1031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Dataset object</a:t>
            </a:r>
          </a:p>
        </p:txBody>
      </p:sp>
      <p:cxnSp>
        <p:nvCxnSpPr>
          <p:cNvPr id="23" name="Straight Connector 22">
            <a:extLst>
              <a:ext uri="{FF2B5EF4-FFF2-40B4-BE49-F238E27FC236}">
                <a16:creationId xmlns:a16="http://schemas.microsoft.com/office/drawing/2014/main" id="{66F139EA-7E48-BFDE-F8AC-FD104953EF44}"/>
              </a:ext>
            </a:extLst>
          </p:cNvPr>
          <p:cNvCxnSpPr>
            <a:stCxn id="8" idx="3"/>
            <a:endCxn id="21" idx="1"/>
          </p:cNvCxnSpPr>
          <p:nvPr/>
        </p:nvCxnSpPr>
        <p:spPr>
          <a:xfrm flipV="1">
            <a:off x="7692259" y="3271150"/>
            <a:ext cx="1601630" cy="227399"/>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AA09C9D9-055F-ED9A-2585-952DB38616A3}"/>
              </a:ext>
            </a:extLst>
          </p:cNvPr>
          <p:cNvSpPr/>
          <p:nvPr/>
        </p:nvSpPr>
        <p:spPr>
          <a:xfrm>
            <a:off x="9419824" y="4002879"/>
            <a:ext cx="1446659" cy="1031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 model architecture</a:t>
            </a:r>
          </a:p>
        </p:txBody>
      </p:sp>
      <p:cxnSp>
        <p:nvCxnSpPr>
          <p:cNvPr id="26" name="Straight Connector 25">
            <a:extLst>
              <a:ext uri="{FF2B5EF4-FFF2-40B4-BE49-F238E27FC236}">
                <a16:creationId xmlns:a16="http://schemas.microsoft.com/office/drawing/2014/main" id="{81B1CD96-82FE-D567-E501-8779C83E19B4}"/>
              </a:ext>
            </a:extLst>
          </p:cNvPr>
          <p:cNvCxnSpPr>
            <a:stCxn id="9" idx="3"/>
            <a:endCxn id="24" idx="1"/>
          </p:cNvCxnSpPr>
          <p:nvPr/>
        </p:nvCxnSpPr>
        <p:spPr>
          <a:xfrm>
            <a:off x="7932097" y="4053374"/>
            <a:ext cx="1487727" cy="465171"/>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7393F09-7CEB-8FED-0405-CABEFC02C04B}"/>
              </a:ext>
            </a:extLst>
          </p:cNvPr>
          <p:cNvSpPr/>
          <p:nvPr/>
        </p:nvSpPr>
        <p:spPr>
          <a:xfrm>
            <a:off x="8192070" y="5383074"/>
            <a:ext cx="1446659" cy="1031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 control object</a:t>
            </a:r>
          </a:p>
        </p:txBody>
      </p:sp>
      <p:cxnSp>
        <p:nvCxnSpPr>
          <p:cNvPr id="29" name="Straight Connector 28">
            <a:extLst>
              <a:ext uri="{FF2B5EF4-FFF2-40B4-BE49-F238E27FC236}">
                <a16:creationId xmlns:a16="http://schemas.microsoft.com/office/drawing/2014/main" id="{5E09CA0F-DB14-C429-D094-5C2ED89EF940}"/>
              </a:ext>
            </a:extLst>
          </p:cNvPr>
          <p:cNvCxnSpPr>
            <a:stCxn id="27" idx="0"/>
            <a:endCxn id="10" idx="3"/>
          </p:cNvCxnSpPr>
          <p:nvPr/>
        </p:nvCxnSpPr>
        <p:spPr>
          <a:xfrm flipH="1" flipV="1">
            <a:off x="7692258" y="4544586"/>
            <a:ext cx="1223142" cy="8384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2664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r>
              <a:rPr lang="en-GB"/>
              <a:t>Bootstrap why ~63.2%?</a:t>
            </a:r>
          </a:p>
        </p:txBody>
      </p:sp>
      <p:sp>
        <p:nvSpPr>
          <p:cNvPr id="202755" name="Rectangle 3"/>
          <p:cNvSpPr>
            <a:spLocks noGrp="1" noChangeArrowheads="1"/>
          </p:cNvSpPr>
          <p:nvPr>
            <p:ph type="body" idx="1"/>
          </p:nvPr>
        </p:nvSpPr>
        <p:spPr>
          <a:xfrm>
            <a:off x="595842" y="1792359"/>
            <a:ext cx="9447567" cy="4114800"/>
          </a:xfrm>
        </p:spPr>
        <p:txBody>
          <a:bodyPr/>
          <a:lstStyle/>
          <a:p>
            <a:r>
              <a:rPr lang="en-GB" dirty="0"/>
              <a:t>Given n instances</a:t>
            </a:r>
          </a:p>
          <a:p>
            <a:pPr lvl="1"/>
            <a:r>
              <a:rPr lang="en-GB" dirty="0"/>
              <a:t>chance of picking an instance 1/n</a:t>
            </a:r>
          </a:p>
          <a:p>
            <a:pPr lvl="1"/>
            <a:r>
              <a:rPr lang="en-GB" dirty="0"/>
              <a:t>so chance of not picking is (1- 1/n)</a:t>
            </a:r>
          </a:p>
          <a:p>
            <a:r>
              <a:rPr lang="en-GB" dirty="0"/>
              <a:t>Multiply these probabilities for n picking opportunities </a:t>
            </a:r>
          </a:p>
          <a:p>
            <a:pPr lvl="1"/>
            <a:r>
              <a:rPr lang="en-GB" dirty="0"/>
              <a:t>chance of an instance not being picked </a:t>
            </a:r>
          </a:p>
          <a:p>
            <a:pPr lvl="2"/>
            <a:r>
              <a:rPr lang="en-GB" dirty="0"/>
              <a:t>(1 - 1/n)</a:t>
            </a:r>
            <a:r>
              <a:rPr lang="en-GB" sz="3200" baseline="30000" dirty="0"/>
              <a:t>n</a:t>
            </a:r>
            <a:r>
              <a:rPr lang="en-GB" baseline="30000" dirty="0"/>
              <a:t> </a:t>
            </a:r>
            <a:r>
              <a:rPr lang="en-GB" dirty="0"/>
              <a:t> </a:t>
            </a:r>
            <a:r>
              <a:rPr lang="en-GB" dirty="0">
                <a:cs typeface="Arial" pitchFamily="34" charset="0"/>
              </a:rPr>
              <a:t>≈</a:t>
            </a:r>
            <a:r>
              <a:rPr lang="en-GB" dirty="0">
                <a:solidFill>
                  <a:srgbClr val="000000"/>
                </a:solidFill>
              </a:rPr>
              <a:t> </a:t>
            </a:r>
            <a:r>
              <a:rPr lang="en-GB" dirty="0"/>
              <a:t> 0.368 = 36.8%</a:t>
            </a:r>
          </a:p>
          <a:p>
            <a:pPr lvl="1"/>
            <a:r>
              <a:rPr lang="en-GB" dirty="0"/>
              <a:t>chance of being picked = (100 – 36.8)% = 63.2%</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a:xfrm>
            <a:off x="838200" y="921769"/>
            <a:ext cx="10515600" cy="757129"/>
          </a:xfrm>
        </p:spPr>
        <p:txBody>
          <a:bodyPr/>
          <a:lstStyle/>
          <a:p>
            <a:r>
              <a:rPr lang="en-GB" dirty="0"/>
              <a:t>Contents</a:t>
            </a:r>
          </a:p>
        </p:txBody>
      </p:sp>
      <p:sp>
        <p:nvSpPr>
          <p:cNvPr id="281603" name="Rectangle 3"/>
          <p:cNvSpPr>
            <a:spLocks noGrp="1" noChangeArrowheads="1"/>
          </p:cNvSpPr>
          <p:nvPr>
            <p:ph type="body" idx="1"/>
          </p:nvPr>
        </p:nvSpPr>
        <p:spPr>
          <a:xfrm>
            <a:off x="838200" y="1678898"/>
            <a:ext cx="8261350" cy="4114800"/>
          </a:xfrm>
        </p:spPr>
        <p:txBody>
          <a:bodyPr/>
          <a:lstStyle/>
          <a:p>
            <a:pPr marL="0">
              <a:spcBef>
                <a:spcPts val="600"/>
              </a:spcBef>
            </a:pPr>
            <a:r>
              <a:rPr lang="en-GB" dirty="0">
                <a:solidFill>
                  <a:schemeClr val="bg1">
                    <a:lumMod val="65000"/>
                  </a:schemeClr>
                </a:solidFill>
              </a:rPr>
              <a:t>Why Evaluate classification models?</a:t>
            </a:r>
          </a:p>
          <a:p>
            <a:pPr marL="914400" lvl="3">
              <a:spcBef>
                <a:spcPts val="600"/>
              </a:spcBef>
            </a:pPr>
            <a:r>
              <a:rPr lang="en-GB" sz="2000" dirty="0">
                <a:solidFill>
                  <a:schemeClr val="bg1">
                    <a:lumMod val="65000"/>
                  </a:schemeClr>
                </a:solidFill>
              </a:rPr>
              <a:t>Experimental criteria </a:t>
            </a:r>
          </a:p>
          <a:p>
            <a:pPr marL="914400" lvl="3">
              <a:spcBef>
                <a:spcPts val="600"/>
              </a:spcBef>
            </a:pPr>
            <a:r>
              <a:rPr lang="en-GB" sz="2000" dirty="0">
                <a:solidFill>
                  <a:schemeClr val="bg1">
                    <a:lumMod val="65000"/>
                  </a:schemeClr>
                </a:solidFill>
              </a:rPr>
              <a:t>Trai</a:t>
            </a:r>
            <a:r>
              <a:rPr lang="en-GB" dirty="0">
                <a:solidFill>
                  <a:schemeClr val="bg1">
                    <a:lumMod val="65000"/>
                  </a:schemeClr>
                </a:solidFill>
              </a:rPr>
              <a:t>ning and test sets</a:t>
            </a:r>
          </a:p>
          <a:p>
            <a:pPr marL="0">
              <a:spcBef>
                <a:spcPts val="600"/>
              </a:spcBef>
            </a:pPr>
            <a:r>
              <a:rPr lang="en-GB" dirty="0">
                <a:solidFill>
                  <a:schemeClr val="bg1">
                    <a:lumMod val="65000"/>
                  </a:schemeClr>
                </a:solidFill>
              </a:rPr>
              <a:t>Measures</a:t>
            </a:r>
          </a:p>
          <a:p>
            <a:pPr marL="0">
              <a:spcBef>
                <a:spcPts val="600"/>
              </a:spcBef>
            </a:pPr>
            <a:r>
              <a:rPr lang="en-GB" dirty="0">
                <a:solidFill>
                  <a:schemeClr val="bg1">
                    <a:lumMod val="65000"/>
                  </a:schemeClr>
                </a:solidFill>
              </a:rPr>
              <a:t>Bias-variance trade-off</a:t>
            </a:r>
          </a:p>
          <a:p>
            <a:pPr marL="0">
              <a:spcBef>
                <a:spcPts val="600"/>
              </a:spcBef>
            </a:pPr>
            <a:r>
              <a:rPr lang="en-GB" dirty="0">
                <a:solidFill>
                  <a:schemeClr val="bg1">
                    <a:lumMod val="65000"/>
                  </a:schemeClr>
                </a:solidFill>
              </a:rPr>
              <a:t>Experimental Design</a:t>
            </a:r>
          </a:p>
          <a:p>
            <a:pPr marL="914400" lvl="3">
              <a:spcBef>
                <a:spcPts val="600"/>
              </a:spcBef>
            </a:pPr>
            <a:r>
              <a:rPr lang="en-GB" sz="2000" dirty="0">
                <a:solidFill>
                  <a:schemeClr val="bg1">
                    <a:lumMod val="65000"/>
                  </a:schemeClr>
                </a:solidFill>
              </a:rPr>
              <a:t>Holdout</a:t>
            </a:r>
          </a:p>
          <a:p>
            <a:pPr marL="914400" lvl="3">
              <a:spcBef>
                <a:spcPts val="600"/>
              </a:spcBef>
            </a:pPr>
            <a:r>
              <a:rPr lang="en-GB" sz="2000" dirty="0">
                <a:solidFill>
                  <a:schemeClr val="bg1">
                    <a:lumMod val="65000"/>
                  </a:schemeClr>
                </a:solidFill>
              </a:rPr>
              <a:t>Cross-validation</a:t>
            </a:r>
          </a:p>
          <a:p>
            <a:pPr marL="914400" lvl="3">
              <a:spcBef>
                <a:spcPts val="600"/>
              </a:spcBef>
            </a:pPr>
            <a:r>
              <a:rPr lang="en-GB" sz="2000" dirty="0">
                <a:solidFill>
                  <a:schemeClr val="bg1">
                    <a:lumMod val="65000"/>
                  </a:schemeClr>
                </a:solidFill>
              </a:rPr>
              <a:t>Leave-one-out</a:t>
            </a:r>
          </a:p>
          <a:p>
            <a:pPr marL="914400" lvl="3">
              <a:spcBef>
                <a:spcPts val="600"/>
              </a:spcBef>
            </a:pPr>
            <a:r>
              <a:rPr lang="en-GB" sz="2000" dirty="0">
                <a:solidFill>
                  <a:schemeClr val="bg1">
                    <a:lumMod val="65000"/>
                  </a:schemeClr>
                </a:solidFill>
              </a:rPr>
              <a:t>Bootstrap</a:t>
            </a:r>
          </a:p>
          <a:p>
            <a:pPr marL="0">
              <a:spcBef>
                <a:spcPts val="600"/>
              </a:spcBef>
            </a:pPr>
            <a:r>
              <a:rPr lang="en-GB" dirty="0"/>
              <a:t>Other considerations</a:t>
            </a:r>
          </a:p>
          <a:p>
            <a:pPr marL="0">
              <a:spcBef>
                <a:spcPts val="600"/>
              </a:spcBef>
            </a:pPr>
            <a:r>
              <a:rPr lang="en-GB" dirty="0">
                <a:solidFill>
                  <a:schemeClr val="bg1">
                    <a:lumMod val="65000"/>
                  </a:schemeClr>
                </a:solidFill>
              </a:rPr>
              <a:t>Statistical significance</a:t>
            </a:r>
          </a:p>
          <a:p>
            <a:pPr>
              <a:lnSpc>
                <a:spcPct val="70000"/>
              </a:lnSpc>
            </a:pPr>
            <a:endParaRPr lang="en-GB" dirty="0"/>
          </a:p>
        </p:txBody>
      </p:sp>
    </p:spTree>
    <p:extLst>
      <p:ext uri="{BB962C8B-B14F-4D97-AF65-F5344CB8AC3E}">
        <p14:creationId xmlns:p14="http://schemas.microsoft.com/office/powerpoint/2010/main" val="2061996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GB"/>
              <a:t>Issues</a:t>
            </a:r>
          </a:p>
        </p:txBody>
      </p:sp>
      <p:graphicFrame>
        <p:nvGraphicFramePr>
          <p:cNvPr id="2" name="Diagram 1"/>
          <p:cNvGraphicFramePr/>
          <p:nvPr>
            <p:extLst>
              <p:ext uri="{D42A27DB-BD31-4B8C-83A1-F6EECF244321}">
                <p14:modId xmlns:p14="http://schemas.microsoft.com/office/powerpoint/2010/main" val="2651327904"/>
              </p:ext>
            </p:extLst>
          </p:nvPr>
        </p:nvGraphicFramePr>
        <p:xfrm>
          <a:off x="1441609" y="1263446"/>
          <a:ext cx="9144000" cy="54208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67497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843" y="861809"/>
            <a:ext cx="10515600" cy="757129"/>
          </a:xfrm>
        </p:spPr>
        <p:txBody>
          <a:bodyPr/>
          <a:lstStyle/>
          <a:p>
            <a:r>
              <a:rPr lang="en-GB" dirty="0"/>
              <a:t>Other issues - classification</a:t>
            </a:r>
          </a:p>
        </p:txBody>
      </p:sp>
      <p:sp>
        <p:nvSpPr>
          <p:cNvPr id="3" name="Content Placeholder 2"/>
          <p:cNvSpPr>
            <a:spLocks noGrp="1"/>
          </p:cNvSpPr>
          <p:nvPr>
            <p:ph idx="1"/>
          </p:nvPr>
        </p:nvSpPr>
        <p:spPr>
          <a:xfrm>
            <a:off x="595843" y="1537119"/>
            <a:ext cx="11396288" cy="4114800"/>
          </a:xfrm>
        </p:spPr>
        <p:txBody>
          <a:bodyPr/>
          <a:lstStyle/>
          <a:p>
            <a:r>
              <a:rPr lang="en-GB" dirty="0"/>
              <a:t>% Accuracy is a measure of “goodness”</a:t>
            </a:r>
          </a:p>
          <a:p>
            <a:pPr lvl="1"/>
            <a:r>
              <a:rPr lang="en-GB" dirty="0"/>
              <a:t>But there are other measures</a:t>
            </a:r>
          </a:p>
          <a:p>
            <a:r>
              <a:rPr lang="en-GB" dirty="0"/>
              <a:t>Where the errors are may be key</a:t>
            </a:r>
          </a:p>
          <a:p>
            <a:pPr lvl="1"/>
            <a:r>
              <a:rPr lang="en-GB" dirty="0"/>
              <a:t>E.g. Data about cows in heat. 97% of the data is about cows which are not in heat</a:t>
            </a:r>
          </a:p>
          <a:p>
            <a:pPr lvl="2"/>
            <a:r>
              <a:rPr lang="en-GB" dirty="0"/>
              <a:t>So if classifier answers “no”, it will achieve a 97% accuracy</a:t>
            </a:r>
          </a:p>
          <a:p>
            <a:pPr lvl="2"/>
            <a:r>
              <a:rPr lang="en-GB" dirty="0"/>
              <a:t>But it will be useless to a farmer!</a:t>
            </a:r>
          </a:p>
          <a:p>
            <a:pPr lvl="1"/>
            <a:r>
              <a:rPr lang="en-GB" dirty="0"/>
              <a:t>E.g. Errors missing a true illness may be worse than errors where illness is diagnosed when patient is healthy</a:t>
            </a:r>
          </a:p>
          <a:p>
            <a:r>
              <a:rPr lang="en-GB" dirty="0"/>
              <a:t> Distribution of errors may also be important.</a:t>
            </a:r>
          </a:p>
          <a:p>
            <a:r>
              <a:rPr lang="en-GB" dirty="0"/>
              <a:t>Is the classifier’s performance better than the expert’s?</a:t>
            </a:r>
          </a:p>
          <a:p>
            <a:pPr lvl="1"/>
            <a:r>
              <a:rPr lang="en-GB" sz="2000" dirty="0"/>
              <a:t>If current technology allows correct diagnosis of disease X 60% of the time, a classifier which diagnoses it correctly 68% of the time is good!</a:t>
            </a:r>
          </a:p>
          <a:p>
            <a:pPr marL="285750" indent="-285750">
              <a:lnSpc>
                <a:spcPct val="150000"/>
              </a:lnSpc>
            </a:pPr>
            <a:endParaRPr lang="en-GB" sz="2000" dirty="0"/>
          </a:p>
          <a:p>
            <a:pPr lvl="1"/>
            <a:endParaRPr lang="en-GB" dirty="0"/>
          </a:p>
        </p:txBody>
      </p:sp>
    </p:spTree>
    <p:extLst>
      <p:ext uri="{BB962C8B-B14F-4D97-AF65-F5344CB8AC3E}">
        <p14:creationId xmlns:p14="http://schemas.microsoft.com/office/powerpoint/2010/main" val="19176666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(Confusion Matrices)</a:t>
            </a:r>
          </a:p>
        </p:txBody>
      </p:sp>
      <p:graphicFrame>
        <p:nvGraphicFramePr>
          <p:cNvPr id="5" name="Group 75"/>
          <p:cNvGraphicFramePr>
            <a:graphicFrameLocks/>
          </p:cNvGraphicFramePr>
          <p:nvPr/>
        </p:nvGraphicFramePr>
        <p:xfrm>
          <a:off x="8278857" y="2778868"/>
          <a:ext cx="2016125" cy="2073145"/>
        </p:xfrm>
        <a:graphic>
          <a:graphicData uri="http://schemas.openxmlformats.org/drawingml/2006/table">
            <a:tbl>
              <a:tblPr/>
              <a:tblGrid>
                <a:gridCol w="504825">
                  <a:extLst>
                    <a:ext uri="{9D8B030D-6E8A-4147-A177-3AD203B41FA5}">
                      <a16:colId xmlns:a16="http://schemas.microsoft.com/office/drawing/2014/main" val="20000"/>
                    </a:ext>
                  </a:extLst>
                </a:gridCol>
                <a:gridCol w="504825">
                  <a:extLst>
                    <a:ext uri="{9D8B030D-6E8A-4147-A177-3AD203B41FA5}">
                      <a16:colId xmlns:a16="http://schemas.microsoft.com/office/drawing/2014/main" val="20001"/>
                    </a:ext>
                  </a:extLst>
                </a:gridCol>
                <a:gridCol w="501650">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tblGrid>
              <a:tr h="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sz="2800" b="0" i="0" u="none" strike="noStrike" cap="none" normalizeH="0" baseline="0" dirty="0">
                        <a:ln>
                          <a:noFill/>
                        </a:ln>
                        <a:solidFill>
                          <a:schemeClr val="tx1"/>
                        </a:solidFill>
                        <a:effectLst/>
                        <a:latin typeface="Tahoma" pitchFamily="34" charset="0"/>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800" b="1" i="0" u="none" strike="noStrike" cap="none" normalizeH="0" baseline="0">
                          <a:ln>
                            <a:noFill/>
                          </a:ln>
                          <a:solidFill>
                            <a:schemeClr val="folHlink"/>
                          </a:solidFill>
                          <a:effectLst/>
                          <a:latin typeface="Tahoma" pitchFamily="34" charset="0"/>
                        </a:rPr>
                        <a:t>a</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800" b="1" i="0" u="none" strike="noStrike" cap="none" normalizeH="0" baseline="0">
                          <a:ln>
                            <a:noFill/>
                          </a:ln>
                          <a:solidFill>
                            <a:schemeClr val="folHlink"/>
                          </a:solidFill>
                          <a:effectLst/>
                          <a:latin typeface="Tahoma" pitchFamily="34" charset="0"/>
                        </a:rPr>
                        <a:t>b</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800" b="1" i="0" u="none" strike="noStrike" cap="none" normalizeH="0" baseline="0">
                          <a:ln>
                            <a:noFill/>
                          </a:ln>
                          <a:solidFill>
                            <a:schemeClr val="folHlink"/>
                          </a:solidFill>
                          <a:effectLst/>
                          <a:latin typeface="Tahoma" pitchFamily="34" charset="0"/>
                        </a:rPr>
                        <a:t>c</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31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800" b="1" i="0" u="none" strike="noStrike" cap="none" normalizeH="0" baseline="0">
                          <a:ln>
                            <a:noFill/>
                          </a:ln>
                          <a:solidFill>
                            <a:schemeClr val="folHlink"/>
                          </a:solidFill>
                          <a:effectLst/>
                          <a:latin typeface="Tahoma" pitchFamily="34" charset="0"/>
                        </a:rPr>
                        <a:t>a</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tx1"/>
                          </a:solidFill>
                          <a:effectLst/>
                          <a:latin typeface="Tahoma" pitchFamily="34" charset="0"/>
                        </a:rPr>
                        <a:t>24</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hlink"/>
                          </a:solidFill>
                          <a:effectLst/>
                          <a:latin typeface="Tahoma" pitchFamily="34" charset="0"/>
                        </a:rPr>
                        <a:t>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hlink"/>
                          </a:solidFill>
                          <a:effectLst/>
                          <a:latin typeface="Tahoma" pitchFamily="34" charset="0"/>
                        </a:rPr>
                        <a:t>0</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31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800" b="1" i="0" u="none" strike="noStrike" cap="none" normalizeH="0" baseline="0">
                          <a:ln>
                            <a:noFill/>
                          </a:ln>
                          <a:solidFill>
                            <a:schemeClr val="folHlink"/>
                          </a:solidFill>
                          <a:effectLst/>
                          <a:latin typeface="Tahoma" pitchFamily="34" charset="0"/>
                        </a:rPr>
                        <a:t>b</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hlink"/>
                          </a:solidFill>
                          <a:effectLst/>
                          <a:latin typeface="Tahoma" pitchFamily="34" charset="0"/>
                        </a:rPr>
                        <a:t>4</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tx1"/>
                          </a:solidFill>
                          <a:effectLst/>
                          <a:latin typeface="Tahoma" pitchFamily="34" charset="0"/>
                        </a:rPr>
                        <a:t>16</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hlink"/>
                          </a:solidFill>
                          <a:effectLst/>
                          <a:latin typeface="Tahoma" pitchFamily="34" charset="0"/>
                        </a:rPr>
                        <a:t>6</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31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800" b="1" i="0" u="none" strike="noStrike" cap="none" normalizeH="0" baseline="0">
                          <a:ln>
                            <a:noFill/>
                          </a:ln>
                          <a:solidFill>
                            <a:schemeClr val="folHlink"/>
                          </a:solidFill>
                          <a:effectLst/>
                          <a:latin typeface="Tahoma" pitchFamily="34" charset="0"/>
                        </a:rPr>
                        <a:t>c</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hlink"/>
                          </a:solidFill>
                          <a:effectLst/>
                          <a:latin typeface="Tahoma" pitchFamily="34" charset="0"/>
                        </a:rPr>
                        <a:t>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hlink"/>
                          </a:solidFill>
                          <a:effectLst/>
                          <a:latin typeface="Tahoma" pitchFamily="34" charset="0"/>
                        </a:rPr>
                        <a:t>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tx1"/>
                          </a:solidFill>
                          <a:effectLst/>
                          <a:latin typeface="Tahoma" pitchFamily="34" charset="0"/>
                        </a:rPr>
                        <a:t>25</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6" name="Group 75"/>
          <p:cNvGraphicFramePr>
            <a:graphicFrameLocks/>
          </p:cNvGraphicFramePr>
          <p:nvPr/>
        </p:nvGraphicFramePr>
        <p:xfrm>
          <a:off x="2158276" y="2780929"/>
          <a:ext cx="2016125" cy="2073145"/>
        </p:xfrm>
        <a:graphic>
          <a:graphicData uri="http://schemas.openxmlformats.org/drawingml/2006/table">
            <a:tbl>
              <a:tblPr/>
              <a:tblGrid>
                <a:gridCol w="504825">
                  <a:extLst>
                    <a:ext uri="{9D8B030D-6E8A-4147-A177-3AD203B41FA5}">
                      <a16:colId xmlns:a16="http://schemas.microsoft.com/office/drawing/2014/main" val="20000"/>
                    </a:ext>
                  </a:extLst>
                </a:gridCol>
                <a:gridCol w="504825">
                  <a:extLst>
                    <a:ext uri="{9D8B030D-6E8A-4147-A177-3AD203B41FA5}">
                      <a16:colId xmlns:a16="http://schemas.microsoft.com/office/drawing/2014/main" val="20001"/>
                    </a:ext>
                  </a:extLst>
                </a:gridCol>
                <a:gridCol w="501650">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tblGrid>
              <a:tr h="49551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sz="2800" b="0" i="0" u="none" strike="noStrike" cap="none" normalizeH="0" baseline="0" dirty="0">
                        <a:ln>
                          <a:noFill/>
                        </a:ln>
                        <a:solidFill>
                          <a:schemeClr val="tx1"/>
                        </a:solidFill>
                        <a:effectLst/>
                        <a:latin typeface="Tahoma" pitchFamily="34" charset="0"/>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800" b="1" i="0" u="none" strike="noStrike" cap="none" normalizeH="0" baseline="0">
                          <a:ln>
                            <a:noFill/>
                          </a:ln>
                          <a:solidFill>
                            <a:schemeClr val="folHlink"/>
                          </a:solidFill>
                          <a:effectLst/>
                          <a:latin typeface="Tahoma" pitchFamily="34" charset="0"/>
                        </a:rPr>
                        <a:t>a</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800" b="1" i="0" u="none" strike="noStrike" cap="none" normalizeH="0" baseline="0">
                          <a:ln>
                            <a:noFill/>
                          </a:ln>
                          <a:solidFill>
                            <a:schemeClr val="folHlink"/>
                          </a:solidFill>
                          <a:effectLst/>
                          <a:latin typeface="Tahoma" pitchFamily="34" charset="0"/>
                        </a:rPr>
                        <a:t>b</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800" b="1" i="0" u="none" strike="noStrike" cap="none" normalizeH="0" baseline="0">
                          <a:ln>
                            <a:noFill/>
                          </a:ln>
                          <a:solidFill>
                            <a:schemeClr val="folHlink"/>
                          </a:solidFill>
                          <a:effectLst/>
                          <a:latin typeface="Tahoma" pitchFamily="34" charset="0"/>
                        </a:rPr>
                        <a:t>c</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31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800" b="1" i="0" u="none" strike="noStrike" cap="none" normalizeH="0" baseline="0">
                          <a:ln>
                            <a:noFill/>
                          </a:ln>
                          <a:solidFill>
                            <a:schemeClr val="folHlink"/>
                          </a:solidFill>
                          <a:effectLst/>
                          <a:latin typeface="Tahoma" pitchFamily="34" charset="0"/>
                        </a:rPr>
                        <a:t>a</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tx1"/>
                          </a:solidFill>
                          <a:effectLst/>
                          <a:latin typeface="Tahoma" pitchFamily="34" charset="0"/>
                        </a:rPr>
                        <a:t>20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hlink"/>
                          </a:solidFill>
                          <a:effectLst/>
                          <a:latin typeface="Tahoma" pitchFamily="34" charset="0"/>
                        </a:rPr>
                        <a:t>2</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hlink"/>
                          </a:solidFill>
                          <a:effectLst/>
                          <a:latin typeface="Tahoma" pitchFamily="34" charset="0"/>
                        </a:rPr>
                        <a:t>2</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31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800" b="1" i="0" u="none" strike="noStrike" cap="none" normalizeH="0" baseline="0">
                          <a:ln>
                            <a:noFill/>
                          </a:ln>
                          <a:solidFill>
                            <a:schemeClr val="folHlink"/>
                          </a:solidFill>
                          <a:effectLst/>
                          <a:latin typeface="Tahoma" pitchFamily="34" charset="0"/>
                        </a:rPr>
                        <a:t>b</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hlink"/>
                          </a:solidFill>
                          <a:effectLst/>
                          <a:latin typeface="Tahoma" pitchFamily="34" charset="0"/>
                        </a:rPr>
                        <a:t>1</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tx1"/>
                          </a:solidFill>
                          <a:effectLst/>
                          <a:latin typeface="Tahoma" pitchFamily="34" charset="0"/>
                        </a:rPr>
                        <a:t>23</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hlink"/>
                          </a:solidFill>
                          <a:effectLst/>
                          <a:latin typeface="Tahoma" pitchFamily="34" charset="0"/>
                        </a:rPr>
                        <a:t>2</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31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800" b="1" i="0" u="none" strike="noStrike" cap="none" normalizeH="0" baseline="0">
                          <a:ln>
                            <a:noFill/>
                          </a:ln>
                          <a:solidFill>
                            <a:schemeClr val="folHlink"/>
                          </a:solidFill>
                          <a:effectLst/>
                          <a:latin typeface="Tahoma" pitchFamily="34" charset="0"/>
                        </a:rPr>
                        <a:t>c</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a:ln>
                            <a:noFill/>
                          </a:ln>
                          <a:solidFill>
                            <a:schemeClr val="hlink"/>
                          </a:solidFill>
                          <a:effectLst/>
                          <a:latin typeface="Tahoma" pitchFamily="34" charset="0"/>
                        </a:rPr>
                        <a:t>1</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hlink"/>
                          </a:solidFill>
                          <a:effectLst/>
                          <a:latin typeface="Tahoma" pitchFamily="34" charset="0"/>
                        </a:rPr>
                        <a:t>2</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tx1"/>
                          </a:solidFill>
                          <a:effectLst/>
                          <a:latin typeface="Tahoma" pitchFamily="34" charset="0"/>
                        </a:rPr>
                        <a:t>22</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Rounded Rectangular Callout 6"/>
          <p:cNvSpPr/>
          <p:nvPr/>
        </p:nvSpPr>
        <p:spPr>
          <a:xfrm>
            <a:off x="4341132" y="3323339"/>
            <a:ext cx="2425655" cy="566171"/>
          </a:xfrm>
          <a:prstGeom prst="wedgeRoundRectCallout">
            <a:avLst>
              <a:gd name="adj1" fmla="val -55798"/>
              <a:gd name="adj2" fmla="val 121591"/>
              <a:gd name="adj3" fmla="val 16667"/>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10/75 % errors, evenly distributed</a:t>
            </a:r>
          </a:p>
        </p:txBody>
      </p:sp>
      <p:sp>
        <p:nvSpPr>
          <p:cNvPr id="8" name="Rounded Rectangular Callout 7"/>
          <p:cNvSpPr/>
          <p:nvPr/>
        </p:nvSpPr>
        <p:spPr>
          <a:xfrm>
            <a:off x="4583833" y="4452107"/>
            <a:ext cx="2898099" cy="747013"/>
          </a:xfrm>
          <a:prstGeom prst="wedgeRoundRectCallout">
            <a:avLst>
              <a:gd name="adj1" fmla="val 81364"/>
              <a:gd name="adj2" fmla="val -101351"/>
              <a:gd name="adj3" fmla="val 16667"/>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10/75 % errors, all in the classification of “b”</a:t>
            </a:r>
          </a:p>
        </p:txBody>
      </p:sp>
      <p:sp>
        <p:nvSpPr>
          <p:cNvPr id="3" name="TextBox 2"/>
          <p:cNvSpPr txBox="1"/>
          <p:nvPr/>
        </p:nvSpPr>
        <p:spPr>
          <a:xfrm>
            <a:off x="2674939" y="2338385"/>
            <a:ext cx="1141659" cy="369332"/>
          </a:xfrm>
          <a:prstGeom prst="rect">
            <a:avLst/>
          </a:prstGeom>
          <a:noFill/>
        </p:spPr>
        <p:txBody>
          <a:bodyPr wrap="none" rtlCol="0">
            <a:spAutoFit/>
          </a:bodyPr>
          <a:lstStyle/>
          <a:p>
            <a:r>
              <a:rPr lang="en-GB" dirty="0"/>
              <a:t>Classed as</a:t>
            </a:r>
          </a:p>
        </p:txBody>
      </p:sp>
      <p:sp>
        <p:nvSpPr>
          <p:cNvPr id="9" name="TextBox 8"/>
          <p:cNvSpPr txBox="1"/>
          <p:nvPr/>
        </p:nvSpPr>
        <p:spPr>
          <a:xfrm>
            <a:off x="8623917" y="2409535"/>
            <a:ext cx="1141659" cy="369332"/>
          </a:xfrm>
          <a:prstGeom prst="rect">
            <a:avLst/>
          </a:prstGeom>
          <a:noFill/>
        </p:spPr>
        <p:txBody>
          <a:bodyPr wrap="none" rtlCol="0">
            <a:spAutoFit/>
          </a:bodyPr>
          <a:lstStyle/>
          <a:p>
            <a:r>
              <a:rPr lang="en-GB" dirty="0"/>
              <a:t>Classed as</a:t>
            </a:r>
          </a:p>
        </p:txBody>
      </p:sp>
    </p:spTree>
    <p:extLst>
      <p:ext uri="{BB962C8B-B14F-4D97-AF65-F5344CB8AC3E}">
        <p14:creationId xmlns:p14="http://schemas.microsoft.com/office/powerpoint/2010/main" val="29921720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p>
        </p:txBody>
      </p:sp>
      <p:graphicFrame>
        <p:nvGraphicFramePr>
          <p:cNvPr id="5" name="Group 75"/>
          <p:cNvGraphicFramePr>
            <a:graphicFrameLocks/>
          </p:cNvGraphicFramePr>
          <p:nvPr/>
        </p:nvGraphicFramePr>
        <p:xfrm>
          <a:off x="7453241" y="2183055"/>
          <a:ext cx="2016125" cy="2073145"/>
        </p:xfrm>
        <a:graphic>
          <a:graphicData uri="http://schemas.openxmlformats.org/drawingml/2006/table">
            <a:tbl>
              <a:tblPr/>
              <a:tblGrid>
                <a:gridCol w="504825">
                  <a:extLst>
                    <a:ext uri="{9D8B030D-6E8A-4147-A177-3AD203B41FA5}">
                      <a16:colId xmlns:a16="http://schemas.microsoft.com/office/drawing/2014/main" val="20000"/>
                    </a:ext>
                  </a:extLst>
                </a:gridCol>
                <a:gridCol w="504825">
                  <a:extLst>
                    <a:ext uri="{9D8B030D-6E8A-4147-A177-3AD203B41FA5}">
                      <a16:colId xmlns:a16="http://schemas.microsoft.com/office/drawing/2014/main" val="20001"/>
                    </a:ext>
                  </a:extLst>
                </a:gridCol>
                <a:gridCol w="501650">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tblGrid>
              <a:tr h="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sz="2800" b="0" i="0" u="none" strike="noStrike" cap="none" normalizeH="0" baseline="0" dirty="0">
                        <a:ln>
                          <a:noFill/>
                        </a:ln>
                        <a:solidFill>
                          <a:schemeClr val="tx1"/>
                        </a:solidFill>
                        <a:effectLst/>
                        <a:latin typeface="Tahoma" pitchFamily="34" charset="0"/>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800" b="1" i="0" u="none" strike="noStrike" cap="none" normalizeH="0" baseline="0">
                          <a:ln>
                            <a:noFill/>
                          </a:ln>
                          <a:solidFill>
                            <a:schemeClr val="folHlink"/>
                          </a:solidFill>
                          <a:effectLst/>
                          <a:latin typeface="Tahoma" pitchFamily="34" charset="0"/>
                        </a:rPr>
                        <a:t>a</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800" b="1" i="0" u="none" strike="noStrike" cap="none" normalizeH="0" baseline="0">
                          <a:ln>
                            <a:noFill/>
                          </a:ln>
                          <a:solidFill>
                            <a:schemeClr val="folHlink"/>
                          </a:solidFill>
                          <a:effectLst/>
                          <a:latin typeface="Tahoma" pitchFamily="34" charset="0"/>
                        </a:rPr>
                        <a:t>b</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800" b="1" i="0" u="none" strike="noStrike" cap="none" normalizeH="0" baseline="0">
                          <a:ln>
                            <a:noFill/>
                          </a:ln>
                          <a:solidFill>
                            <a:schemeClr val="folHlink"/>
                          </a:solidFill>
                          <a:effectLst/>
                          <a:latin typeface="Tahoma" pitchFamily="34" charset="0"/>
                        </a:rPr>
                        <a:t>c</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31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800" b="1" i="0" u="none" strike="noStrike" cap="none" normalizeH="0" baseline="0">
                          <a:ln>
                            <a:noFill/>
                          </a:ln>
                          <a:solidFill>
                            <a:schemeClr val="folHlink"/>
                          </a:solidFill>
                          <a:effectLst/>
                          <a:latin typeface="Tahoma" pitchFamily="34" charset="0"/>
                        </a:rPr>
                        <a:t>a</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tx1"/>
                          </a:solidFill>
                          <a:effectLst/>
                          <a:latin typeface="Tahoma" pitchFamily="34" charset="0"/>
                        </a:rPr>
                        <a:t>80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hlink"/>
                          </a:solidFill>
                          <a:effectLst/>
                          <a:latin typeface="Tahoma" pitchFamily="34" charset="0"/>
                        </a:rPr>
                        <a:t>15</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hlink"/>
                          </a:solidFill>
                          <a:effectLst/>
                          <a:latin typeface="Tahoma" pitchFamily="34" charset="0"/>
                        </a:rPr>
                        <a:t>0</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31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800" b="1" i="0" u="none" strike="noStrike" cap="none" normalizeH="0" baseline="0">
                          <a:ln>
                            <a:noFill/>
                          </a:ln>
                          <a:solidFill>
                            <a:schemeClr val="folHlink"/>
                          </a:solidFill>
                          <a:effectLst/>
                          <a:latin typeface="Tahoma" pitchFamily="34" charset="0"/>
                        </a:rPr>
                        <a:t>b</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hlink"/>
                          </a:solidFill>
                          <a:effectLst/>
                          <a:latin typeface="Tahoma" pitchFamily="34" charset="0"/>
                        </a:rPr>
                        <a:t>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tx1"/>
                          </a:solidFill>
                          <a:effectLst/>
                          <a:latin typeface="Tahoma" pitchFamily="34" charset="0"/>
                        </a:rPr>
                        <a:t>90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hlink"/>
                          </a:solidFill>
                          <a:effectLst/>
                          <a:latin typeface="Tahoma" pitchFamily="34" charset="0"/>
                        </a:rPr>
                        <a:t>0</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31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800" b="1" i="0" u="none" strike="noStrike" cap="none" normalizeH="0" baseline="0">
                          <a:ln>
                            <a:noFill/>
                          </a:ln>
                          <a:solidFill>
                            <a:schemeClr val="folHlink"/>
                          </a:solidFill>
                          <a:effectLst/>
                          <a:latin typeface="Tahoma" pitchFamily="34" charset="0"/>
                        </a:rPr>
                        <a:t>c</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hlink"/>
                          </a:solidFill>
                          <a:effectLst/>
                          <a:latin typeface="Tahoma" pitchFamily="34" charset="0"/>
                        </a:rPr>
                        <a:t>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hlink"/>
                          </a:solidFill>
                          <a:effectLst/>
                          <a:latin typeface="Tahoma" pitchFamily="34" charset="0"/>
                        </a:rPr>
                        <a:t>15</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tx1"/>
                          </a:solidFill>
                          <a:effectLst/>
                          <a:latin typeface="Tahoma" pitchFamily="34" charset="0"/>
                        </a:rPr>
                        <a:t>80</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6" name="Group 75"/>
          <p:cNvGraphicFramePr>
            <a:graphicFrameLocks/>
          </p:cNvGraphicFramePr>
          <p:nvPr/>
        </p:nvGraphicFramePr>
        <p:xfrm>
          <a:off x="780797" y="2113711"/>
          <a:ext cx="2016125" cy="2073145"/>
        </p:xfrm>
        <a:graphic>
          <a:graphicData uri="http://schemas.openxmlformats.org/drawingml/2006/table">
            <a:tbl>
              <a:tblPr/>
              <a:tblGrid>
                <a:gridCol w="504825">
                  <a:extLst>
                    <a:ext uri="{9D8B030D-6E8A-4147-A177-3AD203B41FA5}">
                      <a16:colId xmlns:a16="http://schemas.microsoft.com/office/drawing/2014/main" val="20000"/>
                    </a:ext>
                  </a:extLst>
                </a:gridCol>
                <a:gridCol w="504825">
                  <a:extLst>
                    <a:ext uri="{9D8B030D-6E8A-4147-A177-3AD203B41FA5}">
                      <a16:colId xmlns:a16="http://schemas.microsoft.com/office/drawing/2014/main" val="20001"/>
                    </a:ext>
                  </a:extLst>
                </a:gridCol>
                <a:gridCol w="501650">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tblGrid>
              <a:tr h="49551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sz="2800" b="0" i="0" u="none" strike="noStrike" cap="none" normalizeH="0" baseline="0" dirty="0">
                        <a:ln>
                          <a:noFill/>
                        </a:ln>
                        <a:solidFill>
                          <a:schemeClr val="tx1"/>
                        </a:solidFill>
                        <a:effectLst/>
                        <a:latin typeface="Tahoma" pitchFamily="34" charset="0"/>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800" b="1" i="0" u="none" strike="noStrike" cap="none" normalizeH="0" baseline="0">
                          <a:ln>
                            <a:noFill/>
                          </a:ln>
                          <a:solidFill>
                            <a:schemeClr val="folHlink"/>
                          </a:solidFill>
                          <a:effectLst/>
                          <a:latin typeface="Tahoma" pitchFamily="34" charset="0"/>
                        </a:rPr>
                        <a:t>a</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800" b="1" i="0" u="none" strike="noStrike" cap="none" normalizeH="0" baseline="0">
                          <a:ln>
                            <a:noFill/>
                          </a:ln>
                          <a:solidFill>
                            <a:schemeClr val="folHlink"/>
                          </a:solidFill>
                          <a:effectLst/>
                          <a:latin typeface="Tahoma" pitchFamily="34" charset="0"/>
                        </a:rPr>
                        <a:t>b</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800" b="1" i="0" u="none" strike="noStrike" cap="none" normalizeH="0" baseline="0">
                          <a:ln>
                            <a:noFill/>
                          </a:ln>
                          <a:solidFill>
                            <a:schemeClr val="folHlink"/>
                          </a:solidFill>
                          <a:effectLst/>
                          <a:latin typeface="Tahoma" pitchFamily="34" charset="0"/>
                        </a:rPr>
                        <a:t>c</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31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800" b="1" i="0" u="none" strike="noStrike" cap="none" normalizeH="0" baseline="0">
                          <a:ln>
                            <a:noFill/>
                          </a:ln>
                          <a:solidFill>
                            <a:schemeClr val="folHlink"/>
                          </a:solidFill>
                          <a:effectLst/>
                          <a:latin typeface="Tahoma" pitchFamily="34" charset="0"/>
                        </a:rPr>
                        <a:t>a</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tx1"/>
                          </a:solidFill>
                          <a:effectLst/>
                          <a:latin typeface="Tahoma" pitchFamily="34" charset="0"/>
                        </a:rPr>
                        <a:t>80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hlink"/>
                          </a:solidFill>
                          <a:effectLst/>
                          <a:latin typeface="Tahoma" pitchFamily="34" charset="0"/>
                        </a:rPr>
                        <a:t>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hlink"/>
                          </a:solidFill>
                          <a:effectLst/>
                          <a:latin typeface="Tahoma" pitchFamily="34" charset="0"/>
                        </a:rPr>
                        <a:t>15</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31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800" b="1" i="0" u="none" strike="noStrike" cap="none" normalizeH="0" baseline="0">
                          <a:ln>
                            <a:noFill/>
                          </a:ln>
                          <a:solidFill>
                            <a:schemeClr val="folHlink"/>
                          </a:solidFill>
                          <a:effectLst/>
                          <a:latin typeface="Tahoma" pitchFamily="34" charset="0"/>
                        </a:rPr>
                        <a:t>b</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hlink"/>
                          </a:solidFill>
                          <a:effectLst/>
                          <a:latin typeface="Tahoma" pitchFamily="34" charset="0"/>
                        </a:rPr>
                        <a:t>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tx1"/>
                          </a:solidFill>
                          <a:effectLst/>
                          <a:latin typeface="Tahoma" pitchFamily="34" charset="0"/>
                        </a:rPr>
                        <a:t>90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hlink"/>
                          </a:solidFill>
                          <a:effectLst/>
                          <a:latin typeface="Tahoma" pitchFamily="34" charset="0"/>
                        </a:rPr>
                        <a:t>0</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31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800" b="1" i="0" u="none" strike="noStrike" cap="none" normalizeH="0" baseline="0">
                          <a:ln>
                            <a:noFill/>
                          </a:ln>
                          <a:solidFill>
                            <a:schemeClr val="folHlink"/>
                          </a:solidFill>
                          <a:effectLst/>
                          <a:latin typeface="Tahoma" pitchFamily="34" charset="0"/>
                        </a:rPr>
                        <a:t>c</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hlink"/>
                          </a:solidFill>
                          <a:effectLst/>
                          <a:latin typeface="Tahoma" pitchFamily="34" charset="0"/>
                        </a:rPr>
                        <a:t>15</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hlink"/>
                          </a:solidFill>
                          <a:effectLst/>
                          <a:latin typeface="Tahoma" pitchFamily="34" charset="0"/>
                        </a:rPr>
                        <a:t>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sz="2000" b="0" i="0" u="none" strike="noStrike" cap="none" normalizeH="0" baseline="0" dirty="0">
                          <a:ln>
                            <a:noFill/>
                          </a:ln>
                          <a:solidFill>
                            <a:schemeClr val="tx1"/>
                          </a:solidFill>
                          <a:effectLst/>
                          <a:latin typeface="Tahoma" pitchFamily="34" charset="0"/>
                        </a:rPr>
                        <a:t>80</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Rounded Rectangular Callout 6"/>
          <p:cNvSpPr/>
          <p:nvPr/>
        </p:nvSpPr>
        <p:spPr>
          <a:xfrm>
            <a:off x="2963653" y="2656121"/>
            <a:ext cx="2425655" cy="566171"/>
          </a:xfrm>
          <a:prstGeom prst="wedgeRoundRectCallout">
            <a:avLst>
              <a:gd name="adj1" fmla="val -55798"/>
              <a:gd name="adj2" fmla="val 121591"/>
              <a:gd name="adj3" fmla="val 16667"/>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30/280 errors, none for class “b”</a:t>
            </a:r>
          </a:p>
        </p:txBody>
      </p:sp>
      <p:sp>
        <p:nvSpPr>
          <p:cNvPr id="8" name="Rounded Rectangular Callout 7"/>
          <p:cNvSpPr/>
          <p:nvPr/>
        </p:nvSpPr>
        <p:spPr>
          <a:xfrm>
            <a:off x="4019571" y="3482788"/>
            <a:ext cx="2808312" cy="747013"/>
          </a:xfrm>
          <a:prstGeom prst="wedgeRoundRectCallout">
            <a:avLst>
              <a:gd name="adj1" fmla="val 84928"/>
              <a:gd name="adj2" fmla="val -17803"/>
              <a:gd name="adj3" fmla="val 16667"/>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30/280 errors, none in the classification of “b”</a:t>
            </a:r>
          </a:p>
        </p:txBody>
      </p:sp>
      <p:sp>
        <p:nvSpPr>
          <p:cNvPr id="9" name="Rounded Rectangular Callout 8"/>
          <p:cNvSpPr/>
          <p:nvPr/>
        </p:nvSpPr>
        <p:spPr>
          <a:xfrm>
            <a:off x="875420" y="4960376"/>
            <a:ext cx="3816424" cy="1080120"/>
          </a:xfrm>
          <a:prstGeom prst="wedgeRoundRectCallout">
            <a:avLst>
              <a:gd name="adj1" fmla="val -17056"/>
              <a:gd name="adj2" fmla="val -118479"/>
              <a:gd name="adj3" fmla="val 16667"/>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Provided we have a big enough test set, if classifier answers “b”, it is a “b” as no instances of other classes are classifier as “b”</a:t>
            </a:r>
          </a:p>
        </p:txBody>
      </p:sp>
      <p:sp>
        <p:nvSpPr>
          <p:cNvPr id="10" name="Rounded Rectangular Callout 9"/>
          <p:cNvSpPr/>
          <p:nvPr/>
        </p:nvSpPr>
        <p:spPr>
          <a:xfrm>
            <a:off x="5267908" y="4960376"/>
            <a:ext cx="3960440" cy="1080120"/>
          </a:xfrm>
          <a:prstGeom prst="wedgeRoundRectCallout">
            <a:avLst>
              <a:gd name="adj1" fmla="val 20984"/>
              <a:gd name="adj2" fmla="val -119823"/>
              <a:gd name="adj3" fmla="val 16667"/>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If classifier answers “b”, it may, or may not be a “b” as  30/120 of “b” answers are errors</a:t>
            </a:r>
          </a:p>
        </p:txBody>
      </p:sp>
      <p:sp>
        <p:nvSpPr>
          <p:cNvPr id="11" name="TextBox 10"/>
          <p:cNvSpPr txBox="1"/>
          <p:nvPr/>
        </p:nvSpPr>
        <p:spPr>
          <a:xfrm>
            <a:off x="1307469" y="1691296"/>
            <a:ext cx="1141659" cy="369332"/>
          </a:xfrm>
          <a:prstGeom prst="rect">
            <a:avLst/>
          </a:prstGeom>
          <a:noFill/>
        </p:spPr>
        <p:txBody>
          <a:bodyPr wrap="none" rtlCol="0">
            <a:spAutoFit/>
          </a:bodyPr>
          <a:lstStyle/>
          <a:p>
            <a:r>
              <a:rPr lang="en-GB" dirty="0"/>
              <a:t>Classed as</a:t>
            </a:r>
          </a:p>
        </p:txBody>
      </p:sp>
      <p:sp>
        <p:nvSpPr>
          <p:cNvPr id="12" name="TextBox 11"/>
          <p:cNvSpPr txBox="1"/>
          <p:nvPr/>
        </p:nvSpPr>
        <p:spPr>
          <a:xfrm>
            <a:off x="7871508" y="1762701"/>
            <a:ext cx="1141659" cy="369332"/>
          </a:xfrm>
          <a:prstGeom prst="rect">
            <a:avLst/>
          </a:prstGeom>
          <a:noFill/>
        </p:spPr>
        <p:txBody>
          <a:bodyPr wrap="none" rtlCol="0">
            <a:spAutoFit/>
          </a:bodyPr>
          <a:lstStyle/>
          <a:p>
            <a:r>
              <a:rPr lang="en-GB" dirty="0"/>
              <a:t>Classed as</a:t>
            </a:r>
          </a:p>
        </p:txBody>
      </p:sp>
    </p:spTree>
    <p:extLst>
      <p:ext uri="{BB962C8B-B14F-4D97-AF65-F5344CB8AC3E}">
        <p14:creationId xmlns:p14="http://schemas.microsoft.com/office/powerpoint/2010/main" val="23582631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0AC29-0E35-4A00-B96E-AB7CBC194964}"/>
              </a:ext>
            </a:extLst>
          </p:cNvPr>
          <p:cNvSpPr>
            <a:spLocks noGrp="1"/>
          </p:cNvSpPr>
          <p:nvPr>
            <p:ph type="title"/>
          </p:nvPr>
        </p:nvSpPr>
        <p:spPr>
          <a:xfrm>
            <a:off x="595843" y="892384"/>
            <a:ext cx="10515600" cy="757129"/>
          </a:xfrm>
        </p:spPr>
        <p:txBody>
          <a:bodyPr/>
          <a:lstStyle/>
          <a:p>
            <a:r>
              <a:rPr lang="en-GB" dirty="0"/>
              <a:t>Contents</a:t>
            </a:r>
          </a:p>
        </p:txBody>
      </p:sp>
      <p:sp>
        <p:nvSpPr>
          <p:cNvPr id="3" name="Content Placeholder 2">
            <a:extLst>
              <a:ext uri="{FF2B5EF4-FFF2-40B4-BE49-F238E27FC236}">
                <a16:creationId xmlns:a16="http://schemas.microsoft.com/office/drawing/2014/main" id="{829D2B0E-E3AB-4D85-A23E-22B7D97C554F}"/>
              </a:ext>
            </a:extLst>
          </p:cNvPr>
          <p:cNvSpPr>
            <a:spLocks noGrp="1"/>
          </p:cNvSpPr>
          <p:nvPr>
            <p:ph idx="1"/>
          </p:nvPr>
        </p:nvSpPr>
        <p:spPr>
          <a:xfrm>
            <a:off x="595843" y="1523752"/>
            <a:ext cx="10515600" cy="4057777"/>
          </a:xfrm>
        </p:spPr>
        <p:txBody>
          <a:bodyPr/>
          <a:lstStyle/>
          <a:p>
            <a:pPr marL="0">
              <a:spcBef>
                <a:spcPts val="600"/>
              </a:spcBef>
            </a:pPr>
            <a:r>
              <a:rPr lang="en-GB" dirty="0">
                <a:solidFill>
                  <a:schemeClr val="bg1">
                    <a:lumMod val="65000"/>
                  </a:schemeClr>
                </a:solidFill>
              </a:rPr>
              <a:t>Why Evaluate classification models?</a:t>
            </a:r>
          </a:p>
          <a:p>
            <a:pPr marL="914400" lvl="3">
              <a:spcBef>
                <a:spcPts val="600"/>
              </a:spcBef>
            </a:pPr>
            <a:r>
              <a:rPr lang="en-GB" sz="2000" dirty="0">
                <a:solidFill>
                  <a:schemeClr val="bg1">
                    <a:lumMod val="65000"/>
                  </a:schemeClr>
                </a:solidFill>
              </a:rPr>
              <a:t>Experimental criteria </a:t>
            </a:r>
          </a:p>
          <a:p>
            <a:pPr marL="914400" lvl="3">
              <a:spcBef>
                <a:spcPts val="600"/>
              </a:spcBef>
            </a:pPr>
            <a:r>
              <a:rPr lang="en-GB" sz="2000" dirty="0">
                <a:solidFill>
                  <a:schemeClr val="bg1">
                    <a:lumMod val="65000"/>
                  </a:schemeClr>
                </a:solidFill>
              </a:rPr>
              <a:t>Trai</a:t>
            </a:r>
            <a:r>
              <a:rPr lang="en-GB" dirty="0">
                <a:solidFill>
                  <a:schemeClr val="bg1">
                    <a:lumMod val="65000"/>
                  </a:schemeClr>
                </a:solidFill>
              </a:rPr>
              <a:t>ning and test sets</a:t>
            </a:r>
          </a:p>
          <a:p>
            <a:pPr marL="0">
              <a:spcBef>
                <a:spcPts val="600"/>
              </a:spcBef>
            </a:pPr>
            <a:r>
              <a:rPr lang="en-GB" dirty="0">
                <a:solidFill>
                  <a:schemeClr val="bg1">
                    <a:lumMod val="65000"/>
                  </a:schemeClr>
                </a:solidFill>
              </a:rPr>
              <a:t>Measures</a:t>
            </a:r>
          </a:p>
          <a:p>
            <a:pPr marL="0">
              <a:spcBef>
                <a:spcPts val="600"/>
              </a:spcBef>
            </a:pPr>
            <a:r>
              <a:rPr lang="en-GB" dirty="0">
                <a:solidFill>
                  <a:schemeClr val="bg1">
                    <a:lumMod val="65000"/>
                  </a:schemeClr>
                </a:solidFill>
              </a:rPr>
              <a:t>Bias-variance trade-off</a:t>
            </a:r>
          </a:p>
          <a:p>
            <a:pPr marL="0">
              <a:spcBef>
                <a:spcPts val="600"/>
              </a:spcBef>
            </a:pPr>
            <a:r>
              <a:rPr lang="en-GB" dirty="0">
                <a:solidFill>
                  <a:schemeClr val="bg1">
                    <a:lumMod val="65000"/>
                  </a:schemeClr>
                </a:solidFill>
              </a:rPr>
              <a:t>Experimental Design</a:t>
            </a:r>
          </a:p>
          <a:p>
            <a:pPr marL="914400" lvl="3">
              <a:spcBef>
                <a:spcPts val="600"/>
              </a:spcBef>
            </a:pPr>
            <a:r>
              <a:rPr lang="en-GB" sz="2000" dirty="0">
                <a:solidFill>
                  <a:schemeClr val="bg1">
                    <a:lumMod val="65000"/>
                  </a:schemeClr>
                </a:solidFill>
              </a:rPr>
              <a:t>Holdout</a:t>
            </a:r>
          </a:p>
          <a:p>
            <a:pPr marL="914400" lvl="3">
              <a:spcBef>
                <a:spcPts val="600"/>
              </a:spcBef>
            </a:pPr>
            <a:r>
              <a:rPr lang="en-GB" sz="2000" dirty="0">
                <a:solidFill>
                  <a:schemeClr val="bg1">
                    <a:lumMod val="65000"/>
                  </a:schemeClr>
                </a:solidFill>
              </a:rPr>
              <a:t>Cross-validation</a:t>
            </a:r>
          </a:p>
          <a:p>
            <a:pPr marL="914400" lvl="3">
              <a:spcBef>
                <a:spcPts val="600"/>
              </a:spcBef>
            </a:pPr>
            <a:r>
              <a:rPr lang="en-GB" sz="2000" dirty="0">
                <a:solidFill>
                  <a:schemeClr val="bg1">
                    <a:lumMod val="65000"/>
                  </a:schemeClr>
                </a:solidFill>
              </a:rPr>
              <a:t>Leave-one-out</a:t>
            </a:r>
          </a:p>
          <a:p>
            <a:pPr marL="914400" lvl="3">
              <a:spcBef>
                <a:spcPts val="600"/>
              </a:spcBef>
            </a:pPr>
            <a:r>
              <a:rPr lang="en-GB" sz="2000" dirty="0">
                <a:solidFill>
                  <a:schemeClr val="bg1">
                    <a:lumMod val="65000"/>
                  </a:schemeClr>
                </a:solidFill>
              </a:rPr>
              <a:t>Bootstrap</a:t>
            </a:r>
          </a:p>
          <a:p>
            <a:pPr marL="0">
              <a:spcBef>
                <a:spcPts val="600"/>
              </a:spcBef>
            </a:pPr>
            <a:r>
              <a:rPr lang="en-GB" dirty="0">
                <a:solidFill>
                  <a:schemeClr val="bg1">
                    <a:lumMod val="65000"/>
                  </a:schemeClr>
                </a:solidFill>
              </a:rPr>
              <a:t>Other considerations</a:t>
            </a:r>
          </a:p>
          <a:p>
            <a:pPr marL="0">
              <a:spcBef>
                <a:spcPts val="600"/>
              </a:spcBef>
            </a:pPr>
            <a:r>
              <a:rPr lang="en-GB" dirty="0"/>
              <a:t>Statistical significance</a:t>
            </a:r>
          </a:p>
          <a:p>
            <a:endParaRPr lang="en-GB" dirty="0"/>
          </a:p>
        </p:txBody>
      </p:sp>
      <p:sp>
        <p:nvSpPr>
          <p:cNvPr id="4" name="Date Placeholder 3">
            <a:extLst>
              <a:ext uri="{FF2B5EF4-FFF2-40B4-BE49-F238E27FC236}">
                <a16:creationId xmlns:a16="http://schemas.microsoft.com/office/drawing/2014/main" id="{B3919A6F-4810-4571-863A-441BE78CA603}"/>
              </a:ext>
            </a:extLst>
          </p:cNvPr>
          <p:cNvSpPr>
            <a:spLocks noGrp="1"/>
          </p:cNvSpPr>
          <p:nvPr>
            <p:ph type="dt" sz="half" idx="10"/>
          </p:nvPr>
        </p:nvSpPr>
        <p:spPr/>
        <p:txBody>
          <a:bodyPr/>
          <a:lstStyle/>
          <a:p>
            <a:fld id="{CD071B8E-0DD7-5842-950E-3289D9FBABB1}" type="datetime4">
              <a:rPr lang="en-GB" smtClean="0"/>
              <a:pPr/>
              <a:t>06 October 2025</a:t>
            </a:fld>
            <a:endParaRPr lang="en-US" dirty="0"/>
          </a:p>
        </p:txBody>
      </p:sp>
      <p:sp>
        <p:nvSpPr>
          <p:cNvPr id="5" name="Footer Placeholder 4">
            <a:extLst>
              <a:ext uri="{FF2B5EF4-FFF2-40B4-BE49-F238E27FC236}">
                <a16:creationId xmlns:a16="http://schemas.microsoft.com/office/drawing/2014/main" id="{B26B92D8-0EF0-4B56-9F7A-F57AAAA6014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530A593-0C17-49FD-976E-2299E2549C80}"/>
              </a:ext>
            </a:extLst>
          </p:cNvPr>
          <p:cNvSpPr>
            <a:spLocks noGrp="1"/>
          </p:cNvSpPr>
          <p:nvPr>
            <p:ph type="sldNum" sz="quarter" idx="12"/>
          </p:nvPr>
        </p:nvSpPr>
        <p:spPr/>
        <p:txBody>
          <a:bodyPr/>
          <a:lstStyle/>
          <a:p>
            <a:fld id="{437794D7-DC86-9A4E-9C9F-0B324FE8876A}" type="slidenum">
              <a:rPr lang="en-US" smtClean="0"/>
              <a:pPr/>
              <a:t>66</a:t>
            </a:fld>
            <a:endParaRPr lang="en-US" dirty="0"/>
          </a:p>
        </p:txBody>
      </p:sp>
    </p:spTree>
    <p:extLst>
      <p:ext uri="{BB962C8B-B14F-4D97-AF65-F5344CB8AC3E}">
        <p14:creationId xmlns:p14="http://schemas.microsoft.com/office/powerpoint/2010/main" val="10407061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432997" y="847727"/>
            <a:ext cx="10515600" cy="757129"/>
          </a:xfrm>
        </p:spPr>
        <p:txBody>
          <a:bodyPr/>
          <a:lstStyle/>
          <a:p>
            <a:r>
              <a:rPr lang="en-GB" dirty="0"/>
              <a:t>Statistical significance</a:t>
            </a:r>
          </a:p>
        </p:txBody>
      </p:sp>
      <p:sp>
        <p:nvSpPr>
          <p:cNvPr id="283651" name="Rectangle 3"/>
          <p:cNvSpPr>
            <a:spLocks noGrp="1" noChangeArrowheads="1"/>
          </p:cNvSpPr>
          <p:nvPr>
            <p:ph type="body" idx="1"/>
          </p:nvPr>
        </p:nvSpPr>
        <p:spPr>
          <a:xfrm>
            <a:off x="630732" y="1503361"/>
            <a:ext cx="8261350" cy="4506912"/>
          </a:xfrm>
        </p:spPr>
        <p:txBody>
          <a:bodyPr/>
          <a:lstStyle/>
          <a:p>
            <a:pPr>
              <a:lnSpc>
                <a:spcPct val="90000"/>
              </a:lnSpc>
            </a:pPr>
            <a:r>
              <a:rPr lang="en-GB" dirty="0"/>
              <a:t>Suppose estimated error rate is 25%</a:t>
            </a:r>
          </a:p>
          <a:p>
            <a:pPr lvl="1">
              <a:lnSpc>
                <a:spcPct val="90000"/>
              </a:lnSpc>
            </a:pPr>
            <a:r>
              <a:rPr lang="en-GB" dirty="0"/>
              <a:t>Accuracy on test set 75%</a:t>
            </a:r>
          </a:p>
          <a:p>
            <a:pPr>
              <a:lnSpc>
                <a:spcPct val="90000"/>
              </a:lnSpc>
            </a:pPr>
            <a:r>
              <a:rPr lang="en-GB" dirty="0"/>
              <a:t>How close to true error rate?</a:t>
            </a:r>
          </a:p>
          <a:p>
            <a:pPr lvl="1">
              <a:lnSpc>
                <a:spcPct val="90000"/>
              </a:lnSpc>
            </a:pPr>
            <a:r>
              <a:rPr lang="en-GB" dirty="0"/>
              <a:t>Depends on the amount of test data</a:t>
            </a:r>
          </a:p>
          <a:p>
            <a:pPr lvl="2">
              <a:lnSpc>
                <a:spcPct val="90000"/>
              </a:lnSpc>
            </a:pPr>
            <a:r>
              <a:rPr lang="en-GB" dirty="0">
                <a:solidFill>
                  <a:srgbClr val="000000"/>
                </a:solidFill>
              </a:rPr>
              <a:t>You will be more confident if your estimate is based on a test set of 10,000 instances</a:t>
            </a:r>
          </a:p>
          <a:p>
            <a:pPr lvl="2">
              <a:lnSpc>
                <a:spcPct val="90000"/>
              </a:lnSpc>
            </a:pPr>
            <a:r>
              <a:rPr lang="en-GB" dirty="0">
                <a:solidFill>
                  <a:srgbClr val="000000"/>
                </a:solidFill>
              </a:rPr>
              <a:t>rather than a test set of 10 instances</a:t>
            </a:r>
            <a:endParaRPr lang="en-GB" dirty="0"/>
          </a:p>
          <a:p>
            <a:pPr>
              <a:lnSpc>
                <a:spcPct val="90000"/>
              </a:lnSpc>
            </a:pPr>
            <a:r>
              <a:rPr lang="en-GB" dirty="0"/>
              <a:t>Prediction is just like tossing a biased coin</a:t>
            </a:r>
          </a:p>
          <a:p>
            <a:pPr lvl="1">
              <a:lnSpc>
                <a:spcPct val="90000"/>
              </a:lnSpc>
            </a:pPr>
            <a:r>
              <a:rPr lang="en-GB" dirty="0"/>
              <a:t>“heads” = success; “tails” = failure</a:t>
            </a:r>
          </a:p>
          <a:p>
            <a:pPr lvl="1">
              <a:lnSpc>
                <a:spcPct val="90000"/>
              </a:lnSpc>
            </a:pPr>
            <a:r>
              <a:rPr lang="en-GB" dirty="0"/>
              <a:t>a succession of independent events</a:t>
            </a:r>
          </a:p>
          <a:p>
            <a:pPr>
              <a:lnSpc>
                <a:spcPct val="90000"/>
              </a:lnSpc>
            </a:pPr>
            <a:r>
              <a:rPr lang="en-GB" dirty="0"/>
              <a:t>Statistics provides confidence intervals for the true underlying proportion!</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7747" name="Rectangle 3"/>
          <p:cNvSpPr>
            <a:spLocks noChangeArrowheads="1"/>
          </p:cNvSpPr>
          <p:nvPr/>
        </p:nvSpPr>
        <p:spPr bwMode="auto">
          <a:xfrm>
            <a:off x="3733800" y="1792288"/>
            <a:ext cx="3124200" cy="4227512"/>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7748" name="Rectangle 4"/>
          <p:cNvSpPr>
            <a:spLocks noGrp="1" noChangeArrowheads="1"/>
          </p:cNvSpPr>
          <p:nvPr>
            <p:ph type="title"/>
          </p:nvPr>
        </p:nvSpPr>
        <p:spPr/>
        <p:txBody>
          <a:bodyPr/>
          <a:lstStyle/>
          <a:p>
            <a:r>
              <a:rPr lang="en-GB"/>
              <a:t>Confidence Intervals</a:t>
            </a:r>
          </a:p>
        </p:txBody>
      </p:sp>
      <p:grpSp>
        <p:nvGrpSpPr>
          <p:cNvPr id="2" name="Group 1">
            <a:extLst>
              <a:ext uri="{FF2B5EF4-FFF2-40B4-BE49-F238E27FC236}">
                <a16:creationId xmlns:a16="http://schemas.microsoft.com/office/drawing/2014/main" id="{67469E58-DC8C-463C-A9C2-D237BDA60E88}"/>
              </a:ext>
            </a:extLst>
          </p:cNvPr>
          <p:cNvGrpSpPr/>
          <p:nvPr/>
        </p:nvGrpSpPr>
        <p:grpSpPr>
          <a:xfrm>
            <a:off x="1676400" y="1876426"/>
            <a:ext cx="6096000" cy="3533774"/>
            <a:chOff x="1676400" y="1876426"/>
            <a:chExt cx="6096000" cy="3533774"/>
          </a:xfrm>
        </p:grpSpPr>
        <p:graphicFrame>
          <p:nvGraphicFramePr>
            <p:cNvPr id="287749" name="Object 5"/>
            <p:cNvGraphicFramePr>
              <a:graphicFrameLocks noChangeAspect="1"/>
            </p:cNvGraphicFramePr>
            <p:nvPr/>
          </p:nvGraphicFramePr>
          <p:xfrm>
            <a:off x="1676400" y="1876426"/>
            <a:ext cx="4991100" cy="3076575"/>
          </p:xfrm>
          <a:graphic>
            <a:graphicData uri="http://schemas.openxmlformats.org/presentationml/2006/ole">
              <mc:AlternateContent xmlns:mc="http://schemas.openxmlformats.org/markup-compatibility/2006">
                <mc:Choice xmlns:v="urn:schemas-microsoft-com:vml" Requires="v">
                  <p:oleObj name="Chart" r:id="rId3" imgW="4991481" imgH="3076854" progId="Excel.Chart.8">
                    <p:embed/>
                  </p:oleObj>
                </mc:Choice>
                <mc:Fallback>
                  <p:oleObj name="Chart" r:id="rId3" imgW="4991481" imgH="3076854" progId="Excel.Chart.8">
                    <p:embed/>
                    <p:pic>
                      <p:nvPicPr>
                        <p:cNvPr id="28774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876426"/>
                          <a:ext cx="4991100"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7750" name="Text Box 6"/>
            <p:cNvSpPr txBox="1">
              <a:spLocks noChangeArrowheads="1"/>
            </p:cNvSpPr>
            <p:nvPr/>
          </p:nvSpPr>
          <p:spPr bwMode="auto">
            <a:xfrm>
              <a:off x="3808413" y="4648201"/>
              <a:ext cx="7286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solidFill>
                    <a:schemeClr val="tx2"/>
                  </a:solidFill>
                  <a:latin typeface="Tahoma" pitchFamily="34" charset="0"/>
                </a:rPr>
                <a:t>Mean</a:t>
              </a:r>
            </a:p>
          </p:txBody>
        </p:sp>
        <p:sp>
          <p:nvSpPr>
            <p:cNvPr id="287751" name="Line 7"/>
            <p:cNvSpPr>
              <a:spLocks noChangeShapeType="1"/>
            </p:cNvSpPr>
            <p:nvPr/>
          </p:nvSpPr>
          <p:spPr bwMode="auto">
            <a:xfrm flipV="1">
              <a:off x="3719514" y="5013325"/>
              <a:ext cx="936625" cy="0"/>
            </a:xfrm>
            <a:prstGeom prst="line">
              <a:avLst/>
            </a:prstGeom>
            <a:noFill/>
            <a:ln w="28575">
              <a:solidFill>
                <a:schemeClr val="accent1">
                  <a:lumMod val="75000"/>
                </a:schemeClr>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87752" name="Text Box 8"/>
            <p:cNvSpPr txBox="1">
              <a:spLocks noChangeArrowheads="1"/>
            </p:cNvSpPr>
            <p:nvPr/>
          </p:nvSpPr>
          <p:spPr bwMode="auto">
            <a:xfrm>
              <a:off x="3608389" y="5043488"/>
              <a:ext cx="1127125" cy="3667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dirty="0">
                  <a:solidFill>
                    <a:schemeClr val="accent1">
                      <a:lumMod val="75000"/>
                    </a:schemeClr>
                  </a:solidFill>
                  <a:latin typeface="Tahoma" pitchFamily="34" charset="0"/>
                </a:rPr>
                <a:t>Deviation</a:t>
              </a:r>
            </a:p>
          </p:txBody>
        </p:sp>
        <p:sp>
          <p:nvSpPr>
            <p:cNvPr id="287753" name="AutoShape 9"/>
            <p:cNvSpPr>
              <a:spLocks noChangeArrowheads="1"/>
            </p:cNvSpPr>
            <p:nvPr/>
          </p:nvSpPr>
          <p:spPr bwMode="auto">
            <a:xfrm>
              <a:off x="5238750" y="3810000"/>
              <a:ext cx="1085850" cy="457200"/>
            </a:xfrm>
            <a:prstGeom prst="wedgeEllipseCallout">
              <a:avLst>
                <a:gd name="adj1" fmla="val -81734"/>
                <a:gd name="adj2" fmla="val 2763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GB">
                  <a:latin typeface="Tahoma" pitchFamily="34" charset="0"/>
                </a:rPr>
                <a:t>20%</a:t>
              </a:r>
            </a:p>
          </p:txBody>
        </p:sp>
        <p:sp>
          <p:nvSpPr>
            <p:cNvPr id="287754" name="AutoShape 10"/>
            <p:cNvSpPr>
              <a:spLocks noChangeArrowheads="1"/>
            </p:cNvSpPr>
            <p:nvPr/>
          </p:nvSpPr>
          <p:spPr bwMode="auto">
            <a:xfrm>
              <a:off x="1868488" y="3810000"/>
              <a:ext cx="1084262" cy="457200"/>
            </a:xfrm>
            <a:prstGeom prst="wedgeEllipseCallout">
              <a:avLst>
                <a:gd name="adj1" fmla="val 103197"/>
                <a:gd name="adj2" fmla="val 7302"/>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GB">
                  <a:latin typeface="Tahoma" pitchFamily="34" charset="0"/>
                </a:rPr>
                <a:t>20%</a:t>
              </a:r>
            </a:p>
          </p:txBody>
        </p:sp>
        <p:sp>
          <p:nvSpPr>
            <p:cNvPr id="287756" name="Rectangle 12"/>
            <p:cNvSpPr>
              <a:spLocks noChangeArrowheads="1"/>
            </p:cNvSpPr>
            <p:nvPr/>
          </p:nvSpPr>
          <p:spPr bwMode="auto">
            <a:xfrm>
              <a:off x="6324600" y="2630488"/>
              <a:ext cx="1447800" cy="417512"/>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87757" name="AutoShape 13"/>
            <p:cNvSpPr>
              <a:spLocks noChangeArrowheads="1"/>
            </p:cNvSpPr>
            <p:nvPr/>
          </p:nvSpPr>
          <p:spPr bwMode="auto">
            <a:xfrm>
              <a:off x="4705350" y="2578100"/>
              <a:ext cx="1162050" cy="457200"/>
            </a:xfrm>
            <a:prstGeom prst="wedgeEllipseCallout">
              <a:avLst>
                <a:gd name="adj1" fmla="val -130053"/>
                <a:gd name="adj2" fmla="val 321989"/>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atin typeface="Tahoma" pitchFamily="34" charset="0"/>
              </a:endParaRPr>
            </a:p>
          </p:txBody>
        </p:sp>
        <p:sp>
          <p:nvSpPr>
            <p:cNvPr id="287759" name="Freeform 15"/>
            <p:cNvSpPr>
              <a:spLocks/>
            </p:cNvSpPr>
            <p:nvPr/>
          </p:nvSpPr>
          <p:spPr bwMode="auto">
            <a:xfrm>
              <a:off x="2782888" y="3473450"/>
              <a:ext cx="906462" cy="1022350"/>
            </a:xfrm>
            <a:custGeom>
              <a:avLst/>
              <a:gdLst>
                <a:gd name="T0" fmla="*/ 571 w 571"/>
                <a:gd name="T1" fmla="*/ 0 h 644"/>
                <a:gd name="T2" fmla="*/ 515 w 571"/>
                <a:gd name="T3" fmla="*/ 148 h 644"/>
                <a:gd name="T4" fmla="*/ 439 w 571"/>
                <a:gd name="T5" fmla="*/ 304 h 644"/>
                <a:gd name="T6" fmla="*/ 339 w 571"/>
                <a:gd name="T7" fmla="*/ 464 h 644"/>
                <a:gd name="T8" fmla="*/ 223 w 571"/>
                <a:gd name="T9" fmla="*/ 536 h 644"/>
                <a:gd name="T10" fmla="*/ 0 w 571"/>
                <a:gd name="T11" fmla="*/ 644 h 644"/>
                <a:gd name="T12" fmla="*/ 567 w 571"/>
                <a:gd name="T13" fmla="*/ 640 h 644"/>
                <a:gd name="T14" fmla="*/ 571 w 571"/>
                <a:gd name="T15" fmla="*/ 0 h 6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1" h="644">
                  <a:moveTo>
                    <a:pt x="571" y="0"/>
                  </a:moveTo>
                  <a:lnTo>
                    <a:pt x="515" y="148"/>
                  </a:lnTo>
                  <a:lnTo>
                    <a:pt x="439" y="304"/>
                  </a:lnTo>
                  <a:lnTo>
                    <a:pt x="339" y="464"/>
                  </a:lnTo>
                  <a:lnTo>
                    <a:pt x="223" y="536"/>
                  </a:lnTo>
                  <a:lnTo>
                    <a:pt x="0" y="644"/>
                  </a:lnTo>
                  <a:lnTo>
                    <a:pt x="567" y="640"/>
                  </a:lnTo>
                  <a:lnTo>
                    <a:pt x="571" y="0"/>
                  </a:lnTo>
                  <a:close/>
                </a:path>
              </a:pathLst>
            </a:custGeom>
            <a:solidFill>
              <a:schemeClr val="accent1">
                <a:lumMod val="20000"/>
                <a:lumOff val="80000"/>
              </a:schemeClr>
            </a:solidFill>
            <a:ln>
              <a:noFill/>
            </a:ln>
            <a:effectLst/>
          </p:spPr>
          <p:txBody>
            <a:bodyPr/>
            <a:lstStyle/>
            <a:p>
              <a:endParaRPr lang="en-GB"/>
            </a:p>
          </p:txBody>
        </p:sp>
        <p:sp>
          <p:nvSpPr>
            <p:cNvPr id="287761" name="Freeform 17"/>
            <p:cNvSpPr>
              <a:spLocks/>
            </p:cNvSpPr>
            <p:nvPr/>
          </p:nvSpPr>
          <p:spPr bwMode="auto">
            <a:xfrm flipH="1">
              <a:off x="4651376" y="3479800"/>
              <a:ext cx="906463" cy="1022350"/>
            </a:xfrm>
            <a:custGeom>
              <a:avLst/>
              <a:gdLst>
                <a:gd name="T0" fmla="*/ 571 w 571"/>
                <a:gd name="T1" fmla="*/ 0 h 644"/>
                <a:gd name="T2" fmla="*/ 515 w 571"/>
                <a:gd name="T3" fmla="*/ 148 h 644"/>
                <a:gd name="T4" fmla="*/ 439 w 571"/>
                <a:gd name="T5" fmla="*/ 304 h 644"/>
                <a:gd name="T6" fmla="*/ 339 w 571"/>
                <a:gd name="T7" fmla="*/ 464 h 644"/>
                <a:gd name="T8" fmla="*/ 223 w 571"/>
                <a:gd name="T9" fmla="*/ 536 h 644"/>
                <a:gd name="T10" fmla="*/ 0 w 571"/>
                <a:gd name="T11" fmla="*/ 644 h 644"/>
                <a:gd name="T12" fmla="*/ 567 w 571"/>
                <a:gd name="T13" fmla="*/ 640 h 644"/>
                <a:gd name="T14" fmla="*/ 571 w 571"/>
                <a:gd name="T15" fmla="*/ 0 h 6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1" h="644">
                  <a:moveTo>
                    <a:pt x="571" y="0"/>
                  </a:moveTo>
                  <a:lnTo>
                    <a:pt x="515" y="148"/>
                  </a:lnTo>
                  <a:lnTo>
                    <a:pt x="439" y="304"/>
                  </a:lnTo>
                  <a:lnTo>
                    <a:pt x="339" y="464"/>
                  </a:lnTo>
                  <a:lnTo>
                    <a:pt x="223" y="536"/>
                  </a:lnTo>
                  <a:lnTo>
                    <a:pt x="0" y="644"/>
                  </a:lnTo>
                  <a:lnTo>
                    <a:pt x="567" y="640"/>
                  </a:lnTo>
                  <a:lnTo>
                    <a:pt x="571" y="0"/>
                  </a:lnTo>
                  <a:close/>
                </a:path>
              </a:pathLst>
            </a:custGeom>
            <a:solidFill>
              <a:schemeClr val="accent1">
                <a:lumMod val="20000"/>
                <a:lumOff val="80000"/>
              </a:schemeClr>
            </a:solidFill>
            <a:ln>
              <a:noFill/>
            </a:ln>
            <a:effectLst/>
          </p:spPr>
          <p:txBody>
            <a:bodyPr/>
            <a:lstStyle/>
            <a:p>
              <a:endParaRPr lang="en-GB"/>
            </a:p>
          </p:txBody>
        </p:sp>
        <p:sp>
          <p:nvSpPr>
            <p:cNvPr id="287755" name="AutoShape 11"/>
            <p:cNvSpPr>
              <a:spLocks noChangeArrowheads="1"/>
            </p:cNvSpPr>
            <p:nvPr/>
          </p:nvSpPr>
          <p:spPr bwMode="auto">
            <a:xfrm>
              <a:off x="4705349" y="2590800"/>
              <a:ext cx="1162051" cy="457200"/>
            </a:xfrm>
            <a:prstGeom prst="wedgeEllipseCallout">
              <a:avLst>
                <a:gd name="adj1" fmla="val -70662"/>
                <a:gd name="adj2" fmla="val 307292"/>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GB">
                  <a:latin typeface="Tahoma" pitchFamily="34" charset="0"/>
                </a:rPr>
                <a:t>60%</a:t>
              </a:r>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0339" name="Rectangle 3"/>
          <p:cNvSpPr>
            <a:spLocks noChangeArrowheads="1"/>
          </p:cNvSpPr>
          <p:nvPr/>
        </p:nvSpPr>
        <p:spPr bwMode="auto">
          <a:xfrm>
            <a:off x="3733800" y="1792288"/>
            <a:ext cx="3124200" cy="4227512"/>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0340" name="Rectangle 4"/>
          <p:cNvSpPr>
            <a:spLocks noGrp="1" noChangeArrowheads="1"/>
          </p:cNvSpPr>
          <p:nvPr>
            <p:ph type="title"/>
          </p:nvPr>
        </p:nvSpPr>
        <p:spPr/>
        <p:txBody>
          <a:bodyPr/>
          <a:lstStyle/>
          <a:p>
            <a:r>
              <a:rPr lang="en-GB"/>
              <a:t>Confidence Intervals</a:t>
            </a:r>
          </a:p>
        </p:txBody>
      </p:sp>
      <p:graphicFrame>
        <p:nvGraphicFramePr>
          <p:cNvPr id="270342" name="Object 6"/>
          <p:cNvGraphicFramePr>
            <a:graphicFrameLocks noChangeAspect="1"/>
          </p:cNvGraphicFramePr>
          <p:nvPr/>
        </p:nvGraphicFramePr>
        <p:xfrm>
          <a:off x="1676400" y="1876426"/>
          <a:ext cx="4991100" cy="3076575"/>
        </p:xfrm>
        <a:graphic>
          <a:graphicData uri="http://schemas.openxmlformats.org/presentationml/2006/ole">
            <mc:AlternateContent xmlns:mc="http://schemas.openxmlformats.org/markup-compatibility/2006">
              <mc:Choice xmlns:v="urn:schemas-microsoft-com:vml" Requires="v">
                <p:oleObj name="Chart" r:id="rId3" imgW="4991481" imgH="3076854" progId="Excel.Chart.8">
                  <p:embed/>
                </p:oleObj>
              </mc:Choice>
              <mc:Fallback>
                <p:oleObj name="Chart" r:id="rId3" imgW="4991481" imgH="3076854" progId="Excel.Chart.8">
                  <p:embed/>
                  <p:pic>
                    <p:nvPicPr>
                      <p:cNvPr id="27034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876426"/>
                        <a:ext cx="4991100"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0343" name="Text Box 7"/>
          <p:cNvSpPr txBox="1">
            <a:spLocks noChangeArrowheads="1"/>
          </p:cNvSpPr>
          <p:nvPr/>
        </p:nvSpPr>
        <p:spPr bwMode="auto">
          <a:xfrm>
            <a:off x="3808413" y="4648201"/>
            <a:ext cx="7286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solidFill>
                  <a:schemeClr val="tx2"/>
                </a:solidFill>
                <a:latin typeface="Tahoma" pitchFamily="34" charset="0"/>
              </a:rPr>
              <a:t>Mean</a:t>
            </a:r>
          </a:p>
        </p:txBody>
      </p:sp>
      <p:sp>
        <p:nvSpPr>
          <p:cNvPr id="270344" name="Line 8"/>
          <p:cNvSpPr>
            <a:spLocks noChangeShapeType="1"/>
          </p:cNvSpPr>
          <p:nvPr/>
        </p:nvSpPr>
        <p:spPr bwMode="auto">
          <a:xfrm flipV="1">
            <a:off x="3432176" y="5013325"/>
            <a:ext cx="1439863" cy="0"/>
          </a:xfrm>
          <a:prstGeom prst="line">
            <a:avLst/>
          </a:prstGeom>
          <a:noFill/>
          <a:ln w="28575">
            <a:solidFill>
              <a:schemeClr val="accent1">
                <a:lumMod val="75000"/>
              </a:schemeClr>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270345" name="Text Box 9"/>
          <p:cNvSpPr txBox="1">
            <a:spLocks noChangeArrowheads="1"/>
          </p:cNvSpPr>
          <p:nvPr/>
        </p:nvSpPr>
        <p:spPr bwMode="auto">
          <a:xfrm>
            <a:off x="3608389" y="5043488"/>
            <a:ext cx="1127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dirty="0">
                <a:solidFill>
                  <a:schemeClr val="accent1">
                    <a:lumMod val="75000"/>
                  </a:schemeClr>
                </a:solidFill>
                <a:latin typeface="Tahoma" pitchFamily="34" charset="0"/>
              </a:rPr>
              <a:t>Deviation</a:t>
            </a:r>
          </a:p>
        </p:txBody>
      </p:sp>
      <p:sp>
        <p:nvSpPr>
          <p:cNvPr id="270349" name="AutoShape 13"/>
          <p:cNvSpPr>
            <a:spLocks noChangeArrowheads="1"/>
          </p:cNvSpPr>
          <p:nvPr/>
        </p:nvSpPr>
        <p:spPr bwMode="auto">
          <a:xfrm>
            <a:off x="5238750" y="3810000"/>
            <a:ext cx="1403352" cy="457200"/>
          </a:xfrm>
          <a:prstGeom prst="wedgeEllipseCallout">
            <a:avLst>
              <a:gd name="adj1" fmla="val -64575"/>
              <a:gd name="adj2" fmla="val 27152"/>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GB">
                <a:latin typeface="Tahoma" pitchFamily="34" charset="0"/>
              </a:rPr>
              <a:t>10%</a:t>
            </a:r>
          </a:p>
        </p:txBody>
      </p:sp>
      <p:sp>
        <p:nvSpPr>
          <p:cNvPr id="270350" name="AutoShape 14"/>
          <p:cNvSpPr>
            <a:spLocks noChangeArrowheads="1"/>
          </p:cNvSpPr>
          <p:nvPr/>
        </p:nvSpPr>
        <p:spPr bwMode="auto">
          <a:xfrm>
            <a:off x="1783830" y="3810000"/>
            <a:ext cx="1168920" cy="457200"/>
          </a:xfrm>
          <a:prstGeom prst="wedgeEllipseCallout">
            <a:avLst>
              <a:gd name="adj1" fmla="val 80699"/>
              <a:gd name="adj2" fmla="val 31165"/>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GB" dirty="0">
                <a:latin typeface="Tahoma" pitchFamily="34" charset="0"/>
              </a:rPr>
              <a:t>10%</a:t>
            </a:r>
          </a:p>
        </p:txBody>
      </p:sp>
      <p:sp>
        <p:nvSpPr>
          <p:cNvPr id="270351" name="AutoShape 15"/>
          <p:cNvSpPr>
            <a:spLocks noChangeArrowheads="1"/>
          </p:cNvSpPr>
          <p:nvPr/>
        </p:nvSpPr>
        <p:spPr bwMode="auto">
          <a:xfrm>
            <a:off x="4705350" y="2590800"/>
            <a:ext cx="1155804" cy="457200"/>
          </a:xfrm>
          <a:prstGeom prst="wedgeEllipseCallout">
            <a:avLst>
              <a:gd name="adj1" fmla="val -70662"/>
              <a:gd name="adj2" fmla="val 307292"/>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GB">
                <a:latin typeface="Tahoma" pitchFamily="34" charset="0"/>
              </a:rPr>
              <a:t>80%</a:t>
            </a:r>
          </a:p>
        </p:txBody>
      </p:sp>
      <p:sp>
        <p:nvSpPr>
          <p:cNvPr id="270353" name="AutoShape 17"/>
          <p:cNvSpPr>
            <a:spLocks noChangeArrowheads="1"/>
          </p:cNvSpPr>
          <p:nvPr/>
        </p:nvSpPr>
        <p:spPr bwMode="auto">
          <a:xfrm>
            <a:off x="4705349" y="2578100"/>
            <a:ext cx="1155803" cy="457200"/>
          </a:xfrm>
          <a:prstGeom prst="wedgeEllipseCallout">
            <a:avLst>
              <a:gd name="adj1" fmla="val -159722"/>
              <a:gd name="adj2" fmla="val 312153"/>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a:latin typeface="Tahoma" pitchFamily="34" charset="0"/>
            </a:endParaRPr>
          </a:p>
        </p:txBody>
      </p:sp>
      <p:sp>
        <p:nvSpPr>
          <p:cNvPr id="270355" name="Freeform 19"/>
          <p:cNvSpPr>
            <a:spLocks/>
          </p:cNvSpPr>
          <p:nvPr/>
        </p:nvSpPr>
        <p:spPr bwMode="auto">
          <a:xfrm>
            <a:off x="2782888" y="3981450"/>
            <a:ext cx="658812" cy="514350"/>
          </a:xfrm>
          <a:custGeom>
            <a:avLst/>
            <a:gdLst>
              <a:gd name="T0" fmla="*/ 415 w 415"/>
              <a:gd name="T1" fmla="*/ 0 h 324"/>
              <a:gd name="T2" fmla="*/ 363 w 415"/>
              <a:gd name="T3" fmla="*/ 98 h 324"/>
              <a:gd name="T4" fmla="*/ 273 w 415"/>
              <a:gd name="T5" fmla="*/ 188 h 324"/>
              <a:gd name="T6" fmla="*/ 182 w 415"/>
              <a:gd name="T7" fmla="*/ 234 h 324"/>
              <a:gd name="T8" fmla="*/ 0 w 415"/>
              <a:gd name="T9" fmla="*/ 324 h 324"/>
              <a:gd name="T10" fmla="*/ 409 w 415"/>
              <a:gd name="T11" fmla="*/ 324 h 324"/>
              <a:gd name="T12" fmla="*/ 415 w 415"/>
              <a:gd name="T13" fmla="*/ 0 h 324"/>
            </a:gdLst>
            <a:ahLst/>
            <a:cxnLst>
              <a:cxn ang="0">
                <a:pos x="T0" y="T1"/>
              </a:cxn>
              <a:cxn ang="0">
                <a:pos x="T2" y="T3"/>
              </a:cxn>
              <a:cxn ang="0">
                <a:pos x="T4" y="T5"/>
              </a:cxn>
              <a:cxn ang="0">
                <a:pos x="T6" y="T7"/>
              </a:cxn>
              <a:cxn ang="0">
                <a:pos x="T8" y="T9"/>
              </a:cxn>
              <a:cxn ang="0">
                <a:pos x="T10" y="T11"/>
              </a:cxn>
              <a:cxn ang="0">
                <a:pos x="T12" y="T13"/>
              </a:cxn>
            </a:cxnLst>
            <a:rect l="0" t="0" r="r" b="b"/>
            <a:pathLst>
              <a:path w="415" h="324">
                <a:moveTo>
                  <a:pt x="415" y="0"/>
                </a:moveTo>
                <a:lnTo>
                  <a:pt x="363" y="98"/>
                </a:lnTo>
                <a:lnTo>
                  <a:pt x="273" y="188"/>
                </a:lnTo>
                <a:lnTo>
                  <a:pt x="182" y="234"/>
                </a:lnTo>
                <a:lnTo>
                  <a:pt x="0" y="324"/>
                </a:lnTo>
                <a:lnTo>
                  <a:pt x="409" y="324"/>
                </a:lnTo>
                <a:lnTo>
                  <a:pt x="415" y="0"/>
                </a:lnTo>
                <a:close/>
              </a:path>
            </a:pathLst>
          </a:custGeom>
          <a:solidFill>
            <a:schemeClr val="accent1">
              <a:lumMod val="20000"/>
              <a:lumOff val="80000"/>
            </a:schemeClr>
          </a:solidFill>
          <a:ln>
            <a:noFill/>
          </a:ln>
          <a:effectLst/>
        </p:spPr>
        <p:txBody>
          <a:bodyPr/>
          <a:lstStyle/>
          <a:p>
            <a:endParaRPr lang="en-GB"/>
          </a:p>
        </p:txBody>
      </p:sp>
      <p:sp>
        <p:nvSpPr>
          <p:cNvPr id="270356" name="Freeform 20"/>
          <p:cNvSpPr>
            <a:spLocks/>
          </p:cNvSpPr>
          <p:nvPr/>
        </p:nvSpPr>
        <p:spPr bwMode="auto">
          <a:xfrm flipH="1">
            <a:off x="4891088" y="3986213"/>
            <a:ext cx="658812" cy="514350"/>
          </a:xfrm>
          <a:custGeom>
            <a:avLst/>
            <a:gdLst>
              <a:gd name="T0" fmla="*/ 415 w 415"/>
              <a:gd name="T1" fmla="*/ 0 h 324"/>
              <a:gd name="T2" fmla="*/ 363 w 415"/>
              <a:gd name="T3" fmla="*/ 98 h 324"/>
              <a:gd name="T4" fmla="*/ 273 w 415"/>
              <a:gd name="T5" fmla="*/ 188 h 324"/>
              <a:gd name="T6" fmla="*/ 182 w 415"/>
              <a:gd name="T7" fmla="*/ 234 h 324"/>
              <a:gd name="T8" fmla="*/ 0 w 415"/>
              <a:gd name="T9" fmla="*/ 324 h 324"/>
              <a:gd name="T10" fmla="*/ 409 w 415"/>
              <a:gd name="T11" fmla="*/ 324 h 324"/>
              <a:gd name="T12" fmla="*/ 415 w 415"/>
              <a:gd name="T13" fmla="*/ 0 h 324"/>
            </a:gdLst>
            <a:ahLst/>
            <a:cxnLst>
              <a:cxn ang="0">
                <a:pos x="T0" y="T1"/>
              </a:cxn>
              <a:cxn ang="0">
                <a:pos x="T2" y="T3"/>
              </a:cxn>
              <a:cxn ang="0">
                <a:pos x="T4" y="T5"/>
              </a:cxn>
              <a:cxn ang="0">
                <a:pos x="T6" y="T7"/>
              </a:cxn>
              <a:cxn ang="0">
                <a:pos x="T8" y="T9"/>
              </a:cxn>
              <a:cxn ang="0">
                <a:pos x="T10" y="T11"/>
              </a:cxn>
              <a:cxn ang="0">
                <a:pos x="T12" y="T13"/>
              </a:cxn>
            </a:cxnLst>
            <a:rect l="0" t="0" r="r" b="b"/>
            <a:pathLst>
              <a:path w="415" h="324">
                <a:moveTo>
                  <a:pt x="415" y="0"/>
                </a:moveTo>
                <a:lnTo>
                  <a:pt x="363" y="98"/>
                </a:lnTo>
                <a:lnTo>
                  <a:pt x="273" y="188"/>
                </a:lnTo>
                <a:lnTo>
                  <a:pt x="182" y="234"/>
                </a:lnTo>
                <a:lnTo>
                  <a:pt x="0" y="324"/>
                </a:lnTo>
                <a:lnTo>
                  <a:pt x="409" y="324"/>
                </a:lnTo>
                <a:lnTo>
                  <a:pt x="415" y="0"/>
                </a:lnTo>
                <a:close/>
              </a:path>
            </a:pathLst>
          </a:custGeom>
          <a:solidFill>
            <a:schemeClr val="accent1">
              <a:lumMod val="20000"/>
              <a:lumOff val="80000"/>
            </a:schemeClr>
          </a:solidFill>
          <a:ln>
            <a:noFill/>
          </a:ln>
          <a:effectLst/>
        </p:spPr>
        <p:txBody>
          <a:bodyPr/>
          <a:lstStyle/>
          <a:p>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578AC-2554-62A3-55AE-C91796ED1A4B}"/>
              </a:ext>
            </a:extLst>
          </p:cNvPr>
          <p:cNvSpPr>
            <a:spLocks noGrp="1"/>
          </p:cNvSpPr>
          <p:nvPr>
            <p:ph type="title"/>
          </p:nvPr>
        </p:nvSpPr>
        <p:spPr/>
        <p:txBody>
          <a:bodyPr/>
          <a:lstStyle/>
          <a:p>
            <a:r>
              <a:rPr lang="en-GB" dirty="0"/>
              <a:t>Know what we added to the train function…</a:t>
            </a:r>
          </a:p>
        </p:txBody>
      </p:sp>
      <p:sp>
        <p:nvSpPr>
          <p:cNvPr id="3" name="Content Placeholder 2">
            <a:extLst>
              <a:ext uri="{FF2B5EF4-FFF2-40B4-BE49-F238E27FC236}">
                <a16:creationId xmlns:a16="http://schemas.microsoft.com/office/drawing/2014/main" id="{BEFD26DF-A921-3098-CC30-22054420778A}"/>
              </a:ext>
            </a:extLst>
          </p:cNvPr>
          <p:cNvSpPr>
            <a:spLocks noGrp="1"/>
          </p:cNvSpPr>
          <p:nvPr>
            <p:ph idx="1"/>
          </p:nvPr>
        </p:nvSpPr>
        <p:spPr>
          <a:xfrm>
            <a:off x="1285103" y="1757928"/>
            <a:ext cx="8377881" cy="4057777"/>
          </a:xfrm>
        </p:spPr>
        <p:txBody>
          <a:bodyPr/>
          <a:lstStyle/>
          <a:p>
            <a:pPr marL="0" indent="0">
              <a:buNone/>
            </a:pPr>
            <a:r>
              <a:rPr lang="en-GB" dirty="0"/>
              <a:t>control1 &lt;- </a:t>
            </a:r>
            <a:r>
              <a:rPr lang="en-GB" dirty="0" err="1"/>
              <a:t>trainControl</a:t>
            </a:r>
            <a:r>
              <a:rPr lang="en-GB" dirty="0"/>
              <a:t>(method = "cv", number = 5)</a:t>
            </a:r>
          </a:p>
          <a:p>
            <a:pPr marL="0" indent="0">
              <a:buNone/>
            </a:pPr>
            <a:r>
              <a:rPr lang="en-GB" dirty="0" err="1"/>
              <a:t>set.seed</a:t>
            </a:r>
            <a:r>
              <a:rPr lang="en-GB" dirty="0"/>
              <a:t>(123)</a:t>
            </a:r>
          </a:p>
          <a:p>
            <a:pPr marL="0" indent="0">
              <a:buNone/>
            </a:pPr>
            <a:r>
              <a:rPr lang="en-GB" dirty="0"/>
              <a:t>c5Tree &lt;- train(	Class ~ .,	</a:t>
            </a:r>
          </a:p>
          <a:p>
            <a:pPr marL="0" indent="0">
              <a:buNone/>
            </a:pPr>
            <a:r>
              <a:rPr lang="en-GB" dirty="0"/>
              <a:t>			data = </a:t>
            </a:r>
            <a:r>
              <a:rPr lang="en-GB" dirty="0" err="1"/>
              <a:t>labor</a:t>
            </a:r>
            <a:r>
              <a:rPr lang="en-GB" dirty="0"/>
              <a:t>,	</a:t>
            </a:r>
          </a:p>
          <a:p>
            <a:pPr marL="0" indent="0">
              <a:buNone/>
            </a:pPr>
            <a:r>
              <a:rPr lang="en-GB" dirty="0"/>
              <a:t>			method = "C5.0Tree", 	</a:t>
            </a:r>
          </a:p>
          <a:p>
            <a:pPr marL="0" indent="0">
              <a:buNone/>
            </a:pPr>
            <a:r>
              <a:rPr lang="en-GB" dirty="0"/>
              <a:t>			</a:t>
            </a:r>
            <a:r>
              <a:rPr lang="en-GB" dirty="0" err="1"/>
              <a:t>na.action</a:t>
            </a:r>
            <a:r>
              <a:rPr lang="en-GB" dirty="0"/>
              <a:t>= </a:t>
            </a:r>
            <a:r>
              <a:rPr lang="en-GB" dirty="0" err="1"/>
              <a:t>na.pass</a:t>
            </a:r>
            <a:r>
              <a:rPr lang="en-GB" dirty="0"/>
              <a:t>,	</a:t>
            </a:r>
          </a:p>
          <a:p>
            <a:pPr marL="0" indent="0">
              <a:buNone/>
            </a:pPr>
            <a:r>
              <a:rPr lang="en-GB" dirty="0"/>
              <a:t>			</a:t>
            </a:r>
            <a:r>
              <a:rPr lang="en-GB" dirty="0" err="1"/>
              <a:t>trControl</a:t>
            </a:r>
            <a:r>
              <a:rPr lang="en-GB" dirty="0"/>
              <a:t> = control1,  </a:t>
            </a:r>
          </a:p>
          <a:p>
            <a:pPr marL="0" indent="0">
              <a:buNone/>
            </a:pPr>
            <a:r>
              <a:rPr lang="en-GB" dirty="0"/>
              <a:t>			control = C5.0Control(CF = 0.35 ))	</a:t>
            </a:r>
          </a:p>
        </p:txBody>
      </p:sp>
      <p:sp>
        <p:nvSpPr>
          <p:cNvPr id="4" name="Date Placeholder 3">
            <a:extLst>
              <a:ext uri="{FF2B5EF4-FFF2-40B4-BE49-F238E27FC236}">
                <a16:creationId xmlns:a16="http://schemas.microsoft.com/office/drawing/2014/main" id="{5F95D999-3992-6994-FBCE-65D05EF54E9B}"/>
              </a:ext>
            </a:extLst>
          </p:cNvPr>
          <p:cNvSpPr>
            <a:spLocks noGrp="1"/>
          </p:cNvSpPr>
          <p:nvPr>
            <p:ph type="dt" sz="half" idx="10"/>
          </p:nvPr>
        </p:nvSpPr>
        <p:spPr/>
        <p:txBody>
          <a:bodyPr/>
          <a:lstStyle/>
          <a:p>
            <a:fld id="{CD071B8E-0DD7-5842-950E-3289D9FBABB1}" type="datetime4">
              <a:rPr lang="en-GB" smtClean="0"/>
              <a:pPr/>
              <a:t>06 October 2025</a:t>
            </a:fld>
            <a:endParaRPr lang="en-US" dirty="0"/>
          </a:p>
        </p:txBody>
      </p:sp>
      <p:sp>
        <p:nvSpPr>
          <p:cNvPr id="5" name="Footer Placeholder 4">
            <a:extLst>
              <a:ext uri="{FF2B5EF4-FFF2-40B4-BE49-F238E27FC236}">
                <a16:creationId xmlns:a16="http://schemas.microsoft.com/office/drawing/2014/main" id="{3034AAE6-4180-A66F-E129-0E70D6BF420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EE939F7-08A3-1E4B-2CA8-AF86DCF4B1DF}"/>
              </a:ext>
            </a:extLst>
          </p:cNvPr>
          <p:cNvSpPr>
            <a:spLocks noGrp="1"/>
          </p:cNvSpPr>
          <p:nvPr>
            <p:ph type="sldNum" sz="quarter" idx="12"/>
          </p:nvPr>
        </p:nvSpPr>
        <p:spPr/>
        <p:txBody>
          <a:bodyPr/>
          <a:lstStyle/>
          <a:p>
            <a:fld id="{437794D7-DC86-9A4E-9C9F-0B324FE8876A}" type="slidenum">
              <a:rPr lang="en-US" smtClean="0"/>
              <a:pPr/>
              <a:t>7</a:t>
            </a:fld>
            <a:endParaRPr lang="en-US" dirty="0"/>
          </a:p>
        </p:txBody>
      </p:sp>
      <p:sp>
        <p:nvSpPr>
          <p:cNvPr id="7" name="Rectangle: Rounded Corners 6">
            <a:extLst>
              <a:ext uri="{FF2B5EF4-FFF2-40B4-BE49-F238E27FC236}">
                <a16:creationId xmlns:a16="http://schemas.microsoft.com/office/drawing/2014/main" id="{76CD0E67-A91E-4AF4-EF42-1F738518388F}"/>
              </a:ext>
            </a:extLst>
          </p:cNvPr>
          <p:cNvSpPr/>
          <p:nvPr/>
        </p:nvSpPr>
        <p:spPr>
          <a:xfrm>
            <a:off x="4077728" y="4347430"/>
            <a:ext cx="2817342" cy="377687"/>
          </a:xfrm>
          <a:prstGeom prst="roundRect">
            <a:avLst/>
          </a:prstGeom>
          <a:solidFill>
            <a:schemeClr val="accent1">
              <a:alpha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B15FBEAD-43FC-5CF3-2B30-6B4C94263610}"/>
              </a:ext>
            </a:extLst>
          </p:cNvPr>
          <p:cNvSpPr/>
          <p:nvPr/>
        </p:nvSpPr>
        <p:spPr>
          <a:xfrm>
            <a:off x="9293889" y="2755484"/>
            <a:ext cx="1446659" cy="1031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What to do with missing data</a:t>
            </a:r>
          </a:p>
        </p:txBody>
      </p:sp>
      <p:cxnSp>
        <p:nvCxnSpPr>
          <p:cNvPr id="10" name="Straight Connector 9">
            <a:extLst>
              <a:ext uri="{FF2B5EF4-FFF2-40B4-BE49-F238E27FC236}">
                <a16:creationId xmlns:a16="http://schemas.microsoft.com/office/drawing/2014/main" id="{526A1CF0-61EB-3806-7950-49440D899DA1}"/>
              </a:ext>
            </a:extLst>
          </p:cNvPr>
          <p:cNvCxnSpPr>
            <a:stCxn id="7" idx="3"/>
            <a:endCxn id="8" idx="1"/>
          </p:cNvCxnSpPr>
          <p:nvPr/>
        </p:nvCxnSpPr>
        <p:spPr>
          <a:xfrm flipV="1">
            <a:off x="6895070" y="3271150"/>
            <a:ext cx="2398819" cy="1265124"/>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9CB9BCED-EE89-B5EC-31E8-EBCA9B24218D}"/>
              </a:ext>
            </a:extLst>
          </p:cNvPr>
          <p:cNvSpPr/>
          <p:nvPr/>
        </p:nvSpPr>
        <p:spPr>
          <a:xfrm>
            <a:off x="5486399" y="5314028"/>
            <a:ext cx="3311612" cy="517773"/>
          </a:xfrm>
          <a:prstGeom prst="roundRect">
            <a:avLst/>
          </a:prstGeom>
          <a:solidFill>
            <a:schemeClr val="accent1">
              <a:alpha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58BC797F-FFBA-11E0-3EE0-10DF6645AA9F}"/>
              </a:ext>
            </a:extLst>
          </p:cNvPr>
          <p:cNvSpPr/>
          <p:nvPr/>
        </p:nvSpPr>
        <p:spPr>
          <a:xfrm>
            <a:off x="9052702" y="3975659"/>
            <a:ext cx="2847197" cy="12651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Confidence factor (smaller is more accurate tree but maybe overfitting?)</a:t>
            </a:r>
          </a:p>
        </p:txBody>
      </p:sp>
      <p:cxnSp>
        <p:nvCxnSpPr>
          <p:cNvPr id="14" name="Straight Connector 13">
            <a:extLst>
              <a:ext uri="{FF2B5EF4-FFF2-40B4-BE49-F238E27FC236}">
                <a16:creationId xmlns:a16="http://schemas.microsoft.com/office/drawing/2014/main" id="{F71BE405-BB88-EAAB-B9BD-FEC862534FDD}"/>
              </a:ext>
            </a:extLst>
          </p:cNvPr>
          <p:cNvCxnSpPr>
            <a:stCxn id="11" idx="0"/>
            <a:endCxn id="12" idx="1"/>
          </p:cNvCxnSpPr>
          <p:nvPr/>
        </p:nvCxnSpPr>
        <p:spPr>
          <a:xfrm flipV="1">
            <a:off x="7142205" y="4608221"/>
            <a:ext cx="1910497" cy="705807"/>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AEFBB88-4BC0-A30E-2776-1E57FDF0F783}"/>
              </a:ext>
            </a:extLst>
          </p:cNvPr>
          <p:cNvSpPr txBox="1"/>
          <p:nvPr/>
        </p:nvSpPr>
        <p:spPr>
          <a:xfrm>
            <a:off x="420130" y="6116595"/>
            <a:ext cx="6232412" cy="369332"/>
          </a:xfrm>
          <a:prstGeom prst="rect">
            <a:avLst/>
          </a:prstGeom>
          <a:noFill/>
        </p:spPr>
        <p:txBody>
          <a:bodyPr wrap="none" rtlCol="0">
            <a:spAutoFit/>
          </a:bodyPr>
          <a:lstStyle/>
          <a:p>
            <a:r>
              <a:rPr lang="en-GB" dirty="0" err="1"/>
              <a:t>minCases</a:t>
            </a:r>
            <a:r>
              <a:rPr lang="en-GB" dirty="0"/>
              <a:t>, winnow – other models had different control options!</a:t>
            </a:r>
          </a:p>
        </p:txBody>
      </p:sp>
    </p:spTree>
    <p:extLst>
      <p:ext uri="{BB962C8B-B14F-4D97-AF65-F5344CB8AC3E}">
        <p14:creationId xmlns:p14="http://schemas.microsoft.com/office/powerpoint/2010/main" val="14549134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CAFC-ACB9-4CB4-9533-7F2735535F98}"/>
              </a:ext>
            </a:extLst>
          </p:cNvPr>
          <p:cNvSpPr>
            <a:spLocks noGrp="1"/>
          </p:cNvSpPr>
          <p:nvPr>
            <p:ph type="title"/>
          </p:nvPr>
        </p:nvSpPr>
        <p:spPr/>
        <p:txBody>
          <a:bodyPr/>
          <a:lstStyle/>
          <a:p>
            <a:r>
              <a:rPr lang="en-GB" dirty="0"/>
              <a:t>Confidence intervals</a:t>
            </a:r>
          </a:p>
        </p:txBody>
      </p:sp>
      <p:sp>
        <p:nvSpPr>
          <p:cNvPr id="3" name="Content Placeholder 2">
            <a:extLst>
              <a:ext uri="{FF2B5EF4-FFF2-40B4-BE49-F238E27FC236}">
                <a16:creationId xmlns:a16="http://schemas.microsoft.com/office/drawing/2014/main" id="{11C81F1F-2404-4378-97BF-0139590A122E}"/>
              </a:ext>
            </a:extLst>
          </p:cNvPr>
          <p:cNvSpPr>
            <a:spLocks noGrp="1"/>
          </p:cNvSpPr>
          <p:nvPr>
            <p:ph idx="1"/>
          </p:nvPr>
        </p:nvSpPr>
        <p:spPr>
          <a:xfrm>
            <a:off x="595842" y="1618228"/>
            <a:ext cx="11405657" cy="4057777"/>
          </a:xfrm>
        </p:spPr>
        <p:txBody>
          <a:bodyPr/>
          <a:lstStyle/>
          <a:p>
            <a:r>
              <a:rPr lang="en-GB" dirty="0"/>
              <a:t>Give an indication of how close the true value may be to our estimate.</a:t>
            </a:r>
          </a:p>
          <a:p>
            <a:r>
              <a:rPr lang="en-GB" dirty="0"/>
              <a:t>95% confidence often used.</a:t>
            </a:r>
          </a:p>
          <a:p>
            <a:r>
              <a:rPr lang="en-GB" dirty="0"/>
              <a:t>An algorithm has an estimated (test) accuracy ± margin of error</a:t>
            </a:r>
          </a:p>
          <a:p>
            <a:pPr lvl="1"/>
            <a:r>
              <a:rPr lang="en-GB" dirty="0"/>
              <a:t>E.g. 75% ± 5.5, i.e. an accuracy </a:t>
            </a:r>
            <a:r>
              <a:rPr lang="en-GB" dirty="0">
                <a:sym typeface="Symbol" panose="05050102010706020507" pitchFamily="18" charset="2"/>
              </a:rPr>
              <a:t></a:t>
            </a:r>
            <a:r>
              <a:rPr lang="en-GB" dirty="0"/>
              <a:t> [69.5%, 80.5%]</a:t>
            </a:r>
          </a:p>
          <a:p>
            <a:pPr lvl="1"/>
            <a:endParaRPr lang="en-GB" dirty="0"/>
          </a:p>
          <a:p>
            <a:r>
              <a:rPr lang="en-GB" dirty="0"/>
              <a:t>Higher confidence level   </a:t>
            </a:r>
            <a:r>
              <a:rPr lang="en-GB" dirty="0">
                <a:sym typeface="Wingdings" panose="05000000000000000000" pitchFamily="2" charset="2"/>
              </a:rPr>
              <a:t> </a:t>
            </a:r>
            <a:r>
              <a:rPr lang="en-GB" dirty="0"/>
              <a:t>bigger margin of error </a:t>
            </a:r>
            <a:r>
              <a:rPr lang="en-GB" dirty="0">
                <a:sym typeface="Wingdings" panose="05000000000000000000" pitchFamily="2" charset="2"/>
              </a:rPr>
              <a:t> </a:t>
            </a:r>
            <a:r>
              <a:rPr lang="en-GB" dirty="0"/>
              <a:t>wider interval</a:t>
            </a:r>
          </a:p>
          <a:p>
            <a:r>
              <a:rPr lang="en-GB" dirty="0">
                <a:solidFill>
                  <a:schemeClr val="accent1">
                    <a:lumMod val="60000"/>
                    <a:lumOff val="40000"/>
                  </a:schemeClr>
                </a:solidFill>
              </a:rPr>
              <a:t>Interval for 80% confidence </a:t>
            </a:r>
            <a:r>
              <a:rPr lang="en-GB" dirty="0">
                <a:sym typeface="Symbol" panose="05050102010706020507" pitchFamily="18" charset="2"/>
              </a:rPr>
              <a:t> </a:t>
            </a:r>
            <a:r>
              <a:rPr lang="en-GB" dirty="0">
                <a:solidFill>
                  <a:srgbClr val="69216A"/>
                </a:solidFill>
                <a:sym typeface="Symbol" panose="05050102010706020507" pitchFamily="18" charset="2"/>
              </a:rPr>
              <a:t>Interval for 90% confidence</a:t>
            </a:r>
            <a:endParaRPr lang="en-GB" dirty="0">
              <a:solidFill>
                <a:srgbClr val="69216A"/>
              </a:solidFill>
            </a:endParaRPr>
          </a:p>
        </p:txBody>
      </p:sp>
      <p:grpSp>
        <p:nvGrpSpPr>
          <p:cNvPr id="14" name="Group 13">
            <a:extLst>
              <a:ext uri="{FF2B5EF4-FFF2-40B4-BE49-F238E27FC236}">
                <a16:creationId xmlns:a16="http://schemas.microsoft.com/office/drawing/2014/main" id="{454574E3-96EA-45E8-B0ED-EDC033BD839D}"/>
              </a:ext>
            </a:extLst>
          </p:cNvPr>
          <p:cNvGrpSpPr/>
          <p:nvPr/>
        </p:nvGrpSpPr>
        <p:grpSpPr>
          <a:xfrm>
            <a:off x="2730500" y="5054816"/>
            <a:ext cx="4559300" cy="1003300"/>
            <a:chOff x="2730500" y="5067300"/>
            <a:chExt cx="4559300" cy="1003300"/>
          </a:xfrm>
        </p:grpSpPr>
        <p:cxnSp>
          <p:nvCxnSpPr>
            <p:cNvPr id="8" name="Straight Connector 7">
              <a:extLst>
                <a:ext uri="{FF2B5EF4-FFF2-40B4-BE49-F238E27FC236}">
                  <a16:creationId xmlns:a16="http://schemas.microsoft.com/office/drawing/2014/main" id="{3D51458E-7B49-4647-9195-ABD490768DA1}"/>
                </a:ext>
              </a:extLst>
            </p:cNvPr>
            <p:cNvCxnSpPr/>
            <p:nvPr/>
          </p:nvCxnSpPr>
          <p:spPr>
            <a:xfrm>
              <a:off x="3810000" y="5310880"/>
              <a:ext cx="2400300" cy="0"/>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5DFAB15-245C-4718-9286-062C25CF5E01}"/>
                </a:ext>
              </a:extLst>
            </p:cNvPr>
            <p:cNvCxnSpPr>
              <a:cxnSpLocks/>
            </p:cNvCxnSpPr>
            <p:nvPr/>
          </p:nvCxnSpPr>
          <p:spPr>
            <a:xfrm flipV="1">
              <a:off x="2730500" y="5676005"/>
              <a:ext cx="4559300" cy="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34470B7-F5C2-4C93-9E28-648FB1A4341F}"/>
                </a:ext>
              </a:extLst>
            </p:cNvPr>
            <p:cNvCxnSpPr/>
            <p:nvPr/>
          </p:nvCxnSpPr>
          <p:spPr>
            <a:xfrm>
              <a:off x="5010150" y="5067300"/>
              <a:ext cx="0" cy="10033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49B5680F-944E-402B-91E2-0F82E6565DE9}"/>
              </a:ext>
            </a:extLst>
          </p:cNvPr>
          <p:cNvSpPr txBox="1"/>
          <p:nvPr/>
        </p:nvSpPr>
        <p:spPr>
          <a:xfrm>
            <a:off x="4421880" y="5977814"/>
            <a:ext cx="1271630" cy="461665"/>
          </a:xfrm>
          <a:prstGeom prst="rect">
            <a:avLst/>
          </a:prstGeom>
          <a:noFill/>
        </p:spPr>
        <p:txBody>
          <a:bodyPr wrap="none" rtlCol="0">
            <a:spAutoFit/>
          </a:bodyPr>
          <a:lstStyle/>
          <a:p>
            <a:r>
              <a:rPr lang="en-GB" sz="2400" dirty="0"/>
              <a:t>accuracy</a:t>
            </a:r>
          </a:p>
        </p:txBody>
      </p:sp>
      <p:sp>
        <p:nvSpPr>
          <p:cNvPr id="16" name="Left Brace 15">
            <a:extLst>
              <a:ext uri="{FF2B5EF4-FFF2-40B4-BE49-F238E27FC236}">
                <a16:creationId xmlns:a16="http://schemas.microsoft.com/office/drawing/2014/main" id="{5A6EC946-9D85-471E-BCB4-09D546FEE71F}"/>
              </a:ext>
            </a:extLst>
          </p:cNvPr>
          <p:cNvSpPr/>
          <p:nvPr/>
        </p:nvSpPr>
        <p:spPr>
          <a:xfrm rot="16200000">
            <a:off x="6106842" y="4712609"/>
            <a:ext cx="133813" cy="2232107"/>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b="1" dirty="0"/>
          </a:p>
        </p:txBody>
      </p:sp>
      <p:sp>
        <p:nvSpPr>
          <p:cNvPr id="17" name="TextBox 16">
            <a:extLst>
              <a:ext uri="{FF2B5EF4-FFF2-40B4-BE49-F238E27FC236}">
                <a16:creationId xmlns:a16="http://schemas.microsoft.com/office/drawing/2014/main" id="{CF714679-3EA0-4026-A53B-6D4D55B9B858}"/>
              </a:ext>
            </a:extLst>
          </p:cNvPr>
          <p:cNvSpPr txBox="1"/>
          <p:nvPr/>
        </p:nvSpPr>
        <p:spPr>
          <a:xfrm>
            <a:off x="6096000" y="5827297"/>
            <a:ext cx="1998176" cy="369332"/>
          </a:xfrm>
          <a:prstGeom prst="rect">
            <a:avLst/>
          </a:prstGeom>
          <a:noFill/>
        </p:spPr>
        <p:txBody>
          <a:bodyPr wrap="none" rtlCol="0">
            <a:spAutoFit/>
          </a:bodyPr>
          <a:lstStyle/>
          <a:p>
            <a:r>
              <a:rPr lang="en-GB" dirty="0"/>
              <a:t>+</a:t>
            </a:r>
            <a:r>
              <a:rPr lang="en-GB" dirty="0" err="1"/>
              <a:t>ve</a:t>
            </a:r>
            <a:r>
              <a:rPr lang="en-GB" dirty="0"/>
              <a:t> margin of error</a:t>
            </a:r>
          </a:p>
        </p:txBody>
      </p:sp>
      <p:sp>
        <p:nvSpPr>
          <p:cNvPr id="18" name="Left Brace 17">
            <a:extLst>
              <a:ext uri="{FF2B5EF4-FFF2-40B4-BE49-F238E27FC236}">
                <a16:creationId xmlns:a16="http://schemas.microsoft.com/office/drawing/2014/main" id="{3F7EE1FA-6D9A-40E6-B3F1-48BACFA48268}"/>
              </a:ext>
            </a:extLst>
          </p:cNvPr>
          <p:cNvSpPr/>
          <p:nvPr/>
        </p:nvSpPr>
        <p:spPr>
          <a:xfrm rot="16200000">
            <a:off x="3820842" y="4712609"/>
            <a:ext cx="133813" cy="2232107"/>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b="1" dirty="0"/>
          </a:p>
        </p:txBody>
      </p:sp>
      <p:sp>
        <p:nvSpPr>
          <p:cNvPr id="19" name="TextBox 18">
            <a:extLst>
              <a:ext uri="{FF2B5EF4-FFF2-40B4-BE49-F238E27FC236}">
                <a16:creationId xmlns:a16="http://schemas.microsoft.com/office/drawing/2014/main" id="{CB514494-320F-48C5-BC64-3D82D3087C0F}"/>
              </a:ext>
            </a:extLst>
          </p:cNvPr>
          <p:cNvSpPr txBox="1"/>
          <p:nvPr/>
        </p:nvSpPr>
        <p:spPr>
          <a:xfrm>
            <a:off x="2056440" y="5853432"/>
            <a:ext cx="1953292" cy="369332"/>
          </a:xfrm>
          <a:prstGeom prst="rect">
            <a:avLst/>
          </a:prstGeom>
          <a:noFill/>
        </p:spPr>
        <p:txBody>
          <a:bodyPr wrap="none" rtlCol="0">
            <a:spAutoFit/>
          </a:bodyPr>
          <a:lstStyle/>
          <a:p>
            <a:r>
              <a:rPr lang="en-GB" dirty="0"/>
              <a:t>-</a:t>
            </a:r>
            <a:r>
              <a:rPr lang="en-GB" dirty="0" err="1"/>
              <a:t>ve</a:t>
            </a:r>
            <a:r>
              <a:rPr lang="en-GB" dirty="0"/>
              <a:t> margin of error</a:t>
            </a:r>
          </a:p>
        </p:txBody>
      </p:sp>
    </p:spTree>
    <p:extLst>
      <p:ext uri="{BB962C8B-B14F-4D97-AF65-F5344CB8AC3E}">
        <p14:creationId xmlns:p14="http://schemas.microsoft.com/office/powerpoint/2010/main" val="37684484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85698" name="Object 2"/>
          <p:cNvGraphicFramePr>
            <a:graphicFrameLocks noChangeAspect="1"/>
          </p:cNvGraphicFramePr>
          <p:nvPr>
            <p:extLst>
              <p:ext uri="{D42A27DB-BD31-4B8C-83A1-F6EECF244321}">
                <p14:modId xmlns:p14="http://schemas.microsoft.com/office/powerpoint/2010/main" val="2542846202"/>
              </p:ext>
            </p:extLst>
          </p:nvPr>
        </p:nvGraphicFramePr>
        <p:xfrm>
          <a:off x="595843" y="1783328"/>
          <a:ext cx="7077075" cy="4581525"/>
        </p:xfrm>
        <a:graphic>
          <a:graphicData uri="http://schemas.openxmlformats.org/presentationml/2006/ole">
            <mc:AlternateContent xmlns:mc="http://schemas.openxmlformats.org/markup-compatibility/2006">
              <mc:Choice xmlns:v="urn:schemas-microsoft-com:vml" Requires="v">
                <p:oleObj name="Chart" r:id="rId3" imgW="7077456" imgH="4581754" progId="Excel.Chart.8">
                  <p:embed/>
                </p:oleObj>
              </mc:Choice>
              <mc:Fallback>
                <p:oleObj name="Chart" r:id="rId3" imgW="7077456" imgH="4581754" progId="Excel.Chart.8">
                  <p:embed/>
                  <p:pic>
                    <p:nvPicPr>
                      <p:cNvPr id="28569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843" y="1783328"/>
                        <a:ext cx="7077075" cy="458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5700" name="Rectangle 4"/>
          <p:cNvSpPr>
            <a:spLocks noGrp="1" noChangeArrowheads="1"/>
          </p:cNvSpPr>
          <p:nvPr>
            <p:ph type="title"/>
          </p:nvPr>
        </p:nvSpPr>
        <p:spPr/>
        <p:txBody>
          <a:bodyPr/>
          <a:lstStyle/>
          <a:p>
            <a:r>
              <a:rPr lang="en-GB"/>
              <a:t>Confidence Intervals</a:t>
            </a:r>
          </a:p>
        </p:txBody>
      </p:sp>
      <p:sp>
        <p:nvSpPr>
          <p:cNvPr id="285714" name="AutoShape 18"/>
          <p:cNvSpPr>
            <a:spLocks noChangeArrowheads="1"/>
          </p:cNvSpPr>
          <p:nvPr/>
        </p:nvSpPr>
        <p:spPr bwMode="auto">
          <a:xfrm>
            <a:off x="7899400" y="1210126"/>
            <a:ext cx="2743200" cy="649516"/>
          </a:xfrm>
          <a:prstGeom prst="wedgeRoundRectCallout">
            <a:avLst>
              <a:gd name="adj1" fmla="val -67571"/>
              <a:gd name="adj2" fmla="val 167571"/>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GB" dirty="0">
                <a:latin typeface="Tahoma" pitchFamily="34" charset="0"/>
              </a:rPr>
              <a:t>Error bars show confidence interval</a:t>
            </a:r>
          </a:p>
        </p:txBody>
      </p:sp>
      <p:sp>
        <p:nvSpPr>
          <p:cNvPr id="2" name="TextBox 1">
            <a:extLst>
              <a:ext uri="{FF2B5EF4-FFF2-40B4-BE49-F238E27FC236}">
                <a16:creationId xmlns:a16="http://schemas.microsoft.com/office/drawing/2014/main" id="{29294FA8-2AF2-45D6-9E55-B7F9342210DF}"/>
              </a:ext>
            </a:extLst>
          </p:cNvPr>
          <p:cNvSpPr txBox="1"/>
          <p:nvPr/>
        </p:nvSpPr>
        <p:spPr>
          <a:xfrm>
            <a:off x="8001000" y="3136900"/>
            <a:ext cx="3975100" cy="1200329"/>
          </a:xfrm>
          <a:prstGeom prst="rect">
            <a:avLst/>
          </a:prstGeom>
          <a:noFill/>
        </p:spPr>
        <p:txBody>
          <a:bodyPr wrap="square" rtlCol="0">
            <a:spAutoFit/>
          </a:bodyPr>
          <a:lstStyle/>
          <a:p>
            <a:r>
              <a:rPr lang="en-GB" dirty="0"/>
              <a:t>Performance of 2 algorithms on 7 different datasets.</a:t>
            </a:r>
          </a:p>
          <a:p>
            <a:r>
              <a:rPr lang="en-GB" dirty="0"/>
              <a:t>Is the purple algorithm better than the yellow algorithm?</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871EEC6-4F06-D319-32C5-25C944805C0F}"/>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B1BC3C07-B53A-C2AC-719E-94EA518ED4D6}"/>
              </a:ext>
            </a:extLst>
          </p:cNvPr>
          <p:cNvPicPr>
            <a:picLocks noChangeAspect="1"/>
          </p:cNvPicPr>
          <p:nvPr/>
        </p:nvPicPr>
        <p:blipFill>
          <a:blip r:embed="rId3"/>
          <a:stretch>
            <a:fillRect/>
          </a:stretch>
        </p:blipFill>
        <p:spPr>
          <a:xfrm rot="5400000">
            <a:off x="2737969" y="1476102"/>
            <a:ext cx="6716062" cy="3905795"/>
          </a:xfrm>
          <a:prstGeom prst="rect">
            <a:avLst/>
          </a:prstGeom>
        </p:spPr>
      </p:pic>
    </p:spTree>
    <p:extLst>
      <p:ext uri="{BB962C8B-B14F-4D97-AF65-F5344CB8AC3E}">
        <p14:creationId xmlns:p14="http://schemas.microsoft.com/office/powerpoint/2010/main" val="32380842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BF03-5133-4578-AEAB-7C2D389F7E27}"/>
              </a:ext>
            </a:extLst>
          </p:cNvPr>
          <p:cNvSpPr>
            <a:spLocks noGrp="1"/>
          </p:cNvSpPr>
          <p:nvPr>
            <p:ph type="title"/>
          </p:nvPr>
        </p:nvSpPr>
        <p:spPr/>
        <p:txBody>
          <a:bodyPr/>
          <a:lstStyle/>
          <a:p>
            <a:r>
              <a:rPr lang="en-GB" dirty="0"/>
              <a:t>Statistical significance</a:t>
            </a:r>
          </a:p>
        </p:txBody>
      </p:sp>
      <p:sp>
        <p:nvSpPr>
          <p:cNvPr id="3" name="Content Placeholder 2">
            <a:extLst>
              <a:ext uri="{FF2B5EF4-FFF2-40B4-BE49-F238E27FC236}">
                <a16:creationId xmlns:a16="http://schemas.microsoft.com/office/drawing/2014/main" id="{338FD736-28E5-4645-BE72-1A00AD7109C6}"/>
              </a:ext>
            </a:extLst>
          </p:cNvPr>
          <p:cNvSpPr>
            <a:spLocks noGrp="1"/>
          </p:cNvSpPr>
          <p:nvPr>
            <p:ph idx="1"/>
          </p:nvPr>
        </p:nvSpPr>
        <p:spPr>
          <a:xfrm>
            <a:off x="595842" y="1757928"/>
            <a:ext cx="11164357" cy="4057777"/>
          </a:xfrm>
        </p:spPr>
        <p:txBody>
          <a:bodyPr/>
          <a:lstStyle/>
          <a:p>
            <a:r>
              <a:rPr lang="en-GB" dirty="0"/>
              <a:t>Calculate confidence intervals for the performance of algorithms to be compared – use desired confidence level (often  95%).</a:t>
            </a:r>
          </a:p>
          <a:p>
            <a:r>
              <a:rPr lang="en-GB" dirty="0"/>
              <a:t>If 2 algorithms’ confidence intervals don’t overlap</a:t>
            </a:r>
          </a:p>
          <a:p>
            <a:pPr lvl="1"/>
            <a:r>
              <a:rPr lang="en-GB" dirty="0"/>
              <a:t>The difference in performance is </a:t>
            </a:r>
            <a:r>
              <a:rPr lang="en-GB" b="1" dirty="0"/>
              <a:t>statistically significant </a:t>
            </a:r>
            <a:r>
              <a:rPr lang="en-GB" dirty="0"/>
              <a:t>at that level</a:t>
            </a:r>
          </a:p>
          <a:p>
            <a:pPr lvl="1"/>
            <a:r>
              <a:rPr lang="en-GB" dirty="0"/>
              <a:t>The algorithm with the higher confidence interval values is said to perform better.</a:t>
            </a:r>
          </a:p>
          <a:p>
            <a:r>
              <a:rPr lang="en-GB" dirty="0"/>
              <a:t>If confidence intervals overlap</a:t>
            </a:r>
          </a:p>
          <a:p>
            <a:pPr lvl="1"/>
            <a:r>
              <a:rPr lang="en-GB" dirty="0"/>
              <a:t>The performance of the algorithms cannot be said to be different as the difference in performance is not statistically significant.</a:t>
            </a:r>
          </a:p>
        </p:txBody>
      </p:sp>
    </p:spTree>
    <p:extLst>
      <p:ext uri="{BB962C8B-B14F-4D97-AF65-F5344CB8AC3E}">
        <p14:creationId xmlns:p14="http://schemas.microsoft.com/office/powerpoint/2010/main" val="27249384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a:xfrm>
            <a:off x="3202310" y="495752"/>
            <a:ext cx="10515600" cy="757129"/>
          </a:xfrm>
        </p:spPr>
        <p:txBody>
          <a:bodyPr/>
          <a:lstStyle/>
          <a:p>
            <a:r>
              <a:rPr lang="en-GB" dirty="0"/>
              <a:t>Confidence Intervals</a:t>
            </a:r>
          </a:p>
        </p:txBody>
      </p:sp>
      <p:sp>
        <p:nvSpPr>
          <p:cNvPr id="280579" name="Rectangle 3"/>
          <p:cNvSpPr>
            <a:spLocks noGrp="1" noChangeArrowheads="1"/>
          </p:cNvSpPr>
          <p:nvPr>
            <p:ph type="body" idx="1"/>
          </p:nvPr>
        </p:nvSpPr>
        <p:spPr>
          <a:xfrm>
            <a:off x="287660" y="1252664"/>
            <a:ext cx="10515600" cy="4506912"/>
          </a:xfrm>
        </p:spPr>
        <p:txBody>
          <a:bodyPr/>
          <a:lstStyle/>
          <a:p>
            <a:pPr>
              <a:lnSpc>
                <a:spcPct val="80000"/>
              </a:lnSpc>
            </a:pPr>
            <a:r>
              <a:rPr lang="en-GB" dirty="0"/>
              <a:t>Suppose two models A and B generate accuracies of 75% and 70%. Is A better than B?</a:t>
            </a:r>
          </a:p>
          <a:p>
            <a:pPr lvl="1">
              <a:lnSpc>
                <a:spcPct val="80000"/>
              </a:lnSpc>
            </a:pPr>
            <a:r>
              <a:rPr lang="en-GB" sz="2800" dirty="0"/>
              <a:t>What confidence do you wish?</a:t>
            </a:r>
          </a:p>
          <a:p>
            <a:pPr lvl="2">
              <a:lnSpc>
                <a:spcPct val="80000"/>
              </a:lnSpc>
            </a:pPr>
            <a:r>
              <a:rPr lang="en-GB" sz="2400" dirty="0"/>
              <a:t>Say 80%</a:t>
            </a:r>
          </a:p>
          <a:p>
            <a:pPr lvl="1">
              <a:lnSpc>
                <a:spcPct val="80000"/>
              </a:lnSpc>
            </a:pPr>
            <a:r>
              <a:rPr lang="en-GB" sz="2800" dirty="0"/>
              <a:t>Depends on size of test set!</a:t>
            </a:r>
          </a:p>
          <a:p>
            <a:pPr>
              <a:lnSpc>
                <a:spcPct val="80000"/>
              </a:lnSpc>
            </a:pPr>
            <a:r>
              <a:rPr lang="en-GB" dirty="0"/>
              <a:t>If 100 text examples</a:t>
            </a:r>
          </a:p>
          <a:p>
            <a:pPr lvl="1">
              <a:lnSpc>
                <a:spcPct val="80000"/>
              </a:lnSpc>
            </a:pPr>
            <a:r>
              <a:rPr lang="en-GB" sz="2800" dirty="0"/>
              <a:t>A has true accuracy [69.5%,80.5%]</a:t>
            </a:r>
          </a:p>
          <a:p>
            <a:pPr lvl="1">
              <a:lnSpc>
                <a:spcPct val="80000"/>
              </a:lnSpc>
            </a:pPr>
            <a:r>
              <a:rPr lang="en-GB" sz="2800" dirty="0"/>
              <a:t>B has true accuracy [64.5%,75.5%]</a:t>
            </a:r>
          </a:p>
          <a:p>
            <a:pPr lvl="1">
              <a:lnSpc>
                <a:spcPct val="80000"/>
              </a:lnSpc>
            </a:pPr>
            <a:r>
              <a:rPr lang="en-GB" sz="2800" dirty="0"/>
              <a:t>No – at 80% confidence</a:t>
            </a:r>
          </a:p>
          <a:p>
            <a:pPr>
              <a:lnSpc>
                <a:spcPct val="80000"/>
              </a:lnSpc>
            </a:pPr>
            <a:r>
              <a:rPr lang="en-GB" dirty="0"/>
              <a:t>If 1000 text examples</a:t>
            </a:r>
          </a:p>
          <a:p>
            <a:pPr lvl="1">
              <a:lnSpc>
                <a:spcPct val="80000"/>
              </a:lnSpc>
            </a:pPr>
            <a:r>
              <a:rPr lang="en-GB" sz="2800" dirty="0"/>
              <a:t>A has true accuracy [73.2%, 76.7%]</a:t>
            </a:r>
          </a:p>
          <a:p>
            <a:pPr lvl="1">
              <a:lnSpc>
                <a:spcPct val="80000"/>
              </a:lnSpc>
            </a:pPr>
            <a:r>
              <a:rPr lang="en-GB" sz="2800" dirty="0"/>
              <a:t>B has true accuracy [68.1%, 71.8%]</a:t>
            </a:r>
          </a:p>
          <a:p>
            <a:pPr lvl="1">
              <a:lnSpc>
                <a:spcPct val="80000"/>
              </a:lnSpc>
            </a:pPr>
            <a:r>
              <a:rPr lang="en-GB" sz="2800" dirty="0"/>
              <a:t>Yes – at 80% confidence</a:t>
            </a:r>
          </a:p>
        </p:txBody>
      </p:sp>
      <p:sp>
        <p:nvSpPr>
          <p:cNvPr id="2" name="Right Brace 1"/>
          <p:cNvSpPr/>
          <p:nvPr/>
        </p:nvSpPr>
        <p:spPr>
          <a:xfrm>
            <a:off x="6353943" y="3707565"/>
            <a:ext cx="515815" cy="648072"/>
          </a:xfrm>
          <a:prstGeom prst="rightBrace">
            <a:avLst/>
          </a:prstGeom>
          <a:noFill/>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2400" b="1" dirty="0"/>
          </a:p>
        </p:txBody>
      </p:sp>
      <p:sp>
        <p:nvSpPr>
          <p:cNvPr id="3" name="Folded Corner 2"/>
          <p:cNvSpPr/>
          <p:nvPr/>
        </p:nvSpPr>
        <p:spPr>
          <a:xfrm>
            <a:off x="6858000" y="3707565"/>
            <a:ext cx="3352800" cy="648072"/>
          </a:xfrm>
          <a:prstGeom prst="foldedCorner">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Overlapping intervals</a:t>
            </a:r>
          </a:p>
        </p:txBody>
      </p:sp>
      <p:sp>
        <p:nvSpPr>
          <p:cNvPr id="8" name="Right Brace 7"/>
          <p:cNvSpPr/>
          <p:nvPr/>
        </p:nvSpPr>
        <p:spPr>
          <a:xfrm>
            <a:off x="6365702" y="5390140"/>
            <a:ext cx="288032" cy="648072"/>
          </a:xfrm>
          <a:prstGeom prst="rightBrac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b="1" dirty="0"/>
          </a:p>
        </p:txBody>
      </p:sp>
      <p:sp>
        <p:nvSpPr>
          <p:cNvPr id="9" name="Folded Corner 8"/>
          <p:cNvSpPr/>
          <p:nvPr/>
        </p:nvSpPr>
        <p:spPr>
          <a:xfrm>
            <a:off x="6869758" y="5390140"/>
            <a:ext cx="3352800" cy="648072"/>
          </a:xfrm>
          <a:prstGeom prst="foldedCorner">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t>Disjoint intervals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30947-16D2-41E6-B30F-E98B491C9E7A}"/>
              </a:ext>
            </a:extLst>
          </p:cNvPr>
          <p:cNvSpPr>
            <a:spLocks noGrp="1"/>
          </p:cNvSpPr>
          <p:nvPr>
            <p:ph type="title"/>
          </p:nvPr>
        </p:nvSpPr>
        <p:spPr>
          <a:xfrm>
            <a:off x="595843" y="741618"/>
            <a:ext cx="10515600" cy="757129"/>
          </a:xfrm>
        </p:spPr>
        <p:txBody>
          <a:bodyPr/>
          <a:lstStyle/>
          <a:p>
            <a:r>
              <a:rPr lang="en-GB" dirty="0"/>
              <a:t>Summary</a:t>
            </a:r>
          </a:p>
        </p:txBody>
      </p:sp>
      <p:sp>
        <p:nvSpPr>
          <p:cNvPr id="3" name="Content Placeholder 2">
            <a:extLst>
              <a:ext uri="{FF2B5EF4-FFF2-40B4-BE49-F238E27FC236}">
                <a16:creationId xmlns:a16="http://schemas.microsoft.com/office/drawing/2014/main" id="{808CF319-BC10-44B4-8736-2438A96D6D0A}"/>
              </a:ext>
            </a:extLst>
          </p:cNvPr>
          <p:cNvSpPr>
            <a:spLocks noGrp="1"/>
          </p:cNvSpPr>
          <p:nvPr>
            <p:ph idx="1"/>
          </p:nvPr>
        </p:nvSpPr>
        <p:spPr>
          <a:xfrm>
            <a:off x="595842" y="1400111"/>
            <a:ext cx="11596157" cy="4057777"/>
          </a:xfrm>
        </p:spPr>
        <p:txBody>
          <a:bodyPr/>
          <a:lstStyle/>
          <a:p>
            <a:pPr>
              <a:lnSpc>
                <a:spcPct val="75000"/>
              </a:lnSpc>
            </a:pPr>
            <a:r>
              <a:rPr lang="en-GB" dirty="0"/>
              <a:t>Evaluation on training data is over-optimistic</a:t>
            </a:r>
          </a:p>
          <a:p>
            <a:pPr lvl="1">
              <a:lnSpc>
                <a:spcPct val="75000"/>
              </a:lnSpc>
            </a:pPr>
            <a:r>
              <a:rPr lang="en-GB" dirty="0"/>
              <a:t>various alternative experimental designs</a:t>
            </a:r>
          </a:p>
          <a:p>
            <a:pPr>
              <a:lnSpc>
                <a:spcPct val="75000"/>
              </a:lnSpc>
            </a:pPr>
            <a:r>
              <a:rPr lang="en-GB" dirty="0"/>
              <a:t>After any evaluation </a:t>
            </a:r>
          </a:p>
          <a:p>
            <a:pPr lvl="1">
              <a:lnSpc>
                <a:spcPct val="75000"/>
              </a:lnSpc>
            </a:pPr>
            <a:r>
              <a:rPr lang="en-GB" dirty="0"/>
              <a:t>all data may be used to build final classifier</a:t>
            </a:r>
          </a:p>
          <a:p>
            <a:r>
              <a:rPr lang="en-GB" dirty="0"/>
              <a:t>There are a number of measures which can be used to evaluate models.</a:t>
            </a:r>
          </a:p>
          <a:p>
            <a:r>
              <a:rPr lang="en-GB" dirty="0"/>
              <a:t>Metrics used for class prediction include: accuracy, error, precision, recall, F1-measure, sensitivity, specificity</a:t>
            </a:r>
            <a:r>
              <a:rPr lang="en-GB"/>
              <a:t>, ROC.</a:t>
            </a:r>
            <a:endParaRPr lang="en-GB" dirty="0"/>
          </a:p>
          <a:p>
            <a:r>
              <a:rPr lang="en-GB" dirty="0"/>
              <a:t>Experimental design requires careful consideration of assumptions made, outliers and the balance of the data.</a:t>
            </a:r>
          </a:p>
          <a:p>
            <a:r>
              <a:rPr lang="en-GB" dirty="0"/>
              <a:t>Two stage evaluation: model tuning, final evaluation.</a:t>
            </a:r>
          </a:p>
          <a:p>
            <a:r>
              <a:rPr lang="en-GB" dirty="0"/>
              <a:t>Results comparison should consider statistical significance</a:t>
            </a:r>
          </a:p>
        </p:txBody>
      </p:sp>
      <p:sp>
        <p:nvSpPr>
          <p:cNvPr id="4" name="Footer Placeholder 3">
            <a:extLst>
              <a:ext uri="{FF2B5EF4-FFF2-40B4-BE49-F238E27FC236}">
                <a16:creationId xmlns:a16="http://schemas.microsoft.com/office/drawing/2014/main" id="{CD67F6CD-23A5-423B-8E7C-8228D23B790C}"/>
              </a:ext>
            </a:extLst>
          </p:cNvPr>
          <p:cNvSpPr>
            <a:spLocks noGrp="1"/>
          </p:cNvSpPr>
          <p:nvPr>
            <p:ph type="ftr" sz="quarter" idx="11"/>
          </p:nvPr>
        </p:nvSpPr>
        <p:spPr/>
        <p:txBody>
          <a:bodyPr/>
          <a:lstStyle/>
          <a:p>
            <a:pPr algn="ctr"/>
            <a:r>
              <a:rPr lang="en-US"/>
              <a:t>School of Computing</a:t>
            </a:r>
            <a:endParaRPr lang="en-US" dirty="0"/>
          </a:p>
        </p:txBody>
      </p:sp>
    </p:spTree>
    <p:extLst>
      <p:ext uri="{BB962C8B-B14F-4D97-AF65-F5344CB8AC3E}">
        <p14:creationId xmlns:p14="http://schemas.microsoft.com/office/powerpoint/2010/main" val="2490557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DA17C-791C-84E7-E531-43201F8429B2}"/>
              </a:ext>
            </a:extLst>
          </p:cNvPr>
          <p:cNvSpPr>
            <a:spLocks noGrp="1"/>
          </p:cNvSpPr>
          <p:nvPr>
            <p:ph type="title"/>
          </p:nvPr>
        </p:nvSpPr>
        <p:spPr/>
        <p:txBody>
          <a:bodyPr/>
          <a:lstStyle/>
          <a:p>
            <a:r>
              <a:rPr lang="en-GB" dirty="0"/>
              <a:t>What is this hot mess?</a:t>
            </a:r>
          </a:p>
        </p:txBody>
      </p:sp>
      <p:sp>
        <p:nvSpPr>
          <p:cNvPr id="4" name="Date Placeholder 3">
            <a:extLst>
              <a:ext uri="{FF2B5EF4-FFF2-40B4-BE49-F238E27FC236}">
                <a16:creationId xmlns:a16="http://schemas.microsoft.com/office/drawing/2014/main" id="{820EDBB4-8C87-BBCB-2621-CFF082BFA36E}"/>
              </a:ext>
            </a:extLst>
          </p:cNvPr>
          <p:cNvSpPr>
            <a:spLocks noGrp="1"/>
          </p:cNvSpPr>
          <p:nvPr>
            <p:ph type="dt" sz="half" idx="10"/>
          </p:nvPr>
        </p:nvSpPr>
        <p:spPr/>
        <p:txBody>
          <a:bodyPr/>
          <a:lstStyle/>
          <a:p>
            <a:fld id="{CD071B8E-0DD7-5842-950E-3289D9FBABB1}" type="datetime4">
              <a:rPr lang="en-GB" smtClean="0"/>
              <a:pPr/>
              <a:t>06 October 2025</a:t>
            </a:fld>
            <a:endParaRPr lang="en-US" dirty="0"/>
          </a:p>
        </p:txBody>
      </p:sp>
      <p:sp>
        <p:nvSpPr>
          <p:cNvPr id="5" name="Footer Placeholder 4">
            <a:extLst>
              <a:ext uri="{FF2B5EF4-FFF2-40B4-BE49-F238E27FC236}">
                <a16:creationId xmlns:a16="http://schemas.microsoft.com/office/drawing/2014/main" id="{0D6F6466-61C3-E661-0720-42C28DACD64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5366D2F-F6E8-76F4-446F-4D1BBCD8B4EB}"/>
              </a:ext>
            </a:extLst>
          </p:cNvPr>
          <p:cNvSpPr>
            <a:spLocks noGrp="1"/>
          </p:cNvSpPr>
          <p:nvPr>
            <p:ph type="sldNum" sz="quarter" idx="12"/>
          </p:nvPr>
        </p:nvSpPr>
        <p:spPr/>
        <p:txBody>
          <a:bodyPr/>
          <a:lstStyle/>
          <a:p>
            <a:fld id="{437794D7-DC86-9A4E-9C9F-0B324FE8876A}" type="slidenum">
              <a:rPr lang="en-US" smtClean="0"/>
              <a:pPr/>
              <a:t>8</a:t>
            </a:fld>
            <a:endParaRPr lang="en-US" dirty="0"/>
          </a:p>
        </p:txBody>
      </p:sp>
      <p:sp>
        <p:nvSpPr>
          <p:cNvPr id="7" name="Rectangle 1">
            <a:extLst>
              <a:ext uri="{FF2B5EF4-FFF2-40B4-BE49-F238E27FC236}">
                <a16:creationId xmlns:a16="http://schemas.microsoft.com/office/drawing/2014/main" id="{12A56D64-E75F-424D-35F5-469764B987D2}"/>
              </a:ext>
            </a:extLst>
          </p:cNvPr>
          <p:cNvSpPr>
            <a:spLocks noGrp="1" noChangeArrowheads="1"/>
          </p:cNvSpPr>
          <p:nvPr>
            <p:ph idx="1"/>
          </p:nvPr>
        </p:nvSpPr>
        <p:spPr bwMode="auto">
          <a:xfrm>
            <a:off x="595843" y="1670858"/>
            <a:ext cx="3583032" cy="42319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Lucida Console" panose="020B0609040504020204" pitchFamily="49" charset="0"/>
              </a:rPr>
              <a:t>Decision tree: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Lucida Console" panose="020B0609040504020204" pitchFamily="49" charset="0"/>
              </a:rPr>
              <a:t>WageIncY1 &lt;= 2.5: bad (15.3/2.3)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Lucida Console" panose="020B0609040504020204" pitchFamily="49" charset="0"/>
              </a:rPr>
              <a:t>WageIncY1 &gt; 2.5: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Lucida Console" panose="020B0609040504020204" pitchFamily="49" charset="0"/>
              </a:rPr>
              <a:t>:...</a:t>
            </a:r>
            <a:r>
              <a:rPr kumimoji="0" lang="en-US" altLang="en-US" sz="1100" b="0" i="0" u="none" strike="noStrike" cap="none" normalizeH="0" baseline="0" dirty="0" err="1">
                <a:ln>
                  <a:noFill/>
                </a:ln>
                <a:solidFill>
                  <a:srgbClr val="000000"/>
                </a:solidFill>
                <a:effectLst/>
                <a:latin typeface="Lucida Console" panose="020B0609040504020204" pitchFamily="49" charset="0"/>
              </a:rPr>
              <a:t>LTDIyes</a:t>
            </a:r>
            <a:r>
              <a:rPr kumimoji="0" lang="en-US" altLang="en-US" sz="1100" b="0" i="0" u="none" strike="noStrike" cap="none" normalizeH="0" baseline="0" dirty="0">
                <a:ln>
                  <a:noFill/>
                </a:ln>
                <a:solidFill>
                  <a:srgbClr val="000000"/>
                </a:solidFill>
                <a:effectLst/>
                <a:latin typeface="Lucida Console" panose="020B0609040504020204" pitchFamily="49" charset="0"/>
              </a:rPr>
              <a:t> &lt;=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Lucida Console" panose="020B0609040504020204" pitchFamily="49" charset="0"/>
              </a:rPr>
              <a:t>    :...Duration &gt; 2: good (2.2)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Lucida Console" panose="020B0609040504020204" pitchFamily="49" charset="0"/>
              </a:rPr>
              <a:t>    </a:t>
            </a:r>
            <a:r>
              <a:rPr kumimoji="0" lang="en-US" altLang="en-US" sz="1100" b="0" i="0" u="none" strike="noStrike" cap="none" normalizeH="0" baseline="0" dirty="0">
                <a:ln>
                  <a:noFill/>
                </a:ln>
                <a:solidFill>
                  <a:srgbClr val="000000"/>
                </a:solidFill>
                <a:effectLst/>
                <a:latin typeface="Lucida Console" panose="020B0609040504020204" pitchFamily="49" charset="0"/>
              </a:rPr>
              <a:t>: Duration &lt;= 2: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Lucida Console" panose="020B0609040504020204" pitchFamily="49" charset="0"/>
              </a:rPr>
              <a:t>    </a:t>
            </a:r>
            <a:r>
              <a:rPr kumimoji="0" lang="en-US" altLang="en-US" sz="1100" b="0" i="0" u="none" strike="noStrike" cap="none" normalizeH="0" baseline="0" dirty="0">
                <a:ln>
                  <a:noFill/>
                </a:ln>
                <a:solidFill>
                  <a:srgbClr val="000000"/>
                </a:solidFill>
                <a:effectLst/>
                <a:latin typeface="Lucida Console" panose="020B0609040504020204" pitchFamily="49" charset="0"/>
              </a:rPr>
              <a:t>: :...Hours &lt;= 39: good (2.5/0.3)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Lucida Console" panose="020B0609040504020204" pitchFamily="49" charset="0"/>
              </a:rPr>
              <a:t>        </a:t>
            </a:r>
            <a:r>
              <a:rPr kumimoji="0" lang="en-US" altLang="en-US" sz="1100" b="0" i="0" u="none" strike="noStrike" cap="none" normalizeH="0" baseline="0" dirty="0">
                <a:ln>
                  <a:noFill/>
                </a:ln>
                <a:solidFill>
                  <a:srgbClr val="000000"/>
                </a:solidFill>
                <a:effectLst/>
                <a:latin typeface="Lucida Console" panose="020B0609040504020204" pitchFamily="49" charset="0"/>
              </a:rPr>
              <a:t>: Hours &gt; 39: bad (5.4/0.7)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Lucida Console" panose="020B0609040504020204" pitchFamily="49" charset="0"/>
              </a:rPr>
              <a:t>    </a:t>
            </a:r>
            <a:r>
              <a:rPr kumimoji="0" lang="en-US" altLang="en-US" sz="1100" b="0" i="0" u="none" strike="noStrike" cap="none" normalizeH="0" baseline="0" dirty="0" err="1">
                <a:ln>
                  <a:noFill/>
                </a:ln>
                <a:solidFill>
                  <a:srgbClr val="000000"/>
                </a:solidFill>
                <a:effectLst/>
                <a:latin typeface="Lucida Console" panose="020B0609040504020204" pitchFamily="49" charset="0"/>
              </a:rPr>
              <a:t>LTDIyes</a:t>
            </a:r>
            <a:r>
              <a:rPr kumimoji="0" lang="en-US" altLang="en-US" sz="1100" b="0" i="0" u="none" strike="noStrike" cap="none" normalizeH="0" baseline="0" dirty="0">
                <a:ln>
                  <a:noFill/>
                </a:ln>
                <a:solidFill>
                  <a:srgbClr val="000000"/>
                </a:solidFill>
                <a:effectLst/>
                <a:latin typeface="Lucida Console" panose="020B0609040504020204" pitchFamily="49" charset="0"/>
              </a:rPr>
              <a:t> &gt; 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Lucida Console" panose="020B0609040504020204" pitchFamily="49" charset="0"/>
              </a:rPr>
              <a:t>    </a:t>
            </a:r>
            <a:r>
              <a:rPr kumimoji="0" lang="en-US" altLang="en-US" sz="1100" b="0" i="0" u="none" strike="noStrike" cap="none" normalizeH="0" baseline="0" dirty="0">
                <a:ln>
                  <a:noFill/>
                </a:ln>
                <a:solidFill>
                  <a:srgbClr val="000000"/>
                </a:solidFill>
                <a:effectLst/>
                <a:latin typeface="Lucida Console" panose="020B0609040504020204" pitchFamily="49" charset="0"/>
              </a:rPr>
              <a:t>:...WageIncY1 &gt; 3: good (26.3)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Lucida Console" panose="020B0609040504020204" pitchFamily="49" charset="0"/>
              </a:rPr>
              <a:t>        </a:t>
            </a:r>
            <a:r>
              <a:rPr kumimoji="0" lang="en-US" altLang="en-US" sz="1100" b="0" i="0" u="none" strike="noStrike" cap="none" normalizeH="0" baseline="0" dirty="0">
                <a:ln>
                  <a:noFill/>
                </a:ln>
                <a:solidFill>
                  <a:srgbClr val="000000"/>
                </a:solidFill>
                <a:effectLst/>
                <a:latin typeface="Lucida Console" panose="020B0609040504020204" pitchFamily="49" charset="0"/>
              </a:rPr>
              <a:t>WageIncY1 &lt;= 3: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Lucida Console" panose="020B0609040504020204" pitchFamily="49" charset="0"/>
              </a:rPr>
              <a:t>        </a:t>
            </a:r>
            <a:r>
              <a:rPr kumimoji="0" lang="en-US" altLang="en-US" sz="1100" b="0" i="0" u="none" strike="noStrike" cap="none" normalizeH="0" baseline="0" dirty="0">
                <a:ln>
                  <a:noFill/>
                </a:ln>
                <a:solidFill>
                  <a:srgbClr val="000000"/>
                </a:solidFill>
                <a:effectLst/>
                <a:latin typeface="Lucida Console" panose="020B0609040504020204" pitchFamily="49" charset="0"/>
              </a:rPr>
              <a:t>:...Holidays &lt;= 10: bad (2)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Lucida Console" panose="020B0609040504020204" pitchFamily="49" charset="0"/>
              </a:rPr>
              <a:t>            </a:t>
            </a:r>
            <a:r>
              <a:rPr kumimoji="0" lang="en-US" altLang="en-US" sz="1100" b="0" i="0" u="none" strike="noStrike" cap="none" normalizeH="0" baseline="0" dirty="0">
                <a:ln>
                  <a:noFill/>
                </a:ln>
                <a:solidFill>
                  <a:srgbClr val="000000"/>
                </a:solidFill>
                <a:effectLst/>
                <a:latin typeface="Lucida Console" panose="020B0609040504020204" pitchFamily="49" charset="0"/>
              </a:rPr>
              <a:t>Holidays &gt; 10: good (3.4)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00"/>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Lucida Console" panose="020B0609040504020204" pitchFamily="49" charset="0"/>
              </a:rPr>
              <a:t>Evaluation on training data (57 cases):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Lucida Console" panose="020B0609040504020204" pitchFamily="49" charset="0"/>
              </a:rPr>
              <a:t>Decision Tree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Lucida Console" panose="020B0609040504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Lucida Console" panose="020B0609040504020204" pitchFamily="49" charset="0"/>
              </a:rPr>
              <a:t>Size Errors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Lucida Console" panose="020B0609040504020204" pitchFamily="49" charset="0"/>
              </a:rPr>
              <a:t>7     2( 3.5%) &lt;&lt;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Lucida Console" panose="020B0609040504020204" pitchFamily="49" charset="0"/>
              </a:rPr>
              <a:t>	</a:t>
            </a:r>
            <a:r>
              <a:rPr kumimoji="0" lang="en-US" altLang="en-US" sz="1100" b="0" i="0" u="none" strike="noStrike" cap="none" normalizeH="0" baseline="0" dirty="0">
                <a:ln>
                  <a:noFill/>
                </a:ln>
                <a:solidFill>
                  <a:srgbClr val="000000"/>
                </a:solidFill>
                <a:effectLst/>
                <a:latin typeface="Lucida Console" panose="020B0609040504020204" pitchFamily="49" charset="0"/>
              </a:rPr>
              <a:t>(a) (b) &lt;-classified as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Lucida Console" panose="020B0609040504020204" pitchFamily="49" charset="0"/>
              </a:rPr>
              <a:t>	</a:t>
            </a:r>
            <a:r>
              <a:rPr kumimoji="0" lang="en-US" altLang="en-US" sz="1100" b="0" i="0" u="none" strike="noStrike" cap="none" normalizeH="0" baseline="0" dirty="0">
                <a:ln>
                  <a:noFill/>
                </a:ln>
                <a:solidFill>
                  <a:srgbClr val="000000"/>
                </a:solidFill>
                <a:effectLst/>
                <a:latin typeface="Lucida Console" panose="020B060904050402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Lucida Console" panose="020B0609040504020204" pitchFamily="49" charset="0"/>
              </a:rPr>
              <a:t>	</a:t>
            </a:r>
            <a:r>
              <a:rPr kumimoji="0" lang="en-US" altLang="en-US" sz="1100" b="0" i="0" u="none" strike="noStrike" cap="none" normalizeH="0" baseline="0" dirty="0">
                <a:ln>
                  <a:noFill/>
                </a:ln>
                <a:solidFill>
                  <a:srgbClr val="000000"/>
                </a:solidFill>
                <a:effectLst/>
                <a:latin typeface="Lucida Console" panose="020B0609040504020204" pitchFamily="49" charset="0"/>
              </a:rPr>
              <a:t>20 	(a): class bad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Lucida Console" panose="020B0609040504020204" pitchFamily="49" charset="0"/>
              </a:rPr>
              <a:t>	</a:t>
            </a:r>
            <a:r>
              <a:rPr kumimoji="0" lang="en-US" altLang="en-US" sz="1100" b="0" i="0" u="none" strike="noStrike" cap="none" normalizeH="0" baseline="0" dirty="0">
                <a:ln>
                  <a:noFill/>
                </a:ln>
                <a:solidFill>
                  <a:srgbClr val="000000"/>
                </a:solidFill>
                <a:effectLst/>
                <a:latin typeface="Lucida Console" panose="020B0609040504020204" pitchFamily="49" charset="0"/>
              </a:rPr>
              <a:t>2     35 	(b): class good </a:t>
            </a:r>
            <a:br>
              <a:rPr kumimoji="0" lang="en-US" altLang="en-US" sz="1100" b="0" i="0" u="none" strike="noStrike" cap="none" normalizeH="0" baseline="0" dirty="0">
                <a:ln>
                  <a:noFill/>
                </a:ln>
                <a:solidFill>
                  <a:schemeClr val="tx1"/>
                </a:solidFill>
                <a:effectLst/>
              </a:rPr>
            </a:b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3883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DA17C-791C-84E7-E531-43201F8429B2}"/>
              </a:ext>
            </a:extLst>
          </p:cNvPr>
          <p:cNvSpPr>
            <a:spLocks noGrp="1"/>
          </p:cNvSpPr>
          <p:nvPr>
            <p:ph type="title"/>
          </p:nvPr>
        </p:nvSpPr>
        <p:spPr>
          <a:xfrm>
            <a:off x="595842" y="1026199"/>
            <a:ext cx="11304057" cy="757129"/>
          </a:xfrm>
        </p:spPr>
        <p:txBody>
          <a:bodyPr/>
          <a:lstStyle/>
          <a:p>
            <a:r>
              <a:rPr lang="en-GB" dirty="0"/>
              <a:t>It’s the model summary (but specific to model)</a:t>
            </a:r>
          </a:p>
        </p:txBody>
      </p:sp>
      <p:sp>
        <p:nvSpPr>
          <p:cNvPr id="4" name="Date Placeholder 3">
            <a:extLst>
              <a:ext uri="{FF2B5EF4-FFF2-40B4-BE49-F238E27FC236}">
                <a16:creationId xmlns:a16="http://schemas.microsoft.com/office/drawing/2014/main" id="{820EDBB4-8C87-BBCB-2621-CFF082BFA36E}"/>
              </a:ext>
            </a:extLst>
          </p:cNvPr>
          <p:cNvSpPr>
            <a:spLocks noGrp="1"/>
          </p:cNvSpPr>
          <p:nvPr>
            <p:ph type="dt" sz="half" idx="10"/>
          </p:nvPr>
        </p:nvSpPr>
        <p:spPr/>
        <p:txBody>
          <a:bodyPr/>
          <a:lstStyle/>
          <a:p>
            <a:fld id="{CD071B8E-0DD7-5842-950E-3289D9FBABB1}" type="datetime4">
              <a:rPr lang="en-GB" smtClean="0"/>
              <a:pPr/>
              <a:t>06 October 2025</a:t>
            </a:fld>
            <a:endParaRPr lang="en-US" dirty="0"/>
          </a:p>
        </p:txBody>
      </p:sp>
      <p:sp>
        <p:nvSpPr>
          <p:cNvPr id="5" name="Footer Placeholder 4">
            <a:extLst>
              <a:ext uri="{FF2B5EF4-FFF2-40B4-BE49-F238E27FC236}">
                <a16:creationId xmlns:a16="http://schemas.microsoft.com/office/drawing/2014/main" id="{0D6F6466-61C3-E661-0720-42C28DACD64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5366D2F-F6E8-76F4-446F-4D1BBCD8B4EB}"/>
              </a:ext>
            </a:extLst>
          </p:cNvPr>
          <p:cNvSpPr>
            <a:spLocks noGrp="1"/>
          </p:cNvSpPr>
          <p:nvPr>
            <p:ph type="sldNum" sz="quarter" idx="12"/>
          </p:nvPr>
        </p:nvSpPr>
        <p:spPr/>
        <p:txBody>
          <a:bodyPr/>
          <a:lstStyle/>
          <a:p>
            <a:fld id="{437794D7-DC86-9A4E-9C9F-0B324FE8876A}" type="slidenum">
              <a:rPr lang="en-US" smtClean="0"/>
              <a:pPr/>
              <a:t>9</a:t>
            </a:fld>
            <a:endParaRPr lang="en-US" dirty="0"/>
          </a:p>
        </p:txBody>
      </p:sp>
      <p:sp>
        <p:nvSpPr>
          <p:cNvPr id="7" name="Rectangle 1">
            <a:extLst>
              <a:ext uri="{FF2B5EF4-FFF2-40B4-BE49-F238E27FC236}">
                <a16:creationId xmlns:a16="http://schemas.microsoft.com/office/drawing/2014/main" id="{12A56D64-E75F-424D-35F5-469764B987D2}"/>
              </a:ext>
            </a:extLst>
          </p:cNvPr>
          <p:cNvSpPr>
            <a:spLocks noGrp="1" noChangeArrowheads="1"/>
          </p:cNvSpPr>
          <p:nvPr>
            <p:ph idx="1"/>
          </p:nvPr>
        </p:nvSpPr>
        <p:spPr bwMode="auto">
          <a:xfrm>
            <a:off x="595843" y="1670858"/>
            <a:ext cx="3583032" cy="42319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Lucida Console" panose="020B0609040504020204" pitchFamily="49" charset="0"/>
              </a:rPr>
              <a:t>Decision tree: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Lucida Console" panose="020B0609040504020204" pitchFamily="49" charset="0"/>
              </a:rPr>
              <a:t>WageIncY1 &lt;= 2.5: bad (15.3/2.3)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Lucida Console" panose="020B0609040504020204" pitchFamily="49" charset="0"/>
              </a:rPr>
              <a:t>WageIncY1 &gt; 2.5: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Lucida Console" panose="020B0609040504020204" pitchFamily="49" charset="0"/>
              </a:rPr>
              <a:t>:...</a:t>
            </a:r>
            <a:r>
              <a:rPr kumimoji="0" lang="en-US" altLang="en-US" sz="1100" b="0" i="0" u="none" strike="noStrike" cap="none" normalizeH="0" baseline="0" dirty="0" err="1">
                <a:ln>
                  <a:noFill/>
                </a:ln>
                <a:solidFill>
                  <a:srgbClr val="000000"/>
                </a:solidFill>
                <a:effectLst/>
                <a:latin typeface="Lucida Console" panose="020B0609040504020204" pitchFamily="49" charset="0"/>
              </a:rPr>
              <a:t>LTDIyes</a:t>
            </a:r>
            <a:r>
              <a:rPr kumimoji="0" lang="en-US" altLang="en-US" sz="1100" b="0" i="0" u="none" strike="noStrike" cap="none" normalizeH="0" baseline="0" dirty="0">
                <a:ln>
                  <a:noFill/>
                </a:ln>
                <a:solidFill>
                  <a:srgbClr val="000000"/>
                </a:solidFill>
                <a:effectLst/>
                <a:latin typeface="Lucida Console" panose="020B0609040504020204" pitchFamily="49" charset="0"/>
              </a:rPr>
              <a:t> &lt;=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Lucida Console" panose="020B0609040504020204" pitchFamily="49" charset="0"/>
              </a:rPr>
              <a:t>    :...Duration &gt; 2: good (2.2)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Lucida Console" panose="020B0609040504020204" pitchFamily="49" charset="0"/>
              </a:rPr>
              <a:t>    </a:t>
            </a:r>
            <a:r>
              <a:rPr kumimoji="0" lang="en-US" altLang="en-US" sz="1100" b="0" i="0" u="none" strike="noStrike" cap="none" normalizeH="0" baseline="0" dirty="0">
                <a:ln>
                  <a:noFill/>
                </a:ln>
                <a:solidFill>
                  <a:srgbClr val="000000"/>
                </a:solidFill>
                <a:effectLst/>
                <a:latin typeface="Lucida Console" panose="020B0609040504020204" pitchFamily="49" charset="0"/>
              </a:rPr>
              <a:t>: Duration &lt;= 2: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Lucida Console" panose="020B0609040504020204" pitchFamily="49" charset="0"/>
              </a:rPr>
              <a:t>    </a:t>
            </a:r>
            <a:r>
              <a:rPr kumimoji="0" lang="en-US" altLang="en-US" sz="1100" b="0" i="0" u="none" strike="noStrike" cap="none" normalizeH="0" baseline="0" dirty="0">
                <a:ln>
                  <a:noFill/>
                </a:ln>
                <a:solidFill>
                  <a:srgbClr val="000000"/>
                </a:solidFill>
                <a:effectLst/>
                <a:latin typeface="Lucida Console" panose="020B0609040504020204" pitchFamily="49" charset="0"/>
              </a:rPr>
              <a:t>: :...Hours &lt;= 39: good (2.5/0.3)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Lucida Console" panose="020B0609040504020204" pitchFamily="49" charset="0"/>
              </a:rPr>
              <a:t>        </a:t>
            </a:r>
            <a:r>
              <a:rPr kumimoji="0" lang="en-US" altLang="en-US" sz="1100" b="0" i="0" u="none" strike="noStrike" cap="none" normalizeH="0" baseline="0" dirty="0">
                <a:ln>
                  <a:noFill/>
                </a:ln>
                <a:solidFill>
                  <a:srgbClr val="000000"/>
                </a:solidFill>
                <a:effectLst/>
                <a:latin typeface="Lucida Console" panose="020B0609040504020204" pitchFamily="49" charset="0"/>
              </a:rPr>
              <a:t>: Hours &gt; 39: bad (5.4/0.7)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Lucida Console" panose="020B0609040504020204" pitchFamily="49" charset="0"/>
              </a:rPr>
              <a:t>    </a:t>
            </a:r>
            <a:r>
              <a:rPr kumimoji="0" lang="en-US" altLang="en-US" sz="1100" b="0" i="0" u="none" strike="noStrike" cap="none" normalizeH="0" baseline="0" dirty="0" err="1">
                <a:ln>
                  <a:noFill/>
                </a:ln>
                <a:solidFill>
                  <a:srgbClr val="000000"/>
                </a:solidFill>
                <a:effectLst/>
                <a:latin typeface="Lucida Console" panose="020B0609040504020204" pitchFamily="49" charset="0"/>
              </a:rPr>
              <a:t>LTDIyes</a:t>
            </a:r>
            <a:r>
              <a:rPr kumimoji="0" lang="en-US" altLang="en-US" sz="1100" b="0" i="0" u="none" strike="noStrike" cap="none" normalizeH="0" baseline="0" dirty="0">
                <a:ln>
                  <a:noFill/>
                </a:ln>
                <a:solidFill>
                  <a:srgbClr val="000000"/>
                </a:solidFill>
                <a:effectLst/>
                <a:latin typeface="Lucida Console" panose="020B0609040504020204" pitchFamily="49" charset="0"/>
              </a:rPr>
              <a:t> &gt; 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Lucida Console" panose="020B0609040504020204" pitchFamily="49" charset="0"/>
              </a:rPr>
              <a:t>    </a:t>
            </a:r>
            <a:r>
              <a:rPr kumimoji="0" lang="en-US" altLang="en-US" sz="1100" b="0" i="0" u="none" strike="noStrike" cap="none" normalizeH="0" baseline="0" dirty="0">
                <a:ln>
                  <a:noFill/>
                </a:ln>
                <a:solidFill>
                  <a:srgbClr val="000000"/>
                </a:solidFill>
                <a:effectLst/>
                <a:latin typeface="Lucida Console" panose="020B0609040504020204" pitchFamily="49" charset="0"/>
              </a:rPr>
              <a:t>:...WageIncY1 &gt; 3: good (26.3)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Lucida Console" panose="020B0609040504020204" pitchFamily="49" charset="0"/>
              </a:rPr>
              <a:t>        </a:t>
            </a:r>
            <a:r>
              <a:rPr kumimoji="0" lang="en-US" altLang="en-US" sz="1100" b="0" i="0" u="none" strike="noStrike" cap="none" normalizeH="0" baseline="0" dirty="0">
                <a:ln>
                  <a:noFill/>
                </a:ln>
                <a:solidFill>
                  <a:srgbClr val="000000"/>
                </a:solidFill>
                <a:effectLst/>
                <a:latin typeface="Lucida Console" panose="020B0609040504020204" pitchFamily="49" charset="0"/>
              </a:rPr>
              <a:t>WageIncY1 &lt;= 3: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Lucida Console" panose="020B0609040504020204" pitchFamily="49" charset="0"/>
              </a:rPr>
              <a:t>        </a:t>
            </a:r>
            <a:r>
              <a:rPr kumimoji="0" lang="en-US" altLang="en-US" sz="1100" b="0" i="0" u="none" strike="noStrike" cap="none" normalizeH="0" baseline="0" dirty="0">
                <a:ln>
                  <a:noFill/>
                </a:ln>
                <a:solidFill>
                  <a:srgbClr val="000000"/>
                </a:solidFill>
                <a:effectLst/>
                <a:latin typeface="Lucida Console" panose="020B0609040504020204" pitchFamily="49" charset="0"/>
              </a:rPr>
              <a:t>:...Holidays &lt;= 10: bad (2)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Lucida Console" panose="020B0609040504020204" pitchFamily="49" charset="0"/>
              </a:rPr>
              <a:t>            </a:t>
            </a:r>
            <a:r>
              <a:rPr kumimoji="0" lang="en-US" altLang="en-US" sz="1100" b="0" i="0" u="none" strike="noStrike" cap="none" normalizeH="0" baseline="0" dirty="0">
                <a:ln>
                  <a:noFill/>
                </a:ln>
                <a:solidFill>
                  <a:srgbClr val="000000"/>
                </a:solidFill>
                <a:effectLst/>
                <a:latin typeface="Lucida Console" panose="020B0609040504020204" pitchFamily="49" charset="0"/>
              </a:rPr>
              <a:t>Holidays &gt; 10: good (3.4)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dirty="0">
              <a:solidFill>
                <a:srgbClr val="000000"/>
              </a:solidFill>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Lucida Console" panose="020B0609040504020204" pitchFamily="49" charset="0"/>
              </a:rPr>
              <a:t>Evaluation on training data (57 cases):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Lucida Console" panose="020B0609040504020204" pitchFamily="49" charset="0"/>
              </a:rPr>
              <a:t>Decision Tree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Lucida Console" panose="020B0609040504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Lucida Console" panose="020B0609040504020204" pitchFamily="49" charset="0"/>
              </a:rPr>
              <a:t>Size Errors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Lucida Console" panose="020B0609040504020204" pitchFamily="49" charset="0"/>
              </a:rPr>
              <a:t>7     2( 3.5%) &lt;&lt;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Lucida Console" panose="020B0609040504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Lucida Console" panose="020B0609040504020204" pitchFamily="49" charset="0"/>
              </a:rPr>
              <a:t>	</a:t>
            </a:r>
            <a:r>
              <a:rPr kumimoji="0" lang="en-US" altLang="en-US" sz="1100" b="0" i="0" u="none" strike="noStrike" cap="none" normalizeH="0" baseline="0" dirty="0">
                <a:ln>
                  <a:noFill/>
                </a:ln>
                <a:solidFill>
                  <a:srgbClr val="000000"/>
                </a:solidFill>
                <a:effectLst/>
                <a:latin typeface="Lucida Console" panose="020B0609040504020204" pitchFamily="49" charset="0"/>
              </a:rPr>
              <a:t>(a) (b) &lt;-classified as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Lucida Console" panose="020B0609040504020204" pitchFamily="49" charset="0"/>
              </a:rPr>
              <a:t>	</a:t>
            </a:r>
            <a:r>
              <a:rPr kumimoji="0" lang="en-US" altLang="en-US" sz="1100" b="0" i="0" u="none" strike="noStrike" cap="none" normalizeH="0" baseline="0" dirty="0">
                <a:ln>
                  <a:noFill/>
                </a:ln>
                <a:solidFill>
                  <a:srgbClr val="000000"/>
                </a:solidFill>
                <a:effectLst/>
                <a:latin typeface="Lucida Console" panose="020B060904050402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Lucida Console" panose="020B0609040504020204" pitchFamily="49" charset="0"/>
              </a:rPr>
              <a:t>	</a:t>
            </a:r>
            <a:r>
              <a:rPr kumimoji="0" lang="en-US" altLang="en-US" sz="1100" b="0" i="0" u="none" strike="noStrike" cap="none" normalizeH="0" baseline="0" dirty="0">
                <a:ln>
                  <a:noFill/>
                </a:ln>
                <a:solidFill>
                  <a:srgbClr val="000000"/>
                </a:solidFill>
                <a:effectLst/>
                <a:latin typeface="Lucida Console" panose="020B0609040504020204" pitchFamily="49" charset="0"/>
              </a:rPr>
              <a:t>20 	(a): class bad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dirty="0">
                <a:solidFill>
                  <a:srgbClr val="000000"/>
                </a:solidFill>
                <a:latin typeface="Lucida Console" panose="020B0609040504020204" pitchFamily="49" charset="0"/>
              </a:rPr>
              <a:t>	</a:t>
            </a:r>
            <a:r>
              <a:rPr kumimoji="0" lang="en-US" altLang="en-US" sz="1100" b="0" i="0" u="none" strike="noStrike" cap="none" normalizeH="0" baseline="0" dirty="0">
                <a:ln>
                  <a:noFill/>
                </a:ln>
                <a:solidFill>
                  <a:srgbClr val="000000"/>
                </a:solidFill>
                <a:effectLst/>
                <a:latin typeface="Lucida Console" panose="020B0609040504020204" pitchFamily="49" charset="0"/>
              </a:rPr>
              <a:t>2     35 	(b): class good </a:t>
            </a:r>
            <a:br>
              <a:rPr kumimoji="0" lang="en-US" altLang="en-US" sz="1100" b="0" i="0" u="none" strike="noStrike" cap="none" normalizeH="0" baseline="0" dirty="0">
                <a:ln>
                  <a:noFill/>
                </a:ln>
                <a:solidFill>
                  <a:schemeClr val="tx1"/>
                </a:solidFill>
                <a:effectLst/>
              </a:rPr>
            </a:b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
        <p:nvSpPr>
          <p:cNvPr id="8" name="Rectangle: Rounded Corners 7">
            <a:extLst>
              <a:ext uri="{FF2B5EF4-FFF2-40B4-BE49-F238E27FC236}">
                <a16:creationId xmlns:a16="http://schemas.microsoft.com/office/drawing/2014/main" id="{E7A1F3A1-699C-98B5-9CDE-33C06072E81A}"/>
              </a:ext>
            </a:extLst>
          </p:cNvPr>
          <p:cNvSpPr/>
          <p:nvPr/>
        </p:nvSpPr>
        <p:spPr>
          <a:xfrm>
            <a:off x="595843" y="1670857"/>
            <a:ext cx="4411362" cy="2346017"/>
          </a:xfrm>
          <a:prstGeom prst="roundRect">
            <a:avLst>
              <a:gd name="adj" fmla="val 4553"/>
            </a:avLst>
          </a:prstGeom>
          <a:solidFill>
            <a:schemeClr val="accent1">
              <a:alpha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59A493CD-A0A9-1021-2357-90D5AB2C06AA}"/>
              </a:ext>
            </a:extLst>
          </p:cNvPr>
          <p:cNvSpPr/>
          <p:nvPr/>
        </p:nvSpPr>
        <p:spPr>
          <a:xfrm>
            <a:off x="1392853" y="4998298"/>
            <a:ext cx="2817342" cy="904488"/>
          </a:xfrm>
          <a:prstGeom prst="roundRect">
            <a:avLst/>
          </a:prstGeom>
          <a:solidFill>
            <a:schemeClr val="accent1">
              <a:alpha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665CF944-FA49-423F-F3C6-7F5E65E7BC01}"/>
              </a:ext>
            </a:extLst>
          </p:cNvPr>
          <p:cNvSpPr/>
          <p:nvPr/>
        </p:nvSpPr>
        <p:spPr>
          <a:xfrm>
            <a:off x="6672649" y="2150076"/>
            <a:ext cx="2335427" cy="16367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Your model.</a:t>
            </a:r>
          </a:p>
          <a:p>
            <a:pPr algn="ctr"/>
            <a:r>
              <a:rPr lang="en-GB" dirty="0"/>
              <a:t>A series of rules that can classify an instance of the dataset. </a:t>
            </a:r>
          </a:p>
        </p:txBody>
      </p:sp>
      <p:sp>
        <p:nvSpPr>
          <p:cNvPr id="11" name="Rectangle 10">
            <a:extLst>
              <a:ext uri="{FF2B5EF4-FFF2-40B4-BE49-F238E27FC236}">
                <a16:creationId xmlns:a16="http://schemas.microsoft.com/office/drawing/2014/main" id="{F1B5EBBA-8803-367C-C524-DCDA3C34B41D}"/>
              </a:ext>
            </a:extLst>
          </p:cNvPr>
          <p:cNvSpPr/>
          <p:nvPr/>
        </p:nvSpPr>
        <p:spPr>
          <a:xfrm>
            <a:off x="6845413" y="4416792"/>
            <a:ext cx="2335427" cy="16367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The confusion matrix. You can do loads with this.</a:t>
            </a:r>
          </a:p>
        </p:txBody>
      </p:sp>
      <p:cxnSp>
        <p:nvCxnSpPr>
          <p:cNvPr id="13" name="Straight Connector 12">
            <a:extLst>
              <a:ext uri="{FF2B5EF4-FFF2-40B4-BE49-F238E27FC236}">
                <a16:creationId xmlns:a16="http://schemas.microsoft.com/office/drawing/2014/main" id="{707B3510-48A4-147E-B3D7-67B8DC7B4CA8}"/>
              </a:ext>
            </a:extLst>
          </p:cNvPr>
          <p:cNvCxnSpPr>
            <a:stCxn id="8" idx="3"/>
            <a:endCxn id="10" idx="1"/>
          </p:cNvCxnSpPr>
          <p:nvPr/>
        </p:nvCxnSpPr>
        <p:spPr>
          <a:xfrm>
            <a:off x="5007205" y="2843866"/>
            <a:ext cx="1665444" cy="12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32229A0-5287-E10A-E983-C3F064FBDA82}"/>
              </a:ext>
            </a:extLst>
          </p:cNvPr>
          <p:cNvCxnSpPr>
            <a:cxnSpLocks/>
            <a:stCxn id="9" idx="3"/>
            <a:endCxn id="11" idx="1"/>
          </p:cNvCxnSpPr>
          <p:nvPr/>
        </p:nvCxnSpPr>
        <p:spPr>
          <a:xfrm flipV="1">
            <a:off x="4210195" y="5235162"/>
            <a:ext cx="2635218" cy="21538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61262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TtWP9bUW"/>
  <p:tag name="ARTICULATE_PROJECT_OPEN" val="0"/>
  <p:tag name="ARTICULATE_SLIDE_COUNT" val="6"/>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RGU 1">
      <a:dk1>
        <a:srgbClr val="000000"/>
      </a:dk1>
      <a:lt1>
        <a:srgbClr val="FFFFFF"/>
      </a:lt1>
      <a:dk2>
        <a:srgbClr val="44546A"/>
      </a:dk2>
      <a:lt2>
        <a:srgbClr val="E7E6E6"/>
      </a:lt2>
      <a:accent1>
        <a:srgbClr val="69216A"/>
      </a:accent1>
      <a:accent2>
        <a:srgbClr val="00A3DA"/>
      </a:accent2>
      <a:accent3>
        <a:srgbClr val="F2B229"/>
      </a:accent3>
      <a:accent4>
        <a:srgbClr val="E88A2C"/>
      </a:accent4>
      <a:accent5>
        <a:srgbClr val="D91F53"/>
      </a:accent5>
      <a:accent6>
        <a:srgbClr val="80AE3D"/>
      </a:accent6>
      <a:hlink>
        <a:srgbClr val="C51473"/>
      </a:hlink>
      <a:folHlink>
        <a:srgbClr val="0067A4"/>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7502</TotalTime>
  <Words>5364</Words>
  <Application>Microsoft Office PowerPoint</Application>
  <PresentationFormat>Widescreen</PresentationFormat>
  <Paragraphs>1072</Paragraphs>
  <Slides>75</Slides>
  <Notes>42</Notes>
  <HiddenSlides>1</HiddenSlides>
  <MMClips>0</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1</vt:i4>
      </vt:variant>
      <vt:variant>
        <vt:lpstr>Slide Titles</vt:lpstr>
      </vt:variant>
      <vt:variant>
        <vt:i4>75</vt:i4>
      </vt:variant>
    </vt:vector>
  </HeadingPairs>
  <TitlesOfParts>
    <vt:vector size="89" baseType="lpstr">
      <vt:lpstr>Cambria Math</vt:lpstr>
      <vt:lpstr>Wingdings</vt:lpstr>
      <vt:lpstr>Symbol</vt:lpstr>
      <vt:lpstr>Tahoma</vt:lpstr>
      <vt:lpstr>Wingdings 3</vt:lpstr>
      <vt:lpstr>Lucida Console</vt:lpstr>
      <vt:lpstr>Arial Narrow</vt:lpstr>
      <vt:lpstr>Calibri</vt:lpstr>
      <vt:lpstr>Courier New</vt:lpstr>
      <vt:lpstr>Arial</vt:lpstr>
      <vt:lpstr>Office Theme</vt:lpstr>
      <vt:lpstr>1_Custom Design</vt:lpstr>
      <vt:lpstr>Custom Design</vt:lpstr>
      <vt:lpstr>Chart</vt:lpstr>
      <vt:lpstr>Evaluation of Classification Learning</vt:lpstr>
      <vt:lpstr>Lab Postmortem (Classifiers and missing data)</vt:lpstr>
      <vt:lpstr>Know where your .rmd file and your dataset</vt:lpstr>
      <vt:lpstr>Know the “train() function</vt:lpstr>
      <vt:lpstr>ChatGPT’s instructions for a C5.0 </vt:lpstr>
      <vt:lpstr>Know the “train() function</vt:lpstr>
      <vt:lpstr>Know what we added to the train function…</vt:lpstr>
      <vt:lpstr>What is this hot mess?</vt:lpstr>
      <vt:lpstr>It’s the model summary (but specific to model)</vt:lpstr>
      <vt:lpstr>Contents</vt:lpstr>
      <vt:lpstr>Model evaluation</vt:lpstr>
      <vt:lpstr>All models are wrong</vt:lpstr>
      <vt:lpstr>Why Evaluate classification models?</vt:lpstr>
      <vt:lpstr>Answer questions</vt:lpstr>
      <vt:lpstr>Training and Testing</vt:lpstr>
      <vt:lpstr>Data sets (all 3 are different)</vt:lpstr>
      <vt:lpstr>But if you don’t have enough data…</vt:lpstr>
      <vt:lpstr>Data leakage – a novice’s error</vt:lpstr>
      <vt:lpstr>Over-fitting</vt:lpstr>
      <vt:lpstr>Evaluation measures: class prediction</vt:lpstr>
      <vt:lpstr>Confusion matrix - binary classification</vt:lpstr>
      <vt:lpstr>Confusion matrix – 2 options</vt:lpstr>
      <vt:lpstr>Confusion matrix</vt:lpstr>
      <vt:lpstr>Evaluation maths: Accuracy</vt:lpstr>
      <vt:lpstr>Predictive Accuracy</vt:lpstr>
      <vt:lpstr>… predictive accuracy</vt:lpstr>
      <vt:lpstr>Accuracy example – binary classification</vt:lpstr>
      <vt:lpstr>Accuracy – non-binary classification</vt:lpstr>
      <vt:lpstr>What is “Good” accuracy?</vt:lpstr>
      <vt:lpstr>Pam’s sweetie classifier</vt:lpstr>
      <vt:lpstr>Pam’s sweetie classifier confusion matrix</vt:lpstr>
      <vt:lpstr>Evaluation maths: Specificity</vt:lpstr>
      <vt:lpstr>Evaluation maths: Precision</vt:lpstr>
      <vt:lpstr>Evaluation maths: Sensitivity (or Recall)</vt:lpstr>
      <vt:lpstr>Precision and Recall</vt:lpstr>
      <vt:lpstr>F-score or F-measure</vt:lpstr>
      <vt:lpstr>Sensitivity and specificity</vt:lpstr>
      <vt:lpstr>Sensitivity and Specificity (binary classification)</vt:lpstr>
      <vt:lpstr>Kappa (inter-related agreement – nominal class)</vt:lpstr>
      <vt:lpstr>Kappa interpretation</vt:lpstr>
      <vt:lpstr>ROC Curves</vt:lpstr>
      <vt:lpstr>Plotting a ROC Curve</vt:lpstr>
      <vt:lpstr>Generating a ROC Curve</vt:lpstr>
      <vt:lpstr>Example ROC Chart</vt:lpstr>
      <vt:lpstr>… ROC curve interpretation</vt:lpstr>
      <vt:lpstr>Experimental design</vt:lpstr>
      <vt:lpstr>Model bias vs variance</vt:lpstr>
      <vt:lpstr>Examples of bias</vt:lpstr>
      <vt:lpstr>Variance</vt:lpstr>
      <vt:lpstr>Bias vs variance</vt:lpstr>
      <vt:lpstr>Bias vs variance trade-off</vt:lpstr>
      <vt:lpstr>Contents</vt:lpstr>
      <vt:lpstr>Utilising all the available data</vt:lpstr>
      <vt:lpstr>Holdout evaluation - stratification</vt:lpstr>
      <vt:lpstr>k-fold Cross-Validation</vt:lpstr>
      <vt:lpstr>Standard Cross-Validation</vt:lpstr>
      <vt:lpstr>Leave-One-Out Testing</vt:lpstr>
      <vt:lpstr>Bootstrap Estimation</vt:lpstr>
      <vt:lpstr>Bootstrap Estimation</vt:lpstr>
      <vt:lpstr>Bootstrap why ~63.2%?</vt:lpstr>
      <vt:lpstr>Contents</vt:lpstr>
      <vt:lpstr>Issues</vt:lpstr>
      <vt:lpstr>Other issues - classification</vt:lpstr>
      <vt:lpstr>Example (Confusion Matrices)</vt:lpstr>
      <vt:lpstr>…example</vt:lpstr>
      <vt:lpstr>Contents</vt:lpstr>
      <vt:lpstr>Statistical significance</vt:lpstr>
      <vt:lpstr>Confidence Intervals</vt:lpstr>
      <vt:lpstr>Confidence Intervals</vt:lpstr>
      <vt:lpstr>Confidence intervals</vt:lpstr>
      <vt:lpstr>Confidence Intervals</vt:lpstr>
      <vt:lpstr>PowerPoint Presentation</vt:lpstr>
      <vt:lpstr>Statistical significance</vt:lpstr>
      <vt:lpstr>Confidence Intervals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DELTA’s support offer for learners in Semester 1</dc:title>
  <dc:creator>Brian Webb (delta)</dc:creator>
  <cp:lastModifiedBy>Pam Johnston (socet)</cp:lastModifiedBy>
  <cp:revision>124</cp:revision>
  <dcterms:created xsi:type="dcterms:W3CDTF">2020-06-23T08:21:26Z</dcterms:created>
  <dcterms:modified xsi:type="dcterms:W3CDTF">2025-10-08T10:45:04Z</dcterms:modified>
</cp:coreProperties>
</file>