
<file path=[Content_Types].xml><?xml version="1.0" encoding="utf-8"?>
<Types xmlns="http://schemas.openxmlformats.org/package/2006/content-types">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399" r:id="rId4"/>
    <p:sldId id="400" r:id="rId5"/>
    <p:sldId id="258" r:id="rId6"/>
    <p:sldId id="259" r:id="rId7"/>
    <p:sldId id="375" r:id="rId8"/>
    <p:sldId id="376" r:id="rId9"/>
    <p:sldId id="396" r:id="rId10"/>
    <p:sldId id="392" r:id="rId11"/>
    <p:sldId id="432" r:id="rId12"/>
    <p:sldId id="440" r:id="rId13"/>
    <p:sldId id="441" r:id="rId14"/>
    <p:sldId id="442" r:id="rId15"/>
    <p:sldId id="443" r:id="rId16"/>
    <p:sldId id="448" r:id="rId17"/>
    <p:sldId id="449" r:id="rId18"/>
    <p:sldId id="451" r:id="rId19"/>
    <p:sldId id="444" r:id="rId20"/>
    <p:sldId id="438" r:id="rId21"/>
    <p:sldId id="446" r:id="rId22"/>
    <p:sldId id="447" r:id="rId23"/>
    <p:sldId id="452" r:id="rId24"/>
    <p:sldId id="429" r:id="rId25"/>
    <p:sldId id="383" r:id="rId26"/>
    <p:sldId id="431" r:id="rId27"/>
    <p:sldId id="430" r:id="rId28"/>
    <p:sldId id="428" r:id="rId29"/>
    <p:sldId id="290" r:id="rId30"/>
    <p:sldId id="28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98" d="100"/>
          <a:sy n="98" d="100"/>
        </p:scale>
        <p:origin x="1003"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gan pambala" userId="b24c4eea6a35609c" providerId="LiveId" clId="{0AECB848-25DC-49DA-880D-447D7B74C0A5}"/>
    <pc:docChg chg="modSld">
      <pc:chgData name="jagan pambala" userId="b24c4eea6a35609c" providerId="LiveId" clId="{0AECB848-25DC-49DA-880D-447D7B74C0A5}" dt="2023-11-14T06:36:34.748" v="49" actId="14100"/>
      <pc:docMkLst>
        <pc:docMk/>
      </pc:docMkLst>
      <pc:sldChg chg="modSp mod">
        <pc:chgData name="jagan pambala" userId="b24c4eea6a35609c" providerId="LiveId" clId="{0AECB848-25DC-49DA-880D-447D7B74C0A5}" dt="2023-11-04T07:36:19.989" v="17" actId="14100"/>
        <pc:sldMkLst>
          <pc:docMk/>
          <pc:sldMk cId="0" sldId="256"/>
        </pc:sldMkLst>
        <pc:spChg chg="mod">
          <ac:chgData name="jagan pambala" userId="b24c4eea6a35609c" providerId="LiveId" clId="{0AECB848-25DC-49DA-880D-447D7B74C0A5}" dt="2023-11-04T07:36:19.989" v="17" actId="14100"/>
          <ac:spMkLst>
            <pc:docMk/>
            <pc:sldMk cId="0" sldId="256"/>
            <ac:spMk id="3" creationId="{00000000-0000-0000-0000-000000000000}"/>
          </ac:spMkLst>
        </pc:spChg>
      </pc:sldChg>
      <pc:sldChg chg="modSp mod">
        <pc:chgData name="jagan pambala" userId="b24c4eea6a35609c" providerId="LiveId" clId="{0AECB848-25DC-49DA-880D-447D7B74C0A5}" dt="2023-11-14T06:34:10.970" v="39" actId="5793"/>
        <pc:sldMkLst>
          <pc:docMk/>
          <pc:sldMk cId="0" sldId="259"/>
        </pc:sldMkLst>
        <pc:spChg chg="mod">
          <ac:chgData name="jagan pambala" userId="b24c4eea6a35609c" providerId="LiveId" clId="{0AECB848-25DC-49DA-880D-447D7B74C0A5}" dt="2023-11-14T06:34:10.970" v="39" actId="5793"/>
          <ac:spMkLst>
            <pc:docMk/>
            <pc:sldMk cId="0" sldId="259"/>
            <ac:spMk id="5" creationId="{00000000-0000-0000-0000-000000000000}"/>
          </ac:spMkLst>
        </pc:spChg>
      </pc:sldChg>
      <pc:sldChg chg="modSp mod">
        <pc:chgData name="jagan pambala" userId="b24c4eea6a35609c" providerId="LiveId" clId="{0AECB848-25DC-49DA-880D-447D7B74C0A5}" dt="2023-11-14T06:35:55.494" v="47" actId="2711"/>
        <pc:sldMkLst>
          <pc:docMk/>
          <pc:sldMk cId="0" sldId="290"/>
        </pc:sldMkLst>
        <pc:spChg chg="mod">
          <ac:chgData name="jagan pambala" userId="b24c4eea6a35609c" providerId="LiveId" clId="{0AECB848-25DC-49DA-880D-447D7B74C0A5}" dt="2023-11-14T06:35:55.494" v="47" actId="2711"/>
          <ac:spMkLst>
            <pc:docMk/>
            <pc:sldMk cId="0" sldId="290"/>
            <ac:spMk id="2" creationId="{BAEFD625-EC75-11F7-089B-40F83A8AFF9E}"/>
          </ac:spMkLst>
        </pc:spChg>
      </pc:sldChg>
      <pc:sldChg chg="modSp mod">
        <pc:chgData name="jagan pambala" userId="b24c4eea6a35609c" providerId="LiveId" clId="{0AECB848-25DC-49DA-880D-447D7B74C0A5}" dt="2023-11-14T06:35:27.884" v="44" actId="2711"/>
        <pc:sldMkLst>
          <pc:docMk/>
          <pc:sldMk cId="0" sldId="383"/>
        </pc:sldMkLst>
        <pc:spChg chg="mod">
          <ac:chgData name="jagan pambala" userId="b24c4eea6a35609c" providerId="LiveId" clId="{0AECB848-25DC-49DA-880D-447D7B74C0A5}" dt="2023-11-14T06:35:27.884" v="44" actId="2711"/>
          <ac:spMkLst>
            <pc:docMk/>
            <pc:sldMk cId="0" sldId="383"/>
            <ac:spMk id="2" creationId="{B8B251DC-6D3D-D800-0F5A-1FAAE392D780}"/>
          </ac:spMkLst>
        </pc:spChg>
      </pc:sldChg>
      <pc:sldChg chg="modSp mod">
        <pc:chgData name="jagan pambala" userId="b24c4eea6a35609c" providerId="LiveId" clId="{0AECB848-25DC-49DA-880D-447D7B74C0A5}" dt="2023-11-14T06:34:43.761" v="41" actId="123"/>
        <pc:sldMkLst>
          <pc:docMk/>
          <pc:sldMk cId="0" sldId="392"/>
        </pc:sldMkLst>
        <pc:spChg chg="mod">
          <ac:chgData name="jagan pambala" userId="b24c4eea6a35609c" providerId="LiveId" clId="{0AECB848-25DC-49DA-880D-447D7B74C0A5}" dt="2023-11-14T06:34:43.761" v="41" actId="123"/>
          <ac:spMkLst>
            <pc:docMk/>
            <pc:sldMk cId="0" sldId="392"/>
            <ac:spMk id="2" creationId="{9B688CD4-C453-B8A6-3F59-BDB324DBFEDF}"/>
          </ac:spMkLst>
        </pc:spChg>
      </pc:sldChg>
      <pc:sldChg chg="modSp mod">
        <pc:chgData name="jagan pambala" userId="b24c4eea6a35609c" providerId="LiveId" clId="{0AECB848-25DC-49DA-880D-447D7B74C0A5}" dt="2023-11-14T06:36:34.748" v="49" actId="14100"/>
        <pc:sldMkLst>
          <pc:docMk/>
          <pc:sldMk cId="0" sldId="400"/>
        </pc:sldMkLst>
        <pc:spChg chg="mod">
          <ac:chgData name="jagan pambala" userId="b24c4eea6a35609c" providerId="LiveId" clId="{0AECB848-25DC-49DA-880D-447D7B74C0A5}" dt="2023-11-14T06:36:34.748" v="49" actId="14100"/>
          <ac:spMkLst>
            <pc:docMk/>
            <pc:sldMk cId="0" sldId="400"/>
            <ac:spMk id="2" creationId="{491B7BA7-F594-92E5-69F7-5F3F25DBB859}"/>
          </ac:spMkLst>
        </pc:spChg>
      </pc:sldChg>
      <pc:sldChg chg="modSp mod">
        <pc:chgData name="jagan pambala" userId="b24c4eea6a35609c" providerId="LiveId" clId="{0AECB848-25DC-49DA-880D-447D7B74C0A5}" dt="2023-11-14T06:35:45.118" v="46" actId="123"/>
        <pc:sldMkLst>
          <pc:docMk/>
          <pc:sldMk cId="416469450" sldId="430"/>
        </pc:sldMkLst>
        <pc:spChg chg="mod">
          <ac:chgData name="jagan pambala" userId="b24c4eea6a35609c" providerId="LiveId" clId="{0AECB848-25DC-49DA-880D-447D7B74C0A5}" dt="2023-11-14T06:35:45.118" v="46" actId="123"/>
          <ac:spMkLst>
            <pc:docMk/>
            <pc:sldMk cId="416469450" sldId="430"/>
            <ac:spMk id="2" creationId="{B8DCAE60-ED70-115F-01F3-7A5D32D0664E}"/>
          </ac:spMkLst>
        </pc:spChg>
      </pc:sldChg>
      <pc:sldChg chg="modSp mod">
        <pc:chgData name="jagan pambala" userId="b24c4eea6a35609c" providerId="LiveId" clId="{0AECB848-25DC-49DA-880D-447D7B74C0A5}" dt="2023-11-14T06:35:01.868" v="42" actId="2711"/>
        <pc:sldMkLst>
          <pc:docMk/>
          <pc:sldMk cId="3470285477" sldId="438"/>
        </pc:sldMkLst>
        <pc:spChg chg="mod">
          <ac:chgData name="jagan pambala" userId="b24c4eea6a35609c" providerId="LiveId" clId="{0AECB848-25DC-49DA-880D-447D7B74C0A5}" dt="2023-11-14T06:35:01.868" v="42" actId="2711"/>
          <ac:spMkLst>
            <pc:docMk/>
            <pc:sldMk cId="3470285477" sldId="438"/>
            <ac:spMk id="2" creationId="{9B688CD4-C453-B8A6-3F59-BDB324DBFEDF}"/>
          </ac:spMkLst>
        </pc:spChg>
      </pc:sldChg>
      <pc:sldChg chg="modSp mod">
        <pc:chgData name="jagan pambala" userId="b24c4eea6a35609c" providerId="LiveId" clId="{0AECB848-25DC-49DA-880D-447D7B74C0A5}" dt="2023-11-14T06:35:14.472" v="43" actId="2711"/>
        <pc:sldMkLst>
          <pc:docMk/>
          <pc:sldMk cId="2693541870" sldId="452"/>
        </pc:sldMkLst>
        <pc:spChg chg="mod">
          <ac:chgData name="jagan pambala" userId="b24c4eea6a35609c" providerId="LiveId" clId="{0AECB848-25DC-49DA-880D-447D7B74C0A5}" dt="2023-11-14T06:35:14.472" v="43" actId="2711"/>
          <ac:spMkLst>
            <pc:docMk/>
            <pc:sldMk cId="2693541870" sldId="452"/>
            <ac:spMk id="5" creationId="{0B6AB79F-38CB-A3B0-A243-FBBA20D261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extLst>
      <p:ext uri="{BB962C8B-B14F-4D97-AF65-F5344CB8AC3E}">
        <p14:creationId xmlns:p14="http://schemas.microsoft.com/office/powerpoint/2010/main" val="1362827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extLst>
      <p:ext uri="{BB962C8B-B14F-4D97-AF65-F5344CB8AC3E}">
        <p14:creationId xmlns:p14="http://schemas.microsoft.com/office/powerpoint/2010/main" val="3791823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26</a:t>
            </a:fld>
            <a:endParaRPr/>
          </a:p>
        </p:txBody>
      </p:sp>
    </p:spTree>
    <p:extLst>
      <p:ext uri="{BB962C8B-B14F-4D97-AF65-F5344CB8AC3E}">
        <p14:creationId xmlns:p14="http://schemas.microsoft.com/office/powerpoint/2010/main" val="1782917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extLst>
      <p:ext uri="{BB962C8B-B14F-4D97-AF65-F5344CB8AC3E}">
        <p14:creationId xmlns:p14="http://schemas.microsoft.com/office/powerpoint/2010/main" val="1959862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extLst>
      <p:ext uri="{BB962C8B-B14F-4D97-AF65-F5344CB8AC3E}">
        <p14:creationId xmlns:p14="http://schemas.microsoft.com/office/powerpoint/2010/main" val="408621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extLst>
      <p:ext uri="{BB962C8B-B14F-4D97-AF65-F5344CB8AC3E}">
        <p14:creationId xmlns:p14="http://schemas.microsoft.com/office/powerpoint/2010/main" val="967895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extLst>
      <p:ext uri="{BB962C8B-B14F-4D97-AF65-F5344CB8AC3E}">
        <p14:creationId xmlns:p14="http://schemas.microsoft.com/office/powerpoint/2010/main" val="155905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extLst>
      <p:ext uri="{BB962C8B-B14F-4D97-AF65-F5344CB8AC3E}">
        <p14:creationId xmlns:p14="http://schemas.microsoft.com/office/powerpoint/2010/main" val="1253764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extLst>
      <p:ext uri="{BB962C8B-B14F-4D97-AF65-F5344CB8AC3E}">
        <p14:creationId xmlns:p14="http://schemas.microsoft.com/office/powerpoint/2010/main" val="2227417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fld id="{C161C1D1-A141-41A1-8121-0111B131A1E1}" type="slidenum">
              <a:rPr kumimoji="0" lang="en-IN" sz="1800" b="0" i="0" u="none" strike="noStrike" kern="1200" cap="none" spc="0" normalizeH="0" baseline="0" noProof="0">
                <a:ln>
                  <a:noFill/>
                </a:ln>
                <a:solidFill>
                  <a:srgbClr val="000000"/>
                </a:solidFill>
                <a:effectLst/>
                <a:uLnTx/>
                <a:uFillTx/>
                <a:latin typeface="Arial"/>
                <a:ea typeface="+mn-ea"/>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sz="1800" b="0" i="0" u="none" strike="noStrike" kern="1200" cap="none" spc="0" normalizeH="0" baseline="0" noProof="0">
              <a:ln>
                <a:noFill/>
              </a:ln>
              <a:solidFill>
                <a:prstClr val="black"/>
              </a:solidFill>
              <a:effectLst/>
              <a:uLnTx/>
              <a:uFillTx/>
              <a:latin typeface="Arial"/>
            </a:endParaRPr>
          </a:p>
        </p:txBody>
      </p:sp>
    </p:spTree>
    <p:extLst>
      <p:ext uri="{BB962C8B-B14F-4D97-AF65-F5344CB8AC3E}">
        <p14:creationId xmlns:p14="http://schemas.microsoft.com/office/powerpoint/2010/main" val="2938704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24</a:t>
            </a:fld>
            <a:endParaRPr/>
          </a:p>
        </p:txBody>
      </p:sp>
    </p:spTree>
    <p:extLst>
      <p:ext uri="{BB962C8B-B14F-4D97-AF65-F5344CB8AC3E}">
        <p14:creationId xmlns:p14="http://schemas.microsoft.com/office/powerpoint/2010/main" val="3254367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pm"/><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3170099"/>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Hate Speech Detection </a:t>
            </a:r>
          </a:p>
          <a:p>
            <a:pPr algn="ctr"/>
            <a:endParaRPr lang="en-US" sz="4000" b="1" dirty="0">
              <a:ln w="1905"/>
              <a:effectLst>
                <a:innerShdw blurRad="69850" dist="43180" dir="5400000">
                  <a:srgbClr val="000000">
                    <a:alpha val="65000"/>
                  </a:srgbClr>
                </a:innerShdw>
              </a:effectLst>
            </a:endParaRPr>
          </a:p>
          <a:p>
            <a:r>
              <a:rPr lang="en-US" sz="2000" b="1" dirty="0">
                <a:ln w="1905"/>
                <a:effectLst>
                  <a:innerShdw blurRad="69850" dist="43180" dir="5400000">
                    <a:srgbClr val="000000">
                      <a:alpha val="65000"/>
                    </a:srgbClr>
                  </a:innerShdw>
                </a:effectLst>
              </a:rPr>
              <a:t>     </a:t>
            </a:r>
          </a:p>
          <a:p>
            <a:r>
              <a:rPr lang="en-US" sz="2000" b="1" dirty="0">
                <a:ln w="1905"/>
                <a:effectLst>
                  <a:innerShdw blurRad="69850" dist="43180" dir="5400000">
                    <a:srgbClr val="000000">
                      <a:alpha val="65000"/>
                    </a:srgbClr>
                  </a:innerShdw>
                </a:effectLst>
              </a:rPr>
              <a:t>      Batch No:35</a:t>
            </a:r>
          </a:p>
          <a:p>
            <a:pPr algn="ctr"/>
            <a:endParaRPr lang="en-US" sz="4000" b="1" dirty="0">
              <a:ln w="1905"/>
              <a:effectLst>
                <a:innerShdw blurRad="69850" dist="43180" dir="5400000">
                  <a:srgbClr val="000000">
                    <a:alpha val="65000"/>
                  </a:srgbClr>
                </a:innerShdw>
              </a:effectLst>
            </a:endParaRPr>
          </a:p>
          <a:p>
            <a:pPr algn="ctr"/>
            <a:r>
              <a:rPr lang="en-US" sz="4000" b="1" dirty="0">
                <a:ln w="1905"/>
                <a:effectLst>
                  <a:innerShdw blurRad="69850" dist="43180" dir="5400000">
                    <a:srgbClr val="000000">
                      <a:alpha val="65000"/>
                    </a:srgbClr>
                  </a:innerShdw>
                </a:effectLst>
              </a:rPr>
              <a:t> </a:t>
            </a:r>
          </a:p>
        </p:txBody>
      </p:sp>
      <p:sp>
        <p:nvSpPr>
          <p:cNvPr id="3" name="TextBox 2"/>
          <p:cNvSpPr txBox="1"/>
          <p:nvPr/>
        </p:nvSpPr>
        <p:spPr>
          <a:xfrm>
            <a:off x="4724400" y="3581400"/>
            <a:ext cx="4419600" cy="1015663"/>
          </a:xfrm>
          <a:prstGeom prst="rect">
            <a:avLst/>
          </a:prstGeom>
          <a:noFill/>
        </p:spPr>
        <p:txBody>
          <a:bodyPr wrap="square" rtlCol="0">
            <a:spAutoFit/>
          </a:bodyPr>
          <a:lstStyle/>
          <a:p>
            <a:r>
              <a:rPr lang="en-US" sz="2000" b="1" dirty="0">
                <a:solidFill>
                  <a:schemeClr val="tx2">
                    <a:lumMod val="75000"/>
                  </a:schemeClr>
                </a:solidFill>
              </a:rPr>
              <a:t>P. Satwik                      20H51A0571</a:t>
            </a:r>
          </a:p>
          <a:p>
            <a:r>
              <a:rPr lang="en-US" sz="2000" b="1" dirty="0">
                <a:solidFill>
                  <a:schemeClr val="tx2">
                    <a:lumMod val="75000"/>
                  </a:schemeClr>
                </a:solidFill>
              </a:rPr>
              <a:t>P. Jagan                       20H51A0519</a:t>
            </a:r>
          </a:p>
          <a:p>
            <a:r>
              <a:rPr lang="en-US" sz="2000" b="1" dirty="0">
                <a:solidFill>
                  <a:schemeClr val="tx2">
                    <a:lumMod val="75000"/>
                  </a:schemeClr>
                </a:solidFill>
              </a:rPr>
              <a:t>D. Bhuvaneswar         20H51A05D9</a:t>
            </a:r>
          </a:p>
        </p:txBody>
      </p:sp>
      <p:sp>
        <p:nvSpPr>
          <p:cNvPr id="4" name="TextBox 3"/>
          <p:cNvSpPr txBox="1"/>
          <p:nvPr/>
        </p:nvSpPr>
        <p:spPr>
          <a:xfrm>
            <a:off x="228600" y="4876800"/>
            <a:ext cx="5791200" cy="1015663"/>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the esteemed guidance of</a:t>
            </a:r>
            <a:endParaRPr lang="en-US" sz="2400" b="1" dirty="0">
              <a:solidFill>
                <a:srgbClr val="C00000"/>
              </a:solidFill>
            </a:endParaRPr>
          </a:p>
          <a:p>
            <a:r>
              <a:rPr lang="en-US" b="1" dirty="0"/>
              <a:t>Ms.E.Krishnaveni (Asst Professor)</a:t>
            </a:r>
          </a:p>
        </p:txBody>
      </p:sp>
      <p:graphicFrame>
        <p:nvGraphicFramePr>
          <p:cNvPr id="5" name="Table 4"/>
          <p:cNvGraphicFramePr>
            <a:graphicFrameLocks noGrp="1"/>
          </p:cNvGraphicFramePr>
          <p:nvPr>
            <p:extLst>
              <p:ext uri="{D42A27DB-BD31-4B8C-83A1-F6EECF244321}">
                <p14:modId xmlns:p14="http://schemas.microsoft.com/office/powerpoint/2010/main" val="2888807931"/>
              </p:ext>
            </p:extLst>
          </p:nvPr>
        </p:nvGraphicFramePr>
        <p:xfrm>
          <a:off x="1524000" y="228600"/>
          <a:ext cx="7315200" cy="951198"/>
        </p:xfrm>
        <a:graphic>
          <a:graphicData uri="http://schemas.openxmlformats.org/drawingml/2006/table">
            <a:tbl>
              <a:tblPr>
                <a:tableStyleId>{2D5ABB26-0587-4C30-8999-92F81FD0307C}</a:tableStyleId>
              </a:tblPr>
              <a:tblGrid>
                <a:gridCol w="73152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9B688CD4-C453-B8A6-3F59-BDB324DBFEDF}"/>
              </a:ext>
            </a:extLst>
          </p:cNvPr>
          <p:cNvSpPr txBox="1"/>
          <p:nvPr/>
        </p:nvSpPr>
        <p:spPr>
          <a:xfrm>
            <a:off x="685800" y="1752600"/>
            <a:ext cx="7772400" cy="3693319"/>
          </a:xfrm>
          <a:prstGeom prst="rect">
            <a:avLst/>
          </a:prstGeom>
          <a:noFill/>
        </p:spPr>
        <p:txBody>
          <a:bodyPr wrap="square" rtlCol="0">
            <a:spAutoFit/>
          </a:bodyPr>
          <a:lstStyle/>
          <a:p>
            <a:pPr algn="just"/>
            <a:r>
              <a:rPr lang="en-US" b="1" i="0" dirty="0">
                <a:effectLst/>
                <a:latin typeface="Times New Roman" panose="02020603050405020304" pitchFamily="18" charset="0"/>
                <a:cs typeface="Times New Roman" panose="02020603050405020304" pitchFamily="18" charset="0"/>
              </a:rPr>
              <a:t>Problem Definition</a:t>
            </a:r>
            <a:r>
              <a:rPr lang="en-US" b="0" i="0" dirty="0">
                <a:effectLst/>
                <a:latin typeface="Times New Roman" panose="02020603050405020304" pitchFamily="18" charset="0"/>
                <a:cs typeface="Times New Roman" panose="02020603050405020304" pitchFamily="18" charset="0"/>
              </a:rPr>
              <a:t>: In the context of our project, the problem is defined as the automatic identification and classification of hate speech and harmful content within text data on the internet.</a:t>
            </a:r>
          </a:p>
          <a:p>
            <a:pPr algn="just"/>
            <a:endParaRPr lang="en-US"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Text Classification:</a:t>
            </a:r>
            <a:r>
              <a:rPr lang="en-US" b="0" i="0" dirty="0">
                <a:effectLst/>
                <a:latin typeface="Times New Roman" panose="02020603050405020304" pitchFamily="18" charset="0"/>
                <a:cs typeface="Times New Roman" panose="02020603050405020304" pitchFamily="18" charset="0"/>
              </a:rPr>
              <a:t> The primary challenge is to develop a machine learning model capable of classifying text into categories: hate speech, non-hate speech, or ambiguous content.</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Accuracy and Precision:</a:t>
            </a:r>
            <a:r>
              <a:rPr lang="en-US" b="0" i="0" dirty="0">
                <a:effectLst/>
                <a:latin typeface="Times New Roman" panose="02020603050405020304" pitchFamily="18" charset="0"/>
                <a:cs typeface="Times New Roman" panose="02020603050405020304" pitchFamily="18" charset="0"/>
              </a:rPr>
              <a:t> Achieving high accuracy and precision in identifying hate speech while minimizing false positives is crucial. False positives could inadvertently censor non-offensive content.</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Real-time Analysis:</a:t>
            </a:r>
            <a:r>
              <a:rPr lang="en-US" b="0" i="0" dirty="0">
                <a:effectLst/>
                <a:latin typeface="Times New Roman" panose="02020603050405020304" pitchFamily="18" charset="0"/>
                <a:cs typeface="Times New Roman" panose="02020603050405020304" pitchFamily="18" charset="0"/>
              </a:rPr>
              <a:t> The system should provide real-time analysis, enabling swift response and moderation of harmful content.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US" sz="4400" dirty="0">
                <a:latin typeface="Arial Black" pitchFamily="34" charset="0"/>
              </a:rPr>
              <a:t>EXISTING METHODS</a:t>
            </a:r>
            <a:endParaRPr sz="4400"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987188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F6EE6E4-4ECD-11A3-71E8-C1267625DA43}"/>
              </a:ext>
            </a:extLst>
          </p:cNvPr>
          <p:cNvGraphicFramePr>
            <a:graphicFrameLocks noGrp="1"/>
          </p:cNvGraphicFramePr>
          <p:nvPr>
            <p:extLst>
              <p:ext uri="{D42A27DB-BD31-4B8C-83A1-F6EECF244321}">
                <p14:modId xmlns:p14="http://schemas.microsoft.com/office/powerpoint/2010/main" val="558169574"/>
              </p:ext>
            </p:extLst>
          </p:nvPr>
        </p:nvGraphicFramePr>
        <p:xfrm>
          <a:off x="1371600" y="1524000"/>
          <a:ext cx="6858000" cy="4395153"/>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1616186229"/>
                    </a:ext>
                  </a:extLst>
                </a:gridCol>
                <a:gridCol w="1714500">
                  <a:extLst>
                    <a:ext uri="{9D8B030D-6E8A-4147-A177-3AD203B41FA5}">
                      <a16:colId xmlns:a16="http://schemas.microsoft.com/office/drawing/2014/main" val="3792645556"/>
                    </a:ext>
                  </a:extLst>
                </a:gridCol>
                <a:gridCol w="1714500">
                  <a:extLst>
                    <a:ext uri="{9D8B030D-6E8A-4147-A177-3AD203B41FA5}">
                      <a16:colId xmlns:a16="http://schemas.microsoft.com/office/drawing/2014/main" val="2994624483"/>
                    </a:ext>
                  </a:extLst>
                </a:gridCol>
                <a:gridCol w="1714500">
                  <a:extLst>
                    <a:ext uri="{9D8B030D-6E8A-4147-A177-3AD203B41FA5}">
                      <a16:colId xmlns:a16="http://schemas.microsoft.com/office/drawing/2014/main" val="3735017648"/>
                    </a:ext>
                  </a:extLst>
                </a:gridCol>
              </a:tblGrid>
              <a:tr h="370840">
                <a:tc>
                  <a:txBody>
                    <a:bodyPr/>
                    <a:lstStyle/>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S.no</a:t>
                      </a:r>
                    </a:p>
                  </a:txBody>
                  <a:tcPr marL="68580" marR="68580" marT="0" marB="0"/>
                </a:tc>
                <a:tc>
                  <a:txBody>
                    <a:bodyPr/>
                    <a:lstStyle/>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Name/Purpose</a:t>
                      </a:r>
                    </a:p>
                  </a:txBody>
                  <a:tcPr marL="68580" marR="68580" marT="0" marB="0"/>
                </a:tc>
                <a:tc>
                  <a:txBody>
                    <a:bodyPr/>
                    <a:lstStyle/>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Method</a:t>
                      </a:r>
                    </a:p>
                  </a:txBody>
                  <a:tcPr marL="68580" marR="68580" marT="0" marB="0"/>
                </a:tc>
                <a:tc>
                  <a:txBody>
                    <a:bodyPr/>
                    <a:lstStyle/>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Drawbacks</a:t>
                      </a:r>
                    </a:p>
                  </a:txBody>
                  <a:tcPr marL="68580" marR="68580" marT="0" marB="0"/>
                </a:tc>
                <a:extLst>
                  <a:ext uri="{0D108BD9-81ED-4DB2-BD59-A6C34878D82A}">
                    <a16:rowId xmlns:a16="http://schemas.microsoft.com/office/drawing/2014/main" val="3487080297"/>
                  </a:ext>
                </a:extLst>
              </a:tr>
              <a:tr h="370840">
                <a:tc>
                  <a:txBody>
                    <a:bodyPr/>
                    <a:lstStyle/>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Leveraging Hate Speech Detection to investigate immigration related phenomena in Italy.</a:t>
                      </a:r>
                    </a:p>
                  </a:txBody>
                  <a:tcPr marL="68580" marR="68580" marT="0" marB="0"/>
                </a:tc>
                <a:tc>
                  <a:txBody>
                    <a:bodyPr/>
                    <a:lstStyle/>
                    <a:p>
                      <a:pPr marL="342900" lvl="0" indent="-342900">
                        <a:lnSpc>
                          <a:spcPct val="107000"/>
                        </a:lnSpc>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Collection of data from TWITA data source.</a:t>
                      </a:r>
                    </a:p>
                    <a:p>
                      <a:pPr marL="342900" lvl="0" indent="-342900">
                        <a:lnSpc>
                          <a:spcPct val="107000"/>
                        </a:lnSpc>
                        <a:spcAft>
                          <a:spcPts val="800"/>
                        </a:spcAft>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SVM Classifier method with scikit learn linear model.</a:t>
                      </a:r>
                    </a:p>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342900" lvl="0" indent="-342900">
                        <a:lnSpc>
                          <a:spcPct val="107000"/>
                        </a:lnSpc>
                        <a:spcAft>
                          <a:spcPts val="800"/>
                        </a:spcAft>
                        <a:buFont typeface="Calibri" panose="020F0502020204030204" pitchFamily="34" charset="0"/>
                        <a:buChar char="-"/>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Does not work with universal languages like English.</a:t>
                      </a:r>
                    </a:p>
                  </a:txBody>
                  <a:tcPr marL="68580" marR="68580" marT="0" marB="0"/>
                </a:tc>
                <a:extLst>
                  <a:ext uri="{0D108BD9-81ED-4DB2-BD59-A6C34878D82A}">
                    <a16:rowId xmlns:a16="http://schemas.microsoft.com/office/drawing/2014/main" val="2251145096"/>
                  </a:ext>
                </a:extLst>
              </a:tr>
              <a:tr h="370840">
                <a:tc>
                  <a:txBody>
                    <a:bodyPr/>
                    <a:lstStyle/>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tc>
                <a:tc>
                  <a:txBody>
                    <a:bodyPr/>
                    <a:lstStyle/>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Hate Speech on Twitter</a:t>
                      </a:r>
                    </a:p>
                  </a:txBody>
                  <a:tcPr marL="68580" marR="68580" marT="0" marB="0"/>
                </a:tc>
                <a:tc>
                  <a:txBody>
                    <a:bodyPr/>
                    <a:lstStyle/>
                    <a:p>
                      <a:pPr marL="342900" lvl="0" indent="-342900">
                        <a:lnSpc>
                          <a:spcPct val="107000"/>
                        </a:lnSpc>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Collecting data from Twitter Streaming API.</a:t>
                      </a:r>
                    </a:p>
                    <a:p>
                      <a:pPr marL="342900" lvl="0" indent="-342900">
                        <a:lnSpc>
                          <a:spcPct val="107000"/>
                        </a:lnSpc>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Using BOW(Bag of Words) model for representing text.</a:t>
                      </a:r>
                    </a:p>
                    <a:p>
                      <a:pPr marL="342900" lvl="0" indent="-342900">
                        <a:lnSpc>
                          <a:spcPct val="107000"/>
                        </a:lnSpc>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Used a supervised learning model to detect Hate speech.</a:t>
                      </a:r>
                    </a:p>
                  </a:txBody>
                  <a:tcPr marL="68580" marR="68580" marT="0" marB="0"/>
                </a:tc>
                <a:tc>
                  <a:txBody>
                    <a:bodyPr/>
                    <a:lstStyle/>
                    <a:p>
                      <a:pPr marL="342900" lvl="0" indent="-342900">
                        <a:lnSpc>
                          <a:spcPct val="107000"/>
                        </a:lnSpc>
                        <a:spcAft>
                          <a:spcPts val="800"/>
                        </a:spcAft>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Cannot be extended to apps beyond Twitter because of the data collection model.</a:t>
                      </a:r>
                    </a:p>
                  </a:txBody>
                  <a:tcPr marL="68580" marR="68580" marT="0" marB="0"/>
                </a:tc>
                <a:extLst>
                  <a:ext uri="{0D108BD9-81ED-4DB2-BD59-A6C34878D82A}">
                    <a16:rowId xmlns:a16="http://schemas.microsoft.com/office/drawing/2014/main" val="1986480513"/>
                  </a:ext>
                </a:extLst>
              </a:tr>
              <a:tr h="370840">
                <a:tc>
                  <a:txBody>
                    <a:bodyPr/>
                    <a:lstStyle/>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Automated Hate Speech Detection on Twitter</a:t>
                      </a:r>
                    </a:p>
                  </a:txBody>
                  <a:tcPr marL="68580" marR="68580" marT="0" marB="0"/>
                </a:tc>
                <a:tc>
                  <a:txBody>
                    <a:bodyPr/>
                    <a:lstStyle/>
                    <a:p>
                      <a:pPr marL="342900" lvl="0" indent="-342900">
                        <a:lnSpc>
                          <a:spcPct val="107000"/>
                        </a:lnSpc>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Collection of data from Kaggle.</a:t>
                      </a:r>
                    </a:p>
                    <a:p>
                      <a:pPr marL="342900" lvl="0" indent="-342900">
                        <a:lnSpc>
                          <a:spcPct val="107000"/>
                        </a:lnSpc>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Logistic Regression Classifier approach for hatefulness measurement.</a:t>
                      </a:r>
                    </a:p>
                  </a:txBody>
                  <a:tcPr marL="68580" marR="68580" marT="0" marB="0"/>
                </a:tc>
                <a:tc>
                  <a:txBody>
                    <a:bodyPr/>
                    <a:lstStyle/>
                    <a:p>
                      <a:pPr marL="342900" lvl="0" indent="-342900">
                        <a:lnSpc>
                          <a:spcPct val="107000"/>
                        </a:lnSpc>
                        <a:spcAft>
                          <a:spcPts val="800"/>
                        </a:spcAft>
                        <a:buFont typeface="Calibri" panose="020F0502020204030204" pitchFamily="34" charset="0"/>
                        <a:buChar char="-"/>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Confined only to Twitter and cannot be imported into other apps.</a:t>
                      </a:r>
                    </a:p>
                  </a:txBody>
                  <a:tcPr marL="68580" marR="68580" marT="0" marB="0"/>
                </a:tc>
                <a:extLst>
                  <a:ext uri="{0D108BD9-81ED-4DB2-BD59-A6C34878D82A}">
                    <a16:rowId xmlns:a16="http://schemas.microsoft.com/office/drawing/2014/main" val="3688496857"/>
                  </a:ext>
                </a:extLst>
              </a:tr>
            </a:tbl>
          </a:graphicData>
        </a:graphic>
      </p:graphicFrame>
      <p:sp>
        <p:nvSpPr>
          <p:cNvPr id="3" name="TextBox 2">
            <a:extLst>
              <a:ext uri="{FF2B5EF4-FFF2-40B4-BE49-F238E27FC236}">
                <a16:creationId xmlns:a16="http://schemas.microsoft.com/office/drawing/2014/main" id="{8114844F-B1C9-5009-3E3F-C30DF20AFEE8}"/>
              </a:ext>
            </a:extLst>
          </p:cNvPr>
          <p:cNvSpPr txBox="1"/>
          <p:nvPr/>
        </p:nvSpPr>
        <p:spPr>
          <a:xfrm>
            <a:off x="1219200" y="990600"/>
            <a:ext cx="4800600" cy="369332"/>
          </a:xfrm>
          <a:prstGeom prst="rect">
            <a:avLst/>
          </a:prstGeom>
          <a:noFill/>
        </p:spPr>
        <p:txBody>
          <a:bodyPr wrap="square" rtlCol="0">
            <a:spAutoFit/>
          </a:bodyPr>
          <a:lstStyle/>
          <a:p>
            <a:r>
              <a:rPr lang="en-IN" b="1" u="sng" dirty="0"/>
              <a:t>Analysis of Existing Methods and Ideas</a:t>
            </a:r>
            <a:r>
              <a:rPr lang="en-IN" dirty="0"/>
              <a:t>:</a:t>
            </a:r>
          </a:p>
        </p:txBody>
      </p:sp>
      <p:grpSp>
        <p:nvGrpSpPr>
          <p:cNvPr id="4" name="Group 3">
            <a:extLst>
              <a:ext uri="{FF2B5EF4-FFF2-40B4-BE49-F238E27FC236}">
                <a16:creationId xmlns:a16="http://schemas.microsoft.com/office/drawing/2014/main" id="{DEE306C1-151D-7C0B-A81A-4A17FC5D46CF}"/>
              </a:ext>
            </a:extLst>
          </p:cNvPr>
          <p:cNvGrpSpPr/>
          <p:nvPr/>
        </p:nvGrpSpPr>
        <p:grpSpPr>
          <a:xfrm>
            <a:off x="381000" y="178443"/>
            <a:ext cx="8382000" cy="648089"/>
            <a:chOff x="381000" y="441016"/>
            <a:chExt cx="8382000" cy="648089"/>
          </a:xfrm>
        </p:grpSpPr>
        <p:sp>
          <p:nvSpPr>
            <p:cNvPr id="5" name="TextBox 4">
              <a:extLst>
                <a:ext uri="{FF2B5EF4-FFF2-40B4-BE49-F238E27FC236}">
                  <a16:creationId xmlns:a16="http://schemas.microsoft.com/office/drawing/2014/main" id="{FA0A602B-EEEA-33C3-FC6C-5654F884D4EF}"/>
                </a:ext>
              </a:extLst>
            </p:cNvPr>
            <p:cNvSpPr txBox="1"/>
            <p:nvPr/>
          </p:nvSpPr>
          <p:spPr>
            <a:xfrm>
              <a:off x="381000" y="441016"/>
              <a:ext cx="5638800" cy="584775"/>
            </a:xfrm>
            <a:prstGeom prst="rect">
              <a:avLst/>
            </a:prstGeom>
            <a:noFill/>
          </p:spPr>
          <p:txBody>
            <a:bodyPr wrap="square" rtlCol="0">
              <a:spAutoFit/>
            </a:bodyPr>
            <a:lstStyle/>
            <a:p>
              <a:r>
                <a:rPr lang="en-IN" sz="3200" b="1" dirty="0">
                  <a:solidFill>
                    <a:srgbClr val="FF0000"/>
                  </a:solidFill>
                </a:rPr>
                <a:t>Existing Solutions:</a:t>
              </a:r>
            </a:p>
          </p:txBody>
        </p:sp>
        <p:sp>
          <p:nvSpPr>
            <p:cNvPr id="6" name="Rectangle 5">
              <a:extLst>
                <a:ext uri="{FF2B5EF4-FFF2-40B4-BE49-F238E27FC236}">
                  <a16:creationId xmlns:a16="http://schemas.microsoft.com/office/drawing/2014/main" id="{282CED76-96D1-0453-54FC-3A042CBC4EE3}"/>
                </a:ext>
              </a:extLst>
            </p:cNvPr>
            <p:cNvSpPr/>
            <p:nvPr/>
          </p:nvSpPr>
          <p:spPr>
            <a:xfrm>
              <a:off x="381000" y="1043386"/>
              <a:ext cx="8382000" cy="45719"/>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962689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FFB4FB2-19B1-AD37-2B1B-F4583AD63DDC}"/>
              </a:ext>
            </a:extLst>
          </p:cNvPr>
          <p:cNvGraphicFramePr>
            <a:graphicFrameLocks noGrp="1"/>
          </p:cNvGraphicFramePr>
          <p:nvPr>
            <p:extLst>
              <p:ext uri="{D42A27DB-BD31-4B8C-83A1-F6EECF244321}">
                <p14:modId xmlns:p14="http://schemas.microsoft.com/office/powerpoint/2010/main" val="2198501806"/>
              </p:ext>
            </p:extLst>
          </p:nvPr>
        </p:nvGraphicFramePr>
        <p:xfrm>
          <a:off x="1447800" y="570706"/>
          <a:ext cx="6934200" cy="5716588"/>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1133652971"/>
                    </a:ext>
                  </a:extLst>
                </a:gridCol>
                <a:gridCol w="1733550">
                  <a:extLst>
                    <a:ext uri="{9D8B030D-6E8A-4147-A177-3AD203B41FA5}">
                      <a16:colId xmlns:a16="http://schemas.microsoft.com/office/drawing/2014/main" val="1040785393"/>
                    </a:ext>
                  </a:extLst>
                </a:gridCol>
                <a:gridCol w="1733550">
                  <a:extLst>
                    <a:ext uri="{9D8B030D-6E8A-4147-A177-3AD203B41FA5}">
                      <a16:colId xmlns:a16="http://schemas.microsoft.com/office/drawing/2014/main" val="657982347"/>
                    </a:ext>
                  </a:extLst>
                </a:gridCol>
                <a:gridCol w="1733550">
                  <a:extLst>
                    <a:ext uri="{9D8B030D-6E8A-4147-A177-3AD203B41FA5}">
                      <a16:colId xmlns:a16="http://schemas.microsoft.com/office/drawing/2014/main" val="2898082650"/>
                    </a:ext>
                  </a:extLst>
                </a:gridCol>
              </a:tblGrid>
              <a:tr h="1767092">
                <a:tc>
                  <a:txBody>
                    <a:bodyPr/>
                    <a:lstStyle/>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tc>
                <a:tc>
                  <a:txBody>
                    <a:bodyPr/>
                    <a:lstStyle/>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Hate Speech Detection using Multi Channel BERT</a:t>
                      </a:r>
                    </a:p>
                  </a:txBody>
                  <a:tcPr marL="68580" marR="68580" marT="0" marB="0"/>
                </a:tc>
                <a:tc>
                  <a:txBody>
                    <a:bodyPr/>
                    <a:lstStyle/>
                    <a:p>
                      <a:pPr marL="342900" lvl="0" indent="-342900">
                        <a:lnSpc>
                          <a:spcPct val="107000"/>
                        </a:lnSpc>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Collection of data from HatEval Dataset.</a:t>
                      </a:r>
                    </a:p>
                    <a:p>
                      <a:pPr marL="342900" lvl="0" indent="-342900">
                        <a:lnSpc>
                          <a:spcPct val="107000"/>
                        </a:lnSpc>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Using a supervised learning model Bidirectional Encoder Representations from Transformers (BERT) to detect hateful content.</a:t>
                      </a:r>
                    </a:p>
                  </a:txBody>
                  <a:tcPr marL="68580" marR="68580" marT="0" marB="0"/>
                </a:tc>
                <a:tc>
                  <a:txBody>
                    <a:bodyPr/>
                    <a:lstStyle/>
                    <a:p>
                      <a:pPr marL="342900" lvl="0" indent="-342900">
                        <a:lnSpc>
                          <a:spcPct val="107000"/>
                        </a:lnSpc>
                        <a:spcAft>
                          <a:spcPts val="800"/>
                        </a:spcAft>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Confined to Spanish language only as HatEval only provides Spanish data.</a:t>
                      </a:r>
                    </a:p>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extLst>
                  <a:ext uri="{0D108BD9-81ED-4DB2-BD59-A6C34878D82A}">
                    <a16:rowId xmlns:a16="http://schemas.microsoft.com/office/drawing/2014/main" val="1385353616"/>
                  </a:ext>
                </a:extLst>
              </a:tr>
              <a:tr h="1589597">
                <a:tc>
                  <a:txBody>
                    <a:bodyPr/>
                    <a:lstStyle/>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tc>
                <a:tc>
                  <a:txBody>
                    <a:bodyPr/>
                    <a:lstStyle/>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Twitter Dataset for hate speech detection and cyberbullying in Indonesian Language.</a:t>
                      </a:r>
                    </a:p>
                  </a:txBody>
                  <a:tcPr marL="68580" marR="68580" marT="0" marB="0"/>
                </a:tc>
                <a:tc>
                  <a:txBody>
                    <a:bodyPr/>
                    <a:lstStyle/>
                    <a:p>
                      <a:pPr marL="342900" lvl="0" indent="-342900">
                        <a:lnSpc>
                          <a:spcPct val="107000"/>
                        </a:lnSpc>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Collection of data from Twitter API</a:t>
                      </a:r>
                    </a:p>
                    <a:p>
                      <a:pPr marL="342900" lvl="0" indent="-342900">
                        <a:lnSpc>
                          <a:spcPct val="107000"/>
                        </a:lnSpc>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A Latent Dirichlet Allocation (LDA) algorithm was used to classify the tweets and later used sentiment analysis to categorize them.</a:t>
                      </a:r>
                    </a:p>
                  </a:txBody>
                  <a:tcPr marL="68580" marR="68580" marT="0" marB="0"/>
                </a:tc>
                <a:tc>
                  <a:txBody>
                    <a:bodyPr/>
                    <a:lstStyle/>
                    <a:p>
                      <a:pPr marL="342900" lvl="0" indent="-342900">
                        <a:lnSpc>
                          <a:spcPct val="107000"/>
                        </a:lnSpc>
                        <a:spcAft>
                          <a:spcPts val="800"/>
                        </a:spcAft>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Confined only to Twitter and cannot be imported into other apps.</a:t>
                      </a:r>
                    </a:p>
                  </a:txBody>
                  <a:tcPr marL="68580" marR="68580" marT="0" marB="0"/>
                </a:tc>
                <a:extLst>
                  <a:ext uri="{0D108BD9-81ED-4DB2-BD59-A6C34878D82A}">
                    <a16:rowId xmlns:a16="http://schemas.microsoft.com/office/drawing/2014/main" val="3535330944"/>
                  </a:ext>
                </a:extLst>
              </a:tr>
              <a:tr h="2299575">
                <a:tc>
                  <a:txBody>
                    <a:bodyPr/>
                    <a:lstStyle/>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tc>
                <a:tc>
                  <a:txBody>
                    <a:bodyPr/>
                    <a:lstStyle/>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Hate Speech Detection in Indonesian Language on Instagram Comment Section Using Maximum Entropy Classification Method</a:t>
                      </a:r>
                    </a:p>
                  </a:txBody>
                  <a:tcPr marL="68580" marR="68580" marT="0" marB="0"/>
                </a:tc>
                <a:tc>
                  <a:txBody>
                    <a:bodyPr/>
                    <a:lstStyle/>
                    <a:p>
                      <a:pPr marL="342900" lvl="0" indent="-342900">
                        <a:lnSpc>
                          <a:spcPct val="107000"/>
                        </a:lnSpc>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Collection of data from random Instagram posts reported for hate speech.</a:t>
                      </a:r>
                    </a:p>
                    <a:p>
                      <a:pPr marL="342900" lvl="0" indent="-342900">
                        <a:lnSpc>
                          <a:spcPct val="107000"/>
                        </a:lnSpc>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the Maximum Entropy algorithm is trained with the optimized Part of Speech parameter TF IDF to extract the features like heatefulness.</a:t>
                      </a:r>
                    </a:p>
                  </a:txBody>
                  <a:tcPr marL="68580" marR="68580" marT="0" marB="0"/>
                </a:tc>
                <a:tc>
                  <a:txBody>
                    <a:bodyPr/>
                    <a:lstStyle/>
                    <a:p>
                      <a:pPr marL="342900" lvl="0" indent="-342900">
                        <a:lnSpc>
                          <a:spcPct val="107000"/>
                        </a:lnSpc>
                        <a:buFont typeface="Calibri" panose="020F0502020204030204" pitchFamily="34" charset="0"/>
                        <a:buChar char="-"/>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Unreliable data source.</a:t>
                      </a:r>
                    </a:p>
                    <a:p>
                      <a:pPr marL="342900" lvl="0" indent="-342900">
                        <a:lnSpc>
                          <a:spcPct val="107000"/>
                        </a:lnSpc>
                        <a:spcAft>
                          <a:spcPts val="800"/>
                        </a:spcAft>
                        <a:buFont typeface="Calibri" panose="020F0502020204030204" pitchFamily="34" charset="0"/>
                        <a:buChar char="-"/>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Confined to only Instagram comment section and cannot be imported to other apps.</a:t>
                      </a:r>
                    </a:p>
                  </a:txBody>
                  <a:tcPr marL="68580" marR="68580" marT="0" marB="0"/>
                </a:tc>
                <a:extLst>
                  <a:ext uri="{0D108BD9-81ED-4DB2-BD59-A6C34878D82A}">
                    <a16:rowId xmlns:a16="http://schemas.microsoft.com/office/drawing/2014/main" val="3872149857"/>
                  </a:ext>
                </a:extLst>
              </a:tr>
            </a:tbl>
          </a:graphicData>
        </a:graphic>
      </p:graphicFrame>
    </p:spTree>
    <p:extLst>
      <p:ext uri="{BB962C8B-B14F-4D97-AF65-F5344CB8AC3E}">
        <p14:creationId xmlns:p14="http://schemas.microsoft.com/office/powerpoint/2010/main" val="4185598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0117951-6284-8D80-F3C6-05102A713472}"/>
              </a:ext>
            </a:extLst>
          </p:cNvPr>
          <p:cNvGraphicFramePr>
            <a:graphicFrameLocks noGrp="1"/>
          </p:cNvGraphicFramePr>
          <p:nvPr>
            <p:extLst>
              <p:ext uri="{D42A27DB-BD31-4B8C-83A1-F6EECF244321}">
                <p14:modId xmlns:p14="http://schemas.microsoft.com/office/powerpoint/2010/main" val="870266947"/>
              </p:ext>
            </p:extLst>
          </p:nvPr>
        </p:nvGraphicFramePr>
        <p:xfrm>
          <a:off x="1524000" y="228600"/>
          <a:ext cx="7010400" cy="6252962"/>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084535986"/>
                    </a:ext>
                  </a:extLst>
                </a:gridCol>
                <a:gridCol w="1752600">
                  <a:extLst>
                    <a:ext uri="{9D8B030D-6E8A-4147-A177-3AD203B41FA5}">
                      <a16:colId xmlns:a16="http://schemas.microsoft.com/office/drawing/2014/main" val="3210929904"/>
                    </a:ext>
                  </a:extLst>
                </a:gridCol>
                <a:gridCol w="1752600">
                  <a:extLst>
                    <a:ext uri="{9D8B030D-6E8A-4147-A177-3AD203B41FA5}">
                      <a16:colId xmlns:a16="http://schemas.microsoft.com/office/drawing/2014/main" val="3556969165"/>
                    </a:ext>
                  </a:extLst>
                </a:gridCol>
                <a:gridCol w="1752600">
                  <a:extLst>
                    <a:ext uri="{9D8B030D-6E8A-4147-A177-3AD203B41FA5}">
                      <a16:colId xmlns:a16="http://schemas.microsoft.com/office/drawing/2014/main" val="804409407"/>
                    </a:ext>
                  </a:extLst>
                </a:gridCol>
              </a:tblGrid>
              <a:tr h="2032000">
                <a:tc>
                  <a:txBody>
                    <a:bodyPr/>
                    <a:lstStyle/>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tc>
                <a:tc>
                  <a:txBody>
                    <a:bodyPr/>
                    <a:lstStyle/>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SEMAR: An Interface for Indonesian Hate Speech Detection Using Machine Learning.</a:t>
                      </a:r>
                    </a:p>
                  </a:txBody>
                  <a:tcPr marL="68580" marR="68580" marT="0" marB="0"/>
                </a:tc>
                <a:tc>
                  <a:txBody>
                    <a:bodyPr/>
                    <a:lstStyle/>
                    <a:p>
                      <a:pPr marL="342900" lvl="0" indent="-342900">
                        <a:lnSpc>
                          <a:spcPct val="107000"/>
                        </a:lnSpc>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Data collected from random posts on Instagram, and Facebook.</a:t>
                      </a:r>
                    </a:p>
                    <a:p>
                      <a:pPr marL="342900" lvl="0" indent="-342900">
                        <a:lnSpc>
                          <a:spcPct val="107000"/>
                        </a:lnSpc>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The classification task was performed using the Sckit-learn 3 supervised learning module to determine a text as safe or not safe.</a:t>
                      </a:r>
                    </a:p>
                  </a:txBody>
                  <a:tcPr marL="68580" marR="68580" marT="0" marB="0"/>
                </a:tc>
                <a:tc>
                  <a:txBody>
                    <a:bodyPr/>
                    <a:lstStyle/>
                    <a:p>
                      <a:pPr marL="342900" lvl="0" indent="-342900">
                        <a:lnSpc>
                          <a:spcPct val="107000"/>
                        </a:lnSpc>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Unreliable data source.</a:t>
                      </a:r>
                    </a:p>
                    <a:p>
                      <a:pPr marL="457200">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extLst>
                  <a:ext uri="{0D108BD9-81ED-4DB2-BD59-A6C34878D82A}">
                    <a16:rowId xmlns:a16="http://schemas.microsoft.com/office/drawing/2014/main" val="1533113139"/>
                  </a:ext>
                </a:extLst>
              </a:tr>
              <a:tr h="2614412">
                <a:tc>
                  <a:txBody>
                    <a:bodyPr/>
                    <a:lstStyle/>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tc>
                <a:tc>
                  <a:txBody>
                    <a:bodyPr/>
                    <a:lstStyle/>
                    <a:p>
                      <a:pPr>
                        <a:lnSpc>
                          <a:spcPct val="107000"/>
                        </a:lnSpc>
                        <a:spcAft>
                          <a:spcPts val="800"/>
                        </a:spcAft>
                      </a:pP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HateSense</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Tackling Ambiguity in Hate Speech Detection</a:t>
                      </a:r>
                    </a:p>
                  </a:txBody>
                  <a:tcPr marL="68580" marR="68580" marT="0" marB="0"/>
                </a:tc>
                <a:tc>
                  <a:txBody>
                    <a:bodyPr/>
                    <a:lstStyle/>
                    <a:p>
                      <a:pPr marL="342900" lvl="0" indent="-342900">
                        <a:lnSpc>
                          <a:spcPct val="107000"/>
                        </a:lnSpc>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The initial module of the system, takes each input comment as sanitized.</a:t>
                      </a:r>
                    </a:p>
                    <a:p>
                      <a:pPr marL="342900" lvl="0" indent="-342900">
                        <a:lnSpc>
                          <a:spcPct val="107000"/>
                        </a:lnSpc>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The proposed system will utilize human reasoning techniques such as ontologies and fuzzy logics along with sentiment analysis in order to detect hate speech and deconstruct the ambiguity present.</a:t>
                      </a:r>
                    </a:p>
                  </a:txBody>
                  <a:tcPr marL="68580" marR="68580" marT="0" marB="0"/>
                </a:tc>
                <a:tc>
                  <a:txBody>
                    <a:bodyPr/>
                    <a:lstStyle/>
                    <a:p>
                      <a:pPr marL="342900" lvl="0" indent="-342900">
                        <a:lnSpc>
                          <a:spcPct val="107000"/>
                        </a:lnSpc>
                        <a:spcAft>
                          <a:spcPts val="800"/>
                        </a:spcAft>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Cannot be imported into different applications limiting usage.</a:t>
                      </a:r>
                    </a:p>
                  </a:txBody>
                  <a:tcPr marL="68580" marR="68580" marT="0" marB="0"/>
                </a:tc>
                <a:extLst>
                  <a:ext uri="{0D108BD9-81ED-4DB2-BD59-A6C34878D82A}">
                    <a16:rowId xmlns:a16="http://schemas.microsoft.com/office/drawing/2014/main" val="1387752140"/>
                  </a:ext>
                </a:extLst>
              </a:tr>
              <a:tr h="1449588">
                <a:tc>
                  <a:txBody>
                    <a:bodyPr/>
                    <a:lstStyle/>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tc>
                <a:tc>
                  <a:txBody>
                    <a:bodyPr/>
                    <a:lstStyle/>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Token replacement‑based data augmentation methods for hate speech detection</a:t>
                      </a:r>
                    </a:p>
                  </a:txBody>
                  <a:tcPr marL="68580" marR="68580" marT="0" marB="0"/>
                </a:tc>
                <a:tc>
                  <a:txBody>
                    <a:bodyPr/>
                    <a:lstStyle/>
                    <a:p>
                      <a:pPr marL="342900" lvl="0" indent="-342900">
                        <a:lnSpc>
                          <a:spcPct val="107000"/>
                        </a:lnSpc>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Dataset not disclosed publicly.</a:t>
                      </a:r>
                    </a:p>
                    <a:p>
                      <a:pPr marL="342900" lvl="0" indent="-342900">
                        <a:lnSpc>
                          <a:spcPct val="107000"/>
                        </a:lnSpc>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This method is the counter-fitted (synonym and antonym) word embedding. This is adapted from the Mrkšićs’ model. </a:t>
                      </a:r>
                    </a:p>
                  </a:txBody>
                  <a:tcPr marL="68580" marR="68580" marT="0" marB="0"/>
                </a:tc>
                <a:tc>
                  <a:txBody>
                    <a:bodyPr/>
                    <a:lstStyle/>
                    <a:p>
                      <a:pPr marL="342900" lvl="0" indent="-342900">
                        <a:lnSpc>
                          <a:spcPct val="107000"/>
                        </a:lnSpc>
                        <a:spcAft>
                          <a:spcPts val="800"/>
                        </a:spcAft>
                        <a:buFont typeface="Calibri" panose="020F0502020204030204" pitchFamily="34" charset="0"/>
                        <a:buChar char="-"/>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Might change the meaning of sentence by word replacement.</a:t>
                      </a:r>
                    </a:p>
                  </a:txBody>
                  <a:tcPr marL="68580" marR="68580" marT="0" marB="0"/>
                </a:tc>
                <a:extLst>
                  <a:ext uri="{0D108BD9-81ED-4DB2-BD59-A6C34878D82A}">
                    <a16:rowId xmlns:a16="http://schemas.microsoft.com/office/drawing/2014/main" val="253363401"/>
                  </a:ext>
                </a:extLst>
              </a:tr>
            </a:tbl>
          </a:graphicData>
        </a:graphic>
      </p:graphicFrame>
    </p:spTree>
    <p:extLst>
      <p:ext uri="{BB962C8B-B14F-4D97-AF65-F5344CB8AC3E}">
        <p14:creationId xmlns:p14="http://schemas.microsoft.com/office/powerpoint/2010/main" val="2010966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70ACBEF-9962-B09A-7627-63E0B0DB5DA6}"/>
              </a:ext>
            </a:extLst>
          </p:cNvPr>
          <p:cNvGraphicFramePr>
            <a:graphicFrameLocks noGrp="1"/>
          </p:cNvGraphicFramePr>
          <p:nvPr>
            <p:extLst>
              <p:ext uri="{D42A27DB-BD31-4B8C-83A1-F6EECF244321}">
                <p14:modId xmlns:p14="http://schemas.microsoft.com/office/powerpoint/2010/main" val="1573442759"/>
              </p:ext>
            </p:extLst>
          </p:nvPr>
        </p:nvGraphicFramePr>
        <p:xfrm>
          <a:off x="1524000" y="1397000"/>
          <a:ext cx="6781800" cy="1247775"/>
        </p:xfrm>
        <a:graphic>
          <a:graphicData uri="http://schemas.openxmlformats.org/drawingml/2006/table">
            <a:tbl>
              <a:tblPr firstRow="1" bandRow="1">
                <a:tableStyleId>{5C22544A-7EE6-4342-B048-85BDC9FD1C3A}</a:tableStyleId>
              </a:tblPr>
              <a:tblGrid>
                <a:gridCol w="1695450">
                  <a:extLst>
                    <a:ext uri="{9D8B030D-6E8A-4147-A177-3AD203B41FA5}">
                      <a16:colId xmlns:a16="http://schemas.microsoft.com/office/drawing/2014/main" val="2111877089"/>
                    </a:ext>
                  </a:extLst>
                </a:gridCol>
                <a:gridCol w="1695450">
                  <a:extLst>
                    <a:ext uri="{9D8B030D-6E8A-4147-A177-3AD203B41FA5}">
                      <a16:colId xmlns:a16="http://schemas.microsoft.com/office/drawing/2014/main" val="4088517724"/>
                    </a:ext>
                  </a:extLst>
                </a:gridCol>
                <a:gridCol w="1695450">
                  <a:extLst>
                    <a:ext uri="{9D8B030D-6E8A-4147-A177-3AD203B41FA5}">
                      <a16:colId xmlns:a16="http://schemas.microsoft.com/office/drawing/2014/main" val="3082136492"/>
                    </a:ext>
                  </a:extLst>
                </a:gridCol>
                <a:gridCol w="1695450">
                  <a:extLst>
                    <a:ext uri="{9D8B030D-6E8A-4147-A177-3AD203B41FA5}">
                      <a16:colId xmlns:a16="http://schemas.microsoft.com/office/drawing/2014/main" val="4117900093"/>
                    </a:ext>
                  </a:extLst>
                </a:gridCol>
              </a:tblGrid>
              <a:tr h="370840">
                <a:tc>
                  <a:txBody>
                    <a:bodyPr/>
                    <a:lstStyle/>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tc>
                <a:tc>
                  <a:txBody>
                    <a:bodyPr/>
                    <a:lstStyle/>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Bias Mitigation for Capturing Potentially Illegal Hate Speech</a:t>
                      </a:r>
                    </a:p>
                  </a:txBody>
                  <a:tcPr marL="68580" marR="68580" marT="0" marB="0"/>
                </a:tc>
                <a:tc>
                  <a:txBody>
                    <a:bodyPr/>
                    <a:lstStyle/>
                    <a:p>
                      <a:pPr marL="342900" lvl="0" indent="-342900">
                        <a:lnSpc>
                          <a:spcPct val="107000"/>
                        </a:lnSpc>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Data set from German Twitter posts with potential hate speech.</a:t>
                      </a:r>
                    </a:p>
                    <a:p>
                      <a:pPr marL="342900" lvl="0" indent="-342900">
                        <a:lnSpc>
                          <a:spcPct val="107000"/>
                        </a:lnSpc>
                        <a:buFont typeface="Calibri" panose="020F0502020204030204" pitchFamily="34" charset="0"/>
                        <a:buChar char="-"/>
                      </a:pPr>
                      <a:r>
                        <a:rPr lang="en-IN" sz="1100" kern="100">
                          <a:effectLst/>
                          <a:latin typeface="Calibri" panose="020F0502020204030204" pitchFamily="34" charset="0"/>
                          <a:ea typeface="Calibri" panose="020F0502020204030204" pitchFamily="34" charset="0"/>
                          <a:cs typeface="Times New Roman" panose="02020603050405020304" pitchFamily="18" charset="0"/>
                        </a:rPr>
                        <a:t>Decision tree with hateful words for classification.</a:t>
                      </a:r>
                    </a:p>
                  </a:txBody>
                  <a:tcPr marL="68580" marR="68580" marT="0" marB="0"/>
                </a:tc>
                <a:tc>
                  <a:txBody>
                    <a:bodyPr/>
                    <a:lstStyle/>
                    <a:p>
                      <a:pPr marL="342900" lvl="0" indent="-342900">
                        <a:lnSpc>
                          <a:spcPct val="107000"/>
                        </a:lnSpc>
                        <a:buFont typeface="Calibri" panose="020F0502020204030204" pitchFamily="34" charset="0"/>
                        <a:buChar char="-"/>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Unreliable data source</a:t>
                      </a:r>
                    </a:p>
                    <a:p>
                      <a:pPr marL="342900" lvl="0" indent="-342900">
                        <a:lnSpc>
                          <a:spcPct val="107000"/>
                        </a:lnSpc>
                        <a:spcAft>
                          <a:spcPts val="800"/>
                        </a:spcAft>
                        <a:buFont typeface="Calibri" panose="020F0502020204030204" pitchFamily="34" charset="0"/>
                        <a:buChar char="-"/>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No potential for self-learning since the system isn’t dynamic.</a:t>
                      </a:r>
                    </a:p>
                  </a:txBody>
                  <a:tcPr marL="68580" marR="68580" marT="0" marB="0"/>
                </a:tc>
                <a:extLst>
                  <a:ext uri="{0D108BD9-81ED-4DB2-BD59-A6C34878D82A}">
                    <a16:rowId xmlns:a16="http://schemas.microsoft.com/office/drawing/2014/main" val="2445528178"/>
                  </a:ext>
                </a:extLst>
              </a:tr>
            </a:tbl>
          </a:graphicData>
        </a:graphic>
      </p:graphicFrame>
    </p:spTree>
    <p:extLst>
      <p:ext uri="{BB962C8B-B14F-4D97-AF65-F5344CB8AC3E}">
        <p14:creationId xmlns:p14="http://schemas.microsoft.com/office/powerpoint/2010/main" val="1715745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F55BD9-E513-4969-A89E-033C3719322F}"/>
              </a:ext>
            </a:extLst>
          </p:cNvPr>
          <p:cNvSpPr txBox="1"/>
          <p:nvPr/>
        </p:nvSpPr>
        <p:spPr>
          <a:xfrm>
            <a:off x="533400" y="1295400"/>
            <a:ext cx="7620000" cy="923330"/>
          </a:xfrm>
          <a:prstGeom prst="rect">
            <a:avLst/>
          </a:prstGeom>
          <a:noFill/>
        </p:spPr>
        <p:txBody>
          <a:bodyPr wrap="square" rtlCol="0">
            <a:spAutoFit/>
          </a:bodyPr>
          <a:lstStyle/>
          <a:p>
            <a:pPr marL="342900" indent="-342900">
              <a:buAutoNum type="arabicPeriod"/>
            </a:pPr>
            <a:r>
              <a:rPr lang="en-IN" b="1" dirty="0"/>
              <a:t>Hate Speech on Twitter:</a:t>
            </a:r>
          </a:p>
          <a:p>
            <a:r>
              <a:rPr lang="en-IN" dirty="0"/>
              <a:t>       </a:t>
            </a:r>
          </a:p>
          <a:p>
            <a:r>
              <a:rPr lang="en-IN" dirty="0"/>
              <a:t>      </a:t>
            </a:r>
            <a:r>
              <a:rPr lang="en-IN" b="1" dirty="0"/>
              <a:t>System Architecture:</a:t>
            </a:r>
          </a:p>
        </p:txBody>
      </p:sp>
      <p:pic>
        <p:nvPicPr>
          <p:cNvPr id="5" name="Picture 4">
            <a:extLst>
              <a:ext uri="{FF2B5EF4-FFF2-40B4-BE49-F238E27FC236}">
                <a16:creationId xmlns:a16="http://schemas.microsoft.com/office/drawing/2014/main" id="{C1631A50-8074-9E46-6CB0-CC8536B81FB6}"/>
              </a:ext>
            </a:extLst>
          </p:cNvPr>
          <p:cNvPicPr>
            <a:picLocks noChangeAspect="1"/>
          </p:cNvPicPr>
          <p:nvPr/>
        </p:nvPicPr>
        <p:blipFill>
          <a:blip r:embed="rId2"/>
          <a:stretch>
            <a:fillRect/>
          </a:stretch>
        </p:blipFill>
        <p:spPr>
          <a:xfrm>
            <a:off x="1981200" y="2429356"/>
            <a:ext cx="4876800" cy="3438044"/>
          </a:xfrm>
          <a:prstGeom prst="rect">
            <a:avLst/>
          </a:prstGeom>
        </p:spPr>
      </p:pic>
      <p:grpSp>
        <p:nvGrpSpPr>
          <p:cNvPr id="7" name="Group 6">
            <a:extLst>
              <a:ext uri="{FF2B5EF4-FFF2-40B4-BE49-F238E27FC236}">
                <a16:creationId xmlns:a16="http://schemas.microsoft.com/office/drawing/2014/main" id="{D09064AD-AD85-D038-5C29-E558657705A1}"/>
              </a:ext>
            </a:extLst>
          </p:cNvPr>
          <p:cNvGrpSpPr/>
          <p:nvPr/>
        </p:nvGrpSpPr>
        <p:grpSpPr>
          <a:xfrm>
            <a:off x="381000" y="441016"/>
            <a:ext cx="8382000" cy="648089"/>
            <a:chOff x="381000" y="441016"/>
            <a:chExt cx="8382000" cy="648089"/>
          </a:xfrm>
        </p:grpSpPr>
        <p:sp>
          <p:nvSpPr>
            <p:cNvPr id="2" name="TextBox 1">
              <a:extLst>
                <a:ext uri="{FF2B5EF4-FFF2-40B4-BE49-F238E27FC236}">
                  <a16:creationId xmlns:a16="http://schemas.microsoft.com/office/drawing/2014/main" id="{3ECB0453-4473-215E-2992-AAD3712E1A4E}"/>
                </a:ext>
              </a:extLst>
            </p:cNvPr>
            <p:cNvSpPr txBox="1"/>
            <p:nvPr/>
          </p:nvSpPr>
          <p:spPr>
            <a:xfrm>
              <a:off x="381000" y="441016"/>
              <a:ext cx="5638800" cy="584775"/>
            </a:xfrm>
            <a:prstGeom prst="rect">
              <a:avLst/>
            </a:prstGeom>
            <a:noFill/>
          </p:spPr>
          <p:txBody>
            <a:bodyPr wrap="square" rtlCol="0">
              <a:spAutoFit/>
            </a:bodyPr>
            <a:lstStyle/>
            <a:p>
              <a:r>
                <a:rPr lang="en-IN" sz="3200" b="1" dirty="0">
                  <a:solidFill>
                    <a:srgbClr val="FF0000"/>
                  </a:solidFill>
                </a:rPr>
                <a:t>Existing Solutions:</a:t>
              </a:r>
            </a:p>
          </p:txBody>
        </p:sp>
        <p:sp>
          <p:nvSpPr>
            <p:cNvPr id="6" name="Rectangle 5">
              <a:extLst>
                <a:ext uri="{FF2B5EF4-FFF2-40B4-BE49-F238E27FC236}">
                  <a16:creationId xmlns:a16="http://schemas.microsoft.com/office/drawing/2014/main" id="{D3EF293E-5D9B-63CF-378D-69D666F9CA8C}"/>
                </a:ext>
              </a:extLst>
            </p:cNvPr>
            <p:cNvSpPr/>
            <p:nvPr/>
          </p:nvSpPr>
          <p:spPr>
            <a:xfrm>
              <a:off x="381000" y="1043386"/>
              <a:ext cx="8382000" cy="45719"/>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39598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6C9872-F304-6CBB-223D-A510CBD3733A}"/>
              </a:ext>
            </a:extLst>
          </p:cNvPr>
          <p:cNvSpPr txBox="1"/>
          <p:nvPr/>
        </p:nvSpPr>
        <p:spPr>
          <a:xfrm>
            <a:off x="762000" y="1447800"/>
            <a:ext cx="6934200" cy="1477328"/>
          </a:xfrm>
          <a:prstGeom prst="rect">
            <a:avLst/>
          </a:prstGeom>
          <a:noFill/>
        </p:spPr>
        <p:txBody>
          <a:bodyPr wrap="square" rtlCol="0">
            <a:spAutoFit/>
          </a:bodyPr>
          <a:lstStyle/>
          <a:p>
            <a:r>
              <a:rPr lang="en-IN" b="1" dirty="0"/>
              <a:t>Experimental Results:</a:t>
            </a:r>
          </a:p>
          <a:p>
            <a:endParaRPr lang="en-IN" b="1" dirty="0"/>
          </a:p>
          <a:p>
            <a:r>
              <a:rPr lang="en-IN" dirty="0"/>
              <a:t>Accuracy (Correct Predictions / All predictions) of the system is defined by its f1 score which is given as</a:t>
            </a:r>
          </a:p>
          <a:p>
            <a:endParaRPr lang="en-IN" dirty="0"/>
          </a:p>
        </p:txBody>
      </p:sp>
      <p:pic>
        <p:nvPicPr>
          <p:cNvPr id="5" name="Picture 4">
            <a:extLst>
              <a:ext uri="{FF2B5EF4-FFF2-40B4-BE49-F238E27FC236}">
                <a16:creationId xmlns:a16="http://schemas.microsoft.com/office/drawing/2014/main" id="{4B3FA4A7-5B7A-C0F9-F5CC-B099E9C227DB}"/>
              </a:ext>
            </a:extLst>
          </p:cNvPr>
          <p:cNvPicPr>
            <a:picLocks noChangeAspect="1"/>
          </p:cNvPicPr>
          <p:nvPr/>
        </p:nvPicPr>
        <p:blipFill>
          <a:blip r:embed="rId2"/>
          <a:stretch>
            <a:fillRect/>
          </a:stretch>
        </p:blipFill>
        <p:spPr>
          <a:xfrm>
            <a:off x="2247900" y="2743200"/>
            <a:ext cx="3962400" cy="1064235"/>
          </a:xfrm>
          <a:prstGeom prst="rect">
            <a:avLst/>
          </a:prstGeom>
        </p:spPr>
      </p:pic>
      <p:pic>
        <p:nvPicPr>
          <p:cNvPr id="7" name="Picture 6">
            <a:extLst>
              <a:ext uri="{FF2B5EF4-FFF2-40B4-BE49-F238E27FC236}">
                <a16:creationId xmlns:a16="http://schemas.microsoft.com/office/drawing/2014/main" id="{AC847A60-2832-3BB7-026D-D80167986175}"/>
              </a:ext>
            </a:extLst>
          </p:cNvPr>
          <p:cNvPicPr>
            <a:picLocks noChangeAspect="1"/>
          </p:cNvPicPr>
          <p:nvPr/>
        </p:nvPicPr>
        <p:blipFill>
          <a:blip r:embed="rId3"/>
          <a:stretch>
            <a:fillRect/>
          </a:stretch>
        </p:blipFill>
        <p:spPr>
          <a:xfrm>
            <a:off x="1752600" y="3902507"/>
            <a:ext cx="5257800" cy="2421420"/>
          </a:xfrm>
          <a:prstGeom prst="rect">
            <a:avLst/>
          </a:prstGeom>
        </p:spPr>
      </p:pic>
      <p:sp>
        <p:nvSpPr>
          <p:cNvPr id="8" name="TextBox 7">
            <a:extLst>
              <a:ext uri="{FF2B5EF4-FFF2-40B4-BE49-F238E27FC236}">
                <a16:creationId xmlns:a16="http://schemas.microsoft.com/office/drawing/2014/main" id="{A40585C3-A752-E5F6-CE3F-ABB0E90ABDDE}"/>
              </a:ext>
            </a:extLst>
          </p:cNvPr>
          <p:cNvSpPr txBox="1"/>
          <p:nvPr/>
        </p:nvSpPr>
        <p:spPr>
          <a:xfrm>
            <a:off x="7439952" y="4209872"/>
            <a:ext cx="1143000" cy="1569660"/>
          </a:xfrm>
          <a:prstGeom prst="rect">
            <a:avLst/>
          </a:prstGeom>
          <a:noFill/>
        </p:spPr>
        <p:txBody>
          <a:bodyPr wrap="square" rtlCol="0">
            <a:spAutoFit/>
          </a:bodyPr>
          <a:lstStyle/>
          <a:p>
            <a:r>
              <a:rPr lang="en-IN" sz="1200" b="1" u="sng" dirty="0"/>
              <a:t>Figure</a:t>
            </a:r>
            <a:r>
              <a:rPr lang="en-IN" sz="1200" dirty="0"/>
              <a:t>:</a:t>
            </a:r>
          </a:p>
          <a:p>
            <a:r>
              <a:rPr lang="en-US" sz="1200" dirty="0"/>
              <a:t>Classification accuracy (right axis) and number of words collected (left axis)</a:t>
            </a:r>
            <a:endParaRPr lang="en-IN" sz="1200" dirty="0"/>
          </a:p>
        </p:txBody>
      </p:sp>
      <p:grpSp>
        <p:nvGrpSpPr>
          <p:cNvPr id="9" name="Group 8">
            <a:extLst>
              <a:ext uri="{FF2B5EF4-FFF2-40B4-BE49-F238E27FC236}">
                <a16:creationId xmlns:a16="http://schemas.microsoft.com/office/drawing/2014/main" id="{6B21161A-4121-BCA2-6D3B-3F759267DE1F}"/>
              </a:ext>
            </a:extLst>
          </p:cNvPr>
          <p:cNvGrpSpPr/>
          <p:nvPr/>
        </p:nvGrpSpPr>
        <p:grpSpPr>
          <a:xfrm>
            <a:off x="381000" y="441016"/>
            <a:ext cx="8382000" cy="648089"/>
            <a:chOff x="381000" y="441016"/>
            <a:chExt cx="8382000" cy="648089"/>
          </a:xfrm>
        </p:grpSpPr>
        <p:sp>
          <p:nvSpPr>
            <p:cNvPr id="10" name="TextBox 9">
              <a:extLst>
                <a:ext uri="{FF2B5EF4-FFF2-40B4-BE49-F238E27FC236}">
                  <a16:creationId xmlns:a16="http://schemas.microsoft.com/office/drawing/2014/main" id="{6936646E-DAED-81F9-CED9-F3AAB03C9FDD}"/>
                </a:ext>
              </a:extLst>
            </p:cNvPr>
            <p:cNvSpPr txBox="1"/>
            <p:nvPr/>
          </p:nvSpPr>
          <p:spPr>
            <a:xfrm>
              <a:off x="381000" y="441016"/>
              <a:ext cx="5638800" cy="584775"/>
            </a:xfrm>
            <a:prstGeom prst="rect">
              <a:avLst/>
            </a:prstGeom>
            <a:noFill/>
          </p:spPr>
          <p:txBody>
            <a:bodyPr wrap="square" rtlCol="0">
              <a:spAutoFit/>
            </a:bodyPr>
            <a:lstStyle/>
            <a:p>
              <a:r>
                <a:rPr lang="en-IN" sz="3200" b="1" dirty="0">
                  <a:solidFill>
                    <a:srgbClr val="FF0000"/>
                  </a:solidFill>
                </a:rPr>
                <a:t>Existing Solutions:</a:t>
              </a:r>
            </a:p>
          </p:txBody>
        </p:sp>
        <p:sp>
          <p:nvSpPr>
            <p:cNvPr id="11" name="Rectangle 10">
              <a:extLst>
                <a:ext uri="{FF2B5EF4-FFF2-40B4-BE49-F238E27FC236}">
                  <a16:creationId xmlns:a16="http://schemas.microsoft.com/office/drawing/2014/main" id="{85BE54C1-2088-5908-3E06-F2B6FA69A818}"/>
                </a:ext>
              </a:extLst>
            </p:cNvPr>
            <p:cNvSpPr/>
            <p:nvPr/>
          </p:nvSpPr>
          <p:spPr>
            <a:xfrm>
              <a:off x="381000" y="1043386"/>
              <a:ext cx="8382000" cy="45719"/>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142827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95C55F-4894-7CC9-E4BE-0E10C604C68A}"/>
              </a:ext>
            </a:extLst>
          </p:cNvPr>
          <p:cNvGrpSpPr/>
          <p:nvPr/>
        </p:nvGrpSpPr>
        <p:grpSpPr>
          <a:xfrm>
            <a:off x="381000" y="441016"/>
            <a:ext cx="8382000" cy="648089"/>
            <a:chOff x="381000" y="441016"/>
            <a:chExt cx="8382000" cy="648089"/>
          </a:xfrm>
        </p:grpSpPr>
        <p:sp>
          <p:nvSpPr>
            <p:cNvPr id="3" name="TextBox 2">
              <a:extLst>
                <a:ext uri="{FF2B5EF4-FFF2-40B4-BE49-F238E27FC236}">
                  <a16:creationId xmlns:a16="http://schemas.microsoft.com/office/drawing/2014/main" id="{A4199A02-0D37-7FBA-EB4E-9FDEF1011058}"/>
                </a:ext>
              </a:extLst>
            </p:cNvPr>
            <p:cNvSpPr txBox="1"/>
            <p:nvPr/>
          </p:nvSpPr>
          <p:spPr>
            <a:xfrm>
              <a:off x="381000" y="441016"/>
              <a:ext cx="5638800" cy="584775"/>
            </a:xfrm>
            <a:prstGeom prst="rect">
              <a:avLst/>
            </a:prstGeom>
            <a:noFill/>
          </p:spPr>
          <p:txBody>
            <a:bodyPr wrap="square" rtlCol="0">
              <a:spAutoFit/>
            </a:bodyPr>
            <a:lstStyle/>
            <a:p>
              <a:r>
                <a:rPr lang="en-IN" sz="3200" b="1" dirty="0">
                  <a:solidFill>
                    <a:srgbClr val="FF0000"/>
                  </a:solidFill>
                </a:rPr>
                <a:t>Existing Solutions:</a:t>
              </a:r>
            </a:p>
          </p:txBody>
        </p:sp>
        <p:sp>
          <p:nvSpPr>
            <p:cNvPr id="4" name="Rectangle 3">
              <a:extLst>
                <a:ext uri="{FF2B5EF4-FFF2-40B4-BE49-F238E27FC236}">
                  <a16:creationId xmlns:a16="http://schemas.microsoft.com/office/drawing/2014/main" id="{F12A2A9C-50AE-5C6D-8F22-EC9EDFD101BE}"/>
                </a:ext>
              </a:extLst>
            </p:cNvPr>
            <p:cNvSpPr/>
            <p:nvPr/>
          </p:nvSpPr>
          <p:spPr>
            <a:xfrm>
              <a:off x="381000" y="1043386"/>
              <a:ext cx="8382000" cy="45719"/>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TextBox 4">
            <a:extLst>
              <a:ext uri="{FF2B5EF4-FFF2-40B4-BE49-F238E27FC236}">
                <a16:creationId xmlns:a16="http://schemas.microsoft.com/office/drawing/2014/main" id="{3DAE21BA-9934-30B7-45C6-4D9D3A6CE408}"/>
              </a:ext>
            </a:extLst>
          </p:cNvPr>
          <p:cNvSpPr txBox="1"/>
          <p:nvPr/>
        </p:nvSpPr>
        <p:spPr>
          <a:xfrm>
            <a:off x="381000" y="1371600"/>
            <a:ext cx="7467600" cy="369332"/>
          </a:xfrm>
          <a:prstGeom prst="rect">
            <a:avLst/>
          </a:prstGeom>
          <a:noFill/>
        </p:spPr>
        <p:txBody>
          <a:bodyPr wrap="square" rtlCol="0">
            <a:spAutoFit/>
          </a:bodyPr>
          <a:lstStyle/>
          <a:p>
            <a:r>
              <a:rPr lang="en-IN" b="1" dirty="0"/>
              <a:t>Experimental Results:</a:t>
            </a:r>
          </a:p>
        </p:txBody>
      </p:sp>
      <p:pic>
        <p:nvPicPr>
          <p:cNvPr id="7" name="Picture 6">
            <a:extLst>
              <a:ext uri="{FF2B5EF4-FFF2-40B4-BE49-F238E27FC236}">
                <a16:creationId xmlns:a16="http://schemas.microsoft.com/office/drawing/2014/main" id="{1ED4015F-80EC-5049-2C15-01F9E0695967}"/>
              </a:ext>
            </a:extLst>
          </p:cNvPr>
          <p:cNvPicPr>
            <a:picLocks noChangeAspect="1"/>
          </p:cNvPicPr>
          <p:nvPr/>
        </p:nvPicPr>
        <p:blipFill>
          <a:blip r:embed="rId2"/>
          <a:stretch>
            <a:fillRect/>
          </a:stretch>
        </p:blipFill>
        <p:spPr>
          <a:xfrm>
            <a:off x="1371600" y="2438400"/>
            <a:ext cx="3733800" cy="1628949"/>
          </a:xfrm>
          <a:prstGeom prst="rect">
            <a:avLst/>
          </a:prstGeom>
        </p:spPr>
      </p:pic>
      <p:pic>
        <p:nvPicPr>
          <p:cNvPr id="9" name="Picture 8">
            <a:extLst>
              <a:ext uri="{FF2B5EF4-FFF2-40B4-BE49-F238E27FC236}">
                <a16:creationId xmlns:a16="http://schemas.microsoft.com/office/drawing/2014/main" id="{43B80332-FCE2-CA24-0A38-F3FD858FE995}"/>
              </a:ext>
            </a:extLst>
          </p:cNvPr>
          <p:cNvPicPr>
            <a:picLocks noChangeAspect="1"/>
          </p:cNvPicPr>
          <p:nvPr/>
        </p:nvPicPr>
        <p:blipFill>
          <a:blip r:embed="rId3"/>
          <a:stretch>
            <a:fillRect/>
          </a:stretch>
        </p:blipFill>
        <p:spPr>
          <a:xfrm>
            <a:off x="1371600" y="4953000"/>
            <a:ext cx="3733800" cy="1295467"/>
          </a:xfrm>
          <a:prstGeom prst="rect">
            <a:avLst/>
          </a:prstGeom>
        </p:spPr>
      </p:pic>
      <p:sp>
        <p:nvSpPr>
          <p:cNvPr id="10" name="TextBox 9">
            <a:extLst>
              <a:ext uri="{FF2B5EF4-FFF2-40B4-BE49-F238E27FC236}">
                <a16:creationId xmlns:a16="http://schemas.microsoft.com/office/drawing/2014/main" id="{55FD0C86-8DB6-2A97-5097-5046E9E86DC4}"/>
              </a:ext>
            </a:extLst>
          </p:cNvPr>
          <p:cNvSpPr txBox="1"/>
          <p:nvPr/>
        </p:nvSpPr>
        <p:spPr>
          <a:xfrm>
            <a:off x="533400" y="1905000"/>
            <a:ext cx="2895600" cy="369332"/>
          </a:xfrm>
          <a:prstGeom prst="rect">
            <a:avLst/>
          </a:prstGeom>
          <a:noFill/>
        </p:spPr>
        <p:txBody>
          <a:bodyPr wrap="square" rtlCol="0">
            <a:spAutoFit/>
          </a:bodyPr>
          <a:lstStyle/>
          <a:p>
            <a:r>
              <a:rPr lang="en-IN" dirty="0"/>
              <a:t>Confusion Matrix:</a:t>
            </a:r>
          </a:p>
        </p:txBody>
      </p:sp>
      <p:sp>
        <p:nvSpPr>
          <p:cNvPr id="11" name="TextBox 10">
            <a:extLst>
              <a:ext uri="{FF2B5EF4-FFF2-40B4-BE49-F238E27FC236}">
                <a16:creationId xmlns:a16="http://schemas.microsoft.com/office/drawing/2014/main" id="{1A72372F-44FA-BB4C-401C-88209D9A8078}"/>
              </a:ext>
            </a:extLst>
          </p:cNvPr>
          <p:cNvSpPr txBox="1"/>
          <p:nvPr/>
        </p:nvSpPr>
        <p:spPr>
          <a:xfrm>
            <a:off x="685800" y="4143549"/>
            <a:ext cx="2743200" cy="369332"/>
          </a:xfrm>
          <a:prstGeom prst="rect">
            <a:avLst/>
          </a:prstGeom>
          <a:noFill/>
        </p:spPr>
        <p:txBody>
          <a:bodyPr wrap="square" rtlCol="0">
            <a:spAutoFit/>
          </a:bodyPr>
          <a:lstStyle/>
          <a:p>
            <a:r>
              <a:rPr lang="en-IN" dirty="0"/>
              <a:t>Classification Report:</a:t>
            </a:r>
          </a:p>
        </p:txBody>
      </p:sp>
    </p:spTree>
    <p:extLst>
      <p:ext uri="{BB962C8B-B14F-4D97-AF65-F5344CB8AC3E}">
        <p14:creationId xmlns:p14="http://schemas.microsoft.com/office/powerpoint/2010/main" val="4206823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46F3A7-A51D-256E-7C8B-929E0FA758F1}"/>
              </a:ext>
            </a:extLst>
          </p:cNvPr>
          <p:cNvSpPr txBox="1"/>
          <p:nvPr/>
        </p:nvSpPr>
        <p:spPr>
          <a:xfrm>
            <a:off x="1143000" y="1087327"/>
            <a:ext cx="6019800" cy="369332"/>
          </a:xfrm>
          <a:prstGeom prst="rect">
            <a:avLst/>
          </a:prstGeom>
          <a:noFill/>
        </p:spPr>
        <p:txBody>
          <a:bodyPr wrap="square" rtlCol="0">
            <a:spAutoFit/>
          </a:bodyPr>
          <a:lstStyle/>
          <a:p>
            <a:r>
              <a:rPr lang="en-IN" b="1" u="sng" dirty="0"/>
              <a:t>Implementation of Existing Ideas:</a:t>
            </a:r>
          </a:p>
        </p:txBody>
      </p:sp>
      <p:sp>
        <p:nvSpPr>
          <p:cNvPr id="5" name="TextBox 4">
            <a:extLst>
              <a:ext uri="{FF2B5EF4-FFF2-40B4-BE49-F238E27FC236}">
                <a16:creationId xmlns:a16="http://schemas.microsoft.com/office/drawing/2014/main" id="{98B62CEF-71B0-93C3-957F-CA8B509CEC7E}"/>
              </a:ext>
            </a:extLst>
          </p:cNvPr>
          <p:cNvSpPr txBox="1"/>
          <p:nvPr/>
        </p:nvSpPr>
        <p:spPr>
          <a:xfrm>
            <a:off x="5820751" y="2743200"/>
            <a:ext cx="2281436" cy="2554545"/>
          </a:xfrm>
          <a:prstGeom prst="rect">
            <a:avLst/>
          </a:prstGeom>
          <a:noFill/>
        </p:spPr>
        <p:txBody>
          <a:bodyPr wrap="square" rtlCol="0">
            <a:spAutoFit/>
          </a:bodyPr>
          <a:lstStyle/>
          <a:p>
            <a:r>
              <a:rPr lang="en-IN" sz="1600" b="1" u="sng" dirty="0"/>
              <a:t>Accuracy &amp; Results:</a:t>
            </a:r>
          </a:p>
          <a:p>
            <a:r>
              <a:rPr lang="en-IN" dirty="0"/>
              <a:t>ME: 0.86 (8</a:t>
            </a:r>
            <a:r>
              <a:rPr lang="en-IN" baseline="30000" dirty="0"/>
              <a:t>th</a:t>
            </a:r>
            <a:r>
              <a:rPr lang="en-IN" dirty="0"/>
              <a:t> idea)</a:t>
            </a:r>
          </a:p>
          <a:p>
            <a:r>
              <a:rPr lang="en-IN" dirty="0"/>
              <a:t>KNN: 0.83 (6</a:t>
            </a:r>
            <a:r>
              <a:rPr lang="en-IN" baseline="30000" dirty="0"/>
              <a:t>th</a:t>
            </a:r>
            <a:r>
              <a:rPr lang="en-IN" dirty="0"/>
              <a:t> idea)</a:t>
            </a:r>
          </a:p>
          <a:p>
            <a:r>
              <a:rPr lang="en-IN" dirty="0"/>
              <a:t>SVM: 0.87 (1</a:t>
            </a:r>
            <a:r>
              <a:rPr lang="en-IN" baseline="30000" dirty="0"/>
              <a:t>st</a:t>
            </a:r>
            <a:r>
              <a:rPr lang="en-IN" dirty="0"/>
              <a:t> idea)</a:t>
            </a:r>
          </a:p>
          <a:p>
            <a:r>
              <a:rPr lang="en-IN" dirty="0"/>
              <a:t>LR: 0.86 (3</a:t>
            </a:r>
            <a:r>
              <a:rPr lang="en-IN" baseline="30000" dirty="0"/>
              <a:t>rd</a:t>
            </a:r>
            <a:r>
              <a:rPr lang="en-IN" dirty="0"/>
              <a:t> idea)</a:t>
            </a:r>
          </a:p>
          <a:p>
            <a:r>
              <a:rPr lang="en-IN" dirty="0"/>
              <a:t>BERT: 0.79 (4</a:t>
            </a:r>
            <a:r>
              <a:rPr lang="en-IN" baseline="30000" dirty="0"/>
              <a:t>th</a:t>
            </a:r>
            <a:r>
              <a:rPr lang="en-IN" dirty="0"/>
              <a:t> idea)</a:t>
            </a:r>
          </a:p>
          <a:p>
            <a:r>
              <a:rPr lang="en-IN" dirty="0"/>
              <a:t>LDA:0.85 (5</a:t>
            </a:r>
            <a:r>
              <a:rPr lang="en-IN" baseline="30000" dirty="0"/>
              <a:t>th</a:t>
            </a:r>
            <a:r>
              <a:rPr lang="en-IN" dirty="0"/>
              <a:t> idea)</a:t>
            </a:r>
          </a:p>
          <a:p>
            <a:endParaRPr lang="en-IN" dirty="0"/>
          </a:p>
        </p:txBody>
      </p:sp>
      <p:grpSp>
        <p:nvGrpSpPr>
          <p:cNvPr id="4" name="Group 3">
            <a:extLst>
              <a:ext uri="{FF2B5EF4-FFF2-40B4-BE49-F238E27FC236}">
                <a16:creationId xmlns:a16="http://schemas.microsoft.com/office/drawing/2014/main" id="{DE96FD9A-E269-8D5E-873E-D05C5B8E6E5A}"/>
              </a:ext>
            </a:extLst>
          </p:cNvPr>
          <p:cNvGrpSpPr/>
          <p:nvPr/>
        </p:nvGrpSpPr>
        <p:grpSpPr>
          <a:xfrm>
            <a:off x="990600" y="1676400"/>
            <a:ext cx="4267200" cy="4914900"/>
            <a:chOff x="990600" y="1676400"/>
            <a:chExt cx="5924550" cy="4914900"/>
          </a:xfrm>
        </p:grpSpPr>
        <p:pic>
          <p:nvPicPr>
            <p:cNvPr id="3" name="Picture 2">
              <a:extLst>
                <a:ext uri="{FF2B5EF4-FFF2-40B4-BE49-F238E27FC236}">
                  <a16:creationId xmlns:a16="http://schemas.microsoft.com/office/drawing/2014/main" id="{875A548A-58C2-D985-DD75-BA447393F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76400"/>
              <a:ext cx="5924550" cy="4914900"/>
            </a:xfrm>
            <a:prstGeom prst="rect">
              <a:avLst/>
            </a:prstGeom>
            <a:ln>
              <a:noFill/>
            </a:ln>
          </p:spPr>
        </p:pic>
        <p:sp>
          <p:nvSpPr>
            <p:cNvPr id="6" name="TextBox 5">
              <a:extLst>
                <a:ext uri="{FF2B5EF4-FFF2-40B4-BE49-F238E27FC236}">
                  <a16:creationId xmlns:a16="http://schemas.microsoft.com/office/drawing/2014/main" id="{E2EC2DCD-D5E4-FCF6-6294-A97F1C5EC3F6}"/>
                </a:ext>
              </a:extLst>
            </p:cNvPr>
            <p:cNvSpPr txBox="1"/>
            <p:nvPr/>
          </p:nvSpPr>
          <p:spPr>
            <a:xfrm>
              <a:off x="1371600" y="4337923"/>
              <a:ext cx="914400" cy="307777"/>
            </a:xfrm>
            <a:prstGeom prst="rect">
              <a:avLst/>
            </a:prstGeom>
            <a:solidFill>
              <a:schemeClr val="bg1"/>
            </a:solidFill>
            <a:ln>
              <a:noFill/>
            </a:ln>
          </p:spPr>
          <p:txBody>
            <a:bodyPr wrap="square" rtlCol="0">
              <a:spAutoFit/>
            </a:bodyPr>
            <a:lstStyle/>
            <a:p>
              <a:pPr algn="ctr"/>
              <a:r>
                <a:rPr lang="en-IN" sz="1400" dirty="0"/>
                <a:t>LR</a:t>
              </a:r>
            </a:p>
          </p:txBody>
        </p:sp>
        <p:sp>
          <p:nvSpPr>
            <p:cNvPr id="7" name="TextBox 6">
              <a:extLst>
                <a:ext uri="{FF2B5EF4-FFF2-40B4-BE49-F238E27FC236}">
                  <a16:creationId xmlns:a16="http://schemas.microsoft.com/office/drawing/2014/main" id="{734BD818-E629-A249-C351-025A7E6EE3DE}"/>
                </a:ext>
              </a:extLst>
            </p:cNvPr>
            <p:cNvSpPr txBox="1"/>
            <p:nvPr/>
          </p:nvSpPr>
          <p:spPr>
            <a:xfrm>
              <a:off x="2438401" y="4337923"/>
              <a:ext cx="838199" cy="307777"/>
            </a:xfrm>
            <a:prstGeom prst="rect">
              <a:avLst/>
            </a:prstGeom>
            <a:solidFill>
              <a:schemeClr val="bg1"/>
            </a:solidFill>
            <a:ln>
              <a:noFill/>
            </a:ln>
          </p:spPr>
          <p:txBody>
            <a:bodyPr wrap="square" rtlCol="0">
              <a:spAutoFit/>
            </a:bodyPr>
            <a:lstStyle/>
            <a:p>
              <a:pPr algn="ctr"/>
              <a:r>
                <a:rPr lang="en-IN" sz="1400" dirty="0"/>
                <a:t>ME</a:t>
              </a:r>
            </a:p>
          </p:txBody>
        </p:sp>
        <p:sp>
          <p:nvSpPr>
            <p:cNvPr id="8" name="TextBox 7">
              <a:extLst>
                <a:ext uri="{FF2B5EF4-FFF2-40B4-BE49-F238E27FC236}">
                  <a16:creationId xmlns:a16="http://schemas.microsoft.com/office/drawing/2014/main" id="{0C3751A5-1D7F-B598-9371-ECA78ADF67C9}"/>
                </a:ext>
              </a:extLst>
            </p:cNvPr>
            <p:cNvSpPr txBox="1"/>
            <p:nvPr/>
          </p:nvSpPr>
          <p:spPr>
            <a:xfrm>
              <a:off x="3428997" y="4337923"/>
              <a:ext cx="914402" cy="307777"/>
            </a:xfrm>
            <a:prstGeom prst="rect">
              <a:avLst/>
            </a:prstGeom>
            <a:solidFill>
              <a:schemeClr val="bg1"/>
            </a:solidFill>
            <a:ln>
              <a:noFill/>
            </a:ln>
          </p:spPr>
          <p:txBody>
            <a:bodyPr wrap="square" rtlCol="0">
              <a:spAutoFit/>
            </a:bodyPr>
            <a:lstStyle/>
            <a:p>
              <a:pPr algn="ctr"/>
              <a:r>
                <a:rPr lang="en-IN" sz="1400" dirty="0"/>
                <a:t>KNN</a:t>
              </a:r>
            </a:p>
          </p:txBody>
        </p:sp>
        <p:sp>
          <p:nvSpPr>
            <p:cNvPr id="11" name="TextBox 10">
              <a:extLst>
                <a:ext uri="{FF2B5EF4-FFF2-40B4-BE49-F238E27FC236}">
                  <a16:creationId xmlns:a16="http://schemas.microsoft.com/office/drawing/2014/main" id="{CB2D9E07-F468-BF04-EADC-997AEE404216}"/>
                </a:ext>
              </a:extLst>
            </p:cNvPr>
            <p:cNvSpPr txBox="1"/>
            <p:nvPr/>
          </p:nvSpPr>
          <p:spPr>
            <a:xfrm>
              <a:off x="4571997" y="4337923"/>
              <a:ext cx="914402" cy="307777"/>
            </a:xfrm>
            <a:prstGeom prst="rect">
              <a:avLst/>
            </a:prstGeom>
            <a:solidFill>
              <a:schemeClr val="bg1"/>
            </a:solidFill>
            <a:ln>
              <a:noFill/>
            </a:ln>
          </p:spPr>
          <p:txBody>
            <a:bodyPr wrap="square" rtlCol="0">
              <a:spAutoFit/>
            </a:bodyPr>
            <a:lstStyle/>
            <a:p>
              <a:pPr algn="ctr"/>
              <a:r>
                <a:rPr lang="en-IN" sz="1400" dirty="0"/>
                <a:t>BERT</a:t>
              </a:r>
            </a:p>
          </p:txBody>
        </p:sp>
        <p:sp>
          <p:nvSpPr>
            <p:cNvPr id="12" name="TextBox 11">
              <a:extLst>
                <a:ext uri="{FF2B5EF4-FFF2-40B4-BE49-F238E27FC236}">
                  <a16:creationId xmlns:a16="http://schemas.microsoft.com/office/drawing/2014/main" id="{2D8E2933-4410-85D2-0C61-54DDB1F3E4AE}"/>
                </a:ext>
              </a:extLst>
            </p:cNvPr>
            <p:cNvSpPr txBox="1"/>
            <p:nvPr/>
          </p:nvSpPr>
          <p:spPr>
            <a:xfrm>
              <a:off x="5714997" y="4267201"/>
              <a:ext cx="838205" cy="307777"/>
            </a:xfrm>
            <a:prstGeom prst="rect">
              <a:avLst/>
            </a:prstGeom>
            <a:solidFill>
              <a:schemeClr val="bg1"/>
            </a:solidFill>
            <a:ln>
              <a:noFill/>
            </a:ln>
          </p:spPr>
          <p:txBody>
            <a:bodyPr wrap="square" rtlCol="0">
              <a:spAutoFit/>
            </a:bodyPr>
            <a:lstStyle/>
            <a:p>
              <a:pPr algn="ctr"/>
              <a:r>
                <a:rPr lang="en-IN" sz="1400" dirty="0"/>
                <a:t>LDA</a:t>
              </a:r>
            </a:p>
          </p:txBody>
        </p:sp>
      </p:grpSp>
      <p:grpSp>
        <p:nvGrpSpPr>
          <p:cNvPr id="9" name="Group 8">
            <a:extLst>
              <a:ext uri="{FF2B5EF4-FFF2-40B4-BE49-F238E27FC236}">
                <a16:creationId xmlns:a16="http://schemas.microsoft.com/office/drawing/2014/main" id="{DC8E8219-3E45-E6CC-5ACB-E7679C81F37E}"/>
              </a:ext>
            </a:extLst>
          </p:cNvPr>
          <p:cNvGrpSpPr/>
          <p:nvPr/>
        </p:nvGrpSpPr>
        <p:grpSpPr>
          <a:xfrm>
            <a:off x="381000" y="295696"/>
            <a:ext cx="8382000" cy="648089"/>
            <a:chOff x="381000" y="441016"/>
            <a:chExt cx="8382000" cy="648089"/>
          </a:xfrm>
        </p:grpSpPr>
        <p:sp>
          <p:nvSpPr>
            <p:cNvPr id="10" name="TextBox 9">
              <a:extLst>
                <a:ext uri="{FF2B5EF4-FFF2-40B4-BE49-F238E27FC236}">
                  <a16:creationId xmlns:a16="http://schemas.microsoft.com/office/drawing/2014/main" id="{BBFB61F5-DAEA-EB19-F42B-B6E7E9E89714}"/>
                </a:ext>
              </a:extLst>
            </p:cNvPr>
            <p:cNvSpPr txBox="1"/>
            <p:nvPr/>
          </p:nvSpPr>
          <p:spPr>
            <a:xfrm>
              <a:off x="381000" y="441016"/>
              <a:ext cx="5638800" cy="584775"/>
            </a:xfrm>
            <a:prstGeom prst="rect">
              <a:avLst/>
            </a:prstGeom>
            <a:noFill/>
          </p:spPr>
          <p:txBody>
            <a:bodyPr wrap="square" rtlCol="0">
              <a:spAutoFit/>
            </a:bodyPr>
            <a:lstStyle/>
            <a:p>
              <a:r>
                <a:rPr lang="en-IN" sz="3200" b="1" dirty="0">
                  <a:solidFill>
                    <a:srgbClr val="FF0000"/>
                  </a:solidFill>
                </a:rPr>
                <a:t>Existing Solutions:</a:t>
              </a:r>
            </a:p>
          </p:txBody>
        </p:sp>
        <p:sp>
          <p:nvSpPr>
            <p:cNvPr id="13" name="Rectangle 12">
              <a:extLst>
                <a:ext uri="{FF2B5EF4-FFF2-40B4-BE49-F238E27FC236}">
                  <a16:creationId xmlns:a16="http://schemas.microsoft.com/office/drawing/2014/main" id="{774F99E6-D7C5-19F5-89ED-DFA315DB8559}"/>
                </a:ext>
              </a:extLst>
            </p:cNvPr>
            <p:cNvSpPr/>
            <p:nvPr/>
          </p:nvSpPr>
          <p:spPr>
            <a:xfrm>
              <a:off x="381000" y="1043386"/>
              <a:ext cx="8382000" cy="45719"/>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187218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lnSpc>
                <a:spcPct val="200000"/>
              </a:lnSpc>
              <a:buFont typeface="Arial" pitchFamily="34" charset="0"/>
              <a:buChar char="•"/>
            </a:pPr>
            <a:r>
              <a:rPr lang="en-IN" sz="2000" b="1" dirty="0">
                <a:solidFill>
                  <a:srgbClr val="000000"/>
                </a:solidFill>
                <a:latin typeface="Bookman Old Style" pitchFamily="18" charset="0"/>
              </a:rPr>
              <a:t> Abstract </a:t>
            </a:r>
          </a:p>
          <a:p>
            <a:pPr>
              <a:lnSpc>
                <a:spcPct val="200000"/>
              </a:lnSpc>
              <a:buFont typeface="Arial" pitchFamily="34" charset="0"/>
              <a:buChar char="•"/>
            </a:pPr>
            <a:r>
              <a:rPr lang="en-IN" sz="2000" b="1" dirty="0">
                <a:solidFill>
                  <a:srgbClr val="000000"/>
                </a:solidFill>
                <a:latin typeface="Bookman Old Style" pitchFamily="18" charset="0"/>
              </a:rPr>
              <a:t> Introduction </a:t>
            </a:r>
          </a:p>
          <a:p>
            <a:pPr>
              <a:lnSpc>
                <a:spcPct val="200000"/>
              </a:lnSpc>
              <a:buFont typeface="Arial"/>
              <a:buChar char="•"/>
            </a:pPr>
            <a:r>
              <a:rPr lang="en-IN" sz="2000" b="1" dirty="0">
                <a:solidFill>
                  <a:srgbClr val="000000"/>
                </a:solidFill>
                <a:latin typeface="Bookman Old Style" pitchFamily="18" charset="0"/>
              </a:rPr>
              <a:t> Research Objective</a:t>
            </a:r>
          </a:p>
          <a:p>
            <a:pPr>
              <a:lnSpc>
                <a:spcPct val="200000"/>
              </a:lnSpc>
              <a:buFont typeface="Arial" pitchFamily="34" charset="0"/>
              <a:buChar char="•"/>
            </a:pPr>
            <a:r>
              <a:rPr lang="en-IN" sz="2000" b="1" dirty="0">
                <a:solidFill>
                  <a:srgbClr val="000000"/>
                </a:solidFill>
                <a:latin typeface="Bookman Old Style" pitchFamily="18" charset="0"/>
              </a:rPr>
              <a:t> Problem Definition</a:t>
            </a:r>
          </a:p>
          <a:p>
            <a:pPr>
              <a:lnSpc>
                <a:spcPct val="200000"/>
              </a:lnSpc>
              <a:buFont typeface="Arial" pitchFamily="34" charset="0"/>
              <a:buChar char="•"/>
            </a:pPr>
            <a:r>
              <a:rPr lang="en-IN" sz="2000" b="1" dirty="0">
                <a:solidFill>
                  <a:srgbClr val="000000"/>
                </a:solidFill>
                <a:latin typeface="Bookman Old Style" pitchFamily="18" charset="0"/>
              </a:rPr>
              <a:t> Project Scope and Limitations</a:t>
            </a:r>
          </a:p>
          <a:p>
            <a:pPr>
              <a:lnSpc>
                <a:spcPct val="200000"/>
              </a:lnSpc>
              <a:buFont typeface="Arial" pitchFamily="34" charset="0"/>
              <a:buChar char="•"/>
            </a:pPr>
            <a:r>
              <a:rPr lang="en-IN" sz="2000" b="1" dirty="0">
                <a:solidFill>
                  <a:srgbClr val="000000"/>
                </a:solidFill>
                <a:latin typeface="Bookman Old Style" pitchFamily="18" charset="0"/>
              </a:rPr>
              <a:t> Conclusion</a:t>
            </a:r>
          </a:p>
          <a:p>
            <a:pPr>
              <a:lnSpc>
                <a:spcPct val="200000"/>
              </a:lnSpc>
              <a:buFont typeface="Arial" pitchFamily="34" charset="0"/>
              <a:buChar char="•"/>
            </a:pPr>
            <a:r>
              <a:rPr lang="en-IN" sz="2000" b="1" dirty="0">
                <a:solidFill>
                  <a:srgbClr val="000000"/>
                </a:solidFill>
                <a:latin typeface="Bookman Old Style" pitchFamily="18" charset="0"/>
              </a:rPr>
              <a:t> References</a:t>
            </a:r>
          </a:p>
          <a:p>
            <a:pPr>
              <a:lnSpc>
                <a:spcPct val="150000"/>
              </a:lnSpc>
            </a:pPr>
            <a:endParaRPr lang="en-IN" sz="2800" b="1" dirty="0">
              <a:solidFill>
                <a:srgbClr val="000000"/>
              </a:solidFill>
              <a:latin typeface="Calibri"/>
            </a:endParaRPr>
          </a:p>
          <a:p>
            <a:pPr>
              <a:lnSpc>
                <a:spcPct val="150000"/>
              </a:lnSpc>
            </a:pPr>
            <a:endParaRPr lang="en-IN" sz="2800" b="1" dirty="0">
              <a:solidFill>
                <a:srgbClr val="000000"/>
              </a:solidFill>
              <a:latin typeface="Calibri"/>
            </a:endParaRPr>
          </a:p>
          <a:p>
            <a:pPr>
              <a:lnSpc>
                <a:spcPct val="150000"/>
              </a:lnSpc>
            </a:pP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EXISTING SOLUTIONS:</a:t>
            </a:r>
          </a:p>
        </p:txBody>
      </p:sp>
      <p:sp>
        <p:nvSpPr>
          <p:cNvPr id="2" name="TextBox 1">
            <a:extLst>
              <a:ext uri="{FF2B5EF4-FFF2-40B4-BE49-F238E27FC236}">
                <a16:creationId xmlns:a16="http://schemas.microsoft.com/office/drawing/2014/main" id="{9B688CD4-C453-B8A6-3F59-BDB324DBFEDF}"/>
              </a:ext>
            </a:extLst>
          </p:cNvPr>
          <p:cNvSpPr txBox="1"/>
          <p:nvPr/>
        </p:nvSpPr>
        <p:spPr>
          <a:xfrm>
            <a:off x="609600" y="1371600"/>
            <a:ext cx="7772400" cy="3184270"/>
          </a:xfrm>
          <a:prstGeom prst="rect">
            <a:avLst/>
          </a:prstGeom>
          <a:noFill/>
        </p:spPr>
        <p:txBody>
          <a:bodyPr wrap="square" rtlCol="0">
            <a:spAutoFit/>
          </a:bodyPr>
          <a:lstStyle/>
          <a:p>
            <a:pPr algn="l"/>
            <a:r>
              <a:rPr lang="en-US" sz="1800" b="1" i="0" u="none" strike="noStrike" baseline="0" dirty="0">
                <a:solidFill>
                  <a:srgbClr val="231F20"/>
                </a:solidFill>
                <a:latin typeface="Times New Roman" panose="02020603050405020304" pitchFamily="18" charset="0"/>
                <a:cs typeface="Times New Roman" panose="02020603050405020304" pitchFamily="18" charset="0"/>
              </a:rPr>
              <a:t>MERITS:</a:t>
            </a:r>
          </a:p>
          <a:p>
            <a:pPr algn="l"/>
            <a:endParaRPr lang="en-US" sz="1800" b="1" i="0" u="none" strike="noStrike" baseline="0" dirty="0">
              <a:solidFill>
                <a:srgbClr val="231F20"/>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1" dirty="0">
                <a:solidFill>
                  <a:srgbClr val="231F20"/>
                </a:solidFill>
                <a:latin typeface="Times New Roman" panose="02020603050405020304" pitchFamily="18" charset="0"/>
                <a:cs typeface="Times New Roman" panose="02020603050405020304" pitchFamily="18" charset="0"/>
              </a:rPr>
              <a:t>Can handle data of various languages.</a:t>
            </a:r>
          </a:p>
          <a:p>
            <a:pPr marL="285750" indent="-285750" algn="l">
              <a:buFont typeface="Arial" panose="020B0604020202020204" pitchFamily="34" charset="0"/>
              <a:buChar char="•"/>
            </a:pPr>
            <a:r>
              <a:rPr lang="en-US" b="1" dirty="0">
                <a:solidFill>
                  <a:srgbClr val="231F20"/>
                </a:solidFill>
                <a:latin typeface="Times New Roman" panose="02020603050405020304" pitchFamily="18" charset="0"/>
                <a:cs typeface="Times New Roman" panose="02020603050405020304" pitchFamily="18" charset="0"/>
              </a:rPr>
              <a:t>Can detect hatefulness.</a:t>
            </a:r>
          </a:p>
          <a:p>
            <a:pPr marL="285750" indent="-285750" algn="l">
              <a:buFont typeface="Arial" panose="020B0604020202020204" pitchFamily="34" charset="0"/>
              <a:buChar char="•"/>
            </a:pPr>
            <a:r>
              <a:rPr lang="en-US" b="1" dirty="0">
                <a:solidFill>
                  <a:srgbClr val="231F20"/>
                </a:solidFill>
                <a:latin typeface="Times New Roman" panose="02020603050405020304" pitchFamily="18" charset="0"/>
                <a:cs typeface="Times New Roman" panose="02020603050405020304" pitchFamily="18" charset="0"/>
              </a:rPr>
              <a:t>Reduces online hate.</a:t>
            </a:r>
          </a:p>
          <a:p>
            <a:pPr marL="285750" indent="-285750" algn="l">
              <a:buFont typeface="Arial" panose="020B0604020202020204" pitchFamily="34" charset="0"/>
              <a:buChar char="•"/>
            </a:pPr>
            <a:endParaRPr lang="en-US" b="1" dirty="0">
              <a:solidFill>
                <a:srgbClr val="231F20"/>
              </a:solidFill>
              <a:latin typeface="Times New Roman" panose="02020603050405020304" pitchFamily="18" charset="0"/>
              <a:cs typeface="Times New Roman" panose="02020603050405020304" pitchFamily="18" charset="0"/>
            </a:endParaRPr>
          </a:p>
          <a:p>
            <a:pPr algn="l"/>
            <a:r>
              <a:rPr lang="en-US" b="1" dirty="0">
                <a:solidFill>
                  <a:srgbClr val="231F20"/>
                </a:solidFill>
                <a:latin typeface="Times New Roman" panose="02020603050405020304" pitchFamily="18" charset="0"/>
                <a:cs typeface="Times New Roman" panose="02020603050405020304" pitchFamily="18" charset="0"/>
              </a:rPr>
              <a:t>DEMERITS:</a:t>
            </a:r>
          </a:p>
          <a:p>
            <a:pPr algn="l"/>
            <a:endParaRPr lang="en-US" b="1" dirty="0">
              <a:solidFill>
                <a:srgbClr val="231F20"/>
              </a:solidFill>
              <a:latin typeface="Times New Roman" panose="02020603050405020304" pitchFamily="18"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They are confined to a single system and cannot be used as an import.</a:t>
            </a:r>
          </a:p>
          <a:p>
            <a:pPr marL="285750" lvl="0" indent="-285750">
              <a:lnSpc>
                <a:spcPct val="107000"/>
              </a:lnSpc>
              <a:spcAft>
                <a:spcPts val="800"/>
              </a:spcAft>
              <a:buFont typeface="Arial" panose="020B0604020202020204" pitchFamily="34" charset="0"/>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They are confined to a single language and in most cases it isn’t English which is a globally accepted language.</a:t>
            </a:r>
          </a:p>
        </p:txBody>
      </p:sp>
    </p:spTree>
    <p:extLst>
      <p:ext uri="{BB962C8B-B14F-4D97-AF65-F5344CB8AC3E}">
        <p14:creationId xmlns:p14="http://schemas.microsoft.com/office/powerpoint/2010/main" val="3470285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a:endParaRPr>
          </a:p>
        </p:txBody>
      </p:sp>
      <p:sp>
        <p:nvSpPr>
          <p:cNvPr id="83" name="CustomShape 2"/>
          <p:cNvSpPr/>
          <p:nvPr/>
        </p:nvSpPr>
        <p:spPr>
          <a:xfrm>
            <a:off x="457200" y="3574080"/>
            <a:ext cx="8152560" cy="760320"/>
          </a:xfrm>
          <a:prstGeom prst="rect">
            <a:avLst/>
          </a:prstGeom>
        </p:spPr>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dirty="0">
                <a:solidFill>
                  <a:prstClr val="black"/>
                </a:solidFill>
                <a:latin typeface="Arial Black" pitchFamily="34" charset="0"/>
              </a:rPr>
              <a:t>Proposed Solution</a:t>
            </a:r>
            <a:endParaRPr kumimoji="0" sz="4400" b="0" i="0" u="none" strike="noStrike" kern="1200" cap="none" spc="0" normalizeH="0" baseline="0" noProof="0" dirty="0">
              <a:ln>
                <a:noFill/>
              </a:ln>
              <a:solidFill>
                <a:prstClr val="black"/>
              </a:solidFill>
              <a:effectLst/>
              <a:uLnTx/>
              <a:uFillTx/>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ndParaRPr>
          </a:p>
        </p:txBody>
      </p:sp>
    </p:spTree>
    <p:extLst>
      <p:ext uri="{BB962C8B-B14F-4D97-AF65-F5344CB8AC3E}">
        <p14:creationId xmlns:p14="http://schemas.microsoft.com/office/powerpoint/2010/main" val="2913117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A59D7B-319D-8FD2-ADEE-DD5D8A7C0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26827"/>
            <a:ext cx="3962400" cy="5057775"/>
          </a:xfrm>
          <a:prstGeom prst="rect">
            <a:avLst/>
          </a:prstGeom>
        </p:spPr>
      </p:pic>
      <p:sp>
        <p:nvSpPr>
          <p:cNvPr id="4" name="TextBox 3">
            <a:extLst>
              <a:ext uri="{FF2B5EF4-FFF2-40B4-BE49-F238E27FC236}">
                <a16:creationId xmlns:a16="http://schemas.microsoft.com/office/drawing/2014/main" id="{7BF74861-269D-490C-8AD6-743B0A9D708F}"/>
              </a:ext>
            </a:extLst>
          </p:cNvPr>
          <p:cNvSpPr txBox="1"/>
          <p:nvPr/>
        </p:nvSpPr>
        <p:spPr>
          <a:xfrm>
            <a:off x="5791200" y="1066800"/>
            <a:ext cx="2819400" cy="5293757"/>
          </a:xfrm>
          <a:prstGeom prst="rect">
            <a:avLst/>
          </a:prstGeom>
          <a:noFill/>
        </p:spPr>
        <p:txBody>
          <a:bodyPr wrap="square" rtlCol="0">
            <a:spAutoFit/>
          </a:bodyPr>
          <a:lstStyle/>
          <a:p>
            <a:r>
              <a:rPr lang="en-IN" b="1" u="sng" dirty="0"/>
              <a:t>Explanation:</a:t>
            </a:r>
          </a:p>
          <a:p>
            <a:pPr marL="285750" indent="-285750">
              <a:buFont typeface="Arial" panose="020B0604020202020204" pitchFamily="34" charset="0"/>
              <a:buChar char="•"/>
            </a:pPr>
            <a:r>
              <a:rPr lang="en-IN" sz="1600" dirty="0"/>
              <a:t>Like any other ML Algorithm, our project starts with training and testing data. We will be using the TensorFlow module for this purpose rather than the standard libraries available in Python.</a:t>
            </a:r>
          </a:p>
          <a:p>
            <a:pPr marL="285750" indent="-285750">
              <a:buFont typeface="Arial" panose="020B0604020202020204" pitchFamily="34" charset="0"/>
              <a:buChar char="•"/>
            </a:pPr>
            <a:r>
              <a:rPr lang="en-IN" sz="1600" dirty="0"/>
              <a:t>We will then be taking input from the user.</a:t>
            </a:r>
          </a:p>
          <a:p>
            <a:pPr marL="285750" indent="-285750">
              <a:buFont typeface="Arial" panose="020B0604020202020204" pitchFamily="34" charset="0"/>
              <a:buChar char="•"/>
            </a:pPr>
            <a:r>
              <a:rPr lang="en-IN" sz="1600" dirty="0"/>
              <a:t>This input will be broken down into a bag of words using NLP.</a:t>
            </a:r>
          </a:p>
          <a:p>
            <a:pPr marL="285750" indent="-285750">
              <a:buFont typeface="Arial" panose="020B0604020202020204" pitchFamily="34" charset="0"/>
              <a:buChar char="•"/>
            </a:pPr>
            <a:r>
              <a:rPr lang="en-IN" sz="1600" dirty="0"/>
              <a:t>Then we will be using a deep learning algo called DNN to classify the speech.</a:t>
            </a:r>
          </a:p>
          <a:p>
            <a:pPr marL="285750" indent="-285750">
              <a:buFont typeface="Arial" panose="020B0604020202020204" pitchFamily="34" charset="0"/>
              <a:buChar char="•"/>
            </a:pPr>
            <a:r>
              <a:rPr lang="en-IN" sz="1600" dirty="0"/>
              <a:t>Then the result will be given to the user system.</a:t>
            </a:r>
          </a:p>
        </p:txBody>
      </p:sp>
      <p:sp>
        <p:nvSpPr>
          <p:cNvPr id="5" name="TextBox 4">
            <a:extLst>
              <a:ext uri="{FF2B5EF4-FFF2-40B4-BE49-F238E27FC236}">
                <a16:creationId xmlns:a16="http://schemas.microsoft.com/office/drawing/2014/main" id="{4F5BE93F-84DE-B5B4-A6D7-29AB8A6DFF06}"/>
              </a:ext>
            </a:extLst>
          </p:cNvPr>
          <p:cNvSpPr txBox="1"/>
          <p:nvPr/>
        </p:nvSpPr>
        <p:spPr>
          <a:xfrm>
            <a:off x="633202" y="1066800"/>
            <a:ext cx="4343400" cy="369332"/>
          </a:xfrm>
          <a:prstGeom prst="rect">
            <a:avLst/>
          </a:prstGeom>
          <a:noFill/>
        </p:spPr>
        <p:txBody>
          <a:bodyPr wrap="square" rtlCol="0">
            <a:spAutoFit/>
          </a:bodyPr>
          <a:lstStyle/>
          <a:p>
            <a:r>
              <a:rPr lang="en-IN" b="1" u="sng" dirty="0"/>
              <a:t>Working of Solution:</a:t>
            </a:r>
          </a:p>
        </p:txBody>
      </p:sp>
      <p:sp>
        <p:nvSpPr>
          <p:cNvPr id="7" name="TextBox 6">
            <a:extLst>
              <a:ext uri="{FF2B5EF4-FFF2-40B4-BE49-F238E27FC236}">
                <a16:creationId xmlns:a16="http://schemas.microsoft.com/office/drawing/2014/main" id="{77659F35-A3A7-0FF6-76F4-2EF4C121589E}"/>
              </a:ext>
            </a:extLst>
          </p:cNvPr>
          <p:cNvSpPr txBox="1"/>
          <p:nvPr/>
        </p:nvSpPr>
        <p:spPr>
          <a:xfrm>
            <a:off x="1395202" y="5105400"/>
            <a:ext cx="2819400" cy="304800"/>
          </a:xfrm>
          <a:prstGeom prst="rect">
            <a:avLst/>
          </a:prstGeom>
          <a:solidFill>
            <a:schemeClr val="bg1"/>
          </a:solidFill>
          <a:ln>
            <a:solidFill>
              <a:schemeClr val="tx1"/>
            </a:solidFill>
          </a:ln>
        </p:spPr>
        <p:txBody>
          <a:bodyPr wrap="square" rtlCol="0">
            <a:spAutoFit/>
          </a:bodyPr>
          <a:lstStyle/>
          <a:p>
            <a:pPr algn="ctr"/>
            <a:r>
              <a:rPr lang="en-IN" sz="1400" dirty="0"/>
              <a:t>DNN</a:t>
            </a:r>
          </a:p>
        </p:txBody>
      </p:sp>
      <p:grpSp>
        <p:nvGrpSpPr>
          <p:cNvPr id="8" name="Group 7">
            <a:extLst>
              <a:ext uri="{FF2B5EF4-FFF2-40B4-BE49-F238E27FC236}">
                <a16:creationId xmlns:a16="http://schemas.microsoft.com/office/drawing/2014/main" id="{8012D86F-A842-DCF2-8958-B32FE0F2D80E}"/>
              </a:ext>
            </a:extLst>
          </p:cNvPr>
          <p:cNvGrpSpPr/>
          <p:nvPr/>
        </p:nvGrpSpPr>
        <p:grpSpPr>
          <a:xfrm>
            <a:off x="381000" y="173398"/>
            <a:ext cx="8382000" cy="648089"/>
            <a:chOff x="381000" y="441016"/>
            <a:chExt cx="8382000" cy="648089"/>
          </a:xfrm>
        </p:grpSpPr>
        <p:sp>
          <p:nvSpPr>
            <p:cNvPr id="9" name="TextBox 8">
              <a:extLst>
                <a:ext uri="{FF2B5EF4-FFF2-40B4-BE49-F238E27FC236}">
                  <a16:creationId xmlns:a16="http://schemas.microsoft.com/office/drawing/2014/main" id="{C3598357-F8DF-AB18-53F1-DFC6165A4A45}"/>
                </a:ext>
              </a:extLst>
            </p:cNvPr>
            <p:cNvSpPr txBox="1"/>
            <p:nvPr/>
          </p:nvSpPr>
          <p:spPr>
            <a:xfrm>
              <a:off x="381000" y="441016"/>
              <a:ext cx="5638800" cy="584775"/>
            </a:xfrm>
            <a:prstGeom prst="rect">
              <a:avLst/>
            </a:prstGeom>
            <a:noFill/>
          </p:spPr>
          <p:txBody>
            <a:bodyPr wrap="square" rtlCol="0">
              <a:spAutoFit/>
            </a:bodyPr>
            <a:lstStyle/>
            <a:p>
              <a:r>
                <a:rPr lang="en-IN" sz="3200" b="1" dirty="0">
                  <a:solidFill>
                    <a:srgbClr val="FF0000"/>
                  </a:solidFill>
                </a:rPr>
                <a:t>Proposed Solution:</a:t>
              </a:r>
            </a:p>
          </p:txBody>
        </p:sp>
        <p:sp>
          <p:nvSpPr>
            <p:cNvPr id="10" name="Rectangle 9">
              <a:extLst>
                <a:ext uri="{FF2B5EF4-FFF2-40B4-BE49-F238E27FC236}">
                  <a16:creationId xmlns:a16="http://schemas.microsoft.com/office/drawing/2014/main" id="{388C3081-D10B-6416-0FD6-4EB663901131}"/>
                </a:ext>
              </a:extLst>
            </p:cNvPr>
            <p:cNvSpPr/>
            <p:nvPr/>
          </p:nvSpPr>
          <p:spPr>
            <a:xfrm>
              <a:off x="381000" y="1043386"/>
              <a:ext cx="8382000" cy="45719"/>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198182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E9EAE9E-C188-1B14-26B3-A43029A9633F}"/>
              </a:ext>
            </a:extLst>
          </p:cNvPr>
          <p:cNvGrpSpPr/>
          <p:nvPr/>
        </p:nvGrpSpPr>
        <p:grpSpPr>
          <a:xfrm>
            <a:off x="381000" y="295696"/>
            <a:ext cx="8382000" cy="648089"/>
            <a:chOff x="381000" y="441016"/>
            <a:chExt cx="8382000" cy="648089"/>
          </a:xfrm>
        </p:grpSpPr>
        <p:sp>
          <p:nvSpPr>
            <p:cNvPr id="3" name="TextBox 2">
              <a:extLst>
                <a:ext uri="{FF2B5EF4-FFF2-40B4-BE49-F238E27FC236}">
                  <a16:creationId xmlns:a16="http://schemas.microsoft.com/office/drawing/2014/main" id="{50805173-2356-AA21-1627-8CD975FFA7FF}"/>
                </a:ext>
              </a:extLst>
            </p:cNvPr>
            <p:cNvSpPr txBox="1"/>
            <p:nvPr/>
          </p:nvSpPr>
          <p:spPr>
            <a:xfrm>
              <a:off x="381000" y="441016"/>
              <a:ext cx="5638800" cy="584775"/>
            </a:xfrm>
            <a:prstGeom prst="rect">
              <a:avLst/>
            </a:prstGeom>
            <a:noFill/>
          </p:spPr>
          <p:txBody>
            <a:bodyPr wrap="square" rtlCol="0">
              <a:spAutoFit/>
            </a:bodyPr>
            <a:lstStyle/>
            <a:p>
              <a:r>
                <a:rPr lang="en-IN" sz="3200" b="1" dirty="0">
                  <a:solidFill>
                    <a:srgbClr val="FF0000"/>
                  </a:solidFill>
                </a:rPr>
                <a:t>Proposed Solution:</a:t>
              </a:r>
            </a:p>
          </p:txBody>
        </p:sp>
        <p:sp>
          <p:nvSpPr>
            <p:cNvPr id="4" name="Rectangle 3">
              <a:extLst>
                <a:ext uri="{FF2B5EF4-FFF2-40B4-BE49-F238E27FC236}">
                  <a16:creationId xmlns:a16="http://schemas.microsoft.com/office/drawing/2014/main" id="{740DD50C-1A4F-C2AB-6E12-17750E0FF656}"/>
                </a:ext>
              </a:extLst>
            </p:cNvPr>
            <p:cNvSpPr/>
            <p:nvPr/>
          </p:nvSpPr>
          <p:spPr>
            <a:xfrm>
              <a:off x="381000" y="1043386"/>
              <a:ext cx="8382000" cy="45719"/>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TextBox 4">
            <a:extLst>
              <a:ext uri="{FF2B5EF4-FFF2-40B4-BE49-F238E27FC236}">
                <a16:creationId xmlns:a16="http://schemas.microsoft.com/office/drawing/2014/main" id="{0B6AB79F-38CB-A3B0-A243-FBBA20D2612E}"/>
              </a:ext>
            </a:extLst>
          </p:cNvPr>
          <p:cNvSpPr txBox="1"/>
          <p:nvPr/>
        </p:nvSpPr>
        <p:spPr>
          <a:xfrm>
            <a:off x="533400" y="1295400"/>
            <a:ext cx="5562600" cy="4247317"/>
          </a:xfrm>
          <a:prstGeom prst="rect">
            <a:avLst/>
          </a:prstGeom>
          <a:noFill/>
        </p:spPr>
        <p:txBody>
          <a:bodyPr wrap="square" rtlCol="0">
            <a:spAutoFit/>
          </a:bodyPr>
          <a:lstStyle/>
          <a:p>
            <a:r>
              <a:rPr lang="en-IN" b="1" u="sng" dirty="0"/>
              <a:t>About DNN Algorithm:</a:t>
            </a:r>
          </a:p>
          <a:p>
            <a:endParaRPr lang="en-IN" b="1" u="sng" dirty="0"/>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DNN stands for "Deep Neural Network," and it is a type of artificial neural network used in machine learning and deep learning. </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Deep neural networks are designed to model complex patterns and representations in data, particularly when the data has multiple layers of abstraction.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Some areas where DNN can be used are:</a:t>
            </a:r>
          </a:p>
          <a:p>
            <a:pPr marL="342900" indent="-342900">
              <a:buFont typeface="+mj-lt"/>
              <a:buAutoNum type="arabicPeriod"/>
            </a:pPr>
            <a:r>
              <a:rPr lang="en-US" b="0" i="0" dirty="0">
                <a:effectLst/>
                <a:latin typeface="Times New Roman" panose="02020603050405020304" pitchFamily="18" charset="0"/>
                <a:cs typeface="Times New Roman" panose="02020603050405020304" pitchFamily="18" charset="0"/>
              </a:rPr>
              <a:t>Natural Language Processing</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Image Processing</a:t>
            </a:r>
          </a:p>
          <a:p>
            <a:pPr marL="342900" indent="-342900">
              <a:buFont typeface="+mj-lt"/>
              <a:buAutoNum type="arabicPeriod"/>
            </a:pPr>
            <a:r>
              <a:rPr lang="en-US" b="0" i="0" dirty="0">
                <a:effectLst/>
                <a:latin typeface="Times New Roman" panose="02020603050405020304" pitchFamily="18" charset="0"/>
                <a:cs typeface="Times New Roman" panose="02020603050405020304" pitchFamily="18" charset="0"/>
              </a:rPr>
              <a:t>Visual Art Processing</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Medical Image </a:t>
            </a:r>
            <a:r>
              <a:rPr lang="en-US" dirty="0" err="1">
                <a:latin typeface="Times New Roman" panose="02020603050405020304" pitchFamily="18" charset="0"/>
                <a:cs typeface="Times New Roman" panose="02020603050405020304" pitchFamily="18" charset="0"/>
              </a:rPr>
              <a:t>Analysis,</a:t>
            </a:r>
            <a:r>
              <a:rPr lang="en-US" b="0" i="0" dirty="0" err="1">
                <a:effectLst/>
                <a:latin typeface="Times New Roman" panose="02020603050405020304" pitchFamily="18" charset="0"/>
                <a:cs typeface="Times New Roman" panose="02020603050405020304" pitchFamily="18" charset="0"/>
              </a:rPr>
              <a:t>etc</a:t>
            </a:r>
            <a:r>
              <a:rPr lang="en-US" b="0" i="0" dirty="0">
                <a:effectLst/>
                <a:latin typeface="Times New Roman" panose="02020603050405020304" pitchFamily="18" charset="0"/>
                <a:cs typeface="Times New Roman" panose="02020603050405020304" pitchFamily="18" charset="0"/>
              </a:rPr>
              <a:t>.</a:t>
            </a:r>
          </a:p>
          <a:p>
            <a:endParaRPr lang="en-IN" b="1" u="sng" dirty="0"/>
          </a:p>
        </p:txBody>
      </p:sp>
      <p:pic>
        <p:nvPicPr>
          <p:cNvPr id="7" name="Picture 6">
            <a:extLst>
              <a:ext uri="{FF2B5EF4-FFF2-40B4-BE49-F238E27FC236}">
                <a16:creationId xmlns:a16="http://schemas.microsoft.com/office/drawing/2014/main" id="{4AFF40F6-5659-5D2B-6275-EACF50C8D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1828800"/>
            <a:ext cx="2600325" cy="3435668"/>
          </a:xfrm>
          <a:prstGeom prst="rect">
            <a:avLst/>
          </a:prstGeom>
        </p:spPr>
      </p:pic>
    </p:spTree>
    <p:extLst>
      <p:ext uri="{BB962C8B-B14F-4D97-AF65-F5344CB8AC3E}">
        <p14:creationId xmlns:p14="http://schemas.microsoft.com/office/powerpoint/2010/main" val="2693541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2820180"/>
            <a:ext cx="84582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Project scope and limitations</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3923492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Project scope and limitations</a:t>
            </a:r>
            <a:endParaRPr sz="3200" dirty="0">
              <a:solidFill>
                <a:srgbClr val="C00000"/>
              </a:solidFill>
            </a:endParaRPr>
          </a:p>
        </p:txBody>
      </p:sp>
      <p:sp>
        <p:nvSpPr>
          <p:cNvPr id="2" name="CustomShape 2">
            <a:extLst>
              <a:ext uri="{FF2B5EF4-FFF2-40B4-BE49-F238E27FC236}">
                <a16:creationId xmlns:a16="http://schemas.microsoft.com/office/drawing/2014/main" id="{B8B251DC-6D3D-D800-0F5A-1FAAE392D780}"/>
              </a:ext>
            </a:extLst>
          </p:cNvPr>
          <p:cNvSpPr/>
          <p:nvPr/>
        </p:nvSpPr>
        <p:spPr>
          <a:xfrm>
            <a:off x="381420" y="1245724"/>
            <a:ext cx="8381160" cy="4850276"/>
          </a:xfrm>
          <a:prstGeom prst="rect">
            <a:avLst/>
          </a:prstGeom>
        </p:spPr>
        <p:txBody>
          <a:bodyPr lIns="90000" tIns="45000" rIns="90000" bIns="45000"/>
          <a:lstStyle/>
          <a:p>
            <a:pPr>
              <a:lnSpc>
                <a:spcPct val="100000"/>
              </a:lnSpc>
            </a:pPr>
            <a:r>
              <a:rPr lang="en-IN" sz="2400" b="1" dirty="0">
                <a:latin typeface="Times New Roman" panose="02020603050405020304" pitchFamily="18" charset="0"/>
                <a:cs typeface="Times New Roman" panose="02020603050405020304" pitchFamily="18" charset="0"/>
              </a:rPr>
              <a:t>Project scope:</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Detecting hate speech in social media.</a:t>
            </a:r>
            <a:endParaRPr lang="en-US" sz="1600" b="1" i="0" dirty="0">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Immediate text breakage.</a:t>
            </a:r>
            <a:endParaRPr lang="en-US" sz="1600"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Importing into various social media apps.</a:t>
            </a:r>
            <a:endParaRPr lang="en-US" sz="1600" b="1" i="0" dirty="0">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Flexibility of usage with different apps.</a:t>
            </a:r>
            <a:endParaRPr lang="en-IN" sz="1600" b="1" i="0" dirty="0">
              <a:effectLst/>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endParaRPr lang="en-IN" sz="1600" b="1"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endParaRPr lang="en-IN" sz="1600" b="1" dirty="0">
              <a:latin typeface="Times New Roman" panose="02020603050405020304" pitchFamily="18" charset="0"/>
              <a:cs typeface="Times New Roman" panose="02020603050405020304" pitchFamily="18" charset="0"/>
            </a:endParaRPr>
          </a:p>
          <a:p>
            <a:pPr>
              <a:lnSpc>
                <a:spcPct val="100000"/>
              </a:lnSpc>
            </a:pPr>
            <a:endParaRPr lang="en-US" sz="1600" b="1" dirty="0">
              <a:latin typeface="Times New Roman" panose="02020603050405020304" pitchFamily="18" charset="0"/>
              <a:cs typeface="Times New Roman" panose="02020603050405020304" pitchFamily="18" charset="0"/>
            </a:endParaRPr>
          </a:p>
          <a:p>
            <a:pPr>
              <a:lnSpc>
                <a:spcPct val="100000"/>
              </a:lnSpc>
            </a:pPr>
            <a:r>
              <a:rPr lang="en-US" sz="2400" b="1" dirty="0">
                <a:latin typeface="Times New Roman" panose="02020603050405020304" pitchFamily="18" charset="0"/>
                <a:cs typeface="Times New Roman" panose="02020603050405020304" pitchFamily="18" charset="0"/>
              </a:rPr>
              <a:t>Limitations:</a:t>
            </a:r>
          </a:p>
          <a:p>
            <a:pPr marL="285750" indent="-285750">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Untested algorithm.</a:t>
            </a:r>
          </a:p>
          <a:p>
            <a:pPr>
              <a:lnSpc>
                <a:spcPct val="150000"/>
              </a:lnSpc>
            </a:pPr>
            <a:endParaRPr lang="en-US" sz="1600" b="1" i="0" dirty="0">
              <a:effectLst/>
              <a:latin typeface="Times New Roman" panose="02020603050405020304" pitchFamily="18" charset="0"/>
              <a:cs typeface="Times New Roman" panose="02020603050405020304" pitchFamily="18" charset="0"/>
            </a:endParaRPr>
          </a:p>
          <a:p>
            <a:pPr>
              <a:lnSpc>
                <a:spcPct val="150000"/>
              </a:lnSpc>
            </a:pPr>
            <a:endParaRPr lang="en-US"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509167" y="3429000"/>
            <a:ext cx="84582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Conclusion</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3288844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2" name="TextBox 1">
            <a:extLst>
              <a:ext uri="{FF2B5EF4-FFF2-40B4-BE49-F238E27FC236}">
                <a16:creationId xmlns:a16="http://schemas.microsoft.com/office/drawing/2014/main" id="{B8DCAE60-ED70-115F-01F3-7A5D32D0664E}"/>
              </a:ext>
            </a:extLst>
          </p:cNvPr>
          <p:cNvSpPr txBox="1"/>
          <p:nvPr/>
        </p:nvSpPr>
        <p:spPr>
          <a:xfrm>
            <a:off x="533400" y="1447800"/>
            <a:ext cx="8001000" cy="1754326"/>
          </a:xfrm>
          <a:prstGeom prst="rect">
            <a:avLst/>
          </a:prstGeom>
          <a:noFill/>
        </p:spPr>
        <p:txBody>
          <a:bodyPr wrap="square" rtlCol="0">
            <a:spAutoFit/>
          </a:bodyPr>
          <a:lstStyle/>
          <a:p>
            <a:pPr algn="just"/>
            <a:r>
              <a:rPr lang="en-US" b="0" i="0" dirty="0">
                <a:effectLst/>
                <a:latin typeface="Times New Roman" panose="02020603050405020304" pitchFamily="18" charset="0"/>
                <a:cs typeface="Times New Roman" panose="02020603050405020304" pitchFamily="18" charset="0"/>
              </a:rPr>
              <a:t>This project </a:t>
            </a:r>
            <a:r>
              <a:rPr lang="en-US" dirty="0">
                <a:latin typeface="Times New Roman" panose="02020603050405020304" pitchFamily="18" charset="0"/>
                <a:cs typeface="Times New Roman" panose="02020603050405020304" pitchFamily="18" charset="0"/>
              </a:rPr>
              <a:t>can be integrated into any website or social media app and can make the internet a safer place. It works on the DNN algorithm and helps break down a speech into hateful or not. </a:t>
            </a:r>
          </a:p>
          <a:p>
            <a:pPr algn="just"/>
            <a:r>
              <a:rPr lang="en-US" dirty="0">
                <a:latin typeface="Times New Roman" panose="02020603050405020304" pitchFamily="18" charset="0"/>
                <a:cs typeface="Times New Roman" panose="02020603050405020304" pitchFamily="18" charset="0"/>
              </a:rPr>
              <a:t>With that information, the user can decide what action needs to be taken next.</a:t>
            </a:r>
          </a:p>
          <a:p>
            <a:pPr algn="just"/>
            <a:r>
              <a:rPr lang="en-US" dirty="0">
                <a:latin typeface="Times New Roman" panose="02020603050405020304" pitchFamily="18" charset="0"/>
                <a:cs typeface="Times New Roman" panose="02020603050405020304" pitchFamily="18" charset="0"/>
              </a:rPr>
              <a:t>This way we plan on reducing the hatefulness in social media making the world a safer place.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69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88623" y="4267200"/>
            <a:ext cx="8381160" cy="75600"/>
          </a:xfrm>
          <a:prstGeom prst="rect">
            <a:avLst/>
          </a:prstGeom>
          <a:solidFill>
            <a:srgbClr val="7030A0"/>
          </a:solidFill>
          <a:ln w="25560">
            <a:solidFill>
              <a:srgbClr val="3A5F8B"/>
            </a:solidFill>
            <a:round/>
          </a:ln>
        </p:spPr>
        <p:txBody>
          <a:bodyPr/>
          <a:lstStyle/>
          <a:p>
            <a:endParaRPr lang="en-IN"/>
          </a:p>
        </p:txBody>
      </p:sp>
      <p:sp>
        <p:nvSpPr>
          <p:cNvPr id="3" name="Rectangle 2"/>
          <p:cNvSpPr/>
          <p:nvPr/>
        </p:nvSpPr>
        <p:spPr>
          <a:xfrm>
            <a:off x="3048000" y="3467122"/>
            <a:ext cx="3683894" cy="769441"/>
          </a:xfrm>
          <a:prstGeom prst="rect">
            <a:avLst/>
          </a:prstGeom>
        </p:spPr>
        <p:txBody>
          <a:bodyPr wrap="none">
            <a:spAutoFit/>
          </a:bodyPr>
          <a:lstStyle/>
          <a:p>
            <a:r>
              <a:rPr lang="en-IN" sz="4400" b="1" dirty="0">
                <a:latin typeface="Arial Black" panose="020B0A04020102020204" pitchFamily="34" charset="0"/>
              </a:rPr>
              <a:t>References</a:t>
            </a:r>
            <a:endParaRPr lang="en-US" sz="4400" dirty="0">
              <a:latin typeface="Arial Black" panose="020B0A040201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2" name="TextBox 1">
            <a:extLst>
              <a:ext uri="{FF2B5EF4-FFF2-40B4-BE49-F238E27FC236}">
                <a16:creationId xmlns:a16="http://schemas.microsoft.com/office/drawing/2014/main" id="{BAEFD625-EC75-11F7-089B-40F83A8AFF9E}"/>
              </a:ext>
            </a:extLst>
          </p:cNvPr>
          <p:cNvSpPr txBox="1"/>
          <p:nvPr/>
        </p:nvSpPr>
        <p:spPr>
          <a:xfrm>
            <a:off x="381000" y="1205845"/>
            <a:ext cx="8001000" cy="1754326"/>
          </a:xfrm>
          <a:prstGeom prst="rect">
            <a:avLst/>
          </a:prstGeom>
          <a:noFill/>
        </p:spPr>
        <p:txBody>
          <a:bodyPr wrap="square" rtlCol="0">
            <a:spAutoFit/>
          </a:bodyPr>
          <a:lstStyle/>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IEEE TRANSACTIONS BASE PAPERS.</a:t>
            </a:r>
          </a:p>
          <a:p>
            <a:pPr marL="342900" indent="-342900">
              <a:buFont typeface="+mj-lt"/>
              <a:buAutoNum type="arabicPeriod"/>
            </a:pPr>
            <a:endParaRPr lang="en-US"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DNN DOCUMENTATION.</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491B7BA7-F594-92E5-69F7-5F3F25DBB859}"/>
              </a:ext>
            </a:extLst>
          </p:cNvPr>
          <p:cNvSpPr txBox="1"/>
          <p:nvPr/>
        </p:nvSpPr>
        <p:spPr>
          <a:xfrm>
            <a:off x="457200" y="1371600"/>
            <a:ext cx="8381160" cy="3416320"/>
          </a:xfrm>
          <a:prstGeom prst="rect">
            <a:avLst/>
          </a:prstGeom>
          <a:noFill/>
        </p:spPr>
        <p:txBody>
          <a:bodyPr wrap="square" rtlCol="0">
            <a:spAutoFit/>
          </a:bodyPr>
          <a:lstStyle/>
          <a:p>
            <a:pPr algn="just"/>
            <a:r>
              <a:rPr lang="en-US" b="0" i="0" dirty="0">
                <a:effectLst/>
                <a:latin typeface="Times New Roman" panose="02020603050405020304" pitchFamily="18" charset="0"/>
                <a:cs typeface="Times New Roman" panose="02020603050405020304" pitchFamily="18" charset="0"/>
              </a:rPr>
              <a:t>In today's digital age, the proliferation of hate speech and harmful content on the internet poses a significant threat to the well-being and inclusivity of online communities. To combat this growing problem, our project focuses on building a API for hate speech detection, utilizing cutting-edge artificial intelligence (AI) technologies. In this presentation, we delve into the development, significance, and impact of our website.</a:t>
            </a:r>
          </a:p>
          <a:p>
            <a:pPr algn="just"/>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Our initiative aims to empower individuals, social media platforms, and online communities to take a stand against hate speech and foster a safer online environment. We will discuss the key components of our project, including data collection and labeling, AI model training, and the user-friendly interface that facilitates real-time hate speech analysis.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8533560" cy="521681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 basically, as mentioned in the abstract our project focuses on detecting hate speech in social media and filtering them.</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major problem in existing solutions is limitation of usage and availability.</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 our project is, of course, it is another Hate Speech Detection model, but we are aiming to make it special by making it available to be imported for various customers into their apps.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are harnessing the power of TensorFlow to train our model with the dataset to detect hatefulness.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will then break down the words into a bag of words using NLP.</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the help of the DNN algorithm now we will decide if a speech can be classified as hateful or not.</a:t>
            </a:r>
          </a:p>
          <a:p>
            <a:pPr marL="285750" indent="-285750">
              <a:buFont typeface="Arial" panose="020B0604020202020204" pitchFamily="34" charset="0"/>
              <a:buChar char="•"/>
            </a:pP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3" name="TextBox 2">
            <a:extLst>
              <a:ext uri="{FF2B5EF4-FFF2-40B4-BE49-F238E27FC236}">
                <a16:creationId xmlns:a16="http://schemas.microsoft.com/office/drawing/2014/main" id="{3722C5C3-2AAF-6070-6256-68670772D660}"/>
              </a:ext>
            </a:extLst>
          </p:cNvPr>
          <p:cNvSpPr txBox="1"/>
          <p:nvPr/>
        </p:nvSpPr>
        <p:spPr>
          <a:xfrm>
            <a:off x="457200" y="1447800"/>
            <a:ext cx="8077200" cy="3139321"/>
          </a:xfrm>
          <a:prstGeom prst="rect">
            <a:avLst/>
          </a:prstGeom>
          <a:noFill/>
        </p:spPr>
        <p:txBody>
          <a:bodyPr wrap="square" rtlCol="0">
            <a:spAutoFit/>
          </a:bodyPr>
          <a:lstStyle/>
          <a:p>
            <a:pPr marL="285750" indent="-285750" algn="jus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Development of a Specialized </a:t>
            </a:r>
            <a:r>
              <a:rPr lang="en-US" b="1" dirty="0">
                <a:latin typeface="Times New Roman" panose="02020603050405020304" pitchFamily="18" charset="0"/>
                <a:ea typeface="Times New Roman" panose="02020603050405020304" pitchFamily="18" charset="0"/>
              </a:rPr>
              <a:t>Model for hate speech detection</a:t>
            </a:r>
            <a:r>
              <a:rPr lang="en-US" sz="1800" b="1" dirty="0">
                <a:effectLst/>
                <a:latin typeface="Times New Roman" panose="02020603050405020304" pitchFamily="18" charset="0"/>
                <a:ea typeface="Times New Roman" panose="02020603050405020304" pitchFamily="18" charset="0"/>
              </a:rPr>
              <a:t>.</a:t>
            </a:r>
          </a:p>
          <a:p>
            <a:pPr algn="just"/>
            <a:endParaRPr lang="en-US" sz="1800" b="1"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US" b="1"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To improve the accuracy of detecting hateful content on social media.</a:t>
            </a:r>
          </a:p>
          <a:p>
            <a:pPr algn="just"/>
            <a:endParaRPr lang="en-US" sz="1800" b="1"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US" b="1"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Enhance use friendliness of hate speech modules.</a:t>
            </a:r>
          </a:p>
          <a:p>
            <a:pPr marL="285750" indent="-285750" algn="just">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Contribute to the advancement</a:t>
            </a:r>
            <a:r>
              <a:rPr lang="en-US" b="1" dirty="0">
                <a:latin typeface="Times New Roman" panose="02020603050405020304" pitchFamily="18" charset="0"/>
                <a:cs typeface="Times New Roman" panose="02020603050405020304" pitchFamily="18" charset="0"/>
              </a:rPr>
              <a:t> of ethnicity over the social media.</a:t>
            </a:r>
            <a:endParaRPr lang="en-US" sz="1800" b="1" dirty="0">
              <a:solidFill>
                <a:srgbClr val="374151"/>
              </a:solidFill>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sz="1800" b="1"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12235</TotalTime>
  <Words>1515</Words>
  <Application>Microsoft Office PowerPoint</Application>
  <PresentationFormat>On-screen Show (4:3)</PresentationFormat>
  <Paragraphs>217</Paragraphs>
  <Slides>30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Black</vt:lpstr>
      <vt:lpstr>Bookman Old Style</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jagan pambala</cp:lastModifiedBy>
  <cp:revision>722</cp:revision>
  <dcterms:modified xsi:type="dcterms:W3CDTF">2023-11-14T06:36:45Z</dcterms:modified>
</cp:coreProperties>
</file>