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7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7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3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44C2E-8210-232C-E47C-ED1EC213A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781" y="1057522"/>
            <a:ext cx="5789162" cy="217343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400" dirty="0">
                <a:solidFill>
                  <a:schemeClr val="bg1"/>
                </a:solidFill>
              </a:rPr>
              <a:t>Diagrama entidad-relación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20739-0B0E-B853-0EC6-EB553E3FE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604" y="4021283"/>
            <a:ext cx="4797502" cy="2518063"/>
          </a:xfrm>
        </p:spPr>
        <p:txBody>
          <a:bodyPr anchor="t">
            <a:normAutofit fontScale="32500" lnSpcReduction="20000"/>
          </a:bodyPr>
          <a:lstStyle/>
          <a:p>
            <a:pPr algn="l"/>
            <a:r>
              <a:rPr lang="es-AR" sz="4900" b="1" dirty="0">
                <a:solidFill>
                  <a:schemeClr val="tx1"/>
                </a:solidFill>
              </a:rPr>
              <a:t>CURSO: SQL</a:t>
            </a:r>
          </a:p>
          <a:p>
            <a:pPr algn="l"/>
            <a:r>
              <a:rPr lang="es-AR" sz="4900" b="1" dirty="0">
                <a:solidFill>
                  <a:schemeClr val="tx1"/>
                </a:solidFill>
              </a:rPr>
              <a:t>COMISIÓN:43430</a:t>
            </a:r>
          </a:p>
          <a:p>
            <a:pPr algn="l"/>
            <a:r>
              <a:rPr lang="es-AR" sz="4900" b="1" dirty="0">
                <a:solidFill>
                  <a:schemeClr val="tx1"/>
                </a:solidFill>
              </a:rPr>
              <a:t>PROFESORA: Lucia Soledad Blanc</a:t>
            </a:r>
          </a:p>
          <a:p>
            <a:pPr algn="l"/>
            <a:r>
              <a:rPr lang="es-AR" sz="4900" b="1" dirty="0">
                <a:solidFill>
                  <a:schemeClr val="tx1"/>
                </a:solidFill>
              </a:rPr>
              <a:t>TUTOR: Nicolas Colombo</a:t>
            </a:r>
          </a:p>
          <a:p>
            <a:pPr algn="l"/>
            <a:r>
              <a:rPr lang="es-AR" sz="4900" b="1" dirty="0">
                <a:solidFill>
                  <a:schemeClr val="tx1"/>
                </a:solidFill>
              </a:rPr>
              <a:t>ALUMNA: Pamela Beatriz Wurtz</a:t>
            </a: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id="{64537283-9AFB-3815-F047-BAFA249C3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1" r="-1" b="-1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0" y="2701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para modelo de negocio de tipo estudiantil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FB2B1E-85C9-3639-AFB9-5E5EE49CA5BD}"/>
              </a:ext>
            </a:extLst>
          </p:cNvPr>
          <p:cNvSpPr txBox="1"/>
          <p:nvPr/>
        </p:nvSpPr>
        <p:spPr>
          <a:xfrm>
            <a:off x="294968" y="1286059"/>
            <a:ext cx="56161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Tabla: Estudiante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ID_Estudiante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Nombre</a:t>
            </a: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- Apellido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Fecha de nacimiento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Dirección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Correo electrónico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Teléfono</a:t>
            </a:r>
          </a:p>
          <a:p>
            <a:pPr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Tabla: Curso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ID_Curso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Nombre del curso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Fecha de inicio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Duración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Cupo máximo</a:t>
            </a:r>
          </a:p>
          <a:p>
            <a:pPr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Tabla: Profesor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ID_Profesor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Nombre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Apellido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Especialidad</a:t>
            </a: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Correo electrónico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Teléfono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E02923-E575-4F00-EA3C-027E4AFE82FD}"/>
              </a:ext>
            </a:extLst>
          </p:cNvPr>
          <p:cNvSpPr txBox="1"/>
          <p:nvPr/>
        </p:nvSpPr>
        <p:spPr>
          <a:xfrm>
            <a:off x="6212021" y="1286059"/>
            <a:ext cx="58226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4. Tabla: Inscripción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ID_Inscripción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ID_Estudiante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Estudiante) 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ID_Curso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Curso)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Fecha de inscripción</a:t>
            </a:r>
          </a:p>
          <a:p>
            <a:pPr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5. Tabla: Calificación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ID_Calificación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ID_Estudiante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Estudiante)            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ID_Curso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Curso)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- Calificación obtenida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82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0" y="2701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para modelo de negocio de tipo estudiantil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FB2B1E-85C9-3639-AFB9-5E5EE49CA5BD}"/>
              </a:ext>
            </a:extLst>
          </p:cNvPr>
          <p:cNvSpPr txBox="1"/>
          <p:nvPr/>
        </p:nvSpPr>
        <p:spPr>
          <a:xfrm>
            <a:off x="235974" y="1001991"/>
            <a:ext cx="118164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AR" sz="1600" b="1" i="0" dirty="0">
                <a:solidFill>
                  <a:srgbClr val="374151"/>
                </a:solidFill>
                <a:effectLst/>
                <a:latin typeface="Söhne"/>
              </a:rPr>
              <a:t>Acciones de relacionamiento: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Estudiante tiene una relación de uno a muchas con Inscripción (un estudiante puede tener varias inscripciones).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Curso tiene una relación de uno a muchas con Inscripción (un curso puede tener varias inscripciones).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Estudiante tiene una relación de uno a muchas con Calificación (un estudiante puede tener varias calificaciones).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Curso tiene una relación de uno a muchos con Calificación (un curso puede tener varias calificaciones).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Profesor tiene una relación de uno a muchos con Curso (un profesor puede impartir varios cursos)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Estudiante tiene una relación de muchos a muchos con Profesor (un estudiante puede tener varios profesores y un profesor varios alumnos).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s-AR" sz="1600" b="1" i="0" dirty="0">
                <a:solidFill>
                  <a:srgbClr val="374151"/>
                </a:solidFill>
                <a:effectLst/>
                <a:latin typeface="Söhne"/>
              </a:rPr>
              <a:t>Tipos de relación: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Estudiante e Inscripción: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Curso e Inscripción: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Estudiante y Calificación: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Curso y Calificación: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Profesor y Curso: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Estudiante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y P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rofesor: Relación de muchos a muchos (N:N).</a:t>
            </a:r>
            <a:endParaRPr lang="es-A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476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0" y="2701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para modelo de negocio de tipo estudiantil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4" name="Rectángulo: esquinas redondeadas 3" descr="ESTUDIANTE">
            <a:extLst>
              <a:ext uri="{FF2B5EF4-FFF2-40B4-BE49-F238E27FC236}">
                <a16:creationId xmlns:a16="http://schemas.microsoft.com/office/drawing/2014/main" id="{58B593DC-CC11-5FB6-44EE-FAD8E7A0F700}"/>
              </a:ext>
            </a:extLst>
          </p:cNvPr>
          <p:cNvSpPr/>
          <p:nvPr/>
        </p:nvSpPr>
        <p:spPr>
          <a:xfrm>
            <a:off x="303326" y="1092806"/>
            <a:ext cx="1645920" cy="748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ESTUDIANTE</a:t>
            </a:r>
          </a:p>
        </p:txBody>
      </p:sp>
      <p:sp>
        <p:nvSpPr>
          <p:cNvPr id="6" name="Rectángulo: esquinas redondeadas 5" descr="ESTUDIANTE">
            <a:extLst>
              <a:ext uri="{FF2B5EF4-FFF2-40B4-BE49-F238E27FC236}">
                <a16:creationId xmlns:a16="http://schemas.microsoft.com/office/drawing/2014/main" id="{51AC29AD-475C-37F1-E4F7-550081D18EB0}"/>
              </a:ext>
            </a:extLst>
          </p:cNvPr>
          <p:cNvSpPr/>
          <p:nvPr/>
        </p:nvSpPr>
        <p:spPr>
          <a:xfrm>
            <a:off x="403615" y="2185616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ID_Estudiante</a:t>
            </a:r>
          </a:p>
        </p:txBody>
      </p:sp>
      <p:sp>
        <p:nvSpPr>
          <p:cNvPr id="7" name="Rectángulo: esquinas redondeadas 6" descr="ESTUDIANTE">
            <a:extLst>
              <a:ext uri="{FF2B5EF4-FFF2-40B4-BE49-F238E27FC236}">
                <a16:creationId xmlns:a16="http://schemas.microsoft.com/office/drawing/2014/main" id="{03FE3F0A-C8FB-B908-8F8F-627D638615E5}"/>
              </a:ext>
            </a:extLst>
          </p:cNvPr>
          <p:cNvSpPr/>
          <p:nvPr/>
        </p:nvSpPr>
        <p:spPr>
          <a:xfrm>
            <a:off x="403615" y="2830977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</a:t>
            </a:r>
          </a:p>
        </p:txBody>
      </p:sp>
      <p:sp>
        <p:nvSpPr>
          <p:cNvPr id="8" name="Rectángulo: esquinas redondeadas 7" descr="ESTUDIANTE">
            <a:extLst>
              <a:ext uri="{FF2B5EF4-FFF2-40B4-BE49-F238E27FC236}">
                <a16:creationId xmlns:a16="http://schemas.microsoft.com/office/drawing/2014/main" id="{8AA0ECC0-7C3B-DE68-7C30-D3C908AA69E1}"/>
              </a:ext>
            </a:extLst>
          </p:cNvPr>
          <p:cNvSpPr/>
          <p:nvPr/>
        </p:nvSpPr>
        <p:spPr>
          <a:xfrm>
            <a:off x="403615" y="3476338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Apellido</a:t>
            </a:r>
          </a:p>
        </p:txBody>
      </p:sp>
      <p:sp>
        <p:nvSpPr>
          <p:cNvPr id="9" name="Rectángulo: esquinas redondeadas 8" descr="ESTUDIANTE">
            <a:extLst>
              <a:ext uri="{FF2B5EF4-FFF2-40B4-BE49-F238E27FC236}">
                <a16:creationId xmlns:a16="http://schemas.microsoft.com/office/drawing/2014/main" id="{F58C7AA2-564D-F25A-5318-3D96415B45DF}"/>
              </a:ext>
            </a:extLst>
          </p:cNvPr>
          <p:cNvSpPr/>
          <p:nvPr/>
        </p:nvSpPr>
        <p:spPr>
          <a:xfrm>
            <a:off x="403615" y="4121699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nacimiento</a:t>
            </a:r>
          </a:p>
        </p:txBody>
      </p:sp>
      <p:sp>
        <p:nvSpPr>
          <p:cNvPr id="10" name="Rectángulo: esquinas redondeadas 9" descr="ESTUDIANTE">
            <a:extLst>
              <a:ext uri="{FF2B5EF4-FFF2-40B4-BE49-F238E27FC236}">
                <a16:creationId xmlns:a16="http://schemas.microsoft.com/office/drawing/2014/main" id="{EB94F3EA-A8F7-511A-175A-12F5256AFE26}"/>
              </a:ext>
            </a:extLst>
          </p:cNvPr>
          <p:cNvSpPr/>
          <p:nvPr/>
        </p:nvSpPr>
        <p:spPr>
          <a:xfrm>
            <a:off x="403615" y="4767060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Dirección</a:t>
            </a:r>
          </a:p>
        </p:txBody>
      </p:sp>
      <p:sp>
        <p:nvSpPr>
          <p:cNvPr id="11" name="Rectángulo: esquinas redondeadas 10" descr="ESTUDIANTE">
            <a:extLst>
              <a:ext uri="{FF2B5EF4-FFF2-40B4-BE49-F238E27FC236}">
                <a16:creationId xmlns:a16="http://schemas.microsoft.com/office/drawing/2014/main" id="{39502D95-E478-F243-6BD7-82B4267B6DF7}"/>
              </a:ext>
            </a:extLst>
          </p:cNvPr>
          <p:cNvSpPr/>
          <p:nvPr/>
        </p:nvSpPr>
        <p:spPr>
          <a:xfrm>
            <a:off x="403615" y="5412421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Correo electrónico</a:t>
            </a:r>
          </a:p>
        </p:txBody>
      </p:sp>
      <p:sp>
        <p:nvSpPr>
          <p:cNvPr id="12" name="Rectángulo: esquinas redondeadas 11" descr="ESTUDIANTE">
            <a:extLst>
              <a:ext uri="{FF2B5EF4-FFF2-40B4-BE49-F238E27FC236}">
                <a16:creationId xmlns:a16="http://schemas.microsoft.com/office/drawing/2014/main" id="{C40AB463-0E34-9958-B00A-A063897FC2DC}"/>
              </a:ext>
            </a:extLst>
          </p:cNvPr>
          <p:cNvSpPr/>
          <p:nvPr/>
        </p:nvSpPr>
        <p:spPr>
          <a:xfrm>
            <a:off x="403615" y="6057782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Teléfono</a:t>
            </a:r>
          </a:p>
        </p:txBody>
      </p:sp>
      <p:sp>
        <p:nvSpPr>
          <p:cNvPr id="13" name="Rectángulo: esquinas redondeadas 12" descr="ESTUDIANTE">
            <a:extLst>
              <a:ext uri="{FF2B5EF4-FFF2-40B4-BE49-F238E27FC236}">
                <a16:creationId xmlns:a16="http://schemas.microsoft.com/office/drawing/2014/main" id="{3260954E-D020-B2F1-9DF2-0B05110EACAD}"/>
              </a:ext>
            </a:extLst>
          </p:cNvPr>
          <p:cNvSpPr/>
          <p:nvPr/>
        </p:nvSpPr>
        <p:spPr>
          <a:xfrm>
            <a:off x="3287539" y="1092806"/>
            <a:ext cx="1645920" cy="748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CURSO</a:t>
            </a:r>
          </a:p>
        </p:txBody>
      </p:sp>
      <p:sp>
        <p:nvSpPr>
          <p:cNvPr id="14" name="Rectángulo: esquinas redondeadas 13" descr="ESTUDIANTE">
            <a:extLst>
              <a:ext uri="{FF2B5EF4-FFF2-40B4-BE49-F238E27FC236}">
                <a16:creationId xmlns:a16="http://schemas.microsoft.com/office/drawing/2014/main" id="{66ACB5EB-2C0C-F60B-6A62-BFEDA4022A67}"/>
              </a:ext>
            </a:extLst>
          </p:cNvPr>
          <p:cNvSpPr/>
          <p:nvPr/>
        </p:nvSpPr>
        <p:spPr>
          <a:xfrm>
            <a:off x="6436934" y="1092806"/>
            <a:ext cx="1645920" cy="748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PROFESOR</a:t>
            </a:r>
          </a:p>
        </p:txBody>
      </p:sp>
      <p:sp>
        <p:nvSpPr>
          <p:cNvPr id="15" name="Rectángulo: esquinas redondeadas 14" descr="ESTUDIANTE">
            <a:extLst>
              <a:ext uri="{FF2B5EF4-FFF2-40B4-BE49-F238E27FC236}">
                <a16:creationId xmlns:a16="http://schemas.microsoft.com/office/drawing/2014/main" id="{6235A9EA-F8CF-1405-B2A1-BCB02D536651}"/>
              </a:ext>
            </a:extLst>
          </p:cNvPr>
          <p:cNvSpPr/>
          <p:nvPr/>
        </p:nvSpPr>
        <p:spPr>
          <a:xfrm>
            <a:off x="10016121" y="1092806"/>
            <a:ext cx="1645920" cy="748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INSCRIPCIÓN</a:t>
            </a:r>
          </a:p>
        </p:txBody>
      </p:sp>
      <p:sp>
        <p:nvSpPr>
          <p:cNvPr id="16" name="Rectángulo: esquinas redondeadas 15" descr="ESTUDIANTE">
            <a:extLst>
              <a:ext uri="{FF2B5EF4-FFF2-40B4-BE49-F238E27FC236}">
                <a16:creationId xmlns:a16="http://schemas.microsoft.com/office/drawing/2014/main" id="{A73EFFB8-AE57-A5F0-0E96-E433178CB3D4}"/>
              </a:ext>
            </a:extLst>
          </p:cNvPr>
          <p:cNvSpPr/>
          <p:nvPr/>
        </p:nvSpPr>
        <p:spPr>
          <a:xfrm>
            <a:off x="7926885" y="5994640"/>
            <a:ext cx="1714271" cy="748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CALIFICACIÓN</a:t>
            </a:r>
          </a:p>
        </p:txBody>
      </p:sp>
      <p:sp>
        <p:nvSpPr>
          <p:cNvPr id="17" name="Rectángulo: esquinas redondeadas 16" descr="ESTUDIANTE">
            <a:extLst>
              <a:ext uri="{FF2B5EF4-FFF2-40B4-BE49-F238E27FC236}">
                <a16:creationId xmlns:a16="http://schemas.microsoft.com/office/drawing/2014/main" id="{09C273A6-0A11-4A3E-65C9-447F53C14220}"/>
              </a:ext>
            </a:extLst>
          </p:cNvPr>
          <p:cNvSpPr/>
          <p:nvPr/>
        </p:nvSpPr>
        <p:spPr>
          <a:xfrm>
            <a:off x="3057341" y="2178713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ID_Curso</a:t>
            </a:r>
          </a:p>
        </p:txBody>
      </p:sp>
      <p:sp>
        <p:nvSpPr>
          <p:cNvPr id="18" name="Rectángulo: esquinas redondeadas 17" descr="ESTUDIANTE">
            <a:extLst>
              <a:ext uri="{FF2B5EF4-FFF2-40B4-BE49-F238E27FC236}">
                <a16:creationId xmlns:a16="http://schemas.microsoft.com/office/drawing/2014/main" id="{9220501F-74BA-9D2E-3A5E-D13A732EFE91}"/>
              </a:ext>
            </a:extLst>
          </p:cNvPr>
          <p:cNvSpPr/>
          <p:nvPr/>
        </p:nvSpPr>
        <p:spPr>
          <a:xfrm>
            <a:off x="3057341" y="2824074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 del curso</a:t>
            </a:r>
          </a:p>
        </p:txBody>
      </p:sp>
      <p:sp>
        <p:nvSpPr>
          <p:cNvPr id="19" name="Rectángulo: esquinas redondeadas 18" descr="ESTUDIANTE">
            <a:extLst>
              <a:ext uri="{FF2B5EF4-FFF2-40B4-BE49-F238E27FC236}">
                <a16:creationId xmlns:a16="http://schemas.microsoft.com/office/drawing/2014/main" id="{99092EA7-88CD-F019-849F-9642878F2747}"/>
              </a:ext>
            </a:extLst>
          </p:cNvPr>
          <p:cNvSpPr/>
          <p:nvPr/>
        </p:nvSpPr>
        <p:spPr>
          <a:xfrm>
            <a:off x="3057341" y="3469435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inicio</a:t>
            </a:r>
          </a:p>
        </p:txBody>
      </p:sp>
      <p:sp>
        <p:nvSpPr>
          <p:cNvPr id="20" name="Rectángulo: esquinas redondeadas 19" descr="ESTUDIANTE">
            <a:extLst>
              <a:ext uri="{FF2B5EF4-FFF2-40B4-BE49-F238E27FC236}">
                <a16:creationId xmlns:a16="http://schemas.microsoft.com/office/drawing/2014/main" id="{FD216A3E-EEF4-1423-38CA-BC7EEBCAE208}"/>
              </a:ext>
            </a:extLst>
          </p:cNvPr>
          <p:cNvSpPr/>
          <p:nvPr/>
        </p:nvSpPr>
        <p:spPr>
          <a:xfrm>
            <a:off x="3057341" y="4114796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Duración</a:t>
            </a:r>
          </a:p>
        </p:txBody>
      </p:sp>
      <p:sp>
        <p:nvSpPr>
          <p:cNvPr id="21" name="Rectángulo: esquinas redondeadas 20" descr="ESTUDIANTE">
            <a:extLst>
              <a:ext uri="{FF2B5EF4-FFF2-40B4-BE49-F238E27FC236}">
                <a16:creationId xmlns:a16="http://schemas.microsoft.com/office/drawing/2014/main" id="{34F7EE03-F5E5-4B96-E4A0-14A091CD1102}"/>
              </a:ext>
            </a:extLst>
          </p:cNvPr>
          <p:cNvSpPr/>
          <p:nvPr/>
        </p:nvSpPr>
        <p:spPr>
          <a:xfrm>
            <a:off x="3057341" y="4760157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Cupo máximo</a:t>
            </a:r>
          </a:p>
        </p:txBody>
      </p:sp>
      <p:sp>
        <p:nvSpPr>
          <p:cNvPr id="24" name="Rectángulo: esquinas redondeadas 23" descr="ESTUDIANTE">
            <a:extLst>
              <a:ext uri="{FF2B5EF4-FFF2-40B4-BE49-F238E27FC236}">
                <a16:creationId xmlns:a16="http://schemas.microsoft.com/office/drawing/2014/main" id="{BC71B0F8-9526-CF3A-DF88-B581789411F1}"/>
              </a:ext>
            </a:extLst>
          </p:cNvPr>
          <p:cNvSpPr/>
          <p:nvPr/>
        </p:nvSpPr>
        <p:spPr>
          <a:xfrm>
            <a:off x="5564567" y="2178713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ID_Profesor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5" name="Rectángulo: esquinas redondeadas 24" descr="ESTUDIANTE">
            <a:extLst>
              <a:ext uri="{FF2B5EF4-FFF2-40B4-BE49-F238E27FC236}">
                <a16:creationId xmlns:a16="http://schemas.microsoft.com/office/drawing/2014/main" id="{ECC1D7DF-BFC9-8B51-6CE0-3A635B1E7B58}"/>
              </a:ext>
            </a:extLst>
          </p:cNvPr>
          <p:cNvSpPr/>
          <p:nvPr/>
        </p:nvSpPr>
        <p:spPr>
          <a:xfrm>
            <a:off x="5564567" y="2824074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</a:t>
            </a:r>
          </a:p>
        </p:txBody>
      </p:sp>
      <p:sp>
        <p:nvSpPr>
          <p:cNvPr id="26" name="Rectángulo: esquinas redondeadas 25" descr="ESTUDIANTE">
            <a:extLst>
              <a:ext uri="{FF2B5EF4-FFF2-40B4-BE49-F238E27FC236}">
                <a16:creationId xmlns:a16="http://schemas.microsoft.com/office/drawing/2014/main" id="{AAB070B9-FFD8-23EA-206D-C48EF8CC6A18}"/>
              </a:ext>
            </a:extLst>
          </p:cNvPr>
          <p:cNvSpPr/>
          <p:nvPr/>
        </p:nvSpPr>
        <p:spPr>
          <a:xfrm>
            <a:off x="5564567" y="3469435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Apellido</a:t>
            </a:r>
          </a:p>
        </p:txBody>
      </p:sp>
      <p:sp>
        <p:nvSpPr>
          <p:cNvPr id="27" name="Rectángulo: esquinas redondeadas 26" descr="ESTUDIANTE">
            <a:extLst>
              <a:ext uri="{FF2B5EF4-FFF2-40B4-BE49-F238E27FC236}">
                <a16:creationId xmlns:a16="http://schemas.microsoft.com/office/drawing/2014/main" id="{84B50D0E-7CC2-8757-A4A3-D534101973E0}"/>
              </a:ext>
            </a:extLst>
          </p:cNvPr>
          <p:cNvSpPr/>
          <p:nvPr/>
        </p:nvSpPr>
        <p:spPr>
          <a:xfrm>
            <a:off x="5564567" y="4114796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Especialidad</a:t>
            </a:r>
          </a:p>
        </p:txBody>
      </p:sp>
      <p:sp>
        <p:nvSpPr>
          <p:cNvPr id="29" name="Rectángulo: esquinas redondeadas 28" descr="ESTUDIANTE">
            <a:extLst>
              <a:ext uri="{FF2B5EF4-FFF2-40B4-BE49-F238E27FC236}">
                <a16:creationId xmlns:a16="http://schemas.microsoft.com/office/drawing/2014/main" id="{5F0ADD3F-F733-E630-AD0C-354D8EB74E0E}"/>
              </a:ext>
            </a:extLst>
          </p:cNvPr>
          <p:cNvSpPr/>
          <p:nvPr/>
        </p:nvSpPr>
        <p:spPr>
          <a:xfrm>
            <a:off x="5564567" y="4760157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Correo electrónico</a:t>
            </a:r>
          </a:p>
        </p:txBody>
      </p:sp>
      <p:sp>
        <p:nvSpPr>
          <p:cNvPr id="30" name="Rectángulo: esquinas redondeadas 29" descr="ESTUDIANTE">
            <a:extLst>
              <a:ext uri="{FF2B5EF4-FFF2-40B4-BE49-F238E27FC236}">
                <a16:creationId xmlns:a16="http://schemas.microsoft.com/office/drawing/2014/main" id="{141ED6BE-926A-12B9-E463-F874C4E49F86}"/>
              </a:ext>
            </a:extLst>
          </p:cNvPr>
          <p:cNvSpPr/>
          <p:nvPr/>
        </p:nvSpPr>
        <p:spPr>
          <a:xfrm>
            <a:off x="5564567" y="5405518"/>
            <a:ext cx="17447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Teléfono</a:t>
            </a:r>
          </a:p>
        </p:txBody>
      </p:sp>
      <p:sp>
        <p:nvSpPr>
          <p:cNvPr id="31" name="Rectángulo: esquinas redondeadas 30" descr="ESTUDIANTE">
            <a:extLst>
              <a:ext uri="{FF2B5EF4-FFF2-40B4-BE49-F238E27FC236}">
                <a16:creationId xmlns:a16="http://schemas.microsoft.com/office/drawing/2014/main" id="{FB2A91FB-F9D6-6E09-A242-CBB48A210AF5}"/>
              </a:ext>
            </a:extLst>
          </p:cNvPr>
          <p:cNvSpPr/>
          <p:nvPr/>
        </p:nvSpPr>
        <p:spPr>
          <a:xfrm>
            <a:off x="8284169" y="2102893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ID_Inscripción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2" name="Rectángulo: esquinas redondeadas 31" descr="ESTUDIANTE">
            <a:extLst>
              <a:ext uri="{FF2B5EF4-FFF2-40B4-BE49-F238E27FC236}">
                <a16:creationId xmlns:a16="http://schemas.microsoft.com/office/drawing/2014/main" id="{175EF1AD-F3D4-71C8-A8A0-03FB09F527C2}"/>
              </a:ext>
            </a:extLst>
          </p:cNvPr>
          <p:cNvSpPr/>
          <p:nvPr/>
        </p:nvSpPr>
        <p:spPr>
          <a:xfrm>
            <a:off x="8284169" y="2748254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ID_Estudiante</a:t>
            </a:r>
          </a:p>
        </p:txBody>
      </p:sp>
      <p:sp>
        <p:nvSpPr>
          <p:cNvPr id="33" name="Rectángulo: esquinas redondeadas 32" descr="ESTUDIANTE">
            <a:extLst>
              <a:ext uri="{FF2B5EF4-FFF2-40B4-BE49-F238E27FC236}">
                <a16:creationId xmlns:a16="http://schemas.microsoft.com/office/drawing/2014/main" id="{617B058A-0D4E-AE2F-73FF-D2F049509F17}"/>
              </a:ext>
            </a:extLst>
          </p:cNvPr>
          <p:cNvSpPr/>
          <p:nvPr/>
        </p:nvSpPr>
        <p:spPr>
          <a:xfrm>
            <a:off x="8284169" y="3393615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ID_Curso</a:t>
            </a:r>
          </a:p>
        </p:txBody>
      </p:sp>
      <p:sp>
        <p:nvSpPr>
          <p:cNvPr id="34" name="Rectángulo: esquinas redondeadas 33" descr="ESTUDIANTE">
            <a:extLst>
              <a:ext uri="{FF2B5EF4-FFF2-40B4-BE49-F238E27FC236}">
                <a16:creationId xmlns:a16="http://schemas.microsoft.com/office/drawing/2014/main" id="{E07ECC0E-C0C0-809B-608C-0A290BB6DABD}"/>
              </a:ext>
            </a:extLst>
          </p:cNvPr>
          <p:cNvSpPr/>
          <p:nvPr/>
        </p:nvSpPr>
        <p:spPr>
          <a:xfrm>
            <a:off x="8284169" y="4038976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Inscripción</a:t>
            </a:r>
          </a:p>
        </p:txBody>
      </p:sp>
      <p:sp>
        <p:nvSpPr>
          <p:cNvPr id="36" name="Rectángulo: esquinas redondeadas 35" descr="ESTUDIANTE">
            <a:extLst>
              <a:ext uri="{FF2B5EF4-FFF2-40B4-BE49-F238E27FC236}">
                <a16:creationId xmlns:a16="http://schemas.microsoft.com/office/drawing/2014/main" id="{B9925553-DDA0-0BF1-B13D-CF36D3B7F89E}"/>
              </a:ext>
            </a:extLst>
          </p:cNvPr>
          <p:cNvSpPr/>
          <p:nvPr/>
        </p:nvSpPr>
        <p:spPr>
          <a:xfrm>
            <a:off x="10300766" y="4482411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ID_Inscripción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7" name="Rectángulo: esquinas redondeadas 36" descr="ESTUDIANTE">
            <a:extLst>
              <a:ext uri="{FF2B5EF4-FFF2-40B4-BE49-F238E27FC236}">
                <a16:creationId xmlns:a16="http://schemas.microsoft.com/office/drawing/2014/main" id="{F71DEB14-D29B-3EAE-7795-E04F48E29DBF}"/>
              </a:ext>
            </a:extLst>
          </p:cNvPr>
          <p:cNvSpPr/>
          <p:nvPr/>
        </p:nvSpPr>
        <p:spPr>
          <a:xfrm>
            <a:off x="10277169" y="5127772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ID_Estudiante</a:t>
            </a:r>
          </a:p>
        </p:txBody>
      </p:sp>
      <p:sp>
        <p:nvSpPr>
          <p:cNvPr id="38" name="Rectángulo: esquinas redondeadas 37" descr="ESTUDIANTE">
            <a:extLst>
              <a:ext uri="{FF2B5EF4-FFF2-40B4-BE49-F238E27FC236}">
                <a16:creationId xmlns:a16="http://schemas.microsoft.com/office/drawing/2014/main" id="{E9CD28CA-1026-C6F2-5A1B-DE56FBB25773}"/>
              </a:ext>
            </a:extLst>
          </p:cNvPr>
          <p:cNvSpPr/>
          <p:nvPr/>
        </p:nvSpPr>
        <p:spPr>
          <a:xfrm>
            <a:off x="10277169" y="5773133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ID_Curso</a:t>
            </a:r>
          </a:p>
        </p:txBody>
      </p:sp>
      <p:sp>
        <p:nvSpPr>
          <p:cNvPr id="39" name="Rectángulo: esquinas redondeadas 38" descr="ESTUDIANTE">
            <a:extLst>
              <a:ext uri="{FF2B5EF4-FFF2-40B4-BE49-F238E27FC236}">
                <a16:creationId xmlns:a16="http://schemas.microsoft.com/office/drawing/2014/main" id="{7185B929-EEFF-9D7E-80F7-C53398FD20AB}"/>
              </a:ext>
            </a:extLst>
          </p:cNvPr>
          <p:cNvSpPr/>
          <p:nvPr/>
        </p:nvSpPr>
        <p:spPr>
          <a:xfrm>
            <a:off x="10277169" y="6418494"/>
            <a:ext cx="1891234" cy="443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Inscripción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D6F02658-A3F4-7C78-519B-F12A416D2EF9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H="1" flipV="1">
            <a:off x="303325" y="1466878"/>
            <a:ext cx="100289" cy="4812621"/>
          </a:xfrm>
          <a:prstGeom prst="bentConnector3">
            <a:avLst>
              <a:gd name="adj1" fmla="val -227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730E41E-F5D6-4943-317B-1AF9EE022BB9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H="1" flipV="1">
            <a:off x="303325" y="1466879"/>
            <a:ext cx="100289" cy="4167260"/>
          </a:xfrm>
          <a:prstGeom prst="bentConnector3">
            <a:avLst>
              <a:gd name="adj1" fmla="val -227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C6B0CB4-BAE2-2F99-33D4-55283D7B3E4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2591" y="4981874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071E8C-182F-8717-DFB3-617C8A60EDFB}"/>
              </a:ext>
            </a:extLst>
          </p:cNvPr>
          <p:cNvCxnSpPr>
            <a:cxnSpLocks/>
          </p:cNvCxnSpPr>
          <p:nvPr/>
        </p:nvCxnSpPr>
        <p:spPr>
          <a:xfrm>
            <a:off x="86277" y="4343416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4ED4024-BAF1-2DC2-959B-BAEFC8709897}"/>
              </a:ext>
            </a:extLst>
          </p:cNvPr>
          <p:cNvCxnSpPr>
            <a:cxnSpLocks/>
          </p:cNvCxnSpPr>
          <p:nvPr/>
        </p:nvCxnSpPr>
        <p:spPr>
          <a:xfrm>
            <a:off x="82591" y="3675690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5DE4BC9-598B-2A8A-5DFA-3173FF2EB322}"/>
              </a:ext>
            </a:extLst>
          </p:cNvPr>
          <p:cNvCxnSpPr>
            <a:cxnSpLocks/>
          </p:cNvCxnSpPr>
          <p:nvPr/>
        </p:nvCxnSpPr>
        <p:spPr>
          <a:xfrm>
            <a:off x="82591" y="3069927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80FFF71-42CF-1B13-7877-4A55D9424A24}"/>
              </a:ext>
            </a:extLst>
          </p:cNvPr>
          <p:cNvCxnSpPr>
            <a:cxnSpLocks/>
          </p:cNvCxnSpPr>
          <p:nvPr/>
        </p:nvCxnSpPr>
        <p:spPr>
          <a:xfrm>
            <a:off x="82591" y="2385197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DDE2580-7759-0B1A-FA06-BD50973A469D}"/>
              </a:ext>
            </a:extLst>
          </p:cNvPr>
          <p:cNvCxnSpPr>
            <a:stCxn id="13" idx="1"/>
            <a:endCxn id="21" idx="1"/>
          </p:cNvCxnSpPr>
          <p:nvPr/>
        </p:nvCxnSpPr>
        <p:spPr>
          <a:xfrm rot="10800000" flipV="1">
            <a:off x="3057341" y="1466879"/>
            <a:ext cx="230198" cy="3514996"/>
          </a:xfrm>
          <a:prstGeom prst="bentConnector3">
            <a:avLst>
              <a:gd name="adj1" fmla="val 199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3F603C7-53F5-99F2-BA25-E8D0C4811A7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2341" y="4336513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FBDD6BC0-33E3-C26D-9527-381C2066B13D}"/>
              </a:ext>
            </a:extLst>
          </p:cNvPr>
          <p:cNvCxnSpPr>
            <a:cxnSpLocks/>
          </p:cNvCxnSpPr>
          <p:nvPr/>
        </p:nvCxnSpPr>
        <p:spPr>
          <a:xfrm>
            <a:off x="2837117" y="3674590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7E681DC-72F7-3B69-8FF3-EEBC9F4585AB}"/>
              </a:ext>
            </a:extLst>
          </p:cNvPr>
          <p:cNvCxnSpPr>
            <a:cxnSpLocks/>
          </p:cNvCxnSpPr>
          <p:nvPr/>
        </p:nvCxnSpPr>
        <p:spPr>
          <a:xfrm>
            <a:off x="2837117" y="3051129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9303975-4BC7-8F39-C2DB-1F2192D11AAF}"/>
              </a:ext>
            </a:extLst>
          </p:cNvPr>
          <p:cNvCxnSpPr>
            <a:cxnSpLocks/>
          </p:cNvCxnSpPr>
          <p:nvPr/>
        </p:nvCxnSpPr>
        <p:spPr>
          <a:xfrm>
            <a:off x="2837117" y="2400430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B906F8C5-C354-5BB0-73A2-8EEFB3E47459}"/>
              </a:ext>
            </a:extLst>
          </p:cNvPr>
          <p:cNvCxnSpPr>
            <a:cxnSpLocks/>
            <a:stCxn id="14" idx="2"/>
            <a:endCxn id="30" idx="1"/>
          </p:cNvCxnSpPr>
          <p:nvPr/>
        </p:nvCxnSpPr>
        <p:spPr>
          <a:xfrm rot="5400000">
            <a:off x="4519089" y="2886430"/>
            <a:ext cx="3786285" cy="1695327"/>
          </a:xfrm>
          <a:prstGeom prst="bentConnector4">
            <a:avLst>
              <a:gd name="adj1" fmla="val 3601"/>
              <a:gd name="adj2" fmla="val 113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79DA506D-4E01-4646-DD13-BC48A5EEE854}"/>
              </a:ext>
            </a:extLst>
          </p:cNvPr>
          <p:cNvCxnSpPr>
            <a:endCxn id="29" idx="1"/>
          </p:cNvCxnSpPr>
          <p:nvPr/>
        </p:nvCxnSpPr>
        <p:spPr>
          <a:xfrm>
            <a:off x="5332524" y="4981874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E799486-A59F-2A0B-FB9F-539F5FD31E79}"/>
              </a:ext>
            </a:extLst>
          </p:cNvPr>
          <p:cNvCxnSpPr/>
          <p:nvPr/>
        </p:nvCxnSpPr>
        <p:spPr>
          <a:xfrm>
            <a:off x="5317161" y="4336512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4D5348E8-5469-125C-D097-7C8811FA1D73}"/>
              </a:ext>
            </a:extLst>
          </p:cNvPr>
          <p:cNvCxnSpPr/>
          <p:nvPr/>
        </p:nvCxnSpPr>
        <p:spPr>
          <a:xfrm>
            <a:off x="5332524" y="3674589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1A86DFE-C187-9899-CEA9-BBC47380B0E8}"/>
              </a:ext>
            </a:extLst>
          </p:cNvPr>
          <p:cNvCxnSpPr/>
          <p:nvPr/>
        </p:nvCxnSpPr>
        <p:spPr>
          <a:xfrm>
            <a:off x="5332524" y="3028079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B092F3A-9BF4-5006-4235-9CD46BA11E19}"/>
              </a:ext>
            </a:extLst>
          </p:cNvPr>
          <p:cNvCxnSpPr/>
          <p:nvPr/>
        </p:nvCxnSpPr>
        <p:spPr>
          <a:xfrm>
            <a:off x="5332523" y="2395781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E1D20E4-9B1B-4768-D86C-A1D7AE01E8E8}"/>
              </a:ext>
            </a:extLst>
          </p:cNvPr>
          <p:cNvCxnSpPr>
            <a:stCxn id="15" idx="2"/>
            <a:endCxn id="34" idx="3"/>
          </p:cNvCxnSpPr>
          <p:nvPr/>
        </p:nvCxnSpPr>
        <p:spPr>
          <a:xfrm rot="5400000">
            <a:off x="9297371" y="2718983"/>
            <a:ext cx="2419743" cy="663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B3320129-CFDA-F3B5-FFBB-4D33DD76456B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10175403" y="3615332"/>
            <a:ext cx="663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C2034066-65C1-3D11-0CFD-BBAB7039E8F4}"/>
              </a:ext>
            </a:extLst>
          </p:cNvPr>
          <p:cNvCxnSpPr>
            <a:cxnSpLocks/>
          </p:cNvCxnSpPr>
          <p:nvPr/>
        </p:nvCxnSpPr>
        <p:spPr>
          <a:xfrm flipH="1">
            <a:off x="10175403" y="2969970"/>
            <a:ext cx="663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6A36DC-3E81-B951-8BFA-5F33CB4865AB}"/>
              </a:ext>
            </a:extLst>
          </p:cNvPr>
          <p:cNvCxnSpPr>
            <a:cxnSpLocks/>
          </p:cNvCxnSpPr>
          <p:nvPr/>
        </p:nvCxnSpPr>
        <p:spPr>
          <a:xfrm flipH="1">
            <a:off x="10175403" y="2324609"/>
            <a:ext cx="663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F7E33DF-49BE-AB39-0166-101401741C5E}"/>
              </a:ext>
            </a:extLst>
          </p:cNvPr>
          <p:cNvCxnSpPr>
            <a:stCxn id="16" idx="3"/>
            <a:endCxn id="36" idx="1"/>
          </p:cNvCxnSpPr>
          <p:nvPr/>
        </p:nvCxnSpPr>
        <p:spPr>
          <a:xfrm flipV="1">
            <a:off x="9641156" y="4704129"/>
            <a:ext cx="659610" cy="1664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77535B78-53F8-948F-BAE3-9E5BEE23A600}"/>
              </a:ext>
            </a:extLst>
          </p:cNvPr>
          <p:cNvCxnSpPr>
            <a:cxnSpLocks/>
          </p:cNvCxnSpPr>
          <p:nvPr/>
        </p:nvCxnSpPr>
        <p:spPr>
          <a:xfrm>
            <a:off x="9654428" y="6368712"/>
            <a:ext cx="636013" cy="271499"/>
          </a:xfrm>
          <a:prstGeom prst="bentConnector3">
            <a:avLst>
              <a:gd name="adj1" fmla="val 48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52299C97-C63A-F546-A05B-B789E5559737}"/>
              </a:ext>
            </a:extLst>
          </p:cNvPr>
          <p:cNvCxnSpPr>
            <a:endCxn id="37" idx="1"/>
          </p:cNvCxnSpPr>
          <p:nvPr/>
        </p:nvCxnSpPr>
        <p:spPr>
          <a:xfrm>
            <a:off x="9975568" y="5349489"/>
            <a:ext cx="301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08EA48A-5FFA-8103-ED6A-E87E830DE908}"/>
              </a:ext>
            </a:extLst>
          </p:cNvPr>
          <p:cNvCxnSpPr/>
          <p:nvPr/>
        </p:nvCxnSpPr>
        <p:spPr>
          <a:xfrm>
            <a:off x="9975567" y="5994640"/>
            <a:ext cx="301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B79B8BD1-527E-5742-BB7F-25574E96FB21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982683" y="-3763591"/>
            <a:ext cx="12700" cy="9712795"/>
          </a:xfrm>
          <a:prstGeom prst="bentConnector3">
            <a:avLst>
              <a:gd name="adj1" fmla="val 231093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8E07376-66EF-E684-F591-90A30A337CC3}"/>
              </a:ext>
            </a:extLst>
          </p:cNvPr>
          <p:cNvSpPr txBox="1"/>
          <p:nvPr/>
        </p:nvSpPr>
        <p:spPr>
          <a:xfrm>
            <a:off x="8906407" y="738177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15BC5FAF-08A7-B0AA-1825-D7C880F0124E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16200000" flipH="1">
            <a:off x="6876273" y="-1672969"/>
            <a:ext cx="374073" cy="5905622"/>
          </a:xfrm>
          <a:prstGeom prst="bentConnector4">
            <a:avLst>
              <a:gd name="adj1" fmla="val -24839"/>
              <a:gd name="adj2" fmla="val 7794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E56A13D3-E8D8-C9B1-7B06-79F1492E0356}"/>
              </a:ext>
            </a:extLst>
          </p:cNvPr>
          <p:cNvSpPr txBox="1"/>
          <p:nvPr/>
        </p:nvSpPr>
        <p:spPr>
          <a:xfrm>
            <a:off x="8123513" y="96197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C15216A3-4BDF-09AB-19AD-273DE09627D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949246" y="1466879"/>
            <a:ext cx="5977639" cy="4901834"/>
          </a:xfrm>
          <a:prstGeom prst="bentConnector3">
            <a:avLst>
              <a:gd name="adj1" fmla="val 1072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697017B-0FBC-77AB-74BC-06A3FE4D35D3}"/>
              </a:ext>
            </a:extLst>
          </p:cNvPr>
          <p:cNvSpPr txBox="1"/>
          <p:nvPr/>
        </p:nvSpPr>
        <p:spPr>
          <a:xfrm>
            <a:off x="2944617" y="631578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785F94DA-B298-C8E0-67E5-F3DA7FB6A0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6233" y="1965340"/>
            <a:ext cx="4144349" cy="3882873"/>
          </a:xfrm>
          <a:prstGeom prst="bentConnector3">
            <a:avLst>
              <a:gd name="adj1" fmla="val 9868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F61975F0-3896-8D98-7295-3271F3FEDB79}"/>
              </a:ext>
            </a:extLst>
          </p:cNvPr>
          <p:cNvSpPr txBox="1"/>
          <p:nvPr/>
        </p:nvSpPr>
        <p:spPr>
          <a:xfrm>
            <a:off x="4802075" y="589127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161E0B94-9A2B-DC19-9252-9F13FFADF0A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933459" y="1466879"/>
            <a:ext cx="1503475" cy="12700"/>
          </a:xfrm>
          <a:prstGeom prst="bentConnector3">
            <a:avLst>
              <a:gd name="adj1" fmla="val 16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C2762750-2586-04CE-E326-052D2A91C148}"/>
              </a:ext>
            </a:extLst>
          </p:cNvPr>
          <p:cNvSpPr txBox="1"/>
          <p:nvPr/>
        </p:nvSpPr>
        <p:spPr>
          <a:xfrm>
            <a:off x="5378696" y="1421006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C88BCA1-7AC9-BFDF-EF67-FC53C5E9DEE2}"/>
              </a:ext>
            </a:extLst>
          </p:cNvPr>
          <p:cNvSpPr txBox="1"/>
          <p:nvPr/>
        </p:nvSpPr>
        <p:spPr>
          <a:xfrm>
            <a:off x="2113198" y="834109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(N:N)</a:t>
            </a:r>
          </a:p>
        </p:txBody>
      </p: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76F0BB1E-6653-E6C0-9F8B-C095CB8575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62942" y="-1974646"/>
            <a:ext cx="12700" cy="6133608"/>
          </a:xfrm>
          <a:prstGeom prst="bentConnector3">
            <a:avLst>
              <a:gd name="adj1" fmla="val 16141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7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0" y="1432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para modelo de negocio de tipo laboratorio clínico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FB2B1E-85C9-3639-AFB9-5E5EE49CA5BD}"/>
              </a:ext>
            </a:extLst>
          </p:cNvPr>
          <p:cNvSpPr txBox="1"/>
          <p:nvPr/>
        </p:nvSpPr>
        <p:spPr>
          <a:xfrm>
            <a:off x="294968" y="1286059"/>
            <a:ext cx="561618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Tabla: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Paciente</a:t>
            </a: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ID_Paciente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Nombre</a:t>
            </a: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- Apellido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Fecha de nacimiento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Género</a:t>
            </a: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Dirección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Correo electrónico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Teléfono</a:t>
            </a:r>
          </a:p>
          <a:p>
            <a:pPr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Tabla: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Prueba</a:t>
            </a: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</a:t>
            </a:r>
            <a:r>
              <a:rPr lang="es-AR" sz="1400" dirty="0" err="1">
                <a:solidFill>
                  <a:srgbClr val="374151"/>
                </a:solidFill>
                <a:latin typeface="Söhne"/>
              </a:rPr>
              <a:t>Prueba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Nombre de la prueba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Descripción</a:t>
            </a: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Costo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Tiempo de entrega</a:t>
            </a:r>
          </a:p>
          <a:p>
            <a:pPr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Tabla: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Médico</a:t>
            </a: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</a:t>
            </a:r>
            <a:r>
              <a:rPr lang="es-AR" sz="1400" dirty="0" err="1">
                <a:solidFill>
                  <a:srgbClr val="374151"/>
                </a:solidFill>
                <a:latin typeface="Söhne"/>
              </a:rPr>
              <a:t>Médico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Nombre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Apellido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Especialidad</a:t>
            </a: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Correo electrónico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Teléfono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E02923-E575-4F00-EA3C-027E4AFE82FD}"/>
              </a:ext>
            </a:extLst>
          </p:cNvPr>
          <p:cNvSpPr txBox="1"/>
          <p:nvPr/>
        </p:nvSpPr>
        <p:spPr>
          <a:xfrm>
            <a:off x="6212021" y="1286059"/>
            <a:ext cx="58226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4. Tabla: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Resultado</a:t>
            </a: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</a:t>
            </a:r>
            <a:r>
              <a:rPr lang="es-AR" sz="1400" dirty="0" err="1">
                <a:solidFill>
                  <a:srgbClr val="374151"/>
                </a:solidFill>
                <a:latin typeface="Söhne"/>
              </a:rPr>
              <a:t>Resultado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ID_Paciente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Paciente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</a:t>
            </a:r>
            <a:r>
              <a:rPr lang="es-AR" sz="1400" dirty="0" err="1">
                <a:solidFill>
                  <a:srgbClr val="374151"/>
                </a:solidFill>
                <a:latin typeface="Söhne"/>
              </a:rPr>
              <a:t>Prueba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Prueba)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Fecha de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realización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- Resultado</a:t>
            </a:r>
          </a:p>
          <a:p>
            <a:pPr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5. Tabla: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Orden</a:t>
            </a: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Campos clave: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ID_Orden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(identificador único)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Otros campos: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ID_Paciente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</a:t>
            </a:r>
            <a:r>
              <a:rPr lang="es-AR" sz="1400" dirty="0">
                <a:solidFill>
                  <a:srgbClr val="374151"/>
                </a:solidFill>
                <a:latin typeface="Söhne"/>
              </a:rPr>
              <a:t>Paciente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ID_Médico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Médico)</a:t>
            </a:r>
          </a:p>
          <a:p>
            <a:pPr lvl="1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- </a:t>
            </a:r>
            <a:r>
              <a:rPr lang="es-AR" sz="1400" b="0" i="0" dirty="0" err="1">
                <a:solidFill>
                  <a:srgbClr val="374151"/>
                </a:solidFill>
                <a:effectLst/>
                <a:latin typeface="Söhne"/>
              </a:rPr>
              <a:t>ID_</a:t>
            </a:r>
            <a:r>
              <a:rPr lang="es-AR" sz="1400" dirty="0" err="1">
                <a:solidFill>
                  <a:srgbClr val="374151"/>
                </a:solidFill>
                <a:latin typeface="Söhne"/>
              </a:rPr>
              <a:t>Prueba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(clave foránea a la tabla Prueba)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  <a:latin typeface="Söhne"/>
              </a:rPr>
              <a:t> 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Fecha de orden</a:t>
            </a: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52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48178" y="1432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para modelo de negocio de tipo laboratorio clínico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FB2B1E-85C9-3639-AFB9-5E5EE49CA5BD}"/>
              </a:ext>
            </a:extLst>
          </p:cNvPr>
          <p:cNvSpPr txBox="1"/>
          <p:nvPr/>
        </p:nvSpPr>
        <p:spPr>
          <a:xfrm>
            <a:off x="235974" y="1001991"/>
            <a:ext cx="11816408" cy="605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AR" sz="1600" b="1" i="0" dirty="0">
                <a:solidFill>
                  <a:srgbClr val="374151"/>
                </a:solidFill>
                <a:effectLst/>
                <a:latin typeface="Söhne"/>
              </a:rPr>
              <a:t>Acciones de relacionamiento: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Paciente tiene una relación de uno paciente a muchos con Resultado (un puede tener varios resultados).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Prueba tiene una relación de uno a muchos con Resultado (una prueba puede tener varios resultados).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Paciente tiene una relación de uno paciente a muchos con Orden (un puede tener varias órdenes).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Médico tiene una relación de uno a muchos con Orden (un médico puede emitir varias órdenes).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Prueba tiene una relación de uno a muchos con Orden (una prueba puede estar en varias órdenes).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Paciente tiene una relación de muchos a muchos con Médico (un paciente puede tener varios médicos y un médico varios pacientes).</a:t>
            </a:r>
          </a:p>
          <a:p>
            <a:pPr lvl="6">
              <a:lnSpc>
                <a:spcPct val="150000"/>
              </a:lnSpc>
            </a:pP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s-AR" sz="1600" b="1" i="0" dirty="0">
                <a:solidFill>
                  <a:srgbClr val="374151"/>
                </a:solidFill>
                <a:effectLst/>
                <a:latin typeface="Söhne"/>
              </a:rPr>
              <a:t>Tipos de relación: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Paciente y Resultado: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Prueba y Resultado: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Paciente y Orden: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Médico y Orden: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Prueba y Orden: Relación de uno a muchos (1:N).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Paciente y Médico: Relación de muchos a muchos (N:N).</a:t>
            </a:r>
          </a:p>
          <a:p>
            <a:pPr lvl="4">
              <a:lnSpc>
                <a:spcPct val="150000"/>
              </a:lnSpc>
            </a:pP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609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0" y="1584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para modelo de negocio de tipo laboratorio clínico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4" name="Rectángulo: esquinas redondeadas 3" descr="ESTUDIANTE">
            <a:extLst>
              <a:ext uri="{FF2B5EF4-FFF2-40B4-BE49-F238E27FC236}">
                <a16:creationId xmlns:a16="http://schemas.microsoft.com/office/drawing/2014/main" id="{58B593DC-CC11-5FB6-44EE-FAD8E7A0F700}"/>
              </a:ext>
            </a:extLst>
          </p:cNvPr>
          <p:cNvSpPr/>
          <p:nvPr/>
        </p:nvSpPr>
        <p:spPr>
          <a:xfrm>
            <a:off x="303326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PACIENTE</a:t>
            </a:r>
          </a:p>
        </p:txBody>
      </p:sp>
      <p:sp>
        <p:nvSpPr>
          <p:cNvPr id="6" name="Rectángulo: esquinas redondeadas 5" descr="ESTUDIANTE">
            <a:extLst>
              <a:ext uri="{FF2B5EF4-FFF2-40B4-BE49-F238E27FC236}">
                <a16:creationId xmlns:a16="http://schemas.microsoft.com/office/drawing/2014/main" id="{51AC29AD-475C-37F1-E4F7-550081D18EB0}"/>
              </a:ext>
            </a:extLst>
          </p:cNvPr>
          <p:cNvSpPr/>
          <p:nvPr/>
        </p:nvSpPr>
        <p:spPr>
          <a:xfrm>
            <a:off x="403615" y="200351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ID_Paciente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Rectángulo: esquinas redondeadas 6" descr="ESTUDIANTE">
            <a:extLst>
              <a:ext uri="{FF2B5EF4-FFF2-40B4-BE49-F238E27FC236}">
                <a16:creationId xmlns:a16="http://schemas.microsoft.com/office/drawing/2014/main" id="{03FE3F0A-C8FB-B908-8F8F-627D638615E5}"/>
              </a:ext>
            </a:extLst>
          </p:cNvPr>
          <p:cNvSpPr/>
          <p:nvPr/>
        </p:nvSpPr>
        <p:spPr>
          <a:xfrm>
            <a:off x="403615" y="261348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</a:t>
            </a:r>
          </a:p>
        </p:txBody>
      </p:sp>
      <p:sp>
        <p:nvSpPr>
          <p:cNvPr id="8" name="Rectángulo: esquinas redondeadas 7" descr="ESTUDIANTE">
            <a:extLst>
              <a:ext uri="{FF2B5EF4-FFF2-40B4-BE49-F238E27FC236}">
                <a16:creationId xmlns:a16="http://schemas.microsoft.com/office/drawing/2014/main" id="{8AA0ECC0-7C3B-DE68-7C30-D3C908AA69E1}"/>
              </a:ext>
            </a:extLst>
          </p:cNvPr>
          <p:cNvSpPr/>
          <p:nvPr/>
        </p:nvSpPr>
        <p:spPr>
          <a:xfrm>
            <a:off x="414173" y="3225545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Apellido</a:t>
            </a:r>
          </a:p>
        </p:txBody>
      </p:sp>
      <p:sp>
        <p:nvSpPr>
          <p:cNvPr id="9" name="Rectángulo: esquinas redondeadas 8" descr="ESTUDIANTE">
            <a:extLst>
              <a:ext uri="{FF2B5EF4-FFF2-40B4-BE49-F238E27FC236}">
                <a16:creationId xmlns:a16="http://schemas.microsoft.com/office/drawing/2014/main" id="{F58C7AA2-564D-F25A-5318-3D96415B45DF}"/>
              </a:ext>
            </a:extLst>
          </p:cNvPr>
          <p:cNvSpPr/>
          <p:nvPr/>
        </p:nvSpPr>
        <p:spPr>
          <a:xfrm>
            <a:off x="405151" y="3855429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nacimiento</a:t>
            </a:r>
          </a:p>
        </p:txBody>
      </p:sp>
      <p:sp>
        <p:nvSpPr>
          <p:cNvPr id="10" name="Rectángulo: esquinas redondeadas 9" descr="ESTUDIANTE">
            <a:extLst>
              <a:ext uri="{FF2B5EF4-FFF2-40B4-BE49-F238E27FC236}">
                <a16:creationId xmlns:a16="http://schemas.microsoft.com/office/drawing/2014/main" id="{EB94F3EA-A8F7-511A-175A-12F5256AFE26}"/>
              </a:ext>
            </a:extLst>
          </p:cNvPr>
          <p:cNvSpPr/>
          <p:nvPr/>
        </p:nvSpPr>
        <p:spPr>
          <a:xfrm>
            <a:off x="394520" y="446861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Género</a:t>
            </a:r>
          </a:p>
        </p:txBody>
      </p:sp>
      <p:sp>
        <p:nvSpPr>
          <p:cNvPr id="11" name="Rectángulo: esquinas redondeadas 10" descr="ESTUDIANTE">
            <a:extLst>
              <a:ext uri="{FF2B5EF4-FFF2-40B4-BE49-F238E27FC236}">
                <a16:creationId xmlns:a16="http://schemas.microsoft.com/office/drawing/2014/main" id="{39502D95-E478-F243-6BD7-82B4267B6DF7}"/>
              </a:ext>
            </a:extLst>
          </p:cNvPr>
          <p:cNvSpPr/>
          <p:nvPr/>
        </p:nvSpPr>
        <p:spPr>
          <a:xfrm>
            <a:off x="376391" y="507851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Dirección</a:t>
            </a:r>
          </a:p>
        </p:txBody>
      </p:sp>
      <p:sp>
        <p:nvSpPr>
          <p:cNvPr id="12" name="Rectángulo: esquinas redondeadas 11" descr="ESTUDIANTE">
            <a:extLst>
              <a:ext uri="{FF2B5EF4-FFF2-40B4-BE49-F238E27FC236}">
                <a16:creationId xmlns:a16="http://schemas.microsoft.com/office/drawing/2014/main" id="{C40AB463-0E34-9958-B00A-A063897FC2DC}"/>
              </a:ext>
            </a:extLst>
          </p:cNvPr>
          <p:cNvSpPr/>
          <p:nvPr/>
        </p:nvSpPr>
        <p:spPr>
          <a:xfrm>
            <a:off x="376391" y="5770535"/>
            <a:ext cx="1906346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Correo electrónico</a:t>
            </a:r>
          </a:p>
        </p:txBody>
      </p:sp>
      <p:sp>
        <p:nvSpPr>
          <p:cNvPr id="13" name="Rectángulo: esquinas redondeadas 12" descr="ESTUDIANTE">
            <a:extLst>
              <a:ext uri="{FF2B5EF4-FFF2-40B4-BE49-F238E27FC236}">
                <a16:creationId xmlns:a16="http://schemas.microsoft.com/office/drawing/2014/main" id="{3260954E-D020-B2F1-9DF2-0B05110EACAD}"/>
              </a:ext>
            </a:extLst>
          </p:cNvPr>
          <p:cNvSpPr/>
          <p:nvPr/>
        </p:nvSpPr>
        <p:spPr>
          <a:xfrm>
            <a:off x="3287539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PRUEBA</a:t>
            </a:r>
          </a:p>
        </p:txBody>
      </p:sp>
      <p:sp>
        <p:nvSpPr>
          <p:cNvPr id="14" name="Rectángulo: esquinas redondeadas 13" descr="ESTUDIANTE">
            <a:extLst>
              <a:ext uri="{FF2B5EF4-FFF2-40B4-BE49-F238E27FC236}">
                <a16:creationId xmlns:a16="http://schemas.microsoft.com/office/drawing/2014/main" id="{66ACB5EB-2C0C-F60B-6A62-BFEDA4022A67}"/>
              </a:ext>
            </a:extLst>
          </p:cNvPr>
          <p:cNvSpPr/>
          <p:nvPr/>
        </p:nvSpPr>
        <p:spPr>
          <a:xfrm>
            <a:off x="6436934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MÉDICO</a:t>
            </a:r>
          </a:p>
        </p:txBody>
      </p:sp>
      <p:sp>
        <p:nvSpPr>
          <p:cNvPr id="15" name="Rectángulo: esquinas redondeadas 14" descr="ESTUDIANTE">
            <a:extLst>
              <a:ext uri="{FF2B5EF4-FFF2-40B4-BE49-F238E27FC236}">
                <a16:creationId xmlns:a16="http://schemas.microsoft.com/office/drawing/2014/main" id="{6235A9EA-F8CF-1405-B2A1-BCB02D536651}"/>
              </a:ext>
            </a:extLst>
          </p:cNvPr>
          <p:cNvSpPr/>
          <p:nvPr/>
        </p:nvSpPr>
        <p:spPr>
          <a:xfrm>
            <a:off x="10016121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RESULTADO</a:t>
            </a:r>
          </a:p>
        </p:txBody>
      </p:sp>
      <p:sp>
        <p:nvSpPr>
          <p:cNvPr id="16" name="Rectángulo: esquinas redondeadas 15" descr="ESTUDIANTE">
            <a:extLst>
              <a:ext uri="{FF2B5EF4-FFF2-40B4-BE49-F238E27FC236}">
                <a16:creationId xmlns:a16="http://schemas.microsoft.com/office/drawing/2014/main" id="{A73EFFB8-AE57-A5F0-0E96-E433178CB3D4}"/>
              </a:ext>
            </a:extLst>
          </p:cNvPr>
          <p:cNvSpPr/>
          <p:nvPr/>
        </p:nvSpPr>
        <p:spPr>
          <a:xfrm>
            <a:off x="7926885" y="5994640"/>
            <a:ext cx="1714271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ORDEN</a:t>
            </a:r>
          </a:p>
        </p:txBody>
      </p:sp>
      <p:sp>
        <p:nvSpPr>
          <p:cNvPr id="17" name="Rectángulo: esquinas redondeadas 16" descr="ESTUDIANTE">
            <a:extLst>
              <a:ext uri="{FF2B5EF4-FFF2-40B4-BE49-F238E27FC236}">
                <a16:creationId xmlns:a16="http://schemas.microsoft.com/office/drawing/2014/main" id="{09C273A6-0A11-4A3E-65C9-447F53C14220}"/>
              </a:ext>
            </a:extLst>
          </p:cNvPr>
          <p:cNvSpPr/>
          <p:nvPr/>
        </p:nvSpPr>
        <p:spPr>
          <a:xfrm>
            <a:off x="3057341" y="2178713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ID_Prueba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8" name="Rectángulo: esquinas redondeadas 17" descr="ESTUDIANTE">
            <a:extLst>
              <a:ext uri="{FF2B5EF4-FFF2-40B4-BE49-F238E27FC236}">
                <a16:creationId xmlns:a16="http://schemas.microsoft.com/office/drawing/2014/main" id="{9220501F-74BA-9D2E-3A5E-D13A732EFE91}"/>
              </a:ext>
            </a:extLst>
          </p:cNvPr>
          <p:cNvSpPr/>
          <p:nvPr/>
        </p:nvSpPr>
        <p:spPr>
          <a:xfrm>
            <a:off x="3057341" y="2824074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 de la prueba</a:t>
            </a:r>
          </a:p>
        </p:txBody>
      </p:sp>
      <p:sp>
        <p:nvSpPr>
          <p:cNvPr id="19" name="Rectángulo: esquinas redondeadas 18" descr="ESTUDIANTE">
            <a:extLst>
              <a:ext uri="{FF2B5EF4-FFF2-40B4-BE49-F238E27FC236}">
                <a16:creationId xmlns:a16="http://schemas.microsoft.com/office/drawing/2014/main" id="{99092EA7-88CD-F019-849F-9642878F2747}"/>
              </a:ext>
            </a:extLst>
          </p:cNvPr>
          <p:cNvSpPr/>
          <p:nvPr/>
        </p:nvSpPr>
        <p:spPr>
          <a:xfrm>
            <a:off x="3040277" y="3463341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Descripción</a:t>
            </a:r>
          </a:p>
        </p:txBody>
      </p:sp>
      <p:sp>
        <p:nvSpPr>
          <p:cNvPr id="20" name="Rectángulo: esquinas redondeadas 19" descr="ESTUDIANTE">
            <a:extLst>
              <a:ext uri="{FF2B5EF4-FFF2-40B4-BE49-F238E27FC236}">
                <a16:creationId xmlns:a16="http://schemas.microsoft.com/office/drawing/2014/main" id="{FD216A3E-EEF4-1423-38CA-BC7EEBCAE208}"/>
              </a:ext>
            </a:extLst>
          </p:cNvPr>
          <p:cNvSpPr/>
          <p:nvPr/>
        </p:nvSpPr>
        <p:spPr>
          <a:xfrm>
            <a:off x="3057341" y="4114796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Costo</a:t>
            </a:r>
          </a:p>
        </p:txBody>
      </p:sp>
      <p:sp>
        <p:nvSpPr>
          <p:cNvPr id="21" name="Rectángulo: esquinas redondeadas 20" descr="ESTUDIANTE">
            <a:extLst>
              <a:ext uri="{FF2B5EF4-FFF2-40B4-BE49-F238E27FC236}">
                <a16:creationId xmlns:a16="http://schemas.microsoft.com/office/drawing/2014/main" id="{34F7EE03-F5E5-4B96-E4A0-14A091CD1102}"/>
              </a:ext>
            </a:extLst>
          </p:cNvPr>
          <p:cNvSpPr/>
          <p:nvPr/>
        </p:nvSpPr>
        <p:spPr>
          <a:xfrm>
            <a:off x="3057341" y="4760157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Tiempo de entrega</a:t>
            </a:r>
          </a:p>
        </p:txBody>
      </p:sp>
      <p:sp>
        <p:nvSpPr>
          <p:cNvPr id="24" name="Rectángulo: esquinas redondeadas 23" descr="ESTUDIANTE">
            <a:extLst>
              <a:ext uri="{FF2B5EF4-FFF2-40B4-BE49-F238E27FC236}">
                <a16:creationId xmlns:a16="http://schemas.microsoft.com/office/drawing/2014/main" id="{BC71B0F8-9526-CF3A-DF88-B581789411F1}"/>
              </a:ext>
            </a:extLst>
          </p:cNvPr>
          <p:cNvSpPr/>
          <p:nvPr/>
        </p:nvSpPr>
        <p:spPr>
          <a:xfrm>
            <a:off x="5564567" y="2178713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ID_Médico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5" name="Rectángulo: esquinas redondeadas 24" descr="ESTUDIANTE">
            <a:extLst>
              <a:ext uri="{FF2B5EF4-FFF2-40B4-BE49-F238E27FC236}">
                <a16:creationId xmlns:a16="http://schemas.microsoft.com/office/drawing/2014/main" id="{ECC1D7DF-BFC9-8B51-6CE0-3A635B1E7B58}"/>
              </a:ext>
            </a:extLst>
          </p:cNvPr>
          <p:cNvSpPr/>
          <p:nvPr/>
        </p:nvSpPr>
        <p:spPr>
          <a:xfrm>
            <a:off x="5564567" y="2824074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</a:t>
            </a:r>
          </a:p>
        </p:txBody>
      </p:sp>
      <p:sp>
        <p:nvSpPr>
          <p:cNvPr id="26" name="Rectángulo: esquinas redondeadas 25" descr="ESTUDIANTE">
            <a:extLst>
              <a:ext uri="{FF2B5EF4-FFF2-40B4-BE49-F238E27FC236}">
                <a16:creationId xmlns:a16="http://schemas.microsoft.com/office/drawing/2014/main" id="{AAB070B9-FFD8-23EA-206D-C48EF8CC6A18}"/>
              </a:ext>
            </a:extLst>
          </p:cNvPr>
          <p:cNvSpPr/>
          <p:nvPr/>
        </p:nvSpPr>
        <p:spPr>
          <a:xfrm>
            <a:off x="5564567" y="3469435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Apellido</a:t>
            </a:r>
          </a:p>
        </p:txBody>
      </p:sp>
      <p:sp>
        <p:nvSpPr>
          <p:cNvPr id="27" name="Rectángulo: esquinas redondeadas 26" descr="ESTUDIANTE">
            <a:extLst>
              <a:ext uri="{FF2B5EF4-FFF2-40B4-BE49-F238E27FC236}">
                <a16:creationId xmlns:a16="http://schemas.microsoft.com/office/drawing/2014/main" id="{84B50D0E-7CC2-8757-A4A3-D534101973E0}"/>
              </a:ext>
            </a:extLst>
          </p:cNvPr>
          <p:cNvSpPr/>
          <p:nvPr/>
        </p:nvSpPr>
        <p:spPr>
          <a:xfrm>
            <a:off x="5564567" y="4114796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Especialidad</a:t>
            </a:r>
          </a:p>
        </p:txBody>
      </p:sp>
      <p:sp>
        <p:nvSpPr>
          <p:cNvPr id="29" name="Rectángulo: esquinas redondeadas 28" descr="ESTUDIANTE">
            <a:extLst>
              <a:ext uri="{FF2B5EF4-FFF2-40B4-BE49-F238E27FC236}">
                <a16:creationId xmlns:a16="http://schemas.microsoft.com/office/drawing/2014/main" id="{5F0ADD3F-F733-E630-AD0C-354D8EB74E0E}"/>
              </a:ext>
            </a:extLst>
          </p:cNvPr>
          <p:cNvSpPr/>
          <p:nvPr/>
        </p:nvSpPr>
        <p:spPr>
          <a:xfrm>
            <a:off x="5564567" y="4760157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Correo electrónico</a:t>
            </a:r>
          </a:p>
        </p:txBody>
      </p:sp>
      <p:sp>
        <p:nvSpPr>
          <p:cNvPr id="30" name="Rectángulo: esquinas redondeadas 29" descr="ESTUDIANTE">
            <a:extLst>
              <a:ext uri="{FF2B5EF4-FFF2-40B4-BE49-F238E27FC236}">
                <a16:creationId xmlns:a16="http://schemas.microsoft.com/office/drawing/2014/main" id="{141ED6BE-926A-12B9-E463-F874C4E49F86}"/>
              </a:ext>
            </a:extLst>
          </p:cNvPr>
          <p:cNvSpPr/>
          <p:nvPr/>
        </p:nvSpPr>
        <p:spPr>
          <a:xfrm>
            <a:off x="5564567" y="5405518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Teléfono</a:t>
            </a:r>
          </a:p>
        </p:txBody>
      </p:sp>
      <p:sp>
        <p:nvSpPr>
          <p:cNvPr id="31" name="Rectángulo: esquinas redondeadas 30" descr="ESTUDIANTE">
            <a:extLst>
              <a:ext uri="{FF2B5EF4-FFF2-40B4-BE49-F238E27FC236}">
                <a16:creationId xmlns:a16="http://schemas.microsoft.com/office/drawing/2014/main" id="{FB2A91FB-F9D6-6E09-A242-CBB48A210AF5}"/>
              </a:ext>
            </a:extLst>
          </p:cNvPr>
          <p:cNvSpPr/>
          <p:nvPr/>
        </p:nvSpPr>
        <p:spPr>
          <a:xfrm>
            <a:off x="7606436" y="1944226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ID_Resultado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2" name="Rectángulo: esquinas redondeadas 31" descr="ESTUDIANTE">
            <a:extLst>
              <a:ext uri="{FF2B5EF4-FFF2-40B4-BE49-F238E27FC236}">
                <a16:creationId xmlns:a16="http://schemas.microsoft.com/office/drawing/2014/main" id="{175EF1AD-F3D4-71C8-A8A0-03FB09F527C2}"/>
              </a:ext>
            </a:extLst>
          </p:cNvPr>
          <p:cNvSpPr/>
          <p:nvPr/>
        </p:nvSpPr>
        <p:spPr>
          <a:xfrm>
            <a:off x="7604011" y="2451366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ID_Paciente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3" name="Rectángulo: esquinas redondeadas 32" descr="ESTUDIANTE">
            <a:extLst>
              <a:ext uri="{FF2B5EF4-FFF2-40B4-BE49-F238E27FC236}">
                <a16:creationId xmlns:a16="http://schemas.microsoft.com/office/drawing/2014/main" id="{617B058A-0D4E-AE2F-73FF-D2F049509F17}"/>
              </a:ext>
            </a:extLst>
          </p:cNvPr>
          <p:cNvSpPr/>
          <p:nvPr/>
        </p:nvSpPr>
        <p:spPr>
          <a:xfrm>
            <a:off x="7604011" y="2988876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ID_Prueba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4" name="Rectángulo: esquinas redondeadas 33" descr="ESTUDIANTE">
            <a:extLst>
              <a:ext uri="{FF2B5EF4-FFF2-40B4-BE49-F238E27FC236}">
                <a16:creationId xmlns:a16="http://schemas.microsoft.com/office/drawing/2014/main" id="{E07ECC0E-C0C0-809B-608C-0A290BB6DABD}"/>
              </a:ext>
            </a:extLst>
          </p:cNvPr>
          <p:cNvSpPr/>
          <p:nvPr/>
        </p:nvSpPr>
        <p:spPr>
          <a:xfrm>
            <a:off x="10230321" y="2178713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realización</a:t>
            </a:r>
          </a:p>
        </p:txBody>
      </p:sp>
      <p:sp>
        <p:nvSpPr>
          <p:cNvPr id="36" name="Rectángulo: esquinas redondeadas 35" descr="ESTUDIANTE">
            <a:extLst>
              <a:ext uri="{FF2B5EF4-FFF2-40B4-BE49-F238E27FC236}">
                <a16:creationId xmlns:a16="http://schemas.microsoft.com/office/drawing/2014/main" id="{B9925553-DDA0-0BF1-B13D-CF36D3B7F89E}"/>
              </a:ext>
            </a:extLst>
          </p:cNvPr>
          <p:cNvSpPr/>
          <p:nvPr/>
        </p:nvSpPr>
        <p:spPr>
          <a:xfrm>
            <a:off x="10277169" y="4476961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ID_Orden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7" name="Rectángulo: esquinas redondeadas 36" descr="ESTUDIANTE">
            <a:extLst>
              <a:ext uri="{FF2B5EF4-FFF2-40B4-BE49-F238E27FC236}">
                <a16:creationId xmlns:a16="http://schemas.microsoft.com/office/drawing/2014/main" id="{F71DEB14-D29B-3EAE-7795-E04F48E29DBF}"/>
              </a:ext>
            </a:extLst>
          </p:cNvPr>
          <p:cNvSpPr/>
          <p:nvPr/>
        </p:nvSpPr>
        <p:spPr>
          <a:xfrm>
            <a:off x="10277169" y="512777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ID_Paciente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8" name="Rectángulo: esquinas redondeadas 37" descr="ESTUDIANTE">
            <a:extLst>
              <a:ext uri="{FF2B5EF4-FFF2-40B4-BE49-F238E27FC236}">
                <a16:creationId xmlns:a16="http://schemas.microsoft.com/office/drawing/2014/main" id="{E9CD28CA-1026-C6F2-5A1B-DE56FBB25773}"/>
              </a:ext>
            </a:extLst>
          </p:cNvPr>
          <p:cNvSpPr/>
          <p:nvPr/>
        </p:nvSpPr>
        <p:spPr>
          <a:xfrm>
            <a:off x="10277169" y="5773133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ID_Prueba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9" name="Rectángulo: esquinas redondeadas 38" descr="ESTUDIANTE">
            <a:extLst>
              <a:ext uri="{FF2B5EF4-FFF2-40B4-BE49-F238E27FC236}">
                <a16:creationId xmlns:a16="http://schemas.microsoft.com/office/drawing/2014/main" id="{7185B929-EEFF-9D7E-80F7-C53398FD20AB}"/>
              </a:ext>
            </a:extLst>
          </p:cNvPr>
          <p:cNvSpPr/>
          <p:nvPr/>
        </p:nvSpPr>
        <p:spPr>
          <a:xfrm>
            <a:off x="10277169" y="641849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orden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D6F02658-A3F4-7C78-519B-F12A416D2EF9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-2293467" y="3920383"/>
            <a:ext cx="5048850" cy="325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730E41E-F5D6-4943-317B-1AF9EE022BB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303326" y="1466878"/>
            <a:ext cx="67840" cy="4543649"/>
          </a:xfrm>
          <a:prstGeom prst="bentConnector4">
            <a:avLst>
              <a:gd name="adj1" fmla="val -336969"/>
              <a:gd name="adj2" fmla="val 99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C6B0CB4-BAE2-2F99-33D4-55283D7B3E40}"/>
              </a:ext>
            </a:extLst>
          </p:cNvPr>
          <p:cNvCxnSpPr>
            <a:cxnSpLocks/>
          </p:cNvCxnSpPr>
          <p:nvPr/>
        </p:nvCxnSpPr>
        <p:spPr>
          <a:xfrm>
            <a:off x="73516" y="5295775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071E8C-182F-8717-DFB3-617C8A60EDFB}"/>
              </a:ext>
            </a:extLst>
          </p:cNvPr>
          <p:cNvCxnSpPr>
            <a:cxnSpLocks/>
          </p:cNvCxnSpPr>
          <p:nvPr/>
        </p:nvCxnSpPr>
        <p:spPr>
          <a:xfrm>
            <a:off x="61479" y="4691775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4ED4024-BAF1-2DC2-959B-BAEFC8709897}"/>
              </a:ext>
            </a:extLst>
          </p:cNvPr>
          <p:cNvCxnSpPr>
            <a:cxnSpLocks/>
          </p:cNvCxnSpPr>
          <p:nvPr/>
        </p:nvCxnSpPr>
        <p:spPr>
          <a:xfrm>
            <a:off x="82591" y="4070767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5DE4BC9-598B-2A8A-5DFA-3173FF2EB322}"/>
              </a:ext>
            </a:extLst>
          </p:cNvPr>
          <p:cNvCxnSpPr>
            <a:cxnSpLocks/>
          </p:cNvCxnSpPr>
          <p:nvPr/>
        </p:nvCxnSpPr>
        <p:spPr>
          <a:xfrm>
            <a:off x="70445" y="3473671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80FFF71-42CF-1B13-7877-4A55D9424A24}"/>
              </a:ext>
            </a:extLst>
          </p:cNvPr>
          <p:cNvCxnSpPr>
            <a:cxnSpLocks/>
          </p:cNvCxnSpPr>
          <p:nvPr/>
        </p:nvCxnSpPr>
        <p:spPr>
          <a:xfrm>
            <a:off x="70445" y="2201572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DDE2580-7759-0B1A-FA06-BD50973A469D}"/>
              </a:ext>
            </a:extLst>
          </p:cNvPr>
          <p:cNvCxnSpPr>
            <a:stCxn id="13" idx="1"/>
            <a:endCxn id="21" idx="1"/>
          </p:cNvCxnSpPr>
          <p:nvPr/>
        </p:nvCxnSpPr>
        <p:spPr>
          <a:xfrm rot="10800000" flipV="1">
            <a:off x="3057341" y="1466879"/>
            <a:ext cx="230198" cy="3514996"/>
          </a:xfrm>
          <a:prstGeom prst="bentConnector3">
            <a:avLst>
              <a:gd name="adj1" fmla="val 199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3F603C7-53F5-99F2-BA25-E8D0C4811A7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2341" y="4336513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FBDD6BC0-33E3-C26D-9527-381C2066B13D}"/>
              </a:ext>
            </a:extLst>
          </p:cNvPr>
          <p:cNvCxnSpPr>
            <a:cxnSpLocks/>
          </p:cNvCxnSpPr>
          <p:nvPr/>
        </p:nvCxnSpPr>
        <p:spPr>
          <a:xfrm>
            <a:off x="2837117" y="3674590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7E681DC-72F7-3B69-8FF3-EEBC9F4585AB}"/>
              </a:ext>
            </a:extLst>
          </p:cNvPr>
          <p:cNvCxnSpPr>
            <a:cxnSpLocks/>
          </p:cNvCxnSpPr>
          <p:nvPr/>
        </p:nvCxnSpPr>
        <p:spPr>
          <a:xfrm>
            <a:off x="2837117" y="3051129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9303975-4BC7-8F39-C2DB-1F2192D11AAF}"/>
              </a:ext>
            </a:extLst>
          </p:cNvPr>
          <p:cNvCxnSpPr>
            <a:cxnSpLocks/>
          </p:cNvCxnSpPr>
          <p:nvPr/>
        </p:nvCxnSpPr>
        <p:spPr>
          <a:xfrm>
            <a:off x="2837117" y="2400430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B906F8C5-C354-5BB0-73A2-8EEFB3E47459}"/>
              </a:ext>
            </a:extLst>
          </p:cNvPr>
          <p:cNvCxnSpPr>
            <a:cxnSpLocks/>
            <a:stCxn id="14" idx="2"/>
            <a:endCxn id="30" idx="1"/>
          </p:cNvCxnSpPr>
          <p:nvPr/>
        </p:nvCxnSpPr>
        <p:spPr>
          <a:xfrm rot="5400000">
            <a:off x="4519089" y="2886430"/>
            <a:ext cx="3786285" cy="1695327"/>
          </a:xfrm>
          <a:prstGeom prst="bentConnector4">
            <a:avLst>
              <a:gd name="adj1" fmla="val 3601"/>
              <a:gd name="adj2" fmla="val 113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79DA506D-4E01-4646-DD13-BC48A5EEE854}"/>
              </a:ext>
            </a:extLst>
          </p:cNvPr>
          <p:cNvCxnSpPr>
            <a:endCxn id="29" idx="1"/>
          </p:cNvCxnSpPr>
          <p:nvPr/>
        </p:nvCxnSpPr>
        <p:spPr>
          <a:xfrm>
            <a:off x="5332524" y="4981874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E799486-A59F-2A0B-FB9F-539F5FD31E79}"/>
              </a:ext>
            </a:extLst>
          </p:cNvPr>
          <p:cNvCxnSpPr/>
          <p:nvPr/>
        </p:nvCxnSpPr>
        <p:spPr>
          <a:xfrm>
            <a:off x="5317161" y="4336512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4D5348E8-5469-125C-D097-7C8811FA1D73}"/>
              </a:ext>
            </a:extLst>
          </p:cNvPr>
          <p:cNvCxnSpPr/>
          <p:nvPr/>
        </p:nvCxnSpPr>
        <p:spPr>
          <a:xfrm>
            <a:off x="5332524" y="3674589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1A86DFE-C187-9899-CEA9-BBC47380B0E8}"/>
              </a:ext>
            </a:extLst>
          </p:cNvPr>
          <p:cNvCxnSpPr/>
          <p:nvPr/>
        </p:nvCxnSpPr>
        <p:spPr>
          <a:xfrm>
            <a:off x="5332524" y="3028079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B092F3A-9BF4-5006-4235-9CD46BA11E19}"/>
              </a:ext>
            </a:extLst>
          </p:cNvPr>
          <p:cNvCxnSpPr/>
          <p:nvPr/>
        </p:nvCxnSpPr>
        <p:spPr>
          <a:xfrm>
            <a:off x="5332523" y="2395781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E1D20E4-9B1B-4768-D86C-A1D7AE01E8E8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 rot="16200000" flipH="1">
            <a:off x="10838628" y="1841403"/>
            <a:ext cx="337762" cy="336857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F7E33DF-49BE-AB39-0166-101401741C5E}"/>
              </a:ext>
            </a:extLst>
          </p:cNvPr>
          <p:cNvCxnSpPr>
            <a:stCxn id="16" idx="3"/>
            <a:endCxn id="36" idx="1"/>
          </p:cNvCxnSpPr>
          <p:nvPr/>
        </p:nvCxnSpPr>
        <p:spPr>
          <a:xfrm flipV="1">
            <a:off x="9641156" y="4698679"/>
            <a:ext cx="636013" cy="1670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77535B78-53F8-948F-BAE3-9E5BEE23A600}"/>
              </a:ext>
            </a:extLst>
          </p:cNvPr>
          <p:cNvCxnSpPr>
            <a:cxnSpLocks/>
          </p:cNvCxnSpPr>
          <p:nvPr/>
        </p:nvCxnSpPr>
        <p:spPr>
          <a:xfrm>
            <a:off x="9654428" y="6368712"/>
            <a:ext cx="636013" cy="271499"/>
          </a:xfrm>
          <a:prstGeom prst="bentConnector3">
            <a:avLst>
              <a:gd name="adj1" fmla="val 48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52299C97-C63A-F546-A05B-B789E5559737}"/>
              </a:ext>
            </a:extLst>
          </p:cNvPr>
          <p:cNvCxnSpPr>
            <a:endCxn id="37" idx="1"/>
          </p:cNvCxnSpPr>
          <p:nvPr/>
        </p:nvCxnSpPr>
        <p:spPr>
          <a:xfrm>
            <a:off x="9975568" y="5349489"/>
            <a:ext cx="301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08EA48A-5FFA-8103-ED6A-E87E830DE908}"/>
              </a:ext>
            </a:extLst>
          </p:cNvPr>
          <p:cNvCxnSpPr/>
          <p:nvPr/>
        </p:nvCxnSpPr>
        <p:spPr>
          <a:xfrm>
            <a:off x="9975567" y="5994640"/>
            <a:ext cx="301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B79B8BD1-527E-5742-BB7F-25574E96FB21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982683" y="-3763591"/>
            <a:ext cx="12700" cy="9712795"/>
          </a:xfrm>
          <a:prstGeom prst="bentConnector3">
            <a:avLst>
              <a:gd name="adj1" fmla="val 231093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8E07376-66EF-E684-F591-90A30A337CC3}"/>
              </a:ext>
            </a:extLst>
          </p:cNvPr>
          <p:cNvSpPr txBox="1"/>
          <p:nvPr/>
        </p:nvSpPr>
        <p:spPr>
          <a:xfrm>
            <a:off x="8906407" y="738177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15BC5FAF-08A7-B0AA-1825-D7C880F0124E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16200000" flipH="1">
            <a:off x="6876273" y="-1672969"/>
            <a:ext cx="374073" cy="5905622"/>
          </a:xfrm>
          <a:prstGeom prst="bentConnector4">
            <a:avLst>
              <a:gd name="adj1" fmla="val -24839"/>
              <a:gd name="adj2" fmla="val 7794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E56A13D3-E8D8-C9B1-7B06-79F1492E0356}"/>
              </a:ext>
            </a:extLst>
          </p:cNvPr>
          <p:cNvSpPr txBox="1"/>
          <p:nvPr/>
        </p:nvSpPr>
        <p:spPr>
          <a:xfrm>
            <a:off x="8123513" y="96197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C15216A3-4BDF-09AB-19AD-273DE09627D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949246" y="1466879"/>
            <a:ext cx="5977639" cy="4901834"/>
          </a:xfrm>
          <a:prstGeom prst="bentConnector3">
            <a:avLst>
              <a:gd name="adj1" fmla="val 1072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697017B-0FBC-77AB-74BC-06A3FE4D35D3}"/>
              </a:ext>
            </a:extLst>
          </p:cNvPr>
          <p:cNvSpPr txBox="1"/>
          <p:nvPr/>
        </p:nvSpPr>
        <p:spPr>
          <a:xfrm>
            <a:off x="2944617" y="631578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785F94DA-B298-C8E0-67E5-F3DA7FB6A0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6233" y="1965340"/>
            <a:ext cx="4144349" cy="3882873"/>
          </a:xfrm>
          <a:prstGeom prst="bentConnector3">
            <a:avLst>
              <a:gd name="adj1" fmla="val 9868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F61975F0-3896-8D98-7295-3271F3FEDB79}"/>
              </a:ext>
            </a:extLst>
          </p:cNvPr>
          <p:cNvSpPr txBox="1"/>
          <p:nvPr/>
        </p:nvSpPr>
        <p:spPr>
          <a:xfrm>
            <a:off x="4802075" y="589127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161E0B94-9A2B-DC19-9252-9F13FFADF0AC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6013804" y="3224423"/>
            <a:ext cx="4128188" cy="1412246"/>
          </a:xfrm>
          <a:prstGeom prst="bentConnector3">
            <a:avLst>
              <a:gd name="adj1" fmla="val 8787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C2762750-2586-04CE-E326-052D2A91C148}"/>
              </a:ext>
            </a:extLst>
          </p:cNvPr>
          <p:cNvSpPr txBox="1"/>
          <p:nvPr/>
        </p:nvSpPr>
        <p:spPr>
          <a:xfrm>
            <a:off x="7581728" y="5432011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C88BCA1-7AC9-BFDF-EF67-FC53C5E9DEE2}"/>
              </a:ext>
            </a:extLst>
          </p:cNvPr>
          <p:cNvSpPr txBox="1"/>
          <p:nvPr/>
        </p:nvSpPr>
        <p:spPr>
          <a:xfrm>
            <a:off x="2113198" y="834109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(N:N)</a:t>
            </a:r>
          </a:p>
        </p:txBody>
      </p: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76F0BB1E-6653-E6C0-9F8B-C095CB8575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62942" y="-1974646"/>
            <a:ext cx="12700" cy="6133608"/>
          </a:xfrm>
          <a:prstGeom prst="bentConnector3">
            <a:avLst>
              <a:gd name="adj1" fmla="val 16141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: esquinas redondeadas 21" descr="ESTUDIANTE">
            <a:extLst>
              <a:ext uri="{FF2B5EF4-FFF2-40B4-BE49-F238E27FC236}">
                <a16:creationId xmlns:a16="http://schemas.microsoft.com/office/drawing/2014/main" id="{E8FCF115-5129-B064-7738-46BF43BBF74F}"/>
              </a:ext>
            </a:extLst>
          </p:cNvPr>
          <p:cNvSpPr/>
          <p:nvPr/>
        </p:nvSpPr>
        <p:spPr>
          <a:xfrm>
            <a:off x="393773" y="6385905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Teléfono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1848690-9311-4DE7-90D0-688B17D6B7A8}"/>
              </a:ext>
            </a:extLst>
          </p:cNvPr>
          <p:cNvCxnSpPr>
            <a:cxnSpLocks/>
          </p:cNvCxnSpPr>
          <p:nvPr/>
        </p:nvCxnSpPr>
        <p:spPr>
          <a:xfrm>
            <a:off x="82099" y="2811020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ángulo: esquinas redondeadas 51" descr="ESTUDIANTE">
            <a:extLst>
              <a:ext uri="{FF2B5EF4-FFF2-40B4-BE49-F238E27FC236}">
                <a16:creationId xmlns:a16="http://schemas.microsoft.com/office/drawing/2014/main" id="{BAA86CDF-D058-9507-D9EB-F0F0D5FBB91A}"/>
              </a:ext>
            </a:extLst>
          </p:cNvPr>
          <p:cNvSpPr/>
          <p:nvPr/>
        </p:nvSpPr>
        <p:spPr>
          <a:xfrm>
            <a:off x="10225473" y="284318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Resultado</a:t>
            </a:r>
          </a:p>
        </p:txBody>
      </p: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D802D0A-0A19-8CA6-D0F0-F314C176EA7C}"/>
              </a:ext>
            </a:extLst>
          </p:cNvPr>
          <p:cNvCxnSpPr>
            <a:cxnSpLocks/>
            <a:stCxn id="15" idx="2"/>
            <a:endCxn id="52" idx="1"/>
          </p:cNvCxnSpPr>
          <p:nvPr/>
        </p:nvCxnSpPr>
        <p:spPr>
          <a:xfrm rot="5400000">
            <a:off x="9920303" y="2146121"/>
            <a:ext cx="1223949" cy="613608"/>
          </a:xfrm>
          <a:prstGeom prst="bentConnector4">
            <a:avLst>
              <a:gd name="adj1" fmla="val 13468"/>
              <a:gd name="adj2" fmla="val 157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9E26CBB-957F-DC8F-1182-671B5AB5468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9497670" y="2159321"/>
            <a:ext cx="357180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4FB9F16-481E-EC33-D56D-11B072A14EC9}"/>
              </a:ext>
            </a:extLst>
          </p:cNvPr>
          <p:cNvCxnSpPr>
            <a:cxnSpLocks/>
          </p:cNvCxnSpPr>
          <p:nvPr/>
        </p:nvCxnSpPr>
        <p:spPr>
          <a:xfrm flipH="1">
            <a:off x="9497669" y="2625680"/>
            <a:ext cx="390947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327C455E-6770-824F-3261-ECF125D87EC3}"/>
              </a:ext>
            </a:extLst>
          </p:cNvPr>
          <p:cNvCxnSpPr>
            <a:cxnSpLocks/>
          </p:cNvCxnSpPr>
          <p:nvPr/>
        </p:nvCxnSpPr>
        <p:spPr>
          <a:xfrm flipH="1">
            <a:off x="9495245" y="3250704"/>
            <a:ext cx="390947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38AB500E-CF11-8573-0BB0-D11FDC8ECD98}"/>
              </a:ext>
            </a:extLst>
          </p:cNvPr>
          <p:cNvCxnSpPr/>
          <p:nvPr/>
        </p:nvCxnSpPr>
        <p:spPr>
          <a:xfrm flipV="1">
            <a:off x="9875691" y="3055973"/>
            <a:ext cx="0" cy="21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ángulo: esquinas redondeadas 118" descr="ESTUDIANTE">
            <a:extLst>
              <a:ext uri="{FF2B5EF4-FFF2-40B4-BE49-F238E27FC236}">
                <a16:creationId xmlns:a16="http://schemas.microsoft.com/office/drawing/2014/main" id="{EE83551D-B9E1-AE61-085D-394C68B45839}"/>
              </a:ext>
            </a:extLst>
          </p:cNvPr>
          <p:cNvSpPr/>
          <p:nvPr/>
        </p:nvSpPr>
        <p:spPr>
          <a:xfrm>
            <a:off x="7610902" y="480195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>
                <a:solidFill>
                  <a:schemeClr val="tx1"/>
                </a:solidFill>
                <a:latin typeface="Amasis MT Pro Medium" panose="02040604050005020304" pitchFamily="18" charset="0"/>
              </a:rPr>
              <a:t>ID_Médico</a:t>
            </a:r>
            <a:endParaRPr lang="es-AR" sz="14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E2DB1670-3C08-9A9B-8F43-4795212B5DE9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9502136" y="5023671"/>
            <a:ext cx="457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3961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1099</Words>
  <Application>Microsoft Office PowerPoint</Application>
  <PresentationFormat>Panorámica</PresentationFormat>
  <Paragraphs>185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Meiryo</vt:lpstr>
      <vt:lpstr>Amasis MT Pro Medium</vt:lpstr>
      <vt:lpstr>Arial</vt:lpstr>
      <vt:lpstr>Corbel</vt:lpstr>
      <vt:lpstr>DM Sans</vt:lpstr>
      <vt:lpstr>Söhne</vt:lpstr>
      <vt:lpstr>ShojiVTI</vt:lpstr>
      <vt:lpstr>Diagrama entidad-relación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entidad-relación</dc:title>
  <dc:creator>PAMELA WURTZ</dc:creator>
  <cp:lastModifiedBy>PAMELA WURTZ</cp:lastModifiedBy>
  <cp:revision>3</cp:revision>
  <dcterms:created xsi:type="dcterms:W3CDTF">2023-07-09T14:47:38Z</dcterms:created>
  <dcterms:modified xsi:type="dcterms:W3CDTF">2023-07-23T22:31:26Z</dcterms:modified>
</cp:coreProperties>
</file>