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B975C-EDD2-FD46-4A64-6548A9438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B58B3-0268-6DCF-D9EA-54CC4E5C7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D74F7-AFBB-112B-CB58-E7B80425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C5DBE-2742-270A-D217-7996B524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AD06FC-5DFE-1A0C-FC82-298A7592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207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21B10-9EEA-7AA8-2E9E-79093C9E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1EA2EC-A6DF-95B2-5107-C353F8E5C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6FF13-F512-8CC1-6F2F-5C1D6E12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4DA60-EABC-5E6D-7C06-179A7AD3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6BB79-1B7F-6E9D-0103-3830A78A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3689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8081B6-A3B0-FD18-8284-46B8AF18D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BBE5E5-4F5E-53F8-1ACC-E415443D4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9A505-3A21-9B4F-AFF9-D38EB913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44FB9-71F7-8E28-6FBC-56D36E4F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41AC4-C71E-9217-76D7-39BFE03B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124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1D9B8-21BE-9EB9-689A-D56F4D85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344AF-476C-DA8A-7148-E9884510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13603-E6B2-8B13-10F0-C54B848F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EA8E4-BDCD-05F2-E2F4-0CF3D62E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98BEEC-44D3-88C3-2864-5820C882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811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07B91-6D20-74EB-C60C-5B347A7A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62DFFB-0A53-2809-509F-1555B2FF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26E97-E955-E198-1EA0-A513A382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0F855-47B1-4C28-03F2-955B3910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45A31-9FE1-1517-D1D3-DC2A3BDE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952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E7612-4D78-1668-789B-D2FEC96D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66820-BABE-2F5E-BBFB-19CE4C790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4019CC-B467-9F74-16BC-7729E0C8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BC73AD-CE2E-EE0D-742B-212450BA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B49511-0155-D7DB-FA37-C4ED64FC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93C22-C8F2-0728-834E-3D2DB9AF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133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01AB4-2808-88B5-B500-09811817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86CD9B-AF54-4ACE-3C13-3D89C85F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8E3F8-7A6C-575C-21E9-B513EF2D7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998E48-BE61-7739-2B77-7AC4AEA7A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C96EC4-4855-BDFB-DCC9-E6FD8C49E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449B90-E47C-2561-EE4D-6A6CC735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79190E-A497-00DC-527D-3733D4A4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E29CD3-2E19-BFA2-797C-48EBFFFE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2826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7358C-9ACC-1DE6-BA55-1DF8E9A4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E22A11-108E-DC02-7C48-6BC21788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33EBA4-BE17-933D-3A55-93BC46C7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E94541-EBE5-2243-3A8B-A72920DE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613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226216-0795-297C-8D50-C40A3BA1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4CBC8C-04A1-AE2B-1A87-E2C18E93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0C950D-9D3C-9153-8BAE-56C5505D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2954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1B7F9-4F19-B986-2E41-6F063927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F7829-62F2-5F07-7F31-8B938421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B86E5D-1100-BE27-1057-9BF96F9B2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45C784-569E-6BCF-FFED-7DB43B75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FF38A1-763E-38ED-E31B-52DFBD89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AA3506-C7E5-FC62-C54E-44976D57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7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3D1ED-CDC6-34AA-68D9-E95E2E35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92D700-4960-643A-5ED5-987171892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D02970-287A-18E7-C357-5EFB947C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ED10C-E393-DE75-E906-C8EF716E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42326A-9525-FC11-FB32-4B0C72B8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F3C99B-981D-CE0F-51B8-E5704252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426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7738C0-EF8D-24D2-F831-4DD9FA9F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84ECB-3D7F-BF67-A258-C59EDE7F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CDC795-49EC-1550-7B6F-8B4408B6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B94E-8136-45D6-BBC1-35FCEE98E301}" type="datetimeFigureOut">
              <a:rPr lang="es-AR" smtClean="0"/>
              <a:t>30/7/2023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D884E-4FFE-B2AC-9E1E-5C7A058BC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DE6DFD-6F84-36F4-2102-D96F8334D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5C37F-E71C-4E19-BB20-9264BA201D2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137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43yQcaHFN43Y27h7i0t88cfDd4BvmG2d/view?usp=drive_li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sferas blancas con un efecto borroso">
            <a:extLst>
              <a:ext uri="{FF2B5EF4-FFF2-40B4-BE49-F238E27FC236}">
                <a16:creationId xmlns:a16="http://schemas.microsoft.com/office/drawing/2014/main" id="{E544989F-9566-FBC0-2D0D-6635F61F0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8000"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046" b="20608"/>
          <a:stretch/>
        </p:blipFill>
        <p:spPr>
          <a:xfrm>
            <a:off x="0" y="5703"/>
            <a:ext cx="12191233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8A1AFD0D-44AA-2759-60AE-7CCD5E592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89" y="539887"/>
            <a:ext cx="1654834" cy="1654834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1FC016A-A70E-DED6-5BFA-1FD1FB1383B9}"/>
              </a:ext>
            </a:extLst>
          </p:cNvPr>
          <p:cNvSpPr txBox="1">
            <a:spLocks/>
          </p:cNvSpPr>
          <p:nvPr/>
        </p:nvSpPr>
        <p:spPr>
          <a:xfrm>
            <a:off x="602672" y="4003963"/>
            <a:ext cx="10280073" cy="24026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CURSO: SQL</a:t>
            </a:r>
          </a:p>
          <a:p>
            <a:r>
              <a:rPr lang="es-A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COMISIÓN:43430</a:t>
            </a:r>
          </a:p>
          <a:p>
            <a:r>
              <a:rPr lang="es-A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PROFESORA: Lucia Soledad Blanc</a:t>
            </a:r>
          </a:p>
          <a:p>
            <a:r>
              <a:rPr lang="es-A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TUTOR: Nicolas Colombo</a:t>
            </a:r>
          </a:p>
          <a:p>
            <a:r>
              <a:rPr lang="es-AR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ALUMNA: Pamela Beatriz Wurtz</a:t>
            </a:r>
          </a:p>
          <a:p>
            <a:endParaRPr lang="es-AR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543E410-37DE-BE58-99EB-74D40F57F69D}"/>
              </a:ext>
            </a:extLst>
          </p:cNvPr>
          <p:cNvSpPr txBox="1">
            <a:spLocks/>
          </p:cNvSpPr>
          <p:nvPr/>
        </p:nvSpPr>
        <p:spPr>
          <a:xfrm>
            <a:off x="3047999" y="1683328"/>
            <a:ext cx="8938493" cy="313805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AR" sz="5400" b="1" dirty="0">
                <a:latin typeface="Copperplate Gothic Bold" panose="020E0705020206020404" pitchFamily="34" charset="0"/>
              </a:rPr>
              <a:t>PROYECTO FINAL</a:t>
            </a:r>
          </a:p>
          <a:p>
            <a:pPr algn="ctr">
              <a:spcBef>
                <a:spcPts val="0"/>
              </a:spcBef>
            </a:pPr>
            <a:r>
              <a:rPr lang="es-AR" sz="3700" dirty="0"/>
              <a:t>Base de datos para un laboratorio de análisis clínico</a:t>
            </a:r>
          </a:p>
          <a:p>
            <a:pPr algn="ctr">
              <a:spcBef>
                <a:spcPts val="0"/>
              </a:spcBef>
            </a:pPr>
            <a:br>
              <a:rPr lang="es-AR" sz="2400" dirty="0"/>
            </a:br>
            <a:br>
              <a:rPr lang="es-AR" sz="2400" dirty="0"/>
            </a:br>
            <a:r>
              <a:rPr lang="es-AR" sz="2400" dirty="0">
                <a:latin typeface="+mn-lt"/>
              </a:rPr>
              <a:t>1° entrega</a:t>
            </a:r>
            <a:endParaRPr lang="es-AR" sz="52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625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8D2E36-F7CC-CC21-0BE0-1215506F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1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DEAC7B-66DF-3373-713B-7D9C6B9CC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0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9C36D2-B45B-237E-4F9E-8F0B45E9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C77488-8BF2-606A-D616-C2F2503A8BF7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FFFF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DE7F8A-EA73-0DC1-CBFE-C374089307C3}"/>
              </a:ext>
            </a:extLst>
          </p:cNvPr>
          <p:cNvSpPr txBox="1"/>
          <p:nvPr/>
        </p:nvSpPr>
        <p:spPr>
          <a:xfrm>
            <a:off x="0" y="1584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i="0" u="none" strike="noStrike" dirty="0">
                <a:solidFill>
                  <a:schemeClr val="bg1"/>
                </a:solidFill>
                <a:effectLst/>
                <a:latin typeface="DM Sans" pitchFamily="2" charset="0"/>
              </a:rPr>
              <a:t>Archivo SQL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451C1C-0716-BAEA-668B-70CF8F4FD377}"/>
              </a:ext>
            </a:extLst>
          </p:cNvPr>
          <p:cNvSpPr txBox="1"/>
          <p:nvPr/>
        </p:nvSpPr>
        <p:spPr>
          <a:xfrm>
            <a:off x="1433945" y="1156855"/>
            <a:ext cx="9033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 continuación, se comparte el script: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 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2150427-0838-DCF4-8AED-A3981326D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87614"/>
              </p:ext>
            </p:extLst>
          </p:nvPr>
        </p:nvGraphicFramePr>
        <p:xfrm>
          <a:off x="3997036" y="1687314"/>
          <a:ext cx="3779405" cy="105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2" imgW="1698840" imgH="470160" progId="Package">
                  <p:embed/>
                </p:oleObj>
              </mc:Choice>
              <mc:Fallback>
                <p:oleObj name="Objeto empaquetador del shell" showAsIcon="1" r:id="rId2" imgW="1698840" imgH="470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7036" y="1687314"/>
                        <a:ext cx="3779405" cy="1057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C00E1A8-732E-3CFB-C4E2-2A161DAC2837}"/>
              </a:ext>
            </a:extLst>
          </p:cNvPr>
          <p:cNvSpPr/>
          <p:nvPr/>
        </p:nvSpPr>
        <p:spPr>
          <a:xfrm>
            <a:off x="616527" y="1046018"/>
            <a:ext cx="10778837" cy="258387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880D0B-7FAC-CEF1-6B28-9AB76DFE961F}"/>
              </a:ext>
            </a:extLst>
          </p:cNvPr>
          <p:cNvSpPr txBox="1"/>
          <p:nvPr/>
        </p:nvSpPr>
        <p:spPr>
          <a:xfrm>
            <a:off x="1579418" y="2841476"/>
            <a:ext cx="903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hlinkClick r:id="rId4"/>
              </a:rPr>
              <a:t>https://drive.google.com/file/d/143yQcaHFN43Y27h7i0t88cfDd4BvmG2d/view?usp=drive_link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235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alizar resultados médicos mediante rayos x">
            <a:extLst>
              <a:ext uri="{FF2B5EF4-FFF2-40B4-BE49-F238E27FC236}">
                <a16:creationId xmlns:a16="http://schemas.microsoft.com/office/drawing/2014/main" id="{D112AD3F-2BBD-2D3E-29A2-40D505CDC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455" b="1295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F104C20-2BC3-DA05-B0C5-CA8A61A980FB}"/>
              </a:ext>
            </a:extLst>
          </p:cNvPr>
          <p:cNvSpPr txBox="1"/>
          <p:nvPr/>
        </p:nvSpPr>
        <p:spPr>
          <a:xfrm>
            <a:off x="733246" y="3752850"/>
            <a:ext cx="10976150" cy="2811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effectLst/>
              </a:rPr>
              <a:t>Para entender un poco mejor el negocio…..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effectLst/>
              </a:rPr>
              <a:t>El laboratorio clínico busca proporcionar servicios de diagnóstico médico confiables y precisos para apoyar a los médicos en sus decisiones clínicas. El modelo de negocio se enfoca en la excelencia en el servicio, la satisfacción del paciente y la colaboración con el personal médico.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effectLst/>
              </a:rPr>
              <a:t>El laboratorio ofrece una amplia variedad de pruebas médicas y se especializa en realizar análisis clínicos de alta calidad y confiabilidad. Los médicos pueden emitir órdenes para pruebas específicas, y el laboratorio se encarga de llevar a cabo los análisis y proporcionar los resultados en el menor tiempo posible.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effectLst/>
              </a:rPr>
              <a:t>Con la implementación de la base de datos, el laboratorio busca mejorar la eficiencia operativa, reducir los errores en la gestión de información y ofrecer un servicio más ágil y seguro a los pacientes y médicos.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4413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critorio con estetoscopio y teclado de ordenador">
            <a:extLst>
              <a:ext uri="{FF2B5EF4-FFF2-40B4-BE49-F238E27FC236}">
                <a16:creationId xmlns:a16="http://schemas.microsoft.com/office/drawing/2014/main" id="{1CC5238A-77C6-098E-CAAF-A7CFB127F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66" r="2494" b="-2"/>
          <a:stretch/>
        </p:blipFill>
        <p:spPr>
          <a:xfrm>
            <a:off x="20" y="-1"/>
            <a:ext cx="4143544" cy="6856413"/>
          </a:xfrm>
          <a:custGeom>
            <a:avLst/>
            <a:gdLst/>
            <a:ahLst/>
            <a:cxnLst/>
            <a:rect l="l" t="t" r="r" b="b"/>
            <a:pathLst>
              <a:path w="4143564" h="6856413">
                <a:moveTo>
                  <a:pt x="0" y="0"/>
                </a:moveTo>
                <a:lnTo>
                  <a:pt x="4141667" y="0"/>
                </a:lnTo>
                <a:lnTo>
                  <a:pt x="4141086" y="145208"/>
                </a:lnTo>
                <a:cubicBezTo>
                  <a:pt x="4109790" y="1611281"/>
                  <a:pt x="3796834" y="3077353"/>
                  <a:pt x="4047199" y="4543426"/>
                </a:cubicBezTo>
                <a:cubicBezTo>
                  <a:pt x="4172382" y="5276463"/>
                  <a:pt x="4156734" y="6009499"/>
                  <a:pt x="4105878" y="6742536"/>
                </a:cubicBezTo>
                <a:lnTo>
                  <a:pt x="4096763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1ACF1C5-1DC8-2160-623C-42505644AE2A}"/>
              </a:ext>
            </a:extLst>
          </p:cNvPr>
          <p:cNvSpPr txBox="1"/>
          <p:nvPr/>
        </p:nvSpPr>
        <p:spPr>
          <a:xfrm>
            <a:off x="4143564" y="-212143"/>
            <a:ext cx="7950669" cy="7280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br>
              <a:rPr lang="en-US" sz="1600" b="1" i="0" dirty="0">
                <a:effectLst/>
              </a:rPr>
            </a:br>
            <a:r>
              <a:rPr lang="es-AR" sz="1600" b="1" i="0" dirty="0">
                <a:effectLst/>
              </a:rPr>
              <a:t>Introducción</a:t>
            </a:r>
            <a:r>
              <a:rPr lang="en-US" sz="1600" b="1" i="0" dirty="0">
                <a:effectLst/>
              </a:rPr>
              <a:t> al Proyecto</a:t>
            </a:r>
            <a:endParaRPr lang="en-US" sz="1600" b="0" i="0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dirty="0"/>
              <a:t>Dar forma a </a:t>
            </a:r>
            <a:r>
              <a:rPr lang="es-AR" sz="1300" dirty="0"/>
              <a:t>una</a:t>
            </a:r>
            <a:r>
              <a:rPr lang="en-US" sz="1300" b="0" i="0" dirty="0">
                <a:effectLst/>
              </a:rPr>
              <a:t> base de datos en el laboratorio es una herramienta fundamental para gestionar y organizar la información relacionada con los pacientes, pruebas médicas, resultados y órdenes emitidas por los médicos. En el entorno actual de la atención médica, la necesidad de una gestión eficiente y precisa de los datos es crucial para brindar un servicio de calidad y garantizar la seguridad de los pacientes.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effectLst/>
              </a:rPr>
              <a:t>La base de datos se desarrolla con el propósito de proporcionar una solución integral que permita a los profesionales médicos y al personal administrativo acceder, almacenar y gestionar datos de manera confiable y </a:t>
            </a:r>
            <a:r>
              <a:rPr lang="es-AR" sz="1300" b="0" i="0" dirty="0">
                <a:effectLst/>
              </a:rPr>
              <a:t>oportuna</a:t>
            </a:r>
            <a:r>
              <a:rPr lang="en-US" sz="1300" b="0" i="0" dirty="0">
                <a:effectLst/>
              </a:rPr>
              <a:t>. Esto facilitará el seguimiento de pruebas médicas, la emisión de órdenes y la obtención de resultados, optimizando los procesos y mejorando la eficiencia en la toma de decisiones.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i="0" dirty="0">
                <a:effectLst/>
              </a:rPr>
              <a:t>Objetivos</a:t>
            </a:r>
            <a:endParaRPr lang="en-US" sz="1600" b="0" i="0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effectLst/>
              </a:rPr>
              <a:t>Los principales objetivos de la base de datos son: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effectLst/>
              </a:rPr>
              <a:t>1-  Centralizar la información: La base de datos permitirá centralizar toda la información relacionada con pacientes, pruebas médicas, médicos y resultados en un único repositorio. Esto evitará la dispersión de datos y facilitará el acceso y la consulta de información crítica.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effectLst/>
              </a:rPr>
              <a:t>2-  La precisión y seguridad: Al tener un sistema de base de datos robusto, se reducirán los errores de ingreso de datos mejorará y se garantizará la integridad de la información. Esto contribuirá a mejorar la precisión en los diagnósticos y mantener la confidencialidad de los datos de los pacientes.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dirty="0"/>
              <a:t>3-  </a:t>
            </a:r>
            <a:r>
              <a:rPr lang="en-US" sz="1300" b="0" i="0" dirty="0">
                <a:effectLst/>
              </a:rPr>
              <a:t>Optimizar la gestión de órdenes y resultados: La base de datos permitirá gestionar eficientemente las órdenes emitidas por los médicos para realizar pruebas médicas y el seguimiento de los resultados de estas pruebas. Esto facilitará la comunicación entre el personal del laboratorio y los médicos, agilizando los procesos de atención y tratamiento.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445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11DDE9-8253-6759-BB9B-4518F2021B50}"/>
              </a:ext>
            </a:extLst>
          </p:cNvPr>
          <p:cNvSpPr txBox="1"/>
          <p:nvPr/>
        </p:nvSpPr>
        <p:spPr>
          <a:xfrm>
            <a:off x="508958" y="431320"/>
            <a:ext cx="6547450" cy="6254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Evaluación de la situación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solidFill>
                  <a:schemeClr val="tx2"/>
                </a:solidFill>
                <a:effectLst/>
              </a:rPr>
              <a:t>Antes de la implementación de la base de datos, el laboratorio se encontró con varios desafíos en la gestión de la información: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solidFill>
                  <a:schemeClr val="tx2"/>
                </a:solidFill>
                <a:effectLst/>
              </a:rPr>
              <a:t>Desorden y falta de centralización: La información de pacientes, pruebas y resultados se encuentra dispersa en diferentes archivos y sistemas, dificultando su acceso y análisis eficiente.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solidFill>
                  <a:schemeClr val="tx2"/>
                </a:solidFill>
                <a:effectLst/>
              </a:rPr>
              <a:t>Errores en el ingreso de datos: La introducción manual de datos puede llevar a errores y omisiones, lo que afecta negativamente la precisión y confiabilidad de los diagnósticos y tratamientos.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b="0" i="0" dirty="0">
                <a:solidFill>
                  <a:schemeClr val="tx2"/>
                </a:solidFill>
                <a:effectLst/>
              </a:rPr>
              <a:t>Lentitud en el proceso: La falta de un sistema unificado para la gestión de órdenes y resultados puede generar demoras en la entrega de los informes médicos y en la toma de decisiones por parte de los profesionales de la salud.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b="1" i="0" dirty="0">
                <a:solidFill>
                  <a:schemeClr val="tx2"/>
                </a:solidFill>
                <a:effectLst/>
              </a:rPr>
              <a:t>En resumen….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L</a:t>
            </a:r>
            <a:r>
              <a:rPr lang="en-US" sz="1300" b="0" i="0" dirty="0">
                <a:solidFill>
                  <a:schemeClr val="tx2"/>
                </a:solidFill>
                <a:effectLst/>
              </a:rPr>
              <a:t>a base de datos del laboratorio representa una solución tecnológica clave para mejorar la gestión de datos, optimizar los procesos y brindar un servicio médico de calidad en beneficio de la salud y bienestar de los pacientes.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D6E86648-7CFB-7267-ACCD-400B263B7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56B77D-5F03-D483-2DF0-03048ECC16D7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B29B30-E9E0-135F-3CDB-57404A15C3FD}"/>
              </a:ext>
            </a:extLst>
          </p:cNvPr>
          <p:cNvSpPr txBox="1"/>
          <p:nvPr/>
        </p:nvSpPr>
        <p:spPr>
          <a:xfrm>
            <a:off x="0" y="1432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i="0" u="none" strike="noStrike" dirty="0">
                <a:solidFill>
                  <a:schemeClr val="bg1"/>
                </a:solidFill>
                <a:effectLst/>
                <a:latin typeface="DM Sans" pitchFamily="2" charset="0"/>
              </a:rPr>
              <a:t>Diagrama entidad-relación modelo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FB2B1E-85C9-3639-AFB9-5E5EE49CA5BD}"/>
              </a:ext>
            </a:extLst>
          </p:cNvPr>
          <p:cNvSpPr txBox="1"/>
          <p:nvPr/>
        </p:nvSpPr>
        <p:spPr>
          <a:xfrm>
            <a:off x="479814" y="789570"/>
            <a:ext cx="56161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s-AR" sz="1400" b="1" i="0" dirty="0">
                <a:solidFill>
                  <a:srgbClr val="374151"/>
                </a:solidFill>
                <a:effectLst/>
              </a:rPr>
              <a:t>Tabla: </a:t>
            </a:r>
            <a:r>
              <a:rPr lang="es-AR" sz="1400" b="1" dirty="0">
                <a:solidFill>
                  <a:srgbClr val="374151"/>
                </a:solidFill>
              </a:rPr>
              <a:t>Paciente</a:t>
            </a:r>
            <a:endParaRPr lang="es-AR" sz="1400" b="1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</a:rPr>
              <a:t>Campos clave: ID_Paciente (identificador único)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</a:rPr>
              <a:t>Otros campos: - Nombre</a:t>
            </a:r>
            <a:endParaRPr lang="es-AR" sz="1400" dirty="0">
              <a:solidFill>
                <a:srgbClr val="374151"/>
              </a:solidFill>
            </a:endParaRP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</a:rPr>
              <a:t>                                  - Apellido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Fecha de nacimiento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 Género</a:t>
            </a:r>
            <a:endParaRPr lang="es-AR" sz="1400" b="0" i="0" dirty="0">
              <a:solidFill>
                <a:srgbClr val="374151"/>
              </a:solidFill>
              <a:effectLst/>
            </a:endParaRP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Dirección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Correo electrónico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Teléfono</a:t>
            </a:r>
          </a:p>
          <a:p>
            <a:pPr lvl="1" algn="l"/>
            <a:endParaRPr lang="es-AR" sz="14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s-AR" sz="1400" b="1" i="0" dirty="0">
                <a:solidFill>
                  <a:srgbClr val="374151"/>
                </a:solidFill>
                <a:effectLst/>
              </a:rPr>
              <a:t>Tabla: </a:t>
            </a:r>
            <a:r>
              <a:rPr lang="es-AR" sz="1400" b="1" dirty="0">
                <a:solidFill>
                  <a:srgbClr val="374151"/>
                </a:solidFill>
              </a:rPr>
              <a:t>Prueba</a:t>
            </a:r>
            <a:endParaRPr lang="es-AR" sz="1400" b="1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</a:rPr>
              <a:t>Campos clave: ID_</a:t>
            </a:r>
            <a:r>
              <a:rPr lang="es-AR" sz="1400" dirty="0">
                <a:solidFill>
                  <a:srgbClr val="374151"/>
                </a:solidFill>
              </a:rPr>
              <a:t>Prueba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(identificador único)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</a:rPr>
              <a:t>Otros campos: - Nombre de la prueba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 Descripción</a:t>
            </a:r>
            <a:endParaRPr lang="es-AR" sz="1400" b="0" i="0" dirty="0">
              <a:solidFill>
                <a:srgbClr val="374151"/>
              </a:solidFill>
              <a:effectLst/>
            </a:endParaRP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Costo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Tiempo de entrega</a:t>
            </a:r>
          </a:p>
          <a:p>
            <a:pPr lvl="1" algn="l"/>
            <a:endParaRPr lang="es-AR" sz="1400" b="0" i="0" dirty="0">
              <a:solidFill>
                <a:srgbClr val="374151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s-AR" sz="1400" b="1" i="0" dirty="0">
                <a:solidFill>
                  <a:srgbClr val="374151"/>
                </a:solidFill>
                <a:effectLst/>
              </a:rPr>
              <a:t>Tabla: </a:t>
            </a:r>
            <a:r>
              <a:rPr lang="es-AR" sz="1400" b="1" dirty="0">
                <a:solidFill>
                  <a:srgbClr val="374151"/>
                </a:solidFill>
              </a:rPr>
              <a:t>Médico</a:t>
            </a:r>
            <a:endParaRPr lang="es-AR" sz="1400" b="1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</a:rPr>
              <a:t>Campos clave: ID_</a:t>
            </a:r>
            <a:r>
              <a:rPr lang="es-AR" sz="1400" dirty="0">
                <a:solidFill>
                  <a:srgbClr val="374151"/>
                </a:solidFill>
              </a:rPr>
              <a:t>Médico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(identificador único)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</a:rPr>
              <a:t>Otros campos: - Nombre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Apellido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 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Especialidad</a:t>
            </a:r>
            <a:endParaRPr lang="es-AR" sz="1400" dirty="0">
              <a:solidFill>
                <a:srgbClr val="374151"/>
              </a:solidFill>
            </a:endParaRP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</a:rPr>
              <a:t>                                  </a:t>
            </a:r>
            <a:r>
              <a:rPr lang="es-AR" sz="1400" dirty="0">
                <a:solidFill>
                  <a:srgbClr val="374151"/>
                </a:solidFill>
              </a:rPr>
              <a:t>-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Correo electrónico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Teléfono</a:t>
            </a:r>
          </a:p>
          <a:p>
            <a:endParaRPr lang="es-AR" dirty="0"/>
          </a:p>
        </p:txBody>
      </p:sp>
      <p:pic>
        <p:nvPicPr>
          <p:cNvPr id="7" name="Imagen 6" descr="Fondo abstracto de moléculas de vidrio">
            <a:extLst>
              <a:ext uri="{FF2B5EF4-FFF2-40B4-BE49-F238E27FC236}">
                <a16:creationId xmlns:a16="http://schemas.microsoft.com/office/drawing/2014/main" id="{76829751-FB69-27B4-ACED-B746C5F0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31" y="3429000"/>
            <a:ext cx="5435600" cy="30575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E02923-E575-4F00-EA3C-027E4AFE82FD}"/>
              </a:ext>
            </a:extLst>
          </p:cNvPr>
          <p:cNvSpPr txBox="1"/>
          <p:nvPr/>
        </p:nvSpPr>
        <p:spPr>
          <a:xfrm>
            <a:off x="6096000" y="789570"/>
            <a:ext cx="58226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1400" b="1" i="0" dirty="0">
                <a:solidFill>
                  <a:srgbClr val="374151"/>
                </a:solidFill>
                <a:effectLst/>
              </a:rPr>
              <a:t>4. Tabla: </a:t>
            </a:r>
            <a:r>
              <a:rPr lang="es-AR" sz="1400" b="1" dirty="0">
                <a:solidFill>
                  <a:srgbClr val="374151"/>
                </a:solidFill>
              </a:rPr>
              <a:t>Resultado</a:t>
            </a:r>
            <a:endParaRPr lang="es-AR" sz="1400" b="1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</a:rPr>
              <a:t>Campos clave: ID_</a:t>
            </a:r>
            <a:r>
              <a:rPr lang="es-AR" sz="1400" dirty="0">
                <a:solidFill>
                  <a:srgbClr val="374151"/>
                </a:solidFill>
              </a:rPr>
              <a:t>Resultado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(identificador único)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</a:rPr>
              <a:t>Otros campos: - ID_Paciente (clave foránea a la tabla </a:t>
            </a:r>
            <a:r>
              <a:rPr lang="es-AR" sz="1400" dirty="0">
                <a:solidFill>
                  <a:srgbClr val="374151"/>
                </a:solidFill>
              </a:rPr>
              <a:t>Paciente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) </a:t>
            </a: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</a:rPr>
              <a:t>                                   - ID_</a:t>
            </a:r>
            <a:r>
              <a:rPr lang="es-AR" sz="1400" dirty="0">
                <a:solidFill>
                  <a:srgbClr val="374151"/>
                </a:solidFill>
              </a:rPr>
              <a:t>Prueba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(clave foránea a la tabla Prueba)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Fecha de </a:t>
            </a:r>
            <a:r>
              <a:rPr lang="es-AR" sz="1400" dirty="0">
                <a:solidFill>
                  <a:srgbClr val="374151"/>
                </a:solidFill>
              </a:rPr>
              <a:t>realización</a:t>
            </a: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</a:rPr>
              <a:t>                                   - Resultado</a:t>
            </a:r>
          </a:p>
          <a:p>
            <a:pPr lvl="1" algn="l"/>
            <a:endParaRPr lang="es-AR" sz="1400" b="0" i="0" dirty="0">
              <a:solidFill>
                <a:srgbClr val="374151"/>
              </a:solidFill>
              <a:effectLst/>
            </a:endParaRPr>
          </a:p>
          <a:p>
            <a:pPr algn="l"/>
            <a:r>
              <a:rPr lang="es-AR" sz="1400" b="1" i="0" dirty="0">
                <a:solidFill>
                  <a:srgbClr val="374151"/>
                </a:solidFill>
                <a:effectLst/>
              </a:rPr>
              <a:t>5. Tabla: </a:t>
            </a:r>
            <a:r>
              <a:rPr lang="es-AR" sz="1400" b="1" dirty="0">
                <a:solidFill>
                  <a:srgbClr val="374151"/>
                </a:solidFill>
              </a:rPr>
              <a:t>Orden</a:t>
            </a:r>
            <a:endParaRPr lang="es-AR" sz="1400" b="1" i="0" dirty="0">
              <a:solidFill>
                <a:srgbClr val="37415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</a:rPr>
              <a:t>Campos clave: ID_Orden (identificador único)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AR" sz="1400" b="0" i="0" dirty="0">
                <a:solidFill>
                  <a:srgbClr val="374151"/>
                </a:solidFill>
                <a:effectLst/>
              </a:rPr>
              <a:t>Otros campos: - ID_Paciente (clave foránea a la tabla </a:t>
            </a:r>
            <a:r>
              <a:rPr lang="es-AR" sz="1400" dirty="0">
                <a:solidFill>
                  <a:srgbClr val="374151"/>
                </a:solidFill>
              </a:rPr>
              <a:t>Paciente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) </a:t>
            </a: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</a:rPr>
              <a:t>                                   - ID_Médico (clave foránea a la tabla Médico)</a:t>
            </a:r>
          </a:p>
          <a:p>
            <a:pPr lvl="1"/>
            <a:r>
              <a:rPr lang="es-AR" sz="1400" b="0" i="0" dirty="0">
                <a:solidFill>
                  <a:srgbClr val="374151"/>
                </a:solidFill>
                <a:effectLst/>
              </a:rPr>
              <a:t>                                   - ID_</a:t>
            </a:r>
            <a:r>
              <a:rPr lang="es-AR" sz="1400" dirty="0">
                <a:solidFill>
                  <a:srgbClr val="374151"/>
                </a:solidFill>
              </a:rPr>
              <a:t>Prueba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(clave foránea a la tabla Prueba)</a:t>
            </a:r>
          </a:p>
          <a:p>
            <a:pPr lvl="1" algn="l"/>
            <a:r>
              <a:rPr lang="es-AR" sz="1400" dirty="0">
                <a:solidFill>
                  <a:srgbClr val="374151"/>
                </a:solidFill>
              </a:rPr>
              <a:t>                                   -</a:t>
            </a:r>
            <a:r>
              <a:rPr lang="es-AR" sz="1400" b="0" i="0" dirty="0">
                <a:solidFill>
                  <a:srgbClr val="374151"/>
                </a:solidFill>
                <a:effectLst/>
              </a:rPr>
              <a:t> Fecha de orden</a:t>
            </a:r>
            <a:endParaRPr lang="es-AR" sz="1400" dirty="0">
              <a:solidFill>
                <a:srgbClr val="374151"/>
              </a:solidFill>
            </a:endParaRPr>
          </a:p>
          <a:p>
            <a:pPr lvl="1" algn="l"/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952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56B77D-5F03-D483-2DF0-03048ECC16D7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B29B30-E9E0-135F-3CDB-57404A15C3FD}"/>
              </a:ext>
            </a:extLst>
          </p:cNvPr>
          <p:cNvSpPr txBox="1"/>
          <p:nvPr/>
        </p:nvSpPr>
        <p:spPr>
          <a:xfrm>
            <a:off x="48178" y="14323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i="0" u="none" strike="noStrike" dirty="0">
                <a:solidFill>
                  <a:schemeClr val="bg1"/>
                </a:solidFill>
                <a:effectLst/>
                <a:latin typeface="DM Sans" pitchFamily="2" charset="0"/>
              </a:rPr>
              <a:t>Diagrama entidad-relación modelo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FB2B1E-85C9-3639-AFB9-5E5EE49CA5BD}"/>
              </a:ext>
            </a:extLst>
          </p:cNvPr>
          <p:cNvSpPr txBox="1"/>
          <p:nvPr/>
        </p:nvSpPr>
        <p:spPr>
          <a:xfrm>
            <a:off x="235974" y="1001991"/>
            <a:ext cx="11547317" cy="605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AR" sz="1600" b="1" i="0" dirty="0">
                <a:solidFill>
                  <a:srgbClr val="374151"/>
                </a:solidFill>
                <a:effectLst/>
                <a:latin typeface="Söhne"/>
              </a:rPr>
              <a:t>Acciones de relacionamiento: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Paciente tiene una relación de uno paciente a muchos con Resultado (un puede tener varios resultados).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Prueba tiene una relación de uno a muchos con Resultado (una prueba puede tener varios resultados).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Paciente tiene una relación de uno paciente a muchos con Orden (un puede tener varias órdenes).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Médico tiene una relación de uno a muchos con Orden (un médico puede emitir varias órdenes).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Prueba tiene una relación de uno a muchos con Orden (una prueba puede estar en varias órdenes).</a:t>
            </a:r>
          </a:p>
          <a:p>
            <a:pPr lvl="6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Paciente tiene una relación de muchos a muchos con Médico (un paciente puede tener varios médicos y un médico varios pacientes).</a:t>
            </a:r>
          </a:p>
          <a:p>
            <a:pPr algn="r">
              <a:lnSpc>
                <a:spcPct val="150000"/>
              </a:lnSpc>
            </a:pPr>
            <a:endParaRPr lang="es-AR" sz="1400" dirty="0">
              <a:solidFill>
                <a:srgbClr val="374151"/>
              </a:solidFill>
              <a:latin typeface="Söhne"/>
            </a:endParaRPr>
          </a:p>
          <a:p>
            <a:pPr algn="ctr">
              <a:lnSpc>
                <a:spcPct val="150000"/>
              </a:lnSpc>
            </a:pPr>
            <a:r>
              <a:rPr lang="es-AR" sz="1600" b="1" i="0" dirty="0">
                <a:solidFill>
                  <a:srgbClr val="374151"/>
                </a:solidFill>
                <a:effectLst/>
                <a:latin typeface="Söhne"/>
              </a:rPr>
              <a:t>                                                                                                            Tipos de relación:</a:t>
            </a:r>
          </a:p>
          <a:p>
            <a:pPr lvl="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Paciente y Resultado: Relación de uno a muchos (1:N).</a:t>
            </a:r>
          </a:p>
          <a:p>
            <a:pPr lvl="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Prueba y Resultado: Relación de uno a muchos (1:N).</a:t>
            </a:r>
          </a:p>
          <a:p>
            <a:pPr lvl="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Paciente y Orden: Relación de uno a muchos (1:N).</a:t>
            </a:r>
          </a:p>
          <a:p>
            <a:pPr lvl="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Médico y Orden: Relación de uno a muchos (1:N).</a:t>
            </a:r>
          </a:p>
          <a:p>
            <a:pPr lvl="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Prueba y Orden: Relación de uno a muchos (1:N).</a:t>
            </a:r>
          </a:p>
          <a:p>
            <a:pPr lvl="4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sz="1400" b="0" i="0" dirty="0">
                <a:solidFill>
                  <a:srgbClr val="374151"/>
                </a:solidFill>
                <a:effectLst/>
                <a:latin typeface="Söhne"/>
              </a:rPr>
              <a:t> Paciente y Médico: Relación de muchos a muchos (N:N).</a:t>
            </a:r>
          </a:p>
          <a:p>
            <a:pPr lvl="4">
              <a:lnSpc>
                <a:spcPct val="150000"/>
              </a:lnSpc>
            </a:pPr>
            <a:endParaRPr lang="es-AR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AR" dirty="0"/>
          </a:p>
        </p:txBody>
      </p:sp>
      <p:pic>
        <p:nvPicPr>
          <p:cNvPr id="4" name="Imagen 3" descr="Fondo abstracto de moléculas de vidrio">
            <a:extLst>
              <a:ext uri="{FF2B5EF4-FFF2-40B4-BE49-F238E27FC236}">
                <a16:creationId xmlns:a16="http://schemas.microsoft.com/office/drawing/2014/main" id="{36036F52-7592-6B6E-F927-38BEBEF3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3" y="3657236"/>
            <a:ext cx="7314753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956B77D-5F03-D483-2DF0-03048ECC16D7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FFFF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B29B30-E9E0-135F-3CDB-57404A15C3FD}"/>
              </a:ext>
            </a:extLst>
          </p:cNvPr>
          <p:cNvSpPr txBox="1"/>
          <p:nvPr/>
        </p:nvSpPr>
        <p:spPr>
          <a:xfrm>
            <a:off x="0" y="1584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i="0" u="none" strike="noStrike" dirty="0">
                <a:solidFill>
                  <a:schemeClr val="bg1"/>
                </a:solidFill>
                <a:effectLst/>
                <a:latin typeface="DM Sans" pitchFamily="2" charset="0"/>
              </a:rPr>
              <a:t>Diagrama entidad-relación modelo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4" name="Rectángulo: esquinas redondeadas 3" descr="ESTUDIANTE">
            <a:extLst>
              <a:ext uri="{FF2B5EF4-FFF2-40B4-BE49-F238E27FC236}">
                <a16:creationId xmlns:a16="http://schemas.microsoft.com/office/drawing/2014/main" id="{58B593DC-CC11-5FB6-44EE-FAD8E7A0F700}"/>
              </a:ext>
            </a:extLst>
          </p:cNvPr>
          <p:cNvSpPr/>
          <p:nvPr/>
        </p:nvSpPr>
        <p:spPr>
          <a:xfrm>
            <a:off x="303326" y="1092806"/>
            <a:ext cx="1645920" cy="748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PACIENTE</a:t>
            </a:r>
          </a:p>
        </p:txBody>
      </p:sp>
      <p:sp>
        <p:nvSpPr>
          <p:cNvPr id="6" name="Rectángulo: esquinas redondeadas 5" descr="ESTUDIANTE">
            <a:extLst>
              <a:ext uri="{FF2B5EF4-FFF2-40B4-BE49-F238E27FC236}">
                <a16:creationId xmlns:a16="http://schemas.microsoft.com/office/drawing/2014/main" id="{51AC29AD-475C-37F1-E4F7-550081D18EB0}"/>
              </a:ext>
            </a:extLst>
          </p:cNvPr>
          <p:cNvSpPr/>
          <p:nvPr/>
        </p:nvSpPr>
        <p:spPr>
          <a:xfrm>
            <a:off x="403615" y="2003512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ID_Paciente</a:t>
            </a:r>
          </a:p>
        </p:txBody>
      </p:sp>
      <p:sp>
        <p:nvSpPr>
          <p:cNvPr id="7" name="Rectángulo: esquinas redondeadas 6" descr="ESTUDIANTE">
            <a:extLst>
              <a:ext uri="{FF2B5EF4-FFF2-40B4-BE49-F238E27FC236}">
                <a16:creationId xmlns:a16="http://schemas.microsoft.com/office/drawing/2014/main" id="{03FE3F0A-C8FB-B908-8F8F-627D638615E5}"/>
              </a:ext>
            </a:extLst>
          </p:cNvPr>
          <p:cNvSpPr/>
          <p:nvPr/>
        </p:nvSpPr>
        <p:spPr>
          <a:xfrm>
            <a:off x="403615" y="2613484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Nombre</a:t>
            </a:r>
          </a:p>
        </p:txBody>
      </p:sp>
      <p:sp>
        <p:nvSpPr>
          <p:cNvPr id="8" name="Rectángulo: esquinas redondeadas 7" descr="ESTUDIANTE">
            <a:extLst>
              <a:ext uri="{FF2B5EF4-FFF2-40B4-BE49-F238E27FC236}">
                <a16:creationId xmlns:a16="http://schemas.microsoft.com/office/drawing/2014/main" id="{8AA0ECC0-7C3B-DE68-7C30-D3C908AA69E1}"/>
              </a:ext>
            </a:extLst>
          </p:cNvPr>
          <p:cNvSpPr/>
          <p:nvPr/>
        </p:nvSpPr>
        <p:spPr>
          <a:xfrm>
            <a:off x="414173" y="3225545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Apellido</a:t>
            </a:r>
          </a:p>
        </p:txBody>
      </p:sp>
      <p:sp>
        <p:nvSpPr>
          <p:cNvPr id="9" name="Rectángulo: esquinas redondeadas 8" descr="ESTUDIANTE">
            <a:extLst>
              <a:ext uri="{FF2B5EF4-FFF2-40B4-BE49-F238E27FC236}">
                <a16:creationId xmlns:a16="http://schemas.microsoft.com/office/drawing/2014/main" id="{F58C7AA2-564D-F25A-5318-3D96415B45DF}"/>
              </a:ext>
            </a:extLst>
          </p:cNvPr>
          <p:cNvSpPr/>
          <p:nvPr/>
        </p:nvSpPr>
        <p:spPr>
          <a:xfrm>
            <a:off x="405151" y="3855429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Fecha de nacimiento</a:t>
            </a:r>
          </a:p>
        </p:txBody>
      </p:sp>
      <p:sp>
        <p:nvSpPr>
          <p:cNvPr id="10" name="Rectángulo: esquinas redondeadas 9" descr="ESTUDIANTE">
            <a:extLst>
              <a:ext uri="{FF2B5EF4-FFF2-40B4-BE49-F238E27FC236}">
                <a16:creationId xmlns:a16="http://schemas.microsoft.com/office/drawing/2014/main" id="{EB94F3EA-A8F7-511A-175A-12F5256AFE26}"/>
              </a:ext>
            </a:extLst>
          </p:cNvPr>
          <p:cNvSpPr/>
          <p:nvPr/>
        </p:nvSpPr>
        <p:spPr>
          <a:xfrm>
            <a:off x="394520" y="4468614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Género</a:t>
            </a:r>
          </a:p>
        </p:txBody>
      </p:sp>
      <p:sp>
        <p:nvSpPr>
          <p:cNvPr id="11" name="Rectángulo: esquinas redondeadas 10" descr="ESTUDIANTE">
            <a:extLst>
              <a:ext uri="{FF2B5EF4-FFF2-40B4-BE49-F238E27FC236}">
                <a16:creationId xmlns:a16="http://schemas.microsoft.com/office/drawing/2014/main" id="{39502D95-E478-F243-6BD7-82B4267B6DF7}"/>
              </a:ext>
            </a:extLst>
          </p:cNvPr>
          <p:cNvSpPr/>
          <p:nvPr/>
        </p:nvSpPr>
        <p:spPr>
          <a:xfrm>
            <a:off x="376391" y="5078512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Dirección</a:t>
            </a:r>
          </a:p>
        </p:txBody>
      </p:sp>
      <p:sp>
        <p:nvSpPr>
          <p:cNvPr id="12" name="Rectángulo: esquinas redondeadas 11" descr="ESTUDIANTE">
            <a:extLst>
              <a:ext uri="{FF2B5EF4-FFF2-40B4-BE49-F238E27FC236}">
                <a16:creationId xmlns:a16="http://schemas.microsoft.com/office/drawing/2014/main" id="{C40AB463-0E34-9958-B00A-A063897FC2DC}"/>
              </a:ext>
            </a:extLst>
          </p:cNvPr>
          <p:cNvSpPr/>
          <p:nvPr/>
        </p:nvSpPr>
        <p:spPr>
          <a:xfrm>
            <a:off x="376391" y="5770535"/>
            <a:ext cx="1906346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Correo electrónico</a:t>
            </a:r>
          </a:p>
        </p:txBody>
      </p:sp>
      <p:sp>
        <p:nvSpPr>
          <p:cNvPr id="13" name="Rectángulo: esquinas redondeadas 12" descr="ESTUDIANTE">
            <a:extLst>
              <a:ext uri="{FF2B5EF4-FFF2-40B4-BE49-F238E27FC236}">
                <a16:creationId xmlns:a16="http://schemas.microsoft.com/office/drawing/2014/main" id="{3260954E-D020-B2F1-9DF2-0B05110EACAD}"/>
              </a:ext>
            </a:extLst>
          </p:cNvPr>
          <p:cNvSpPr/>
          <p:nvPr/>
        </p:nvSpPr>
        <p:spPr>
          <a:xfrm>
            <a:off x="3287539" y="1092806"/>
            <a:ext cx="1645920" cy="748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PRUEBA</a:t>
            </a:r>
          </a:p>
        </p:txBody>
      </p:sp>
      <p:sp>
        <p:nvSpPr>
          <p:cNvPr id="14" name="Rectángulo: esquinas redondeadas 13" descr="ESTUDIANTE">
            <a:extLst>
              <a:ext uri="{FF2B5EF4-FFF2-40B4-BE49-F238E27FC236}">
                <a16:creationId xmlns:a16="http://schemas.microsoft.com/office/drawing/2014/main" id="{66ACB5EB-2C0C-F60B-6A62-BFEDA4022A67}"/>
              </a:ext>
            </a:extLst>
          </p:cNvPr>
          <p:cNvSpPr/>
          <p:nvPr/>
        </p:nvSpPr>
        <p:spPr>
          <a:xfrm>
            <a:off x="6436934" y="1092806"/>
            <a:ext cx="1645920" cy="748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MÉDICO</a:t>
            </a:r>
          </a:p>
        </p:txBody>
      </p:sp>
      <p:sp>
        <p:nvSpPr>
          <p:cNvPr id="15" name="Rectángulo: esquinas redondeadas 14" descr="ESTUDIANTE">
            <a:extLst>
              <a:ext uri="{FF2B5EF4-FFF2-40B4-BE49-F238E27FC236}">
                <a16:creationId xmlns:a16="http://schemas.microsoft.com/office/drawing/2014/main" id="{6235A9EA-F8CF-1405-B2A1-BCB02D536651}"/>
              </a:ext>
            </a:extLst>
          </p:cNvPr>
          <p:cNvSpPr/>
          <p:nvPr/>
        </p:nvSpPr>
        <p:spPr>
          <a:xfrm>
            <a:off x="10016121" y="1092806"/>
            <a:ext cx="1645920" cy="748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RESULTADO</a:t>
            </a:r>
          </a:p>
        </p:txBody>
      </p:sp>
      <p:sp>
        <p:nvSpPr>
          <p:cNvPr id="16" name="Rectángulo: esquinas redondeadas 15" descr="ESTUDIANTE">
            <a:extLst>
              <a:ext uri="{FF2B5EF4-FFF2-40B4-BE49-F238E27FC236}">
                <a16:creationId xmlns:a16="http://schemas.microsoft.com/office/drawing/2014/main" id="{A73EFFB8-AE57-A5F0-0E96-E433178CB3D4}"/>
              </a:ext>
            </a:extLst>
          </p:cNvPr>
          <p:cNvSpPr/>
          <p:nvPr/>
        </p:nvSpPr>
        <p:spPr>
          <a:xfrm>
            <a:off x="7926885" y="5994640"/>
            <a:ext cx="1714271" cy="748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ORDEN</a:t>
            </a:r>
          </a:p>
        </p:txBody>
      </p:sp>
      <p:sp>
        <p:nvSpPr>
          <p:cNvPr id="17" name="Rectángulo: esquinas redondeadas 16" descr="ESTUDIANTE">
            <a:extLst>
              <a:ext uri="{FF2B5EF4-FFF2-40B4-BE49-F238E27FC236}">
                <a16:creationId xmlns:a16="http://schemas.microsoft.com/office/drawing/2014/main" id="{09C273A6-0A11-4A3E-65C9-447F53C14220}"/>
              </a:ext>
            </a:extLst>
          </p:cNvPr>
          <p:cNvSpPr/>
          <p:nvPr/>
        </p:nvSpPr>
        <p:spPr>
          <a:xfrm>
            <a:off x="3057341" y="2178713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ID_Prueba</a:t>
            </a:r>
          </a:p>
        </p:txBody>
      </p:sp>
      <p:sp>
        <p:nvSpPr>
          <p:cNvPr id="18" name="Rectángulo: esquinas redondeadas 17" descr="ESTUDIANTE">
            <a:extLst>
              <a:ext uri="{FF2B5EF4-FFF2-40B4-BE49-F238E27FC236}">
                <a16:creationId xmlns:a16="http://schemas.microsoft.com/office/drawing/2014/main" id="{9220501F-74BA-9D2E-3A5E-D13A732EFE91}"/>
              </a:ext>
            </a:extLst>
          </p:cNvPr>
          <p:cNvSpPr/>
          <p:nvPr/>
        </p:nvSpPr>
        <p:spPr>
          <a:xfrm>
            <a:off x="3057341" y="2824074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Nombre de la prueba</a:t>
            </a:r>
          </a:p>
        </p:txBody>
      </p:sp>
      <p:sp>
        <p:nvSpPr>
          <p:cNvPr id="19" name="Rectángulo: esquinas redondeadas 18" descr="ESTUDIANTE">
            <a:extLst>
              <a:ext uri="{FF2B5EF4-FFF2-40B4-BE49-F238E27FC236}">
                <a16:creationId xmlns:a16="http://schemas.microsoft.com/office/drawing/2014/main" id="{99092EA7-88CD-F019-849F-9642878F2747}"/>
              </a:ext>
            </a:extLst>
          </p:cNvPr>
          <p:cNvSpPr/>
          <p:nvPr/>
        </p:nvSpPr>
        <p:spPr>
          <a:xfrm>
            <a:off x="3040277" y="3463341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Descripción</a:t>
            </a:r>
          </a:p>
        </p:txBody>
      </p:sp>
      <p:sp>
        <p:nvSpPr>
          <p:cNvPr id="20" name="Rectángulo: esquinas redondeadas 19" descr="ESTUDIANTE">
            <a:extLst>
              <a:ext uri="{FF2B5EF4-FFF2-40B4-BE49-F238E27FC236}">
                <a16:creationId xmlns:a16="http://schemas.microsoft.com/office/drawing/2014/main" id="{FD216A3E-EEF4-1423-38CA-BC7EEBCAE208}"/>
              </a:ext>
            </a:extLst>
          </p:cNvPr>
          <p:cNvSpPr/>
          <p:nvPr/>
        </p:nvSpPr>
        <p:spPr>
          <a:xfrm>
            <a:off x="3057341" y="4114796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Costo</a:t>
            </a:r>
          </a:p>
        </p:txBody>
      </p:sp>
      <p:sp>
        <p:nvSpPr>
          <p:cNvPr id="21" name="Rectángulo: esquinas redondeadas 20" descr="ESTUDIANTE">
            <a:extLst>
              <a:ext uri="{FF2B5EF4-FFF2-40B4-BE49-F238E27FC236}">
                <a16:creationId xmlns:a16="http://schemas.microsoft.com/office/drawing/2014/main" id="{34F7EE03-F5E5-4B96-E4A0-14A091CD1102}"/>
              </a:ext>
            </a:extLst>
          </p:cNvPr>
          <p:cNvSpPr/>
          <p:nvPr/>
        </p:nvSpPr>
        <p:spPr>
          <a:xfrm>
            <a:off x="3057341" y="4760157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Tiempo de entrega</a:t>
            </a:r>
          </a:p>
        </p:txBody>
      </p:sp>
      <p:sp>
        <p:nvSpPr>
          <p:cNvPr id="24" name="Rectángulo: esquinas redondeadas 23" descr="ESTUDIANTE">
            <a:extLst>
              <a:ext uri="{FF2B5EF4-FFF2-40B4-BE49-F238E27FC236}">
                <a16:creationId xmlns:a16="http://schemas.microsoft.com/office/drawing/2014/main" id="{BC71B0F8-9526-CF3A-DF88-B581789411F1}"/>
              </a:ext>
            </a:extLst>
          </p:cNvPr>
          <p:cNvSpPr/>
          <p:nvPr/>
        </p:nvSpPr>
        <p:spPr>
          <a:xfrm>
            <a:off x="5564567" y="2178713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ID_Médico</a:t>
            </a:r>
          </a:p>
        </p:txBody>
      </p:sp>
      <p:sp>
        <p:nvSpPr>
          <p:cNvPr id="25" name="Rectángulo: esquinas redondeadas 24" descr="ESTUDIANTE">
            <a:extLst>
              <a:ext uri="{FF2B5EF4-FFF2-40B4-BE49-F238E27FC236}">
                <a16:creationId xmlns:a16="http://schemas.microsoft.com/office/drawing/2014/main" id="{ECC1D7DF-BFC9-8B51-6CE0-3A635B1E7B58}"/>
              </a:ext>
            </a:extLst>
          </p:cNvPr>
          <p:cNvSpPr/>
          <p:nvPr/>
        </p:nvSpPr>
        <p:spPr>
          <a:xfrm>
            <a:off x="5564567" y="2824074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Nombre</a:t>
            </a:r>
          </a:p>
        </p:txBody>
      </p:sp>
      <p:sp>
        <p:nvSpPr>
          <p:cNvPr id="26" name="Rectángulo: esquinas redondeadas 25" descr="ESTUDIANTE">
            <a:extLst>
              <a:ext uri="{FF2B5EF4-FFF2-40B4-BE49-F238E27FC236}">
                <a16:creationId xmlns:a16="http://schemas.microsoft.com/office/drawing/2014/main" id="{AAB070B9-FFD8-23EA-206D-C48EF8CC6A18}"/>
              </a:ext>
            </a:extLst>
          </p:cNvPr>
          <p:cNvSpPr/>
          <p:nvPr/>
        </p:nvSpPr>
        <p:spPr>
          <a:xfrm>
            <a:off x="5564567" y="3469435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Apellido</a:t>
            </a:r>
          </a:p>
        </p:txBody>
      </p:sp>
      <p:sp>
        <p:nvSpPr>
          <p:cNvPr id="27" name="Rectángulo: esquinas redondeadas 26" descr="ESTUDIANTE">
            <a:extLst>
              <a:ext uri="{FF2B5EF4-FFF2-40B4-BE49-F238E27FC236}">
                <a16:creationId xmlns:a16="http://schemas.microsoft.com/office/drawing/2014/main" id="{84B50D0E-7CC2-8757-A4A3-D534101973E0}"/>
              </a:ext>
            </a:extLst>
          </p:cNvPr>
          <p:cNvSpPr/>
          <p:nvPr/>
        </p:nvSpPr>
        <p:spPr>
          <a:xfrm>
            <a:off x="5564567" y="4114796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Especialidad</a:t>
            </a:r>
          </a:p>
        </p:txBody>
      </p:sp>
      <p:sp>
        <p:nvSpPr>
          <p:cNvPr id="29" name="Rectángulo: esquinas redondeadas 28" descr="ESTUDIANTE">
            <a:extLst>
              <a:ext uri="{FF2B5EF4-FFF2-40B4-BE49-F238E27FC236}">
                <a16:creationId xmlns:a16="http://schemas.microsoft.com/office/drawing/2014/main" id="{5F0ADD3F-F733-E630-AD0C-354D8EB74E0E}"/>
              </a:ext>
            </a:extLst>
          </p:cNvPr>
          <p:cNvSpPr/>
          <p:nvPr/>
        </p:nvSpPr>
        <p:spPr>
          <a:xfrm>
            <a:off x="5564567" y="4760157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Correo electrónico</a:t>
            </a:r>
          </a:p>
        </p:txBody>
      </p:sp>
      <p:sp>
        <p:nvSpPr>
          <p:cNvPr id="30" name="Rectángulo: esquinas redondeadas 29" descr="ESTUDIANTE">
            <a:extLst>
              <a:ext uri="{FF2B5EF4-FFF2-40B4-BE49-F238E27FC236}">
                <a16:creationId xmlns:a16="http://schemas.microsoft.com/office/drawing/2014/main" id="{141ED6BE-926A-12B9-E463-F874C4E49F86}"/>
              </a:ext>
            </a:extLst>
          </p:cNvPr>
          <p:cNvSpPr/>
          <p:nvPr/>
        </p:nvSpPr>
        <p:spPr>
          <a:xfrm>
            <a:off x="5564567" y="5405518"/>
            <a:ext cx="17447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Teléfono</a:t>
            </a:r>
          </a:p>
        </p:txBody>
      </p:sp>
      <p:sp>
        <p:nvSpPr>
          <p:cNvPr id="31" name="Rectángulo: esquinas redondeadas 30" descr="ESTUDIANTE">
            <a:extLst>
              <a:ext uri="{FF2B5EF4-FFF2-40B4-BE49-F238E27FC236}">
                <a16:creationId xmlns:a16="http://schemas.microsoft.com/office/drawing/2014/main" id="{FB2A91FB-F9D6-6E09-A242-CBB48A210AF5}"/>
              </a:ext>
            </a:extLst>
          </p:cNvPr>
          <p:cNvSpPr/>
          <p:nvPr/>
        </p:nvSpPr>
        <p:spPr>
          <a:xfrm>
            <a:off x="7606436" y="1944226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ID_Resultado</a:t>
            </a:r>
          </a:p>
        </p:txBody>
      </p:sp>
      <p:sp>
        <p:nvSpPr>
          <p:cNvPr id="32" name="Rectángulo: esquinas redondeadas 31" descr="ESTUDIANTE">
            <a:extLst>
              <a:ext uri="{FF2B5EF4-FFF2-40B4-BE49-F238E27FC236}">
                <a16:creationId xmlns:a16="http://schemas.microsoft.com/office/drawing/2014/main" id="{175EF1AD-F3D4-71C8-A8A0-03FB09F527C2}"/>
              </a:ext>
            </a:extLst>
          </p:cNvPr>
          <p:cNvSpPr/>
          <p:nvPr/>
        </p:nvSpPr>
        <p:spPr>
          <a:xfrm>
            <a:off x="7604011" y="2451366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ID_Paciente</a:t>
            </a:r>
          </a:p>
        </p:txBody>
      </p:sp>
      <p:sp>
        <p:nvSpPr>
          <p:cNvPr id="33" name="Rectángulo: esquinas redondeadas 32" descr="ESTUDIANTE">
            <a:extLst>
              <a:ext uri="{FF2B5EF4-FFF2-40B4-BE49-F238E27FC236}">
                <a16:creationId xmlns:a16="http://schemas.microsoft.com/office/drawing/2014/main" id="{617B058A-0D4E-AE2F-73FF-D2F049509F17}"/>
              </a:ext>
            </a:extLst>
          </p:cNvPr>
          <p:cNvSpPr/>
          <p:nvPr/>
        </p:nvSpPr>
        <p:spPr>
          <a:xfrm>
            <a:off x="7604011" y="2988876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ID_Prueba</a:t>
            </a:r>
          </a:p>
        </p:txBody>
      </p:sp>
      <p:sp>
        <p:nvSpPr>
          <p:cNvPr id="34" name="Rectángulo: esquinas redondeadas 33" descr="ESTUDIANTE">
            <a:extLst>
              <a:ext uri="{FF2B5EF4-FFF2-40B4-BE49-F238E27FC236}">
                <a16:creationId xmlns:a16="http://schemas.microsoft.com/office/drawing/2014/main" id="{E07ECC0E-C0C0-809B-608C-0A290BB6DABD}"/>
              </a:ext>
            </a:extLst>
          </p:cNvPr>
          <p:cNvSpPr/>
          <p:nvPr/>
        </p:nvSpPr>
        <p:spPr>
          <a:xfrm>
            <a:off x="10230321" y="2178713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Fecha de realización</a:t>
            </a:r>
          </a:p>
        </p:txBody>
      </p:sp>
      <p:sp>
        <p:nvSpPr>
          <p:cNvPr id="36" name="Rectángulo: esquinas redondeadas 35" descr="ESTUDIANTE">
            <a:extLst>
              <a:ext uri="{FF2B5EF4-FFF2-40B4-BE49-F238E27FC236}">
                <a16:creationId xmlns:a16="http://schemas.microsoft.com/office/drawing/2014/main" id="{B9925553-DDA0-0BF1-B13D-CF36D3B7F89E}"/>
              </a:ext>
            </a:extLst>
          </p:cNvPr>
          <p:cNvSpPr/>
          <p:nvPr/>
        </p:nvSpPr>
        <p:spPr>
          <a:xfrm>
            <a:off x="10277169" y="4476961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ID_Orden</a:t>
            </a:r>
          </a:p>
        </p:txBody>
      </p:sp>
      <p:sp>
        <p:nvSpPr>
          <p:cNvPr id="37" name="Rectángulo: esquinas redondeadas 36" descr="ESTUDIANTE">
            <a:extLst>
              <a:ext uri="{FF2B5EF4-FFF2-40B4-BE49-F238E27FC236}">
                <a16:creationId xmlns:a16="http://schemas.microsoft.com/office/drawing/2014/main" id="{F71DEB14-D29B-3EAE-7795-E04F48E29DBF}"/>
              </a:ext>
            </a:extLst>
          </p:cNvPr>
          <p:cNvSpPr/>
          <p:nvPr/>
        </p:nvSpPr>
        <p:spPr>
          <a:xfrm>
            <a:off x="10277169" y="5127772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ID_Paciente</a:t>
            </a:r>
          </a:p>
        </p:txBody>
      </p:sp>
      <p:sp>
        <p:nvSpPr>
          <p:cNvPr id="38" name="Rectángulo: esquinas redondeadas 37" descr="ESTUDIANTE">
            <a:extLst>
              <a:ext uri="{FF2B5EF4-FFF2-40B4-BE49-F238E27FC236}">
                <a16:creationId xmlns:a16="http://schemas.microsoft.com/office/drawing/2014/main" id="{E9CD28CA-1026-C6F2-5A1B-DE56FBB25773}"/>
              </a:ext>
            </a:extLst>
          </p:cNvPr>
          <p:cNvSpPr/>
          <p:nvPr/>
        </p:nvSpPr>
        <p:spPr>
          <a:xfrm>
            <a:off x="10277169" y="5773133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ID_Prueba</a:t>
            </a:r>
          </a:p>
        </p:txBody>
      </p:sp>
      <p:sp>
        <p:nvSpPr>
          <p:cNvPr id="39" name="Rectángulo: esquinas redondeadas 38" descr="ESTUDIANTE">
            <a:extLst>
              <a:ext uri="{FF2B5EF4-FFF2-40B4-BE49-F238E27FC236}">
                <a16:creationId xmlns:a16="http://schemas.microsoft.com/office/drawing/2014/main" id="{7185B929-EEFF-9D7E-80F7-C53398FD20AB}"/>
              </a:ext>
            </a:extLst>
          </p:cNvPr>
          <p:cNvSpPr/>
          <p:nvPr/>
        </p:nvSpPr>
        <p:spPr>
          <a:xfrm>
            <a:off x="10277169" y="6418494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Fecha de orden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D6F02658-A3F4-7C78-519B-F12A416D2EF9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H="1">
            <a:off x="-2293467" y="3920383"/>
            <a:ext cx="5048850" cy="325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C730E41E-F5D6-4943-317B-1AF9EE022BB9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H="1" flipV="1">
            <a:off x="303326" y="1466878"/>
            <a:ext cx="67840" cy="4543649"/>
          </a:xfrm>
          <a:prstGeom prst="bentConnector4">
            <a:avLst>
              <a:gd name="adj1" fmla="val -336969"/>
              <a:gd name="adj2" fmla="val 999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C6B0CB4-BAE2-2F99-33D4-55283D7B3E40}"/>
              </a:ext>
            </a:extLst>
          </p:cNvPr>
          <p:cNvCxnSpPr>
            <a:cxnSpLocks/>
          </p:cNvCxnSpPr>
          <p:nvPr/>
        </p:nvCxnSpPr>
        <p:spPr>
          <a:xfrm>
            <a:off x="73516" y="5295775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2071E8C-182F-8717-DFB3-617C8A60EDFB}"/>
              </a:ext>
            </a:extLst>
          </p:cNvPr>
          <p:cNvCxnSpPr>
            <a:cxnSpLocks/>
          </p:cNvCxnSpPr>
          <p:nvPr/>
        </p:nvCxnSpPr>
        <p:spPr>
          <a:xfrm>
            <a:off x="61479" y="4691775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4ED4024-BAF1-2DC2-959B-BAEFC8709897}"/>
              </a:ext>
            </a:extLst>
          </p:cNvPr>
          <p:cNvCxnSpPr>
            <a:cxnSpLocks/>
          </p:cNvCxnSpPr>
          <p:nvPr/>
        </p:nvCxnSpPr>
        <p:spPr>
          <a:xfrm>
            <a:off x="82591" y="4070767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5DE4BC9-598B-2A8A-5DFA-3173FF2EB322}"/>
              </a:ext>
            </a:extLst>
          </p:cNvPr>
          <p:cNvCxnSpPr>
            <a:cxnSpLocks/>
          </p:cNvCxnSpPr>
          <p:nvPr/>
        </p:nvCxnSpPr>
        <p:spPr>
          <a:xfrm>
            <a:off x="70445" y="3473671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80FFF71-42CF-1B13-7877-4A55D9424A24}"/>
              </a:ext>
            </a:extLst>
          </p:cNvPr>
          <p:cNvCxnSpPr>
            <a:cxnSpLocks/>
          </p:cNvCxnSpPr>
          <p:nvPr/>
        </p:nvCxnSpPr>
        <p:spPr>
          <a:xfrm>
            <a:off x="70445" y="2201572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4DDE2580-7759-0B1A-FA06-BD50973A469D}"/>
              </a:ext>
            </a:extLst>
          </p:cNvPr>
          <p:cNvCxnSpPr>
            <a:stCxn id="13" idx="1"/>
            <a:endCxn id="21" idx="1"/>
          </p:cNvCxnSpPr>
          <p:nvPr/>
        </p:nvCxnSpPr>
        <p:spPr>
          <a:xfrm rot="10800000" flipV="1">
            <a:off x="3057341" y="1466879"/>
            <a:ext cx="230198" cy="3514996"/>
          </a:xfrm>
          <a:prstGeom prst="bentConnector3">
            <a:avLst>
              <a:gd name="adj1" fmla="val 1993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3F603C7-53F5-99F2-BA25-E8D0C4811A7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2341" y="4336513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FBDD6BC0-33E3-C26D-9527-381C2066B13D}"/>
              </a:ext>
            </a:extLst>
          </p:cNvPr>
          <p:cNvCxnSpPr>
            <a:cxnSpLocks/>
          </p:cNvCxnSpPr>
          <p:nvPr/>
        </p:nvCxnSpPr>
        <p:spPr>
          <a:xfrm>
            <a:off x="2837117" y="3674590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7E681DC-72F7-3B69-8FF3-EEBC9F4585AB}"/>
              </a:ext>
            </a:extLst>
          </p:cNvPr>
          <p:cNvCxnSpPr>
            <a:cxnSpLocks/>
          </p:cNvCxnSpPr>
          <p:nvPr/>
        </p:nvCxnSpPr>
        <p:spPr>
          <a:xfrm>
            <a:off x="2837117" y="3051129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B9303975-4BC7-8F39-C2DB-1F2192D11AAF}"/>
              </a:ext>
            </a:extLst>
          </p:cNvPr>
          <p:cNvCxnSpPr>
            <a:cxnSpLocks/>
          </p:cNvCxnSpPr>
          <p:nvPr/>
        </p:nvCxnSpPr>
        <p:spPr>
          <a:xfrm>
            <a:off x="2837117" y="2400430"/>
            <a:ext cx="215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: angular 70">
            <a:extLst>
              <a:ext uri="{FF2B5EF4-FFF2-40B4-BE49-F238E27FC236}">
                <a16:creationId xmlns:a16="http://schemas.microsoft.com/office/drawing/2014/main" id="{B906F8C5-C354-5BB0-73A2-8EEFB3E47459}"/>
              </a:ext>
            </a:extLst>
          </p:cNvPr>
          <p:cNvCxnSpPr>
            <a:cxnSpLocks/>
            <a:stCxn id="14" idx="2"/>
            <a:endCxn id="30" idx="1"/>
          </p:cNvCxnSpPr>
          <p:nvPr/>
        </p:nvCxnSpPr>
        <p:spPr>
          <a:xfrm rot="5400000">
            <a:off x="4519089" y="2886430"/>
            <a:ext cx="3786285" cy="1695327"/>
          </a:xfrm>
          <a:prstGeom prst="bentConnector4">
            <a:avLst>
              <a:gd name="adj1" fmla="val 3601"/>
              <a:gd name="adj2" fmla="val 1134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79DA506D-4E01-4646-DD13-BC48A5EEE854}"/>
              </a:ext>
            </a:extLst>
          </p:cNvPr>
          <p:cNvCxnSpPr>
            <a:endCxn id="29" idx="1"/>
          </p:cNvCxnSpPr>
          <p:nvPr/>
        </p:nvCxnSpPr>
        <p:spPr>
          <a:xfrm>
            <a:off x="5332524" y="4981874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4E799486-A59F-2A0B-FB9F-539F5FD31E79}"/>
              </a:ext>
            </a:extLst>
          </p:cNvPr>
          <p:cNvCxnSpPr/>
          <p:nvPr/>
        </p:nvCxnSpPr>
        <p:spPr>
          <a:xfrm>
            <a:off x="5317161" y="4336512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4D5348E8-5469-125C-D097-7C8811FA1D73}"/>
              </a:ext>
            </a:extLst>
          </p:cNvPr>
          <p:cNvCxnSpPr/>
          <p:nvPr/>
        </p:nvCxnSpPr>
        <p:spPr>
          <a:xfrm>
            <a:off x="5332524" y="3674589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91A86DFE-C187-9899-CEA9-BBC47380B0E8}"/>
              </a:ext>
            </a:extLst>
          </p:cNvPr>
          <p:cNvCxnSpPr/>
          <p:nvPr/>
        </p:nvCxnSpPr>
        <p:spPr>
          <a:xfrm>
            <a:off x="5332524" y="3028079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4B092F3A-9BF4-5006-4235-9CD46BA11E19}"/>
              </a:ext>
            </a:extLst>
          </p:cNvPr>
          <p:cNvCxnSpPr/>
          <p:nvPr/>
        </p:nvCxnSpPr>
        <p:spPr>
          <a:xfrm>
            <a:off x="5332523" y="2395781"/>
            <a:ext cx="23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6E1D20E4-9B1B-4768-D86C-A1D7AE01E8E8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 rot="16200000" flipH="1">
            <a:off x="10838628" y="1841403"/>
            <a:ext cx="337762" cy="336857"/>
          </a:xfrm>
          <a:prstGeom prst="bent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7F7E33DF-49BE-AB39-0166-101401741C5E}"/>
              </a:ext>
            </a:extLst>
          </p:cNvPr>
          <p:cNvCxnSpPr>
            <a:stCxn id="16" idx="3"/>
            <a:endCxn id="36" idx="1"/>
          </p:cNvCxnSpPr>
          <p:nvPr/>
        </p:nvCxnSpPr>
        <p:spPr>
          <a:xfrm flipV="1">
            <a:off x="9641156" y="4698679"/>
            <a:ext cx="636013" cy="1670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77535B78-53F8-948F-BAE3-9E5BEE23A600}"/>
              </a:ext>
            </a:extLst>
          </p:cNvPr>
          <p:cNvCxnSpPr>
            <a:cxnSpLocks/>
          </p:cNvCxnSpPr>
          <p:nvPr/>
        </p:nvCxnSpPr>
        <p:spPr>
          <a:xfrm>
            <a:off x="9654428" y="6368712"/>
            <a:ext cx="636013" cy="271499"/>
          </a:xfrm>
          <a:prstGeom prst="bentConnector3">
            <a:avLst>
              <a:gd name="adj1" fmla="val 48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52299C97-C63A-F546-A05B-B789E5559737}"/>
              </a:ext>
            </a:extLst>
          </p:cNvPr>
          <p:cNvCxnSpPr>
            <a:endCxn id="37" idx="1"/>
          </p:cNvCxnSpPr>
          <p:nvPr/>
        </p:nvCxnSpPr>
        <p:spPr>
          <a:xfrm>
            <a:off x="9975568" y="5349489"/>
            <a:ext cx="301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E08EA48A-5FFA-8103-ED6A-E87E830DE908}"/>
              </a:ext>
            </a:extLst>
          </p:cNvPr>
          <p:cNvCxnSpPr/>
          <p:nvPr/>
        </p:nvCxnSpPr>
        <p:spPr>
          <a:xfrm>
            <a:off x="9975567" y="5994640"/>
            <a:ext cx="3016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: angular 98">
            <a:extLst>
              <a:ext uri="{FF2B5EF4-FFF2-40B4-BE49-F238E27FC236}">
                <a16:creationId xmlns:a16="http://schemas.microsoft.com/office/drawing/2014/main" id="{B79B8BD1-527E-5742-BB7F-25574E96FB21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5982683" y="-3763591"/>
            <a:ext cx="12700" cy="9712795"/>
          </a:xfrm>
          <a:prstGeom prst="bentConnector3">
            <a:avLst>
              <a:gd name="adj1" fmla="val 231093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78E07376-66EF-E684-F591-90A30A337CC3}"/>
              </a:ext>
            </a:extLst>
          </p:cNvPr>
          <p:cNvSpPr txBox="1"/>
          <p:nvPr/>
        </p:nvSpPr>
        <p:spPr>
          <a:xfrm>
            <a:off x="8906407" y="738177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15BC5FAF-08A7-B0AA-1825-D7C880F0124E}"/>
              </a:ext>
            </a:extLst>
          </p:cNvPr>
          <p:cNvCxnSpPr>
            <a:cxnSpLocks/>
            <a:stCxn id="13" idx="0"/>
            <a:endCxn id="15" idx="1"/>
          </p:cNvCxnSpPr>
          <p:nvPr/>
        </p:nvCxnSpPr>
        <p:spPr>
          <a:xfrm rot="16200000" flipH="1">
            <a:off x="6876273" y="-1672969"/>
            <a:ext cx="374073" cy="5905622"/>
          </a:xfrm>
          <a:prstGeom prst="bentConnector4">
            <a:avLst>
              <a:gd name="adj1" fmla="val -24839"/>
              <a:gd name="adj2" fmla="val 7794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E56A13D3-E8D8-C9B1-7B06-79F1492E0356}"/>
              </a:ext>
            </a:extLst>
          </p:cNvPr>
          <p:cNvSpPr txBox="1"/>
          <p:nvPr/>
        </p:nvSpPr>
        <p:spPr>
          <a:xfrm>
            <a:off x="8123513" y="961978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C15216A3-4BDF-09AB-19AD-273DE09627DC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1949246" y="1466879"/>
            <a:ext cx="5977639" cy="4901834"/>
          </a:xfrm>
          <a:prstGeom prst="bentConnector3">
            <a:avLst>
              <a:gd name="adj1" fmla="val 1072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A697017B-0FBC-77AB-74BC-06A3FE4D35D3}"/>
              </a:ext>
            </a:extLst>
          </p:cNvPr>
          <p:cNvSpPr txBox="1"/>
          <p:nvPr/>
        </p:nvSpPr>
        <p:spPr>
          <a:xfrm>
            <a:off x="2944617" y="6315788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785F94DA-B298-C8E0-67E5-F3DA7FB6A0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36233" y="1965340"/>
            <a:ext cx="4144349" cy="3882873"/>
          </a:xfrm>
          <a:prstGeom prst="bentConnector3">
            <a:avLst>
              <a:gd name="adj1" fmla="val 9868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F61975F0-3896-8D98-7295-3271F3FEDB79}"/>
              </a:ext>
            </a:extLst>
          </p:cNvPr>
          <p:cNvSpPr txBox="1"/>
          <p:nvPr/>
        </p:nvSpPr>
        <p:spPr>
          <a:xfrm>
            <a:off x="4802075" y="5891278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cxnSp>
        <p:nvCxnSpPr>
          <p:cNvPr id="143" name="Conector: angular 142">
            <a:extLst>
              <a:ext uri="{FF2B5EF4-FFF2-40B4-BE49-F238E27FC236}">
                <a16:creationId xmlns:a16="http://schemas.microsoft.com/office/drawing/2014/main" id="{161E0B94-9A2B-DC19-9252-9F13FFADF0AC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6013804" y="3224423"/>
            <a:ext cx="4128188" cy="1412246"/>
          </a:xfrm>
          <a:prstGeom prst="bentConnector3">
            <a:avLst>
              <a:gd name="adj1" fmla="val 8787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C2762750-2586-04CE-E326-052D2A91C148}"/>
              </a:ext>
            </a:extLst>
          </p:cNvPr>
          <p:cNvSpPr txBox="1"/>
          <p:nvPr/>
        </p:nvSpPr>
        <p:spPr>
          <a:xfrm>
            <a:off x="7581728" y="5432011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(1:N)</a:t>
            </a:r>
          </a:p>
        </p:txBody>
      </p:sp>
      <p:sp>
        <p:nvSpPr>
          <p:cNvPr id="151" name="CuadroTexto 150">
            <a:extLst>
              <a:ext uri="{FF2B5EF4-FFF2-40B4-BE49-F238E27FC236}">
                <a16:creationId xmlns:a16="http://schemas.microsoft.com/office/drawing/2014/main" id="{6C88BCA1-7AC9-BFDF-EF67-FC53C5E9DEE2}"/>
              </a:ext>
            </a:extLst>
          </p:cNvPr>
          <p:cNvSpPr txBox="1"/>
          <p:nvPr/>
        </p:nvSpPr>
        <p:spPr>
          <a:xfrm>
            <a:off x="2113198" y="834109"/>
            <a:ext cx="6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>
                <a:latin typeface="Amasis MT Pro Medium" panose="02040604050005020304" pitchFamily="18" charset="0"/>
              </a:rPr>
              <a:t>(N:N)</a:t>
            </a:r>
          </a:p>
        </p:txBody>
      </p: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76F0BB1E-6653-E6C0-9F8B-C095CB8575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62942" y="-1974646"/>
            <a:ext cx="12700" cy="6133608"/>
          </a:xfrm>
          <a:prstGeom prst="bentConnector3">
            <a:avLst>
              <a:gd name="adj1" fmla="val 16141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ángulo: esquinas redondeadas 21" descr="ESTUDIANTE">
            <a:extLst>
              <a:ext uri="{FF2B5EF4-FFF2-40B4-BE49-F238E27FC236}">
                <a16:creationId xmlns:a16="http://schemas.microsoft.com/office/drawing/2014/main" id="{E8FCF115-5129-B064-7738-46BF43BBF74F}"/>
              </a:ext>
            </a:extLst>
          </p:cNvPr>
          <p:cNvSpPr/>
          <p:nvPr/>
        </p:nvSpPr>
        <p:spPr>
          <a:xfrm>
            <a:off x="393773" y="6385905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Teléfono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1848690-9311-4DE7-90D0-688B17D6B7A8}"/>
              </a:ext>
            </a:extLst>
          </p:cNvPr>
          <p:cNvCxnSpPr>
            <a:cxnSpLocks/>
          </p:cNvCxnSpPr>
          <p:nvPr/>
        </p:nvCxnSpPr>
        <p:spPr>
          <a:xfrm>
            <a:off x="82099" y="2811020"/>
            <a:ext cx="321024" cy="6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ángulo: esquinas redondeadas 51" descr="ESTUDIANTE">
            <a:extLst>
              <a:ext uri="{FF2B5EF4-FFF2-40B4-BE49-F238E27FC236}">
                <a16:creationId xmlns:a16="http://schemas.microsoft.com/office/drawing/2014/main" id="{BAA86CDF-D058-9507-D9EB-F0F0D5FBB91A}"/>
              </a:ext>
            </a:extLst>
          </p:cNvPr>
          <p:cNvSpPr/>
          <p:nvPr/>
        </p:nvSpPr>
        <p:spPr>
          <a:xfrm>
            <a:off x="10225473" y="2843182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Resultado</a:t>
            </a:r>
          </a:p>
        </p:txBody>
      </p: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BD802D0A-0A19-8CA6-D0F0-F314C176EA7C}"/>
              </a:ext>
            </a:extLst>
          </p:cNvPr>
          <p:cNvCxnSpPr>
            <a:cxnSpLocks/>
            <a:stCxn id="15" idx="2"/>
            <a:endCxn id="52" idx="1"/>
          </p:cNvCxnSpPr>
          <p:nvPr/>
        </p:nvCxnSpPr>
        <p:spPr>
          <a:xfrm rot="5400000">
            <a:off x="9920303" y="2146121"/>
            <a:ext cx="1223949" cy="613608"/>
          </a:xfrm>
          <a:prstGeom prst="bentConnector4">
            <a:avLst>
              <a:gd name="adj1" fmla="val 13468"/>
              <a:gd name="adj2" fmla="val 157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F9E26CBB-957F-DC8F-1182-671B5AB54689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9497670" y="2159321"/>
            <a:ext cx="357180" cy="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4FB9F16-481E-EC33-D56D-11B072A14EC9}"/>
              </a:ext>
            </a:extLst>
          </p:cNvPr>
          <p:cNvCxnSpPr>
            <a:cxnSpLocks/>
          </p:cNvCxnSpPr>
          <p:nvPr/>
        </p:nvCxnSpPr>
        <p:spPr>
          <a:xfrm flipH="1">
            <a:off x="9497669" y="2625680"/>
            <a:ext cx="390947" cy="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327C455E-6770-824F-3261-ECF125D87EC3}"/>
              </a:ext>
            </a:extLst>
          </p:cNvPr>
          <p:cNvCxnSpPr>
            <a:cxnSpLocks/>
          </p:cNvCxnSpPr>
          <p:nvPr/>
        </p:nvCxnSpPr>
        <p:spPr>
          <a:xfrm flipH="1">
            <a:off x="9495245" y="3250704"/>
            <a:ext cx="390947" cy="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38AB500E-CF11-8573-0BB0-D11FDC8ECD98}"/>
              </a:ext>
            </a:extLst>
          </p:cNvPr>
          <p:cNvCxnSpPr/>
          <p:nvPr/>
        </p:nvCxnSpPr>
        <p:spPr>
          <a:xfrm flipV="1">
            <a:off x="9875691" y="3055973"/>
            <a:ext cx="0" cy="21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ángulo: esquinas redondeadas 118" descr="ESTUDIANTE">
            <a:extLst>
              <a:ext uri="{FF2B5EF4-FFF2-40B4-BE49-F238E27FC236}">
                <a16:creationId xmlns:a16="http://schemas.microsoft.com/office/drawing/2014/main" id="{EE83551D-B9E1-AE61-085D-394C68B45839}"/>
              </a:ext>
            </a:extLst>
          </p:cNvPr>
          <p:cNvSpPr/>
          <p:nvPr/>
        </p:nvSpPr>
        <p:spPr>
          <a:xfrm>
            <a:off x="7610902" y="4801954"/>
            <a:ext cx="1891234" cy="4434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chemeClr val="tx1"/>
                </a:solidFill>
                <a:latin typeface="Amasis MT Pro Medium" panose="02040604050005020304" pitchFamily="18" charset="0"/>
              </a:rPr>
              <a:t>ID_Médico</a:t>
            </a:r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E2DB1670-3C08-9A9B-8F43-4795212B5DE9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9502136" y="5023671"/>
            <a:ext cx="457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3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EC4B858-164A-718A-E11D-5CF922EE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6390"/>
            <a:ext cx="12188952" cy="687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9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58A5A1-BAE5-38BC-8153-FB9647F7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7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1241</Words>
  <Application>Microsoft Office PowerPoint</Application>
  <PresentationFormat>Panorámica</PresentationFormat>
  <Paragraphs>131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Amasis MT Pro Medium</vt:lpstr>
      <vt:lpstr>Arial</vt:lpstr>
      <vt:lpstr>Calibri</vt:lpstr>
      <vt:lpstr>Calibri Light</vt:lpstr>
      <vt:lpstr>Copperplate Gothic Bold</vt:lpstr>
      <vt:lpstr>DM Sans</vt:lpstr>
      <vt:lpstr>Söhne</vt:lpstr>
      <vt:lpstr>Tema de Office</vt:lpstr>
      <vt:lpstr>Paquete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PAMELA WURTZ</dc:creator>
  <cp:lastModifiedBy>PAMELA WURTZ</cp:lastModifiedBy>
  <cp:revision>5</cp:revision>
  <dcterms:created xsi:type="dcterms:W3CDTF">2023-07-30T22:17:20Z</dcterms:created>
  <dcterms:modified xsi:type="dcterms:W3CDTF">2023-07-30T23:46:31Z</dcterms:modified>
</cp:coreProperties>
</file>