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0" autoAdjust="0"/>
    <p:restoredTop sz="94660"/>
  </p:normalViewPr>
  <p:slideViewPr>
    <p:cSldViewPr snapToGrid="0">
      <p:cViewPr varScale="1">
        <p:scale>
          <a:sx n="92" d="100"/>
          <a:sy n="92" d="100"/>
        </p:scale>
        <p:origin x="64"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7/1/2023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‹Nº›</a:t>
            </a:fld>
            <a:endParaRPr lang="en-US"/>
          </a:p>
        </p:txBody>
      </p:sp>
    </p:spTree>
    <p:extLst>
      <p:ext uri="{BB962C8B-B14F-4D97-AF65-F5344CB8AC3E}">
        <p14:creationId xmlns:p14="http://schemas.microsoft.com/office/powerpoint/2010/main" val="1206955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7/1/2023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247191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7/1/2023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39873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7/1/2023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4179685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7/1/2023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616870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7/1/2023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98038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7/1/2023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084246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7/1/2023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221921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7/1/2023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804045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7/1/2023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17059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7/1/2023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24764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7/1/2023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‹Nº›</a:t>
            </a:fld>
            <a:endParaRPr lang="en-US" dirty="0"/>
          </a:p>
        </p:txBody>
      </p:sp>
    </p:spTree>
    <p:extLst>
      <p:ext uri="{BB962C8B-B14F-4D97-AF65-F5344CB8AC3E}">
        <p14:creationId xmlns:p14="http://schemas.microsoft.com/office/powerpoint/2010/main" val="644721795"/>
      </p:ext>
    </p:extLst>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71" r:id="rId8"/>
    <p:sldLayoutId id="2147483668" r:id="rId9"/>
    <p:sldLayoutId id="2147483669" r:id="rId10"/>
    <p:sldLayoutId id="2147483670"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Concepto genético abstracto">
            <a:extLst>
              <a:ext uri="{FF2B5EF4-FFF2-40B4-BE49-F238E27FC236}">
                <a16:creationId xmlns:a16="http://schemas.microsoft.com/office/drawing/2014/main" id="{6FDE0CA3-DE8E-CC10-1D7A-7F0D04A8FEF9}"/>
              </a:ext>
            </a:extLst>
          </p:cNvPr>
          <p:cNvPicPr>
            <a:picLocks noChangeAspect="1"/>
          </p:cNvPicPr>
          <p:nvPr/>
        </p:nvPicPr>
        <p:blipFill rotWithShape="1">
          <a:blip r:embed="rId3">
            <a:alphaModFix amt="70000"/>
          </a:blip>
          <a:srcRect t="25612" r="-1" b="18134"/>
          <a:stretch/>
        </p:blipFill>
        <p:spPr>
          <a:xfrm>
            <a:off x="20" y="10"/>
            <a:ext cx="12188932" cy="6856614"/>
          </a:xfrm>
          <a:prstGeom prst="rect">
            <a:avLst/>
          </a:prstGeom>
        </p:spPr>
      </p:pic>
      <p:sp>
        <p:nvSpPr>
          <p:cNvPr id="2" name="Título 1">
            <a:extLst>
              <a:ext uri="{FF2B5EF4-FFF2-40B4-BE49-F238E27FC236}">
                <a16:creationId xmlns:a16="http://schemas.microsoft.com/office/drawing/2014/main" id="{930E759C-E20B-24E2-99AE-7DB07F04A188}"/>
              </a:ext>
            </a:extLst>
          </p:cNvPr>
          <p:cNvSpPr>
            <a:spLocks noGrp="1"/>
          </p:cNvSpPr>
          <p:nvPr>
            <p:ph type="ctrTitle"/>
          </p:nvPr>
        </p:nvSpPr>
        <p:spPr>
          <a:xfrm>
            <a:off x="-127741" y="1683327"/>
            <a:ext cx="12192000" cy="2743200"/>
          </a:xfrm>
        </p:spPr>
        <p:txBody>
          <a:bodyPr>
            <a:normAutofit fontScale="90000"/>
          </a:bodyPr>
          <a:lstStyle/>
          <a:p>
            <a:pPr rtl="0">
              <a:spcBef>
                <a:spcPts val="0"/>
              </a:spcBef>
              <a:spcAft>
                <a:spcPts val="0"/>
              </a:spcAft>
            </a:pPr>
            <a:r>
              <a:rPr lang="es-AR" sz="5400" b="1" i="0" u="none" strike="noStrike" dirty="0">
                <a:effectLst/>
                <a:latin typeface="DM Sans" pitchFamily="2" charset="0"/>
              </a:rPr>
              <a:t>Temáticas posibles para el proyecto final</a:t>
            </a:r>
            <a:br>
              <a:rPr lang="es-AR" sz="2400" b="0" dirty="0">
                <a:effectLst/>
              </a:rPr>
            </a:br>
            <a:br>
              <a:rPr lang="es-AR" sz="2400" dirty="0"/>
            </a:br>
            <a:endParaRPr lang="es-AR" sz="5200" dirty="0">
              <a:solidFill>
                <a:srgbClr val="FFFFFF"/>
              </a:solidFill>
            </a:endParaRPr>
          </a:p>
        </p:txBody>
      </p:sp>
      <p:sp>
        <p:nvSpPr>
          <p:cNvPr id="3" name="Subtítulo 2">
            <a:extLst>
              <a:ext uri="{FF2B5EF4-FFF2-40B4-BE49-F238E27FC236}">
                <a16:creationId xmlns:a16="http://schemas.microsoft.com/office/drawing/2014/main" id="{0BF51A38-6421-5D1B-194C-9025EA5E8726}"/>
              </a:ext>
            </a:extLst>
          </p:cNvPr>
          <p:cNvSpPr>
            <a:spLocks noGrp="1"/>
          </p:cNvSpPr>
          <p:nvPr>
            <p:ph type="subTitle" idx="1"/>
          </p:nvPr>
        </p:nvSpPr>
        <p:spPr>
          <a:xfrm>
            <a:off x="117763" y="4274127"/>
            <a:ext cx="10280073" cy="2402621"/>
          </a:xfrm>
        </p:spPr>
        <p:txBody>
          <a:bodyPr>
            <a:normAutofit lnSpcReduction="10000"/>
          </a:bodyPr>
          <a:lstStyle/>
          <a:p>
            <a:pPr algn="l"/>
            <a:r>
              <a:rPr lang="es-AR" sz="2200" b="1" dirty="0">
                <a:solidFill>
                  <a:srgbClr val="FFFFFF"/>
                </a:solidFill>
              </a:rPr>
              <a:t>CURSO: SQL</a:t>
            </a:r>
          </a:p>
          <a:p>
            <a:pPr algn="l"/>
            <a:r>
              <a:rPr lang="es-AR" sz="2200" b="1" dirty="0">
                <a:solidFill>
                  <a:srgbClr val="FFFFFF"/>
                </a:solidFill>
              </a:rPr>
              <a:t>COMISIÓN:43430</a:t>
            </a:r>
          </a:p>
          <a:p>
            <a:pPr algn="l"/>
            <a:r>
              <a:rPr lang="es-AR" sz="2200" b="1" dirty="0">
                <a:solidFill>
                  <a:srgbClr val="FFFFFF"/>
                </a:solidFill>
              </a:rPr>
              <a:t>PROFESORA: Lucia Soledad Blanc</a:t>
            </a:r>
          </a:p>
          <a:p>
            <a:pPr algn="l"/>
            <a:r>
              <a:rPr lang="es-AR" sz="2200" b="1" dirty="0">
                <a:solidFill>
                  <a:srgbClr val="FFFFFF"/>
                </a:solidFill>
              </a:rPr>
              <a:t>TUTOR: Nicolas Colombo</a:t>
            </a:r>
          </a:p>
          <a:p>
            <a:pPr algn="l"/>
            <a:r>
              <a:rPr lang="es-AR" sz="2200" b="1" dirty="0">
                <a:solidFill>
                  <a:srgbClr val="FFFFFF"/>
                </a:solidFill>
              </a:rPr>
              <a:t>ALUMNA: Pamela Beatriz Wurtz</a:t>
            </a:r>
          </a:p>
          <a:p>
            <a:pPr algn="l"/>
            <a:endParaRPr lang="es-AR" sz="2200" dirty="0">
              <a:solidFill>
                <a:srgbClr val="FFFFFF"/>
              </a:solidFill>
            </a:endParaRPr>
          </a:p>
        </p:txBody>
      </p:sp>
      <p:pic>
        <p:nvPicPr>
          <p:cNvPr id="6" name="Imagen 5" descr="Forma&#10;&#10;Descripción generada automáticamente con confianza baja">
            <a:extLst>
              <a:ext uri="{FF2B5EF4-FFF2-40B4-BE49-F238E27FC236}">
                <a16:creationId xmlns:a16="http://schemas.microsoft.com/office/drawing/2014/main" id="{AC370E6C-2DAE-261F-D3EC-B804422D76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4116" y="28493"/>
            <a:ext cx="1654834" cy="1654834"/>
          </a:xfrm>
          <a:prstGeom prst="rect">
            <a:avLst/>
          </a:prstGeom>
        </p:spPr>
      </p:pic>
    </p:spTree>
    <p:extLst>
      <p:ext uri="{BB962C8B-B14F-4D97-AF65-F5344CB8AC3E}">
        <p14:creationId xmlns:p14="http://schemas.microsoft.com/office/powerpoint/2010/main" val="823204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26" name="Picture 25">
            <a:extLst>
              <a:ext uri="{FF2B5EF4-FFF2-40B4-BE49-F238E27FC236}">
                <a16:creationId xmlns:a16="http://schemas.microsoft.com/office/drawing/2014/main" id="{18CBEC9D-9F9B-4383-B986-DE5B184A9A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40500" t="44401"/>
          <a:stretch/>
        </p:blipFill>
        <p:spPr>
          <a:xfrm>
            <a:off x="-3048" y="-1"/>
            <a:ext cx="1146048" cy="1070909"/>
          </a:xfrm>
          <a:prstGeom prst="rect">
            <a:avLst/>
          </a:prstGeom>
        </p:spPr>
      </p:pic>
      <p:sp>
        <p:nvSpPr>
          <p:cNvPr id="2" name="Título 1">
            <a:extLst>
              <a:ext uri="{FF2B5EF4-FFF2-40B4-BE49-F238E27FC236}">
                <a16:creationId xmlns:a16="http://schemas.microsoft.com/office/drawing/2014/main" id="{930E759C-E20B-24E2-99AE-7DB07F04A188}"/>
              </a:ext>
            </a:extLst>
          </p:cNvPr>
          <p:cNvSpPr>
            <a:spLocks noGrp="1"/>
          </p:cNvSpPr>
          <p:nvPr>
            <p:ph type="title"/>
          </p:nvPr>
        </p:nvSpPr>
        <p:spPr>
          <a:xfrm>
            <a:off x="1406236" y="-2"/>
            <a:ext cx="8634910" cy="2382983"/>
          </a:xfrm>
        </p:spPr>
        <p:txBody>
          <a:bodyPr>
            <a:normAutofit fontScale="90000"/>
          </a:bodyPr>
          <a:lstStyle/>
          <a:p>
            <a:pPr rtl="0">
              <a:spcBef>
                <a:spcPts val="0"/>
              </a:spcBef>
              <a:spcAft>
                <a:spcPts val="0"/>
              </a:spcAft>
            </a:pPr>
            <a:r>
              <a:rPr lang="es-AR" sz="1800" b="1" i="0" u="none" strike="noStrike" dirty="0">
                <a:solidFill>
                  <a:srgbClr val="000000"/>
                </a:solidFill>
                <a:effectLst/>
                <a:latin typeface="DM Sans" pitchFamily="2" charset="0"/>
              </a:rPr>
              <a:t>Consigna</a:t>
            </a:r>
            <a:br>
              <a:rPr lang="es-AR" sz="1600" b="0" dirty="0">
                <a:effectLst/>
              </a:rPr>
            </a:br>
            <a:br>
              <a:rPr lang="es-AR" sz="1600" b="0" dirty="0">
                <a:effectLst/>
              </a:rPr>
            </a:br>
            <a:r>
              <a:rPr lang="es-AR" sz="1800" b="0" i="0" u="none" strike="noStrike" dirty="0">
                <a:solidFill>
                  <a:srgbClr val="999999"/>
                </a:solidFill>
                <a:effectLst/>
                <a:latin typeface="DM Sans" pitchFamily="2" charset="0"/>
              </a:rPr>
              <a:t>Pensar una serie de temáticas de cara a ir moldeando tu proyecto final y generar un listado de posibles temáticas a abordar para tu base de datos.</a:t>
            </a:r>
            <a:br>
              <a:rPr lang="es-AR" sz="1600" b="0" dirty="0">
                <a:effectLst/>
              </a:rPr>
            </a:br>
            <a:br>
              <a:rPr lang="es-AR" sz="1600" dirty="0"/>
            </a:br>
            <a:br>
              <a:rPr lang="es-AR" sz="3700" dirty="0">
                <a:solidFill>
                  <a:schemeClr val="tx2"/>
                </a:solidFill>
              </a:rPr>
            </a:br>
            <a:endParaRPr lang="es-AR" sz="3700" dirty="0">
              <a:solidFill>
                <a:schemeClr val="tx2"/>
              </a:solidFill>
            </a:endParaRPr>
          </a:p>
        </p:txBody>
      </p:sp>
      <p:pic>
        <p:nvPicPr>
          <p:cNvPr id="6" name="Imagen 5" descr="Forma&#10;&#10;Descripción generada automáticamente con confianza baja">
            <a:extLst>
              <a:ext uri="{FF2B5EF4-FFF2-40B4-BE49-F238E27FC236}">
                <a16:creationId xmlns:a16="http://schemas.microsoft.com/office/drawing/2014/main" id="{AC370E6C-2DAE-261F-D3EC-B804422D7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6716" y="-1"/>
            <a:ext cx="1725284" cy="1725284"/>
          </a:xfrm>
          <a:prstGeom prst="rect">
            <a:avLst/>
          </a:prstGeom>
        </p:spPr>
      </p:pic>
      <p:sp>
        <p:nvSpPr>
          <p:cNvPr id="3" name="Subtítulo 2">
            <a:extLst>
              <a:ext uri="{FF2B5EF4-FFF2-40B4-BE49-F238E27FC236}">
                <a16:creationId xmlns:a16="http://schemas.microsoft.com/office/drawing/2014/main" id="{0BF51A38-6421-5D1B-194C-9025EA5E8726}"/>
              </a:ext>
            </a:extLst>
          </p:cNvPr>
          <p:cNvSpPr>
            <a:spLocks noGrp="1"/>
          </p:cNvSpPr>
          <p:nvPr>
            <p:ph idx="1"/>
          </p:nvPr>
        </p:nvSpPr>
        <p:spPr>
          <a:xfrm>
            <a:off x="145473" y="1524000"/>
            <a:ext cx="11152909" cy="4994564"/>
          </a:xfrm>
        </p:spPr>
        <p:txBody>
          <a:bodyPr>
            <a:normAutofit fontScale="25000" lnSpcReduction="20000"/>
          </a:bodyPr>
          <a:lstStyle/>
          <a:p>
            <a:pPr marL="0" indent="0">
              <a:buNone/>
            </a:pPr>
            <a:r>
              <a:rPr lang="es-AR" sz="4400" b="1" dirty="0">
                <a:solidFill>
                  <a:schemeClr val="tx2"/>
                </a:solidFill>
              </a:rPr>
              <a:t>1. Base de datos de gestión de bibliotecas  </a:t>
            </a:r>
          </a:p>
          <a:p>
            <a:pPr marL="0" indent="0">
              <a:buNone/>
            </a:pPr>
            <a:r>
              <a:rPr lang="es-AR" sz="4400" dirty="0">
                <a:solidFill>
                  <a:schemeClr val="tx2"/>
                </a:solidFill>
              </a:rPr>
              <a:t>Bajo esta base de datos, se puede acceder a varios libros de todos los géneros y títulos. </a:t>
            </a:r>
          </a:p>
          <a:p>
            <a:pPr marL="0" indent="0">
              <a:buNone/>
            </a:pPr>
            <a:r>
              <a:rPr lang="es-AR" sz="4400" b="1" dirty="0">
                <a:solidFill>
                  <a:schemeClr val="tx2"/>
                </a:solidFill>
              </a:rPr>
              <a:t>2. Base de datos de gestión de salarios  </a:t>
            </a:r>
          </a:p>
          <a:p>
            <a:pPr marL="0" indent="0">
              <a:buNone/>
            </a:pPr>
            <a:r>
              <a:rPr lang="es-AR" sz="4400" dirty="0">
                <a:solidFill>
                  <a:schemeClr val="tx2"/>
                </a:solidFill>
              </a:rPr>
              <a:t>La base de datos de gestión de salarios es una base de datos de amplio alcance que analiza datos sobre los empleados de una organización. Por ejemplo, sus salarios, pagos mensuales, beneficios de seguridad, impuestos, evaluaciones y compensaciones. Requiere algunos datos como el nombre del empleado, los beneficios, el título, la asistencia (junto con las licencias otorgadas) y las estructuras de pago, etc. </a:t>
            </a:r>
          </a:p>
          <a:p>
            <a:pPr marL="0" indent="0">
              <a:buNone/>
            </a:pPr>
            <a:r>
              <a:rPr lang="es-AR" sz="4400" b="1" dirty="0">
                <a:solidFill>
                  <a:schemeClr val="tx2"/>
                </a:solidFill>
              </a:rPr>
              <a:t>3. Base de datos de gestión hospitalaria  </a:t>
            </a:r>
          </a:p>
          <a:p>
            <a:pPr marL="0" indent="0">
              <a:buNone/>
            </a:pPr>
            <a:r>
              <a:rPr lang="es-AR" sz="4400" dirty="0">
                <a:solidFill>
                  <a:schemeClr val="tx2"/>
                </a:solidFill>
              </a:rPr>
              <a:t>Este sistema nos ayuda a recopilar información sobre los procedimientos que se llevan a cabo en los hospitales. Por ejemplo, médicos, pacientes, habitaciones y otros similares. Además, la base de datos de gestión del hospital ofrece otros detalles, como habitaciones vacantes, admisiones, deberes del personal, resúmenes de altas, etc. Toda esta información otorga acceso para conocer los detalles necesarios, como el horario de los médicos y las habitaciones vacantes para los pacientes.</a:t>
            </a:r>
          </a:p>
          <a:p>
            <a:pPr marL="0" indent="0">
              <a:buNone/>
            </a:pPr>
            <a:r>
              <a:rPr lang="es-AR" sz="4400" b="1" dirty="0">
                <a:solidFill>
                  <a:schemeClr val="tx2"/>
                </a:solidFill>
              </a:rPr>
              <a:t>4. Base de datos del sistema ferroviario</a:t>
            </a:r>
          </a:p>
          <a:p>
            <a:pPr marL="0" indent="0">
              <a:buNone/>
            </a:pPr>
            <a:r>
              <a:rPr lang="es-AR" sz="4400" dirty="0">
                <a:solidFill>
                  <a:schemeClr val="tx2"/>
                </a:solidFill>
              </a:rPr>
              <a:t>Base de datos del sistema ferroviario gestiona y registra todos los datos relacionados con los ferrocarriles. Por ejemplo, detalles de trenes, rutas de trenes, sus horarios, estaciones de tren, reservas de clientes, etc. </a:t>
            </a:r>
          </a:p>
          <a:p>
            <a:pPr marL="0" indent="0">
              <a:buNone/>
            </a:pPr>
            <a:r>
              <a:rPr lang="es-AR" sz="4400" b="1" dirty="0">
                <a:solidFill>
                  <a:schemeClr val="tx2"/>
                </a:solidFill>
              </a:rPr>
              <a:t>5. Gestión de bases de datos bancarias  </a:t>
            </a:r>
          </a:p>
          <a:p>
            <a:pPr marL="0" indent="0">
              <a:buNone/>
            </a:pPr>
            <a:r>
              <a:rPr lang="es-AR" sz="4400" dirty="0">
                <a:solidFill>
                  <a:schemeClr val="tx2"/>
                </a:solidFill>
              </a:rPr>
              <a:t>La base de datos bancaria se ocupa de todos los sistemas bancarios, como la información de los clientes, las transacciones diarias, los extractos bancarios, etc. No solo trata los detalles del cliente, sino que también está destinado a los empleados. </a:t>
            </a:r>
          </a:p>
          <a:p>
            <a:pPr marL="0" indent="0">
              <a:buNone/>
            </a:pPr>
            <a:r>
              <a:rPr lang="es-AR" sz="4400" b="1" dirty="0">
                <a:solidFill>
                  <a:schemeClr val="tx2"/>
                </a:solidFill>
              </a:rPr>
              <a:t>6. Gestión de la base de datos de los estudiantes</a:t>
            </a:r>
          </a:p>
          <a:p>
            <a:pPr marL="0" indent="0">
              <a:buNone/>
            </a:pPr>
            <a:r>
              <a:rPr lang="es-AR" sz="4400" dirty="0">
                <a:solidFill>
                  <a:schemeClr val="tx2"/>
                </a:solidFill>
              </a:rPr>
              <a:t>Los puntos principales será manejar todos los detalles de los datos de los estudiantes: Nombre, datos de contacto, dirección, año de admisión, cursos aplicables, etc.  Otros datos importantes como su asistencia, sus notas, expedientes, becas y resultados.</a:t>
            </a:r>
          </a:p>
          <a:p>
            <a:pPr marL="0" indent="0">
              <a:buNone/>
            </a:pPr>
            <a:endParaRPr lang="es-AR" sz="1800" dirty="0">
              <a:solidFill>
                <a:schemeClr val="tx2"/>
              </a:solidFill>
            </a:endParaRPr>
          </a:p>
        </p:txBody>
      </p:sp>
      <p:pic>
        <p:nvPicPr>
          <p:cNvPr id="28" name="Picture 27">
            <a:extLst>
              <a:ext uri="{FF2B5EF4-FFF2-40B4-BE49-F238E27FC236}">
                <a16:creationId xmlns:a16="http://schemas.microsoft.com/office/drawing/2014/main" id="{AFE52FC7-B3EF-46A4-B8CE-292164EC92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889000534"/>
      </p:ext>
    </p:extLst>
  </p:cSld>
  <p:clrMapOvr>
    <a:masterClrMapping/>
  </p:clrMapOvr>
</p:sld>
</file>

<file path=ppt/theme/theme1.xml><?xml version="1.0" encoding="utf-8"?>
<a:theme xmlns:a="http://schemas.openxmlformats.org/drawingml/2006/main" name="Blockprint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15</TotalTime>
  <Words>433</Words>
  <Application>Microsoft Office PowerPoint</Application>
  <PresentationFormat>Panorámica</PresentationFormat>
  <Paragraphs>19</Paragraphs>
  <Slides>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vt:i4>
      </vt:variant>
    </vt:vector>
  </HeadingPairs>
  <TitlesOfParts>
    <vt:vector size="7" baseType="lpstr">
      <vt:lpstr>Arial</vt:lpstr>
      <vt:lpstr>Avenir Next LT Pro</vt:lpstr>
      <vt:lpstr>AvenirNext LT Pro Medium</vt:lpstr>
      <vt:lpstr>DM Sans</vt:lpstr>
      <vt:lpstr>BlockprintVTI</vt:lpstr>
      <vt:lpstr>Temáticas posibles para el proyecto final  </vt:lpstr>
      <vt:lpstr>Consigna  Pensar una serie de temáticas de cara a ir moldeando tu proyecto final y generar un listado de posibles temáticas a abordar para tu base de datos.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Temáticas posibles para el proyecto final  </dc:title>
  <dc:creator>PAMELA WURTZ</dc:creator>
  <cp:lastModifiedBy>PAMELA WURTZ</cp:lastModifiedBy>
  <cp:revision>1</cp:revision>
  <dcterms:created xsi:type="dcterms:W3CDTF">2023-07-01T15:03:47Z</dcterms:created>
  <dcterms:modified xsi:type="dcterms:W3CDTF">2023-07-01T15:18:54Z</dcterms:modified>
</cp:coreProperties>
</file>