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949ECDF-7E89-4830-BDD4-9167222CF829}">
  <a:tblStyle styleId="{A949ECDF-7E89-4830-BDD4-9167222CF829}"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EA"/>
          </a:solidFill>
        </a:fill>
      </a:tcStyle>
    </a:wholeTbl>
    <a:band1H>
      <a:tcTxStyle/>
      <a:tcStyle>
        <a:fill>
          <a:solidFill>
            <a:srgbClr val="CAD6D3"/>
          </a:solidFill>
        </a:fill>
      </a:tcStyle>
    </a:band1H>
    <a:band2H>
      <a:tcTxStyle/>
    </a:band2H>
    <a:band1V>
      <a:tcTxStyle/>
      <a:tcStyle>
        <a:fill>
          <a:solidFill>
            <a:srgbClr val="CAD6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1pPr>
            <a:lvl2pPr lvl="1"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2pPr>
            <a:lvl3pPr lvl="2"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3pPr>
            <a:lvl4pPr lvl="3"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4pPr>
            <a:lvl5pPr lvl="4"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5pPr>
            <a:lvl6pPr lvl="5"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6pPr>
            <a:lvl7pPr lvl="6"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7pPr>
            <a:lvl8pPr lvl="7"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8pPr>
            <a:lvl9pPr lvl="8"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lvl="1"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3pPr>
            <a:lvl4pPr lvl="3"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4pPr>
            <a:lvl5pPr lvl="4"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5pPr>
            <a:lvl6pPr lvl="5"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6pPr>
            <a:lvl7pPr lvl="6"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7pPr>
            <a:lvl8pPr lvl="7"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8pPr>
            <a:lvl9pPr lvl="8"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1pPr>
            <a:lvl2pPr lvl="1"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2pPr>
            <a:lvl3pPr lvl="2"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3pPr>
            <a:lvl4pPr lvl="3"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4pPr>
            <a:lvl5pPr lvl="4"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5pPr>
            <a:lvl6pPr lvl="5"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6pPr>
            <a:lvl7pPr lvl="6"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7pPr>
            <a:lvl8pPr lvl="7"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8pPr>
            <a:lvl9pPr lvl="8"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lstStyle>
            <a:lvl1pPr indent="-311150" lvl="0" marL="457200" marR="0" rtl="0" algn="ctr">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ctr">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1pPr>
            <a:lvl2pPr lvl="1"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2pPr>
            <a:lvl3pPr lvl="2"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3pPr>
            <a:lvl4pPr lvl="3"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4pPr>
            <a:lvl5pPr lvl="4"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5pPr>
            <a:lvl6pPr lvl="5"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6pPr>
            <a:lvl7pPr lvl="6"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7pPr>
            <a:lvl8pPr lvl="7"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8pPr>
            <a:lvl9pPr lvl="8"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1pPr>
            <a:lvl2pPr lvl="1"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2pPr>
            <a:lvl3pPr lvl="2"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3pPr>
            <a:lvl4pPr lvl="3"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4pPr>
            <a:lvl5pPr lvl="4"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5pPr>
            <a:lvl6pPr lvl="5"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6pPr>
            <a:lvl7pPr lvl="6"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7pPr>
            <a:lvl8pPr lvl="7"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8pPr>
            <a:lvl9pPr lvl="8"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dk2"/>
              </a:buClr>
              <a:buSzPts val="1300"/>
              <a:buFont typeface="Calibri"/>
              <a:buNone/>
              <a:defRPr b="0" i="0" sz="1300" u="none" cap="none" strike="noStrike">
                <a:solidFill>
                  <a:schemeClr val="dk2"/>
                </a:solidFill>
                <a:latin typeface="Calibri"/>
                <a:ea typeface="Calibri"/>
                <a:cs typeface="Calibri"/>
                <a:sym typeface="Calibri"/>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800"/>
              <a:buFont typeface="Nunito"/>
              <a:buNone/>
            </a:pPr>
            <a:r>
              <a:rPr b="0" i="0" lang="en-US" sz="2800" u="none" cap="none" strike="noStrike">
                <a:solidFill>
                  <a:schemeClr val="lt1"/>
                </a:solidFill>
                <a:latin typeface="Nunito"/>
                <a:ea typeface="Nunito"/>
                <a:cs typeface="Nunito"/>
                <a:sym typeface="Nunito"/>
              </a:rPr>
              <a:t>Predicting early readmissions for diabetes patients using clinical records from 130 US hospitals</a:t>
            </a:r>
            <a:endParaRPr b="0" i="0" sz="2800" u="none" cap="none" strike="noStrike">
              <a:solidFill>
                <a:schemeClr val="lt1"/>
              </a:solidFill>
              <a:latin typeface="Nunito"/>
              <a:ea typeface="Nunito"/>
              <a:cs typeface="Nunito"/>
              <a:sym typeface="Nunito"/>
            </a:endParaRPr>
          </a:p>
        </p:txBody>
      </p:sp>
      <p:sp>
        <p:nvSpPr>
          <p:cNvPr id="129" name="Google Shape;129;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Capstone Project  1 for Springboard Program</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grpSp>
        <p:nvGrpSpPr>
          <p:cNvPr id="183" name="Google Shape;183;p22"/>
          <p:cNvGrpSpPr/>
          <p:nvPr/>
        </p:nvGrpSpPr>
        <p:grpSpPr>
          <a:xfrm>
            <a:off x="1465370" y="1909003"/>
            <a:ext cx="6213257" cy="2122663"/>
            <a:chOff x="1506962" y="1510418"/>
            <a:chExt cx="6213257" cy="2122663"/>
          </a:xfrm>
        </p:grpSpPr>
        <p:pic>
          <p:nvPicPr>
            <p:cNvPr id="184" name="Google Shape;184;p22"/>
            <p:cNvPicPr preferRelativeResize="0"/>
            <p:nvPr/>
          </p:nvPicPr>
          <p:blipFill rotWithShape="1">
            <a:blip r:embed="rId3">
              <a:alphaModFix/>
            </a:blip>
            <a:srcRect b="0" l="0" r="0" t="0"/>
            <a:stretch/>
          </p:blipFill>
          <p:spPr>
            <a:xfrm>
              <a:off x="1506962" y="1538460"/>
              <a:ext cx="3065038" cy="2066579"/>
            </a:xfrm>
            <a:prstGeom prst="rect">
              <a:avLst/>
            </a:prstGeom>
            <a:noFill/>
            <a:ln>
              <a:noFill/>
            </a:ln>
          </p:spPr>
        </p:pic>
        <p:pic>
          <p:nvPicPr>
            <p:cNvPr id="185" name="Google Shape;185;p22"/>
            <p:cNvPicPr preferRelativeResize="0"/>
            <p:nvPr/>
          </p:nvPicPr>
          <p:blipFill rotWithShape="1">
            <a:blip r:embed="rId4">
              <a:alphaModFix/>
            </a:blip>
            <a:srcRect b="0" l="0" r="0" t="0"/>
            <a:stretch/>
          </p:blipFill>
          <p:spPr>
            <a:xfrm>
              <a:off x="4572000" y="1510418"/>
              <a:ext cx="3148219" cy="2122663"/>
            </a:xfrm>
            <a:prstGeom prst="rect">
              <a:avLst/>
            </a:prstGeom>
            <a:noFill/>
            <a:ln>
              <a:noFill/>
            </a:ln>
          </p:spPr>
        </p:pic>
      </p:grpSp>
      <p:sp>
        <p:nvSpPr>
          <p:cNvPr id="186" name="Google Shape;186;p22"/>
          <p:cNvSpPr txBox="1"/>
          <p:nvPr/>
        </p:nvSpPr>
        <p:spPr>
          <a:xfrm>
            <a:off x="1963054" y="1230527"/>
            <a:ext cx="5134707"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Figure 1. Readmission Rates among Patients with Different Admission Sources (before and after </a:t>
            </a:r>
            <a:r>
              <a:rPr b="1" lang="en-US" sz="1200"/>
              <a:t>regrouping</a:t>
            </a:r>
            <a:r>
              <a:rPr b="1" i="0" lang="en-US" sz="1200" u="none" cap="none" strike="noStrike">
                <a:solidFill>
                  <a:srgbClr val="000000"/>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Data Wrangling Steps</a:t>
            </a:r>
            <a:br>
              <a:rPr b="0" i="0" lang="en-US" sz="3000" u="none" cap="none" strike="noStrike">
                <a:solidFill>
                  <a:schemeClr val="lt1"/>
                </a:solidFill>
                <a:latin typeface="Nunito"/>
                <a:ea typeface="Nunito"/>
                <a:cs typeface="Nunito"/>
                <a:sym typeface="Nunito"/>
              </a:rPr>
            </a:br>
            <a:endParaRPr b="0" i="0" sz="3000" u="none" cap="none" strike="noStrike">
              <a:solidFill>
                <a:schemeClr val="lt1"/>
              </a:solidFill>
              <a:latin typeface="Nunito"/>
              <a:ea typeface="Nunito"/>
              <a:cs typeface="Nunito"/>
              <a:sym typeface="Nunito"/>
            </a:endParaRPr>
          </a:p>
        </p:txBody>
      </p:sp>
      <p:sp>
        <p:nvSpPr>
          <p:cNvPr id="192" name="Google Shape;192;p2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Creation of Features</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Medication changed or not based on 24 medication records</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Charlson Comorbidity Score (CCI) to take into account the clinical characteristics (disease severity) of the patients, by grouping and mapping of ICD-9 codes to a CCI scores.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Inferential Statistics and Feature Selection</a:t>
            </a:r>
            <a:endParaRPr/>
          </a:p>
        </p:txBody>
      </p:sp>
      <p:sp>
        <p:nvSpPr>
          <p:cNvPr id="198" name="Google Shape;198;p2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Dummy features</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2 sample proportion z-tests were applied using the </a:t>
            </a:r>
            <a:r>
              <a:rPr b="0" i="1" lang="en-US" sz="1600" u="none" cap="none" strike="noStrike">
                <a:solidFill>
                  <a:schemeClr val="dk2"/>
                </a:solidFill>
                <a:latin typeface="Calibri"/>
                <a:ea typeface="Calibri"/>
                <a:cs typeface="Calibri"/>
                <a:sym typeface="Calibri"/>
              </a:rPr>
              <a:t>proportions_ztest </a:t>
            </a:r>
            <a:r>
              <a:rPr b="0" i="0" lang="en-US" sz="1600" u="none" cap="none" strike="noStrike">
                <a:solidFill>
                  <a:schemeClr val="dk2"/>
                </a:solidFill>
                <a:latin typeface="Calibri"/>
                <a:ea typeface="Calibri"/>
                <a:cs typeface="Calibri"/>
                <a:sym typeface="Calibri"/>
              </a:rPr>
              <a:t>from </a:t>
            </a:r>
            <a:r>
              <a:rPr b="0" i="1" lang="en-US" sz="1600" u="none" cap="none" strike="noStrike">
                <a:solidFill>
                  <a:schemeClr val="dk2"/>
                </a:solidFill>
                <a:latin typeface="Calibri"/>
                <a:ea typeface="Calibri"/>
                <a:cs typeface="Calibri"/>
                <a:sym typeface="Calibri"/>
              </a:rPr>
              <a:t>statsmodels.stats.proportion</a:t>
            </a:r>
            <a:r>
              <a:rPr b="0" i="0" lang="en-US" sz="1600" u="none" cap="none" strike="noStrike">
                <a:solidFill>
                  <a:schemeClr val="dk2"/>
                </a:solidFill>
                <a:latin typeface="Calibri"/>
                <a:ea typeface="Calibri"/>
                <a:cs typeface="Calibri"/>
                <a:sym typeface="Calibri"/>
              </a:rPr>
              <a:t>.</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Features with p-value&lt;0.05 were retained.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Inferential Statistics and Feature Selection</a:t>
            </a:r>
            <a:endParaRPr/>
          </a:p>
        </p:txBody>
      </p:sp>
      <p:sp>
        <p:nvSpPr>
          <p:cNvPr id="204" name="Google Shape;204;p2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Categorical features</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Chi-squared test was chosen since we can compare if distribution of the observed counts in each class is significantly different than the expected counts (proportional to class counts).</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Features with p-value&lt;0.05 were retained.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Inferential Statistics and Feature Selection</a:t>
            </a:r>
            <a:endParaRPr/>
          </a:p>
        </p:txBody>
      </p:sp>
      <p:sp>
        <p:nvSpPr>
          <p:cNvPr id="210" name="Google Shape;210;p2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Continuous features</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To test for significance impact of continuous features on binary outcomes, Logit model from </a:t>
            </a:r>
            <a:r>
              <a:rPr b="0" i="1" lang="en-US" sz="1600" u="none" cap="none" strike="noStrike">
                <a:solidFill>
                  <a:schemeClr val="dk2"/>
                </a:solidFill>
                <a:latin typeface="Calibri"/>
                <a:ea typeface="Calibri"/>
                <a:cs typeface="Calibri"/>
                <a:sym typeface="Calibri"/>
              </a:rPr>
              <a:t>statsmodels.discrete.discrete_model </a:t>
            </a:r>
            <a:r>
              <a:rPr b="0" i="0" lang="en-US" sz="1600" u="none" cap="none" strike="noStrike">
                <a:solidFill>
                  <a:schemeClr val="dk2"/>
                </a:solidFill>
                <a:latin typeface="Calibri"/>
                <a:ea typeface="Calibri"/>
                <a:cs typeface="Calibri"/>
                <a:sym typeface="Calibri"/>
              </a:rPr>
              <a:t>was applied. </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Features with p-value&lt;0.05 were retained.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graphicFrame>
        <p:nvGraphicFramePr>
          <p:cNvPr id="215" name="Google Shape;215;p27"/>
          <p:cNvGraphicFramePr/>
          <p:nvPr/>
        </p:nvGraphicFramePr>
        <p:xfrm>
          <a:off x="2017713" y="917222"/>
          <a:ext cx="3000000" cy="3000000"/>
        </p:xfrm>
        <a:graphic>
          <a:graphicData uri="http://schemas.openxmlformats.org/drawingml/2006/table">
            <a:tbl>
              <a:tblPr firstRow="1">
                <a:noFill/>
                <a:tableStyleId>{A949ECDF-7E89-4830-BDD4-9167222CF829}</a:tableStyleId>
              </a:tblPr>
              <a:tblGrid>
                <a:gridCol w="1639150"/>
                <a:gridCol w="960325"/>
                <a:gridCol w="1672275"/>
                <a:gridCol w="836125"/>
              </a:tblGrid>
              <a:tr h="211925">
                <a:tc>
                  <a:txBody>
                    <a:bodyPr>
                      <a:noAutofit/>
                    </a:bodyPr>
                    <a:lstStyle/>
                    <a:p>
                      <a:pPr indent="0" lvl="0" marL="0" marR="0" rtl="0" algn="ctr">
                        <a:lnSpc>
                          <a:spcPct val="100000"/>
                        </a:lnSpc>
                        <a:spcBef>
                          <a:spcPts val="0"/>
                        </a:spcBef>
                        <a:spcAft>
                          <a:spcPts val="0"/>
                        </a:spcAft>
                        <a:buNone/>
                      </a:pPr>
                      <a:r>
                        <a:rPr lang="en-US" sz="1100" u="none" cap="none" strike="noStrike">
                          <a:solidFill>
                            <a:schemeClr val="dk1"/>
                          </a:solidFill>
                        </a:rPr>
                        <a:t>Features</a:t>
                      </a:r>
                      <a:endParaRPr sz="1800" u="none" cap="none" strike="noStrike">
                        <a:solidFill>
                          <a:schemeClr val="dk1"/>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100" u="none" cap="none" strike="noStrike">
                          <a:solidFill>
                            <a:schemeClr val="dk1"/>
                          </a:solidFill>
                        </a:rPr>
                        <a:t>p-values</a:t>
                      </a:r>
                      <a:endParaRPr sz="1800" u="none" cap="none" strike="noStrike">
                        <a:solidFill>
                          <a:schemeClr val="dk1"/>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100" u="none" cap="none" strike="noStrike">
                          <a:solidFill>
                            <a:schemeClr val="dk1"/>
                          </a:solidFill>
                        </a:rPr>
                        <a:t>Features</a:t>
                      </a:r>
                      <a:endParaRPr sz="1800" u="none" cap="none" strike="noStrike">
                        <a:solidFill>
                          <a:schemeClr val="dk1"/>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100" u="none" cap="none" strike="noStrike">
                          <a:solidFill>
                            <a:schemeClr val="dk1"/>
                          </a:solidFill>
                        </a:rPr>
                        <a:t>p-values</a:t>
                      </a:r>
                      <a:endParaRPr sz="1800" u="none" cap="none" strike="noStrike">
                        <a:solidFill>
                          <a:schemeClr val="dk1"/>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race_?</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0.012</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glipizide_Down</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0.007</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race_Caucasian</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0.001</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glipizide_No</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0.006</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race_Other</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0.012</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dischar_group</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max_glu_dummy</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0.014</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ad_type_group</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0.021</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A1Cresult_dummy</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0.011</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med_spec_group</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diabetesMed_d</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admis_source_group</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0.006</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Alc_nonch</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0.008</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diag_group</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med_up</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0.004</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time_in_hospital</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med_down</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num_lab_procedures</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insulin_Down</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num_procedures</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insulin_No</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num_medications</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insulin_Up</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0.008</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number_emergency</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0.008</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metformin_No</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0.001</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number_inpatient</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metformin_Steady</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0.003</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number_diagnoses</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r h="211925">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metformin_Up</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0.040</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CCI</a:t>
                      </a:r>
                      <a:endParaRPr sz="1400" u="none" cap="none" strike="noStrike">
                        <a:solidFill>
                          <a:srgbClr val="573D28"/>
                        </a:solidFill>
                      </a:endParaRPr>
                    </a:p>
                  </a:txBody>
                  <a:tcPr marT="39725" marB="39725" marR="39725" marL="39725" anchor="ctr"/>
                </a:tc>
                <a:tc>
                  <a:txBody>
                    <a:bodyPr>
                      <a:noAutofit/>
                    </a:bodyPr>
                    <a:lstStyle/>
                    <a:p>
                      <a:pPr indent="0" lvl="0" marL="0" marR="0" rtl="0" algn="ctr">
                        <a:lnSpc>
                          <a:spcPct val="100000"/>
                        </a:lnSpc>
                        <a:spcBef>
                          <a:spcPts val="0"/>
                        </a:spcBef>
                        <a:spcAft>
                          <a:spcPts val="0"/>
                        </a:spcAft>
                        <a:buNone/>
                      </a:pPr>
                      <a:r>
                        <a:rPr lang="en-US" sz="1000" u="none" cap="none" strike="noStrike">
                          <a:solidFill>
                            <a:srgbClr val="573D28"/>
                          </a:solidFill>
                        </a:rPr>
                        <a:t>0.000</a:t>
                      </a:r>
                      <a:endParaRPr sz="1400" u="none" cap="none" strike="noStrike">
                        <a:solidFill>
                          <a:srgbClr val="573D28"/>
                        </a:solidFill>
                      </a:endParaRPr>
                    </a:p>
                  </a:txBody>
                  <a:tcPr marT="39725" marB="39725" marR="39725" marL="39725" anchor="ctr"/>
                </a:tc>
              </a:tr>
            </a:tbl>
          </a:graphicData>
        </a:graphic>
      </p:graphicFrame>
      <p:sp>
        <p:nvSpPr>
          <p:cNvPr id="216" name="Google Shape;216;p27"/>
          <p:cNvSpPr/>
          <p:nvPr/>
        </p:nvSpPr>
        <p:spPr>
          <a:xfrm>
            <a:off x="2017713" y="1114425"/>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27"/>
          <p:cNvSpPr txBox="1"/>
          <p:nvPr/>
        </p:nvSpPr>
        <p:spPr>
          <a:xfrm>
            <a:off x="2017714" y="609445"/>
            <a:ext cx="5107874"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835C3C"/>
                </a:solidFill>
                <a:latin typeface="Arial"/>
                <a:ea typeface="Arial"/>
                <a:cs typeface="Arial"/>
                <a:sym typeface="Arial"/>
              </a:rPr>
              <a:t>Table 2. Included Significant Features and Test P-values</a:t>
            </a:r>
            <a:endParaRPr b="1" i="0" sz="1400" u="none" cap="none" strike="noStrike">
              <a:solidFill>
                <a:srgbClr val="835C3C"/>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 Machine Learning and Prediction</a:t>
            </a:r>
            <a:endParaRPr/>
          </a:p>
        </p:txBody>
      </p:sp>
      <p:sp>
        <p:nvSpPr>
          <p:cNvPr id="223" name="Google Shape;223;p2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Overview</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A supervised classifier is needed to train the data and predict the binary outcome. </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In case the imbalanced data would affect the model performance especially in this study we are more interested in the minority outcome (&lt;10% of patients were readmitted), over sampling will be applied.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 Machine Learning and Prediction</a:t>
            </a:r>
            <a:endParaRPr/>
          </a:p>
        </p:txBody>
      </p:sp>
      <p:sp>
        <p:nvSpPr>
          <p:cNvPr id="229" name="Google Shape;229;p2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Metrics selection</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People in healthcare industries would prefer a prediction model that can identify most of the early-readmission cases, and tolerate some extent of low prediction score. E.g., high recall and moderate precision.</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Therefore, AUC score will be used to train models and recall will be evaluated among different probability thresholds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 Machine Learning and Prediction</a:t>
            </a:r>
            <a:endParaRPr/>
          </a:p>
        </p:txBody>
      </p:sp>
      <p:sp>
        <p:nvSpPr>
          <p:cNvPr id="235" name="Google Shape;235;p3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Different machine learning models</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Cross-validation scores and test score were returned for each model fit. </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For the first </a:t>
            </a:r>
            <a:r>
              <a:rPr b="0" i="1" lang="en-US" sz="1600" u="none" cap="none" strike="noStrike">
                <a:solidFill>
                  <a:schemeClr val="dk2"/>
                </a:solidFill>
                <a:latin typeface="Calibri"/>
                <a:ea typeface="Calibri"/>
                <a:cs typeface="Calibri"/>
                <a:sym typeface="Calibri"/>
              </a:rPr>
              <a:t>DecisionTree</a:t>
            </a:r>
            <a:r>
              <a:rPr b="0" i="0" lang="en-US" sz="1600" u="none" cap="none" strike="noStrike">
                <a:solidFill>
                  <a:schemeClr val="dk2"/>
                </a:solidFill>
                <a:latin typeface="Calibri"/>
                <a:ea typeface="Calibri"/>
                <a:cs typeface="Calibri"/>
                <a:sym typeface="Calibri"/>
              </a:rPr>
              <a:t> model, the results are as followed:</a:t>
            </a:r>
            <a:endParaRPr/>
          </a:p>
          <a:p>
            <a:pPr indent="0" lvl="2" marL="1060450" marR="0" rtl="0" algn="l">
              <a:lnSpc>
                <a:spcPct val="100000"/>
              </a:lnSpc>
              <a:spcBef>
                <a:spcPts val="0"/>
              </a:spcBef>
              <a:spcAft>
                <a:spcPts val="0"/>
              </a:spcAft>
              <a:buClr>
                <a:schemeClr val="dk2"/>
              </a:buClr>
              <a:buSzPts val="1100"/>
              <a:buFont typeface="Calibri"/>
              <a:buNone/>
            </a:pPr>
            <a:r>
              <a:rPr b="0" i="0" lang="en-US" sz="1400" u="sng" cap="none" strike="noStrike">
                <a:solidFill>
                  <a:schemeClr val="dk2"/>
                </a:solidFill>
                <a:latin typeface="Calibri"/>
                <a:ea typeface="Calibri"/>
                <a:cs typeface="Calibri"/>
                <a:sym typeface="Calibri"/>
              </a:rPr>
              <a:t>CV AUC Scores</a:t>
            </a:r>
            <a:r>
              <a:rPr b="0" i="0" lang="en-US" sz="1400" u="none" cap="none" strike="noStrike">
                <a:solidFill>
                  <a:schemeClr val="dk2"/>
                </a:solidFill>
                <a:latin typeface="Calibri"/>
                <a:ea typeface="Calibri"/>
                <a:cs typeface="Calibri"/>
                <a:sym typeface="Calibri"/>
              </a:rPr>
              <a:t>:  0.66091814, 0.64988475, 0.63991324, 0.64551209, 0.63448754</a:t>
            </a:r>
            <a:endParaRPr/>
          </a:p>
          <a:p>
            <a:pPr indent="0" lvl="2" marL="1060450" marR="0" rtl="0" algn="l">
              <a:lnSpc>
                <a:spcPct val="100000"/>
              </a:lnSpc>
              <a:spcBef>
                <a:spcPts val="0"/>
              </a:spcBef>
              <a:spcAft>
                <a:spcPts val="0"/>
              </a:spcAft>
              <a:buClr>
                <a:schemeClr val="dk2"/>
              </a:buClr>
              <a:buSzPts val="1100"/>
              <a:buFont typeface="Calibri"/>
              <a:buNone/>
            </a:pPr>
            <a:r>
              <a:rPr b="0" i="0" lang="en-US" sz="1400" u="sng" cap="none" strike="noStrike">
                <a:solidFill>
                  <a:schemeClr val="dk2"/>
                </a:solidFill>
                <a:latin typeface="Calibri"/>
                <a:ea typeface="Calibri"/>
                <a:cs typeface="Calibri"/>
                <a:sym typeface="Calibri"/>
              </a:rPr>
              <a:t>Test AUC Score</a:t>
            </a:r>
            <a:r>
              <a:rPr b="0" i="0" lang="en-US" sz="1400" u="none" cap="none" strike="noStrike">
                <a:solidFill>
                  <a:schemeClr val="dk2"/>
                </a:solidFill>
                <a:latin typeface="Calibri"/>
                <a:ea typeface="Calibri"/>
                <a:cs typeface="Calibri"/>
                <a:sym typeface="Calibri"/>
              </a:rPr>
              <a:t>: 0.60903298</a:t>
            </a:r>
            <a:endParaRPr/>
          </a:p>
          <a:p>
            <a:pPr indent="-298450" lvl="1" marL="914400" marR="0" rtl="0" algn="l">
              <a:lnSpc>
                <a:spcPct val="115000"/>
              </a:lnSpc>
              <a:spcBef>
                <a:spcPts val="1600"/>
              </a:spcBef>
              <a:spcAft>
                <a:spcPts val="0"/>
              </a:spcAft>
              <a:buClr>
                <a:schemeClr val="dk2"/>
              </a:buClr>
              <a:buSzPts val="1100"/>
              <a:buFont typeface="Calibri"/>
              <a:buChar char="○"/>
            </a:pPr>
            <a:r>
              <a:rPr b="0" i="1" lang="en-US" sz="1600" u="none" cap="none" strike="noStrike">
                <a:solidFill>
                  <a:schemeClr val="dk2"/>
                </a:solidFill>
                <a:latin typeface="Calibri"/>
                <a:ea typeface="Calibri"/>
                <a:cs typeface="Calibri"/>
                <a:sym typeface="Calibri"/>
              </a:rPr>
              <a:t>RandomForest</a:t>
            </a:r>
            <a:r>
              <a:rPr b="0" i="0" lang="en-US" sz="1600" u="none" cap="none" strike="noStrike">
                <a:solidFill>
                  <a:schemeClr val="dk2"/>
                </a:solidFill>
                <a:latin typeface="Calibri"/>
                <a:ea typeface="Calibri"/>
                <a:cs typeface="Calibri"/>
                <a:sym typeface="Calibri"/>
              </a:rPr>
              <a:t> did better as both the CV AUC and test AUC increased.</a:t>
            </a:r>
            <a:br>
              <a:rPr b="0" i="0" lang="en-US" sz="1600" u="none" cap="none" strike="noStrike">
                <a:solidFill>
                  <a:schemeClr val="dk2"/>
                </a:solidFill>
                <a:latin typeface="Calibri"/>
                <a:ea typeface="Calibri"/>
                <a:cs typeface="Calibri"/>
                <a:sym typeface="Calibri"/>
              </a:rPr>
            </a:br>
            <a:endParaRPr b="0" i="0" sz="2800" u="none" cap="none" strike="noStrike">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 Machine Learning and Prediction</a:t>
            </a:r>
            <a:endParaRPr/>
          </a:p>
        </p:txBody>
      </p:sp>
      <p:sp>
        <p:nvSpPr>
          <p:cNvPr id="241" name="Google Shape;241;p3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Parameter Tuning</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Parameter tuning was applied for the </a:t>
            </a:r>
            <a:r>
              <a:rPr b="0" i="1" lang="en-US" sz="1600" u="none" cap="none" strike="noStrike">
                <a:solidFill>
                  <a:schemeClr val="dk2"/>
                </a:solidFill>
                <a:latin typeface="Calibri"/>
                <a:ea typeface="Calibri"/>
                <a:cs typeface="Calibri"/>
                <a:sym typeface="Calibri"/>
              </a:rPr>
              <a:t>logistic</a:t>
            </a:r>
            <a:r>
              <a:rPr b="0" i="0" lang="en-US" sz="1600" u="none" cap="none" strike="noStrike">
                <a:solidFill>
                  <a:schemeClr val="dk2"/>
                </a:solidFill>
                <a:latin typeface="Calibri"/>
                <a:ea typeface="Calibri"/>
                <a:cs typeface="Calibri"/>
                <a:sym typeface="Calibri"/>
              </a:rPr>
              <a:t> regression and </a:t>
            </a:r>
            <a:r>
              <a:rPr b="0" i="1" lang="en-US" sz="1600" u="none" cap="none" strike="noStrike">
                <a:solidFill>
                  <a:schemeClr val="dk2"/>
                </a:solidFill>
                <a:latin typeface="Calibri"/>
                <a:ea typeface="Calibri"/>
                <a:cs typeface="Calibri"/>
                <a:sym typeface="Calibri"/>
              </a:rPr>
              <a:t>Xgboost</a:t>
            </a:r>
            <a:r>
              <a:rPr b="0" i="0" lang="en-US" sz="1600" u="none" cap="none" strike="noStrike">
                <a:solidFill>
                  <a:schemeClr val="dk2"/>
                </a:solidFill>
                <a:latin typeface="Calibri"/>
                <a:ea typeface="Calibri"/>
                <a:cs typeface="Calibri"/>
                <a:sym typeface="Calibri"/>
              </a:rPr>
              <a:t> regression models with the </a:t>
            </a:r>
            <a:r>
              <a:rPr b="0" i="1" lang="en-US" sz="1600" u="none" cap="none" strike="noStrike">
                <a:solidFill>
                  <a:schemeClr val="dk2"/>
                </a:solidFill>
                <a:latin typeface="Calibri"/>
                <a:ea typeface="Calibri"/>
                <a:cs typeface="Calibri"/>
                <a:sym typeface="Calibri"/>
              </a:rPr>
              <a:t>GridSearchCV</a:t>
            </a:r>
            <a:r>
              <a:rPr b="0" i="0" lang="en-US" sz="1600" u="none" cap="none" strike="noStrike">
                <a:solidFill>
                  <a:schemeClr val="dk2"/>
                </a:solidFill>
                <a:latin typeface="Calibri"/>
                <a:ea typeface="Calibri"/>
                <a:cs typeface="Calibri"/>
                <a:sym typeface="Calibri"/>
              </a:rPr>
              <a:t> approach. </a:t>
            </a:r>
            <a:endParaRPr/>
          </a:p>
          <a:p>
            <a:pPr indent="-228600" lvl="0" marL="457200" marR="0" rtl="0" algn="l">
              <a:lnSpc>
                <a:spcPct val="115000"/>
              </a:lnSpc>
              <a:spcBef>
                <a:spcPts val="0"/>
              </a:spcBef>
              <a:spcAft>
                <a:spcPts val="0"/>
              </a:spcAft>
              <a:buClr>
                <a:schemeClr val="dk2"/>
              </a:buClr>
              <a:buSzPts val="1300"/>
              <a:buFont typeface="Calibri"/>
              <a:buNone/>
            </a:pPr>
            <a:r>
              <a:t/>
            </a:r>
            <a:endParaRPr b="0" i="0" sz="1600" u="none" cap="none" strike="noStrike">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Problem statement</a:t>
            </a:r>
            <a:endParaRPr b="0" i="0" sz="3000" u="none" cap="none" strike="noStrike">
              <a:solidFill>
                <a:schemeClr val="lt1"/>
              </a:solidFill>
              <a:latin typeface="Nunito"/>
              <a:ea typeface="Nunito"/>
              <a:cs typeface="Nunito"/>
              <a:sym typeface="Nunito"/>
            </a:endParaRPr>
          </a:p>
        </p:txBody>
      </p:sp>
      <p:sp>
        <p:nvSpPr>
          <p:cNvPr id="135" name="Google Shape;135;p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Although diabetic patients represent about 8% of the US population, they account for 23% of hospitalizations (8.8 million) each year.</a:t>
            </a:r>
            <a:endParaRPr b="0" i="0" sz="18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Hospitalization is major cost driver for diabetes patients.</a:t>
            </a:r>
            <a:endParaRPr b="0" i="0" sz="18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Readmission after a hospital discharge is a high-priority healthcare quality measure and target for cost reduction. </a:t>
            </a:r>
            <a:endParaRPr b="0" i="0" sz="1800" u="none" cap="none" strike="noStrike">
              <a:solidFill>
                <a:schemeClr val="dk2"/>
              </a:solidFill>
              <a:latin typeface="Calibri"/>
              <a:ea typeface="Calibri"/>
              <a:cs typeface="Calibri"/>
              <a:sym typeface="Calibri"/>
            </a:endParaRPr>
          </a:p>
          <a:p>
            <a:pPr indent="0" lvl="0" marL="457200" marR="0" rtl="0" algn="l">
              <a:lnSpc>
                <a:spcPct val="115000"/>
              </a:lnSpc>
              <a:spcBef>
                <a:spcPts val="1600"/>
              </a:spcBef>
              <a:spcAft>
                <a:spcPts val="1600"/>
              </a:spcAft>
              <a:buClr>
                <a:schemeClr val="dk2"/>
              </a:buClr>
              <a:buSzPts val="1300"/>
              <a:buFont typeface="Calibri"/>
              <a:buNone/>
            </a:pPr>
            <a:r>
              <a:t/>
            </a:r>
            <a:endParaRPr b="0" i="0" sz="1300" u="none" cap="none" strike="noStrike">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 Machine Learning and Prediction</a:t>
            </a:r>
            <a:endParaRPr/>
          </a:p>
        </p:txBody>
      </p:sp>
      <p:sp>
        <p:nvSpPr>
          <p:cNvPr id="247" name="Google Shape;247;p3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Exploring the threshold</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Explore the probability threshold of the model to see if we can have more early readmission included without reducing too much AUC value. </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Some threshold value with their AUC and confusion matrix are shown in the next slide</a:t>
            </a:r>
            <a:endParaRPr/>
          </a:p>
          <a:p>
            <a:pPr indent="-228600" lvl="0" marL="457200" marR="0" rtl="0" algn="l">
              <a:lnSpc>
                <a:spcPct val="115000"/>
              </a:lnSpc>
              <a:spcBef>
                <a:spcPts val="0"/>
              </a:spcBef>
              <a:spcAft>
                <a:spcPts val="0"/>
              </a:spcAft>
              <a:buClr>
                <a:schemeClr val="dk2"/>
              </a:buClr>
              <a:buSzPts val="1300"/>
              <a:buFont typeface="Calibri"/>
              <a:buNone/>
            </a:pPr>
            <a:r>
              <a:t/>
            </a:r>
            <a:endParaRPr b="0" i="0" sz="1600" u="none" cap="none" strike="noStrike">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p:nvPr/>
        </p:nvSpPr>
        <p:spPr>
          <a:xfrm>
            <a:off x="1335506" y="1306798"/>
            <a:ext cx="2995863" cy="3323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 p = 0.46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Our AUC is 0.614</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[[9005 6930]</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[ 523 1035]]</a:t>
            </a: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For p = 0.47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Our AUC is 0.619</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[[9455 6480]</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[ 552 1006]]</a:t>
            </a: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For p = 0.48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Our AUC is 0.622</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[[9912 6023]</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[ 588  970]]</a:t>
            </a: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53" name="Google Shape;253;p33"/>
          <p:cNvSpPr/>
          <p:nvPr/>
        </p:nvSpPr>
        <p:spPr>
          <a:xfrm>
            <a:off x="4572000" y="1306798"/>
            <a:ext cx="3080084" cy="310854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 p = 0.49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Our AUC is 0.621</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[[10358  5577]</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635  923]]</a:t>
            </a: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For p = 0.5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Our AUC is 0.621</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[[10784  5151]</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676  882]]</a:t>
            </a: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For p = 0.51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Our AUC is 0.619</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[[11207  4728]</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  722  836]]</a:t>
            </a:r>
            <a:endParaRPr b="0" i="0" sz="1400" u="none" cap="none" strike="noStrike">
              <a:solidFill>
                <a:srgbClr val="000000"/>
              </a:solidFill>
              <a:latin typeface="Arial"/>
              <a:ea typeface="Arial"/>
              <a:cs typeface="Arial"/>
              <a:sym typeface="Arial"/>
            </a:endParaRPr>
          </a:p>
        </p:txBody>
      </p:sp>
      <p:sp>
        <p:nvSpPr>
          <p:cNvPr id="254" name="Google Shape;254;p33"/>
          <p:cNvSpPr/>
          <p:nvPr/>
        </p:nvSpPr>
        <p:spPr>
          <a:xfrm>
            <a:off x="3476187" y="728159"/>
            <a:ext cx="219162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Exploring the threshold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descr="https://lh3.googleusercontent.com/H5QEwxRfXefpIR_XRzdwbiVGa6RFm-mV0lHEH9xoqoGE1JEXKXMYJ1-tyaWB-00jvrM7OpyiJwTSJv-ZSWb1xUqNdFWsczz9nbhp_SxN1HgZUzkBOK05zHFutm1pQtr5GyjR0672" id="259" name="Google Shape;259;p34"/>
          <p:cNvPicPr preferRelativeResize="0"/>
          <p:nvPr/>
        </p:nvPicPr>
        <p:blipFill rotWithShape="1">
          <a:blip r:embed="rId3">
            <a:alphaModFix/>
          </a:blip>
          <a:srcRect b="0" l="0" r="0" t="0"/>
          <a:stretch/>
        </p:blipFill>
        <p:spPr>
          <a:xfrm>
            <a:off x="2509835" y="1380826"/>
            <a:ext cx="4124325" cy="2905125"/>
          </a:xfrm>
          <a:prstGeom prst="rect">
            <a:avLst/>
          </a:prstGeom>
          <a:noFill/>
          <a:ln>
            <a:noFill/>
          </a:ln>
        </p:spPr>
      </p:pic>
      <p:sp>
        <p:nvSpPr>
          <p:cNvPr id="260" name="Google Shape;260;p34"/>
          <p:cNvSpPr txBox="1"/>
          <p:nvPr/>
        </p:nvSpPr>
        <p:spPr>
          <a:xfrm>
            <a:off x="2004645" y="857549"/>
            <a:ext cx="5134707"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Figure 2. Precision-Recall Curve for Different Thresholds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Conclusions</a:t>
            </a:r>
            <a:endParaRPr/>
          </a:p>
        </p:txBody>
      </p:sp>
      <p:sp>
        <p:nvSpPr>
          <p:cNvPr id="266" name="Google Shape;266;p3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400" u="none" cap="none" strike="noStrike">
                <a:solidFill>
                  <a:schemeClr val="dk2"/>
                </a:solidFill>
                <a:latin typeface="Calibri"/>
                <a:ea typeface="Calibri"/>
                <a:cs typeface="Calibri"/>
                <a:sym typeface="Calibri"/>
              </a:rPr>
              <a:t>Recall vs. Precision: </a:t>
            </a:r>
            <a:r>
              <a:rPr b="0" i="0" lang="en-US" sz="1400" u="none" cap="none" strike="noStrike">
                <a:solidFill>
                  <a:schemeClr val="dk2"/>
                </a:solidFill>
                <a:latin typeface="Calibri"/>
                <a:ea typeface="Calibri"/>
                <a:cs typeface="Calibri"/>
                <a:sym typeface="Calibri"/>
              </a:rPr>
              <a:t>even the recall is 0, the precision cannot be improved much. So we can bear to lower the precision, which means we can bear with predicting more patients as early-readmitted who actually would not, so that the recall will be higher.</a:t>
            </a:r>
            <a:endParaRPr b="1" i="0" sz="1400" u="none" cap="none" strike="noStrike">
              <a:solidFill>
                <a:schemeClr val="dk2"/>
              </a:solidFill>
              <a:latin typeface="Calibri"/>
              <a:ea typeface="Calibri"/>
              <a:cs typeface="Calibri"/>
              <a:sym typeface="Calibri"/>
            </a:endParaRPr>
          </a:p>
          <a:p>
            <a:pPr indent="-311150" lvl="0" marL="457200" marR="0" rtl="0" algn="l">
              <a:lnSpc>
                <a:spcPct val="115000"/>
              </a:lnSpc>
              <a:spcBef>
                <a:spcPts val="0"/>
              </a:spcBef>
              <a:spcAft>
                <a:spcPts val="0"/>
              </a:spcAft>
              <a:buClr>
                <a:schemeClr val="dk2"/>
              </a:buClr>
              <a:buSzPts val="1300"/>
              <a:buFont typeface="Calibri"/>
              <a:buChar char="●"/>
            </a:pPr>
            <a:r>
              <a:rPr b="1" i="0" lang="en-US" sz="1400" u="none" cap="none" strike="noStrike">
                <a:solidFill>
                  <a:schemeClr val="dk2"/>
                </a:solidFill>
                <a:latin typeface="Calibri"/>
                <a:ea typeface="Calibri"/>
                <a:cs typeface="Calibri"/>
                <a:sym typeface="Calibri"/>
              </a:rPr>
              <a:t>A lower threshold </a:t>
            </a:r>
            <a:r>
              <a:rPr b="0" i="0" lang="en-US" sz="1400" u="none" cap="none" strike="noStrike">
                <a:solidFill>
                  <a:schemeClr val="dk2"/>
                </a:solidFill>
                <a:latin typeface="Calibri"/>
                <a:ea typeface="Calibri"/>
                <a:cs typeface="Calibri"/>
                <a:sym typeface="Calibri"/>
              </a:rPr>
              <a:t>(&lt;0.5), e.g., a threshold of 0.45 </a:t>
            </a:r>
            <a:r>
              <a:rPr b="0" i="0" lang="en-US" sz="1400" u="sng" cap="none" strike="noStrike">
                <a:solidFill>
                  <a:schemeClr val="dk2"/>
                </a:solidFill>
                <a:latin typeface="Calibri"/>
                <a:ea typeface="Calibri"/>
                <a:cs typeface="Calibri"/>
                <a:sym typeface="Calibri"/>
              </a:rPr>
              <a:t>would identify around </a:t>
            </a:r>
            <a:r>
              <a:rPr b="1" i="0" lang="en-US" sz="1400" u="sng" cap="none" strike="noStrike">
                <a:solidFill>
                  <a:schemeClr val="dk2"/>
                </a:solidFill>
                <a:latin typeface="Calibri"/>
                <a:ea typeface="Calibri"/>
                <a:cs typeface="Calibri"/>
                <a:sym typeface="Calibri"/>
              </a:rPr>
              <a:t>2/3</a:t>
            </a:r>
            <a:r>
              <a:rPr b="0" i="0" lang="en-US" sz="1400" u="sng" cap="none" strike="noStrike">
                <a:solidFill>
                  <a:schemeClr val="dk2"/>
                </a:solidFill>
                <a:latin typeface="Calibri"/>
                <a:ea typeface="Calibri"/>
                <a:cs typeface="Calibri"/>
                <a:sym typeface="Calibri"/>
              </a:rPr>
              <a:t> of the early-readmitted patients </a:t>
            </a:r>
            <a:r>
              <a:rPr b="0" i="0" lang="en-US" sz="1400" u="none" cap="none" strike="noStrike">
                <a:solidFill>
                  <a:schemeClr val="dk2"/>
                </a:solidFill>
                <a:latin typeface="Calibri"/>
                <a:ea typeface="Calibri"/>
                <a:cs typeface="Calibri"/>
                <a:sym typeface="Calibri"/>
              </a:rPr>
              <a:t>with this model; </a:t>
            </a:r>
            <a:endParaRPr/>
          </a:p>
          <a:p>
            <a:pPr indent="-311150" lvl="0" marL="457200" marR="0" rtl="0" algn="l">
              <a:lnSpc>
                <a:spcPct val="115000"/>
              </a:lnSpc>
              <a:spcBef>
                <a:spcPts val="0"/>
              </a:spcBef>
              <a:spcAft>
                <a:spcPts val="0"/>
              </a:spcAft>
              <a:buClr>
                <a:schemeClr val="dk2"/>
              </a:buClr>
              <a:buSzPts val="1300"/>
              <a:buFont typeface="Calibri"/>
              <a:buChar char="●"/>
            </a:pPr>
            <a:r>
              <a:rPr b="0" i="0" lang="en-US" sz="1400" u="none" cap="none" strike="noStrike">
                <a:solidFill>
                  <a:schemeClr val="dk2"/>
                </a:solidFill>
                <a:latin typeface="Calibri"/>
                <a:ea typeface="Calibri"/>
                <a:cs typeface="Calibri"/>
                <a:sym typeface="Calibri"/>
              </a:rPr>
              <a:t>Among all the patients predicted with this model as early-readmitted in the future, </a:t>
            </a:r>
            <a:r>
              <a:rPr b="1" i="0" lang="en-US" sz="1400" u="sng" cap="none" strike="noStrike">
                <a:solidFill>
                  <a:schemeClr val="dk2"/>
                </a:solidFill>
                <a:latin typeface="Calibri"/>
                <a:ea typeface="Calibri"/>
                <a:cs typeface="Calibri"/>
                <a:sym typeface="Calibri"/>
              </a:rPr>
              <a:t>7/8 </a:t>
            </a:r>
            <a:r>
              <a:rPr b="0" i="0" lang="en-US" sz="1400" u="sng" cap="none" strike="noStrike">
                <a:solidFill>
                  <a:schemeClr val="dk2"/>
                </a:solidFill>
                <a:latin typeface="Calibri"/>
                <a:ea typeface="Calibri"/>
                <a:cs typeface="Calibri"/>
                <a:sym typeface="Calibri"/>
              </a:rPr>
              <a:t>of them will actually not be early-readmitted</a:t>
            </a:r>
            <a:r>
              <a:rPr b="0" i="0" lang="en-US" sz="1400" u="none" cap="none" strike="noStrike">
                <a:solidFill>
                  <a:schemeClr val="dk2"/>
                </a:solidFill>
                <a:latin typeface="Calibri"/>
                <a:ea typeface="Calibri"/>
                <a:cs typeface="Calibri"/>
                <a:sym typeface="Calibri"/>
              </a:rPr>
              <a:t>.</a:t>
            </a:r>
            <a:endParaRPr/>
          </a:p>
          <a:p>
            <a:pPr indent="-311150" lvl="0" marL="457200" marR="0" rtl="0" algn="l">
              <a:lnSpc>
                <a:spcPct val="115000"/>
              </a:lnSpc>
              <a:spcBef>
                <a:spcPts val="0"/>
              </a:spcBef>
              <a:spcAft>
                <a:spcPts val="0"/>
              </a:spcAft>
              <a:buClr>
                <a:schemeClr val="dk2"/>
              </a:buClr>
              <a:buSzPts val="1300"/>
              <a:buFont typeface="Calibri"/>
              <a:buChar char="●"/>
            </a:pPr>
            <a:r>
              <a:rPr b="1" i="0" lang="en-US" sz="1400" u="none" cap="none" strike="noStrike">
                <a:solidFill>
                  <a:schemeClr val="dk2"/>
                </a:solidFill>
                <a:latin typeface="Calibri"/>
                <a:ea typeface="Calibri"/>
                <a:cs typeface="Calibri"/>
                <a:sym typeface="Calibri"/>
              </a:rPr>
              <a:t>Further screening process </a:t>
            </a:r>
            <a:r>
              <a:rPr b="0" i="0" lang="en-US" sz="1400" u="none" cap="none" strike="noStrike">
                <a:solidFill>
                  <a:schemeClr val="dk2"/>
                </a:solidFill>
                <a:latin typeface="Calibri"/>
                <a:ea typeface="Calibri"/>
                <a:cs typeface="Calibri"/>
                <a:sym typeface="Calibri"/>
              </a:rPr>
              <a:t>can be applied to these patients to filter out the right person that will have early-readmission.</a:t>
            </a:r>
            <a:endParaRPr/>
          </a:p>
          <a:p>
            <a:pPr indent="-228600" lvl="0" marL="457200" marR="0" rtl="0" algn="l">
              <a:lnSpc>
                <a:spcPct val="115000"/>
              </a:lnSpc>
              <a:spcBef>
                <a:spcPts val="0"/>
              </a:spcBef>
              <a:spcAft>
                <a:spcPts val="0"/>
              </a:spcAft>
              <a:buClr>
                <a:schemeClr val="dk2"/>
              </a:buClr>
              <a:buSzPts val="1300"/>
              <a:buFont typeface="Calibri"/>
              <a:buNone/>
            </a:pPr>
            <a:r>
              <a:t/>
            </a:r>
            <a:endParaRPr b="0" i="0" sz="1600" u="none" cap="none" strike="noStrike">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Who might care? </a:t>
            </a:r>
            <a:br>
              <a:rPr b="0" i="0" lang="en-US" sz="3000" u="none" cap="none" strike="noStrike">
                <a:solidFill>
                  <a:schemeClr val="lt1"/>
                </a:solidFill>
                <a:latin typeface="Nunito"/>
                <a:ea typeface="Nunito"/>
                <a:cs typeface="Nunito"/>
                <a:sym typeface="Nunito"/>
              </a:rPr>
            </a:br>
            <a:endParaRPr b="0" i="0" sz="3000" u="none" cap="none" strike="noStrike">
              <a:solidFill>
                <a:schemeClr val="lt1"/>
              </a:solidFill>
              <a:latin typeface="Nunito"/>
              <a:ea typeface="Nunito"/>
              <a:cs typeface="Nunito"/>
              <a:sym typeface="Nunito"/>
            </a:endParaRPr>
          </a:p>
        </p:txBody>
      </p:sp>
      <p:sp>
        <p:nvSpPr>
          <p:cNvPr id="141" name="Google Shape;141;p1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rgbClr val="24292E"/>
              </a:buClr>
              <a:buSzPts val="1800"/>
              <a:buFont typeface="Calibri"/>
              <a:buChar char="●"/>
            </a:pPr>
            <a:r>
              <a:rPr b="0" i="0" lang="en-US" sz="1800" u="none" cap="none" strike="noStrike">
                <a:solidFill>
                  <a:srgbClr val="24292E"/>
                </a:solidFill>
                <a:highlight>
                  <a:srgbClr val="FFFFFF"/>
                </a:highlight>
                <a:latin typeface="Calibri"/>
                <a:ea typeface="Calibri"/>
                <a:cs typeface="Calibri"/>
                <a:sym typeface="Calibri"/>
              </a:rPr>
              <a:t>Physicians, healthcare researchers, and health plan insurance companies might be interested in using a model to predict the readmission outcome for diabetic patients. </a:t>
            </a:r>
            <a:endParaRPr b="0" i="0" sz="1800" u="none" cap="none" strike="noStrike">
              <a:solidFill>
                <a:srgbClr val="24292E"/>
              </a:solidFill>
              <a:highlight>
                <a:srgbClr val="FFFFFF"/>
              </a:highlight>
              <a:latin typeface="Calibri"/>
              <a:ea typeface="Calibri"/>
              <a:cs typeface="Calibri"/>
              <a:sym typeface="Calibri"/>
            </a:endParaRPr>
          </a:p>
          <a:p>
            <a:pPr indent="-342900" lvl="0" marL="457200" marR="0" rtl="0" algn="just">
              <a:lnSpc>
                <a:spcPct val="100000"/>
              </a:lnSpc>
              <a:spcBef>
                <a:spcPts val="0"/>
              </a:spcBef>
              <a:spcAft>
                <a:spcPts val="0"/>
              </a:spcAft>
              <a:buClr>
                <a:srgbClr val="24292E"/>
              </a:buClr>
              <a:buSzPts val="1800"/>
              <a:buFont typeface="Calibri"/>
              <a:buChar char="●"/>
            </a:pPr>
            <a:r>
              <a:rPr b="0" i="0" lang="en-US" sz="1800" u="none" cap="none" strike="noStrike">
                <a:solidFill>
                  <a:srgbClr val="24292E"/>
                </a:solidFill>
                <a:highlight>
                  <a:srgbClr val="FFFFFF"/>
                </a:highlight>
                <a:latin typeface="Calibri"/>
                <a:ea typeface="Calibri"/>
                <a:cs typeface="Calibri"/>
                <a:sym typeface="Calibri"/>
              </a:rPr>
              <a:t>Based on the predicted probability of early readmission, early interventions can be done to patients such as </a:t>
            </a:r>
            <a:endParaRPr b="0" i="0" sz="1800" u="none" cap="none" strike="noStrike">
              <a:solidFill>
                <a:srgbClr val="24292E"/>
              </a:solidFill>
              <a:highlight>
                <a:srgbClr val="FFFFFF"/>
              </a:highlight>
              <a:latin typeface="Calibri"/>
              <a:ea typeface="Calibri"/>
              <a:cs typeface="Calibri"/>
              <a:sym typeface="Calibri"/>
            </a:endParaRPr>
          </a:p>
          <a:p>
            <a:pPr indent="-342900" lvl="1" marL="914400" marR="0" rtl="0" algn="just">
              <a:lnSpc>
                <a:spcPct val="100000"/>
              </a:lnSpc>
              <a:spcBef>
                <a:spcPts val="0"/>
              </a:spcBef>
              <a:spcAft>
                <a:spcPts val="0"/>
              </a:spcAft>
              <a:buClr>
                <a:srgbClr val="24292E"/>
              </a:buClr>
              <a:buSzPts val="1800"/>
              <a:buFont typeface="Calibri"/>
              <a:buChar char="○"/>
            </a:pPr>
            <a:r>
              <a:rPr b="0" i="0" lang="en-US" sz="1800" u="none" cap="none" strike="noStrike">
                <a:solidFill>
                  <a:srgbClr val="24292E"/>
                </a:solidFill>
                <a:highlight>
                  <a:srgbClr val="FFFFFF"/>
                </a:highlight>
                <a:latin typeface="Calibri"/>
                <a:ea typeface="Calibri"/>
                <a:cs typeface="Calibri"/>
                <a:sym typeface="Calibri"/>
              </a:rPr>
              <a:t>discharge education; </a:t>
            </a:r>
            <a:endParaRPr b="0" i="0" sz="1800" u="none" cap="none" strike="noStrike">
              <a:solidFill>
                <a:srgbClr val="24292E"/>
              </a:solidFill>
              <a:highlight>
                <a:srgbClr val="FFFFFF"/>
              </a:highlight>
              <a:latin typeface="Calibri"/>
              <a:ea typeface="Calibri"/>
              <a:cs typeface="Calibri"/>
              <a:sym typeface="Calibri"/>
            </a:endParaRPr>
          </a:p>
          <a:p>
            <a:pPr indent="-342900" lvl="1" marL="914400" marR="0" rtl="0" algn="just">
              <a:lnSpc>
                <a:spcPct val="100000"/>
              </a:lnSpc>
              <a:spcBef>
                <a:spcPts val="0"/>
              </a:spcBef>
              <a:spcAft>
                <a:spcPts val="0"/>
              </a:spcAft>
              <a:buClr>
                <a:srgbClr val="24292E"/>
              </a:buClr>
              <a:buSzPts val="1800"/>
              <a:buFont typeface="Calibri"/>
              <a:buChar char="○"/>
            </a:pPr>
            <a:r>
              <a:rPr b="0" i="0" lang="en-US" sz="1800" u="none" cap="none" strike="noStrike">
                <a:solidFill>
                  <a:srgbClr val="24292E"/>
                </a:solidFill>
                <a:highlight>
                  <a:srgbClr val="FFFFFF"/>
                </a:highlight>
                <a:latin typeface="Calibri"/>
                <a:ea typeface="Calibri"/>
                <a:cs typeface="Calibri"/>
                <a:sym typeface="Calibri"/>
              </a:rPr>
              <a:t>further lab testing to ensure stabilized glucose level; and </a:t>
            </a:r>
            <a:endParaRPr b="0" i="0" sz="1800" u="none" cap="none" strike="noStrike">
              <a:solidFill>
                <a:srgbClr val="24292E"/>
              </a:solidFill>
              <a:highlight>
                <a:srgbClr val="FFFFFF"/>
              </a:highlight>
              <a:latin typeface="Calibri"/>
              <a:ea typeface="Calibri"/>
              <a:cs typeface="Calibri"/>
              <a:sym typeface="Calibri"/>
            </a:endParaRPr>
          </a:p>
          <a:p>
            <a:pPr indent="-342900" lvl="1" marL="914400" marR="0" rtl="0" algn="just">
              <a:lnSpc>
                <a:spcPct val="100000"/>
              </a:lnSpc>
              <a:spcBef>
                <a:spcPts val="0"/>
              </a:spcBef>
              <a:spcAft>
                <a:spcPts val="0"/>
              </a:spcAft>
              <a:buClr>
                <a:srgbClr val="24292E"/>
              </a:buClr>
              <a:buSzPts val="1800"/>
              <a:buFont typeface="Calibri"/>
              <a:buChar char="○"/>
            </a:pPr>
            <a:r>
              <a:rPr b="0" i="0" lang="en-US" sz="1800" u="none" cap="none" strike="noStrike">
                <a:solidFill>
                  <a:srgbClr val="24292E"/>
                </a:solidFill>
                <a:highlight>
                  <a:srgbClr val="FFFFFF"/>
                </a:highlight>
                <a:latin typeface="Calibri"/>
                <a:ea typeface="Calibri"/>
                <a:cs typeface="Calibri"/>
                <a:sym typeface="Calibri"/>
              </a:rPr>
              <a:t>home care reminders of medications.</a:t>
            </a:r>
            <a:endParaRPr b="0" i="0" sz="1800" u="none" cap="none" strike="noStrike">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Data Source</a:t>
            </a:r>
            <a:endParaRPr b="0" i="0" sz="3000" u="none" cap="none" strike="noStrike">
              <a:solidFill>
                <a:schemeClr val="lt1"/>
              </a:solidFill>
              <a:latin typeface="Nunito"/>
              <a:ea typeface="Nunito"/>
              <a:cs typeface="Nunito"/>
              <a:sym typeface="Nunito"/>
            </a:endParaRPr>
          </a:p>
        </p:txBody>
      </p:sp>
      <p:sp>
        <p:nvSpPr>
          <p:cNvPr id="147" name="Google Shape;147;p16"/>
          <p:cNvSpPr txBox="1"/>
          <p:nvPr>
            <p:ph idx="1" type="body"/>
          </p:nvPr>
        </p:nvSpPr>
        <p:spPr>
          <a:xfrm>
            <a:off x="819150" y="1990725"/>
            <a:ext cx="7505700" cy="2682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24292E"/>
              </a:buClr>
              <a:buSzPts val="1800"/>
              <a:buFont typeface="Calibri"/>
              <a:buChar char="●"/>
            </a:pPr>
            <a:r>
              <a:rPr b="0" i="0" lang="en-US" sz="1800" u="none" cap="none" strike="noStrike">
                <a:solidFill>
                  <a:srgbClr val="24292E"/>
                </a:solidFill>
                <a:highlight>
                  <a:srgbClr val="FFFFFF"/>
                </a:highlight>
                <a:latin typeface="Calibri"/>
                <a:ea typeface="Calibri"/>
                <a:cs typeface="Calibri"/>
                <a:sym typeface="Calibri"/>
              </a:rPr>
              <a:t>The dataset for this study was obtained from the Health Facts database, which was an extract representing 10 years (1999–2008) of clinical care at 130 hospitals and integrated delivery networks throughout the United States. </a:t>
            </a:r>
            <a:endParaRPr b="0" i="0" sz="1800" u="none" cap="none" strike="noStrike">
              <a:solidFill>
                <a:srgbClr val="24292E"/>
              </a:solidFill>
              <a:highlight>
                <a:srgbClr val="FFFFFF"/>
              </a:highlight>
              <a:latin typeface="Calibri"/>
              <a:ea typeface="Calibri"/>
              <a:cs typeface="Calibri"/>
              <a:sym typeface="Calibri"/>
            </a:endParaRPr>
          </a:p>
          <a:p>
            <a:pPr indent="-342900" lvl="0" marL="457200" marR="0" rtl="0" algn="l">
              <a:lnSpc>
                <a:spcPct val="115000"/>
              </a:lnSpc>
              <a:spcBef>
                <a:spcPts val="0"/>
              </a:spcBef>
              <a:spcAft>
                <a:spcPts val="0"/>
              </a:spcAft>
              <a:buClr>
                <a:srgbClr val="24292E"/>
              </a:buClr>
              <a:buSzPts val="1800"/>
              <a:buFont typeface="Calibri"/>
              <a:buChar char="●"/>
            </a:pPr>
            <a:r>
              <a:rPr b="0" i="0" lang="en-US" sz="1800" u="none" cap="none" strike="noStrike">
                <a:solidFill>
                  <a:srgbClr val="24292E"/>
                </a:solidFill>
                <a:highlight>
                  <a:srgbClr val="FFFFFF"/>
                </a:highlight>
                <a:latin typeface="Calibri"/>
                <a:ea typeface="Calibri"/>
                <a:cs typeface="Calibri"/>
                <a:sym typeface="Calibri"/>
              </a:rPr>
              <a:t>It was later adjusted to suit for a diabetes research and was released on behalf of the Center for Clinical and Translational Research, Virginia Commonwealth University on UCI Repository. </a:t>
            </a:r>
            <a:endParaRPr b="0" i="0" sz="1800" u="none" cap="none" strike="noStrike">
              <a:solidFill>
                <a:srgbClr val="24292E"/>
              </a:solidFill>
              <a:highlight>
                <a:srgbClr val="FFFFFF"/>
              </a:highlight>
              <a:latin typeface="Calibri"/>
              <a:ea typeface="Calibri"/>
              <a:cs typeface="Calibri"/>
              <a:sym typeface="Calibri"/>
            </a:endParaRPr>
          </a:p>
          <a:p>
            <a:pPr indent="0" lvl="0" marL="457200" marR="0" rtl="0" algn="l">
              <a:lnSpc>
                <a:spcPct val="115000"/>
              </a:lnSpc>
              <a:spcBef>
                <a:spcPts val="1600"/>
              </a:spcBef>
              <a:spcAft>
                <a:spcPts val="1600"/>
              </a:spcAft>
              <a:buClr>
                <a:schemeClr val="dk2"/>
              </a:buClr>
              <a:buSzPts val="1300"/>
              <a:buFont typeface="Calibri"/>
              <a:buNone/>
            </a:pPr>
            <a:br>
              <a:rPr b="0" i="0" lang="en-US" sz="1600" u="none" cap="none" strike="noStrike">
                <a:solidFill>
                  <a:schemeClr val="dk2"/>
                </a:solidFill>
                <a:latin typeface="Calibri"/>
                <a:ea typeface="Calibri"/>
                <a:cs typeface="Calibri"/>
                <a:sym typeface="Calibri"/>
              </a:rPr>
            </a:br>
            <a:endParaRPr b="0" i="0" sz="1600" u="none" cap="none" strike="noStrike">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Description of the dataset</a:t>
            </a:r>
            <a:endParaRPr b="0" i="0" sz="3000" u="none" cap="none" strike="noStrike">
              <a:solidFill>
                <a:schemeClr val="lt1"/>
              </a:solidFill>
              <a:latin typeface="Nunito"/>
              <a:ea typeface="Nunito"/>
              <a:cs typeface="Nunito"/>
              <a:sym typeface="Nunito"/>
            </a:endParaRPr>
          </a:p>
        </p:txBody>
      </p:sp>
      <p:graphicFrame>
        <p:nvGraphicFramePr>
          <p:cNvPr id="153" name="Google Shape;153;p17"/>
          <p:cNvGraphicFramePr/>
          <p:nvPr/>
        </p:nvGraphicFramePr>
        <p:xfrm>
          <a:off x="1154327" y="2080149"/>
          <a:ext cx="3000000" cy="3000000"/>
        </p:xfrm>
        <a:graphic>
          <a:graphicData uri="http://schemas.openxmlformats.org/drawingml/2006/table">
            <a:tbl>
              <a:tblPr firstRow="1">
                <a:noFill/>
                <a:tableStyleId>{A949ECDF-7E89-4830-BDD4-9167222CF829}</a:tableStyleId>
              </a:tblPr>
              <a:tblGrid>
                <a:gridCol w="2270800"/>
                <a:gridCol w="2634025"/>
                <a:gridCol w="1930525"/>
              </a:tblGrid>
              <a:tr h="315800">
                <a:tc>
                  <a:txBody>
                    <a:bodyPr>
                      <a:noAutofit/>
                    </a:bodyPr>
                    <a:lstStyle/>
                    <a:p>
                      <a:pPr indent="0" lvl="0" marL="0" marR="0" rtl="0" algn="ctr">
                        <a:lnSpc>
                          <a:spcPct val="100000"/>
                        </a:lnSpc>
                        <a:spcBef>
                          <a:spcPts val="0"/>
                        </a:spcBef>
                        <a:spcAft>
                          <a:spcPts val="0"/>
                        </a:spcAft>
                        <a:buNone/>
                      </a:pPr>
                      <a:r>
                        <a:rPr lang="en-US" sz="1600" u="none" cap="none" strike="noStrike">
                          <a:solidFill>
                            <a:schemeClr val="dk1"/>
                          </a:solidFill>
                        </a:rPr>
                        <a:t>Number of Variables</a:t>
                      </a:r>
                      <a:endParaRPr b="1" i="0" sz="1600" u="none" cap="none" strike="noStrike">
                        <a:solidFill>
                          <a:schemeClr val="dk1"/>
                        </a:solidFill>
                        <a:latin typeface="Calibri"/>
                        <a:ea typeface="Calibri"/>
                        <a:cs typeface="Calibri"/>
                        <a:sym typeface="Calibri"/>
                      </a:endParaRPr>
                    </a:p>
                  </a:txBody>
                  <a:tcPr marT="9525" marB="0" marR="9525" marL="9525" anchor="ctr"/>
                </a:tc>
                <a:tc>
                  <a:txBody>
                    <a:bodyPr>
                      <a:noAutofit/>
                    </a:bodyPr>
                    <a:lstStyle/>
                    <a:p>
                      <a:pPr indent="0" lvl="0" marL="0" marR="0" rtl="0" algn="ctr">
                        <a:lnSpc>
                          <a:spcPct val="100000"/>
                        </a:lnSpc>
                        <a:spcBef>
                          <a:spcPts val="0"/>
                        </a:spcBef>
                        <a:spcAft>
                          <a:spcPts val="0"/>
                        </a:spcAft>
                        <a:buNone/>
                      </a:pPr>
                      <a:r>
                        <a:rPr lang="en-US" sz="1600" u="none" cap="none" strike="noStrike">
                          <a:solidFill>
                            <a:schemeClr val="dk1"/>
                          </a:solidFill>
                        </a:rPr>
                        <a:t>Class</a:t>
                      </a:r>
                      <a:endParaRPr b="1" i="0" sz="1600" u="none" cap="none" strike="noStrike">
                        <a:solidFill>
                          <a:schemeClr val="dk1"/>
                        </a:solidFill>
                        <a:latin typeface="Calibri"/>
                        <a:ea typeface="Calibri"/>
                        <a:cs typeface="Calibri"/>
                        <a:sym typeface="Calibri"/>
                      </a:endParaRPr>
                    </a:p>
                  </a:txBody>
                  <a:tcPr marT="9525" marB="0" marR="9525" marL="9525" anchor="ctr"/>
                </a:tc>
                <a:tc>
                  <a:txBody>
                    <a:bodyPr>
                      <a:noAutofit/>
                    </a:bodyPr>
                    <a:lstStyle/>
                    <a:p>
                      <a:pPr indent="0" lvl="0" marL="0" marR="0" rtl="0" algn="ctr">
                        <a:lnSpc>
                          <a:spcPct val="100000"/>
                        </a:lnSpc>
                        <a:spcBef>
                          <a:spcPts val="0"/>
                        </a:spcBef>
                        <a:spcAft>
                          <a:spcPts val="0"/>
                        </a:spcAft>
                        <a:buNone/>
                      </a:pPr>
                      <a:r>
                        <a:rPr lang="en-US" sz="1600" u="none" cap="none" strike="noStrike">
                          <a:solidFill>
                            <a:schemeClr val="dk1"/>
                          </a:solidFill>
                        </a:rPr>
                        <a:t>Example</a:t>
                      </a:r>
                      <a:endParaRPr b="1" i="0" sz="1600" u="none" cap="none" strike="noStrike">
                        <a:solidFill>
                          <a:schemeClr val="dk1"/>
                        </a:solidFill>
                        <a:latin typeface="Calibri"/>
                        <a:ea typeface="Calibri"/>
                        <a:cs typeface="Calibri"/>
                        <a:sym typeface="Calibri"/>
                      </a:endParaRPr>
                    </a:p>
                  </a:txBody>
                  <a:tcPr marT="9525" marB="0" marR="9525" marL="9525" anchor="ctr"/>
                </a:tc>
              </a:tr>
              <a:tr h="315800">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2</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identifications</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encouter id</a:t>
                      </a:r>
                      <a:endParaRPr b="0" i="0" sz="1600" u="none" cap="none" strike="noStrike">
                        <a:solidFill>
                          <a:srgbClr val="573D28"/>
                        </a:solidFill>
                        <a:latin typeface="Calibri"/>
                        <a:ea typeface="Calibri"/>
                        <a:cs typeface="Calibri"/>
                        <a:sym typeface="Calibri"/>
                      </a:endParaRPr>
                    </a:p>
                  </a:txBody>
                  <a:tcPr marT="9525" marB="0" marR="9525" marL="9525" anchor="b"/>
                </a:tc>
              </a:tr>
              <a:tr h="315800">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5</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patient demographics</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race</a:t>
                      </a:r>
                      <a:endParaRPr b="0" i="0" sz="1600" u="none" cap="none" strike="noStrike">
                        <a:solidFill>
                          <a:srgbClr val="573D28"/>
                        </a:solidFill>
                        <a:latin typeface="Calibri"/>
                        <a:ea typeface="Calibri"/>
                        <a:cs typeface="Calibri"/>
                        <a:sym typeface="Calibri"/>
                      </a:endParaRPr>
                    </a:p>
                  </a:txBody>
                  <a:tcPr marT="9525" marB="0" marR="9525" marL="9525" anchor="b"/>
                </a:tc>
              </a:tr>
              <a:tr h="315800">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3</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admission/discharge status</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admission scource</a:t>
                      </a:r>
                      <a:endParaRPr b="0" i="0" sz="1600" u="none" cap="none" strike="noStrike">
                        <a:solidFill>
                          <a:srgbClr val="573D28"/>
                        </a:solidFill>
                        <a:latin typeface="Calibri"/>
                        <a:ea typeface="Calibri"/>
                        <a:cs typeface="Calibri"/>
                        <a:sym typeface="Calibri"/>
                      </a:endParaRPr>
                    </a:p>
                  </a:txBody>
                  <a:tcPr marT="9525" marB="0" marR="9525" marL="9525" anchor="b"/>
                </a:tc>
              </a:tr>
              <a:tr h="315800">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7</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numeric values of events</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number of lab tests</a:t>
                      </a:r>
                      <a:endParaRPr b="0" i="0" sz="1600" u="none" cap="none" strike="noStrike">
                        <a:solidFill>
                          <a:srgbClr val="573D28"/>
                        </a:solidFill>
                        <a:latin typeface="Calibri"/>
                        <a:ea typeface="Calibri"/>
                        <a:cs typeface="Calibri"/>
                        <a:sym typeface="Calibri"/>
                      </a:endParaRPr>
                    </a:p>
                  </a:txBody>
                  <a:tcPr marT="9525" marB="0" marR="9525" marL="9525" anchor="b"/>
                </a:tc>
              </a:tr>
              <a:tr h="315800">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24</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medications</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insulin taken or not</a:t>
                      </a:r>
                      <a:endParaRPr b="0" i="0" sz="1600" u="none" cap="none" strike="noStrike">
                        <a:solidFill>
                          <a:srgbClr val="573D28"/>
                        </a:solidFill>
                        <a:latin typeface="Calibri"/>
                        <a:ea typeface="Calibri"/>
                        <a:cs typeface="Calibri"/>
                        <a:sym typeface="Calibri"/>
                      </a:endParaRPr>
                    </a:p>
                  </a:txBody>
                  <a:tcPr marT="9525" marB="0" marR="9525" marL="9525" anchor="b"/>
                </a:tc>
              </a:tr>
              <a:tr h="315800">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8</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others</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payer code</a:t>
                      </a:r>
                      <a:endParaRPr b="0" i="0" sz="1600" u="none" cap="none" strike="noStrike">
                        <a:solidFill>
                          <a:srgbClr val="573D28"/>
                        </a:solidFill>
                        <a:latin typeface="Calibri"/>
                        <a:ea typeface="Calibri"/>
                        <a:cs typeface="Calibri"/>
                        <a:sym typeface="Calibri"/>
                      </a:endParaRPr>
                    </a:p>
                  </a:txBody>
                  <a:tcPr marT="9525" marB="0" marR="9525" marL="9525" anchor="b"/>
                </a:tc>
              </a:tr>
              <a:tr h="315800">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1</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target outcome</a:t>
                      </a:r>
                      <a:endParaRPr b="0" i="0" sz="1600" u="none" cap="none" strike="noStrike">
                        <a:solidFill>
                          <a:srgbClr val="573D28"/>
                        </a:solidFill>
                        <a:latin typeface="Calibri"/>
                        <a:ea typeface="Calibri"/>
                        <a:cs typeface="Calibri"/>
                        <a:sym typeface="Calibri"/>
                      </a:endParaRPr>
                    </a:p>
                  </a:txBody>
                  <a:tcPr marT="9525" marB="0" marR="9525" marL="9525" anchor="b"/>
                </a:tc>
                <a:tc>
                  <a:txBody>
                    <a:bodyPr>
                      <a:noAutofit/>
                    </a:bodyPr>
                    <a:lstStyle/>
                    <a:p>
                      <a:pPr indent="0" lvl="0" marL="0" marR="0" rtl="0" algn="ctr">
                        <a:lnSpc>
                          <a:spcPct val="100000"/>
                        </a:lnSpc>
                        <a:spcBef>
                          <a:spcPts val="0"/>
                        </a:spcBef>
                        <a:spcAft>
                          <a:spcPts val="0"/>
                        </a:spcAft>
                        <a:buNone/>
                      </a:pPr>
                      <a:r>
                        <a:rPr lang="en-US" sz="1600" u="none" cap="none" strike="noStrike">
                          <a:solidFill>
                            <a:srgbClr val="573D28"/>
                          </a:solidFill>
                        </a:rPr>
                        <a:t>readmission or not</a:t>
                      </a:r>
                      <a:endParaRPr b="0" i="0" sz="1600" u="none" cap="none" strike="noStrike">
                        <a:solidFill>
                          <a:srgbClr val="573D28"/>
                        </a:solidFill>
                        <a:latin typeface="Calibri"/>
                        <a:ea typeface="Calibri"/>
                        <a:cs typeface="Calibri"/>
                        <a:sym typeface="Calibri"/>
                      </a:endParaRPr>
                    </a:p>
                  </a:txBody>
                  <a:tcPr marT="9525" marB="0" marR="9525" marL="9525" anchor="b"/>
                </a:tc>
              </a:tr>
            </a:tbl>
          </a:graphicData>
        </a:graphic>
      </p:graphicFrame>
      <p:sp>
        <p:nvSpPr>
          <p:cNvPr id="154" name="Google Shape;154;p17"/>
          <p:cNvSpPr txBox="1"/>
          <p:nvPr/>
        </p:nvSpPr>
        <p:spPr>
          <a:xfrm>
            <a:off x="1995804" y="1646311"/>
            <a:ext cx="515239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835C3C"/>
                </a:solidFill>
                <a:latin typeface="Arial"/>
                <a:ea typeface="Arial"/>
                <a:cs typeface="Arial"/>
                <a:sym typeface="Arial"/>
              </a:rPr>
              <a:t>Table 1. Meta Descriptions for 50 Variables (N=101,766)</a:t>
            </a:r>
            <a:endParaRPr b="1" i="0" sz="1400" u="none" cap="none" strike="noStrike">
              <a:solidFill>
                <a:srgbClr val="835C3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Data Wrangling Steps</a:t>
            </a:r>
            <a:br>
              <a:rPr b="0" i="0" lang="en-US" sz="3000" u="none" cap="none" strike="noStrike">
                <a:solidFill>
                  <a:schemeClr val="lt1"/>
                </a:solidFill>
                <a:latin typeface="Nunito"/>
                <a:ea typeface="Nunito"/>
                <a:cs typeface="Nunito"/>
                <a:sym typeface="Nunito"/>
              </a:rPr>
            </a:br>
            <a:endParaRPr b="0" i="0" sz="3000" u="none" cap="none" strike="noStrike">
              <a:solidFill>
                <a:schemeClr val="lt1"/>
              </a:solidFill>
              <a:latin typeface="Nunito"/>
              <a:ea typeface="Nunito"/>
              <a:cs typeface="Nunito"/>
              <a:sym typeface="Nunito"/>
            </a:endParaRPr>
          </a:p>
        </p:txBody>
      </p:sp>
      <p:sp>
        <p:nvSpPr>
          <p:cNvPr id="160" name="Google Shape;160;p1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Missing Values</a:t>
            </a:r>
            <a:endParaRPr/>
          </a:p>
          <a:p>
            <a:pPr indent="-298450" lvl="1" marL="914400" marR="0" rtl="0" algn="l">
              <a:lnSpc>
                <a:spcPct val="100000"/>
              </a:lnSpc>
              <a:spcBef>
                <a:spcPts val="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2 variables are filtered out due to too many missing observations:</a:t>
            </a:r>
            <a:endParaRPr/>
          </a:p>
          <a:p>
            <a:pPr indent="-298450" lvl="2" marL="1371600" marR="0" rtl="0" algn="l">
              <a:lnSpc>
                <a:spcPct val="100000"/>
              </a:lnSpc>
              <a:spcBef>
                <a:spcPts val="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Weight (numeric; 97% values missing); and</a:t>
            </a:r>
            <a:endParaRPr/>
          </a:p>
          <a:p>
            <a:pPr indent="-298450" lvl="2" marL="1371600" marR="0" rtl="0" algn="l">
              <a:lnSpc>
                <a:spcPct val="100000"/>
              </a:lnSpc>
              <a:spcBef>
                <a:spcPts val="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Payer code (17 categories; 40% values missing).</a:t>
            </a:r>
            <a:endParaRPr/>
          </a:p>
          <a:p>
            <a:pPr indent="-228600" lvl="2" marL="1371600" marR="0" rtl="0" algn="l">
              <a:lnSpc>
                <a:spcPct val="100000"/>
              </a:lnSpc>
              <a:spcBef>
                <a:spcPts val="0"/>
              </a:spcBef>
              <a:spcAft>
                <a:spcPts val="0"/>
              </a:spcAft>
              <a:buClr>
                <a:schemeClr val="dk2"/>
              </a:buClr>
              <a:buSzPts val="1100"/>
              <a:buFont typeface="Calibri"/>
              <a:buNone/>
            </a:pPr>
            <a:r>
              <a:t/>
            </a:r>
            <a:endParaRPr b="0" i="0" sz="1600" u="none" cap="none" strike="noStrike">
              <a:solidFill>
                <a:schemeClr val="dk2"/>
              </a:solidFill>
              <a:latin typeface="Calibri"/>
              <a:ea typeface="Calibri"/>
              <a:cs typeface="Calibri"/>
              <a:sym typeface="Calibri"/>
            </a:endParaRPr>
          </a:p>
          <a:p>
            <a:pPr indent="-228600" lvl="1" marL="914400" marR="0" rtl="0" algn="l">
              <a:lnSpc>
                <a:spcPct val="100000"/>
              </a:lnSpc>
              <a:spcBef>
                <a:spcPts val="0"/>
              </a:spcBef>
              <a:spcAft>
                <a:spcPts val="0"/>
              </a:spcAft>
              <a:buClr>
                <a:schemeClr val="dk2"/>
              </a:buClr>
              <a:buSzPts val="1100"/>
              <a:buFont typeface="Calibri"/>
              <a:buNone/>
            </a:pPr>
            <a:r>
              <a:t/>
            </a:r>
            <a:endParaRPr b="1" i="1" sz="1600" u="none" cap="none" strike="noStrike">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Data Wrangling Steps</a:t>
            </a:r>
            <a:br>
              <a:rPr b="0" i="0" lang="en-US" sz="3000" u="none" cap="none" strike="noStrike">
                <a:solidFill>
                  <a:schemeClr val="lt1"/>
                </a:solidFill>
                <a:latin typeface="Nunito"/>
                <a:ea typeface="Nunito"/>
                <a:cs typeface="Nunito"/>
                <a:sym typeface="Nunito"/>
              </a:rPr>
            </a:br>
            <a:endParaRPr b="0" i="0" sz="3000" u="none" cap="none" strike="noStrike">
              <a:solidFill>
                <a:schemeClr val="lt1"/>
              </a:solidFill>
              <a:latin typeface="Nunito"/>
              <a:ea typeface="Nunito"/>
              <a:cs typeface="Nunito"/>
              <a:sym typeface="Nunito"/>
            </a:endParaRPr>
          </a:p>
        </p:txBody>
      </p:sp>
      <p:sp>
        <p:nvSpPr>
          <p:cNvPr id="166" name="Google Shape;166;p1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Outliers</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Majority of the features are categorical, and </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No extreme values were seen for numeric variables after checking their range.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Data Wrangling Steps</a:t>
            </a:r>
            <a:br>
              <a:rPr b="0" i="0" lang="en-US" sz="3000" u="none" cap="none" strike="noStrike">
                <a:solidFill>
                  <a:schemeClr val="lt1"/>
                </a:solidFill>
                <a:latin typeface="Nunito"/>
                <a:ea typeface="Nunito"/>
                <a:cs typeface="Nunito"/>
                <a:sym typeface="Nunito"/>
              </a:rPr>
            </a:br>
            <a:endParaRPr b="0" i="0" sz="3000" u="none" cap="none" strike="noStrike">
              <a:solidFill>
                <a:schemeClr val="lt1"/>
              </a:solidFill>
              <a:latin typeface="Nunito"/>
              <a:ea typeface="Nunito"/>
              <a:cs typeface="Nunito"/>
              <a:sym typeface="Nunito"/>
            </a:endParaRPr>
          </a:p>
        </p:txBody>
      </p:sp>
      <p:sp>
        <p:nvSpPr>
          <p:cNvPr id="172" name="Google Shape;172;p2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Duplicate Patients and Deaths</a:t>
            </a:r>
            <a:endParaRPr/>
          </a:p>
          <a:p>
            <a:pPr indent="-298450" lvl="1" marL="914400" marR="0" rtl="0" algn="l">
              <a:lnSpc>
                <a:spcPct val="100000"/>
              </a:lnSpc>
              <a:spcBef>
                <a:spcPts val="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There are duplicate patient ids so the same patient may have multiple encounters in the dataset. Using results of same individuals tend to bias the true association so duplicates were dropped. </a:t>
            </a:r>
            <a:endParaRPr/>
          </a:p>
          <a:p>
            <a:pPr indent="-298450" lvl="1" marL="914400" marR="0" rtl="0" algn="l">
              <a:lnSpc>
                <a:spcPct val="100000"/>
              </a:lnSpc>
              <a:spcBef>
                <a:spcPts val="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Additionally, patients who were discharged to hospice or discharged to a death were also deleted. </a:t>
            </a:r>
            <a:endParaRPr/>
          </a:p>
          <a:p>
            <a:pPr indent="-298450" lvl="1" marL="914400" marR="0" rtl="0" algn="l">
              <a:lnSpc>
                <a:spcPct val="100000"/>
              </a:lnSpc>
              <a:spcBef>
                <a:spcPts val="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Finally, 69,970 encounters were left for the study.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US" sz="3000" u="none" cap="none" strike="noStrike">
                <a:solidFill>
                  <a:schemeClr val="lt1"/>
                </a:solidFill>
                <a:latin typeface="Nunito"/>
                <a:ea typeface="Nunito"/>
                <a:cs typeface="Nunito"/>
                <a:sym typeface="Nunito"/>
              </a:rPr>
              <a:t>Data Wrangling Steps</a:t>
            </a:r>
            <a:br>
              <a:rPr b="0" i="0" lang="en-US" sz="3000" u="none" cap="none" strike="noStrike">
                <a:solidFill>
                  <a:schemeClr val="lt1"/>
                </a:solidFill>
                <a:latin typeface="Nunito"/>
                <a:ea typeface="Nunito"/>
                <a:cs typeface="Nunito"/>
                <a:sym typeface="Nunito"/>
              </a:rPr>
            </a:br>
            <a:endParaRPr b="0" i="0" sz="3000" u="none" cap="none" strike="noStrike">
              <a:solidFill>
                <a:schemeClr val="lt1"/>
              </a:solidFill>
              <a:latin typeface="Nunito"/>
              <a:ea typeface="Nunito"/>
              <a:cs typeface="Nunito"/>
              <a:sym typeface="Nunito"/>
            </a:endParaRPr>
          </a:p>
        </p:txBody>
      </p:sp>
      <p:sp>
        <p:nvSpPr>
          <p:cNvPr id="178" name="Google Shape;178;p2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Calibri"/>
              <a:buChar char="●"/>
            </a:pPr>
            <a:r>
              <a:rPr b="1" i="0" lang="en-US" sz="1800" u="none" cap="none" strike="noStrike">
                <a:solidFill>
                  <a:schemeClr val="dk2"/>
                </a:solidFill>
                <a:latin typeface="Calibri"/>
                <a:ea typeface="Calibri"/>
                <a:cs typeface="Calibri"/>
                <a:sym typeface="Calibri"/>
              </a:rPr>
              <a:t>Transformation of Categorical Features</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Dummy features were created for categorical variables such as race and gender.</a:t>
            </a:r>
            <a:endParaRPr/>
          </a:p>
          <a:p>
            <a:pPr indent="-298450" lvl="1" marL="914400" marR="0" rtl="0" algn="l">
              <a:lnSpc>
                <a:spcPct val="115000"/>
              </a:lnSpc>
              <a:spcBef>
                <a:spcPts val="1600"/>
              </a:spcBef>
              <a:spcAft>
                <a:spcPts val="0"/>
              </a:spcAft>
              <a:buClr>
                <a:schemeClr val="dk2"/>
              </a:buClr>
              <a:buSzPts val="1100"/>
              <a:buFont typeface="Calibri"/>
              <a:buChar char="○"/>
            </a:pPr>
            <a:r>
              <a:rPr b="0" i="0" lang="en-US" sz="1600" u="none" cap="none" strike="noStrike">
                <a:solidFill>
                  <a:schemeClr val="dk2"/>
                </a:solidFill>
                <a:latin typeface="Calibri"/>
                <a:ea typeface="Calibri"/>
                <a:cs typeface="Calibri"/>
                <a:sym typeface="Calibri"/>
              </a:rPr>
              <a:t>Several categorical variables were re-grouped based on their readmission rates visualized by bar plots (see the next slide).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