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1594" autoAdjust="0"/>
  </p:normalViewPr>
  <p:slideViewPr>
    <p:cSldViewPr snapToGrid="0" snapToObjects="1">
      <p:cViewPr varScale="1">
        <p:scale>
          <a:sx n="99" d="100"/>
          <a:sy n="99" d="100"/>
        </p:scale>
        <p:origin x="-10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A2081-ADE1-D74C-B0D5-1C0D891CC2AE}" type="datetimeFigureOut">
              <a:rPr lang="en-US" smtClean="0"/>
              <a:t>4/23/13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FBA8-3733-F048-B35E-3F9E18808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0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  <a:r>
              <a:rPr lang="en-US" baseline="0" dirty="0" smtClean="0"/>
              <a:t> demonstrated:</a:t>
            </a:r>
          </a:p>
          <a:p>
            <a:r>
              <a:rPr lang="en-US" baseline="0" dirty="0" smtClean="0"/>
              <a:t>	.</a:t>
            </a:r>
            <a:r>
              <a:rPr lang="en-US" baseline="0" dirty="0" err="1" smtClean="0"/>
              <a:t>loadby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clr</a:t>
            </a:r>
            <a:endParaRPr lang="en-US" baseline="0" dirty="0" smtClean="0"/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printexception</a:t>
            </a:r>
            <a:endParaRPr lang="en-US" baseline="0" dirty="0" smtClean="0"/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clrstack</a:t>
            </a:r>
            <a:r>
              <a:rPr lang="en-US" baseline="0" dirty="0" smtClean="0"/>
              <a:t> -a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Commands demonstrated:</a:t>
            </a:r>
          </a:p>
          <a:p>
            <a:r>
              <a:rPr lang="en-US" dirty="0" smtClean="0"/>
              <a:t>	!</a:t>
            </a:r>
            <a:r>
              <a:rPr lang="en-US" dirty="0" err="1" smtClean="0"/>
              <a:t>dumpheap</a:t>
            </a:r>
            <a:r>
              <a:rPr lang="en-US" baseline="0" dirty="0" smtClean="0"/>
              <a:t> –stat</a:t>
            </a:r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dumpheap</a:t>
            </a:r>
            <a:r>
              <a:rPr lang="en-US" baseline="0" dirty="0" smtClean="0"/>
              <a:t> –</a:t>
            </a:r>
            <a:r>
              <a:rPr lang="en-US" baseline="0" dirty="0" err="1" smtClean="0"/>
              <a:t>mt</a:t>
            </a:r>
            <a:r>
              <a:rPr lang="en-US" baseline="0" dirty="0" smtClean="0"/>
              <a:t> &lt;</a:t>
            </a:r>
            <a:r>
              <a:rPr lang="en-US" baseline="0" dirty="0" err="1" smtClean="0"/>
              <a:t>mt</a:t>
            </a:r>
            <a:r>
              <a:rPr lang="en-US" baseline="0" dirty="0" smtClean="0"/>
              <a:t>&gt; -short </a:t>
            </a:r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objsize</a:t>
            </a:r>
            <a:endParaRPr lang="en-US" baseline="0" dirty="0" smtClean="0"/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gcroot</a:t>
            </a:r>
            <a:endParaRPr lang="en-US" baseline="0" dirty="0" smtClean="0"/>
          </a:p>
          <a:p>
            <a:r>
              <a:rPr lang="en-US" baseline="0" dirty="0" smtClean="0"/>
              <a:t>	.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 …</a:t>
            </a:r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traverseheap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Also, CLR Profiler integration – you can open the heap log from !</a:t>
            </a:r>
            <a:r>
              <a:rPr lang="en-US" baseline="0" dirty="0" err="1" smtClean="0"/>
              <a:t>traverseheap</a:t>
            </a:r>
            <a:r>
              <a:rPr lang="en-US" baseline="0" dirty="0" smtClean="0"/>
              <a:t> in CLR Profiler.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Commands demonstrated:</a:t>
            </a:r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syncblk</a:t>
            </a:r>
            <a:endParaRPr lang="en-US" baseline="0" dirty="0" smtClean="0"/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clrstack</a:t>
            </a:r>
            <a:endParaRPr lang="en-US" baseline="0" dirty="0" smtClean="0"/>
          </a:p>
          <a:p>
            <a:r>
              <a:rPr lang="en-US" baseline="0" dirty="0" smtClean="0"/>
              <a:t>	kb</a:t>
            </a:r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dlk</a:t>
            </a:r>
            <a:r>
              <a:rPr lang="en-US" baseline="0" dirty="0" smtClean="0"/>
              <a:t> (from </a:t>
            </a:r>
            <a:r>
              <a:rPr lang="en-US" baseline="0" dirty="0" err="1" smtClean="0"/>
              <a:t>sosex.dll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	!</a:t>
            </a:r>
            <a:r>
              <a:rPr lang="en-US" baseline="0" dirty="0" err="1" smtClean="0"/>
              <a:t>wct_thread</a:t>
            </a:r>
            <a:r>
              <a:rPr lang="en-US" baseline="0" dirty="0" smtClean="0"/>
              <a:t> (from </a:t>
            </a:r>
            <a:r>
              <a:rPr lang="en-US" baseline="0" dirty="0" err="1" smtClean="0"/>
              <a:t>wct.dll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6FBA8-3733-F048-B35E-3F9E18808C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199" y="2500843"/>
            <a:ext cx="6858000" cy="2716342"/>
          </a:xfrm>
        </p:spPr>
        <p:txBody>
          <a:bodyPr anchor="t">
            <a:normAutofit/>
          </a:bodyPr>
          <a:lstStyle>
            <a:lvl1pPr algn="l">
              <a:defRPr sz="3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199" y="5334000"/>
            <a:ext cx="6858000" cy="56752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89199" y="609600"/>
            <a:ext cx="1838965" cy="4924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2600" dirty="0" err="1" smtClean="0">
                <a:solidFill>
                  <a:srgbClr val="262E6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dotNetConf</a:t>
            </a:r>
            <a:endParaRPr lang="he-IL" sz="2600" dirty="0">
              <a:solidFill>
                <a:srgbClr val="262E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789199" y="990918"/>
            <a:ext cx="18142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F08E1B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April 25-26, 2013</a:t>
            </a:r>
            <a:endParaRPr lang="he-IL" dirty="0">
              <a:solidFill>
                <a:srgbClr val="F08E1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106" y="6119043"/>
            <a:ext cx="1081007" cy="1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23474"/>
            <a:ext cx="3886200" cy="48534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23474"/>
            <a:ext cx="3886200" cy="48534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605FF33-82FD-604F-85FA-6BACDD146C92}" type="datetimeFigureOut">
              <a:rPr lang="en-US" smtClean="0"/>
              <a:t>4/23/13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9363502-9A10-5646-A8BC-80D71DC4A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9620" y="365126"/>
            <a:ext cx="7547812" cy="709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9620" y="1339516"/>
            <a:ext cx="7547812" cy="526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4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262E64"/>
          </a:solidFill>
          <a:latin typeface="+mj-lt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Debugging with </a:t>
            </a:r>
            <a:r>
              <a:rPr lang="en-US" dirty="0" err="1" smtClean="0"/>
              <a:t>WinDbg</a:t>
            </a:r>
            <a:r>
              <a:rPr lang="en-US" dirty="0" smtClean="0"/>
              <a:t> and SOS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199" y="3560830"/>
            <a:ext cx="6858000" cy="2340694"/>
          </a:xfrm>
        </p:spPr>
        <p:txBody>
          <a:bodyPr anchor="b">
            <a:noAutofit/>
          </a:bodyPr>
          <a:lstStyle/>
          <a:p>
            <a:r>
              <a:rPr lang="en-US" dirty="0" smtClean="0"/>
              <a:t>Sasha Goldshtein	</a:t>
            </a:r>
            <a:r>
              <a:rPr lang="en-US" dirty="0"/>
              <a:t>CTO, SELA </a:t>
            </a:r>
            <a:r>
              <a:rPr lang="en-US" dirty="0" smtClean="0"/>
              <a:t>Group</a:t>
            </a:r>
          </a:p>
          <a:p>
            <a:r>
              <a:rPr lang="en-US" dirty="0" err="1" smtClean="0"/>
              <a:t>blog.sashag.net</a:t>
            </a:r>
            <a:r>
              <a:rPr lang="en-US" dirty="0" smtClean="0"/>
              <a:t>	</a:t>
            </a:r>
            <a:r>
              <a:rPr lang="en-US" dirty="0" err="1" smtClean="0"/>
              <a:t>www.selagroup.com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goldshtn</a:t>
            </a:r>
            <a:r>
              <a:rPr lang="en-US" dirty="0" smtClean="0"/>
              <a:t>		@</a:t>
            </a:r>
            <a:r>
              <a:rPr lang="en-US" dirty="0" err="1" smtClean="0"/>
              <a:t>SelaHQ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3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9620" y="2372345"/>
            <a:ext cx="7547812" cy="709695"/>
          </a:xfrm>
        </p:spPr>
        <p:txBody>
          <a:bodyPr anchor="t">
            <a:noAutofit/>
          </a:bodyPr>
          <a:lstStyle/>
          <a:p>
            <a:r>
              <a:rPr lang="en-US" dirty="0" smtClean="0"/>
              <a:t>Take 2: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Drag and drop a dump file into </a:t>
            </a:r>
            <a:r>
              <a:rPr lang="en-US" dirty="0" err="1" smtClean="0"/>
              <a:t>WinDbg</a:t>
            </a:r>
            <a:r>
              <a:rPr lang="en-US" dirty="0" smtClean="0"/>
              <a:t>. Hmm. Now what?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16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The Easy Way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in this talk. Shell out $500 for a decent memory profiler.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9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Leaks: The Hard Way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9620" y="2372345"/>
            <a:ext cx="7547812" cy="709695"/>
          </a:xfrm>
        </p:spPr>
        <p:txBody>
          <a:bodyPr anchor="t">
            <a:noAutofit/>
          </a:bodyPr>
          <a:lstStyle/>
          <a:p>
            <a:r>
              <a:rPr lang="en-US" dirty="0" smtClean="0"/>
              <a:t>What we need: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A list of all heap objects</a:t>
            </a:r>
            <a:br>
              <a:rPr lang="en-US" dirty="0" smtClean="0"/>
            </a:br>
            <a:r>
              <a:rPr lang="en-US" dirty="0" smtClean="0"/>
              <a:t>2. A diff of heap objects between dumps</a:t>
            </a:r>
            <a:br>
              <a:rPr lang="en-US" dirty="0" smtClean="0"/>
            </a:br>
            <a:r>
              <a:rPr lang="en-US" dirty="0" smtClean="0"/>
              <a:t>3. Why these heap objects won’t die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041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9620" y="2372345"/>
            <a:ext cx="7547812" cy="709695"/>
          </a:xfrm>
        </p:spPr>
        <p:txBody>
          <a:bodyPr anchor="t">
            <a:noAutofit/>
          </a:bodyPr>
          <a:lstStyle/>
          <a:p>
            <a:r>
              <a:rPr lang="en-US" dirty="0" smtClean="0"/>
              <a:t>What we need: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What is thread X waiting for</a:t>
            </a:r>
            <a:br>
              <a:rPr lang="en-US" dirty="0" smtClean="0"/>
            </a:br>
            <a:r>
              <a:rPr lang="en-US" dirty="0" smtClean="0"/>
              <a:t>2. Which thread owns sync object Y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8585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WANT MOAR!!!!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dumps automatically when an app crashes</a:t>
            </a:r>
          </a:p>
          <a:p>
            <a:r>
              <a:rPr lang="en-US" dirty="0" smtClean="0"/>
              <a:t>Find memory leaks due to managed-native </a:t>
            </a:r>
            <a:r>
              <a:rPr lang="en-US" dirty="0" err="1" smtClean="0"/>
              <a:t>interop</a:t>
            </a:r>
            <a:endParaRPr lang="en-US" dirty="0" smtClean="0"/>
          </a:p>
          <a:p>
            <a:r>
              <a:rPr lang="en-US" dirty="0" smtClean="0"/>
              <a:t>Identify cross-process and </a:t>
            </a:r>
            <a:r>
              <a:rPr lang="en-US" dirty="0" err="1" smtClean="0"/>
              <a:t>systemwide</a:t>
            </a:r>
            <a:r>
              <a:rPr lang="en-US" dirty="0" smtClean="0"/>
              <a:t> deadlocks</a:t>
            </a:r>
          </a:p>
          <a:p>
            <a:r>
              <a:rPr lang="en-US" dirty="0" smtClean="0"/>
              <a:t>Pinpoint stuck </a:t>
            </a:r>
            <a:r>
              <a:rPr lang="en-US" dirty="0" err="1" smtClean="0"/>
              <a:t>finalizers</a:t>
            </a:r>
            <a:r>
              <a:rPr lang="en-US" dirty="0"/>
              <a:t> </a:t>
            </a:r>
            <a:r>
              <a:rPr lang="en-US" dirty="0" smtClean="0"/>
              <a:t>that accumulate to a leak</a:t>
            </a:r>
          </a:p>
          <a:p>
            <a:r>
              <a:rPr lang="en-US" dirty="0" smtClean="0"/>
              <a:t>…dozens of additional debugging scenarios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0" y="3971222"/>
            <a:ext cx="1625600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26" y="3971222"/>
            <a:ext cx="1636200" cy="21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986" y="3971222"/>
            <a:ext cx="1626667" cy="216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181" y="3971222"/>
            <a:ext cx="1770492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hanging out!</a:t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199" y="3560830"/>
            <a:ext cx="6858000" cy="2340694"/>
          </a:xfrm>
        </p:spPr>
        <p:txBody>
          <a:bodyPr anchor="b">
            <a:noAutofit/>
          </a:bodyPr>
          <a:lstStyle/>
          <a:p>
            <a:r>
              <a:rPr lang="en-US" dirty="0" smtClean="0"/>
              <a:t>Sasha Goldshtein</a:t>
            </a:r>
          </a:p>
          <a:p>
            <a:r>
              <a:rPr lang="en-US" dirty="0" smtClean="0"/>
              <a:t>CTO, SELA Group	Materials for this talk:</a:t>
            </a:r>
          </a:p>
          <a:p>
            <a:r>
              <a:rPr lang="en-US" dirty="0" err="1" smtClean="0"/>
              <a:t>blog.sashag.net</a:t>
            </a:r>
            <a:r>
              <a:rPr lang="en-US" dirty="0"/>
              <a:t>	</a:t>
            </a:r>
            <a:r>
              <a:rPr lang="en-US" dirty="0" err="1" smtClean="0"/>
              <a:t>s.sashag.net</a:t>
            </a:r>
            <a:r>
              <a:rPr lang="en-US" dirty="0"/>
              <a:t>/dnconf13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goldshtn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45 Minutes From Now, You’ll Know How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crash and hang dumps</a:t>
            </a:r>
          </a:p>
          <a:p>
            <a:r>
              <a:rPr lang="en-US" dirty="0" smtClean="0"/>
              <a:t>Pinpoint basic crash causes from dumps</a:t>
            </a:r>
          </a:p>
          <a:p>
            <a:r>
              <a:rPr lang="en-US" dirty="0" smtClean="0"/>
              <a:t>Inspect heap objects and graphs to find memory leaks</a:t>
            </a:r>
          </a:p>
          <a:p>
            <a:r>
              <a:rPr lang="en-US" dirty="0" smtClean="0"/>
              <a:t>Identify deadlocked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6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Dumps 101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9620" y="2372345"/>
            <a:ext cx="7547812" cy="709695"/>
          </a:xfrm>
        </p:spPr>
        <p:txBody>
          <a:bodyPr anchor="t">
            <a:noAutofit/>
          </a:bodyPr>
          <a:lstStyle/>
          <a:p>
            <a:r>
              <a:rPr lang="en-US" dirty="0" smtClean="0"/>
              <a:t>A dump is a snapshot of a running process. You can save it, move it around, and analyze it later. You can’t “debug”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2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9620" y="2372345"/>
            <a:ext cx="7547812" cy="709695"/>
          </a:xfrm>
        </p:spPr>
        <p:txBody>
          <a:bodyPr anchor="t">
            <a:noAutofit/>
          </a:bodyPr>
          <a:lstStyle/>
          <a:p>
            <a:r>
              <a:rPr lang="en-US" dirty="0" smtClean="0"/>
              <a:t>Two types of dumps: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Crash = the program has crashed.</a:t>
            </a:r>
            <a:br>
              <a:rPr lang="en-US" dirty="0" smtClean="0"/>
            </a:br>
            <a:r>
              <a:rPr lang="en-US" dirty="0" smtClean="0"/>
              <a:t>Hang = the program hasn’t crashed.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9620" y="2372345"/>
            <a:ext cx="7547812" cy="709695"/>
          </a:xfrm>
        </p:spPr>
        <p:txBody>
          <a:bodyPr anchor="t">
            <a:noAutofit/>
          </a:bodyPr>
          <a:lstStyle/>
          <a:p>
            <a:r>
              <a:rPr lang="en-US" dirty="0" err="1" smtClean="0"/>
              <a:t>Sysinternals</a:t>
            </a:r>
            <a:r>
              <a:rPr lang="en-US" dirty="0" smtClean="0"/>
              <a:t> </a:t>
            </a:r>
            <a:r>
              <a:rPr lang="en-US" dirty="0" err="1" smtClean="0"/>
              <a:t>Procdump</a:t>
            </a:r>
            <a:r>
              <a:rPr lang="en-US" dirty="0" smtClean="0"/>
              <a:t>: take dumps easily, anywhere, and with no pun intended.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Root Cause From A Dump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2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9620" y="2372345"/>
            <a:ext cx="7547812" cy="709695"/>
          </a:xfrm>
        </p:spPr>
        <p:txBody>
          <a:bodyPr anchor="t">
            <a:noAutofit/>
          </a:bodyPr>
          <a:lstStyle/>
          <a:p>
            <a:r>
              <a:rPr lang="en-US" dirty="0" smtClean="0"/>
              <a:t>Drag and drop a dump file into Visual Studio. Click the green button. Voila, it works.*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* Nitpicker’s corner: you need symbols and sources to be lined up properly.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1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9620" y="2372345"/>
            <a:ext cx="7547812" cy="709695"/>
          </a:xfrm>
        </p:spPr>
        <p:txBody>
          <a:bodyPr anchor="t">
            <a:noAutofit/>
          </a:bodyPr>
          <a:lstStyle/>
          <a:p>
            <a:r>
              <a:rPr lang="en-US" dirty="0" smtClean="0"/>
              <a:t>Joe the IT admin: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You will install Visual Studio on my </a:t>
            </a:r>
            <a:r>
              <a:rPr lang="en-US" i="1" dirty="0" err="1" smtClean="0"/>
              <a:t>boxen</a:t>
            </a:r>
            <a:r>
              <a:rPr lang="en-US" i="1" dirty="0" smtClean="0"/>
              <a:t> over my dead body. Good day.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I said “good day”.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8567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DP2013PPTTemplate_NEWES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ELA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DP2013PPTTemplateWithContentBox.pptx" id="{72F2D2F7-7E25-4C03-8205-FA4F011ADB33}" vid="{06886A64-2ED0-4A18-AB64-F902F56613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SDP2013PPTTemplate_NEWEST.potx</Template>
  <TotalTime>1019</TotalTime>
  <Words>233</Words>
  <Application>Microsoft Macintosh PowerPoint</Application>
  <PresentationFormat>On-screen Show (4:3)</PresentationFormat>
  <Paragraphs>56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SDP2013PPTTemplate_NEWEST</vt:lpstr>
      <vt:lpstr>Advanced Debugging with WinDbg and SOS</vt:lpstr>
      <vt:lpstr>45 Minutes From Now, You’ll Know How To:</vt:lpstr>
      <vt:lpstr>Dumps 101</vt:lpstr>
      <vt:lpstr>A dump is a snapshot of a running process. You can save it, move it around, and analyze it later. You can’t “debug” it.</vt:lpstr>
      <vt:lpstr>Two types of dumps:  Crash = the program has crashed. Hang = the program hasn’t crashed. Yet.</vt:lpstr>
      <vt:lpstr>Sysinternals Procdump: take dumps easily, anywhere, and with no pun intended.</vt:lpstr>
      <vt:lpstr>Crash Root Cause From A Dump</vt:lpstr>
      <vt:lpstr>Drag and drop a dump file into Visual Studio. Click the green button. Voila, it works.*  * Nitpicker’s corner: you need symbols and sources to be lined up properly.</vt:lpstr>
      <vt:lpstr>Joe the IT admin:  You will install Visual Studio on my boxen over my dead body. Good day.  I said “good day”.</vt:lpstr>
      <vt:lpstr>Take 2:  Drag and drop a dump file into WinDbg. Hmm. Now what?</vt:lpstr>
      <vt:lpstr>Memory Leaks: The Easy Way</vt:lpstr>
      <vt:lpstr>Memory Leaks: The Hard Way</vt:lpstr>
      <vt:lpstr>What we need:  1. A list of all heap objects 2. A diff of heap objects between dumps 3. Why these heap objects won’t die</vt:lpstr>
      <vt:lpstr>Deadlocks</vt:lpstr>
      <vt:lpstr>What we need:  1. What is thread X waiting for 2. Which thread owns sync object Y</vt:lpstr>
      <vt:lpstr>I WANT MOAR!!!!</vt:lpstr>
      <vt:lpstr>Thank you for hanging out! Any questions?</vt:lpstr>
    </vt:vector>
  </TitlesOfParts>
  <Company>SELA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Goldshtein</dc:creator>
  <cp:lastModifiedBy>Sasha Goldshtein</cp:lastModifiedBy>
  <cp:revision>61</cp:revision>
  <dcterms:created xsi:type="dcterms:W3CDTF">2013-04-23T14:47:28Z</dcterms:created>
  <dcterms:modified xsi:type="dcterms:W3CDTF">2013-04-24T07:47:00Z</dcterms:modified>
</cp:coreProperties>
</file>