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8"/>
  </p:notesMasterIdLst>
  <p:sldIdLst>
    <p:sldId id="256" r:id="rId2"/>
    <p:sldId id="257" r:id="rId3"/>
    <p:sldId id="261" r:id="rId4"/>
    <p:sldId id="262" r:id="rId5"/>
    <p:sldId id="272" r:id="rId6"/>
    <p:sldId id="264" r:id="rId7"/>
    <p:sldId id="265" r:id="rId8"/>
    <p:sldId id="266" r:id="rId9"/>
    <p:sldId id="268" r:id="rId10"/>
    <p:sldId id="269" r:id="rId11"/>
    <p:sldId id="267" r:id="rId12"/>
    <p:sldId id="270" r:id="rId13"/>
    <p:sldId id="274" r:id="rId14"/>
    <p:sldId id="271" r:id="rId15"/>
    <p:sldId id="258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D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146" autoAdjust="0"/>
  </p:normalViewPr>
  <p:slideViewPr>
    <p:cSldViewPr>
      <p:cViewPr varScale="1">
        <p:scale>
          <a:sx n="62" d="100"/>
          <a:sy n="62" d="100"/>
        </p:scale>
        <p:origin x="14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BFF28-49D4-428C-8914-91D823E4B3C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4DE70-C1FA-4553-AECE-E930DE13A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25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4DE70-C1FA-4553-AECE-E930DE13AD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2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I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computer </a:t>
            </a: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uses tags to define elements within a document. It is human-readable, meaning </a:t>
            </a:r>
            <a:r>
              <a:rPr lang="en-I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files contain standard words, rather than typical programming syntax. While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several</a:t>
            </a:r>
            <a:r>
              <a:rPr lang="en-I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languages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exist, the two most popular are HTML and XML.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means that </a:t>
            </a: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XML's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primary task is to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</a:t>
            </a:r>
            <a:r>
              <a:rPr lang="en-I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text and symbols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4DE70-C1FA-4553-AECE-E930DE13AD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93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XML language has no predefined tags.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tags in the example above (like &lt;to&gt; and &lt;from&gt;) are not defined in any XML standard. These tags are "invented" by the author of the XML document.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works with predefined tags like &lt;p&gt;, &lt;h1&gt;, &lt;table&gt;, etc.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XML, the author must define both the tags and the document structure.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4DE70-C1FA-4553-AECE-E930DE13AD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2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computer systems contain data in incompatible formats. Exchanging data between incompatible systems (or upgraded systems) is a time-consuming task for web developers. Large amounts of data must be converted, and incompatible data is often lost.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stores data in plain text format. This provides a software- and hardware-independent way of storing, transporting, and sharing data.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also makes it easier to expand or upgrade to new operating systems, new applications, or new browsers, without losing data.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XML, data can be available to all kinds of "reading machines" like people, computers, voice machines, news feeds, etc.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4DE70-C1FA-4553-AECE-E930DE13AD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82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4DE70-C1FA-4553-AECE-E930DE13AD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05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dirty="0" err="1"/>
              <a:t>prolog</a:t>
            </a:r>
            <a:r>
              <a:rPr lang="en-IN" dirty="0"/>
              <a:t> defines the XML version and the character encoding:</a:t>
            </a:r>
          </a:p>
          <a:p>
            <a:r>
              <a:rPr lang="en-IN" dirty="0"/>
              <a:t>&lt;?xml version="1.0" encoding="UTF-8</a:t>
            </a:r>
            <a:r>
              <a:rPr lang="en-IN" b="1" dirty="0"/>
              <a:t>"</a:t>
            </a:r>
            <a:r>
              <a:rPr lang="en-IN" dirty="0"/>
              <a:t>?&gt;</a:t>
            </a:r>
          </a:p>
          <a:p>
            <a:r>
              <a:rPr lang="en-IN" dirty="0"/>
              <a:t>The next line is the </a:t>
            </a:r>
            <a:r>
              <a:rPr lang="en-IN" b="1" dirty="0"/>
              <a:t>root element </a:t>
            </a:r>
            <a:r>
              <a:rPr lang="en-IN" dirty="0"/>
              <a:t>of the document:</a:t>
            </a:r>
          </a:p>
          <a:p>
            <a:r>
              <a:rPr lang="en-IN" dirty="0"/>
              <a:t>&lt;bookstore&gt;</a:t>
            </a:r>
          </a:p>
          <a:p>
            <a:r>
              <a:rPr lang="en-IN" dirty="0"/>
              <a:t>The next line starts a &lt;book&gt; element:</a:t>
            </a:r>
          </a:p>
          <a:p>
            <a:r>
              <a:rPr lang="en-IN" dirty="0"/>
              <a:t>&lt;book category="cooking"&gt;</a:t>
            </a:r>
          </a:p>
          <a:p>
            <a:r>
              <a:rPr lang="en-IN" dirty="0"/>
              <a:t>The &lt;book&gt; elements have </a:t>
            </a:r>
            <a:r>
              <a:rPr lang="en-IN" b="1" dirty="0"/>
              <a:t>4 child elements</a:t>
            </a:r>
            <a:r>
              <a:rPr lang="en-IN" dirty="0"/>
              <a:t>: &lt;title&gt;, &lt;author&gt;, &lt;year&gt;, &lt;price&gt;.</a:t>
            </a:r>
          </a:p>
          <a:p>
            <a:r>
              <a:rPr lang="en-IN" dirty="0"/>
              <a:t>&lt;title </a:t>
            </a:r>
            <a:r>
              <a:rPr lang="en-IN" dirty="0" err="1"/>
              <a:t>lang</a:t>
            </a:r>
            <a:r>
              <a:rPr lang="en-IN" dirty="0"/>
              <a:t>="</a:t>
            </a:r>
            <a:r>
              <a:rPr lang="en-IN" dirty="0" err="1"/>
              <a:t>en</a:t>
            </a:r>
            <a:r>
              <a:rPr lang="en-IN" dirty="0"/>
              <a:t>"&gt;Everyday Italian&lt;/title&gt;</a:t>
            </a:r>
            <a:br>
              <a:rPr lang="en-IN" dirty="0"/>
            </a:br>
            <a:r>
              <a:rPr lang="en-IN" dirty="0"/>
              <a:t>&lt;author&gt;Giada De </a:t>
            </a:r>
            <a:r>
              <a:rPr lang="en-IN" dirty="0" err="1"/>
              <a:t>Laurentiis</a:t>
            </a:r>
            <a:r>
              <a:rPr lang="en-IN" dirty="0"/>
              <a:t>&lt;/author&gt;</a:t>
            </a:r>
            <a:br>
              <a:rPr lang="en-IN" dirty="0"/>
            </a:br>
            <a:r>
              <a:rPr lang="en-IN" dirty="0"/>
              <a:t>&lt;year&gt;2005&lt;/year&gt;</a:t>
            </a:r>
            <a:br>
              <a:rPr lang="en-IN" dirty="0"/>
            </a:br>
            <a:r>
              <a:rPr lang="en-IN" dirty="0"/>
              <a:t>&lt;price&gt;30.00&lt;/price&gt;</a:t>
            </a:r>
          </a:p>
          <a:p>
            <a:r>
              <a:rPr lang="en-IN" dirty="0"/>
              <a:t>The next line ends the book element:</a:t>
            </a:r>
          </a:p>
          <a:p>
            <a:r>
              <a:rPr lang="en-IN" dirty="0"/>
              <a:t>&lt;/book&gt;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4DE70-C1FA-4553-AECE-E930DE13AD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58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4DE70-C1FA-4553-AECE-E930DE13AD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3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2D7568B-BD99-49C1-AF12-E03627C0074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A494ADF-9457-4706-B5A2-B05675D2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5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568B-BD99-49C1-AF12-E03627C0074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4ADF-9457-4706-B5A2-B05675D2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46938"/>
      </p:ext>
    </p:extLst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568B-BD99-49C1-AF12-E03627C0074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4ADF-9457-4706-B5A2-B05675D2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96406"/>
      </p:ext>
    </p:extLst>
  </p:cSld>
  <p:clrMapOvr>
    <a:masterClrMapping/>
  </p:clrMapOvr>
  <p:transition spd="med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568B-BD99-49C1-AF12-E03627C0074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4ADF-9457-4706-B5A2-B05675D2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15792"/>
      </p:ext>
    </p:extLst>
  </p:cSld>
  <p:clrMapOvr>
    <a:masterClrMapping/>
  </p:clrMapOvr>
  <p:transition spd="med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568B-BD99-49C1-AF12-E03627C0074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4ADF-9457-4706-B5A2-B05675D2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50428"/>
      </p:ext>
    </p:extLst>
  </p:cSld>
  <p:clrMapOvr>
    <a:masterClrMapping/>
  </p:clrMapOvr>
  <p:transition spd="med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568B-BD99-49C1-AF12-E03627C0074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4ADF-9457-4706-B5A2-B05675D2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60888"/>
      </p:ext>
    </p:extLst>
  </p:cSld>
  <p:clrMapOvr>
    <a:masterClrMapping/>
  </p:clrMapOvr>
  <p:transition spd="med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568B-BD99-49C1-AF12-E03627C0074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4ADF-9457-4706-B5A2-B05675D2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61810"/>
      </p:ext>
    </p:extLst>
  </p:cSld>
  <p:clrMapOvr>
    <a:masterClrMapping/>
  </p:clrMapOvr>
  <p:transition spd="med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568B-BD99-49C1-AF12-E03627C0074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4ADF-9457-4706-B5A2-B05675D2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53362"/>
      </p:ext>
    </p:extLst>
  </p:cSld>
  <p:clrMapOvr>
    <a:masterClrMapping/>
  </p:clrMapOvr>
  <p:transition spd="med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568B-BD99-49C1-AF12-E03627C0074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4ADF-9457-4706-B5A2-B05675D2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71959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568B-BD99-49C1-AF12-E03627C0074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4ADF-9457-4706-B5A2-B05675D2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4183"/>
      </p:ext>
    </p:extLst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568B-BD99-49C1-AF12-E03627C0074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4ADF-9457-4706-B5A2-B05675D2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0794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568B-BD99-49C1-AF12-E03627C0074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4ADF-9457-4706-B5A2-B05675D2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49041"/>
      </p:ext>
    </p:extLst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568B-BD99-49C1-AF12-E03627C0074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4ADF-9457-4706-B5A2-B05675D2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81762"/>
      </p:ext>
    </p:extLst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568B-BD99-49C1-AF12-E03627C0074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4ADF-9457-4706-B5A2-B05675D2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19749"/>
      </p:ext>
    </p:extLst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568B-BD99-49C1-AF12-E03627C0074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4ADF-9457-4706-B5A2-B05675D2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89358"/>
      </p:ext>
    </p:extLst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568B-BD99-49C1-AF12-E03627C0074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4ADF-9457-4706-B5A2-B05675D2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60751"/>
      </p:ext>
    </p:extLst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568B-BD99-49C1-AF12-E03627C0074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4ADF-9457-4706-B5A2-B05675D2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68134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D7568B-BD99-49C1-AF12-E03627C0074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94ADF-9457-4706-B5A2-B05675D2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86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ransition spd="med">
    <p:push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xml_namespaces.asp" TargetMode="External"/><Relationship Id="rId2" Type="http://schemas.openxmlformats.org/officeDocument/2006/relationships/hyperlink" Target="https://www.sitepoint.com/really-good-introduction-xm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xinyminutes.com/docs/xml/" TargetMode="External"/><Relationship Id="rId5" Type="http://schemas.openxmlformats.org/officeDocument/2006/relationships/hyperlink" Target="https://searchmicroservices.techtarget.com/definition/XML-Extensible-Markup-Language" TargetMode="External"/><Relationship Id="rId4" Type="http://schemas.openxmlformats.org/officeDocument/2006/relationships/hyperlink" Target="https://en.wikipedia.org/wiki/X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4CC95-C3FA-424E-A80A-75C3391B5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r>
              <a:rPr lang="en-IN" sz="6600" dirty="0"/>
              <a:t>Introduction to XML</a:t>
            </a:r>
            <a:r>
              <a:rPr lang="en-US" sz="6600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2B73A-2AEB-41B2-99A8-CDDF3E42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anchor="ctr">
            <a:normAutofit/>
          </a:bodyPr>
          <a:lstStyle/>
          <a:p>
            <a:pPr algn="l"/>
            <a:r>
              <a:rPr lang="en-US" sz="2800" dirty="0"/>
              <a:t>By Kartheek Sunkara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927044"/>
      </p:ext>
    </p:extLst>
  </p:cSld>
  <p:clrMapOvr>
    <a:masterClrMapping/>
  </p:clrMapOvr>
  <p:transition spd="med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70">
            <a:extLst>
              <a:ext uri="{FF2B5EF4-FFF2-40B4-BE49-F238E27FC236}">
                <a16:creationId xmlns:a16="http://schemas.microsoft.com/office/drawing/2014/main" id="{F3812132-56AD-436D-A522-B55990A6A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82EAC6-B0E6-4B5B-B04A-0FF9CAFA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983" y="639097"/>
            <a:ext cx="3352256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XML Tree StructurE</a:t>
            </a:r>
            <a:br>
              <a:rPr lang="en-US" sz="4800"/>
            </a:br>
            <a:endParaRPr lang="en-US" sz="4800"/>
          </a:p>
        </p:txBody>
      </p:sp>
      <p:pic>
        <p:nvPicPr>
          <p:cNvPr id="1026" name="Picture 2" descr="DOM node tree">
            <a:extLst>
              <a:ext uri="{FF2B5EF4-FFF2-40B4-BE49-F238E27FC236}">
                <a16:creationId xmlns:a16="http://schemas.microsoft.com/office/drawing/2014/main" id="{0175CFE7-5F88-498A-94C1-AC2BDD090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810" y="1473253"/>
            <a:ext cx="6921364" cy="3916409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264937"/>
      </p:ext>
    </p:extLst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8673-96EA-4ABD-B2FD-099ED94A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0" y="4953000"/>
            <a:ext cx="10131427" cy="1468800"/>
          </a:xfrm>
        </p:spPr>
        <p:txBody>
          <a:bodyPr>
            <a:noAutofit/>
          </a:bodyPr>
          <a:lstStyle/>
          <a:p>
            <a:r>
              <a:rPr lang="en-GB" sz="1800" dirty="0"/>
              <a:t>&lt;?xml version="1.0" encoding="UTF-8</a:t>
            </a:r>
            <a:r>
              <a:rPr lang="en-GB" sz="1800" b="1" dirty="0"/>
              <a:t>"</a:t>
            </a:r>
            <a:r>
              <a:rPr lang="en-GB" sz="1800" dirty="0"/>
              <a:t>?&gt;</a:t>
            </a:r>
            <a:br>
              <a:rPr lang="en-GB" sz="1800" dirty="0"/>
            </a:br>
            <a:r>
              <a:rPr lang="en-GB" sz="1800" dirty="0"/>
              <a:t>&lt;bookstore&gt;</a:t>
            </a:r>
            <a:br>
              <a:rPr lang="en-GB" sz="1800" dirty="0"/>
            </a:br>
            <a:r>
              <a:rPr lang="en-GB" sz="1800" dirty="0"/>
              <a:t>  &lt;book category="cooking"&gt;</a:t>
            </a:r>
            <a:br>
              <a:rPr lang="en-GB" sz="1800" dirty="0"/>
            </a:br>
            <a:r>
              <a:rPr lang="en-GB" sz="1800" dirty="0"/>
              <a:t>    &lt;title </a:t>
            </a:r>
            <a:r>
              <a:rPr lang="en-GB" sz="1800" dirty="0" err="1"/>
              <a:t>lang</a:t>
            </a:r>
            <a:r>
              <a:rPr lang="en-GB" sz="1800" dirty="0"/>
              <a:t>="</a:t>
            </a:r>
            <a:r>
              <a:rPr lang="en-GB" sz="1800" dirty="0" err="1"/>
              <a:t>en</a:t>
            </a:r>
            <a:r>
              <a:rPr lang="en-GB" sz="1800" dirty="0"/>
              <a:t>"&gt;Everyday Italian&lt;/title&gt;</a:t>
            </a:r>
            <a:br>
              <a:rPr lang="en-GB" sz="1800" dirty="0"/>
            </a:br>
            <a:r>
              <a:rPr lang="en-GB" sz="1800" dirty="0"/>
              <a:t>    &lt;author&gt;Giada De </a:t>
            </a:r>
            <a:r>
              <a:rPr lang="en-GB" sz="1800" dirty="0" err="1"/>
              <a:t>Laurentiis</a:t>
            </a:r>
            <a:r>
              <a:rPr lang="en-GB" sz="1800" dirty="0"/>
              <a:t>&lt;/author&gt;</a:t>
            </a:r>
            <a:br>
              <a:rPr lang="en-GB" sz="1800" dirty="0"/>
            </a:br>
            <a:r>
              <a:rPr lang="en-GB" sz="1800" dirty="0"/>
              <a:t>    &lt;year&gt;2005&lt;/year&gt;</a:t>
            </a:r>
            <a:br>
              <a:rPr lang="en-GB" sz="1800" dirty="0"/>
            </a:br>
            <a:r>
              <a:rPr lang="en-GB" sz="1800" dirty="0"/>
              <a:t>    &lt;price&gt;30.00&lt;/price&gt;</a:t>
            </a:r>
            <a:br>
              <a:rPr lang="en-GB" sz="1800" dirty="0"/>
            </a:br>
            <a:r>
              <a:rPr lang="en-GB" sz="1800" dirty="0"/>
              <a:t>  &lt;/book&gt;</a:t>
            </a:r>
            <a:br>
              <a:rPr lang="en-GB" sz="1800" dirty="0"/>
            </a:br>
            <a:r>
              <a:rPr lang="en-GB" sz="1800" dirty="0"/>
              <a:t>  &lt;book category="children"&gt;</a:t>
            </a:r>
            <a:br>
              <a:rPr lang="en-GB" sz="1800" dirty="0"/>
            </a:br>
            <a:r>
              <a:rPr lang="en-GB" sz="1800" dirty="0"/>
              <a:t>    &lt;title </a:t>
            </a:r>
            <a:r>
              <a:rPr lang="en-GB" sz="1800" dirty="0" err="1"/>
              <a:t>lang</a:t>
            </a:r>
            <a:r>
              <a:rPr lang="en-GB" sz="1800" dirty="0"/>
              <a:t>="</a:t>
            </a:r>
            <a:r>
              <a:rPr lang="en-GB" sz="1800" dirty="0" err="1"/>
              <a:t>en</a:t>
            </a:r>
            <a:r>
              <a:rPr lang="en-GB" sz="1800" dirty="0"/>
              <a:t>"&gt;Harry Potter&lt;/title&gt;</a:t>
            </a:r>
            <a:br>
              <a:rPr lang="en-GB" sz="1800" dirty="0"/>
            </a:br>
            <a:r>
              <a:rPr lang="en-GB" sz="1800" dirty="0"/>
              <a:t>    &lt;author&gt;J K. Rowling&lt;/author&gt;</a:t>
            </a:r>
            <a:br>
              <a:rPr lang="en-GB" sz="1800" dirty="0"/>
            </a:br>
            <a:r>
              <a:rPr lang="en-GB" sz="1800" dirty="0"/>
              <a:t>    &lt;year&gt;2005&lt;/year&gt;</a:t>
            </a:r>
            <a:br>
              <a:rPr lang="en-GB" sz="1800" dirty="0"/>
            </a:br>
            <a:r>
              <a:rPr lang="en-GB" sz="1800" dirty="0"/>
              <a:t>    &lt;price&gt;29.99&lt;/price&gt;</a:t>
            </a:r>
            <a:br>
              <a:rPr lang="en-GB" sz="1800" dirty="0"/>
            </a:br>
            <a:r>
              <a:rPr lang="en-GB" sz="1800" dirty="0"/>
              <a:t>  &lt;/book&gt;</a:t>
            </a:r>
            <a:br>
              <a:rPr lang="en-GB" sz="1800" dirty="0"/>
            </a:br>
            <a:r>
              <a:rPr lang="en-GB" sz="1800" dirty="0"/>
              <a:t>  &lt;book category="web"&gt;</a:t>
            </a:r>
            <a:br>
              <a:rPr lang="en-GB" sz="1800" dirty="0"/>
            </a:br>
            <a:r>
              <a:rPr lang="en-GB" sz="1800" dirty="0"/>
              <a:t>    &lt;title </a:t>
            </a:r>
            <a:r>
              <a:rPr lang="en-GB" sz="1800" dirty="0" err="1"/>
              <a:t>lang</a:t>
            </a:r>
            <a:r>
              <a:rPr lang="en-GB" sz="1800" dirty="0"/>
              <a:t>="</a:t>
            </a:r>
            <a:r>
              <a:rPr lang="en-GB" sz="1800" dirty="0" err="1"/>
              <a:t>en</a:t>
            </a:r>
            <a:r>
              <a:rPr lang="en-GB" sz="1800" dirty="0"/>
              <a:t>"&gt;Learning XML&lt;/title&gt;</a:t>
            </a:r>
            <a:br>
              <a:rPr lang="en-GB" sz="1800" dirty="0"/>
            </a:br>
            <a:r>
              <a:rPr lang="en-GB" sz="1800" dirty="0"/>
              <a:t>    &lt;author&gt;Erik T. Ray&lt;/author&gt;</a:t>
            </a:r>
            <a:br>
              <a:rPr lang="en-GB" sz="1800" dirty="0"/>
            </a:br>
            <a:r>
              <a:rPr lang="en-GB" sz="1800" dirty="0"/>
              <a:t>    &lt;year&gt;2003&lt;/year&gt;</a:t>
            </a:r>
            <a:br>
              <a:rPr lang="en-GB" sz="1800" dirty="0"/>
            </a:br>
            <a:r>
              <a:rPr lang="en-GB" sz="1800" dirty="0"/>
              <a:t>    &lt;price&gt;39.95&lt;/price&gt;</a:t>
            </a:r>
            <a:br>
              <a:rPr lang="en-GB" sz="1800" dirty="0"/>
            </a:br>
            <a:r>
              <a:rPr lang="en-GB" sz="1800" dirty="0"/>
              <a:t>  &lt;/book&gt;</a:t>
            </a:r>
            <a:br>
              <a:rPr lang="en-GB" sz="1800" dirty="0"/>
            </a:br>
            <a:r>
              <a:rPr lang="en-GB" sz="1800" dirty="0"/>
              <a:t>&lt;/bookstore&gt;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1CB72-FCA8-4519-B357-B9876630EA1D}"/>
              </a:ext>
            </a:extLst>
          </p:cNvPr>
          <p:cNvSpPr txBox="1"/>
          <p:nvPr/>
        </p:nvSpPr>
        <p:spPr>
          <a:xfrm>
            <a:off x="1258886" y="2590800"/>
            <a:ext cx="3465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BOOKSTORE XML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0240499"/>
      </p:ext>
    </p:extLst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1D1E-E39F-44D1-9CFA-E3DABF84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XML Syntax Rules</a:t>
            </a:r>
            <a:br>
              <a:rPr lang="en-GB" sz="4000" dirty="0"/>
            </a:b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C9198-2C65-41E3-A2CC-DE33D87E8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76400"/>
            <a:ext cx="10131425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1. XML Documents Must Have a Root Element:</a:t>
            </a:r>
          </a:p>
          <a:p>
            <a:pPr marL="0" indent="0">
              <a:buNone/>
            </a:pPr>
            <a:r>
              <a:rPr lang="en-IN" dirty="0"/>
              <a:t>	&lt;?xml version="1.0" encoding="UTF-8</a:t>
            </a:r>
            <a:r>
              <a:rPr lang="en-IN" b="1" dirty="0"/>
              <a:t>"</a:t>
            </a:r>
            <a:r>
              <a:rPr lang="en-IN" dirty="0"/>
              <a:t>?&gt;</a:t>
            </a:r>
            <a:br>
              <a:rPr lang="en-IN" dirty="0"/>
            </a:br>
            <a:r>
              <a:rPr lang="en-IN" dirty="0"/>
              <a:t>&lt;note&gt;</a:t>
            </a:r>
            <a:br>
              <a:rPr lang="en-IN" dirty="0"/>
            </a:br>
            <a:r>
              <a:rPr lang="en-IN" dirty="0"/>
              <a:t>  &lt;to&gt;</a:t>
            </a:r>
            <a:r>
              <a:rPr lang="en-IN" dirty="0" err="1"/>
              <a:t>Tove</a:t>
            </a:r>
            <a:r>
              <a:rPr lang="en-IN" dirty="0"/>
              <a:t>&lt;/to&gt;</a:t>
            </a:r>
            <a:br>
              <a:rPr lang="en-IN" dirty="0"/>
            </a:br>
            <a:r>
              <a:rPr lang="en-IN" dirty="0"/>
              <a:t>  &lt;from&gt;Jani&lt;/from&gt;</a:t>
            </a:r>
            <a:br>
              <a:rPr lang="en-IN" dirty="0"/>
            </a:br>
            <a:r>
              <a:rPr lang="en-IN" dirty="0"/>
              <a:t>  &lt;heading&gt;Reminder&lt;/heading&gt;</a:t>
            </a:r>
            <a:br>
              <a:rPr lang="en-IN" dirty="0"/>
            </a:br>
            <a:r>
              <a:rPr lang="en-IN" dirty="0"/>
              <a:t>  &lt;body&gt;Don't forget me this weekend!&lt;/body&gt;</a:t>
            </a:r>
            <a:br>
              <a:rPr lang="en-IN" dirty="0"/>
            </a:br>
            <a:r>
              <a:rPr lang="en-IN" dirty="0"/>
              <a:t>&lt;/note&gt;</a:t>
            </a:r>
          </a:p>
          <a:p>
            <a:pPr marL="0" indent="0">
              <a:buNone/>
            </a:pPr>
            <a:r>
              <a:rPr lang="en-GB" dirty="0"/>
              <a:t>2. The XML </a:t>
            </a:r>
            <a:r>
              <a:rPr lang="en-GB" dirty="0" err="1"/>
              <a:t>Prolog</a:t>
            </a:r>
            <a:r>
              <a:rPr lang="en-GB" dirty="0"/>
              <a:t> :</a:t>
            </a:r>
          </a:p>
          <a:p>
            <a:pPr marL="0" indent="0">
              <a:buNone/>
            </a:pPr>
            <a:r>
              <a:rPr lang="en-GB" dirty="0"/>
              <a:t>	&lt;?xml version="1.0" encoding="UTF-8</a:t>
            </a:r>
            <a:r>
              <a:rPr lang="en-GB" b="1" dirty="0"/>
              <a:t>"</a:t>
            </a:r>
            <a:r>
              <a:rPr lang="en-GB" dirty="0"/>
              <a:t>?&gt;</a:t>
            </a:r>
          </a:p>
          <a:p>
            <a:pPr marL="0" indent="0">
              <a:buNone/>
            </a:pPr>
            <a:r>
              <a:rPr lang="en-IN" dirty="0"/>
              <a:t>3. All XML Elements Must Have a Closing Tag</a:t>
            </a:r>
          </a:p>
          <a:p>
            <a:pPr marL="0" indent="0">
              <a:buNone/>
            </a:pPr>
            <a:r>
              <a:rPr lang="en-IN" dirty="0"/>
              <a:t>4. XML Tags are Case Sensitive :</a:t>
            </a:r>
          </a:p>
          <a:p>
            <a:pPr marL="0" indent="0">
              <a:buNone/>
            </a:pPr>
            <a:r>
              <a:rPr lang="en-IN" dirty="0"/>
              <a:t>    	 &lt;message&gt;This is correct&lt;/message&gt;</a:t>
            </a:r>
          </a:p>
          <a:p>
            <a:pPr marL="0" indent="0">
              <a:buNone/>
            </a:pPr>
            <a:r>
              <a:rPr lang="en-IN" dirty="0"/>
              <a:t>5. XML Elements Must be Properly Nested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D76A8-8DB7-4768-BA69-26C96B84B41E}"/>
              </a:ext>
            </a:extLst>
          </p:cNvPr>
          <p:cNvSpPr txBox="1"/>
          <p:nvPr/>
        </p:nvSpPr>
        <p:spPr>
          <a:xfrm>
            <a:off x="6553200" y="1524000"/>
            <a:ext cx="449262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HTML:</a:t>
            </a:r>
            <a:endParaRPr lang="en-IN" dirty="0"/>
          </a:p>
          <a:p>
            <a:r>
              <a:rPr lang="en-IN" dirty="0"/>
              <a:t>	&lt;b&gt;&lt;</a:t>
            </a:r>
            <a:r>
              <a:rPr lang="en-IN" dirty="0" err="1"/>
              <a:t>i</a:t>
            </a:r>
            <a:r>
              <a:rPr lang="en-IN" dirty="0"/>
              <a:t>&gt;This text is bold and italic&lt;/b&gt;&lt;/</a:t>
            </a:r>
            <a:r>
              <a:rPr lang="en-IN" dirty="0" err="1"/>
              <a:t>i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GB" dirty="0"/>
              <a:t>XML:</a:t>
            </a:r>
          </a:p>
          <a:p>
            <a:r>
              <a:rPr lang="en-IN" dirty="0"/>
              <a:t>	&lt;b&gt;&lt;</a:t>
            </a:r>
            <a:r>
              <a:rPr lang="en-IN" dirty="0" err="1"/>
              <a:t>i</a:t>
            </a:r>
            <a:r>
              <a:rPr lang="en-IN" dirty="0"/>
              <a:t>&gt;This text is bold and italic&lt;/</a:t>
            </a:r>
            <a:r>
              <a:rPr lang="en-IN" dirty="0" err="1"/>
              <a:t>i</a:t>
            </a:r>
            <a:r>
              <a:rPr lang="en-IN" dirty="0"/>
              <a:t>&gt;&lt;/b&gt;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Comments in XML:</a:t>
            </a:r>
          </a:p>
          <a:p>
            <a:r>
              <a:rPr lang="en-GB" dirty="0"/>
              <a:t>	&lt;!-- This is a comment --&gt;</a:t>
            </a:r>
          </a:p>
          <a:p>
            <a:r>
              <a:rPr lang="en-GB" dirty="0"/>
              <a:t>	</a:t>
            </a:r>
            <a:r>
              <a:rPr lang="en-IN" dirty="0"/>
              <a:t>&lt;!-- This is an invalid -- comment --&gt;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White-space is Preserved in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XML Stores New Line as 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Lucida Grande"/>
              </a:rPr>
              <a:t>Tags without content are called empty elements and must end in</a:t>
            </a:r>
            <a:r>
              <a:rPr lang="en-US" altLang="en-US" sz="1400" dirty="0"/>
              <a:t> “/&gt;”.</a:t>
            </a:r>
          </a:p>
          <a:p>
            <a:endParaRPr lang="en-US" altLang="en-US" sz="40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6084054"/>
      </p:ext>
    </p:extLst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842C-7C7B-45D0-8BD2-007D0BBB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IN"/>
              <a:t>There are 5 pre-defined entity references in XML:</a:t>
            </a:r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950A386-C636-4015-B452-E3961FEF9A3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420204"/>
          <a:ext cx="10131426" cy="3357195"/>
        </p:xfrm>
        <a:graphic>
          <a:graphicData uri="http://schemas.openxmlformats.org/drawingml/2006/table">
            <a:tbl>
              <a:tblPr firstRow="1" bandRow="1"/>
              <a:tblGrid>
                <a:gridCol w="3275275">
                  <a:extLst>
                    <a:ext uri="{9D8B030D-6E8A-4147-A177-3AD203B41FA5}">
                      <a16:colId xmlns:a16="http://schemas.microsoft.com/office/drawing/2014/main" val="2486895980"/>
                    </a:ext>
                  </a:extLst>
                </a:gridCol>
                <a:gridCol w="1429450">
                  <a:extLst>
                    <a:ext uri="{9D8B030D-6E8A-4147-A177-3AD203B41FA5}">
                      <a16:colId xmlns:a16="http://schemas.microsoft.com/office/drawing/2014/main" val="119155468"/>
                    </a:ext>
                  </a:extLst>
                </a:gridCol>
                <a:gridCol w="5426701">
                  <a:extLst>
                    <a:ext uri="{9D8B030D-6E8A-4147-A177-3AD203B41FA5}">
                      <a16:colId xmlns:a16="http://schemas.microsoft.com/office/drawing/2014/main" val="12857983"/>
                    </a:ext>
                  </a:extLst>
                </a:gridCol>
              </a:tblGrid>
              <a:tr h="671439"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</a:rPr>
                        <a:t>&amp;lt;</a:t>
                      </a:r>
                    </a:p>
                  </a:txBody>
                  <a:tcPr marL="189138" marR="94569" marT="94569" marB="945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</a:p>
                  </a:txBody>
                  <a:tcPr marL="94569" marR="94569" marT="94569" marB="945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</a:rPr>
                        <a:t>less than</a:t>
                      </a:r>
                    </a:p>
                  </a:txBody>
                  <a:tcPr marL="94569" marR="94569" marT="94569" marB="945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508090"/>
                  </a:ext>
                </a:extLst>
              </a:tr>
              <a:tr h="671439"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</a:rPr>
                        <a:t>&amp;gt;</a:t>
                      </a:r>
                    </a:p>
                  </a:txBody>
                  <a:tcPr marL="189138" marR="94569" marT="94569" marB="945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</a:rPr>
                        <a:t>&gt;</a:t>
                      </a:r>
                    </a:p>
                  </a:txBody>
                  <a:tcPr marL="94569" marR="94569" marT="94569" marB="945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</a:rPr>
                        <a:t>greater than</a:t>
                      </a:r>
                    </a:p>
                  </a:txBody>
                  <a:tcPr marL="94569" marR="94569" marT="94569" marB="945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69522"/>
                  </a:ext>
                </a:extLst>
              </a:tr>
              <a:tr h="671439"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</a:rPr>
                        <a:t>&amp;amp;</a:t>
                      </a:r>
                    </a:p>
                  </a:txBody>
                  <a:tcPr marL="189138" marR="94569" marT="94569" marB="945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</a:rPr>
                        <a:t>&amp;</a:t>
                      </a:r>
                    </a:p>
                  </a:txBody>
                  <a:tcPr marL="94569" marR="94569" marT="94569" marB="945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</a:rPr>
                        <a:t>ampersand </a:t>
                      </a:r>
                    </a:p>
                  </a:txBody>
                  <a:tcPr marL="94569" marR="94569" marT="94569" marB="945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071164"/>
                  </a:ext>
                </a:extLst>
              </a:tr>
              <a:tr h="671439"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</a:rPr>
                        <a:t>&amp;apos;</a:t>
                      </a:r>
                    </a:p>
                  </a:txBody>
                  <a:tcPr marL="189138" marR="94569" marT="94569" marB="945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</a:p>
                  </a:txBody>
                  <a:tcPr marL="94569" marR="94569" marT="94569" marB="945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</a:rPr>
                        <a:t>apostrophe</a:t>
                      </a:r>
                    </a:p>
                  </a:txBody>
                  <a:tcPr marL="94569" marR="94569" marT="94569" marB="945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80100"/>
                  </a:ext>
                </a:extLst>
              </a:tr>
              <a:tr h="671439"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</a:rPr>
                        <a:t>&amp;quot;</a:t>
                      </a:r>
                    </a:p>
                  </a:txBody>
                  <a:tcPr marL="189138" marR="94569" marT="94569" marB="945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</a:rPr>
                        <a:t>"</a:t>
                      </a:r>
                    </a:p>
                  </a:txBody>
                  <a:tcPr marL="94569" marR="94569" marT="94569" marB="945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</a:rPr>
                        <a:t>quotation mark</a:t>
                      </a:r>
                    </a:p>
                  </a:txBody>
                  <a:tcPr marL="94569" marR="94569" marT="94569" marB="945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283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787383"/>
      </p:ext>
    </p:extLst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A9B9-8175-4A0A-853E-7D37AA3E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10131425" cy="1456267"/>
          </a:xfrm>
        </p:spPr>
        <p:txBody>
          <a:bodyPr>
            <a:normAutofit/>
          </a:bodyPr>
          <a:lstStyle/>
          <a:p>
            <a:r>
              <a:rPr lang="en-GB" sz="4000" dirty="0"/>
              <a:t>XML Naming Rules</a:t>
            </a:r>
            <a:br>
              <a:rPr lang="en-GB" sz="4000" dirty="0"/>
            </a:b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B36CA-D608-4F23-881D-5086BA42D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Element names are case-sensitive</a:t>
            </a:r>
          </a:p>
          <a:p>
            <a:r>
              <a:rPr lang="en-IN" sz="2800" dirty="0"/>
              <a:t>Element names must start with a letter or underscore</a:t>
            </a:r>
          </a:p>
          <a:p>
            <a:r>
              <a:rPr lang="en-IN" sz="2800" dirty="0"/>
              <a:t>Element names cannot start with the letters xml (or XML, or Xml, etc)</a:t>
            </a:r>
          </a:p>
          <a:p>
            <a:r>
              <a:rPr lang="en-IN" sz="2800" dirty="0"/>
              <a:t>Element names can contain letters, digits, hyphens, underscores, and periods</a:t>
            </a:r>
          </a:p>
          <a:p>
            <a:r>
              <a:rPr lang="en-IN" sz="2800" dirty="0"/>
              <a:t>Element names cannot contain spaces</a:t>
            </a:r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59449572"/>
      </p:ext>
    </p:extLst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D031-5000-406F-8547-CB435954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C0A17C-2894-4326-8BDB-AF7DDCF1F4E8}"/>
              </a:ext>
            </a:extLst>
          </p:cNvPr>
          <p:cNvSpPr txBox="1"/>
          <p:nvPr/>
        </p:nvSpPr>
        <p:spPr>
          <a:xfrm>
            <a:off x="914400" y="2065867"/>
            <a:ext cx="1104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https://www.sitepoint.com/really-good-introduction-xml/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https://www.w3schools.com/xml/xml_namespaces.asp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4"/>
              </a:rPr>
              <a:t>https://en.wikipedia.org/wiki/XML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5"/>
              </a:rPr>
              <a:t>https://searchmicroservices.techtarget.com/definition/XML-Extensible-Markup-Language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6"/>
              </a:rPr>
              <a:t>https://learnxinyminutes.com/docs/xml/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1729650"/>
      </p:ext>
    </p:extLst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02ED-4C29-4044-A6E7-0D08B865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0" y="2362200"/>
            <a:ext cx="10131425" cy="1456267"/>
          </a:xfrm>
        </p:spPr>
        <p:txBody>
          <a:bodyPr>
            <a:normAutofit/>
          </a:bodyPr>
          <a:lstStyle/>
          <a:p>
            <a:r>
              <a:rPr lang="en-IN" sz="4000" dirty="0"/>
              <a:t>THANK YOU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927845511"/>
      </p:ext>
    </p:extLst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8A3B-37B4-4957-AB73-BEFBB820F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89" y="788455"/>
            <a:ext cx="3434080" cy="520666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What is XML?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60086-F0AD-4AE8-A873-72209A42F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0" y="2079687"/>
            <a:ext cx="7165491" cy="2698625"/>
          </a:xfrm>
        </p:spPr>
        <p:txBody>
          <a:bodyPr>
            <a:noAutofit/>
          </a:bodyPr>
          <a:lstStyle/>
          <a:p>
            <a:r>
              <a:rPr lang="en-IN" sz="2800" dirty="0"/>
              <a:t>XML stands for </a:t>
            </a:r>
            <a:r>
              <a:rPr lang="en-IN" sz="2800" dirty="0" err="1"/>
              <a:t>eXtensible</a:t>
            </a:r>
            <a:r>
              <a:rPr lang="en-IN" sz="2800" dirty="0"/>
              <a:t> </a:t>
            </a:r>
            <a:r>
              <a:rPr lang="en-IN" sz="2800" dirty="0" err="1"/>
              <a:t>Markup</a:t>
            </a:r>
            <a:r>
              <a:rPr lang="en-IN" sz="2800" dirty="0"/>
              <a:t> Language</a:t>
            </a:r>
          </a:p>
          <a:p>
            <a:r>
              <a:rPr lang="en-IN" sz="2800" dirty="0"/>
              <a:t>XML is a </a:t>
            </a:r>
            <a:r>
              <a:rPr lang="en-IN" sz="2800" dirty="0" err="1"/>
              <a:t>markup</a:t>
            </a:r>
            <a:r>
              <a:rPr lang="en-IN" sz="2800" dirty="0"/>
              <a:t> language much like HTML</a:t>
            </a:r>
          </a:p>
          <a:p>
            <a:r>
              <a:rPr lang="en-IN" sz="2800" dirty="0"/>
              <a:t>XML was designed to store and transport data</a:t>
            </a:r>
          </a:p>
          <a:p>
            <a:r>
              <a:rPr lang="en-IN" sz="2800" dirty="0"/>
              <a:t>XML was designed to be self-descriptive</a:t>
            </a:r>
          </a:p>
          <a:p>
            <a:r>
              <a:rPr lang="en-IN" sz="2800" dirty="0"/>
              <a:t>XML is a W3C Recommendation as early as in February 1998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9768206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3F45-07E5-4497-9301-773C57032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73" y="513908"/>
            <a:ext cx="11520377" cy="1378687"/>
          </a:xfrm>
          <a:prstGeom prst="ellipse">
            <a:avLst/>
          </a:prstGeom>
        </p:spPr>
        <p:txBody>
          <a:bodyPr>
            <a:noAutofit/>
          </a:bodyPr>
          <a:lstStyle/>
          <a:p>
            <a:pPr algn="ctr"/>
            <a:r>
              <a:rPr lang="en-IN" sz="4000" dirty="0"/>
              <a:t>note to </a:t>
            </a:r>
            <a:r>
              <a:rPr lang="en-IN" sz="4000" dirty="0" err="1"/>
              <a:t>Tove</a:t>
            </a:r>
            <a:r>
              <a:rPr lang="en-IN" sz="4000" dirty="0"/>
              <a:t> from Jani, stored as XML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36521-428A-4E3C-8C89-57D29A2B8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34835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&lt;note&gt;</a:t>
            </a:r>
            <a:br>
              <a:rPr lang="en-IN" sz="2800" dirty="0"/>
            </a:br>
            <a:r>
              <a:rPr lang="en-IN" sz="2800" dirty="0"/>
              <a:t>  &lt;to&gt;</a:t>
            </a:r>
            <a:r>
              <a:rPr lang="en-IN" sz="2800" dirty="0" err="1"/>
              <a:t>Tove</a:t>
            </a:r>
            <a:r>
              <a:rPr lang="en-IN" sz="2800" dirty="0"/>
              <a:t>&lt;/to&gt;</a:t>
            </a:r>
            <a:br>
              <a:rPr lang="en-IN" sz="2800" dirty="0"/>
            </a:br>
            <a:r>
              <a:rPr lang="en-IN" sz="2800" dirty="0"/>
              <a:t>  &lt;from&gt;Jani&lt;/from&gt;</a:t>
            </a:r>
            <a:br>
              <a:rPr lang="en-IN" sz="2800" dirty="0"/>
            </a:br>
            <a:r>
              <a:rPr lang="en-IN" sz="2800" dirty="0"/>
              <a:t>  &lt;heading&gt;Reminder&lt;/heading&gt;</a:t>
            </a:r>
            <a:br>
              <a:rPr lang="en-IN" sz="2800" dirty="0"/>
            </a:br>
            <a:r>
              <a:rPr lang="en-IN" sz="2800" dirty="0"/>
              <a:t>  &lt;body&gt;Don't forget me this weekend!&lt;/body&gt;</a:t>
            </a:r>
            <a:br>
              <a:rPr lang="en-IN" sz="2800" dirty="0"/>
            </a:br>
            <a:r>
              <a:rPr lang="en-IN" sz="2800" dirty="0"/>
              <a:t>&lt;/note&gt;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68296546"/>
      </p:ext>
    </p:extLst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6249-9F8E-4906-BD27-520DACB3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4" y="533400"/>
            <a:ext cx="10131425" cy="1447800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The Difference Between XML and HTML</a:t>
            </a:r>
            <a:br>
              <a:rPr lang="en-IN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7D23F-E0CD-4A0E-B2E0-5EC565E58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843" y="1752600"/>
            <a:ext cx="10131425" cy="3649133"/>
          </a:xfrm>
        </p:spPr>
        <p:txBody>
          <a:bodyPr>
            <a:normAutofit/>
          </a:bodyPr>
          <a:lstStyle/>
          <a:p>
            <a:r>
              <a:rPr lang="en-IN" sz="2800" dirty="0"/>
              <a:t>XML and HTML were designed with different goals:</a:t>
            </a:r>
          </a:p>
          <a:p>
            <a:r>
              <a:rPr lang="en-IN" sz="2800" dirty="0"/>
              <a:t>XML was designed to carry data - with focus on what data is</a:t>
            </a:r>
          </a:p>
          <a:p>
            <a:r>
              <a:rPr lang="en-IN" sz="2800" dirty="0"/>
              <a:t>HTML was designed to display data - with focus on how data looks</a:t>
            </a:r>
          </a:p>
          <a:p>
            <a:r>
              <a:rPr lang="en-IN" sz="2800" dirty="0"/>
              <a:t>XML tags are not predefined like HTML tags are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91962372"/>
      </p:ext>
    </p:ext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3ACDF-3DFF-485F-BD0C-48B52D110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BTWN HTML AND XML 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5B9546-F4E1-4D7B-83D8-B309FDD04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574682"/>
              </p:ext>
            </p:extLst>
          </p:nvPr>
        </p:nvGraphicFramePr>
        <p:xfrm>
          <a:off x="668384" y="2590800"/>
          <a:ext cx="11201400" cy="2971800"/>
        </p:xfrm>
        <a:graphic>
          <a:graphicData uri="http://schemas.openxmlformats.org/drawingml/2006/table">
            <a:tbl>
              <a:tblPr/>
              <a:tblGrid>
                <a:gridCol w="5600700">
                  <a:extLst>
                    <a:ext uri="{9D8B030D-6E8A-4147-A177-3AD203B41FA5}">
                      <a16:colId xmlns:a16="http://schemas.microsoft.com/office/drawing/2014/main" val="3211988717"/>
                    </a:ext>
                  </a:extLst>
                </a:gridCol>
                <a:gridCol w="5600700">
                  <a:extLst>
                    <a:ext uri="{9D8B030D-6E8A-4147-A177-3AD203B41FA5}">
                      <a16:colId xmlns:a16="http://schemas.microsoft.com/office/drawing/2014/main" val="11419307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>
                          <a:effectLst/>
                        </a:rPr>
                        <a:t>HTML example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>
                          <a:effectLst/>
                        </a:rPr>
                        <a:t>XML example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139341"/>
                  </a:ext>
                </a:extLst>
              </a:tr>
              <a:tr h="2621280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&lt;HTML&gt; &lt;H1 ID="MN"&gt;State&lt;/H1&gt; &lt;H2 ID="12"&gt;City&lt;/H2&gt; &lt;DL&gt; &lt;DT&gt;Name&lt;/DT&gt; &lt;DD&gt;Johnson&lt;/DD&gt; &lt;DT&gt;Population&lt;/DT&gt; &lt;DD&gt;5000&lt;/DD&gt; &lt;/DL&gt; &lt;H2 ID="15"&gt;City&lt;/H2&gt; &lt;DL&gt; &lt;DT&gt;Name&lt;/DT&gt; &lt;DD&gt;Pineville&lt;/DD&gt; &lt;DT&gt;Population&lt;/DT&gt; &lt;DD&gt;60000&lt;/DD&gt; &lt;/DL&gt; &lt;H2 ID="20"&gt;City&lt;/H2&gt; &lt;DL&gt; &lt;DT&gt;Name&lt;/DT&gt; &lt;DD&gt;Lake Bell&lt;/DD&gt; &lt;DT&gt;Population&lt;/DT&gt; &lt;DD&gt;20&lt;/DD&gt; &lt;/DL&gt; &lt;/HTML&gt;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&lt;?XML VERSION="1.0" STANDALONE="yes" ?&gt; &lt;STATE STATEID="MN"&gt; &lt;CITY CITYID="12"&gt; &lt;NAME&gt;Johnson&lt;/name&gt; &lt;POPULATION&gt;5000&lt;/POPULATION&gt; &lt;/CITY&gt; &lt;CITY CITYID="15"&gt; &lt;NAME&gt;Pineville&lt;/NAME&gt; &lt;POPULATION&gt;60000&lt;/POPULATION&gt; &lt;/CITY&gt; &lt;CITY CITYID="20"&gt; &lt;NAME&gt;Lake Bell&lt;/NAME&gt; &lt;POPULATION&gt;20&lt;/POPULATION&gt; &lt;/CITY&gt; &lt;/STATE&gt;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169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240812"/>
      </p:ext>
    </p:ext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EE74-9611-4D44-A7B0-1A02D5B2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XML is Extensible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EC5FB-5E77-4F49-BEB2-C3D25BD89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26" y="0"/>
            <a:ext cx="6517543" cy="6400800"/>
          </a:xfrm>
        </p:spPr>
        <p:txBody>
          <a:bodyPr>
            <a:normAutofit/>
          </a:bodyPr>
          <a:lstStyle/>
          <a:p>
            <a:r>
              <a:rPr lang="en-IN" sz="2800" dirty="0"/>
              <a:t>&lt;note&gt;</a:t>
            </a:r>
            <a:br>
              <a:rPr lang="en-IN" sz="2800" dirty="0"/>
            </a:br>
            <a:r>
              <a:rPr lang="en-IN" sz="2800" dirty="0"/>
              <a:t>  &lt;date&gt;2015-09-01&lt;/date&gt;</a:t>
            </a:r>
            <a:br>
              <a:rPr lang="en-IN" sz="2800" dirty="0"/>
            </a:br>
            <a:r>
              <a:rPr lang="en-IN" sz="2800" dirty="0"/>
              <a:t>  &lt;hour&gt;08:30&lt;/hour&gt;</a:t>
            </a:r>
            <a:br>
              <a:rPr lang="en-IN" sz="2800" dirty="0"/>
            </a:br>
            <a:r>
              <a:rPr lang="en-IN" sz="2800" dirty="0"/>
              <a:t>  &lt;to&gt;</a:t>
            </a:r>
            <a:r>
              <a:rPr lang="en-IN" sz="2800" dirty="0" err="1"/>
              <a:t>Tove</a:t>
            </a:r>
            <a:r>
              <a:rPr lang="en-IN" sz="2800" dirty="0"/>
              <a:t>&lt;/to&gt;</a:t>
            </a:r>
            <a:br>
              <a:rPr lang="en-IN" sz="2800" dirty="0"/>
            </a:br>
            <a:r>
              <a:rPr lang="en-IN" sz="2800" dirty="0"/>
              <a:t>  &lt;from&gt;Jani&lt;/from&gt;</a:t>
            </a:r>
            <a:br>
              <a:rPr lang="en-IN" sz="2800" dirty="0"/>
            </a:br>
            <a:r>
              <a:rPr lang="en-IN" sz="2800" dirty="0"/>
              <a:t>  &lt;body&gt;Don't forget me this weekend!&lt;/body&gt;</a:t>
            </a:r>
            <a:br>
              <a:rPr lang="en-IN" sz="2800" dirty="0"/>
            </a:br>
            <a:r>
              <a:rPr lang="en-IN" sz="2800" dirty="0"/>
              <a:t>&lt;/note&gt;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7447252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B06494-8ABF-4C37-8858-A201AE553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209800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Note</a:t>
            </a:r>
          </a:p>
          <a:p>
            <a:pPr marL="0" indent="0">
              <a:buNone/>
            </a:pPr>
            <a:r>
              <a:rPr lang="en-IN" sz="2800" dirty="0"/>
              <a:t>To: </a:t>
            </a:r>
            <a:r>
              <a:rPr lang="en-IN" sz="2800" dirty="0" err="1"/>
              <a:t>Tove</a:t>
            </a:r>
            <a:endParaRPr lang="en-IN" sz="2800" dirty="0"/>
          </a:p>
          <a:p>
            <a:pPr marL="0" indent="0">
              <a:buNone/>
            </a:pPr>
            <a:r>
              <a:rPr lang="en-IN" sz="2800" dirty="0"/>
              <a:t>From: Jani</a:t>
            </a:r>
          </a:p>
          <a:p>
            <a:pPr marL="0" indent="0">
              <a:buNone/>
            </a:pPr>
            <a:r>
              <a:rPr lang="en-IN" sz="2800" dirty="0"/>
              <a:t>Reminder</a:t>
            </a:r>
          </a:p>
          <a:p>
            <a:pPr marL="0" indent="0">
              <a:buNone/>
            </a:pPr>
            <a:r>
              <a:rPr lang="en-IN" sz="2800" dirty="0"/>
              <a:t>Don't forget me this weekend!</a:t>
            </a:r>
          </a:p>
          <a:p>
            <a:pPr marL="0" indent="0">
              <a:buNone/>
            </a:pPr>
            <a:endParaRPr lang="en-IN" sz="2800" dirty="0"/>
          </a:p>
          <a:p>
            <a:endParaRPr lang="en-IN" sz="2800" dirty="0"/>
          </a:p>
          <a:p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D0956-0086-4266-9F4B-A5640A80C966}"/>
              </a:ext>
            </a:extLst>
          </p:cNvPr>
          <p:cNvSpPr txBox="1"/>
          <p:nvPr/>
        </p:nvSpPr>
        <p:spPr>
          <a:xfrm>
            <a:off x="7239000" y="1874728"/>
            <a:ext cx="3962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Note</a:t>
            </a:r>
          </a:p>
          <a:p>
            <a:r>
              <a:rPr lang="en-IN" sz="2800" dirty="0"/>
              <a:t>To: </a:t>
            </a:r>
            <a:r>
              <a:rPr lang="en-IN" sz="2800" dirty="0" err="1"/>
              <a:t>Tove</a:t>
            </a:r>
            <a:endParaRPr lang="en-IN" sz="2800" dirty="0"/>
          </a:p>
          <a:p>
            <a:r>
              <a:rPr lang="en-IN" sz="2800" dirty="0"/>
              <a:t>From: Jani</a:t>
            </a:r>
          </a:p>
          <a:p>
            <a:r>
              <a:rPr lang="en-IN" sz="2800" dirty="0"/>
              <a:t>Date: 2015-09-01 08:30</a:t>
            </a:r>
          </a:p>
          <a:p>
            <a:r>
              <a:rPr lang="en-IN" sz="2800" dirty="0"/>
              <a:t>Don't forget me this weekend!</a:t>
            </a:r>
          </a:p>
          <a:p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6ECBB-746D-4AE8-9ABA-FF9362B33CDA}"/>
              </a:ext>
            </a:extLst>
          </p:cNvPr>
          <p:cNvSpPr txBox="1"/>
          <p:nvPr/>
        </p:nvSpPr>
        <p:spPr>
          <a:xfrm>
            <a:off x="990600" y="8382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OLDER VERSION</a:t>
            </a:r>
            <a:endParaRPr lang="en-GB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2D5CF4-0DED-4DC0-A821-D6BFD900E1D0}"/>
              </a:ext>
            </a:extLst>
          </p:cNvPr>
          <p:cNvSpPr txBox="1"/>
          <p:nvPr/>
        </p:nvSpPr>
        <p:spPr>
          <a:xfrm>
            <a:off x="6553200" y="816114"/>
            <a:ext cx="4459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NEWER VERSION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226864275"/>
      </p:ext>
    </p:extLst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4EE869-64D3-46CF-9BE5-56CD5419F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10131425" cy="3649133"/>
          </a:xfrm>
        </p:spPr>
        <p:txBody>
          <a:bodyPr>
            <a:normAutofit/>
          </a:bodyPr>
          <a:lstStyle/>
          <a:p>
            <a:r>
              <a:rPr lang="en-IN" sz="2800" dirty="0"/>
              <a:t>It simplifies data sharing</a:t>
            </a:r>
          </a:p>
          <a:p>
            <a:r>
              <a:rPr lang="en-IN" sz="2800" dirty="0"/>
              <a:t>It simplifies data transport</a:t>
            </a:r>
          </a:p>
          <a:p>
            <a:r>
              <a:rPr lang="en-IN" sz="2800" dirty="0"/>
              <a:t>It simplifies platform changes</a:t>
            </a:r>
          </a:p>
          <a:p>
            <a:r>
              <a:rPr lang="en-IN" sz="2800" dirty="0"/>
              <a:t>It simplifies data availability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450473-2708-4EFB-BDCF-90B450B7D1B1}"/>
              </a:ext>
            </a:extLst>
          </p:cNvPr>
          <p:cNvSpPr txBox="1"/>
          <p:nvPr/>
        </p:nvSpPr>
        <p:spPr>
          <a:xfrm>
            <a:off x="1295400" y="750957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XML Simplifies Things</a:t>
            </a:r>
          </a:p>
        </p:txBody>
      </p:sp>
    </p:spTree>
    <p:extLst>
      <p:ext uri="{BB962C8B-B14F-4D97-AF65-F5344CB8AC3E}">
        <p14:creationId xmlns:p14="http://schemas.microsoft.com/office/powerpoint/2010/main" val="2561222881"/>
      </p:ext>
    </p:extLst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C4F79-21A9-404D-BE6E-6F3EB63AA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876299"/>
            <a:ext cx="5867400" cy="990600"/>
          </a:xfrm>
        </p:spPr>
        <p:txBody>
          <a:bodyPr>
            <a:noAutofit/>
          </a:bodyPr>
          <a:lstStyle/>
          <a:p>
            <a:pPr algn="ctr"/>
            <a:r>
              <a:rPr lang="en-IN" sz="4000" dirty="0"/>
              <a:t>How Can XML be Used?</a:t>
            </a:r>
            <a:br>
              <a:rPr lang="en-IN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02A5-1126-4DFC-854B-C357B7F4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67000"/>
            <a:ext cx="10131425" cy="3649133"/>
          </a:xfrm>
        </p:spPr>
        <p:txBody>
          <a:bodyPr>
            <a:noAutofit/>
          </a:bodyPr>
          <a:lstStyle/>
          <a:p>
            <a:r>
              <a:rPr lang="en-GB" sz="2800" dirty="0"/>
              <a:t>XML Separates Data from Presentation</a:t>
            </a:r>
          </a:p>
          <a:p>
            <a:r>
              <a:rPr lang="en-IN" sz="2800" dirty="0"/>
              <a:t>XML is Often a Complement to HTML</a:t>
            </a:r>
          </a:p>
          <a:p>
            <a:r>
              <a:rPr lang="en-GB" sz="2800" dirty="0"/>
              <a:t>XML Separates Data from HTML</a:t>
            </a:r>
          </a:p>
          <a:p>
            <a:r>
              <a:rPr lang="en-GB" sz="2800" dirty="0"/>
              <a:t>Transaction Data  :  </a:t>
            </a:r>
            <a:r>
              <a:rPr lang="en-IN" sz="2800" dirty="0"/>
              <a:t>Stocks and Shares, Financial transactions, Medical data, Mathematical data, Scientific measurements, News information, Weather services</a:t>
            </a:r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 </a:t>
            </a:r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13900813"/>
      </p:ext>
    </p:extLst>
  </p:cSld>
  <p:clrMapOvr>
    <a:masterClrMapping/>
  </p:clrMapOvr>
  <p:transition spd="med">
    <p:push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852</Words>
  <Application>Microsoft Office PowerPoint</Application>
  <PresentationFormat>Widescreen</PresentationFormat>
  <Paragraphs>136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Lucida Grande</vt:lpstr>
      <vt:lpstr>Celestial</vt:lpstr>
      <vt:lpstr>Introduction to XML </vt:lpstr>
      <vt:lpstr>What is XML?</vt:lpstr>
      <vt:lpstr>note to Tove from Jani, stored as XML </vt:lpstr>
      <vt:lpstr>The Difference Between XML and HTML </vt:lpstr>
      <vt:lpstr>DIFFERENCE BTWN HTML AND XML </vt:lpstr>
      <vt:lpstr>XML is Extensible</vt:lpstr>
      <vt:lpstr>PowerPoint Presentation</vt:lpstr>
      <vt:lpstr>PowerPoint Presentation</vt:lpstr>
      <vt:lpstr>How Can XML be Used? </vt:lpstr>
      <vt:lpstr>XML Tree StructurE </vt:lpstr>
      <vt:lpstr>&lt;?xml version="1.0" encoding="UTF-8"?&gt; &lt;bookstore&gt;   &lt;book category="cooking"&gt;     &lt;title lang="en"&gt;Everyday Italian&lt;/title&gt;     &lt;author&gt;Giada De Laurentiis&lt;/author&gt;     &lt;year&gt;2005&lt;/year&gt;     &lt;price&gt;30.00&lt;/price&gt;   &lt;/book&gt;   &lt;book category="children"&gt;     &lt;title lang="en"&gt;Harry Potter&lt;/title&gt;     &lt;author&gt;J K. Rowling&lt;/author&gt;     &lt;year&gt;2005&lt;/year&gt;     &lt;price&gt;29.99&lt;/price&gt;   &lt;/book&gt;   &lt;book category="web"&gt;     &lt;title lang="en"&gt;Learning XML&lt;/title&gt;     &lt;author&gt;Erik T. Ray&lt;/author&gt;     &lt;year&gt;2003&lt;/year&gt;     &lt;price&gt;39.95&lt;/price&gt;   &lt;/book&gt; &lt;/bookstore&gt;</vt:lpstr>
      <vt:lpstr>XML Syntax Rules </vt:lpstr>
      <vt:lpstr>There are 5 pre-defined entity references in XML:</vt:lpstr>
      <vt:lpstr>XML Naming Rules </vt:lpstr>
      <vt:lpstr>References: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XML </dc:title>
  <dc:creator>Kartheek Sunkara</dc:creator>
  <cp:lastModifiedBy>Kartheek Sunkara</cp:lastModifiedBy>
  <cp:revision>4</cp:revision>
  <dcterms:created xsi:type="dcterms:W3CDTF">2019-04-10T06:18:48Z</dcterms:created>
  <dcterms:modified xsi:type="dcterms:W3CDTF">2019-04-10T12:48:43Z</dcterms:modified>
</cp:coreProperties>
</file>