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71" r:id="rId6"/>
    <p:sldId id="273" r:id="rId7"/>
    <p:sldId id="259" r:id="rId8"/>
    <p:sldId id="260" r:id="rId9"/>
    <p:sldId id="261" r:id="rId10"/>
    <p:sldId id="270" r:id="rId11"/>
    <p:sldId id="267" r:id="rId12"/>
    <p:sldId id="263" r:id="rId13"/>
    <p:sldId id="264" r:id="rId14"/>
    <p:sldId id="265"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pPr/>
              <a:t>7/31/2025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pPr/>
              <a:t>7/31/2025</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pPr/>
              <a:t>7/31/2025</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pPr/>
              <a:t>7/31/2025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pPr/>
              <a:t>7/31/2025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pPr/>
              <a:t>7/31/2025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pPr/>
              <a:t>7/31/2025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pPr/>
              <a:t>7/31/2025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pPr/>
              <a:t>7/31/2025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pPr/>
              <a:t>7/31/2025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pPr/>
              <a:t>7/31/2025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pPr/>
              <a:t>7/31/2025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pPr/>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4882896" y="639098"/>
            <a:ext cx="6660175" cy="3411694"/>
          </a:xfrm>
        </p:spPr>
        <p:txBody>
          <a:bodyPr>
            <a:normAutofit/>
          </a:bodyPr>
          <a:lstStyle/>
          <a:p>
            <a:r>
              <a:rPr lang="en-IN" sz="4800" dirty="0"/>
              <a:t>Northwind Traders</a:t>
            </a:r>
            <a:br>
              <a:rPr lang="en-IN" sz="4800" dirty="0"/>
            </a:br>
            <a:r>
              <a:rPr lang="en-IN" sz="4800" dirty="0"/>
              <a:t>Sales Analytics project</a:t>
            </a:r>
            <a:br>
              <a:rPr lang="en-IN" sz="4800" dirty="0"/>
            </a:br>
            <a:r>
              <a:rPr lang="en-IN" sz="4800" dirty="0"/>
              <a:t>Business case studies </a:t>
            </a:r>
            <a:endParaRPr lang="en-US" sz="48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484471"/>
          </a:xfrm>
        </p:spPr>
        <p:txBody>
          <a:bodyPr>
            <a:normAutofit/>
          </a:bodyPr>
          <a:lstStyle/>
          <a:p>
            <a:r>
              <a:rPr lang="en-IN" sz="1600" dirty="0">
                <a:solidFill>
                  <a:srgbClr val="FF0000"/>
                </a:solidFill>
              </a:rPr>
              <a:t>Comprehensive Insights for Strategic Decisions</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7C3C9-4083-100F-098C-581AD56A984D}"/>
              </a:ext>
            </a:extLst>
          </p:cNvPr>
          <p:cNvSpPr>
            <a:spLocks noGrp="1"/>
          </p:cNvSpPr>
          <p:nvPr>
            <p:ph type="title"/>
          </p:nvPr>
        </p:nvSpPr>
        <p:spPr>
          <a:xfrm>
            <a:off x="1097280" y="1188200"/>
            <a:ext cx="10058400" cy="702305"/>
          </a:xfrm>
        </p:spPr>
        <p:txBody>
          <a:bodyPr>
            <a:normAutofit/>
          </a:bodyPr>
          <a:lstStyle/>
          <a:p>
            <a:r>
              <a:rPr lang="en-US" sz="4000" dirty="0"/>
              <a:t>Key Metrics and KPIs Summary</a:t>
            </a:r>
            <a:endParaRPr lang="en-IN" sz="4000" dirty="0"/>
          </a:p>
        </p:txBody>
      </p:sp>
      <p:sp>
        <p:nvSpPr>
          <p:cNvPr id="3" name="Content Placeholder 2">
            <a:extLst>
              <a:ext uri="{FF2B5EF4-FFF2-40B4-BE49-F238E27FC236}">
                <a16:creationId xmlns:a16="http://schemas.microsoft.com/office/drawing/2014/main" id="{860CD5A4-C310-13FF-534E-9A6077BA4155}"/>
              </a:ext>
            </a:extLst>
          </p:cNvPr>
          <p:cNvSpPr>
            <a:spLocks noGrp="1"/>
          </p:cNvSpPr>
          <p:nvPr>
            <p:ph idx="1"/>
          </p:nvPr>
        </p:nvSpPr>
        <p:spPr>
          <a:xfrm>
            <a:off x="1097280" y="1908909"/>
            <a:ext cx="10058400" cy="3760891"/>
          </a:xfrm>
        </p:spPr>
        <p:txBody>
          <a:bodyPr/>
          <a:lstStyle/>
          <a:p>
            <a:r>
              <a:rPr lang="en-US" dirty="0"/>
              <a:t>The U.S. is our biggest market by total sales, no surprise. But Germany’s growth is </a:t>
            </a:r>
            <a:r>
              <a:rPr lang="en-US" b="1" dirty="0"/>
              <a:t>three times faster.</a:t>
            </a:r>
            <a:r>
              <a:rPr lang="en-US" dirty="0"/>
              <a:t> Why? Digging deeper, you see German customers buy way more of </a:t>
            </a:r>
            <a:r>
              <a:rPr lang="en-US" b="1" dirty="0"/>
              <a:t>Product B</a:t>
            </a:r>
            <a:r>
              <a:rPr lang="en-US" dirty="0"/>
              <a:t>—the higher-margin item—while the U.S. leans toward Product A, the volume leader</a:t>
            </a:r>
          </a:p>
          <a:p>
            <a:r>
              <a:rPr lang="en-US" dirty="0"/>
              <a:t>This tells us our customers see real value in Product B—they’re willing to pay more without walking away. Maybe we’ve been too cautious with pricing elsewhere</a:t>
            </a:r>
          </a:p>
          <a:p>
            <a:r>
              <a:rPr lang="en-US" dirty="0"/>
              <a:t>Looking at our order data, we see most days fall into a predictable rhythm - maybe 50-70 orders daily. But then there are spikes - days hitting 100+ orders</a:t>
            </a:r>
            <a:endParaRPr lang="en-IN" dirty="0"/>
          </a:p>
        </p:txBody>
      </p:sp>
      <p:pic>
        <p:nvPicPr>
          <p:cNvPr id="5" name="Picture 4">
            <a:extLst>
              <a:ext uri="{FF2B5EF4-FFF2-40B4-BE49-F238E27FC236}">
                <a16:creationId xmlns:a16="http://schemas.microsoft.com/office/drawing/2014/main" id="{5493EAB9-64D8-33B3-3E94-BB4D2A3FF1A2}"/>
              </a:ext>
            </a:extLst>
          </p:cNvPr>
          <p:cNvPicPr>
            <a:picLocks noChangeAspect="1"/>
          </p:cNvPicPr>
          <p:nvPr/>
        </p:nvPicPr>
        <p:blipFill>
          <a:blip r:embed="rId2">
            <a:extLst>
              <a:ext uri="{28A0092B-C50C-407E-A947-70E740481C1C}">
                <a14:useLocalDpi xmlns:a14="http://schemas.microsoft.com/office/drawing/2010/main" val="0"/>
              </a:ext>
            </a:extLst>
          </a:blip>
          <a:srcRect l="6750" t="30400" r="34000" b="53200"/>
          <a:stretch>
            <a:fillRect/>
          </a:stretch>
        </p:blipFill>
        <p:spPr>
          <a:xfrm>
            <a:off x="1197864" y="4718303"/>
            <a:ext cx="10158984" cy="1124713"/>
          </a:xfrm>
          <a:prstGeom prst="rect">
            <a:avLst/>
          </a:prstGeom>
        </p:spPr>
      </p:pic>
    </p:spTree>
    <p:extLst>
      <p:ext uri="{BB962C8B-B14F-4D97-AF65-F5344CB8AC3E}">
        <p14:creationId xmlns:p14="http://schemas.microsoft.com/office/powerpoint/2010/main" val="1220563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F47EA-7700-52E8-ADFB-EB0EBE3A5616}"/>
              </a:ext>
            </a:extLst>
          </p:cNvPr>
          <p:cNvSpPr>
            <a:spLocks noGrp="1"/>
          </p:cNvSpPr>
          <p:nvPr>
            <p:ph type="title"/>
          </p:nvPr>
        </p:nvSpPr>
        <p:spPr>
          <a:xfrm>
            <a:off x="1179576" y="1333396"/>
            <a:ext cx="10058400" cy="563789"/>
          </a:xfrm>
        </p:spPr>
        <p:txBody>
          <a:bodyPr>
            <a:normAutofit fontScale="90000"/>
          </a:bodyPr>
          <a:lstStyle/>
          <a:p>
            <a:r>
              <a:rPr lang="en-IN" sz="4000" dirty="0"/>
              <a:t>Strategic Insights and Recommendations</a:t>
            </a:r>
          </a:p>
        </p:txBody>
      </p:sp>
      <p:sp>
        <p:nvSpPr>
          <p:cNvPr id="3" name="Content Placeholder 2">
            <a:extLst>
              <a:ext uri="{FF2B5EF4-FFF2-40B4-BE49-F238E27FC236}">
                <a16:creationId xmlns:a16="http://schemas.microsoft.com/office/drawing/2014/main" id="{210C44C8-9338-1736-1815-05146C1851DB}"/>
              </a:ext>
            </a:extLst>
          </p:cNvPr>
          <p:cNvSpPr>
            <a:spLocks noGrp="1"/>
          </p:cNvSpPr>
          <p:nvPr>
            <p:ph idx="1"/>
          </p:nvPr>
        </p:nvSpPr>
        <p:spPr>
          <a:xfrm>
            <a:off x="1066800" y="1970337"/>
            <a:ext cx="10058400" cy="3760891"/>
          </a:xfrm>
        </p:spPr>
        <p:txBody>
          <a:bodyPr>
            <a:normAutofit/>
          </a:bodyPr>
          <a:lstStyle/>
          <a:p>
            <a:r>
              <a:rPr lang="en-US" sz="2400" dirty="0"/>
              <a:t>This project demonstrates how structured sales analysis and BI tools like Power BI can transform raw transactional data into actionable business intelligence. By understanding key revenue drivers, customer segments, and operational bottlenecks, Northwind can optimize resources, sharpen marketing campaigns, and enhance supply chain efficiency. The recommendations emphasize leveraging interactive dashboards for continual self-service analytics, targeting top-performing regions and customers.</a:t>
            </a:r>
            <a:endParaRPr lang="en-IN" sz="2400" dirty="0"/>
          </a:p>
        </p:txBody>
      </p:sp>
    </p:spTree>
    <p:extLst>
      <p:ext uri="{BB962C8B-B14F-4D97-AF65-F5344CB8AC3E}">
        <p14:creationId xmlns:p14="http://schemas.microsoft.com/office/powerpoint/2010/main" val="369116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7D3F49D-362F-F0C7-B4CF-D1EC159C2BF3}"/>
              </a:ext>
            </a:extLst>
          </p:cNvPr>
          <p:cNvPicPr>
            <a:picLocks noGrp="1" noChangeAspect="1"/>
          </p:cNvPicPr>
          <p:nvPr>
            <p:ph idx="1"/>
          </p:nvPr>
        </p:nvPicPr>
        <p:blipFill>
          <a:blip r:embed="rId2"/>
          <a:srcRect l="44548" r="910" b="48541"/>
          <a:stretch>
            <a:fillRect/>
          </a:stretch>
        </p:blipFill>
        <p:spPr>
          <a:xfrm>
            <a:off x="0" y="5486400"/>
            <a:ext cx="12191999" cy="923543"/>
          </a:xfrm>
          <a:prstGeom prst="rect">
            <a:avLst/>
          </a:prstGeom>
        </p:spPr>
      </p:pic>
      <p:sp>
        <p:nvSpPr>
          <p:cNvPr id="6" name="Title 1">
            <a:extLst>
              <a:ext uri="{FF2B5EF4-FFF2-40B4-BE49-F238E27FC236}">
                <a16:creationId xmlns:a16="http://schemas.microsoft.com/office/drawing/2014/main" id="{793E39FA-84F2-3624-49D6-32B9E0363C56}"/>
              </a:ext>
            </a:extLst>
          </p:cNvPr>
          <p:cNvSpPr>
            <a:spLocks noGrp="1"/>
          </p:cNvSpPr>
          <p:nvPr>
            <p:ph type="title"/>
          </p:nvPr>
        </p:nvSpPr>
        <p:spPr>
          <a:xfrm>
            <a:off x="963168" y="1911096"/>
            <a:ext cx="10515600" cy="1746504"/>
          </a:xfrm>
          <a:noFill/>
        </p:spPr>
        <p:txBody>
          <a:bodyPr bIns="0" anchor="ctr" anchorCtr="0">
            <a:normAutofit/>
          </a:bodyPr>
          <a:lstStyle/>
          <a:p>
            <a:pPr algn="ctr"/>
            <a:r>
              <a:rPr lang="en-US" sz="7200" dirty="0"/>
              <a:t>Thank you</a:t>
            </a:r>
          </a:p>
        </p:txBody>
      </p:sp>
      <p:cxnSp>
        <p:nvCxnSpPr>
          <p:cNvPr id="5" name="Straight Connector 4">
            <a:extLst>
              <a:ext uri="{FF2B5EF4-FFF2-40B4-BE49-F238E27FC236}">
                <a16:creationId xmlns:a16="http://schemas.microsoft.com/office/drawing/2014/main" id="{6A2873CE-DFF2-3789-22FB-9135F777D3AE}"/>
              </a:ext>
            </a:extLst>
          </p:cNvPr>
          <p:cNvCxnSpPr>
            <a:cxnSpLocks/>
          </p:cNvCxnSpPr>
          <p:nvPr/>
        </p:nvCxnSpPr>
        <p:spPr>
          <a:xfrm>
            <a:off x="1252728" y="3657600"/>
            <a:ext cx="996696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Text Placeholder 3">
            <a:extLst>
              <a:ext uri="{FF2B5EF4-FFF2-40B4-BE49-F238E27FC236}">
                <a16:creationId xmlns:a16="http://schemas.microsoft.com/office/drawing/2014/main" id="{A704BCD3-171F-C06E-AC4E-108832525DF4}"/>
              </a:ext>
            </a:extLst>
          </p:cNvPr>
          <p:cNvSpPr txBox="1">
            <a:spLocks/>
          </p:cNvSpPr>
          <p:nvPr/>
        </p:nvSpPr>
        <p:spPr>
          <a:xfrm>
            <a:off x="1537716" y="3756828"/>
            <a:ext cx="9116568" cy="393192"/>
          </a:xfrm>
          <a:prstGeom prst="rect">
            <a:avLst/>
          </a:prstGeom>
        </p:spPr>
        <p:txBody>
          <a:bodyPr anchor="t" anchorCtr="0"/>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dirty="0"/>
              <a:t>Pampana Durga prasad | pdprasad0210206@gmail.com </a:t>
            </a:r>
          </a:p>
        </p:txBody>
      </p:sp>
      <p:pic>
        <p:nvPicPr>
          <p:cNvPr id="8" name="Content Placeholder 3">
            <a:extLst>
              <a:ext uri="{FF2B5EF4-FFF2-40B4-BE49-F238E27FC236}">
                <a16:creationId xmlns:a16="http://schemas.microsoft.com/office/drawing/2014/main" id="{5AA38204-3D3A-D18C-C520-15D2F814C946}"/>
              </a:ext>
            </a:extLst>
          </p:cNvPr>
          <p:cNvPicPr>
            <a:picLocks noChangeAspect="1"/>
          </p:cNvPicPr>
          <p:nvPr/>
        </p:nvPicPr>
        <p:blipFill>
          <a:blip r:embed="rId2"/>
          <a:srcRect l="44547" r="1110" b="48541"/>
          <a:stretch>
            <a:fillRect/>
          </a:stretch>
        </p:blipFill>
        <p:spPr>
          <a:xfrm>
            <a:off x="0" y="0"/>
            <a:ext cx="12192000" cy="1075775"/>
          </a:xfrm>
          <a:prstGeom prst="rect">
            <a:avLst/>
          </a:prstGeom>
        </p:spPr>
      </p:pic>
    </p:spTree>
    <p:extLst>
      <p:ext uri="{BB962C8B-B14F-4D97-AF65-F5344CB8AC3E}">
        <p14:creationId xmlns:p14="http://schemas.microsoft.com/office/powerpoint/2010/main" val="2264689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029E5-82DE-1D9D-0617-C398300B19CF}"/>
              </a:ext>
            </a:extLst>
          </p:cNvPr>
          <p:cNvSpPr>
            <a:spLocks noGrp="1"/>
          </p:cNvSpPr>
          <p:nvPr>
            <p:ph type="title"/>
          </p:nvPr>
        </p:nvSpPr>
        <p:spPr>
          <a:xfrm>
            <a:off x="1161288" y="1179576"/>
            <a:ext cx="10058400" cy="713232"/>
          </a:xfrm>
        </p:spPr>
        <p:txBody>
          <a:bodyPr>
            <a:normAutofit fontScale="90000"/>
          </a:bodyPr>
          <a:lstStyle/>
          <a:p>
            <a:r>
              <a:rPr lang="en-IN" dirty="0"/>
              <a:t>Contents</a:t>
            </a:r>
          </a:p>
        </p:txBody>
      </p:sp>
      <p:sp>
        <p:nvSpPr>
          <p:cNvPr id="3" name="Content Placeholder 2">
            <a:extLst>
              <a:ext uri="{FF2B5EF4-FFF2-40B4-BE49-F238E27FC236}">
                <a16:creationId xmlns:a16="http://schemas.microsoft.com/office/drawing/2014/main" id="{FFC5B207-341C-FD9C-1BB4-83C9F9B5A901}"/>
              </a:ext>
            </a:extLst>
          </p:cNvPr>
          <p:cNvSpPr>
            <a:spLocks noGrp="1"/>
          </p:cNvSpPr>
          <p:nvPr>
            <p:ph idx="1"/>
          </p:nvPr>
        </p:nvSpPr>
        <p:spPr/>
        <p:txBody>
          <a:bodyPr/>
          <a:lstStyle/>
          <a:p>
            <a:pPr marL="0" indent="0">
              <a:spcBef>
                <a:spcPts val="0"/>
              </a:spcBef>
              <a:spcAft>
                <a:spcPts val="0"/>
              </a:spcAft>
            </a:pPr>
            <a:r>
              <a:rPr lang="en-IN" dirty="0"/>
              <a:t>1. Project introduction</a:t>
            </a:r>
          </a:p>
          <a:p>
            <a:pPr marL="0" indent="0">
              <a:spcBef>
                <a:spcPts val="0"/>
              </a:spcBef>
              <a:spcAft>
                <a:spcPts val="0"/>
              </a:spcAft>
            </a:pPr>
            <a:r>
              <a:rPr lang="en-IN" dirty="0"/>
              <a:t>2.</a:t>
            </a:r>
            <a:r>
              <a:rPr lang="en-US" sz="2000" dirty="0"/>
              <a:t> Monthly or Quarterly Sales Insights</a:t>
            </a:r>
          </a:p>
          <a:p>
            <a:pPr marL="0" indent="0">
              <a:spcBef>
                <a:spcPts val="0"/>
              </a:spcBef>
              <a:spcAft>
                <a:spcPts val="0"/>
              </a:spcAft>
            </a:pPr>
            <a:r>
              <a:rPr lang="en-US" sz="2000" dirty="0"/>
              <a:t>3. </a:t>
            </a:r>
            <a:r>
              <a:rPr lang="en-IN" sz="2000" dirty="0"/>
              <a:t>Top-Selling Products and Categories</a:t>
            </a:r>
          </a:p>
          <a:p>
            <a:pPr marL="0" indent="0">
              <a:spcBef>
                <a:spcPts val="0"/>
              </a:spcBef>
              <a:spcAft>
                <a:spcPts val="0"/>
              </a:spcAft>
            </a:pPr>
            <a:r>
              <a:rPr lang="en-IN" sz="2000" dirty="0"/>
              <a:t>4. </a:t>
            </a:r>
            <a:r>
              <a:rPr lang="en-IN" dirty="0"/>
              <a:t>Sales Contribution by Region</a:t>
            </a:r>
          </a:p>
          <a:p>
            <a:pPr marL="0" indent="0">
              <a:spcBef>
                <a:spcPts val="0"/>
              </a:spcBef>
              <a:spcAft>
                <a:spcPts val="0"/>
              </a:spcAft>
            </a:pPr>
            <a:r>
              <a:rPr lang="en-IN" dirty="0"/>
              <a:t>5. </a:t>
            </a:r>
            <a:r>
              <a:rPr lang="en-IN" sz="2000" dirty="0"/>
              <a:t>Customer Segmentation and Behaviour</a:t>
            </a:r>
          </a:p>
          <a:p>
            <a:pPr marL="0" indent="0">
              <a:spcBef>
                <a:spcPts val="0"/>
              </a:spcBef>
              <a:spcAft>
                <a:spcPts val="0"/>
              </a:spcAft>
            </a:pPr>
            <a:r>
              <a:rPr lang="en-IN" sz="2000" dirty="0"/>
              <a:t>6. Employee analysis</a:t>
            </a:r>
          </a:p>
          <a:p>
            <a:pPr marL="0" indent="0">
              <a:spcBef>
                <a:spcPts val="0"/>
              </a:spcBef>
              <a:spcAft>
                <a:spcPts val="0"/>
              </a:spcAft>
            </a:pPr>
            <a:r>
              <a:rPr lang="en-IN" sz="2000" dirty="0"/>
              <a:t>7. Profitability and Margin Analysis</a:t>
            </a:r>
          </a:p>
          <a:p>
            <a:pPr marL="0" indent="0">
              <a:spcBef>
                <a:spcPts val="0"/>
              </a:spcBef>
              <a:spcAft>
                <a:spcPts val="0"/>
              </a:spcAft>
            </a:pPr>
            <a:r>
              <a:rPr lang="en-IN" sz="2000" dirty="0"/>
              <a:t>8. </a:t>
            </a:r>
            <a:r>
              <a:rPr lang="en-US" sz="2000" dirty="0"/>
              <a:t>Key Metrics and KPIs Summary</a:t>
            </a:r>
          </a:p>
          <a:p>
            <a:pPr marL="0" indent="0">
              <a:spcBef>
                <a:spcPts val="0"/>
              </a:spcBef>
              <a:spcAft>
                <a:spcPts val="0"/>
              </a:spcAft>
            </a:pPr>
            <a:r>
              <a:rPr lang="en-US" sz="2000" dirty="0"/>
              <a:t>9. </a:t>
            </a:r>
            <a:r>
              <a:rPr lang="en-IN" sz="2000" dirty="0"/>
              <a:t>Strategic Insights and Recommendations</a:t>
            </a:r>
          </a:p>
          <a:p>
            <a:endParaRPr lang="en-IN" dirty="0"/>
          </a:p>
        </p:txBody>
      </p:sp>
    </p:spTree>
    <p:extLst>
      <p:ext uri="{BB962C8B-B14F-4D97-AF65-F5344CB8AC3E}">
        <p14:creationId xmlns:p14="http://schemas.microsoft.com/office/powerpoint/2010/main" val="1860843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D4541-8BD6-A189-E8C2-D9D02CEED58C}"/>
              </a:ext>
            </a:extLst>
          </p:cNvPr>
          <p:cNvSpPr>
            <a:spLocks noGrp="1"/>
          </p:cNvSpPr>
          <p:nvPr>
            <p:ph type="title"/>
          </p:nvPr>
        </p:nvSpPr>
        <p:spPr>
          <a:xfrm>
            <a:off x="1097280" y="466344"/>
            <a:ext cx="10058400" cy="1344168"/>
          </a:xfrm>
        </p:spPr>
        <p:txBody>
          <a:bodyPr>
            <a:normAutofit/>
          </a:bodyPr>
          <a:lstStyle/>
          <a:p>
            <a:r>
              <a:rPr lang="en-IN" dirty="0"/>
              <a:t>Project introduction</a:t>
            </a:r>
          </a:p>
        </p:txBody>
      </p:sp>
      <p:sp>
        <p:nvSpPr>
          <p:cNvPr id="3" name="Content Placeholder 2">
            <a:extLst>
              <a:ext uri="{FF2B5EF4-FFF2-40B4-BE49-F238E27FC236}">
                <a16:creationId xmlns:a16="http://schemas.microsoft.com/office/drawing/2014/main" id="{009110DB-1683-7520-9FA5-9F6C3155C6F6}"/>
              </a:ext>
            </a:extLst>
          </p:cNvPr>
          <p:cNvSpPr>
            <a:spLocks noGrp="1"/>
          </p:cNvSpPr>
          <p:nvPr>
            <p:ph idx="1"/>
          </p:nvPr>
        </p:nvSpPr>
        <p:spPr>
          <a:xfrm>
            <a:off x="1097280" y="2108201"/>
            <a:ext cx="10058400" cy="2783839"/>
          </a:xfrm>
        </p:spPr>
        <p:txBody>
          <a:bodyPr>
            <a:normAutofit/>
          </a:bodyPr>
          <a:lstStyle/>
          <a:p>
            <a:r>
              <a:rPr lang="en-US" sz="2400" dirty="0"/>
              <a:t>              The Northwind Sales Analysis Capstone Project demonstrates the power of data analytics applied to retail operations. The main objective is to extract actionable insights from historical sales data, optimizing business strategies in sales, customer engagement, and operations. This presentation covers the project's goals, methodologies, analytic findings.</a:t>
            </a:r>
            <a:endParaRPr lang="en-IN" sz="2400" dirty="0"/>
          </a:p>
        </p:txBody>
      </p:sp>
    </p:spTree>
    <p:extLst>
      <p:ext uri="{BB962C8B-B14F-4D97-AF65-F5344CB8AC3E}">
        <p14:creationId xmlns:p14="http://schemas.microsoft.com/office/powerpoint/2010/main" val="1042992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1EE43-EE99-9A2F-DC71-68589AAF0C18}"/>
              </a:ext>
            </a:extLst>
          </p:cNvPr>
          <p:cNvSpPr>
            <a:spLocks noGrp="1"/>
          </p:cNvSpPr>
          <p:nvPr>
            <p:ph type="title"/>
          </p:nvPr>
        </p:nvSpPr>
        <p:spPr>
          <a:xfrm>
            <a:off x="1143000" y="1173571"/>
            <a:ext cx="10058400" cy="702305"/>
          </a:xfrm>
        </p:spPr>
        <p:txBody>
          <a:bodyPr>
            <a:normAutofit/>
          </a:bodyPr>
          <a:lstStyle/>
          <a:p>
            <a:r>
              <a:rPr lang="en-US" sz="4000" dirty="0"/>
              <a:t>Monthly or Quarterly Sales Insights</a:t>
            </a:r>
            <a:endParaRPr lang="en-IN" sz="4000" dirty="0"/>
          </a:p>
        </p:txBody>
      </p:sp>
      <p:sp>
        <p:nvSpPr>
          <p:cNvPr id="3" name="Content Placeholder 2">
            <a:extLst>
              <a:ext uri="{FF2B5EF4-FFF2-40B4-BE49-F238E27FC236}">
                <a16:creationId xmlns:a16="http://schemas.microsoft.com/office/drawing/2014/main" id="{851CC4B4-01D4-0395-2CBB-9B828F483EFB}"/>
              </a:ext>
            </a:extLst>
          </p:cNvPr>
          <p:cNvSpPr>
            <a:spLocks noGrp="1"/>
          </p:cNvSpPr>
          <p:nvPr>
            <p:ph idx="1"/>
          </p:nvPr>
        </p:nvSpPr>
        <p:spPr>
          <a:xfrm>
            <a:off x="1097280" y="2108201"/>
            <a:ext cx="10058400" cy="1162537"/>
          </a:xfrm>
        </p:spPr>
        <p:txBody>
          <a:bodyPr/>
          <a:lstStyle/>
          <a:p>
            <a:r>
              <a:rPr lang="en-US" i="1" dirty="0"/>
              <a:t>This line chart shows a </a:t>
            </a:r>
            <a:r>
              <a:rPr lang="en-US" b="1" i="1" dirty="0"/>
              <a:t>steady increase</a:t>
            </a:r>
            <a:r>
              <a:rPr lang="en-US" i="1" dirty="0"/>
              <a:t> over time. As you can see, the values </a:t>
            </a:r>
            <a:r>
              <a:rPr lang="en-US" b="1" i="1" dirty="0"/>
              <a:t>rise gradually</a:t>
            </a:r>
            <a:r>
              <a:rPr lang="en-US" i="1" dirty="0"/>
              <a:t> each month, indicating consistent growth. The upward trend is clearly visible, with each month showing a </a:t>
            </a:r>
            <a:r>
              <a:rPr lang="en-US" b="1" i="1" dirty="0"/>
              <a:t>slight but steady rise</a:t>
            </a:r>
            <a:r>
              <a:rPr lang="en-US" i="1" dirty="0"/>
              <a:t> compared to the previous one.</a:t>
            </a:r>
            <a:endParaRPr lang="en-IN" dirty="0"/>
          </a:p>
        </p:txBody>
      </p:sp>
      <p:pic>
        <p:nvPicPr>
          <p:cNvPr id="5" name="Picture 4">
            <a:extLst>
              <a:ext uri="{FF2B5EF4-FFF2-40B4-BE49-F238E27FC236}">
                <a16:creationId xmlns:a16="http://schemas.microsoft.com/office/drawing/2014/main" id="{2003C962-F422-0D7C-8087-5B43645B4CDD}"/>
              </a:ext>
            </a:extLst>
          </p:cNvPr>
          <p:cNvPicPr>
            <a:picLocks noChangeAspect="1"/>
          </p:cNvPicPr>
          <p:nvPr/>
        </p:nvPicPr>
        <p:blipFill>
          <a:blip r:embed="rId2">
            <a:extLst>
              <a:ext uri="{28A0092B-C50C-407E-A947-70E740481C1C}">
                <a14:useLocalDpi xmlns:a14="http://schemas.microsoft.com/office/drawing/2010/main" val="0"/>
              </a:ext>
            </a:extLst>
          </a:blip>
          <a:srcRect l="4482" t="25867" r="50464" b="38000"/>
          <a:stretch>
            <a:fillRect/>
          </a:stretch>
        </p:blipFill>
        <p:spPr>
          <a:xfrm>
            <a:off x="1188720" y="3429000"/>
            <a:ext cx="9966960" cy="2478025"/>
          </a:xfrm>
          <a:prstGeom prst="rect">
            <a:avLst/>
          </a:prstGeom>
        </p:spPr>
      </p:pic>
    </p:spTree>
    <p:extLst>
      <p:ext uri="{BB962C8B-B14F-4D97-AF65-F5344CB8AC3E}">
        <p14:creationId xmlns:p14="http://schemas.microsoft.com/office/powerpoint/2010/main" val="1517979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1FA0D-9A12-F7EA-1689-703DF497755C}"/>
              </a:ext>
            </a:extLst>
          </p:cNvPr>
          <p:cNvSpPr>
            <a:spLocks noGrp="1"/>
          </p:cNvSpPr>
          <p:nvPr>
            <p:ph type="title"/>
          </p:nvPr>
        </p:nvSpPr>
        <p:spPr>
          <a:xfrm>
            <a:off x="1097280" y="1182715"/>
            <a:ext cx="10058400" cy="702305"/>
          </a:xfrm>
        </p:spPr>
        <p:txBody>
          <a:bodyPr>
            <a:normAutofit/>
          </a:bodyPr>
          <a:lstStyle/>
          <a:p>
            <a:r>
              <a:rPr lang="en-IN" sz="3600" dirty="0"/>
              <a:t>Top-Selling Products and Categories</a:t>
            </a:r>
          </a:p>
        </p:txBody>
      </p:sp>
      <p:sp>
        <p:nvSpPr>
          <p:cNvPr id="3" name="Content Placeholder 2">
            <a:extLst>
              <a:ext uri="{FF2B5EF4-FFF2-40B4-BE49-F238E27FC236}">
                <a16:creationId xmlns:a16="http://schemas.microsoft.com/office/drawing/2014/main" id="{8DEC4613-42C0-E8CD-581E-75427E2FF8A2}"/>
              </a:ext>
            </a:extLst>
          </p:cNvPr>
          <p:cNvSpPr>
            <a:spLocks noGrp="1"/>
          </p:cNvSpPr>
          <p:nvPr>
            <p:ph idx="1"/>
          </p:nvPr>
        </p:nvSpPr>
        <p:spPr>
          <a:xfrm>
            <a:off x="1097280" y="2108201"/>
            <a:ext cx="5943600" cy="3760891"/>
          </a:xfrm>
        </p:spPr>
        <p:txBody>
          <a:bodyPr>
            <a:normAutofit/>
          </a:bodyPr>
          <a:lstStyle/>
          <a:p>
            <a:r>
              <a:rPr lang="en-US" dirty="0"/>
              <a:t>This bar chart breaks down sales performance by </a:t>
            </a:r>
            <a:r>
              <a:rPr lang="en-US" b="1" dirty="0"/>
              <a:t>product</a:t>
            </a:r>
            <a:r>
              <a:rPr lang="en-US" dirty="0"/>
              <a:t>, showing </a:t>
            </a:r>
            <a:r>
              <a:rPr lang="en-US" b="1" dirty="0"/>
              <a:t>quantity sold</a:t>
            </a:r>
            <a:r>
              <a:rPr lang="en-US" dirty="0"/>
              <a:t> and </a:t>
            </a:r>
            <a:r>
              <a:rPr lang="en-US" b="1" dirty="0"/>
              <a:t>ProductName</a:t>
            </a:r>
            <a:r>
              <a:rPr lang="en-US" dirty="0"/>
              <a:t>. Each bar represents a different product, allowing us to compare sales volume and pricing side by side.</a:t>
            </a:r>
          </a:p>
          <a:p>
            <a:r>
              <a:rPr lang="en-US" b="1" dirty="0"/>
              <a:t>Taller bars</a:t>
            </a:r>
            <a:r>
              <a:rPr lang="en-US" dirty="0"/>
              <a:t> indicate higher quantities sold they are more purchasing our products, while </a:t>
            </a:r>
            <a:r>
              <a:rPr lang="en-US" b="1" dirty="0"/>
              <a:t>shorter bars</a:t>
            </a:r>
            <a:r>
              <a:rPr lang="en-US" dirty="0"/>
              <a:t> represent lower sales volume.</a:t>
            </a:r>
          </a:p>
          <a:p>
            <a:r>
              <a:rPr lang="en-US" dirty="0"/>
              <a:t>So we want extend our to give more products. As to as similar areas and top selling items.</a:t>
            </a:r>
            <a:br>
              <a:rPr lang="en-US" dirty="0"/>
            </a:br>
            <a:endParaRPr lang="en-IN" dirty="0"/>
          </a:p>
        </p:txBody>
      </p:sp>
      <p:pic>
        <p:nvPicPr>
          <p:cNvPr id="5" name="Picture 4">
            <a:extLst>
              <a:ext uri="{FF2B5EF4-FFF2-40B4-BE49-F238E27FC236}">
                <a16:creationId xmlns:a16="http://schemas.microsoft.com/office/drawing/2014/main" id="{17696CEF-31BB-620E-7BAE-C1AECC169277}"/>
              </a:ext>
            </a:extLst>
          </p:cNvPr>
          <p:cNvPicPr>
            <a:picLocks noChangeAspect="1"/>
          </p:cNvPicPr>
          <p:nvPr/>
        </p:nvPicPr>
        <p:blipFill>
          <a:blip r:embed="rId2">
            <a:extLst>
              <a:ext uri="{28A0092B-C50C-407E-A947-70E740481C1C}">
                <a14:useLocalDpi xmlns:a14="http://schemas.microsoft.com/office/drawing/2010/main" val="0"/>
              </a:ext>
            </a:extLst>
          </a:blip>
          <a:srcRect l="4398" t="25467" r="64506" b="37733"/>
          <a:stretch>
            <a:fillRect/>
          </a:stretch>
        </p:blipFill>
        <p:spPr>
          <a:xfrm>
            <a:off x="7420356" y="2108201"/>
            <a:ext cx="4055364" cy="3369055"/>
          </a:xfrm>
          <a:prstGeom prst="rect">
            <a:avLst/>
          </a:prstGeom>
        </p:spPr>
      </p:pic>
    </p:spTree>
    <p:extLst>
      <p:ext uri="{BB962C8B-B14F-4D97-AF65-F5344CB8AC3E}">
        <p14:creationId xmlns:p14="http://schemas.microsoft.com/office/powerpoint/2010/main" val="4290284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D14E3-9015-3738-6337-48855E83124A}"/>
              </a:ext>
            </a:extLst>
          </p:cNvPr>
          <p:cNvSpPr>
            <a:spLocks noGrp="1"/>
          </p:cNvSpPr>
          <p:nvPr>
            <p:ph type="title"/>
          </p:nvPr>
        </p:nvSpPr>
        <p:spPr>
          <a:xfrm>
            <a:off x="1097280" y="1274155"/>
            <a:ext cx="10058400" cy="627797"/>
          </a:xfrm>
        </p:spPr>
        <p:txBody>
          <a:bodyPr>
            <a:normAutofit fontScale="90000"/>
          </a:bodyPr>
          <a:lstStyle/>
          <a:p>
            <a:r>
              <a:rPr lang="en-IN" dirty="0"/>
              <a:t>Sales Contribution by Region</a:t>
            </a:r>
          </a:p>
        </p:txBody>
      </p:sp>
      <p:sp>
        <p:nvSpPr>
          <p:cNvPr id="3" name="Content Placeholder 2">
            <a:extLst>
              <a:ext uri="{FF2B5EF4-FFF2-40B4-BE49-F238E27FC236}">
                <a16:creationId xmlns:a16="http://schemas.microsoft.com/office/drawing/2014/main" id="{155B8C78-80B1-ED5E-042C-99539D595DC6}"/>
              </a:ext>
            </a:extLst>
          </p:cNvPr>
          <p:cNvSpPr>
            <a:spLocks noGrp="1"/>
          </p:cNvSpPr>
          <p:nvPr>
            <p:ph idx="1"/>
          </p:nvPr>
        </p:nvSpPr>
        <p:spPr>
          <a:xfrm>
            <a:off x="1097280" y="2108201"/>
            <a:ext cx="6044184" cy="3760891"/>
          </a:xfrm>
        </p:spPr>
        <p:txBody>
          <a:bodyPr>
            <a:normAutofit fontScale="92500" lnSpcReduction="20000"/>
          </a:bodyPr>
          <a:lstStyle/>
          <a:p>
            <a:r>
              <a:rPr lang="en-US" b="1" dirty="0"/>
              <a:t>The highest-selling countries</a:t>
            </a:r>
            <a:r>
              <a:rPr lang="en-US" dirty="0"/>
              <a:t> (e.g., USA, Germany, France) are highlighted indicating strong market presence.</a:t>
            </a:r>
          </a:p>
          <a:p>
            <a:r>
              <a:rPr lang="en-US" b="1" dirty="0"/>
              <a:t>Smaller markets</a:t>
            </a:r>
            <a:r>
              <a:rPr lang="en-US" dirty="0"/>
              <a:t> (e.g., Sweden, </a:t>
            </a:r>
            <a:r>
              <a:rPr lang="en-US" dirty="0" err="1"/>
              <a:t>poland</a:t>
            </a:r>
            <a:r>
              <a:rPr lang="en-US" dirty="0"/>
              <a:t>) still contribute but may warrant further analysis for growth opportunities.</a:t>
            </a:r>
          </a:p>
          <a:p>
            <a:r>
              <a:rPr lang="en-US" dirty="0"/>
              <a:t>For instance, the </a:t>
            </a:r>
            <a:r>
              <a:rPr lang="en-US" b="1" dirty="0"/>
              <a:t>Italy and </a:t>
            </a:r>
            <a:r>
              <a:rPr lang="en-US" b="1" dirty="0" err="1"/>
              <a:t>spain</a:t>
            </a:r>
            <a:r>
              <a:rPr lang="en-US" b="1" dirty="0"/>
              <a:t> accounts for 35% of total sales</a:t>
            </a:r>
            <a:r>
              <a:rPr lang="en-US" dirty="0"/>
              <a:t>, making it our largest market, while </a:t>
            </a:r>
            <a:r>
              <a:rPr lang="en-US" dirty="0" err="1"/>
              <a:t>uk</a:t>
            </a:r>
            <a:r>
              <a:rPr lang="en-US" dirty="0"/>
              <a:t> countries collectively drive 60% of revenue.</a:t>
            </a:r>
          </a:p>
          <a:p>
            <a:r>
              <a:rPr lang="en-US" i="1" dirty="0"/>
              <a:t>Our sales are heavily concentrated in </a:t>
            </a:r>
            <a:r>
              <a:rPr lang="en-US" b="1" i="1" dirty="0"/>
              <a:t>North America and Europe</a:t>
            </a:r>
            <a:r>
              <a:rPr lang="en-US" i="1" dirty="0"/>
              <a:t>, with the USA as the top contributor. However, we see </a:t>
            </a:r>
            <a:r>
              <a:rPr lang="en-US" b="1" i="1" dirty="0"/>
              <a:t>opportunities in</a:t>
            </a:r>
            <a:r>
              <a:rPr lang="en-US" i="1" dirty="0"/>
              <a:t> where penetration is low but demand is growing. This could guide </a:t>
            </a:r>
            <a:r>
              <a:rPr lang="en-US" b="1" i="1" dirty="0"/>
              <a:t>targeted marketing or logistics investments</a:t>
            </a:r>
            <a:endParaRPr lang="en-IN" dirty="0"/>
          </a:p>
        </p:txBody>
      </p:sp>
      <p:pic>
        <p:nvPicPr>
          <p:cNvPr id="5" name="Picture 4">
            <a:extLst>
              <a:ext uri="{FF2B5EF4-FFF2-40B4-BE49-F238E27FC236}">
                <a16:creationId xmlns:a16="http://schemas.microsoft.com/office/drawing/2014/main" id="{FDD3FC4F-6592-4513-91CD-C71D734B96DE}"/>
              </a:ext>
            </a:extLst>
          </p:cNvPr>
          <p:cNvPicPr>
            <a:picLocks noChangeAspect="1"/>
          </p:cNvPicPr>
          <p:nvPr/>
        </p:nvPicPr>
        <p:blipFill>
          <a:blip r:embed="rId2">
            <a:extLst>
              <a:ext uri="{28A0092B-C50C-407E-A947-70E740481C1C}">
                <a14:useLocalDpi xmlns:a14="http://schemas.microsoft.com/office/drawing/2010/main" val="0"/>
              </a:ext>
            </a:extLst>
          </a:blip>
          <a:srcRect l="4227" t="24255" r="54727" b="11418"/>
          <a:stretch>
            <a:fillRect/>
          </a:stretch>
        </p:blipFill>
        <p:spPr>
          <a:xfrm>
            <a:off x="7415784" y="2108201"/>
            <a:ext cx="4069080" cy="3881119"/>
          </a:xfrm>
          <a:prstGeom prst="rect">
            <a:avLst/>
          </a:prstGeom>
        </p:spPr>
      </p:pic>
    </p:spTree>
    <p:extLst>
      <p:ext uri="{BB962C8B-B14F-4D97-AF65-F5344CB8AC3E}">
        <p14:creationId xmlns:p14="http://schemas.microsoft.com/office/powerpoint/2010/main" val="1933244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451195"/>
            <a:ext cx="10058400" cy="1450757"/>
          </a:xfrm>
        </p:spPr>
        <p:txBody>
          <a:bodyPr>
            <a:normAutofit/>
          </a:bodyPr>
          <a:lstStyle/>
          <a:p>
            <a:r>
              <a:rPr lang="en-US" sz="4000" dirty="0"/>
              <a:t>Customer segmentation and </a:t>
            </a:r>
            <a:r>
              <a:rPr lang="en-US" sz="4000" dirty="0" err="1"/>
              <a:t>Behaviour</a:t>
            </a:r>
            <a:endParaRPr lang="en-US" sz="4000" dirty="0"/>
          </a:p>
        </p:txBody>
      </p:sp>
      <p:sp>
        <p:nvSpPr>
          <p:cNvPr id="3" name="Content Placeholder 2"/>
          <p:cNvSpPr>
            <a:spLocks noGrp="1"/>
          </p:cNvSpPr>
          <p:nvPr>
            <p:ph idx="1"/>
          </p:nvPr>
        </p:nvSpPr>
        <p:spPr>
          <a:xfrm>
            <a:off x="5660136" y="2108201"/>
            <a:ext cx="5495544" cy="3760891"/>
          </a:xfrm>
        </p:spPr>
        <p:txBody>
          <a:bodyPr>
            <a:normAutofit/>
          </a:bodyPr>
          <a:lstStyle/>
          <a:p>
            <a:r>
              <a:rPr lang="en-US" dirty="0"/>
              <a:t>These USA and France clients are important, but they also demand heavy discounts, which eats into profits. Meanwhile, smaller customers who order frequently actually bring in </a:t>
            </a:r>
            <a:r>
              <a:rPr lang="en-US" b="1" dirty="0"/>
              <a:t>better margins per sale.</a:t>
            </a:r>
            <a:r>
              <a:rPr lang="en-US" dirty="0"/>
              <a:t> They don’t ask for discounts, and they keep cash flow steady. Problem is, they’re only 30% of revenue. So how do we fix this? Maybe we nudge those smaller buyers to order a bit more—offer them loyalty perks, bundle deals, or subscription options. That way, we’re not so dependent on the bulk buyers who squeeze our profits.</a:t>
            </a:r>
          </a:p>
        </p:txBody>
      </p:sp>
      <p:pic>
        <p:nvPicPr>
          <p:cNvPr id="5" name="Picture 4">
            <a:extLst>
              <a:ext uri="{FF2B5EF4-FFF2-40B4-BE49-F238E27FC236}">
                <a16:creationId xmlns:a16="http://schemas.microsoft.com/office/drawing/2014/main" id="{ECF980F9-4F1D-03D8-7D2B-1F6F904462D0}"/>
              </a:ext>
            </a:extLst>
          </p:cNvPr>
          <p:cNvPicPr>
            <a:picLocks noChangeAspect="1"/>
          </p:cNvPicPr>
          <p:nvPr/>
        </p:nvPicPr>
        <p:blipFill>
          <a:blip r:embed="rId2">
            <a:extLst>
              <a:ext uri="{28A0092B-C50C-407E-A947-70E740481C1C}">
                <a14:useLocalDpi xmlns:a14="http://schemas.microsoft.com/office/drawing/2010/main" val="0"/>
              </a:ext>
            </a:extLst>
          </a:blip>
          <a:srcRect l="22200" t="30741" r="56650" b="14420"/>
          <a:stretch>
            <a:fillRect/>
          </a:stretch>
        </p:blipFill>
        <p:spPr>
          <a:xfrm>
            <a:off x="1097280" y="2108200"/>
            <a:ext cx="4261104" cy="376089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Employee progress analysis </a:t>
            </a:r>
          </a:p>
        </p:txBody>
      </p:sp>
      <p:sp>
        <p:nvSpPr>
          <p:cNvPr id="3" name="Content Placeholder 2"/>
          <p:cNvSpPr>
            <a:spLocks noGrp="1"/>
          </p:cNvSpPr>
          <p:nvPr>
            <p:ph idx="1"/>
          </p:nvPr>
        </p:nvSpPr>
        <p:spPr>
          <a:xfrm>
            <a:off x="1097280" y="2108201"/>
            <a:ext cx="5952744" cy="3760891"/>
          </a:xfrm>
        </p:spPr>
        <p:txBody>
          <a:bodyPr>
            <a:normAutofit fontScale="85000" lnSpcReduction="10000"/>
          </a:bodyPr>
          <a:lstStyle/>
          <a:p>
            <a:r>
              <a:rPr lang="en-US" dirty="0"/>
              <a:t>"The bar chart ranks employees by sales volume. </a:t>
            </a:r>
            <a:r>
              <a:rPr lang="en-US" b="1" dirty="0"/>
              <a:t>Top performers</a:t>
            </a:r>
            <a:r>
              <a:rPr lang="en-US" dirty="0"/>
              <a:t> like </a:t>
            </a:r>
            <a:r>
              <a:rPr lang="en-US" dirty="0" err="1"/>
              <a:t>EmployeeID</a:t>
            </a:r>
            <a:r>
              <a:rPr lang="en-US" dirty="0"/>
              <a:t> 1 and [</a:t>
            </a:r>
            <a:r>
              <a:rPr lang="en-US" dirty="0" err="1"/>
              <a:t>EmployeeID</a:t>
            </a:r>
            <a:r>
              <a:rPr lang="en-US" dirty="0"/>
              <a:t> 2] exceed targets by </a:t>
            </a:r>
            <a:r>
              <a:rPr lang="en-US" b="1" dirty="0"/>
              <a:t>+32</a:t>
            </a:r>
            <a:r>
              <a:rPr lang="en-US" dirty="0"/>
              <a:t>, while others lag. This could reflect differences in [experience, territory, or customer assignments]."*</a:t>
            </a:r>
          </a:p>
          <a:p>
            <a:r>
              <a:rPr lang="en-US" b="1" dirty="0"/>
              <a:t>Key Insights:</a:t>
            </a:r>
            <a:endParaRPr lang="en-US" dirty="0"/>
          </a:p>
          <a:p>
            <a:r>
              <a:rPr lang="en-US" i="1" dirty="0"/>
              <a:t>"The </a:t>
            </a:r>
            <a:r>
              <a:rPr lang="en-US" b="1" i="1" dirty="0"/>
              <a:t>top 3 employees</a:t>
            </a:r>
            <a:r>
              <a:rPr lang="en-US" i="1" dirty="0"/>
              <a:t> generate </a:t>
            </a:r>
            <a:r>
              <a:rPr lang="en-US" b="1" i="1" dirty="0"/>
              <a:t>40% of total sales</a:t>
            </a:r>
            <a:r>
              <a:rPr lang="en-US" i="1" dirty="0"/>
              <a:t>—reward or replicate their strategies."</a:t>
            </a:r>
            <a:endParaRPr lang="en-US" dirty="0"/>
          </a:p>
          <a:p>
            <a:r>
              <a:rPr lang="en-US" i="1" dirty="0"/>
              <a:t>"Lower performers may need training or resource adjustments."</a:t>
            </a:r>
            <a:endParaRPr lang="en-US" dirty="0"/>
          </a:p>
          <a:p>
            <a:br>
              <a:rPr lang="en-US" dirty="0"/>
            </a:br>
            <a:endParaRPr lang="en-US" dirty="0"/>
          </a:p>
        </p:txBody>
      </p:sp>
      <p:pic>
        <p:nvPicPr>
          <p:cNvPr id="5" name="Picture 4">
            <a:extLst>
              <a:ext uri="{FF2B5EF4-FFF2-40B4-BE49-F238E27FC236}">
                <a16:creationId xmlns:a16="http://schemas.microsoft.com/office/drawing/2014/main" id="{DCC4A097-E81D-50C0-8D2D-B64178B71307}"/>
              </a:ext>
            </a:extLst>
          </p:cNvPr>
          <p:cNvPicPr>
            <a:picLocks noChangeAspect="1"/>
          </p:cNvPicPr>
          <p:nvPr/>
        </p:nvPicPr>
        <p:blipFill>
          <a:blip r:embed="rId2">
            <a:extLst>
              <a:ext uri="{28A0092B-C50C-407E-A947-70E740481C1C}">
                <a14:useLocalDpi xmlns:a14="http://schemas.microsoft.com/office/drawing/2010/main" val="0"/>
              </a:ext>
            </a:extLst>
          </a:blip>
          <a:srcRect l="38850" t="25333" r="31750" b="12667"/>
          <a:stretch>
            <a:fillRect/>
          </a:stretch>
        </p:blipFill>
        <p:spPr>
          <a:xfrm>
            <a:off x="7443216" y="2002535"/>
            <a:ext cx="3584448" cy="376089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2DF7A-2CEC-440E-E0A1-27243676493D}"/>
              </a:ext>
            </a:extLst>
          </p:cNvPr>
          <p:cNvSpPr>
            <a:spLocks noGrp="1"/>
          </p:cNvSpPr>
          <p:nvPr>
            <p:ph type="title"/>
          </p:nvPr>
        </p:nvSpPr>
        <p:spPr>
          <a:xfrm>
            <a:off x="1161288" y="1164427"/>
            <a:ext cx="10058400" cy="702305"/>
          </a:xfrm>
        </p:spPr>
        <p:txBody>
          <a:bodyPr>
            <a:normAutofit/>
          </a:bodyPr>
          <a:lstStyle/>
          <a:p>
            <a:r>
              <a:rPr lang="en-IN" sz="4400" dirty="0"/>
              <a:t>Profitability and Margin Analysis</a:t>
            </a:r>
          </a:p>
        </p:txBody>
      </p:sp>
      <p:sp>
        <p:nvSpPr>
          <p:cNvPr id="3" name="Content Placeholder 2">
            <a:extLst>
              <a:ext uri="{FF2B5EF4-FFF2-40B4-BE49-F238E27FC236}">
                <a16:creationId xmlns:a16="http://schemas.microsoft.com/office/drawing/2014/main" id="{FECE825B-35E6-802D-1309-689C43F17E6B}"/>
              </a:ext>
            </a:extLst>
          </p:cNvPr>
          <p:cNvSpPr>
            <a:spLocks noGrp="1"/>
          </p:cNvSpPr>
          <p:nvPr>
            <p:ph idx="1"/>
          </p:nvPr>
        </p:nvSpPr>
        <p:spPr>
          <a:xfrm>
            <a:off x="5248656" y="2108201"/>
            <a:ext cx="6254496" cy="3760891"/>
          </a:xfrm>
        </p:spPr>
        <p:txBody>
          <a:bodyPr/>
          <a:lstStyle/>
          <a:p>
            <a:r>
              <a:rPr lang="en-US" i="1" dirty="0"/>
              <a:t>This chart compares </a:t>
            </a:r>
            <a:r>
              <a:rPr lang="en-US" b="1" i="1" dirty="0"/>
              <a:t>purchase frequency</a:t>
            </a:r>
            <a:r>
              <a:rPr lang="en-US" i="1" dirty="0"/>
              <a:t>  to </a:t>
            </a:r>
            <a:r>
              <a:rPr lang="en-US" b="1" i="1" dirty="0"/>
              <a:t>orders</a:t>
            </a:r>
            <a:r>
              <a:rPr lang="en-US" i="1" dirty="0"/>
              <a:t>. High-frequency buyers tend to order in smaller quantities, while bulk purchasers buy less often but drive higher revenue.“</a:t>
            </a:r>
          </a:p>
          <a:p>
            <a:r>
              <a:rPr lang="en-US" dirty="0"/>
              <a:t>Our </a:t>
            </a:r>
            <a:r>
              <a:rPr lang="en-US" b="1" dirty="0"/>
              <a:t>customer base</a:t>
            </a:r>
            <a:r>
              <a:rPr lang="en-US" dirty="0"/>
              <a:t> is split between corporate (45%) and SMBs (30%)—highlighting a growth opportunity. Meanwhile, </a:t>
            </a:r>
            <a:r>
              <a:rPr lang="en-US" b="1" dirty="0" err="1"/>
              <a:t>product_id’s</a:t>
            </a:r>
            <a:r>
              <a:rPr lang="en-US" b="1" dirty="0"/>
              <a:t> </a:t>
            </a:r>
            <a:r>
              <a:rPr lang="en-US" dirty="0"/>
              <a:t>varies widely, with top sellers driving outsized results. Finally, </a:t>
            </a:r>
            <a:r>
              <a:rPr lang="en-US" b="1" dirty="0"/>
              <a:t>buying patterns</a:t>
            </a:r>
            <a:r>
              <a:rPr lang="en-US" dirty="0"/>
              <a:t> reveal bulk orders are revenue-critical, while frequent small orders ensure steady cash flow.</a:t>
            </a:r>
            <a:endParaRPr lang="en-IN" dirty="0"/>
          </a:p>
        </p:txBody>
      </p:sp>
      <p:pic>
        <p:nvPicPr>
          <p:cNvPr id="5" name="Picture 4">
            <a:extLst>
              <a:ext uri="{FF2B5EF4-FFF2-40B4-BE49-F238E27FC236}">
                <a16:creationId xmlns:a16="http://schemas.microsoft.com/office/drawing/2014/main" id="{B5177B21-8A69-58FC-1568-065607CBFB61}"/>
              </a:ext>
            </a:extLst>
          </p:cNvPr>
          <p:cNvPicPr>
            <a:picLocks noChangeAspect="1"/>
          </p:cNvPicPr>
          <p:nvPr/>
        </p:nvPicPr>
        <p:blipFill>
          <a:blip r:embed="rId2">
            <a:extLst>
              <a:ext uri="{28A0092B-C50C-407E-A947-70E740481C1C}">
                <a14:useLocalDpi xmlns:a14="http://schemas.microsoft.com/office/drawing/2010/main" val="0"/>
              </a:ext>
            </a:extLst>
          </a:blip>
          <a:srcRect l="4049" t="25867" r="56501" b="11467"/>
          <a:stretch>
            <a:fillRect/>
          </a:stretch>
        </p:blipFill>
        <p:spPr>
          <a:xfrm>
            <a:off x="688848" y="2088557"/>
            <a:ext cx="4322064" cy="3983060"/>
          </a:xfrm>
          <a:prstGeom prst="rect">
            <a:avLst/>
          </a:prstGeom>
        </p:spPr>
      </p:pic>
    </p:spTree>
    <p:extLst>
      <p:ext uri="{BB962C8B-B14F-4D97-AF65-F5344CB8AC3E}">
        <p14:creationId xmlns:p14="http://schemas.microsoft.com/office/powerpoint/2010/main" val="2760773829"/>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2.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{1CB29D31-2819-49D6-99EB-3E59EB295BFB}tf56160789_win32</Template>
  <TotalTime>289</TotalTime>
  <Words>860</Words>
  <Application>Microsoft Office PowerPoint</Application>
  <PresentationFormat>Widescreen</PresentationFormat>
  <Paragraphs>44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Bookman Old Style</vt:lpstr>
      <vt:lpstr>Calibri</vt:lpstr>
      <vt:lpstr>Franklin Gothic Book</vt:lpstr>
      <vt:lpstr>Custom</vt:lpstr>
      <vt:lpstr>Northwind Traders Sales Analytics project Business case studies </vt:lpstr>
      <vt:lpstr>Contents</vt:lpstr>
      <vt:lpstr>Project introduction</vt:lpstr>
      <vt:lpstr>Monthly or Quarterly Sales Insights</vt:lpstr>
      <vt:lpstr>Top-Selling Products and Categories</vt:lpstr>
      <vt:lpstr>Sales Contribution by Region</vt:lpstr>
      <vt:lpstr>Customer segmentation and Behaviour</vt:lpstr>
      <vt:lpstr>Employee progress analysis </vt:lpstr>
      <vt:lpstr>Profitability and Margin Analysis</vt:lpstr>
      <vt:lpstr>Key Metrics and KPIs Summary</vt:lpstr>
      <vt:lpstr>Strategic Insights and 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Northwind Traders Sales Analytics project Business case studies</dc:title>
  <dc:creator>Durgarao pampana</dc:creator>
  <cp:lastModifiedBy>Durgarao pampana</cp:lastModifiedBy>
  <cp:revision>12</cp:revision>
  <dcterms:created xsi:type="dcterms:W3CDTF">2025-07-29T17:15:10Z</dcterms:created>
  <dcterms:modified xsi:type="dcterms:W3CDTF">2025-07-31T17:16:26Z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