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61" r:id="rId4"/>
    <p:sldId id="267" r:id="rId5"/>
    <p:sldId id="268" r:id="rId6"/>
    <p:sldId id="269" r:id="rId7"/>
    <p:sldId id="270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1C1B60-9C63-06C9-CC8A-1356EE29E7AE}" v="1470" dt="2020-06-12T01:40:45.339"/>
    <p1510:client id="{EFD65F45-CBCA-B4B7-1DD4-2D4D961D0AE9}" v="336" dt="2020-06-12T02:10:55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F8CE86-8C76-4C21-881F-05D1C8B4BA07}" type="doc">
      <dgm:prSet loTypeId="urn:microsoft.com/office/officeart/2005/8/layout/hierarchy2" loCatId="hierarchy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1481BC8B-381D-4622-9B26-4CF931A8B894}">
      <dgm:prSet phldrT="[Text]" phldr="0"/>
      <dgm:spPr/>
      <dgm:t>
        <a:bodyPr/>
        <a:lstStyle/>
        <a:p>
          <a:r>
            <a:rPr lang="en-US" dirty="0">
              <a:latin typeface="Corbel" panose="020B0503020204020204"/>
            </a:rPr>
            <a:t>Servo </a:t>
          </a:r>
          <a:r>
            <a:rPr lang="en-US" b="0" i="0" u="none" strike="noStrike" cap="none" baseline="0" noProof="0" dirty="0">
              <a:latin typeface="Corbel"/>
            </a:rPr>
            <a:t>motor control for gripper arm</a:t>
          </a:r>
          <a:endParaRPr lang="en-US" dirty="0"/>
        </a:p>
      </dgm:t>
    </dgm:pt>
    <dgm:pt modelId="{A974452A-B707-4A20-8ED4-1CD837C1729D}" type="parTrans" cxnId="{3915940A-1583-4CEF-97F4-22A643D4F5D3}">
      <dgm:prSet/>
      <dgm:spPr/>
      <dgm:t>
        <a:bodyPr/>
        <a:lstStyle/>
        <a:p>
          <a:endParaRPr lang="en-US"/>
        </a:p>
      </dgm:t>
    </dgm:pt>
    <dgm:pt modelId="{C1DAC66C-8247-4832-83DD-46ADDAC16A48}" type="sibTrans" cxnId="{3915940A-1583-4CEF-97F4-22A643D4F5D3}">
      <dgm:prSet/>
      <dgm:spPr/>
      <dgm:t>
        <a:bodyPr/>
        <a:lstStyle/>
        <a:p>
          <a:endParaRPr lang="en-US"/>
        </a:p>
      </dgm:t>
    </dgm:pt>
    <dgm:pt modelId="{E485D266-DF59-48CA-B4F7-48AF93CBC0AB}">
      <dgm:prSet phldrT="[Text]"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Color sensor control</a:t>
          </a:r>
          <a:endParaRPr lang="en-US" dirty="0"/>
        </a:p>
      </dgm:t>
    </dgm:pt>
    <dgm:pt modelId="{86A40D9C-10F9-4388-90AF-C8F9FEEA469D}" type="parTrans" cxnId="{23DDD592-280F-4B64-BFAA-C6E7E9F20C30}">
      <dgm:prSet/>
      <dgm:spPr/>
      <dgm:t>
        <a:bodyPr/>
        <a:lstStyle/>
        <a:p>
          <a:endParaRPr lang="en-US"/>
        </a:p>
      </dgm:t>
    </dgm:pt>
    <dgm:pt modelId="{E6F1004C-9765-4350-BD3C-EE87BC78F103}" type="sibTrans" cxnId="{23DDD592-280F-4B64-BFAA-C6E7E9F20C30}">
      <dgm:prSet/>
      <dgm:spPr/>
      <dgm:t>
        <a:bodyPr/>
        <a:lstStyle/>
        <a:p>
          <a:endParaRPr lang="en-US"/>
        </a:p>
      </dgm:t>
    </dgm:pt>
    <dgm:pt modelId="{596CCB7D-2BBC-4E0E-BA37-4B578E75F22A}">
      <dgm:prSet phldrT="[Text]"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Calculation based on detected colors</a:t>
          </a:r>
          <a:endParaRPr lang="en-US" dirty="0"/>
        </a:p>
      </dgm:t>
    </dgm:pt>
    <dgm:pt modelId="{46140153-2737-40BD-9DE3-DD605EAC1F8C}" type="parTrans" cxnId="{509FB72B-5F17-4659-94B5-06A22D524C11}">
      <dgm:prSet/>
      <dgm:spPr/>
      <dgm:t>
        <a:bodyPr/>
        <a:lstStyle/>
        <a:p>
          <a:endParaRPr lang="en-US"/>
        </a:p>
      </dgm:t>
    </dgm:pt>
    <dgm:pt modelId="{1C0372D3-6B1C-492B-8054-7DB3A2D4D73A}" type="sibTrans" cxnId="{509FB72B-5F17-4659-94B5-06A22D524C11}">
      <dgm:prSet/>
      <dgm:spPr/>
      <dgm:t>
        <a:bodyPr/>
        <a:lstStyle/>
        <a:p>
          <a:endParaRPr lang="en-US"/>
        </a:p>
      </dgm:t>
    </dgm:pt>
    <dgm:pt modelId="{FC380C6B-1AE8-4A85-B3F1-01A18B35ACF5}">
      <dgm:prSet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Arduino NANO</a:t>
          </a:r>
        </a:p>
      </dgm:t>
    </dgm:pt>
    <dgm:pt modelId="{65FC20F4-99A6-4C4A-AD64-9607F455BACD}" type="parTrans" cxnId="{BB30C3F3-4971-478B-8D04-AEE50C158F55}">
      <dgm:prSet/>
      <dgm:spPr/>
    </dgm:pt>
    <dgm:pt modelId="{60D3244C-7E7A-4B76-BA83-E6AA83E0E593}" type="sibTrans" cxnId="{BB30C3F3-4971-478B-8D04-AEE50C158F55}">
      <dgm:prSet/>
      <dgm:spPr/>
      <dgm:t>
        <a:bodyPr/>
        <a:lstStyle/>
        <a:p>
          <a:endParaRPr lang="en-US"/>
        </a:p>
      </dgm:t>
    </dgm:pt>
    <dgm:pt modelId="{8B2292A0-9D96-4074-940C-245C16B6804E}" type="pres">
      <dgm:prSet presAssocID="{DDF8CE86-8C76-4C21-881F-05D1C8B4BA0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1EBA25-CFC2-40BD-9041-43AC4EDBCE73}" type="pres">
      <dgm:prSet presAssocID="{FC380C6B-1AE8-4A85-B3F1-01A18B35ACF5}" presName="root1" presStyleCnt="0"/>
      <dgm:spPr/>
    </dgm:pt>
    <dgm:pt modelId="{A874FC08-383F-4166-BA30-981A091A6CDE}" type="pres">
      <dgm:prSet presAssocID="{FC380C6B-1AE8-4A85-B3F1-01A18B35AC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D05C4B-B852-4016-94ED-CFCB6B18385D}" type="pres">
      <dgm:prSet presAssocID="{FC380C6B-1AE8-4A85-B3F1-01A18B35ACF5}" presName="level2hierChild" presStyleCnt="0"/>
      <dgm:spPr/>
    </dgm:pt>
    <dgm:pt modelId="{FF92ACF9-E582-4F0A-B7BC-3012AFB93956}" type="pres">
      <dgm:prSet presAssocID="{A974452A-B707-4A20-8ED4-1CD837C1729D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A8ACAA51-C3B1-4690-BF5F-DBD1071A9262}" type="pres">
      <dgm:prSet presAssocID="{A974452A-B707-4A20-8ED4-1CD837C1729D}" presName="connTx" presStyleLbl="parChTrans1D2" presStyleIdx="0" presStyleCnt="3"/>
      <dgm:spPr/>
      <dgm:t>
        <a:bodyPr/>
        <a:lstStyle/>
        <a:p>
          <a:endParaRPr lang="en-US"/>
        </a:p>
      </dgm:t>
    </dgm:pt>
    <dgm:pt modelId="{F84F21AD-8A38-4D6E-B782-FE03259488DA}" type="pres">
      <dgm:prSet presAssocID="{1481BC8B-381D-4622-9B26-4CF931A8B894}" presName="root2" presStyleCnt="0"/>
      <dgm:spPr/>
    </dgm:pt>
    <dgm:pt modelId="{7376074B-0A46-41A7-8E98-3F3A769F2621}" type="pres">
      <dgm:prSet presAssocID="{1481BC8B-381D-4622-9B26-4CF931A8B894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26A499-DC8C-47B1-912E-06A4E33461DF}" type="pres">
      <dgm:prSet presAssocID="{1481BC8B-381D-4622-9B26-4CF931A8B894}" presName="level3hierChild" presStyleCnt="0"/>
      <dgm:spPr/>
    </dgm:pt>
    <dgm:pt modelId="{7E1F0D87-53A2-4358-A74E-9BBF1AA01920}" type="pres">
      <dgm:prSet presAssocID="{86A40D9C-10F9-4388-90AF-C8F9FEEA469D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9415312B-3AF5-4FCB-8E08-F91EAA15079E}" type="pres">
      <dgm:prSet presAssocID="{86A40D9C-10F9-4388-90AF-C8F9FEEA469D}" presName="connTx" presStyleLbl="parChTrans1D2" presStyleIdx="1" presStyleCnt="3"/>
      <dgm:spPr/>
      <dgm:t>
        <a:bodyPr/>
        <a:lstStyle/>
        <a:p>
          <a:endParaRPr lang="en-US"/>
        </a:p>
      </dgm:t>
    </dgm:pt>
    <dgm:pt modelId="{D23B4C7B-0B93-4951-B9E7-4D5947099B9D}" type="pres">
      <dgm:prSet presAssocID="{E485D266-DF59-48CA-B4F7-48AF93CBC0AB}" presName="root2" presStyleCnt="0"/>
      <dgm:spPr/>
    </dgm:pt>
    <dgm:pt modelId="{2B56AAF6-3CBC-4C0E-ADCC-6E0FA5B85CFB}" type="pres">
      <dgm:prSet presAssocID="{E485D266-DF59-48CA-B4F7-48AF93CBC0AB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83B680-AD6B-4974-936D-AA9AAA2A2CB8}" type="pres">
      <dgm:prSet presAssocID="{E485D266-DF59-48CA-B4F7-48AF93CBC0AB}" presName="level3hierChild" presStyleCnt="0"/>
      <dgm:spPr/>
    </dgm:pt>
    <dgm:pt modelId="{907B39EB-029B-4B2C-A3C9-328A04454484}" type="pres">
      <dgm:prSet presAssocID="{46140153-2737-40BD-9DE3-DD605EAC1F8C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1C7B1571-3067-4B0F-9008-7E0DCB032A51}" type="pres">
      <dgm:prSet presAssocID="{46140153-2737-40BD-9DE3-DD605EAC1F8C}" presName="connTx" presStyleLbl="parChTrans1D2" presStyleIdx="2" presStyleCnt="3"/>
      <dgm:spPr/>
      <dgm:t>
        <a:bodyPr/>
        <a:lstStyle/>
        <a:p>
          <a:endParaRPr lang="en-US"/>
        </a:p>
      </dgm:t>
    </dgm:pt>
    <dgm:pt modelId="{F11186CA-84C3-4925-BDBD-63156790E210}" type="pres">
      <dgm:prSet presAssocID="{596CCB7D-2BBC-4E0E-BA37-4B578E75F22A}" presName="root2" presStyleCnt="0"/>
      <dgm:spPr/>
    </dgm:pt>
    <dgm:pt modelId="{D1F29440-DADC-4921-8502-E77EE3385BF6}" type="pres">
      <dgm:prSet presAssocID="{596CCB7D-2BBC-4E0E-BA37-4B578E75F22A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9EAB7C-5546-4FB6-9486-99931A00A5A8}" type="pres">
      <dgm:prSet presAssocID="{596CCB7D-2BBC-4E0E-BA37-4B578E75F22A}" presName="level3hierChild" presStyleCnt="0"/>
      <dgm:spPr/>
    </dgm:pt>
  </dgm:ptLst>
  <dgm:cxnLst>
    <dgm:cxn modelId="{5B6B10A7-6C7E-4130-89E2-51FB85D31261}" type="presOf" srcId="{86A40D9C-10F9-4388-90AF-C8F9FEEA469D}" destId="{7E1F0D87-53A2-4358-A74E-9BBF1AA01920}" srcOrd="0" destOrd="0" presId="urn:microsoft.com/office/officeart/2005/8/layout/hierarchy2"/>
    <dgm:cxn modelId="{FDDAC709-8A48-49D8-BF35-7672CA51D710}" type="presOf" srcId="{46140153-2737-40BD-9DE3-DD605EAC1F8C}" destId="{1C7B1571-3067-4B0F-9008-7E0DCB032A51}" srcOrd="1" destOrd="0" presId="urn:microsoft.com/office/officeart/2005/8/layout/hierarchy2"/>
    <dgm:cxn modelId="{82ED1AC2-3F0F-477A-99CB-DFFCF32B8A46}" type="presOf" srcId="{E485D266-DF59-48CA-B4F7-48AF93CBC0AB}" destId="{2B56AAF6-3CBC-4C0E-ADCC-6E0FA5B85CFB}" srcOrd="0" destOrd="0" presId="urn:microsoft.com/office/officeart/2005/8/layout/hierarchy2"/>
    <dgm:cxn modelId="{9FB09FD0-6D9B-4B68-AEBA-FDC39E20A375}" type="presOf" srcId="{596CCB7D-2BBC-4E0E-BA37-4B578E75F22A}" destId="{D1F29440-DADC-4921-8502-E77EE3385BF6}" srcOrd="0" destOrd="0" presId="urn:microsoft.com/office/officeart/2005/8/layout/hierarchy2"/>
    <dgm:cxn modelId="{BB30C3F3-4971-478B-8D04-AEE50C158F55}" srcId="{DDF8CE86-8C76-4C21-881F-05D1C8B4BA07}" destId="{FC380C6B-1AE8-4A85-B3F1-01A18B35ACF5}" srcOrd="0" destOrd="0" parTransId="{65FC20F4-99A6-4C4A-AD64-9607F455BACD}" sibTransId="{60D3244C-7E7A-4B76-BA83-E6AA83E0E593}"/>
    <dgm:cxn modelId="{D4237322-16E6-479F-9DE0-A148CDB4375F}" type="presOf" srcId="{1481BC8B-381D-4622-9B26-4CF931A8B894}" destId="{7376074B-0A46-41A7-8E98-3F3A769F2621}" srcOrd="0" destOrd="0" presId="urn:microsoft.com/office/officeart/2005/8/layout/hierarchy2"/>
    <dgm:cxn modelId="{34735A3D-DCCC-4640-8BBC-C6CA84CE256F}" type="presOf" srcId="{DDF8CE86-8C76-4C21-881F-05D1C8B4BA07}" destId="{8B2292A0-9D96-4074-940C-245C16B6804E}" srcOrd="0" destOrd="0" presId="urn:microsoft.com/office/officeart/2005/8/layout/hierarchy2"/>
    <dgm:cxn modelId="{C5A5B90A-4F54-476C-BB9A-57692D7FAF33}" type="presOf" srcId="{86A40D9C-10F9-4388-90AF-C8F9FEEA469D}" destId="{9415312B-3AF5-4FCB-8E08-F91EAA15079E}" srcOrd="1" destOrd="0" presId="urn:microsoft.com/office/officeart/2005/8/layout/hierarchy2"/>
    <dgm:cxn modelId="{509FB72B-5F17-4659-94B5-06A22D524C11}" srcId="{FC380C6B-1AE8-4A85-B3F1-01A18B35ACF5}" destId="{596CCB7D-2BBC-4E0E-BA37-4B578E75F22A}" srcOrd="2" destOrd="0" parTransId="{46140153-2737-40BD-9DE3-DD605EAC1F8C}" sibTransId="{1C0372D3-6B1C-492B-8054-7DB3A2D4D73A}"/>
    <dgm:cxn modelId="{23DDD592-280F-4B64-BFAA-C6E7E9F20C30}" srcId="{FC380C6B-1AE8-4A85-B3F1-01A18B35ACF5}" destId="{E485D266-DF59-48CA-B4F7-48AF93CBC0AB}" srcOrd="1" destOrd="0" parTransId="{86A40D9C-10F9-4388-90AF-C8F9FEEA469D}" sibTransId="{E6F1004C-9765-4350-BD3C-EE87BC78F103}"/>
    <dgm:cxn modelId="{EFA10F77-3054-469A-8251-01D2FC1423FC}" type="presOf" srcId="{FC380C6B-1AE8-4A85-B3F1-01A18B35ACF5}" destId="{A874FC08-383F-4166-BA30-981A091A6CDE}" srcOrd="0" destOrd="0" presId="urn:microsoft.com/office/officeart/2005/8/layout/hierarchy2"/>
    <dgm:cxn modelId="{66C2019C-BB5E-4F50-A4C7-EFB79C488BF4}" type="presOf" srcId="{A974452A-B707-4A20-8ED4-1CD837C1729D}" destId="{FF92ACF9-E582-4F0A-B7BC-3012AFB93956}" srcOrd="0" destOrd="0" presId="urn:microsoft.com/office/officeart/2005/8/layout/hierarchy2"/>
    <dgm:cxn modelId="{3915940A-1583-4CEF-97F4-22A643D4F5D3}" srcId="{FC380C6B-1AE8-4A85-B3F1-01A18B35ACF5}" destId="{1481BC8B-381D-4622-9B26-4CF931A8B894}" srcOrd="0" destOrd="0" parTransId="{A974452A-B707-4A20-8ED4-1CD837C1729D}" sibTransId="{C1DAC66C-8247-4832-83DD-46ADDAC16A48}"/>
    <dgm:cxn modelId="{E7FDB748-4808-40E0-B994-6F1C85CC5A62}" type="presOf" srcId="{A974452A-B707-4A20-8ED4-1CD837C1729D}" destId="{A8ACAA51-C3B1-4690-BF5F-DBD1071A9262}" srcOrd="1" destOrd="0" presId="urn:microsoft.com/office/officeart/2005/8/layout/hierarchy2"/>
    <dgm:cxn modelId="{E6002842-2F70-4B8D-BB8B-EA924E468A2C}" type="presOf" srcId="{46140153-2737-40BD-9DE3-DD605EAC1F8C}" destId="{907B39EB-029B-4B2C-A3C9-328A04454484}" srcOrd="0" destOrd="0" presId="urn:microsoft.com/office/officeart/2005/8/layout/hierarchy2"/>
    <dgm:cxn modelId="{1214A91C-7DF9-45E9-A7C8-FA3EC3A906F4}" type="presParOf" srcId="{8B2292A0-9D96-4074-940C-245C16B6804E}" destId="{291EBA25-CFC2-40BD-9041-43AC4EDBCE73}" srcOrd="0" destOrd="0" presId="urn:microsoft.com/office/officeart/2005/8/layout/hierarchy2"/>
    <dgm:cxn modelId="{1F8C61FB-67CF-4F81-A15D-89CE5E0F46F7}" type="presParOf" srcId="{291EBA25-CFC2-40BD-9041-43AC4EDBCE73}" destId="{A874FC08-383F-4166-BA30-981A091A6CDE}" srcOrd="0" destOrd="0" presId="urn:microsoft.com/office/officeart/2005/8/layout/hierarchy2"/>
    <dgm:cxn modelId="{89CB92C5-CC93-4693-A4C0-4C59C6327EF3}" type="presParOf" srcId="{291EBA25-CFC2-40BD-9041-43AC4EDBCE73}" destId="{DFD05C4B-B852-4016-94ED-CFCB6B18385D}" srcOrd="1" destOrd="0" presId="urn:microsoft.com/office/officeart/2005/8/layout/hierarchy2"/>
    <dgm:cxn modelId="{4115383C-17D2-4BDC-B5BF-670E9FB8D108}" type="presParOf" srcId="{DFD05C4B-B852-4016-94ED-CFCB6B18385D}" destId="{FF92ACF9-E582-4F0A-B7BC-3012AFB93956}" srcOrd="0" destOrd="0" presId="urn:microsoft.com/office/officeart/2005/8/layout/hierarchy2"/>
    <dgm:cxn modelId="{769DBD6F-34EF-43BD-BE7B-E2CD820D8586}" type="presParOf" srcId="{FF92ACF9-E582-4F0A-B7BC-3012AFB93956}" destId="{A8ACAA51-C3B1-4690-BF5F-DBD1071A9262}" srcOrd="0" destOrd="0" presId="urn:microsoft.com/office/officeart/2005/8/layout/hierarchy2"/>
    <dgm:cxn modelId="{6BFE92FA-07F4-4CBD-BE5B-951D39665DDD}" type="presParOf" srcId="{DFD05C4B-B852-4016-94ED-CFCB6B18385D}" destId="{F84F21AD-8A38-4D6E-B782-FE03259488DA}" srcOrd="1" destOrd="0" presId="urn:microsoft.com/office/officeart/2005/8/layout/hierarchy2"/>
    <dgm:cxn modelId="{BA7BB9A0-950B-4E64-B888-ACDDF72FF25E}" type="presParOf" srcId="{F84F21AD-8A38-4D6E-B782-FE03259488DA}" destId="{7376074B-0A46-41A7-8E98-3F3A769F2621}" srcOrd="0" destOrd="0" presId="urn:microsoft.com/office/officeart/2005/8/layout/hierarchy2"/>
    <dgm:cxn modelId="{934250F9-1BEC-40BE-AE90-09BDFB12AC07}" type="presParOf" srcId="{F84F21AD-8A38-4D6E-B782-FE03259488DA}" destId="{F826A499-DC8C-47B1-912E-06A4E33461DF}" srcOrd="1" destOrd="0" presId="urn:microsoft.com/office/officeart/2005/8/layout/hierarchy2"/>
    <dgm:cxn modelId="{9A385E46-222D-4678-B5B1-094BCB1DED32}" type="presParOf" srcId="{DFD05C4B-B852-4016-94ED-CFCB6B18385D}" destId="{7E1F0D87-53A2-4358-A74E-9BBF1AA01920}" srcOrd="2" destOrd="0" presId="urn:microsoft.com/office/officeart/2005/8/layout/hierarchy2"/>
    <dgm:cxn modelId="{6E741CA0-EBD8-45B1-98D9-0D3BE026CBA7}" type="presParOf" srcId="{7E1F0D87-53A2-4358-A74E-9BBF1AA01920}" destId="{9415312B-3AF5-4FCB-8E08-F91EAA15079E}" srcOrd="0" destOrd="0" presId="urn:microsoft.com/office/officeart/2005/8/layout/hierarchy2"/>
    <dgm:cxn modelId="{C3DCC40B-51E4-4518-9B49-AACFF023CD78}" type="presParOf" srcId="{DFD05C4B-B852-4016-94ED-CFCB6B18385D}" destId="{D23B4C7B-0B93-4951-B9E7-4D5947099B9D}" srcOrd="3" destOrd="0" presId="urn:microsoft.com/office/officeart/2005/8/layout/hierarchy2"/>
    <dgm:cxn modelId="{82932542-A956-4922-B0A4-8EF4C10AE545}" type="presParOf" srcId="{D23B4C7B-0B93-4951-B9E7-4D5947099B9D}" destId="{2B56AAF6-3CBC-4C0E-ADCC-6E0FA5B85CFB}" srcOrd="0" destOrd="0" presId="urn:microsoft.com/office/officeart/2005/8/layout/hierarchy2"/>
    <dgm:cxn modelId="{16409C43-3CCE-4F1D-B520-1102CC5C1217}" type="presParOf" srcId="{D23B4C7B-0B93-4951-B9E7-4D5947099B9D}" destId="{D283B680-AD6B-4974-936D-AA9AAA2A2CB8}" srcOrd="1" destOrd="0" presId="urn:microsoft.com/office/officeart/2005/8/layout/hierarchy2"/>
    <dgm:cxn modelId="{8E0D05AD-80C6-4684-A517-39ABE73563F0}" type="presParOf" srcId="{DFD05C4B-B852-4016-94ED-CFCB6B18385D}" destId="{907B39EB-029B-4B2C-A3C9-328A04454484}" srcOrd="4" destOrd="0" presId="urn:microsoft.com/office/officeart/2005/8/layout/hierarchy2"/>
    <dgm:cxn modelId="{6EE23782-9E0E-4B06-BB89-E41963DD0A6D}" type="presParOf" srcId="{907B39EB-029B-4B2C-A3C9-328A04454484}" destId="{1C7B1571-3067-4B0F-9008-7E0DCB032A51}" srcOrd="0" destOrd="0" presId="urn:microsoft.com/office/officeart/2005/8/layout/hierarchy2"/>
    <dgm:cxn modelId="{44D11046-EEC7-4374-9520-8B73F92442EF}" type="presParOf" srcId="{DFD05C4B-B852-4016-94ED-CFCB6B18385D}" destId="{F11186CA-84C3-4925-BDBD-63156790E210}" srcOrd="5" destOrd="0" presId="urn:microsoft.com/office/officeart/2005/8/layout/hierarchy2"/>
    <dgm:cxn modelId="{59E0B11B-08D1-411B-B015-6947107004C7}" type="presParOf" srcId="{F11186CA-84C3-4925-BDBD-63156790E210}" destId="{D1F29440-DADC-4921-8502-E77EE3385BF6}" srcOrd="0" destOrd="0" presId="urn:microsoft.com/office/officeart/2005/8/layout/hierarchy2"/>
    <dgm:cxn modelId="{D52601E5-0170-4B53-8EFB-4D129F5F3680}" type="presParOf" srcId="{F11186CA-84C3-4925-BDBD-63156790E210}" destId="{869EAB7C-5546-4FB6-9486-99931A00A5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4FC08-383F-4166-BA30-981A091A6CDE}">
      <dsp:nvSpPr>
        <dsp:cNvPr id="0" name=""/>
        <dsp:cNvSpPr/>
      </dsp:nvSpPr>
      <dsp:spPr>
        <a:xfrm>
          <a:off x="1364" y="1101263"/>
          <a:ext cx="1601303" cy="800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Corbel" panose="020B0503020204020204"/>
            </a:rPr>
            <a:t>Arduino NANO</a:t>
          </a:r>
        </a:p>
      </dsp:txBody>
      <dsp:txXfrm>
        <a:off x="24814" y="1124713"/>
        <a:ext cx="1554403" cy="753751"/>
      </dsp:txXfrm>
    </dsp:sp>
    <dsp:sp modelId="{FF92ACF9-E582-4F0A-B7BC-3012AFB93956}">
      <dsp:nvSpPr>
        <dsp:cNvPr id="0" name=""/>
        <dsp:cNvSpPr/>
      </dsp:nvSpPr>
      <dsp:spPr>
        <a:xfrm rot="18289469">
          <a:off x="1362115" y="1017219"/>
          <a:ext cx="1121627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1121627" y="23994"/>
              </a:lnTo>
            </a:path>
          </a:pathLst>
        </a:custGeom>
        <a:noFill/>
        <a:ln w="952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94888" y="1013173"/>
        <a:ext cx="56081" cy="56081"/>
      </dsp:txXfrm>
    </dsp:sp>
    <dsp:sp modelId="{7376074B-0A46-41A7-8E98-3F3A769F2621}">
      <dsp:nvSpPr>
        <dsp:cNvPr id="0" name=""/>
        <dsp:cNvSpPr/>
      </dsp:nvSpPr>
      <dsp:spPr>
        <a:xfrm>
          <a:off x="2243190" y="180513"/>
          <a:ext cx="1601303" cy="800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Corbel" panose="020B0503020204020204"/>
            </a:rPr>
            <a:t>Servo </a:t>
          </a:r>
          <a:r>
            <a:rPr lang="en-US" sz="1700" b="0" i="0" u="none" strike="noStrike" kern="1200" cap="none" baseline="0" noProof="0" dirty="0">
              <a:latin typeface="Corbel"/>
            </a:rPr>
            <a:t>motor control for gripper arm</a:t>
          </a:r>
          <a:endParaRPr lang="en-US" sz="1700" kern="1200" dirty="0"/>
        </a:p>
      </dsp:txBody>
      <dsp:txXfrm>
        <a:off x="2266640" y="203963"/>
        <a:ext cx="1554403" cy="753751"/>
      </dsp:txXfrm>
    </dsp:sp>
    <dsp:sp modelId="{7E1F0D87-53A2-4358-A74E-9BBF1AA01920}">
      <dsp:nvSpPr>
        <dsp:cNvPr id="0" name=""/>
        <dsp:cNvSpPr/>
      </dsp:nvSpPr>
      <dsp:spPr>
        <a:xfrm>
          <a:off x="1602668" y="1477594"/>
          <a:ext cx="640521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640521" y="23994"/>
              </a:lnTo>
            </a:path>
          </a:pathLst>
        </a:custGeom>
        <a:noFill/>
        <a:ln w="952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6916" y="1485575"/>
        <a:ext cx="32026" cy="32026"/>
      </dsp:txXfrm>
    </dsp:sp>
    <dsp:sp modelId="{2B56AAF6-3CBC-4C0E-ADCC-6E0FA5B85CFB}">
      <dsp:nvSpPr>
        <dsp:cNvPr id="0" name=""/>
        <dsp:cNvSpPr/>
      </dsp:nvSpPr>
      <dsp:spPr>
        <a:xfrm>
          <a:off x="2243190" y="1101263"/>
          <a:ext cx="1601303" cy="800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Corbel" panose="020B0503020204020204"/>
            </a:rPr>
            <a:t>Color sensor control</a:t>
          </a:r>
          <a:endParaRPr lang="en-US" sz="1700" kern="1200" dirty="0"/>
        </a:p>
      </dsp:txBody>
      <dsp:txXfrm>
        <a:off x="2266640" y="1124713"/>
        <a:ext cx="1554403" cy="753751"/>
      </dsp:txXfrm>
    </dsp:sp>
    <dsp:sp modelId="{907B39EB-029B-4B2C-A3C9-328A04454484}">
      <dsp:nvSpPr>
        <dsp:cNvPr id="0" name=""/>
        <dsp:cNvSpPr/>
      </dsp:nvSpPr>
      <dsp:spPr>
        <a:xfrm rot="3310531">
          <a:off x="1362115" y="1937969"/>
          <a:ext cx="1121627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1121627" y="23994"/>
              </a:lnTo>
            </a:path>
          </a:pathLst>
        </a:custGeom>
        <a:noFill/>
        <a:ln w="952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94888" y="1933923"/>
        <a:ext cx="56081" cy="56081"/>
      </dsp:txXfrm>
    </dsp:sp>
    <dsp:sp modelId="{D1F29440-DADC-4921-8502-E77EE3385BF6}">
      <dsp:nvSpPr>
        <dsp:cNvPr id="0" name=""/>
        <dsp:cNvSpPr/>
      </dsp:nvSpPr>
      <dsp:spPr>
        <a:xfrm>
          <a:off x="2243190" y="2022012"/>
          <a:ext cx="1601303" cy="800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Corbel" panose="020B0503020204020204"/>
            </a:rPr>
            <a:t>Calculation based on detected colors</a:t>
          </a:r>
          <a:endParaRPr lang="en-US" sz="1700" kern="1200" dirty="0"/>
        </a:p>
      </dsp:txBody>
      <dsp:txXfrm>
        <a:off x="2266640" y="2045462"/>
        <a:ext cx="1554403" cy="753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3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9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88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39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48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25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05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57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1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5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6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4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3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5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4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2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1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2866897"/>
            <a:ext cx="8574622" cy="1138662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 </a:t>
            </a:r>
            <a:r>
              <a:rPr lang="en-US" sz="6700" dirty="0">
                <a:latin typeface="Lato"/>
                <a:ea typeface="+mj-lt"/>
                <a:cs typeface="+mj-lt"/>
              </a:rPr>
              <a:t>PROPOSAL REPORT</a:t>
            </a:r>
            <a:endParaRPr lang="en-US" sz="6700" dirty="0">
              <a:latin typeface="Lat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Lato"/>
                <a:ea typeface="+mn-lt"/>
                <a:cs typeface="+mn-lt"/>
              </a:rPr>
              <a:t>EN2532 </a:t>
            </a:r>
            <a:r>
              <a:rPr lang="en-US" dirty="0">
                <a:latin typeface="Lato"/>
                <a:ea typeface="+mn-lt"/>
                <a:cs typeface="+mn-lt"/>
              </a:rPr>
              <a:t>– Robot Design and Competition</a:t>
            </a:r>
          </a:p>
          <a:p>
            <a:r>
              <a:rPr lang="en-US" dirty="0">
                <a:latin typeface="Lato"/>
                <a:ea typeface="+mn-lt"/>
                <a:cs typeface="+mn-lt"/>
              </a:rPr>
              <a:t>13.06.2020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89E72E1-E9A2-4F16-B9FD-D1BC9428439C}"/>
              </a:ext>
            </a:extLst>
          </p:cNvPr>
          <p:cNvSpPr txBox="1">
            <a:spLocks/>
          </p:cNvSpPr>
          <p:nvPr/>
        </p:nvSpPr>
        <p:spPr>
          <a:xfrm>
            <a:off x="2932119" y="593908"/>
            <a:ext cx="8583914" cy="139885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Lato"/>
                <a:ea typeface="+mj-lt"/>
                <a:cs typeface="+mj-lt"/>
              </a:rPr>
              <a:t>BASC</a:t>
            </a:r>
            <a:br>
              <a:rPr lang="en-US" dirty="0">
                <a:latin typeface="Lato"/>
                <a:ea typeface="+mj-lt"/>
                <a:cs typeface="+mj-lt"/>
              </a:rPr>
            </a:br>
            <a:r>
              <a:rPr lang="en-US" sz="2000" dirty="0">
                <a:latin typeface="Lato"/>
                <a:ea typeface="+mj-lt"/>
                <a:cs typeface="+mj-lt"/>
              </a:rPr>
              <a:t>BATMAN'S ATTEMPT TO SAVE CATWOMAN</a:t>
            </a:r>
            <a:endParaRPr lang="en-US">
              <a:latin typeface="Lato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FBD5B08-5415-4291-AD2D-259853AD09D9}"/>
              </a:ext>
            </a:extLst>
          </p:cNvPr>
          <p:cNvSpPr txBox="1"/>
          <p:nvPr/>
        </p:nvSpPr>
        <p:spPr>
          <a:xfrm>
            <a:off x="1935939" y="502898"/>
            <a:ext cx="652958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>
                <a:solidFill>
                  <a:schemeClr val="tx2"/>
                </a:solidFill>
                <a:latin typeface="Lato"/>
              </a:rPr>
              <a:t>Task Delegation</a:t>
            </a:r>
            <a:endParaRPr lang="en-US" dirty="0">
              <a:solidFill>
                <a:schemeClr val="tx2"/>
              </a:solidFill>
              <a:latin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31BB58E-766F-482B-85F0-A63AB02F0741}"/>
              </a:ext>
            </a:extLst>
          </p:cNvPr>
          <p:cNvSpPr txBox="1"/>
          <p:nvPr/>
        </p:nvSpPr>
        <p:spPr>
          <a:xfrm>
            <a:off x="1872781" y="2008138"/>
            <a:ext cx="10168427" cy="38595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b="1" dirty="0">
                <a:latin typeface="Lato"/>
              </a:rPr>
              <a:t>Phase 2a: </a:t>
            </a:r>
            <a:r>
              <a:rPr lang="en-US" sz="2000" dirty="0">
                <a:latin typeface="Lato"/>
              </a:rPr>
              <a:t>Virtual implementations</a:t>
            </a:r>
            <a:endParaRPr lang="en-US" sz="2000" dirty="0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>
                <a:latin typeface="Lato"/>
              </a:rPr>
              <a:t>Schematic and PCB: </a:t>
            </a:r>
            <a:r>
              <a:rPr lang="en-US" dirty="0" err="1">
                <a:latin typeface="Lato"/>
              </a:rPr>
              <a:t>Thieshanthan</a:t>
            </a:r>
            <a:r>
              <a:rPr lang="en-US" dirty="0">
                <a:latin typeface="Lato"/>
              </a:rPr>
              <a:t>, </a:t>
            </a:r>
            <a:r>
              <a:rPr lang="en-US" dirty="0" err="1">
                <a:latin typeface="Lato"/>
              </a:rPr>
              <a:t>Vidura</a:t>
            </a:r>
            <a:r>
              <a:rPr lang="en-US" dirty="0">
                <a:latin typeface="Lato"/>
              </a:rPr>
              <a:t>, </a:t>
            </a:r>
            <a:r>
              <a:rPr lang="en-US" dirty="0" err="1">
                <a:latin typeface="Lato"/>
              </a:rPr>
              <a:t>Pamuditha,Tharindu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>
                <a:latin typeface="Lato"/>
              </a:rPr>
              <a:t>Coding: Pamuditha, </a:t>
            </a:r>
            <a:r>
              <a:rPr lang="en-US" dirty="0" err="1">
                <a:latin typeface="Lato"/>
              </a:rPr>
              <a:t>Tharindu</a:t>
            </a:r>
            <a:r>
              <a:rPr lang="en-US" dirty="0">
                <a:latin typeface="Lato"/>
              </a:rPr>
              <a:t>, </a:t>
            </a:r>
            <a:r>
              <a:rPr lang="en-US" dirty="0" err="1">
                <a:latin typeface="Lato"/>
              </a:rPr>
              <a:t>Yomali</a:t>
            </a:r>
            <a:r>
              <a:rPr lang="en-US" dirty="0">
                <a:latin typeface="Lato"/>
              </a:rPr>
              <a:t>, </a:t>
            </a:r>
            <a:r>
              <a:rPr lang="en-US" dirty="0" err="1">
                <a:latin typeface="Lato"/>
              </a:rPr>
              <a:t>Yasod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>
                <a:latin typeface="Lato"/>
              </a:rPr>
              <a:t>Mechanical design: </a:t>
            </a:r>
            <a:r>
              <a:rPr lang="en-US" dirty="0" err="1">
                <a:latin typeface="Lato"/>
              </a:rPr>
              <a:t>Yasod</a:t>
            </a:r>
            <a:r>
              <a:rPr lang="en-US" dirty="0">
                <a:latin typeface="Lato"/>
              </a:rPr>
              <a:t>, </a:t>
            </a:r>
            <a:r>
              <a:rPr lang="en-US" dirty="0" err="1">
                <a:latin typeface="Lato"/>
              </a:rPr>
              <a:t>Vidura</a:t>
            </a:r>
            <a:r>
              <a:rPr lang="en-US" dirty="0">
                <a:latin typeface="Lato"/>
              </a:rPr>
              <a:t>, </a:t>
            </a:r>
            <a:r>
              <a:rPr lang="en-US" dirty="0" err="1">
                <a:latin typeface="Lato"/>
              </a:rPr>
              <a:t>Yomali</a:t>
            </a:r>
            <a:r>
              <a:rPr lang="en-US" dirty="0">
                <a:latin typeface="Lato"/>
              </a:rPr>
              <a:t>, </a:t>
            </a:r>
            <a:r>
              <a:rPr lang="en-US" dirty="0" err="1">
                <a:latin typeface="Lato"/>
              </a:rPr>
              <a:t>Thieshanthan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b="1" dirty="0">
                <a:latin typeface="Lato"/>
              </a:rPr>
              <a:t>Phase 2b: </a:t>
            </a:r>
            <a:r>
              <a:rPr lang="en-US" sz="2000" dirty="0">
                <a:latin typeface="Lato"/>
              </a:rPr>
              <a:t>Actual implementation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b="1" dirty="0">
                <a:latin typeface="Lato"/>
              </a:rPr>
              <a:t>Phase 3: </a:t>
            </a:r>
            <a:r>
              <a:rPr lang="en-US" sz="2000" dirty="0" smtClean="0">
                <a:latin typeface="Lato"/>
              </a:rPr>
              <a:t>Testing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US" sz="2000" dirty="0">
              <a:latin typeface="Lato"/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 smtClean="0">
                <a:latin typeface="Lato"/>
                <a:ea typeface="+mn-lt"/>
                <a:cs typeface="+mn-lt"/>
              </a:rPr>
              <a:t>We are currently in the phase 2a.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Lato"/>
              </a:rPr>
              <a:t>Task delegation for phase 2b and phase 3 will be decided when the university starts.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6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FBD5B08-5415-4291-AD2D-259853AD09D9}"/>
              </a:ext>
            </a:extLst>
          </p:cNvPr>
          <p:cNvSpPr txBox="1"/>
          <p:nvPr/>
        </p:nvSpPr>
        <p:spPr>
          <a:xfrm>
            <a:off x="1935939" y="502898"/>
            <a:ext cx="652958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 dirty="0">
                <a:solidFill>
                  <a:schemeClr val="tx2"/>
                </a:solidFill>
                <a:latin typeface="Lato"/>
              </a:rPr>
              <a:t>Overall Strategy</a:t>
            </a:r>
            <a:endParaRPr lang="en-US" dirty="0">
              <a:solidFill>
                <a:schemeClr val="tx2"/>
              </a:solidFill>
              <a:latin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31BB58E-766F-482B-85F0-A63AB02F0741}"/>
              </a:ext>
            </a:extLst>
          </p:cNvPr>
          <p:cNvSpPr txBox="1"/>
          <p:nvPr/>
        </p:nvSpPr>
        <p:spPr>
          <a:xfrm>
            <a:off x="1855263" y="1473862"/>
            <a:ext cx="1072897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Lato"/>
              </a:rPr>
              <a:t>We have divided the task into six subtasks.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D96D6BA-F787-4C23-A613-A7E07E328843}"/>
              </a:ext>
            </a:extLst>
          </p:cNvPr>
          <p:cNvSpPr txBox="1"/>
          <p:nvPr/>
        </p:nvSpPr>
        <p:spPr>
          <a:xfrm>
            <a:off x="2458498" y="1872934"/>
            <a:ext cx="4939530" cy="13014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Lato"/>
              </a:rPr>
              <a:t>Line following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Lato"/>
              </a:rPr>
              <a:t>Wall following &amp; pillar detection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Lato"/>
              </a:rPr>
              <a:t>Circle navigation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91174DC-3E6D-40B1-8767-F8D758D3FB53}"/>
              </a:ext>
            </a:extLst>
          </p:cNvPr>
          <p:cNvSpPr txBox="1"/>
          <p:nvPr/>
        </p:nvSpPr>
        <p:spPr>
          <a:xfrm>
            <a:off x="1853166" y="3167607"/>
            <a:ext cx="9774289" cy="29392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Lato"/>
              </a:rPr>
              <a:t>We thought of handling each task in a modular manner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>
                <a:latin typeface="Lato"/>
                <a:ea typeface="+mn-lt"/>
                <a:cs typeface="+mn-lt"/>
              </a:rPr>
              <a:t>Switching between line following and wall following will be done by firing TOF sensors prior to the wall part </a:t>
            </a:r>
            <a:r>
              <a:rPr lang="en-US" sz="2000">
                <a:solidFill>
                  <a:srgbClr val="FF0000"/>
                </a:solidFill>
                <a:latin typeface="Lato"/>
                <a:ea typeface="+mn-lt"/>
                <a:cs typeface="+mn-lt"/>
              </a:rPr>
              <a:t>*</a:t>
            </a:r>
            <a:endParaRPr lang="en-US" sz="2000">
              <a:solidFill>
                <a:srgbClr val="FF0000"/>
              </a:solidFill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Lato"/>
              </a:rPr>
              <a:t>Box manipulation is the most crucial subtask in the competition</a:t>
            </a:r>
            <a:endParaRPr lang="en-US" sz="2000" dirty="0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Lato"/>
              </a:rPr>
              <a:t>Two color sensors will be used</a:t>
            </a:r>
            <a:endParaRPr lang="en-US" sz="2000" dirty="0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Lato"/>
              </a:rPr>
              <a:t>A gripping mechanism for the box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US" sz="2000">
                <a:latin typeface="Lato"/>
              </a:rPr>
              <a:t>Ramp navigation will be done using a feedback loop of gyroscope and motors</a:t>
            </a:r>
            <a:endParaRPr lang="en-US" sz="200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EE97D52-619A-401B-A496-CC79027D474B}"/>
              </a:ext>
            </a:extLst>
          </p:cNvPr>
          <p:cNvSpPr txBox="1"/>
          <p:nvPr/>
        </p:nvSpPr>
        <p:spPr>
          <a:xfrm>
            <a:off x="6548772" y="1881690"/>
            <a:ext cx="4764358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Lato"/>
              </a:rPr>
              <a:t>Box manipulation and color detection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Lato"/>
              </a:rPr>
              <a:t>Ramp navigation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Lato"/>
              </a:rPr>
              <a:t>Gate area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6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FBD5B08-5415-4291-AD2D-259853AD09D9}"/>
              </a:ext>
            </a:extLst>
          </p:cNvPr>
          <p:cNvSpPr txBox="1"/>
          <p:nvPr/>
        </p:nvSpPr>
        <p:spPr>
          <a:xfrm>
            <a:off x="1935939" y="502898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 dirty="0">
                <a:solidFill>
                  <a:schemeClr val="tx2"/>
                </a:solidFill>
                <a:latin typeface="Lato"/>
              </a:rPr>
              <a:t>Sensors</a:t>
            </a:r>
            <a:endParaRPr lang="en-US" dirty="0">
              <a:solidFill>
                <a:schemeClr val="tx2"/>
              </a:solidFill>
              <a:latin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31BB58E-766F-482B-85F0-A63AB02F0741}"/>
              </a:ext>
            </a:extLst>
          </p:cNvPr>
          <p:cNvSpPr txBox="1"/>
          <p:nvPr/>
        </p:nvSpPr>
        <p:spPr>
          <a:xfrm>
            <a:off x="2085825" y="1580302"/>
            <a:ext cx="9589829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Lato"/>
              </a:rPr>
              <a:t>The </a:t>
            </a:r>
            <a:r>
              <a:rPr lang="en-US" sz="2000" b="1" dirty="0" err="1">
                <a:latin typeface="Lato"/>
              </a:rPr>
              <a:t>Raykha</a:t>
            </a:r>
            <a:r>
              <a:rPr lang="en-US" sz="2000" b="1" dirty="0">
                <a:latin typeface="Lato"/>
              </a:rPr>
              <a:t> S8 IR sensor module</a:t>
            </a:r>
            <a:endParaRPr lang="en-US" b="1">
              <a:latin typeface="Lato"/>
            </a:endParaRPr>
          </a:p>
          <a:p>
            <a:endParaRPr lang="en-US" dirty="0">
              <a:latin typeface="Lato"/>
            </a:endParaRPr>
          </a:p>
          <a:p>
            <a:endParaRPr lang="en-US" dirty="0">
              <a:latin typeface="Lato"/>
            </a:endParaRPr>
          </a:p>
          <a:p>
            <a:pPr algn="r"/>
            <a:r>
              <a:rPr lang="en-US" sz="2000" b="1" dirty="0">
                <a:latin typeface="Lato"/>
              </a:rPr>
              <a:t>The TCS 3200 color sensor modules</a:t>
            </a:r>
          </a:p>
          <a:p>
            <a:pPr algn="r"/>
            <a:r>
              <a:rPr lang="en-US" sz="1600" dirty="0">
                <a:latin typeface="Lato"/>
              </a:rPr>
              <a:t>2 sensors</a:t>
            </a:r>
          </a:p>
          <a:p>
            <a:pPr algn="r"/>
            <a:r>
              <a:rPr lang="en-US" sz="1600" dirty="0">
                <a:latin typeface="Lato"/>
              </a:rPr>
              <a:t>one on the gripper to detect the front face</a:t>
            </a:r>
            <a:endParaRPr lang="en-US" dirty="0"/>
          </a:p>
          <a:p>
            <a:pPr algn="r"/>
            <a:r>
              <a:rPr lang="en-US" sz="1600" dirty="0">
                <a:latin typeface="Lato"/>
              </a:rPr>
              <a:t>The other sensor to detect the bottom surface</a:t>
            </a:r>
          </a:p>
          <a:p>
            <a:endParaRPr lang="en-US" dirty="0">
              <a:latin typeface="Lato"/>
            </a:endParaRPr>
          </a:p>
          <a:p>
            <a:endParaRPr lang="en-US" dirty="0">
              <a:latin typeface="Lato"/>
            </a:endParaRPr>
          </a:p>
          <a:p>
            <a:r>
              <a:rPr lang="en-US" sz="2000" b="1" dirty="0">
                <a:latin typeface="Lato"/>
              </a:rPr>
              <a:t>VL530LX TOF sensor for distance measurement </a:t>
            </a:r>
          </a:p>
          <a:p>
            <a:r>
              <a:rPr lang="en-US" sz="1600" dirty="0">
                <a:latin typeface="Lato"/>
              </a:rPr>
              <a:t>2 sensors on either side for pillar and wall detection</a:t>
            </a:r>
          </a:p>
          <a:p>
            <a:r>
              <a:rPr lang="en-US" sz="1600" dirty="0">
                <a:latin typeface="Lato"/>
              </a:rPr>
              <a:t>1 sensor in front for the box detection</a:t>
            </a:r>
          </a:p>
          <a:p>
            <a:endParaRPr lang="en-US" dirty="0">
              <a:latin typeface="Lato"/>
            </a:endParaRPr>
          </a:p>
          <a:p>
            <a:endParaRPr lang="en-US" dirty="0">
              <a:latin typeface="Lato"/>
            </a:endParaRPr>
          </a:p>
          <a:p>
            <a:pPr algn="r"/>
            <a:r>
              <a:rPr lang="en-US" sz="2000" b="1" dirty="0">
                <a:latin typeface="Lato"/>
              </a:rPr>
              <a:t>MPU 6050 Gyroscope</a:t>
            </a:r>
          </a:p>
        </p:txBody>
      </p:sp>
      <p:pic>
        <p:nvPicPr>
          <p:cNvPr id="4" name="Picture 4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F518E0B0-83BE-4A38-943C-AAB4A9812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874" y="755455"/>
            <a:ext cx="1876425" cy="1200150"/>
          </a:xfrm>
          <a:prstGeom prst="rect">
            <a:avLst/>
          </a:prstGeom>
        </p:spPr>
      </p:pic>
      <p:pic>
        <p:nvPicPr>
          <p:cNvPr id="5" name="Picture 5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180C7037-40F5-4C7A-8569-D339784E4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027" y="2431724"/>
            <a:ext cx="1590675" cy="1304925"/>
          </a:xfrm>
          <a:prstGeom prst="rect">
            <a:avLst/>
          </a:prstGeom>
        </p:spPr>
      </p:pic>
      <p:pic>
        <p:nvPicPr>
          <p:cNvPr id="6" name="Picture 6" descr="A picture containing meter&#10;&#10;Description generated with very high confidence">
            <a:extLst>
              <a:ext uri="{FF2B5EF4-FFF2-40B4-BE49-F238E27FC236}">
                <a16:creationId xmlns="" xmlns:a16="http://schemas.microsoft.com/office/drawing/2014/main" id="{3D843585-5128-43D1-9194-C24522FA4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098" y="3740031"/>
            <a:ext cx="2371725" cy="914400"/>
          </a:xfrm>
          <a:prstGeom prst="rect">
            <a:avLst/>
          </a:prstGeom>
        </p:spPr>
      </p:pic>
      <p:pic>
        <p:nvPicPr>
          <p:cNvPr id="7" name="Picture 7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314C1FE1-588E-4668-A18E-80F70C8CB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303" y="5254438"/>
            <a:ext cx="13239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1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FBD5B08-5415-4291-AD2D-259853AD09D9}"/>
              </a:ext>
            </a:extLst>
          </p:cNvPr>
          <p:cNvSpPr txBox="1"/>
          <p:nvPr/>
        </p:nvSpPr>
        <p:spPr>
          <a:xfrm>
            <a:off x="1935939" y="502898"/>
            <a:ext cx="56388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 dirty="0">
                <a:solidFill>
                  <a:schemeClr val="tx2"/>
                </a:solidFill>
                <a:latin typeface="Lato"/>
              </a:rPr>
              <a:t>The Processing Unit</a:t>
            </a:r>
            <a:endParaRPr lang="en-US" dirty="0">
              <a:solidFill>
                <a:schemeClr val="tx2"/>
              </a:solidFill>
              <a:latin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31BB58E-766F-482B-85F0-A63AB02F0741}"/>
              </a:ext>
            </a:extLst>
          </p:cNvPr>
          <p:cNvSpPr txBox="1"/>
          <p:nvPr/>
        </p:nvSpPr>
        <p:spPr>
          <a:xfrm>
            <a:off x="2023072" y="1938890"/>
            <a:ext cx="6371500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b="1" dirty="0">
                <a:latin typeface="Lato"/>
              </a:rPr>
              <a:t>Arduino MEGA2560</a:t>
            </a:r>
            <a:endParaRPr lang="en-US" sz="2000" b="1" dirty="0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Lato"/>
              </a:rPr>
              <a:t>Arduino modules have a wide range of libraries.</a:t>
            </a:r>
            <a:endParaRPr lang="en-US" sz="2000" dirty="0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Lato"/>
              </a:rPr>
              <a:t>The clock speed, flash memory, RAM and Interrupt count is higher than UNO/NANO</a:t>
            </a:r>
            <a:endParaRPr lang="en-US" sz="2000" dirty="0">
              <a:latin typeface="Corbel" panose="020B0503020204020204"/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="" xmlns:a16="http://schemas.microsoft.com/office/drawing/2014/main" id="{149D0A6E-40D9-490F-BED5-58598B6D1E8A}"/>
              </a:ext>
            </a:extLst>
          </p:cNvPr>
          <p:cNvSpPr/>
          <p:nvPr/>
        </p:nvSpPr>
        <p:spPr>
          <a:xfrm>
            <a:off x="3137648" y="4379258"/>
            <a:ext cx="1057835" cy="6902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Raykha</a:t>
            </a:r>
            <a:r>
              <a:rPr lang="en-US" dirty="0"/>
              <a:t> S8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="" xmlns:a16="http://schemas.microsoft.com/office/drawing/2014/main" id="{8AD2B28D-3362-4079-99F9-9CC90CAC1B0D}"/>
              </a:ext>
            </a:extLst>
          </p:cNvPr>
          <p:cNvSpPr/>
          <p:nvPr/>
        </p:nvSpPr>
        <p:spPr>
          <a:xfrm>
            <a:off x="4984377" y="5688105"/>
            <a:ext cx="1407458" cy="7709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Motor controller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="" xmlns:a16="http://schemas.microsoft.com/office/drawing/2014/main" id="{31205D1C-3827-4101-851F-E1640BF36AA4}"/>
              </a:ext>
            </a:extLst>
          </p:cNvPr>
          <p:cNvSpPr/>
          <p:nvPr/>
        </p:nvSpPr>
        <p:spPr>
          <a:xfrm>
            <a:off x="7207622" y="5741892"/>
            <a:ext cx="1443317" cy="34066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Gyroscope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="" xmlns:a16="http://schemas.microsoft.com/office/drawing/2014/main" id="{5E080B6D-BE4F-4070-9D15-FDE1155A84F1}"/>
              </a:ext>
            </a:extLst>
          </p:cNvPr>
          <p:cNvSpPr/>
          <p:nvPr/>
        </p:nvSpPr>
        <p:spPr>
          <a:xfrm>
            <a:off x="8731623" y="5741894"/>
            <a:ext cx="1183341" cy="5558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Arduino NANO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="" xmlns:a16="http://schemas.microsoft.com/office/drawing/2014/main" id="{53A2CD8E-E995-457D-AD2B-E4FFEB9AA895}"/>
              </a:ext>
            </a:extLst>
          </p:cNvPr>
          <p:cNvSpPr/>
          <p:nvPr/>
        </p:nvSpPr>
        <p:spPr>
          <a:xfrm>
            <a:off x="10013576" y="5741893"/>
            <a:ext cx="914400" cy="3854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TOFs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="" xmlns:a16="http://schemas.microsoft.com/office/drawing/2014/main" id="{2698207C-F70C-4F08-9643-1FB7F062616C}"/>
              </a:ext>
            </a:extLst>
          </p:cNvPr>
          <p:cNvSpPr/>
          <p:nvPr/>
        </p:nvSpPr>
        <p:spPr>
          <a:xfrm>
            <a:off x="5100917" y="4370292"/>
            <a:ext cx="1183341" cy="7082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Arduino MEGA</a:t>
            </a:r>
          </a:p>
        </p:txBody>
      </p:sp>
      <p:sp>
        <p:nvSpPr>
          <p:cNvPr id="168" name="Arrow: Up-Down 167">
            <a:extLst>
              <a:ext uri="{FF2B5EF4-FFF2-40B4-BE49-F238E27FC236}">
                <a16:creationId xmlns="" xmlns:a16="http://schemas.microsoft.com/office/drawing/2014/main" id="{145D3BEB-1268-49F3-916B-020552FC1B0F}"/>
              </a:ext>
            </a:extLst>
          </p:cNvPr>
          <p:cNvSpPr/>
          <p:nvPr/>
        </p:nvSpPr>
        <p:spPr>
          <a:xfrm rot="5400000">
            <a:off x="8708943" y="2054443"/>
            <a:ext cx="493058" cy="5333998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Arrow: Up-Down 170">
            <a:extLst>
              <a:ext uri="{FF2B5EF4-FFF2-40B4-BE49-F238E27FC236}">
                <a16:creationId xmlns="" xmlns:a16="http://schemas.microsoft.com/office/drawing/2014/main" id="{B85C31B3-0E2A-48C1-8F91-1197E1EF4535}"/>
              </a:ext>
            </a:extLst>
          </p:cNvPr>
          <p:cNvSpPr/>
          <p:nvPr/>
        </p:nvSpPr>
        <p:spPr>
          <a:xfrm>
            <a:off x="7848331" y="4833499"/>
            <a:ext cx="313765" cy="905434"/>
          </a:xfrm>
          <a:prstGeom prst="upDown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Arrow: Up 173">
            <a:extLst>
              <a:ext uri="{FF2B5EF4-FFF2-40B4-BE49-F238E27FC236}">
                <a16:creationId xmlns="" xmlns:a16="http://schemas.microsoft.com/office/drawing/2014/main" id="{1A702D55-D337-4D84-AA85-9C93CBA2514B}"/>
              </a:ext>
            </a:extLst>
          </p:cNvPr>
          <p:cNvSpPr/>
          <p:nvPr/>
        </p:nvSpPr>
        <p:spPr>
          <a:xfrm rot="5400000">
            <a:off x="4396360" y="4270496"/>
            <a:ext cx="502022" cy="896469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Arrow: Up 174">
            <a:extLst>
              <a:ext uri="{FF2B5EF4-FFF2-40B4-BE49-F238E27FC236}">
                <a16:creationId xmlns="" xmlns:a16="http://schemas.microsoft.com/office/drawing/2014/main" id="{E7E52AB2-B2BE-42EE-905C-CD27E6A76926}"/>
              </a:ext>
            </a:extLst>
          </p:cNvPr>
          <p:cNvSpPr/>
          <p:nvPr/>
        </p:nvSpPr>
        <p:spPr>
          <a:xfrm rot="10800000">
            <a:off x="5449990" y="5084041"/>
            <a:ext cx="484094" cy="609599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="" xmlns:a16="http://schemas.microsoft.com/office/drawing/2014/main" id="{C2BCC584-E6B2-47D9-8F1C-76A6EAF3BC50}"/>
              </a:ext>
            </a:extLst>
          </p:cNvPr>
          <p:cNvSpPr txBox="1"/>
          <p:nvPr/>
        </p:nvSpPr>
        <p:spPr>
          <a:xfrm>
            <a:off x="8497421" y="4543985"/>
            <a:ext cx="17122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Lato"/>
              </a:rPr>
              <a:t>I2C bus</a:t>
            </a:r>
          </a:p>
        </p:txBody>
      </p:sp>
      <p:sp>
        <p:nvSpPr>
          <p:cNvPr id="1010" name="Arrow: Up-Down 1009">
            <a:extLst>
              <a:ext uri="{FF2B5EF4-FFF2-40B4-BE49-F238E27FC236}">
                <a16:creationId xmlns="" xmlns:a16="http://schemas.microsoft.com/office/drawing/2014/main" id="{8318ACA8-86ED-4BD5-9CE8-32AA2333F86C}"/>
              </a:ext>
            </a:extLst>
          </p:cNvPr>
          <p:cNvSpPr/>
          <p:nvPr/>
        </p:nvSpPr>
        <p:spPr>
          <a:xfrm>
            <a:off x="9166143" y="4833499"/>
            <a:ext cx="313765" cy="905434"/>
          </a:xfrm>
          <a:prstGeom prst="upDown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1" name="Arrow: Up-Down 1010">
            <a:extLst>
              <a:ext uri="{FF2B5EF4-FFF2-40B4-BE49-F238E27FC236}">
                <a16:creationId xmlns="" xmlns:a16="http://schemas.microsoft.com/office/drawing/2014/main" id="{2FCDABC1-0126-4D7F-AA3E-A8A734A0D9AF}"/>
              </a:ext>
            </a:extLst>
          </p:cNvPr>
          <p:cNvSpPr/>
          <p:nvPr/>
        </p:nvSpPr>
        <p:spPr>
          <a:xfrm>
            <a:off x="10313624" y="4833498"/>
            <a:ext cx="313765" cy="905434"/>
          </a:xfrm>
          <a:prstGeom prst="upDown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0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FBD5B08-5415-4291-AD2D-259853AD09D9}"/>
              </a:ext>
            </a:extLst>
          </p:cNvPr>
          <p:cNvSpPr txBox="1"/>
          <p:nvPr/>
        </p:nvSpPr>
        <p:spPr>
          <a:xfrm>
            <a:off x="1935939" y="502898"/>
            <a:ext cx="56388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 dirty="0">
                <a:solidFill>
                  <a:schemeClr val="tx2"/>
                </a:solidFill>
                <a:latin typeface="Lato"/>
              </a:rPr>
              <a:t>The Processing Unit</a:t>
            </a:r>
            <a:endParaRPr lang="en-US" dirty="0">
              <a:solidFill>
                <a:schemeClr val="tx2"/>
              </a:solidFill>
              <a:latin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31BB58E-766F-482B-85F0-A63AB02F0741}"/>
              </a:ext>
            </a:extLst>
          </p:cNvPr>
          <p:cNvSpPr txBox="1"/>
          <p:nvPr/>
        </p:nvSpPr>
        <p:spPr>
          <a:xfrm>
            <a:off x="2085825" y="1956820"/>
            <a:ext cx="4901289" cy="17697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b="1" dirty="0">
                <a:latin typeface="Lato"/>
              </a:rPr>
              <a:t>Arduino NANO</a:t>
            </a:r>
            <a:endParaRPr lang="en-US" sz="2000" b="1" dirty="0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Lato"/>
              </a:rPr>
              <a:t>For Better modularity and debugging, use a separate controller for the box handling mechanism.</a:t>
            </a:r>
          </a:p>
        </p:txBody>
      </p:sp>
      <p:graphicFrame>
        <p:nvGraphicFramePr>
          <p:cNvPr id="177" name="Diagram 177">
            <a:extLst>
              <a:ext uri="{FF2B5EF4-FFF2-40B4-BE49-F238E27FC236}">
                <a16:creationId xmlns="" xmlns:a16="http://schemas.microsoft.com/office/drawing/2014/main" id="{3FE7F628-45F2-4865-9AA9-05C533C56F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74511"/>
              </p:ext>
            </p:extLst>
          </p:nvPr>
        </p:nvGraphicFramePr>
        <p:xfrm>
          <a:off x="7431741" y="1178858"/>
          <a:ext cx="3845859" cy="3003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1F1C56B-27C2-493B-821A-905227EE99A4}"/>
              </a:ext>
            </a:extLst>
          </p:cNvPr>
          <p:cNvSpPr txBox="1"/>
          <p:nvPr/>
        </p:nvSpPr>
        <p:spPr>
          <a:xfrm>
            <a:off x="2190338" y="4862859"/>
            <a:ext cx="771620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Lato"/>
              </a:rPr>
              <a:t>A debugging interface, indicator LEDs are also connected to the main processor.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4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FBD5B08-5415-4291-AD2D-259853AD09D9}"/>
              </a:ext>
            </a:extLst>
          </p:cNvPr>
          <p:cNvSpPr txBox="1"/>
          <p:nvPr/>
        </p:nvSpPr>
        <p:spPr>
          <a:xfrm>
            <a:off x="1935939" y="502898"/>
            <a:ext cx="652958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 dirty="0">
                <a:solidFill>
                  <a:schemeClr val="tx2"/>
                </a:solidFill>
                <a:latin typeface="Lato"/>
              </a:rPr>
              <a:t>Actuators – Gear motors</a:t>
            </a:r>
            <a:endParaRPr lang="en-US" dirty="0">
              <a:solidFill>
                <a:schemeClr val="tx2"/>
              </a:solidFill>
              <a:latin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31BB58E-766F-482B-85F0-A63AB02F0741}"/>
              </a:ext>
            </a:extLst>
          </p:cNvPr>
          <p:cNvSpPr txBox="1"/>
          <p:nvPr/>
        </p:nvSpPr>
        <p:spPr>
          <a:xfrm>
            <a:off x="1356022" y="1473862"/>
            <a:ext cx="10728978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/>
            <a:r>
              <a:rPr lang="en-US" sz="2000" dirty="0">
                <a:latin typeface="Lato"/>
              </a:rPr>
              <a:t>According to our calculations for the worst-case scenario in previous assignment (4)</a:t>
            </a:r>
            <a:endParaRPr lang="en-US" sz="2000" dirty="0">
              <a:ea typeface="+mn-lt"/>
              <a:cs typeface="+mn-lt"/>
            </a:endParaRPr>
          </a:p>
          <a:p>
            <a:pPr marL="1200150" lvl="1" indent="-285750">
              <a:buFont typeface="Arial"/>
              <a:buChar char="•"/>
            </a:pPr>
            <a:r>
              <a:rPr lang="en-US" sz="2000" dirty="0">
                <a:latin typeface="Lato"/>
              </a:rPr>
              <a:t>Total weight – 1.5 kg</a:t>
            </a:r>
            <a:endParaRPr lang="en-US" sz="2000" dirty="0">
              <a:ea typeface="+mn-lt"/>
              <a:cs typeface="+mn-lt"/>
            </a:endParaRPr>
          </a:p>
          <a:p>
            <a:pPr marL="1200150" lvl="1" indent="-285750">
              <a:buFont typeface="Arial"/>
              <a:buChar char="•"/>
            </a:pPr>
            <a:r>
              <a:rPr lang="en-US" sz="2000" dirty="0">
                <a:latin typeface="Lato"/>
              </a:rPr>
              <a:t>Torque require for a wheel – 0.777 </a:t>
            </a:r>
            <a:r>
              <a:rPr lang="en-US" sz="2000" dirty="0" err="1">
                <a:latin typeface="Lato"/>
              </a:rPr>
              <a:t>kgcm</a:t>
            </a:r>
            <a:endParaRPr lang="en-US" sz="2000" dirty="0" err="1">
              <a:ea typeface="+mn-lt"/>
              <a:cs typeface="+mn-lt"/>
            </a:endParaRPr>
          </a:p>
          <a:p>
            <a:pPr marL="1200150" lvl="1" indent="-285750">
              <a:buFont typeface="Arial"/>
              <a:buChar char="•"/>
            </a:pPr>
            <a:r>
              <a:rPr lang="en-US" sz="2000" dirty="0">
                <a:latin typeface="Lato"/>
              </a:rPr>
              <a:t>Maximum stall torque - 1.036  </a:t>
            </a:r>
            <a:r>
              <a:rPr lang="en-US" sz="2000" dirty="0" err="1">
                <a:latin typeface="Lato"/>
              </a:rPr>
              <a:t>kgcm</a:t>
            </a:r>
            <a:endParaRPr lang="en-US" sz="2000" dirty="0" err="1">
              <a:ea typeface="+mn-lt"/>
              <a:cs typeface="+mn-lt"/>
            </a:endParaRPr>
          </a:p>
          <a:p>
            <a:pPr marL="1200150" lvl="1" indent="-285750">
              <a:buFont typeface="Arial"/>
              <a:buChar char="•"/>
            </a:pPr>
            <a:r>
              <a:rPr lang="en-US" sz="2000" dirty="0">
                <a:latin typeface="Lato"/>
              </a:rPr>
              <a:t>Maximum power output – 0.144W</a:t>
            </a:r>
            <a:endParaRPr lang="en-US" sz="2000" dirty="0">
              <a:latin typeface="Corbel" panose="020B0503020204020204"/>
            </a:endParaRPr>
          </a:p>
          <a:p>
            <a:pPr marL="1200150" lvl="1" indent="-285750">
              <a:buFont typeface="Arial"/>
              <a:buChar char="•"/>
            </a:pPr>
            <a:r>
              <a:rPr lang="en-US" sz="2000" dirty="0">
                <a:latin typeface="Lato"/>
              </a:rPr>
              <a:t>Power require in climb down the ramp – 0.11W</a:t>
            </a:r>
            <a:endParaRPr lang="en-US" sz="2000" dirty="0">
              <a:latin typeface="Corbel" panose="020B0503020204020204"/>
            </a:endParaRPr>
          </a:p>
          <a:p>
            <a:pPr marL="1200150" lvl="1" indent="-285750">
              <a:buFont typeface="Arial"/>
              <a:buChar char="•"/>
            </a:pPr>
            <a:r>
              <a:rPr lang="en-US" sz="2000" dirty="0">
                <a:latin typeface="Lato"/>
              </a:rPr>
              <a:t>Maximum speed need in flat ground – 26.52 rpm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pPr lvl="1"/>
            <a:r>
              <a:rPr lang="en-US" sz="2000" dirty="0">
                <a:latin typeface="Lato"/>
              </a:rPr>
              <a:t>For the above requirements we chose a motor which was  </a:t>
            </a:r>
            <a:r>
              <a:rPr lang="en-US" sz="2000" b="1" dirty="0" err="1">
                <a:latin typeface="Lato"/>
              </a:rPr>
              <a:t>Pololu</a:t>
            </a:r>
            <a:r>
              <a:rPr lang="en-US" sz="2000" b="1" dirty="0">
                <a:latin typeface="Lato"/>
              </a:rPr>
              <a:t> 25D 12V high power 47:1 gear motor with encoders</a:t>
            </a:r>
            <a:endParaRPr lang="en-US" sz="2000" dirty="0">
              <a:ea typeface="+mn-lt"/>
              <a:cs typeface="+mn-lt"/>
            </a:endParaRPr>
          </a:p>
          <a:p>
            <a:endParaRPr lang="en-US" sz="2000" b="1" dirty="0">
              <a:latin typeface="Lato"/>
            </a:endParaRPr>
          </a:p>
          <a:p>
            <a:pPr lvl="1"/>
            <a:r>
              <a:rPr lang="en-US" sz="2000" b="1" dirty="0">
                <a:latin typeface="Lato"/>
              </a:rPr>
              <a:t>Main specifications</a:t>
            </a:r>
            <a:endParaRPr lang="en-US" sz="2000" dirty="0"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Lato"/>
              </a:rPr>
              <a:t>No load speed &amp; current – 210 rpm, 300 mA</a:t>
            </a:r>
            <a:endParaRPr lang="en-US" sz="2000" dirty="0"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Lato"/>
              </a:rPr>
              <a:t>Stall torque &amp; current – 12 </a:t>
            </a:r>
            <a:r>
              <a:rPr lang="en-US" sz="2000" dirty="0" err="1">
                <a:latin typeface="Lato"/>
              </a:rPr>
              <a:t>kgcm</a:t>
            </a:r>
            <a:r>
              <a:rPr lang="en-US" sz="2000" dirty="0">
                <a:latin typeface="Lato"/>
              </a:rPr>
              <a:t>, 5.6A@12V</a:t>
            </a:r>
            <a:endParaRPr lang="en-US" dirty="0"/>
          </a:p>
        </p:txBody>
      </p:sp>
      <p:pic>
        <p:nvPicPr>
          <p:cNvPr id="12" name="Picture 3" descr="A close up of a device&#10;&#10;Description generated with very high confidence">
            <a:extLst>
              <a:ext uri="{FF2B5EF4-FFF2-40B4-BE49-F238E27FC236}">
                <a16:creationId xmlns="" xmlns:a16="http://schemas.microsoft.com/office/drawing/2014/main" id="{39EF74DD-46FC-4EB1-97F2-FEE806D02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289" y="4566121"/>
            <a:ext cx="2240923" cy="18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5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FBD5B08-5415-4291-AD2D-259853AD09D9}"/>
              </a:ext>
            </a:extLst>
          </p:cNvPr>
          <p:cNvSpPr txBox="1"/>
          <p:nvPr/>
        </p:nvSpPr>
        <p:spPr>
          <a:xfrm>
            <a:off x="1935939" y="502898"/>
            <a:ext cx="643299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 dirty="0">
                <a:solidFill>
                  <a:schemeClr val="tx2"/>
                </a:solidFill>
                <a:latin typeface="Lato"/>
              </a:rPr>
              <a:t>Actuators – Servo motors</a:t>
            </a:r>
            <a:endParaRPr lang="en-US" dirty="0">
              <a:solidFill>
                <a:schemeClr val="tx2"/>
              </a:solidFill>
              <a:latin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31BB58E-766F-482B-85F0-A63AB02F0741}"/>
              </a:ext>
            </a:extLst>
          </p:cNvPr>
          <p:cNvSpPr txBox="1"/>
          <p:nvPr/>
        </p:nvSpPr>
        <p:spPr>
          <a:xfrm>
            <a:off x="1935571" y="1473862"/>
            <a:ext cx="10149429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Lato"/>
              </a:rPr>
              <a:t>According to our previous calculations on servo motors,</a:t>
            </a:r>
            <a:endParaRPr lang="en-US" sz="2000" dirty="0">
              <a:ea typeface="+mn-lt"/>
              <a:cs typeface="+mn-lt"/>
            </a:endParaRPr>
          </a:p>
          <a:p>
            <a:pPr lvl="1"/>
            <a:endParaRPr lang="en-US" sz="2000" dirty="0">
              <a:latin typeface="Lato"/>
            </a:endParaRPr>
          </a:p>
          <a:p>
            <a:pPr lvl="1"/>
            <a:r>
              <a:rPr lang="en-US" sz="2000" dirty="0">
                <a:latin typeface="Lato"/>
              </a:rPr>
              <a:t>Servo1 maximum torque = 0.115 </a:t>
            </a:r>
            <a:r>
              <a:rPr lang="en-US" sz="2000" dirty="0" err="1">
                <a:latin typeface="Lato"/>
              </a:rPr>
              <a:t>kgcm</a:t>
            </a:r>
            <a:endParaRPr lang="en-US" sz="2000">
              <a:latin typeface="Lato"/>
              <a:ea typeface="+mn-lt"/>
              <a:cs typeface="+mn-lt"/>
            </a:endParaRPr>
          </a:p>
          <a:p>
            <a:pPr lvl="1"/>
            <a:r>
              <a:rPr lang="en-US" sz="2000" dirty="0">
                <a:latin typeface="Lato"/>
              </a:rPr>
              <a:t>Therefore we chose </a:t>
            </a:r>
            <a:r>
              <a:rPr lang="en-US" sz="2000" b="1" dirty="0">
                <a:latin typeface="Lato"/>
              </a:rPr>
              <a:t>Tower pro SG90 </a:t>
            </a:r>
            <a:r>
              <a:rPr lang="en-US" sz="2000" dirty="0">
                <a:latin typeface="Lato"/>
              </a:rPr>
              <a:t>servo for the servo1 &amp; servo2.</a:t>
            </a:r>
            <a:endParaRPr lang="en-US" sz="2000" dirty="0">
              <a:ea typeface="+mn-lt"/>
              <a:cs typeface="+mn-lt"/>
            </a:endParaRPr>
          </a:p>
          <a:p>
            <a:pPr lvl="2"/>
            <a:r>
              <a:rPr lang="en-US" sz="2000" b="1" dirty="0">
                <a:latin typeface="Lato"/>
              </a:rPr>
              <a:t>Main specifications</a:t>
            </a:r>
            <a:endParaRPr lang="en-US" sz="2000" dirty="0">
              <a:ea typeface="+mn-lt"/>
              <a:cs typeface="+mn-lt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latin typeface="Lato"/>
              </a:rPr>
              <a:t>Torque – 2.5 </a:t>
            </a:r>
            <a:r>
              <a:rPr lang="en-US" sz="2000" dirty="0" err="1">
                <a:latin typeface="Lato"/>
              </a:rPr>
              <a:t>kgcm</a:t>
            </a:r>
            <a:endParaRPr lang="en-US" sz="2000" dirty="0" err="1">
              <a:ea typeface="+mn-lt"/>
              <a:cs typeface="+mn-lt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latin typeface="Lato"/>
              </a:rPr>
              <a:t>Operating voltage  -  +5V</a:t>
            </a:r>
            <a:endParaRPr lang="en-US" sz="2000" dirty="0">
              <a:latin typeface="Corbel"/>
            </a:endParaRPr>
          </a:p>
          <a:p>
            <a:pPr lvl="2"/>
            <a:endParaRPr lang="en-US" sz="2000" dirty="0">
              <a:latin typeface="Lato"/>
            </a:endParaRPr>
          </a:p>
          <a:p>
            <a:pPr lvl="1"/>
            <a:r>
              <a:rPr lang="en-US" sz="2000" dirty="0">
                <a:latin typeface="Lato"/>
              </a:rPr>
              <a:t>Servo3 maximum torque = 2.047 </a:t>
            </a:r>
            <a:r>
              <a:rPr lang="en-US" sz="2000" dirty="0" err="1">
                <a:latin typeface="Lato"/>
              </a:rPr>
              <a:t>kgcm</a:t>
            </a:r>
            <a:endParaRPr lang="en-US" sz="2000" dirty="0" err="1">
              <a:latin typeface="Lato"/>
              <a:ea typeface="+mn-lt"/>
              <a:cs typeface="+mn-lt"/>
            </a:endParaRPr>
          </a:p>
          <a:p>
            <a:pPr marL="914400"/>
            <a:r>
              <a:rPr lang="en-US" sz="2000" dirty="0">
                <a:latin typeface="Lato"/>
              </a:rPr>
              <a:t> Therefore we chose </a:t>
            </a:r>
            <a:r>
              <a:rPr lang="en-US" sz="2000" b="1" dirty="0">
                <a:latin typeface="Lato"/>
              </a:rPr>
              <a:t>Tower pro SG5010 </a:t>
            </a:r>
            <a:r>
              <a:rPr lang="en-US" sz="2000" dirty="0">
                <a:latin typeface="Lato"/>
              </a:rPr>
              <a:t>servo motor for servo3</a:t>
            </a:r>
            <a:endParaRPr lang="en-US" sz="2000" dirty="0">
              <a:ea typeface="+mn-lt"/>
              <a:cs typeface="+mn-lt"/>
            </a:endParaRPr>
          </a:p>
          <a:p>
            <a:pPr marL="914400"/>
            <a:r>
              <a:rPr lang="en-US" sz="2000" b="1" dirty="0">
                <a:latin typeface="Lato"/>
              </a:rPr>
              <a:t>Main specifications</a:t>
            </a:r>
            <a:endParaRPr lang="en-US" sz="2000" dirty="0">
              <a:ea typeface="+mn-lt"/>
              <a:cs typeface="+mn-lt"/>
            </a:endParaRPr>
          </a:p>
          <a:p>
            <a:pPr marL="1200150" indent="-285750">
              <a:buFont typeface="Arial"/>
              <a:buChar char="•"/>
            </a:pPr>
            <a:r>
              <a:rPr lang="en-US" sz="2000" dirty="0">
                <a:latin typeface="Lato"/>
              </a:rPr>
              <a:t>Stall torque – 5.5 </a:t>
            </a:r>
            <a:r>
              <a:rPr lang="en-US" sz="2000" dirty="0" err="1">
                <a:latin typeface="Lato"/>
              </a:rPr>
              <a:t>kgcm</a:t>
            </a:r>
            <a:r>
              <a:rPr lang="en-US" sz="2000" dirty="0">
                <a:latin typeface="Lato"/>
              </a:rPr>
              <a:t> (4.8V)</a:t>
            </a:r>
            <a:endParaRPr lang="en-US" sz="2000" dirty="0">
              <a:ea typeface="+mn-lt"/>
              <a:cs typeface="+mn-lt"/>
            </a:endParaRPr>
          </a:p>
          <a:p>
            <a:pPr marL="1200150" indent="-285750">
              <a:buFont typeface="Arial"/>
              <a:buChar char="•"/>
            </a:pPr>
            <a:r>
              <a:rPr lang="en-US" sz="2000" dirty="0">
                <a:latin typeface="Lato"/>
              </a:rPr>
              <a:t>Operating  voltage –  4.8 – 6V</a:t>
            </a:r>
            <a:endParaRPr lang="en-US" dirty="0"/>
          </a:p>
        </p:txBody>
      </p:sp>
      <p:pic>
        <p:nvPicPr>
          <p:cNvPr id="4" name="Picture 3" descr="A close up of a device&#10;&#10;Description generated with high confidence">
            <a:extLst>
              <a:ext uri="{FF2B5EF4-FFF2-40B4-BE49-F238E27FC236}">
                <a16:creationId xmlns="" xmlns:a16="http://schemas.microsoft.com/office/drawing/2014/main" id="{49EEDAFD-AEE9-48D5-A635-6B93A67CC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572" y="165778"/>
            <a:ext cx="2850523" cy="2134537"/>
          </a:xfrm>
          <a:prstGeom prst="rect">
            <a:avLst/>
          </a:prstGeom>
        </p:spPr>
      </p:pic>
      <p:pic>
        <p:nvPicPr>
          <p:cNvPr id="6" name="Picture 4" descr="A picture containing meter&#10;&#10;Description generated with very high confidence">
            <a:extLst>
              <a:ext uri="{FF2B5EF4-FFF2-40B4-BE49-F238E27FC236}">
                <a16:creationId xmlns="" xmlns:a16="http://schemas.microsoft.com/office/drawing/2014/main" id="{45C5C6AD-F920-4282-B8DE-724A6A297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435" y="2762084"/>
            <a:ext cx="1795799" cy="1325720"/>
          </a:xfrm>
          <a:prstGeom prst="rect">
            <a:avLst/>
          </a:prstGeom>
        </p:spPr>
      </p:pic>
      <p:pic>
        <p:nvPicPr>
          <p:cNvPr id="8" name="Picture 3" descr="A close up of a circuit board&#10;&#10;Description generated with very high confidence">
            <a:extLst>
              <a:ext uri="{FF2B5EF4-FFF2-40B4-BE49-F238E27FC236}">
                <a16:creationId xmlns="" xmlns:a16="http://schemas.microsoft.com/office/drawing/2014/main" id="{EDD58568-87C0-49E8-AD72-4D2142E5E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439" y="4741622"/>
            <a:ext cx="2338856" cy="15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FBD5B08-5415-4291-AD2D-259853AD09D9}"/>
              </a:ext>
            </a:extLst>
          </p:cNvPr>
          <p:cNvSpPr txBox="1"/>
          <p:nvPr/>
        </p:nvSpPr>
        <p:spPr>
          <a:xfrm>
            <a:off x="1935939" y="502898"/>
            <a:ext cx="652958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>
                <a:solidFill>
                  <a:schemeClr val="tx2"/>
                </a:solidFill>
                <a:latin typeface="Lato"/>
              </a:rPr>
              <a:t>Power Plan</a:t>
            </a:r>
            <a:endParaRPr lang="en-US" dirty="0">
              <a:solidFill>
                <a:schemeClr val="tx2"/>
              </a:solidFill>
              <a:latin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31BB58E-766F-482B-85F0-A63AB02F0741}"/>
              </a:ext>
            </a:extLst>
          </p:cNvPr>
          <p:cNvSpPr txBox="1"/>
          <p:nvPr/>
        </p:nvSpPr>
        <p:spPr>
          <a:xfrm>
            <a:off x="1872781" y="1456345"/>
            <a:ext cx="10168427" cy="48628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>
                <a:latin typeface="Lato"/>
              </a:rPr>
              <a:t>The robot will be powered by two Li-Po batteries - dual battery setup</a:t>
            </a:r>
            <a:endParaRPr lang="en-US" sz="2000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>
                <a:latin typeface="Lato"/>
              </a:rPr>
              <a:t>7.4V 2200mAh 25C battery</a:t>
            </a:r>
            <a:endParaRPr lang="en-US" sz="2000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>
                <a:latin typeface="Lato"/>
              </a:rPr>
              <a:t>11.1V 2200mAh 25C battery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>
                <a:latin typeface="Lato"/>
              </a:rPr>
              <a:t>Three voltage regulators – all </a:t>
            </a:r>
            <a:r>
              <a:rPr lang="en-US" sz="2000" b="1">
                <a:latin typeface="Lato"/>
              </a:rPr>
              <a:t>LM2596S</a:t>
            </a:r>
            <a:endParaRPr lang="en-US" sz="2000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>
                <a:latin typeface="Lato"/>
              </a:rPr>
              <a:t>9V supply for drive motors, Arduino MEGA and OLED display</a:t>
            </a:r>
            <a:endParaRPr lang="en-US" sz="2000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>
                <a:latin typeface="Lato"/>
              </a:rPr>
              <a:t>Two 5V supplies for sensors, servo motors and other components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>
                <a:latin typeface="Lato"/>
              </a:rPr>
              <a:t>Battery level indicators will be used with both batteries to avoid over-drain of batteries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>
                <a:latin typeface="Lato"/>
              </a:rPr>
              <a:t>Two PCBs would be used to minimize the wiring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>
                <a:latin typeface="Lato"/>
              </a:rPr>
              <a:t>PCBs will be finalized after breadboard testing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>
                <a:latin typeface="Lato"/>
              </a:rPr>
              <a:t>DIP switches will be used to control each component during testing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>
                <a:latin typeface="Lato"/>
              </a:rPr>
              <a:t>Alternatives for 9V regulator: </a:t>
            </a:r>
            <a:r>
              <a:rPr lang="en-US" sz="2000" b="1">
                <a:latin typeface="Lato"/>
              </a:rPr>
              <a:t>XH-M401</a:t>
            </a:r>
            <a:r>
              <a:rPr lang="en-US" sz="2000">
                <a:latin typeface="Lato"/>
              </a:rPr>
              <a:t> module or two </a:t>
            </a:r>
            <a:r>
              <a:rPr lang="en-US" sz="2000" b="1">
                <a:latin typeface="Lato"/>
              </a:rPr>
              <a:t>XL6009</a:t>
            </a:r>
            <a:r>
              <a:rPr lang="en-US" sz="2000">
                <a:latin typeface="Lato"/>
              </a:rPr>
              <a:t> modules in parallel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49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FBD5B08-5415-4291-AD2D-259853AD09D9}"/>
              </a:ext>
            </a:extLst>
          </p:cNvPr>
          <p:cNvSpPr txBox="1"/>
          <p:nvPr/>
        </p:nvSpPr>
        <p:spPr>
          <a:xfrm>
            <a:off x="1935939" y="502898"/>
            <a:ext cx="652958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>
                <a:solidFill>
                  <a:schemeClr val="tx2"/>
                </a:solidFill>
                <a:latin typeface="Lato"/>
              </a:rPr>
              <a:t>Task Delegation</a:t>
            </a:r>
            <a:endParaRPr lang="en-US" dirty="0">
              <a:solidFill>
                <a:schemeClr val="tx2"/>
              </a:solidFill>
              <a:latin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31BB58E-766F-482B-85F0-A63AB02F0741}"/>
              </a:ext>
            </a:extLst>
          </p:cNvPr>
          <p:cNvSpPr txBox="1"/>
          <p:nvPr/>
        </p:nvSpPr>
        <p:spPr>
          <a:xfrm>
            <a:off x="1934091" y="1999379"/>
            <a:ext cx="10168427" cy="28561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b="1">
                <a:latin typeface="Lato"/>
              </a:rPr>
              <a:t>Phase 1: </a:t>
            </a:r>
            <a:r>
              <a:rPr lang="en-US" sz="2000">
                <a:latin typeface="Lato"/>
              </a:rPr>
              <a:t>Preliminary design</a:t>
            </a:r>
            <a:endParaRPr lang="en-US" sz="2000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>
                <a:latin typeface="Lato"/>
              </a:rPr>
              <a:t>Pamuditha: peripheral components, robot body, coordination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>
                <a:latin typeface="Lato"/>
              </a:rPr>
              <a:t>Tharindu: box collection, color sensing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>
                <a:latin typeface="Lato"/>
              </a:rPr>
              <a:t>Yasod: circle navigation, ramp navigation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>
                <a:latin typeface="Lato"/>
              </a:rPr>
              <a:t>Vidura: gate area, arena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>
                <a:latin typeface="Lato"/>
              </a:rPr>
              <a:t>Thieshanthan: wall following, pillar detection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>
                <a:latin typeface="Lato"/>
              </a:rPr>
              <a:t>Yomali: line following, arena</a:t>
            </a:r>
          </a:p>
        </p:txBody>
      </p:sp>
    </p:spTree>
    <p:extLst>
      <p:ext uri="{BB962C8B-B14F-4D97-AF65-F5344CB8AC3E}">
        <p14:creationId xmlns:p14="http://schemas.microsoft.com/office/powerpoint/2010/main" val="4111686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497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Arial,Sans-Serif</vt:lpstr>
      <vt:lpstr>Corbel</vt:lpstr>
      <vt:lpstr>Lato</vt:lpstr>
      <vt:lpstr>Parallax</vt:lpstr>
      <vt:lpstr>  PROPOSAL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Pamuditha Somarathne</dc:creator>
  <cp:lastModifiedBy>Pamuditha Somarathne</cp:lastModifiedBy>
  <cp:revision>599</cp:revision>
  <dcterms:created xsi:type="dcterms:W3CDTF">2020-06-12T00:46:28Z</dcterms:created>
  <dcterms:modified xsi:type="dcterms:W3CDTF">2020-06-12T02:51:29Z</dcterms:modified>
</cp:coreProperties>
</file>