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59" r:id="rId2"/>
    <p:sldMasterId id="2147483660" r:id="rId3"/>
  </p:sldMasterIdLst>
  <p:notesMasterIdLst>
    <p:notesMasterId r:id="rId36"/>
  </p:notesMasterIdLst>
  <p:handoutMasterIdLst>
    <p:handoutMasterId r:id="rId37"/>
  </p:handoutMasterIdLst>
  <p:sldIdLst>
    <p:sldId id="266" r:id="rId4"/>
    <p:sldId id="267" r:id="rId5"/>
    <p:sldId id="268" r:id="rId6"/>
    <p:sldId id="280" r:id="rId7"/>
    <p:sldId id="271" r:id="rId8"/>
    <p:sldId id="269" r:id="rId9"/>
    <p:sldId id="272" r:id="rId10"/>
    <p:sldId id="275" r:id="rId11"/>
    <p:sldId id="282" r:id="rId12"/>
    <p:sldId id="283" r:id="rId13"/>
    <p:sldId id="284" r:id="rId14"/>
    <p:sldId id="285" r:id="rId15"/>
    <p:sldId id="286" r:id="rId16"/>
    <p:sldId id="293" r:id="rId17"/>
    <p:sldId id="294" r:id="rId18"/>
    <p:sldId id="295" r:id="rId19"/>
    <p:sldId id="296" r:id="rId20"/>
    <p:sldId id="273" r:id="rId21"/>
    <p:sldId id="276" r:id="rId22"/>
    <p:sldId id="281" r:id="rId23"/>
    <p:sldId id="277" r:id="rId24"/>
    <p:sldId id="278" r:id="rId25"/>
    <p:sldId id="279" r:id="rId26"/>
    <p:sldId id="270" r:id="rId27"/>
    <p:sldId id="287" r:id="rId28"/>
    <p:sldId id="288" r:id="rId29"/>
    <p:sldId id="289" r:id="rId30"/>
    <p:sldId id="290" r:id="rId31"/>
    <p:sldId id="291" r:id="rId32"/>
    <p:sldId id="292" r:id="rId33"/>
    <p:sldId id="297" r:id="rId34"/>
    <p:sldId id="261" r:id="rId3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88F"/>
    <a:srgbClr val="0055A2"/>
    <a:srgbClr val="DF450F"/>
    <a:srgbClr val="969696"/>
    <a:srgbClr val="0F3B7B"/>
    <a:srgbClr val="8D2C09"/>
    <a:srgbClr val="1658BA"/>
    <a:srgbClr val="114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1" autoAdjust="0"/>
    <p:restoredTop sz="86331" autoAdjust="0"/>
  </p:normalViewPr>
  <p:slideViewPr>
    <p:cSldViewPr snapToGrid="0">
      <p:cViewPr varScale="1">
        <p:scale>
          <a:sx n="89" d="100"/>
          <a:sy n="89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3AFC1-C1D0-445C-8AE0-2CEA8D79840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3521-8842-428F-AC6E-28DFDC69D539}">
      <dgm:prSet/>
      <dgm:spPr/>
      <dgm:t>
        <a:bodyPr/>
        <a:lstStyle/>
        <a:p>
          <a:pPr rtl="0"/>
          <a:endParaRPr lang="zh-CN"/>
        </a:p>
      </dgm:t>
    </dgm:pt>
    <dgm:pt modelId="{BA06BA44-5F34-4277-9F85-05A3552C3DC2}" type="parTrans" cxnId="{5E65F836-E981-4CEF-A284-D31FB03F3B1D}">
      <dgm:prSet/>
      <dgm:spPr/>
      <dgm:t>
        <a:bodyPr/>
        <a:lstStyle/>
        <a:p>
          <a:endParaRPr lang="zh-CN" altLang="en-US"/>
        </a:p>
      </dgm:t>
    </dgm:pt>
    <dgm:pt modelId="{F5E91E4E-E338-420D-B29F-C92EEE38CA33}" type="sibTrans" cxnId="{5E65F836-E981-4CEF-A284-D31FB03F3B1D}">
      <dgm:prSet/>
      <dgm:spPr/>
      <dgm:t>
        <a:bodyPr/>
        <a:lstStyle/>
        <a:p>
          <a:endParaRPr lang="zh-CN" altLang="en-US"/>
        </a:p>
      </dgm:t>
    </dgm:pt>
    <dgm:pt modelId="{01871E85-15AD-4C21-86E1-D70CD8005721}">
      <dgm:prSet/>
      <dgm:spPr/>
      <dgm:t>
        <a:bodyPr/>
        <a:lstStyle/>
        <a:p>
          <a:pPr rtl="0"/>
          <a:r>
            <a:rPr lang="en-US" dirty="0" smtClean="0"/>
            <a:t>  CT_AD_</a:t>
          </a:r>
          <a:r>
            <a:rPr lang="zh-CN" dirty="0" smtClean="0"/>
            <a:t>潘荣涛</a:t>
          </a:r>
          <a:endParaRPr lang="zh-CN" dirty="0"/>
        </a:p>
      </dgm:t>
    </dgm:pt>
    <dgm:pt modelId="{434E01F9-EF19-4646-82F7-CA41B3C969F9}" type="parTrans" cxnId="{7140D848-7FFF-474C-9A45-8A7F2D2EB86F}">
      <dgm:prSet/>
      <dgm:spPr/>
      <dgm:t>
        <a:bodyPr/>
        <a:lstStyle/>
        <a:p>
          <a:endParaRPr lang="zh-CN" altLang="en-US"/>
        </a:p>
      </dgm:t>
    </dgm:pt>
    <dgm:pt modelId="{EA2364E8-9869-4408-BB2B-D93CD13E9A39}" type="sibTrans" cxnId="{7140D848-7FFF-474C-9A45-8A7F2D2EB86F}">
      <dgm:prSet/>
      <dgm:spPr/>
      <dgm:t>
        <a:bodyPr/>
        <a:lstStyle/>
        <a:p>
          <a:endParaRPr lang="zh-CN" altLang="en-US"/>
        </a:p>
      </dgm:t>
    </dgm:pt>
    <dgm:pt modelId="{70FF5E2A-DD2C-4421-A8CE-96380A70AD88}" type="pres">
      <dgm:prSet presAssocID="{2213AFC1-C1D0-445C-8AE0-2CEA8D79840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B8A6DC-0351-4AF9-95CB-A23929290B4E}" type="pres">
      <dgm:prSet presAssocID="{533E3521-8842-428F-AC6E-28DFDC69D539}" presName="circle1" presStyleLbl="node1" presStyleIdx="0" presStyleCnt="1" custFlipHor="1" custScaleX="913566"/>
      <dgm:spPr/>
    </dgm:pt>
    <dgm:pt modelId="{BBFA2821-C00E-4461-8904-8F503FB4A954}" type="pres">
      <dgm:prSet presAssocID="{533E3521-8842-428F-AC6E-28DFDC69D539}" presName="space" presStyleCnt="0"/>
      <dgm:spPr/>
    </dgm:pt>
    <dgm:pt modelId="{229F0986-65A1-4FD2-A859-2177289828A6}" type="pres">
      <dgm:prSet presAssocID="{533E3521-8842-428F-AC6E-28DFDC69D539}" presName="rect1" presStyleLbl="alignAcc1" presStyleIdx="0" presStyleCnt="1" custScaleX="103831" custLinFactNeighborX="-14180" custLinFactNeighborY="-3189"/>
      <dgm:spPr/>
      <dgm:t>
        <a:bodyPr/>
        <a:lstStyle/>
        <a:p>
          <a:endParaRPr lang="zh-CN" altLang="en-US"/>
        </a:p>
      </dgm:t>
    </dgm:pt>
    <dgm:pt modelId="{971E6487-4139-4E5F-9EE5-43605C8D964A}" type="pres">
      <dgm:prSet presAssocID="{533E3521-8842-428F-AC6E-28DFDC69D539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A745E-3159-487D-9E03-D3FF8A22EB90}" type="pres">
      <dgm:prSet presAssocID="{533E3521-8842-428F-AC6E-28DFDC69D539}" presName="rect1ChTx" presStyleLbl="alignAcc1" presStyleIdx="0" presStyleCnt="1" custScaleX="1418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65F836-E981-4CEF-A284-D31FB03F3B1D}" srcId="{2213AFC1-C1D0-445C-8AE0-2CEA8D798404}" destId="{533E3521-8842-428F-AC6E-28DFDC69D539}" srcOrd="0" destOrd="0" parTransId="{BA06BA44-5F34-4277-9F85-05A3552C3DC2}" sibTransId="{F5E91E4E-E338-420D-B29F-C92EEE38CA33}"/>
    <dgm:cxn modelId="{7140D848-7FFF-474C-9A45-8A7F2D2EB86F}" srcId="{533E3521-8842-428F-AC6E-28DFDC69D539}" destId="{01871E85-15AD-4C21-86E1-D70CD8005721}" srcOrd="0" destOrd="0" parTransId="{434E01F9-EF19-4646-82F7-CA41B3C969F9}" sibTransId="{EA2364E8-9869-4408-BB2B-D93CD13E9A39}"/>
    <dgm:cxn modelId="{5E2D1303-EC81-48EF-9606-B0812EA8BEC5}" type="presOf" srcId="{01871E85-15AD-4C21-86E1-D70CD8005721}" destId="{0D7A745E-3159-487D-9E03-D3FF8A22EB90}" srcOrd="0" destOrd="0" presId="urn:microsoft.com/office/officeart/2005/8/layout/target3"/>
    <dgm:cxn modelId="{5E4B03A3-2CC8-42FE-A86A-EA2E1E50E062}" type="presOf" srcId="{2213AFC1-C1D0-445C-8AE0-2CEA8D798404}" destId="{70FF5E2A-DD2C-4421-A8CE-96380A70AD88}" srcOrd="0" destOrd="0" presId="urn:microsoft.com/office/officeart/2005/8/layout/target3"/>
    <dgm:cxn modelId="{CB32737D-47FF-4B0C-B094-1507C3B8FDD1}" type="presOf" srcId="{533E3521-8842-428F-AC6E-28DFDC69D539}" destId="{971E6487-4139-4E5F-9EE5-43605C8D964A}" srcOrd="1" destOrd="0" presId="urn:microsoft.com/office/officeart/2005/8/layout/target3"/>
    <dgm:cxn modelId="{67F33978-46D4-48DB-9F68-E4EEA93FC8D9}" type="presOf" srcId="{533E3521-8842-428F-AC6E-28DFDC69D539}" destId="{229F0986-65A1-4FD2-A859-2177289828A6}" srcOrd="0" destOrd="0" presId="urn:microsoft.com/office/officeart/2005/8/layout/target3"/>
    <dgm:cxn modelId="{C821ED78-2624-4769-9E6B-36B03874568B}" type="presParOf" srcId="{70FF5E2A-DD2C-4421-A8CE-96380A70AD88}" destId="{2BB8A6DC-0351-4AF9-95CB-A23929290B4E}" srcOrd="0" destOrd="0" presId="urn:microsoft.com/office/officeart/2005/8/layout/target3"/>
    <dgm:cxn modelId="{84DFAAB1-5DC0-4FB1-ADF1-23000030E6AF}" type="presParOf" srcId="{70FF5E2A-DD2C-4421-A8CE-96380A70AD88}" destId="{BBFA2821-C00E-4461-8904-8F503FB4A954}" srcOrd="1" destOrd="0" presId="urn:microsoft.com/office/officeart/2005/8/layout/target3"/>
    <dgm:cxn modelId="{41E032A0-4F4E-4219-A8F8-6D786F444060}" type="presParOf" srcId="{70FF5E2A-DD2C-4421-A8CE-96380A70AD88}" destId="{229F0986-65A1-4FD2-A859-2177289828A6}" srcOrd="2" destOrd="0" presId="urn:microsoft.com/office/officeart/2005/8/layout/target3"/>
    <dgm:cxn modelId="{68A7FAFD-C192-4BD4-980F-9CB69E9811F7}" type="presParOf" srcId="{70FF5E2A-DD2C-4421-A8CE-96380A70AD88}" destId="{971E6487-4139-4E5F-9EE5-43605C8D964A}" srcOrd="3" destOrd="0" presId="urn:microsoft.com/office/officeart/2005/8/layout/target3"/>
    <dgm:cxn modelId="{01BEE513-8878-4CB4-A0FF-DE809DBE8D32}" type="presParOf" srcId="{70FF5E2A-DD2C-4421-A8CE-96380A70AD88}" destId="{0D7A745E-3159-487D-9E03-D3FF8A22EB90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9641F-1389-4768-8E08-72F9F15DE1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8A8FFD-F639-437E-B195-431C259C8409}">
      <dgm:prSet phldrT="[文本]"/>
      <dgm:spPr/>
      <dgm:t>
        <a:bodyPr/>
        <a:lstStyle/>
        <a:p>
          <a:r>
            <a:rPr lang="zh-CN" altLang="en-US" dirty="0" smtClean="0"/>
            <a:t>引擎介绍</a:t>
          </a:r>
          <a:endParaRPr lang="zh-CN" altLang="en-US" dirty="0"/>
        </a:p>
      </dgm:t>
    </dgm:pt>
    <dgm:pt modelId="{4B3BEFFC-7B75-42DE-B578-C5F288A56128}" type="parTrans" cxnId="{66C4841E-F8A3-427E-991F-C6F295BCBB54}">
      <dgm:prSet/>
      <dgm:spPr/>
      <dgm:t>
        <a:bodyPr/>
        <a:lstStyle/>
        <a:p>
          <a:endParaRPr lang="zh-CN" altLang="en-US"/>
        </a:p>
      </dgm:t>
    </dgm:pt>
    <dgm:pt modelId="{892435AB-25CE-4701-A572-F889577F4457}" type="sibTrans" cxnId="{66C4841E-F8A3-427E-991F-C6F295BCBB54}">
      <dgm:prSet/>
      <dgm:spPr/>
      <dgm:t>
        <a:bodyPr/>
        <a:lstStyle/>
        <a:p>
          <a:endParaRPr lang="zh-CN" altLang="en-US"/>
        </a:p>
      </dgm:t>
    </dgm:pt>
    <dgm:pt modelId="{0E51A552-62EF-4C56-B406-1787C545D04C}">
      <dgm:prSet phldrT="[文本]"/>
      <dgm:spPr/>
      <dgm:t>
        <a:bodyPr/>
        <a:lstStyle/>
        <a:p>
          <a:r>
            <a:rPr lang="zh-CN" altLang="en-US" dirty="0" smtClean="0"/>
            <a:t>设计方案</a:t>
          </a:r>
          <a:endParaRPr lang="zh-CN" altLang="en-US" dirty="0"/>
        </a:p>
      </dgm:t>
    </dgm:pt>
    <dgm:pt modelId="{3C67FF93-5424-4236-9810-456C6045A8CB}" type="parTrans" cxnId="{93FD18C2-4CF8-4F64-A464-4F9604570380}">
      <dgm:prSet/>
      <dgm:spPr/>
      <dgm:t>
        <a:bodyPr/>
        <a:lstStyle/>
        <a:p>
          <a:endParaRPr lang="zh-CN" altLang="en-US"/>
        </a:p>
      </dgm:t>
    </dgm:pt>
    <dgm:pt modelId="{1CA317E0-FB37-4BFB-9630-19BB9C9BABFE}" type="sibTrans" cxnId="{93FD18C2-4CF8-4F64-A464-4F9604570380}">
      <dgm:prSet/>
      <dgm:spPr/>
      <dgm:t>
        <a:bodyPr/>
        <a:lstStyle/>
        <a:p>
          <a:endParaRPr lang="zh-CN" altLang="en-US"/>
        </a:p>
      </dgm:t>
    </dgm:pt>
    <dgm:pt modelId="{A5B595D0-2E16-4BEF-9892-1F69808A3340}" type="pres">
      <dgm:prSet presAssocID="{32C9641F-1389-4768-8E08-72F9F15DE1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9EF4C8-AB94-4760-A6A9-145A2C1D97CA}" type="pres">
      <dgm:prSet presAssocID="{358A8FFD-F639-437E-B195-431C259C8409}" presName="parentLin" presStyleCnt="0"/>
      <dgm:spPr/>
    </dgm:pt>
    <dgm:pt modelId="{4FDBBA4C-8163-4513-94FC-4E0848390E8B}" type="pres">
      <dgm:prSet presAssocID="{358A8FFD-F639-437E-B195-431C259C840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1F3C5BB-C6BF-4A5C-811C-CB038A2F3DB1}" type="pres">
      <dgm:prSet presAssocID="{358A8FFD-F639-437E-B195-431C259C8409}" presName="parentText" presStyleLbl="node1" presStyleIdx="0" presStyleCnt="2" custLinFactNeighborY="1306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10ED1-A4E7-47B7-8703-AC82568812C1}" type="pres">
      <dgm:prSet presAssocID="{358A8FFD-F639-437E-B195-431C259C8409}" presName="negativeSpace" presStyleCnt="0"/>
      <dgm:spPr/>
    </dgm:pt>
    <dgm:pt modelId="{15AA1DE3-79DC-43A0-88BF-629CC6266B29}" type="pres">
      <dgm:prSet presAssocID="{358A8FFD-F639-437E-B195-431C259C8409}" presName="childText" presStyleLbl="conFgAcc1" presStyleIdx="0" presStyleCnt="2" custLinFactY="-14817" custLinFactNeighborX="-654" custLinFactNeighborY="-100000">
        <dgm:presLayoutVars>
          <dgm:bulletEnabled val="1"/>
        </dgm:presLayoutVars>
      </dgm:prSet>
      <dgm:spPr/>
    </dgm:pt>
    <dgm:pt modelId="{03D54AA6-FB69-4453-9431-9EF5A01AD799}" type="pres">
      <dgm:prSet presAssocID="{892435AB-25CE-4701-A572-F889577F4457}" presName="spaceBetweenRectangles" presStyleCnt="0"/>
      <dgm:spPr/>
    </dgm:pt>
    <dgm:pt modelId="{9BEF77F1-2959-4B84-8A43-65A13BEBC092}" type="pres">
      <dgm:prSet presAssocID="{0E51A552-62EF-4C56-B406-1787C545D04C}" presName="parentLin" presStyleCnt="0"/>
      <dgm:spPr/>
    </dgm:pt>
    <dgm:pt modelId="{C534A88B-EAAD-403C-954E-0D942E184B60}" type="pres">
      <dgm:prSet presAssocID="{0E51A552-62EF-4C56-B406-1787C545D04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01A4E67-2A79-499D-BA51-18224CF299F3}" type="pres">
      <dgm:prSet presAssocID="{0E51A552-62EF-4C56-B406-1787C545D0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755BCE-0A46-410F-80FA-9A3D9A72182B}" type="pres">
      <dgm:prSet presAssocID="{0E51A552-62EF-4C56-B406-1787C545D04C}" presName="negativeSpace" presStyleCnt="0"/>
      <dgm:spPr/>
    </dgm:pt>
    <dgm:pt modelId="{3F8F7DE7-27A8-4687-BDDD-835E5B306279}" type="pres">
      <dgm:prSet presAssocID="{0E51A552-62EF-4C56-B406-1787C545D04C}" presName="childText" presStyleLbl="conFgAcc1" presStyleIdx="1" presStyleCnt="2" custLinFactNeighborX="261" custLinFactNeighborY="-86635">
        <dgm:presLayoutVars>
          <dgm:bulletEnabled val="1"/>
        </dgm:presLayoutVars>
      </dgm:prSet>
      <dgm:spPr/>
    </dgm:pt>
  </dgm:ptLst>
  <dgm:cxnLst>
    <dgm:cxn modelId="{93FD18C2-4CF8-4F64-A464-4F9604570380}" srcId="{32C9641F-1389-4768-8E08-72F9F15DE10C}" destId="{0E51A552-62EF-4C56-B406-1787C545D04C}" srcOrd="1" destOrd="0" parTransId="{3C67FF93-5424-4236-9810-456C6045A8CB}" sibTransId="{1CA317E0-FB37-4BFB-9630-19BB9C9BABFE}"/>
    <dgm:cxn modelId="{6194B34B-C33B-44D4-8EC2-2908763BC45C}" type="presOf" srcId="{0E51A552-62EF-4C56-B406-1787C545D04C}" destId="{C534A88B-EAAD-403C-954E-0D942E184B60}" srcOrd="0" destOrd="0" presId="urn:microsoft.com/office/officeart/2005/8/layout/list1"/>
    <dgm:cxn modelId="{7032D841-DCBE-4B7A-B24C-3743F9D6D799}" type="presOf" srcId="{0E51A552-62EF-4C56-B406-1787C545D04C}" destId="{001A4E67-2A79-499D-BA51-18224CF299F3}" srcOrd="1" destOrd="0" presId="urn:microsoft.com/office/officeart/2005/8/layout/list1"/>
    <dgm:cxn modelId="{CF5EDCBC-AF6F-4E4A-A617-2E6013B68649}" type="presOf" srcId="{358A8FFD-F639-437E-B195-431C259C8409}" destId="{31F3C5BB-C6BF-4A5C-811C-CB038A2F3DB1}" srcOrd="1" destOrd="0" presId="urn:microsoft.com/office/officeart/2005/8/layout/list1"/>
    <dgm:cxn modelId="{A637BB19-D9F3-4D8C-9B30-F16503020A3D}" type="presOf" srcId="{358A8FFD-F639-437E-B195-431C259C8409}" destId="{4FDBBA4C-8163-4513-94FC-4E0848390E8B}" srcOrd="0" destOrd="0" presId="urn:microsoft.com/office/officeart/2005/8/layout/list1"/>
    <dgm:cxn modelId="{66C4841E-F8A3-427E-991F-C6F295BCBB54}" srcId="{32C9641F-1389-4768-8E08-72F9F15DE10C}" destId="{358A8FFD-F639-437E-B195-431C259C8409}" srcOrd="0" destOrd="0" parTransId="{4B3BEFFC-7B75-42DE-B578-C5F288A56128}" sibTransId="{892435AB-25CE-4701-A572-F889577F4457}"/>
    <dgm:cxn modelId="{D9A99D7E-3CE7-470F-A97A-1DAE928BD688}" type="presOf" srcId="{32C9641F-1389-4768-8E08-72F9F15DE10C}" destId="{A5B595D0-2E16-4BEF-9892-1F69808A3340}" srcOrd="0" destOrd="0" presId="urn:microsoft.com/office/officeart/2005/8/layout/list1"/>
    <dgm:cxn modelId="{60BE5F94-0F7F-4225-9804-744C2D78A275}" type="presParOf" srcId="{A5B595D0-2E16-4BEF-9892-1F69808A3340}" destId="{E09EF4C8-AB94-4760-A6A9-145A2C1D97CA}" srcOrd="0" destOrd="0" presId="urn:microsoft.com/office/officeart/2005/8/layout/list1"/>
    <dgm:cxn modelId="{EF21E5DA-E75E-417A-BCF4-AE274A0A3314}" type="presParOf" srcId="{E09EF4C8-AB94-4760-A6A9-145A2C1D97CA}" destId="{4FDBBA4C-8163-4513-94FC-4E0848390E8B}" srcOrd="0" destOrd="0" presId="urn:microsoft.com/office/officeart/2005/8/layout/list1"/>
    <dgm:cxn modelId="{C9C958B1-DFB2-4BBB-B453-E5225C6AAC5A}" type="presParOf" srcId="{E09EF4C8-AB94-4760-A6A9-145A2C1D97CA}" destId="{31F3C5BB-C6BF-4A5C-811C-CB038A2F3DB1}" srcOrd="1" destOrd="0" presId="urn:microsoft.com/office/officeart/2005/8/layout/list1"/>
    <dgm:cxn modelId="{CD5B732B-4F53-49DB-9E88-317B80C0220F}" type="presParOf" srcId="{A5B595D0-2E16-4BEF-9892-1F69808A3340}" destId="{7CA10ED1-A4E7-47B7-8703-AC82568812C1}" srcOrd="1" destOrd="0" presId="urn:microsoft.com/office/officeart/2005/8/layout/list1"/>
    <dgm:cxn modelId="{85198DF5-6693-4245-AC0A-38CB6BC1BB98}" type="presParOf" srcId="{A5B595D0-2E16-4BEF-9892-1F69808A3340}" destId="{15AA1DE3-79DC-43A0-88BF-629CC6266B29}" srcOrd="2" destOrd="0" presId="urn:microsoft.com/office/officeart/2005/8/layout/list1"/>
    <dgm:cxn modelId="{2A1CCF04-E272-4218-9FDC-D903C4DCC0A7}" type="presParOf" srcId="{A5B595D0-2E16-4BEF-9892-1F69808A3340}" destId="{03D54AA6-FB69-4453-9431-9EF5A01AD799}" srcOrd="3" destOrd="0" presId="urn:microsoft.com/office/officeart/2005/8/layout/list1"/>
    <dgm:cxn modelId="{F9DE84C1-BAD2-406F-8240-39C2CCFACC43}" type="presParOf" srcId="{A5B595D0-2E16-4BEF-9892-1F69808A3340}" destId="{9BEF77F1-2959-4B84-8A43-65A13BEBC092}" srcOrd="4" destOrd="0" presId="urn:microsoft.com/office/officeart/2005/8/layout/list1"/>
    <dgm:cxn modelId="{2D820B48-CC88-4113-9997-881B246A026E}" type="presParOf" srcId="{9BEF77F1-2959-4B84-8A43-65A13BEBC092}" destId="{C534A88B-EAAD-403C-954E-0D942E184B60}" srcOrd="0" destOrd="0" presId="urn:microsoft.com/office/officeart/2005/8/layout/list1"/>
    <dgm:cxn modelId="{9D17DB47-C7BD-42C8-BE3C-CDC1DCB4F5AD}" type="presParOf" srcId="{9BEF77F1-2959-4B84-8A43-65A13BEBC092}" destId="{001A4E67-2A79-499D-BA51-18224CF299F3}" srcOrd="1" destOrd="0" presId="urn:microsoft.com/office/officeart/2005/8/layout/list1"/>
    <dgm:cxn modelId="{AA5D32B6-A996-40F9-9D1B-8F859F38D5BE}" type="presParOf" srcId="{A5B595D0-2E16-4BEF-9892-1F69808A3340}" destId="{31755BCE-0A46-410F-80FA-9A3D9A72182B}" srcOrd="5" destOrd="0" presId="urn:microsoft.com/office/officeart/2005/8/layout/list1"/>
    <dgm:cxn modelId="{710DF6FE-CF61-4B18-B110-8A566118E562}" type="presParOf" srcId="{A5B595D0-2E16-4BEF-9892-1F69808A3340}" destId="{3F8F7DE7-27A8-4687-BDDD-835E5B3062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8A6DC-0351-4AF9-95CB-A23929290B4E}">
      <dsp:nvSpPr>
        <dsp:cNvPr id="0" name=""/>
        <dsp:cNvSpPr/>
      </dsp:nvSpPr>
      <dsp:spPr>
        <a:xfrm flipH="1">
          <a:off x="-1833110" y="0"/>
          <a:ext cx="6163720" cy="6746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F0986-65A1-4FD2-A859-2177289828A6}">
      <dsp:nvSpPr>
        <dsp:cNvPr id="0" name=""/>
        <dsp:cNvSpPr/>
      </dsp:nvSpPr>
      <dsp:spPr>
        <a:xfrm>
          <a:off x="0" y="0"/>
          <a:ext cx="9144038" cy="6746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3200" kern="1200"/>
        </a:p>
      </dsp:txBody>
      <dsp:txXfrm>
        <a:off x="0" y="0"/>
        <a:ext cx="4572019" cy="674688"/>
      </dsp:txXfrm>
    </dsp:sp>
    <dsp:sp modelId="{0D7A745E-3159-487D-9E03-D3FF8A22EB90}">
      <dsp:nvSpPr>
        <dsp:cNvPr id="0" name=""/>
        <dsp:cNvSpPr/>
      </dsp:nvSpPr>
      <dsp:spPr>
        <a:xfrm>
          <a:off x="4730373" y="0"/>
          <a:ext cx="6246737" cy="67468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  CT_AD_</a:t>
          </a:r>
          <a:r>
            <a:rPr lang="zh-CN" sz="3000" kern="1200" dirty="0" smtClean="0"/>
            <a:t>潘荣涛</a:t>
          </a:r>
          <a:endParaRPr lang="zh-CN" sz="3000" kern="1200" dirty="0"/>
        </a:p>
      </dsp:txBody>
      <dsp:txXfrm>
        <a:off x="4730373" y="0"/>
        <a:ext cx="6246737" cy="674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A1DE3-79DC-43A0-88BF-629CC6266B29}">
      <dsp:nvSpPr>
        <dsp:cNvPr id="0" name=""/>
        <dsp:cNvSpPr/>
      </dsp:nvSpPr>
      <dsp:spPr>
        <a:xfrm>
          <a:off x="0" y="300185"/>
          <a:ext cx="8229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3C5BB-C6BF-4A5C-811C-CB038A2F3DB1}">
      <dsp:nvSpPr>
        <dsp:cNvPr id="0" name=""/>
        <dsp:cNvSpPr/>
      </dsp:nvSpPr>
      <dsp:spPr>
        <a:xfrm>
          <a:off x="411480" y="206395"/>
          <a:ext cx="5760720" cy="1564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引擎介绍</a:t>
          </a:r>
          <a:endParaRPr lang="zh-CN" altLang="en-US" sz="5300" kern="1200" dirty="0"/>
        </a:p>
      </dsp:txBody>
      <dsp:txXfrm>
        <a:off x="487856" y="282771"/>
        <a:ext cx="5607968" cy="1411808"/>
      </dsp:txXfrm>
    </dsp:sp>
    <dsp:sp modelId="{3F8F7DE7-27A8-4687-BDDD-835E5B306279}">
      <dsp:nvSpPr>
        <dsp:cNvPr id="0" name=""/>
        <dsp:cNvSpPr/>
      </dsp:nvSpPr>
      <dsp:spPr>
        <a:xfrm>
          <a:off x="0" y="2510633"/>
          <a:ext cx="8229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A4E67-2A79-499D-BA51-18224CF299F3}">
      <dsp:nvSpPr>
        <dsp:cNvPr id="0" name=""/>
        <dsp:cNvSpPr/>
      </dsp:nvSpPr>
      <dsp:spPr>
        <a:xfrm>
          <a:off x="411480" y="2406081"/>
          <a:ext cx="5760720" cy="1564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设计方案</a:t>
          </a:r>
          <a:endParaRPr lang="zh-CN" altLang="en-US" sz="5300" kern="1200" dirty="0"/>
        </a:p>
      </dsp:txBody>
      <dsp:txXfrm>
        <a:off x="487856" y="2482457"/>
        <a:ext cx="5607968" cy="14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de-DE"/>
              <a:t>CCYY-MM-DD</a:t>
            </a:r>
            <a:endParaRPr lang="de-DE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1261AC5-EB98-448D-8A0A-955099900888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81765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de-DE"/>
              <a:t>CCYY-MM-DD</a:t>
            </a:r>
            <a:endParaRPr lang="de-DE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noProof="0" dirty="0" smtClean="0"/>
              <a:t>Textmasterformate durch Klicken bearbeiten</a:t>
            </a:r>
          </a:p>
          <a:p>
            <a:pPr lvl="1"/>
            <a:r>
              <a:rPr lang="de-DE" altLang="zh-CN" noProof="0" dirty="0" smtClean="0"/>
              <a:t>Zweite Ebene</a:t>
            </a:r>
          </a:p>
          <a:p>
            <a:pPr lvl="2"/>
            <a:r>
              <a:rPr lang="de-DE" altLang="zh-CN" noProof="0" dirty="0" smtClean="0"/>
              <a:t>Dritte Ebene</a:t>
            </a:r>
          </a:p>
          <a:p>
            <a:pPr lvl="3"/>
            <a:r>
              <a:rPr lang="de-DE" altLang="zh-CN" noProof="0" dirty="0" smtClean="0"/>
              <a:t>Vierte Ebene</a:t>
            </a:r>
          </a:p>
          <a:p>
            <a:pPr lvl="4"/>
            <a:r>
              <a:rPr lang="de-DE" altLang="zh-CN" noProof="0" dirty="0" smtClean="0"/>
              <a:t>Fünfte Ebene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de-DE"/>
              <a:t>© </a:t>
            </a:r>
            <a:r>
              <a:rPr lang="en-US" altLang="zh-CN" err="1"/>
              <a:t>Desay</a:t>
            </a:r>
            <a:r>
              <a:rPr lang="en-US" altLang="zh-CN"/>
              <a:t> SV </a:t>
            </a:r>
            <a:r>
              <a:rPr lang="zh-CN" altLang="de-DE"/>
              <a:t>Automotive AG 20</a:t>
            </a:r>
            <a:r>
              <a:rPr lang="en-US" altLang="zh-CN"/>
              <a:t>13</a:t>
            </a:r>
            <a:r>
              <a:rPr lang="zh-CN" altLang="de-DE"/>
              <a:t> | Name | Department</a:t>
            </a:r>
            <a:endParaRPr lang="de-DE" altLang="zh-CN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B166AC-C75D-4C24-8369-18901E2BBC61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03325758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2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105FD-BA62-4F16-A11F-B73D8A3DE6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67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6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1" descr="SV-VI-DesaySV_CH+En-V改09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1"/>
          <a:stretch>
            <a:fillRect/>
          </a:stretch>
        </p:blipFill>
        <p:spPr bwMode="auto">
          <a:xfrm>
            <a:off x="3559175" y="5570538"/>
            <a:ext cx="20256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矩形 7"/>
          <p:cNvSpPr>
            <a:spLocks noChangeArrowheads="1"/>
          </p:cNvSpPr>
          <p:nvPr/>
        </p:nvSpPr>
        <p:spPr bwMode="auto">
          <a:xfrm>
            <a:off x="3425825" y="6296025"/>
            <a:ext cx="2292350" cy="3714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 smtClean="0">
                <a:solidFill>
                  <a:schemeClr val="bg1"/>
                </a:solidFill>
              </a:rPr>
              <a:t>Confidential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2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1" descr="SV-VI-DesaySV_CH+En-V改09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07963"/>
            <a:ext cx="14938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89700" y="6508750"/>
            <a:ext cx="259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黑体" pitchFamily="2" charset="-122"/>
                <a:cs typeface="+mn-cs"/>
              </a:defRPr>
            </a:lvl1pPr>
          </a:lstStyle>
          <a:p>
            <a:pPr>
              <a:defRPr/>
            </a:pPr>
            <a:fld id="{77098C19-68CA-4E35-AF76-4BFFD8DDCC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3" name="Text Box 14"/>
          <p:cNvSpPr txBox="1">
            <a:spLocks noChangeArrowheads="1"/>
          </p:cNvSpPr>
          <p:nvPr/>
        </p:nvSpPr>
        <p:spPr bwMode="auto">
          <a:xfrm>
            <a:off x="3944938" y="6438900"/>
            <a:ext cx="15287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161616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职能块</a:t>
            </a:r>
            <a:r>
              <a:rPr lang="en-US" altLang="zh-CN" sz="1400" dirty="0">
                <a:solidFill>
                  <a:srgbClr val="161616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+</a:t>
            </a:r>
            <a:r>
              <a:rPr lang="zh-CN" altLang="en-US" sz="1400" dirty="0">
                <a:solidFill>
                  <a:srgbClr val="161616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部门名称</a:t>
            </a:r>
            <a:endParaRPr lang="en-US" altLang="zh-CN" sz="1400" dirty="0">
              <a:solidFill>
                <a:srgbClr val="161616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7153275" y="815975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Confidential</a:t>
            </a:r>
            <a:endParaRPr lang="en-US" altLang="zh-CN" sz="1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6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1" descr="SV-VI-DesaySV_CH+En-V改09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1"/>
          <a:stretch>
            <a:fillRect/>
          </a:stretch>
        </p:blipFill>
        <p:spPr bwMode="auto">
          <a:xfrm>
            <a:off x="3559175" y="5572125"/>
            <a:ext cx="20256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&#25340;&#38899;&#27979;&#35797;&#31243;&#24207;/&#35789;&#24211;&#31649;&#29702;&#24037;&#20855;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25340;&#38899;&#27979;&#35797;&#31243;&#24207;/PinyinSingle.ly" TargetMode="External"/><Relationship Id="rId2" Type="http://schemas.openxmlformats.org/officeDocument/2006/relationships/hyperlink" Target="&#25340;&#38899;&#27979;&#35797;&#31243;&#24207;/PinyinBasic.l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25340;&#38899;&#27979;&#35797;&#31243;&#24207;/PinyinDYZ.l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25340;&#38899;&#27979;&#35797;&#31243;&#24207;/&#35789;&#24211;&#31649;&#29702;&#24037;&#20855;.ex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74838"/>
            <a:ext cx="9144000" cy="917575"/>
          </a:xfrm>
        </p:spPr>
        <p:txBody>
          <a:bodyPr anchor="ctr" anchorCtr="0"/>
          <a:lstStyle/>
          <a:p>
            <a:pPr>
              <a:defRPr/>
            </a:pPr>
            <a:r>
              <a:rPr lang="en-US" kern="12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PRTPinyin</a:t>
            </a:r>
            <a:r>
              <a:rPr lang="zh-CN" altLang="en-US" kern="12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：快速输入解决方案</a:t>
            </a:r>
            <a:endParaRPr lang="en-US" kern="12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66493180"/>
              </p:ext>
            </p:extLst>
          </p:nvPr>
        </p:nvGraphicFramePr>
        <p:xfrm>
          <a:off x="0" y="3537734"/>
          <a:ext cx="9144000" cy="67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129554"/>
            <a:ext cx="8229600" cy="470451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智能猜词：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根据用户输入的一段词，猜测用户可能需要的词。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10</a:t>
            </a:fld>
            <a:endParaRPr lang="en-US" altLang="zh-CN" sz="1200" smtClean="0">
              <a:ea typeface="黑体" pitchFamily="49" charset="-122"/>
            </a:endParaRPr>
          </a:p>
        </p:txBody>
      </p:sp>
      <p:sp>
        <p:nvSpPr>
          <p:cNvPr id="7" name="左箭头 6"/>
          <p:cNvSpPr/>
          <p:nvPr/>
        </p:nvSpPr>
        <p:spPr bwMode="auto">
          <a:xfrm>
            <a:off x="4722606" y="2055913"/>
            <a:ext cx="3517751" cy="84985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候选</a:t>
            </a:r>
            <a:r>
              <a:rPr lang="zh-CN" altLang="en-US" dirty="0" smtClean="0">
                <a:solidFill>
                  <a:srgbClr val="FF0000"/>
                </a:solidFill>
              </a:rPr>
              <a:t>词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是猜测的词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3" y="1905306"/>
            <a:ext cx="3277058" cy="14765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2" y="3381887"/>
            <a:ext cx="3848637" cy="1457529"/>
          </a:xfrm>
          <a:prstGeom prst="rect">
            <a:avLst/>
          </a:prstGeom>
        </p:spPr>
      </p:pic>
      <p:sp>
        <p:nvSpPr>
          <p:cNvPr id="10" name="左箭头 9"/>
          <p:cNvSpPr/>
          <p:nvPr/>
        </p:nvSpPr>
        <p:spPr bwMode="auto">
          <a:xfrm>
            <a:off x="4722606" y="3381887"/>
            <a:ext cx="3603814" cy="941227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候选词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是猜测的词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2" y="4847484"/>
            <a:ext cx="2591162" cy="1038370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 bwMode="auto">
          <a:xfrm>
            <a:off x="4722606" y="4946410"/>
            <a:ext cx="3603814" cy="84051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候选词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是猜测</a:t>
            </a:r>
            <a:r>
              <a:rPr lang="zh-CN" altLang="en-US" dirty="0">
                <a:solidFill>
                  <a:srgbClr val="FF0000"/>
                </a:solidFill>
              </a:rPr>
              <a:t>的词</a:t>
            </a:r>
          </a:p>
        </p:txBody>
      </p:sp>
    </p:spTree>
    <p:extLst>
      <p:ext uri="{BB962C8B-B14F-4D97-AF65-F5344CB8AC3E}">
        <p14:creationId xmlns:p14="http://schemas.microsoft.com/office/powerpoint/2010/main" val="16954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动态词频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按照字词的使用频率调整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顺序。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11</a:t>
            </a:fld>
            <a:endParaRPr lang="en-US" altLang="zh-CN" sz="1200" smtClean="0"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7" y="2422158"/>
            <a:ext cx="1714739" cy="23148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25" y="2082548"/>
            <a:ext cx="1619476" cy="3343742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2646381" y="3141232"/>
            <a:ext cx="3162747" cy="710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选中“心地善良”后</a:t>
            </a:r>
          </a:p>
        </p:txBody>
      </p:sp>
    </p:spTree>
    <p:extLst>
      <p:ext uri="{BB962C8B-B14F-4D97-AF65-F5344CB8AC3E}">
        <p14:creationId xmlns:p14="http://schemas.microsoft.com/office/powerpoint/2010/main" val="16954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73" y="1194099"/>
            <a:ext cx="8412480" cy="491966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学习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：记录用户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输入的新词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目标词组：“等我们都老了我还是会记得你最初让我心动的样子”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12</a:t>
            </a:fld>
            <a:endParaRPr lang="en-US" altLang="zh-CN" sz="1200" smtClean="0"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0" y="2441987"/>
            <a:ext cx="4210638" cy="790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0" y="3887205"/>
            <a:ext cx="3991532" cy="8478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0" y="5449364"/>
            <a:ext cx="3648584" cy="800212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 bwMode="auto">
          <a:xfrm>
            <a:off x="1401881" y="3313355"/>
            <a:ext cx="1216942" cy="46257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1381693" y="4830183"/>
            <a:ext cx="1237130" cy="4793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FF0000"/>
                </a:solidFill>
              </a:rPr>
              <a:t>选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57" y="5549390"/>
            <a:ext cx="3496163" cy="6001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15" y="3982466"/>
            <a:ext cx="3124636" cy="6573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57" y="2518197"/>
            <a:ext cx="3238952" cy="638264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 bwMode="auto">
          <a:xfrm>
            <a:off x="3958394" y="5647454"/>
            <a:ext cx="887963" cy="6018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" name="上箭头 14"/>
          <p:cNvSpPr/>
          <p:nvPr/>
        </p:nvSpPr>
        <p:spPr bwMode="auto">
          <a:xfrm>
            <a:off x="6002767" y="4735048"/>
            <a:ext cx="1183341" cy="57446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上箭头 15"/>
          <p:cNvSpPr/>
          <p:nvPr/>
        </p:nvSpPr>
        <p:spPr bwMode="auto">
          <a:xfrm>
            <a:off x="5863404" y="3217377"/>
            <a:ext cx="1204857" cy="55855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8085309" y="2329937"/>
            <a:ext cx="1058691" cy="9027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翻页，选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13</a:t>
            </a:fld>
            <a:endParaRPr lang="en-US" altLang="zh-CN" sz="1200" smtClean="0">
              <a:ea typeface="黑体" pitchFamily="49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35" y="1820039"/>
            <a:ext cx="2934110" cy="428685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64" y="3039033"/>
            <a:ext cx="4048690" cy="3810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07" y="4367669"/>
            <a:ext cx="5744377" cy="1457529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 bwMode="auto">
          <a:xfrm>
            <a:off x="912493" y="1785769"/>
            <a:ext cx="1506071" cy="6454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翻页，选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786692" y="2431228"/>
            <a:ext cx="1398494" cy="46257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3259567" y="3539266"/>
            <a:ext cx="2646381" cy="7315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已学习，出现在第一候选词位置。</a:t>
            </a:r>
          </a:p>
        </p:txBody>
      </p:sp>
    </p:spTree>
    <p:extLst>
      <p:ext uri="{BB962C8B-B14F-4D97-AF65-F5344CB8AC3E}">
        <p14:creationId xmlns:p14="http://schemas.microsoft.com/office/powerpoint/2010/main" val="16954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遗忘：删除词库中的词</a:t>
            </a: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14</a:t>
            </a:fld>
            <a:endParaRPr lang="en-US" altLang="zh-CN" sz="1200" smtClean="0"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96" y="2794659"/>
            <a:ext cx="2152951" cy="20862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238" y="2794659"/>
            <a:ext cx="1848108" cy="211484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3485478" y="3259567"/>
            <a:ext cx="2581835" cy="13339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点击候选词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前面的“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X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”遗忘掉</a:t>
            </a:r>
          </a:p>
        </p:txBody>
      </p:sp>
    </p:spTree>
    <p:extLst>
      <p:ext uri="{BB962C8B-B14F-4D97-AF65-F5344CB8AC3E}">
        <p14:creationId xmlns:p14="http://schemas.microsoft.com/office/powerpoint/2010/main" val="28819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联想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15</a:t>
            </a:fld>
            <a:endParaRPr lang="en-US" altLang="zh-CN" sz="1200" smtClean="0"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8" y="2504202"/>
            <a:ext cx="3248479" cy="20862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83" y="2504202"/>
            <a:ext cx="2143424" cy="211484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3808207" y="3098202"/>
            <a:ext cx="2119257" cy="78530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选中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、我爱</a:t>
            </a:r>
          </a:p>
        </p:txBody>
      </p:sp>
    </p:spTree>
    <p:extLst>
      <p:ext uri="{BB962C8B-B14F-4D97-AF65-F5344CB8AC3E}">
        <p14:creationId xmlns:p14="http://schemas.microsoft.com/office/powerpoint/2010/main" val="24448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词库管理模块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888552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hlinkClick r:id="rId2" action="ppaction://hlinkfile"/>
              </a:rPr>
              <a:t>词库管理器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16</a:t>
            </a:fld>
            <a:endParaRPr lang="en-US" altLang="zh-CN" sz="1200" smtClean="0"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182"/>
            <a:ext cx="9144000" cy="53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管理词库数据库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*插入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*删除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*修改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*查询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*导入、导出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txt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数据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17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8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对比搜狗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162338"/>
              </p:ext>
            </p:extLst>
          </p:nvPr>
        </p:nvGraphicFramePr>
        <p:xfrm>
          <a:off x="634701" y="1086525"/>
          <a:ext cx="7917628" cy="5554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6833"/>
                <a:gridCol w="2850777"/>
                <a:gridCol w="2840018"/>
              </a:tblGrid>
              <a:tr h="4403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PRTPinyin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搜狗</a:t>
                      </a:r>
                      <a:endParaRPr lang="zh-CN" altLang="en-US" dirty="0"/>
                    </a:p>
                  </a:txBody>
                  <a:tcPr/>
                </a:tc>
              </a:tr>
              <a:tr h="4016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效率（</a:t>
                      </a:r>
                      <a:r>
                        <a:rPr lang="en-US" altLang="zh-CN" dirty="0" smtClean="0"/>
                        <a:t>60</a:t>
                      </a:r>
                      <a:r>
                        <a:rPr lang="zh-CN" altLang="en-US" dirty="0" smtClean="0"/>
                        <a:t>长度词组）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100ms</a:t>
                      </a:r>
                      <a:r>
                        <a:rPr lang="zh-CN" altLang="en-US" dirty="0" smtClean="0"/>
                        <a:t>以内（稍低）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无法测试（高）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组合词算法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长词遍历（效率偏低）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自然语言算法（快速）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智能组词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智能猜词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动态词频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拼音纠错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正在开发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联想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学习、遗忘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支持（不支持学习英文）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云功能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多词库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模糊音（翘舌平舌、前后鼻音）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4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简繁体转换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18</a:t>
            </a:fld>
            <a:endParaRPr lang="en-US" altLang="zh-CN" sz="1200" smtClean="0"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4947" y="177956"/>
            <a:ext cx="162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引擎对比：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对比搜狗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38842"/>
              </p:ext>
            </p:extLst>
          </p:nvPr>
        </p:nvGraphicFramePr>
        <p:xfrm>
          <a:off x="688489" y="1383404"/>
          <a:ext cx="8008731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3346"/>
                <a:gridCol w="2936838"/>
                <a:gridCol w="31785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PRTPinyin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搜狗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词库大小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20W+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100W++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自定义词库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编辑词库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导出词库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在线更新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19</a:t>
            </a:fld>
            <a:endParaRPr lang="en-US" altLang="zh-CN" sz="1200" smtClean="0"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7450" y="258184"/>
            <a:ext cx="1624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词库对比：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514667"/>
              </p:ext>
            </p:extLst>
          </p:nvPr>
        </p:nvGraphicFramePr>
        <p:xfrm>
          <a:off x="371475" y="13081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</a:t>
            </a:fld>
            <a:endParaRPr lang="en-US" altLang="zh-CN" sz="1200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总结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需改进：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效率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-&gt;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有待优化；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系统词库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-&gt;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占用空间太大，词条数有待增加；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简繁体转换功能。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优势：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易用、免费！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20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4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引擎设计方案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字典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词库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引擎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21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字典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125220"/>
            <a:ext cx="8229600" cy="525406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三个字典文件：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hlinkClick r:id="rId2" action="ppaction://hlinkfile"/>
              </a:rPr>
              <a:t>PRTPinyinBasic.ly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hlinkClick r:id="rId3" action="ppaction://hlinkfile"/>
              </a:rPr>
              <a:t>PRTPinyinSingle.ly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hlinkClick r:id="rId4" action="ppaction://hlinkfile"/>
              </a:rPr>
              <a:t>PRTPinyinDYZ.ly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。是拼音字符处理的基础。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编码：</a:t>
            </a: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UTF-8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（注意忽略掉</a:t>
            </a: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bom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，前三个字节</a:t>
            </a: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EF BB BF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PRTPinyinBasic.ly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：声母韵母映射表。形如：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						f:a,u,o,an,ou,ei,en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PRTPinyinSingle.ly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：拼音汉字映射表。形如：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			a</a:t>
            </a: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啊阿呵吖嗄腌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锕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PRTPinyinDYZ.ly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：多音字映射表。形如：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			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曝</a:t>
            </a: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bao,pu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22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词库</a:t>
            </a:r>
            <a:r>
              <a:rPr kumimoji="1" lang="en-US" altLang="zh-CN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-</a:t>
            </a: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数据库的对比和选择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176726"/>
              </p:ext>
            </p:extLst>
          </p:nvPr>
        </p:nvGraphicFramePr>
        <p:xfrm>
          <a:off x="329938" y="834316"/>
          <a:ext cx="8416029" cy="36720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7927"/>
                <a:gridCol w="957431"/>
                <a:gridCol w="935915"/>
                <a:gridCol w="1021976"/>
                <a:gridCol w="753036"/>
                <a:gridCol w="1054249"/>
                <a:gridCol w="1376979"/>
                <a:gridCol w="141851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SQLite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Oracle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Sql 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数据量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跨平台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仅</a:t>
                      </a:r>
                      <a:r>
                        <a:rPr lang="en-US" altLang="zh-CN" dirty="0" smtClean="0"/>
                        <a:t>Windows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仅</a:t>
                      </a:r>
                      <a:r>
                        <a:rPr lang="en-US" altLang="zh-CN" dirty="0" smtClean="0"/>
                        <a:t>Windows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效率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如果是百万级以上的数据量，大型数据库比如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db2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肯定是占有优势，但是在中小型的数据量相差不是很多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04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价格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开源免费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开源免费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付费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付费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付费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付费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付费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1199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通信形式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独立文件型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服务器型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服务器型或者独立文件型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服务器型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服务器型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服务器型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独立文件型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23</a:t>
            </a:fld>
            <a:endParaRPr lang="en-US" altLang="zh-CN" sz="1200" smtClean="0"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971" y="4668819"/>
            <a:ext cx="8552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zh-CN" dirty="0" smtClean="0"/>
              <a:t>综合：</a:t>
            </a:r>
            <a:r>
              <a:rPr lang="zh-CN" altLang="zh-CN" dirty="0"/>
              <a:t>针对词库总结了需求，数据量中（大概几十万，即使多个数据库联合也就</a:t>
            </a:r>
            <a:r>
              <a:rPr lang="en-US" altLang="zh-CN" dirty="0"/>
              <a:t>100W</a:t>
            </a:r>
            <a:r>
              <a:rPr lang="zh-CN" altLang="zh-CN" dirty="0"/>
              <a:t>左右）；跨平台（需要）；效率（查询效率高，写效率不做要求）；价格（不必花钱）；文件型数据库（使用方便）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因此</a:t>
            </a:r>
            <a:r>
              <a:rPr lang="zh-CN" altLang="zh-CN" dirty="0" smtClean="0"/>
              <a:t>，选择</a:t>
            </a:r>
            <a:r>
              <a:rPr lang="en-US" altLang="zh-CN" dirty="0" smtClean="0"/>
              <a:t>SQLite</a:t>
            </a:r>
            <a:r>
              <a:rPr lang="zh-CN" altLang="zh-CN" dirty="0" smtClean="0"/>
              <a:t>是</a:t>
            </a:r>
            <a:r>
              <a:rPr lang="zh-CN" altLang="zh-CN" dirty="0"/>
              <a:t>比较机智</a:t>
            </a:r>
            <a:r>
              <a:rPr lang="zh-CN" altLang="zh-CN" dirty="0" smtClean="0"/>
              <a:t>的。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1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词库结构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53439"/>
              </p:ext>
            </p:extLst>
          </p:nvPr>
        </p:nvGraphicFramePr>
        <p:xfrm>
          <a:off x="387275" y="427614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pinyin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cizu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de’sai’xi’wei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德赛西威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wan’an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晚安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24</a:t>
            </a:fld>
            <a:endParaRPr lang="en-US" altLang="zh-CN" sz="1200" smtClean="0"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32" y="1226372"/>
            <a:ext cx="74120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词库共</a:t>
            </a:r>
            <a:r>
              <a:rPr lang="en-US" altLang="zh-CN" dirty="0" smtClean="0"/>
              <a:t>23*23=529</a:t>
            </a:r>
            <a:r>
              <a:rPr lang="zh-CN" altLang="zh-CN" dirty="0"/>
              <a:t>个表，也就是</a:t>
            </a:r>
            <a:r>
              <a:rPr lang="en-US" altLang="zh-CN" dirty="0" smtClean="0"/>
              <a:t>ac-</a:t>
            </a:r>
            <a:r>
              <a:rPr lang="en-US" altLang="zh-CN" dirty="0" err="1" smtClean="0"/>
              <a:t>zz</a:t>
            </a:r>
            <a:r>
              <a:rPr lang="zh-CN" altLang="zh-CN" dirty="0" smtClean="0"/>
              <a:t>（</a:t>
            </a:r>
            <a:r>
              <a:rPr lang="zh-CN" altLang="zh-CN" dirty="0"/>
              <a:t>中间的</a:t>
            </a:r>
            <a:r>
              <a:rPr lang="en-US" altLang="zh-CN" dirty="0"/>
              <a:t>i</a:t>
            </a:r>
            <a:r>
              <a:rPr lang="zh-CN" altLang="zh-CN" dirty="0"/>
              <a:t>，</a:t>
            </a:r>
            <a:r>
              <a:rPr lang="en-US" altLang="zh-CN" dirty="0"/>
              <a:t>u</a:t>
            </a:r>
            <a:r>
              <a:rPr lang="zh-CN" altLang="zh-CN" dirty="0"/>
              <a:t>，</a:t>
            </a:r>
            <a:r>
              <a:rPr lang="en-US" altLang="zh-CN" dirty="0"/>
              <a:t>v</a:t>
            </a:r>
            <a:r>
              <a:rPr lang="zh-CN" altLang="zh-CN" dirty="0"/>
              <a:t>组合忽略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，五个字段：</a:t>
            </a:r>
            <a:r>
              <a:rPr lang="en-US" altLang="zh-CN" dirty="0" smtClean="0"/>
              <a:t>size, pinyin, cizu, priority, weight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priority</a:t>
            </a:r>
            <a:r>
              <a:rPr lang="zh-CN" altLang="en-US" dirty="0"/>
              <a:t>：用于智能组词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weight</a:t>
            </a:r>
            <a:r>
              <a:rPr lang="zh-CN" altLang="en-US" dirty="0"/>
              <a:t>：动态词频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4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词库维护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使用专用的词库管理工具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hlinkClick r:id="rId2" action="ppaction://hlinkfile"/>
              </a:rPr>
              <a:t>拼音测试程序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hlinkClick r:id="rId2" action="ppaction://hlinkfile"/>
              </a:rPr>
              <a:t>\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hlinkClick r:id="rId2" action="ppaction://hlinkfile"/>
              </a:rPr>
              <a:t>词库管理工具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hlinkClick r:id="rId2" action="ppaction://hlinkfile"/>
              </a:rPr>
              <a:t>.exe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管理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数据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的查询、插入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、删除、修改以及数据导入和备份功能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另外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，也可以用来制作一个用户级词库。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25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引擎工作流程图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26</a:t>
            </a:fld>
            <a:endParaRPr lang="en-US" altLang="zh-CN" sz="1200" smtClean="0">
              <a:ea typeface="黑体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" y="882127"/>
            <a:ext cx="7024743" cy="5776857"/>
          </a:xfrm>
        </p:spPr>
      </p:pic>
    </p:spTree>
    <p:extLst>
      <p:ext uri="{BB962C8B-B14F-4D97-AF65-F5344CB8AC3E}">
        <p14:creationId xmlns:p14="http://schemas.microsoft.com/office/powerpoint/2010/main" val="50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几个重点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拼音分割：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一个事例：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wohxhuann-&gt;wo’h’x’huan’n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大概思路</a:t>
            </a: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个完整拼音最长长度为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6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wohxhu-&gt;wo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xhuan-&gt;h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xhuann-&gt;x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huann-&gt;huan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n-&gt;n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（特殊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g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点）</a:t>
            </a: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27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507118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、搜索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wo’h’x’huan’n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搜索长度为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的词条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select 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cizu from ‘w_h’ where </a:t>
            </a: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pinyin like ‘wo%h%x%huan%n%’and size = 5;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在搜索长度为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的词条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select cizu from ‘w_h’ where pinyin like ‘wo%h%x%huan%n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%’and size = 4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依此类推，直到长度为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28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、缓存机制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建立一次完整搜索的每一个搜索对象建立缓存，提高效率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（有兴趣可了解）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29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引擎介绍</a:t>
            </a:r>
            <a:r>
              <a:rPr kumimoji="1" lang="en-US" altLang="zh-CN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-</a:t>
            </a: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kumimoji="1" lang="en-US" altLang="zh-CN" sz="2400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开发</a:t>
            </a:r>
            <a:r>
              <a:rPr kumimoji="1" lang="zh-CN" altLang="en-US" sz="2400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初衷（开发目的）</a:t>
            </a:r>
            <a:endParaRPr kumimoji="1" lang="en-US" altLang="zh-CN" sz="24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</a:t>
            </a:r>
            <a:endParaRPr kumimoji="1" lang="en-US" sz="24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sz="24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功能介绍</a:t>
            </a:r>
            <a:endParaRPr kumimoji="1" lang="en-US" altLang="zh-CN" sz="2400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zh-CN" sz="24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对比搜狗</a:t>
            </a:r>
            <a:endParaRPr kumimoji="1" lang="en-US" altLang="zh-CN" sz="2400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sz="24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总结</a:t>
            </a:r>
            <a:endParaRPr kumimoji="1" lang="en-US" sz="24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3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4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、编码问题</a:t>
            </a: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/>
              <a:t>设计的全部字符源都使用</a:t>
            </a:r>
            <a:r>
              <a:rPr lang="en-US" altLang="zh-CN" sz="2400" dirty="0"/>
              <a:t>utf-8</a:t>
            </a:r>
            <a:r>
              <a:rPr lang="zh-CN" altLang="zh-CN" sz="2400" dirty="0"/>
              <a:t>，在涉及到汉字处理的部分先转到</a:t>
            </a:r>
            <a:r>
              <a:rPr lang="en-US" altLang="zh-CN" sz="2400" dirty="0"/>
              <a:t>unicode</a:t>
            </a:r>
            <a:r>
              <a:rPr lang="zh-CN" altLang="zh-CN" sz="2400" dirty="0"/>
              <a:t>宽字符，然后在转回</a:t>
            </a:r>
            <a:r>
              <a:rPr lang="en-US" altLang="zh-CN" sz="2400" dirty="0"/>
              <a:t>utf-8</a:t>
            </a:r>
            <a:r>
              <a:rPr lang="zh-CN" altLang="zh-CN" sz="2400" dirty="0"/>
              <a:t>。这样做的原因是</a:t>
            </a:r>
            <a:r>
              <a:rPr lang="en-US" altLang="zh-CN" sz="2400" dirty="0"/>
              <a:t>sqlite</a:t>
            </a:r>
            <a:r>
              <a:rPr lang="zh-CN" altLang="zh-CN" sz="2400" dirty="0"/>
              <a:t>内部使用的是</a:t>
            </a:r>
            <a:r>
              <a:rPr lang="en-US" altLang="zh-CN" sz="2400" dirty="0"/>
              <a:t>utf-8</a:t>
            </a:r>
            <a:r>
              <a:rPr lang="zh-CN" altLang="zh-CN" sz="2400" dirty="0"/>
              <a:t>的编码，而主要工作都是在与数据库打交道，所以我们的数据源都规定为</a:t>
            </a:r>
            <a:r>
              <a:rPr lang="en-US" altLang="zh-CN" sz="2400" dirty="0"/>
              <a:t>utf-8</a:t>
            </a:r>
            <a:r>
              <a:rPr lang="zh-CN" altLang="zh-CN" sz="2400" dirty="0"/>
              <a:t>，最后的候选字输出也同一为</a:t>
            </a:r>
            <a:r>
              <a:rPr lang="en-US" altLang="zh-CN" sz="2400" dirty="0"/>
              <a:t>utf-8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注意：编码转换最好不要依赖于系统</a:t>
            </a:r>
            <a:r>
              <a:rPr lang="en-US" altLang="zh-CN" sz="2400" dirty="0"/>
              <a:t>api</a:t>
            </a:r>
            <a:r>
              <a:rPr lang="zh-CN" altLang="zh-CN" sz="2400" dirty="0"/>
              <a:t>！在</a:t>
            </a:r>
            <a:r>
              <a:rPr lang="en-US" altLang="zh-CN" sz="2400" dirty="0"/>
              <a:t> linux</a:t>
            </a:r>
            <a:r>
              <a:rPr lang="zh-CN" altLang="zh-CN" sz="2400" dirty="0"/>
              <a:t>下，</a:t>
            </a:r>
            <a:r>
              <a:rPr lang="en-US" altLang="zh-CN" sz="2400" dirty="0"/>
              <a:t>x86</a:t>
            </a:r>
            <a:r>
              <a:rPr lang="zh-CN" altLang="zh-CN" sz="2400" dirty="0"/>
              <a:t>版本可以使</a:t>
            </a:r>
            <a:r>
              <a:rPr lang="en-US" altLang="zh-CN" sz="2400" dirty="0"/>
              <a:t>mbstowcs</a:t>
            </a:r>
            <a:r>
              <a:rPr lang="zh-CN" altLang="zh-CN" sz="2400" dirty="0"/>
              <a:t>或</a:t>
            </a:r>
            <a:r>
              <a:rPr lang="en-US" altLang="zh-CN" sz="2400" dirty="0"/>
              <a:t>icon</a:t>
            </a:r>
            <a:r>
              <a:rPr lang="zh-CN" altLang="zh-CN" sz="2400" dirty="0"/>
              <a:t>函数族是</a:t>
            </a:r>
            <a:r>
              <a:rPr lang="en-US" altLang="zh-CN" sz="2400" dirty="0"/>
              <a:t>c</a:t>
            </a:r>
            <a:r>
              <a:rPr lang="zh-CN" altLang="zh-CN" sz="2400" dirty="0"/>
              <a:t>的标准，但是</a:t>
            </a:r>
            <a:r>
              <a:rPr lang="en-US" altLang="zh-CN" sz="2400" dirty="0"/>
              <a:t>linux arm</a:t>
            </a:r>
            <a:r>
              <a:rPr lang="zh-CN" altLang="zh-CN" sz="2400" dirty="0"/>
              <a:t>下使用会有问题，我估计是因为这两种方式都依赖于系统的</a:t>
            </a:r>
            <a:r>
              <a:rPr lang="en-US" altLang="zh-CN" sz="2400" dirty="0"/>
              <a:t>local</a:t>
            </a:r>
            <a:r>
              <a:rPr lang="zh-CN" altLang="zh-CN" sz="2400" dirty="0"/>
              <a:t>（本地语言编码），</a:t>
            </a:r>
            <a:r>
              <a:rPr lang="en-US" altLang="zh-CN" sz="2400" dirty="0"/>
              <a:t>linux arm</a:t>
            </a:r>
            <a:r>
              <a:rPr lang="zh-CN" altLang="zh-CN" sz="2400" dirty="0"/>
              <a:t>上很可能只有</a:t>
            </a:r>
            <a:r>
              <a:rPr lang="en-US" altLang="zh-CN" sz="2400" dirty="0"/>
              <a:t>C</a:t>
            </a:r>
            <a:r>
              <a:rPr lang="zh-CN" altLang="zh-CN" sz="2400" dirty="0"/>
              <a:t>，而没有</a:t>
            </a:r>
            <a:r>
              <a:rPr lang="en-US" altLang="zh-CN" sz="2400" dirty="0"/>
              <a:t>zh_utf8</a:t>
            </a:r>
            <a:r>
              <a:rPr lang="zh-CN" altLang="zh-CN" sz="2400" dirty="0"/>
              <a:t>等中文的支持。最后我用针对每个字节的转换的方式来实现宽字符的转换。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30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31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0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2990850" y="2416175"/>
            <a:ext cx="3181350" cy="14700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2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/>
                <a:ea typeface="黑体"/>
              </a:rPr>
              <a:t>谢 谢！</a:t>
            </a:r>
          </a:p>
          <a:p>
            <a:pPr algn="ctr"/>
            <a:endParaRPr lang="zh-CN" altLang="en-US" sz="32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初衷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*平台文字输入速度慢。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*输入需求在车载系统中越来越大（微博，微信，短信，以及文字记录）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*开源项目少且不好用（中文输入法在国外的开发难度）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4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3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几款开源中文输入法引擎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308100"/>
            <a:ext cx="8288431" cy="452596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libPinyin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Rime(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中州韵输入法</a:t>
            </a: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spcBef>
                <a:spcPct val="0"/>
              </a:spcBef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华宇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拼音（不支持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这几款，要么效果不理想，要么维护麻烦（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开源库一向如此）。另外，开源并不等同于免费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需要的是一个纯粹的输入法算法解决方案。所以，自己动手吧！</a:t>
            </a:r>
            <a:endParaRPr kumimoji="1" lang="en-US" sz="24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5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定义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94209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什么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PRTPinyin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？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PRTPinyin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不是一个软件，实际上，应该把它定义为：一个以实现快速输入为目的的拼音输入法解决方案，是一个引擎，与上层界面无关。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之所以说它是一个解决方案，是因为它以库的形式提供给外部使用。</a:t>
            </a: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6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4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特点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对于开发者来说，我们需要了解它以下几个特点。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*基于</a:t>
            </a: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C++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SQLite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*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可移植</a:t>
            </a:r>
            <a:r>
              <a:rPr kumimoji="1" lang="en-US" altLang="zh-CN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已验证平台包括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WindowsX86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、和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LinuxX11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LinuxArm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后续可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验证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WinCE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Mac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IOS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Android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等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8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8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zh-CN" altLang="en-US" sz="28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维护简单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（独份源码、字典和词库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，撇开了多平台不同的维护方式。）</a:t>
            </a: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7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功能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、智能组词：没有全匹配的候选词时，自动组合新词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、智能猜词：根据用户输入的一段词，猜测用户可能需要的词。</a:t>
            </a:r>
            <a:endParaRPr kumimoji="1" lang="en-US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、动态词频：按照字词的使用频率调整顺序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、学习：记录用户输入的新词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、遗忘：删除词库中的词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、拼音纠错：自动识别某些错误输入（</a:t>
            </a: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wi’ai’ni-&gt;</a:t>
            </a:r>
            <a:r>
              <a:rPr kumimoji="1" lang="en-US" altLang="zh-CN" sz="2400" kern="1200" dirty="0" err="1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wo’ai’ni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）（正在开发中）</a:t>
            </a: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、联想：根据当前选中的词联想出下一个词（已分成独立的模块）</a:t>
            </a: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、多词库支持：添加外部词库。</a:t>
            </a: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zh-CN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自定义词库：使用定制的词库工具制作出自己的词库</a:t>
            </a: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8</a:t>
            </a:fld>
            <a:endParaRPr lang="en-US" altLang="zh-CN" sz="120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46050"/>
            <a:ext cx="5772150" cy="566738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  <a:cs typeface="+mn-cs"/>
              </a:rPr>
              <a:t>功能图片展示</a:t>
            </a:r>
            <a:endParaRPr kumimoji="1" lang="en-US" sz="2400" b="1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08100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2400" kern="1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智能</a:t>
            </a:r>
            <a:r>
              <a:rPr kumimoji="1" lang="zh-CN" altLang="en-US" sz="2400" kern="1200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组词：没有全匹配的候选词时，自动组合新词</a:t>
            </a: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zh-CN" sz="2400" kern="1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sz="2400" kern="1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1F53C35-FCEC-4A4C-8108-04AF3FA51D24}" type="slidenum">
              <a:rPr lang="zh-CN" altLang="en-US" sz="1200" smtClean="0">
                <a:ea typeface="黑体" pitchFamily="49" charset="-122"/>
              </a:rPr>
              <a:pPr/>
              <a:t>9</a:t>
            </a:fld>
            <a:endParaRPr lang="en-US" altLang="zh-CN" sz="1200" smtClean="0"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5" y="1773264"/>
            <a:ext cx="7744906" cy="4925113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 bwMode="auto">
          <a:xfrm>
            <a:off x="3377900" y="2996004"/>
            <a:ext cx="3614571" cy="747658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</a:rPr>
              <a:t>号候选词是组合出来的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SV PPT模板_V2012_1中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SV PPT模板_V2012_1中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SV PPT模板_V2012_1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1812</TotalTime>
  <Words>1011</Words>
  <Application>Microsoft Office PowerPoint</Application>
  <PresentationFormat>全屏显示(4:3)</PresentationFormat>
  <Paragraphs>325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Blank</vt:lpstr>
      <vt:lpstr>1_自定义设计方案</vt:lpstr>
      <vt:lpstr>2_自定义设计方案</vt:lpstr>
      <vt:lpstr>PRTPinyin：快速输入解决方案</vt:lpstr>
      <vt:lpstr>目录</vt:lpstr>
      <vt:lpstr>引擎介绍-目录</vt:lpstr>
      <vt:lpstr>初衷</vt:lpstr>
      <vt:lpstr>几款开源中文输入法引擎</vt:lpstr>
      <vt:lpstr>定义</vt:lpstr>
      <vt:lpstr>特点</vt:lpstr>
      <vt:lpstr>功能</vt:lpstr>
      <vt:lpstr>功能图片展示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词库管理模块</vt:lpstr>
      <vt:lpstr>PowerPoint 演示文稿</vt:lpstr>
      <vt:lpstr>对比搜狗</vt:lpstr>
      <vt:lpstr>对比搜狗</vt:lpstr>
      <vt:lpstr>总结</vt:lpstr>
      <vt:lpstr>引擎设计方案</vt:lpstr>
      <vt:lpstr>字典</vt:lpstr>
      <vt:lpstr>词库-数据库的对比和选择</vt:lpstr>
      <vt:lpstr>词库结构</vt:lpstr>
      <vt:lpstr>词库维护</vt:lpstr>
      <vt:lpstr>引擎工作流程图</vt:lpstr>
      <vt:lpstr>几个重点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PRTPinyin-快速输入解决方案</dc:title>
  <dc:creator>test</dc:creator>
  <cp:lastModifiedBy>test</cp:lastModifiedBy>
  <cp:revision>221</cp:revision>
  <dcterms:created xsi:type="dcterms:W3CDTF">2014-09-04T02:08:02Z</dcterms:created>
  <dcterms:modified xsi:type="dcterms:W3CDTF">2014-09-15T06:16:44Z</dcterms:modified>
</cp:coreProperties>
</file>