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5"/>
  </p:notesMasterIdLst>
  <p:sldIdLst>
    <p:sldId id="392" r:id="rId2"/>
    <p:sldId id="393" r:id="rId3"/>
    <p:sldId id="276" r:id="rId4"/>
    <p:sldId id="402" r:id="rId5"/>
    <p:sldId id="403" r:id="rId6"/>
    <p:sldId id="404" r:id="rId7"/>
    <p:sldId id="405" r:id="rId8"/>
    <p:sldId id="319" r:id="rId9"/>
    <p:sldId id="360" r:id="rId10"/>
    <p:sldId id="406" r:id="rId11"/>
    <p:sldId id="407" r:id="rId12"/>
    <p:sldId id="408" r:id="rId13"/>
    <p:sldId id="369" r:id="rId14"/>
    <p:sldId id="355" r:id="rId15"/>
    <p:sldId id="409" r:id="rId16"/>
    <p:sldId id="410" r:id="rId17"/>
    <p:sldId id="401" r:id="rId18"/>
    <p:sldId id="411" r:id="rId19"/>
    <p:sldId id="338" r:id="rId20"/>
    <p:sldId id="357" r:id="rId21"/>
    <p:sldId id="358" r:id="rId22"/>
    <p:sldId id="412" r:id="rId23"/>
    <p:sldId id="413" r:id="rId2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A1D8D3"/>
    <a:srgbClr val="FF33CC"/>
    <a:srgbClr val="CC00FF"/>
    <a:srgbClr val="66FFCC"/>
    <a:srgbClr val="66FFFF"/>
    <a:srgbClr val="FFFF00"/>
    <a:srgbClr val="FF00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5494" autoAdjust="0"/>
  </p:normalViewPr>
  <p:slideViewPr>
    <p:cSldViewPr>
      <p:cViewPr varScale="1">
        <p:scale>
          <a:sx n="88" d="100"/>
          <a:sy n="88" d="100"/>
        </p:scale>
        <p:origin x="12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9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7EACF-23C5-43F5-AD97-08ED1D9557C4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A3C02-0A22-4691-8C1A-83BCD6173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99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A3C02-0A22-4691-8C1A-83BCD6173D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19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A3C02-0A22-4691-8C1A-83BCD6173DE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966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A3C02-0A22-4691-8C1A-83BCD6173DE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91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A3C02-0A22-4691-8C1A-83BCD6173DE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21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8D19-35F1-4D46-AC16-06D4DC142F0E}" type="datetimeFigureOut">
              <a:rPr lang="zh-CN" altLang="en-US" smtClean="0"/>
              <a:pPr/>
              <a:t>2022/7/7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4D29-67EE-4341-BF18-102E9EDD869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969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7C7E-4883-48A5-9462-9C5E7A7BEFCC}" type="datetimeFigureOut">
              <a:rPr lang="zh-CN" altLang="en-US" smtClean="0"/>
              <a:pPr/>
              <a:t>2022/7/7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9129-38DD-4CB6-96F6-0400D5B94B3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0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7737-DEDA-485A-93B7-4F5F5D2668D5}" type="datetimeFigureOut">
              <a:rPr lang="zh-CN" altLang="en-US" smtClean="0"/>
              <a:pPr/>
              <a:t>2022/7/7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4082-2812-4F02-B603-A9C586D52C0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653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38D0666-AB27-4718-ACA2-880360C4FB63}" type="datetimeFigureOut">
              <a:rPr lang="zh-CN" altLang="en-US"/>
              <a:pPr/>
              <a:t>2022/7/7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8DC2E03B-5E65-4C09-A768-35B82D436A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657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747A-E71F-4C9F-A6AA-E56901187AAD}" type="datetimeFigureOut">
              <a:rPr lang="zh-CN" altLang="en-US" smtClean="0"/>
              <a:pPr/>
              <a:t>2022/7/7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CA6-DF38-4FDB-B3E1-79C340181B6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10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BA39-34F1-45B9-B3A0-4E8B882026C1}" type="datetimeFigureOut">
              <a:rPr lang="zh-CN" altLang="en-US" smtClean="0"/>
              <a:pPr/>
              <a:t>2022/7/7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20B7-82BF-4BB0-949A-D2F02FE1ED5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289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9D16-50C6-4A43-93E0-50F30E8F44CF}" type="datetimeFigureOut">
              <a:rPr lang="zh-CN" altLang="en-US" smtClean="0"/>
              <a:pPr/>
              <a:t>2022/7/7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6751-635D-479B-8386-94F99D791CB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99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89F9-F46B-45DE-96BE-EDCCF345FCBA}" type="datetimeFigureOut">
              <a:rPr lang="zh-CN" altLang="en-US" smtClean="0"/>
              <a:pPr/>
              <a:t>2022/7/7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1FC-9093-40E1-951E-680A34B1E2A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083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D6DD-4E07-47CD-BD49-24D6299F4033}" type="datetimeFigureOut">
              <a:rPr lang="zh-CN" altLang="en-US" smtClean="0"/>
              <a:pPr/>
              <a:t>2022/7/7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D5FE-05FA-4366-815E-71466D8B954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73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0C7A-4257-4321-A99E-2EAE702F504F}" type="datetimeFigureOut">
              <a:rPr lang="zh-CN" altLang="en-US" smtClean="0"/>
              <a:pPr/>
              <a:t>2022/7/7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5D-D62A-497E-BE97-90AF318B621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96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FE87-6250-471E-92BE-F07BAD0ED9A9}" type="datetimeFigureOut">
              <a:rPr lang="zh-CN" altLang="en-US" smtClean="0"/>
              <a:pPr/>
              <a:t>2022/7/7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A2A7-BD85-4534-8057-4A9BA3263F5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43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F411-2CF2-45A7-8714-A6C9EE8E8512}" type="datetimeFigureOut">
              <a:rPr lang="zh-CN" altLang="en-US" smtClean="0"/>
              <a:pPr/>
              <a:t>2022/7/7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C260-C772-47A7-B35B-7B50D21BE04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43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D5DBF-A772-4C31-95A1-2173679647D3}" type="datetimeFigureOut">
              <a:rPr lang="zh-CN" altLang="en-US" smtClean="0"/>
              <a:pPr/>
              <a:t>2022/7/7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0243F-540E-4C8A-8678-9FAC2F9A18F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450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63552" y="1268760"/>
            <a:ext cx="807144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kern="1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A1D8D3"/>
                </a:solidFill>
                <a:latin typeface="Arial"/>
                <a:cs typeface="Arial"/>
              </a:rPr>
              <a:t>Unit 10</a:t>
            </a:r>
          </a:p>
          <a:p>
            <a:pPr algn="ctr"/>
            <a:r>
              <a:rPr lang="en-US" altLang="zh-CN" sz="5400" b="1" kern="1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A1D8D3"/>
                </a:solidFill>
                <a:latin typeface="Arial"/>
                <a:cs typeface="Arial"/>
              </a:rPr>
              <a:t>If you go to the party, </a:t>
            </a:r>
          </a:p>
          <a:p>
            <a:pPr algn="ctr"/>
            <a:r>
              <a:rPr lang="en-US" altLang="zh-CN" sz="5400" b="1" kern="1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A1D8D3"/>
                </a:solidFill>
                <a:latin typeface="Arial"/>
                <a:cs typeface="Arial"/>
              </a:rPr>
              <a:t>you’ll have a great time!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A1D8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634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83432" y="1484784"/>
            <a:ext cx="10344472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In 20 years, I think I __________(be) a newspaper reporter.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I think we __________(visit) the new factory next Friday.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Should students __________(help) their parents with housework?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47928" y="1510882"/>
            <a:ext cx="172819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 be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03712" y="2673727"/>
            <a:ext cx="1944216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visit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36368" y="3789039"/>
            <a:ext cx="125963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888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1384" y="764704"/>
            <a:ext cx="11136560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Ⅱ. 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根据短文内容及提示补全短文。</a:t>
            </a:r>
            <a:endParaRPr lang="zh-CN" altLang="zh-CN" sz="3200" b="1" kern="100" dirty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I'm thinking about getting a job during this summer vacation.</a:t>
            </a:r>
            <a:endParaRPr lang="zh-CN" altLang="zh-CN" sz="3200" b="1" kern="1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)___________________________________(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如果我找到工作的话，我会赚一些钱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). If so, I will have money to buy some things. I can buy some new clothes, some books or some music CDs. Or I can use the money to help some poor children.</a:t>
            </a:r>
            <a:endParaRPr lang="zh-CN" altLang="zh-CN" sz="3200" b="1" kern="1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)___________________________________________(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如果我找不到工作的话，我会去看望我爷爷奶奶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). They live in a beautiful house near the beach.</a:t>
            </a:r>
            <a:endParaRPr lang="zh-CN" altLang="zh-CN" sz="3200" b="1" kern="1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9496" y="1916832"/>
            <a:ext cx="6840760" cy="631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I get a job, I will make some money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9456" y="4293096"/>
            <a:ext cx="943304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I don’t get a job, I will visit my grandparents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354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3392" y="1124744"/>
            <a:ext cx="10945216" cy="4172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)_____________________________________(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如果我和他们一起生活的话，我会很开心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)! (4)_______________________________________(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我不必每天七点起床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). I will stay up late and I will eat lots of delicious food. What's more, I will play on the beach. You know, (5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)__________________________________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在那里玩总是很有趣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).</a:t>
            </a:r>
            <a:endParaRPr lang="zh-CN" altLang="zh-CN" sz="3200" b="1" kern="1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99456" y="1117306"/>
            <a:ext cx="705678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I live with them, I will be very happy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63452" y="2276872"/>
            <a:ext cx="795688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won’t have to get up at 7 o’clock every day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23148" y="4005064"/>
            <a:ext cx="720080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playing there is always fun/interesting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794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3392" y="739724"/>
            <a:ext cx="11305256" cy="541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46088" indent="-446088" eaLnBrk="0" hangingPunct="0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Ⅰ. 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根据语境，从方框中选择恰当的单词填空。</a:t>
            </a:r>
          </a:p>
          <a:p>
            <a:pPr marL="446088" indent="-446088" eaLnBrk="0" hangingPunct="0">
              <a:lnSpc>
                <a:spcPct val="120000"/>
              </a:lnSpc>
              <a:spcAft>
                <a:spcPts val="0"/>
              </a:spcAft>
            </a:pP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 eaLnBrk="0" hangingPunct="0">
              <a:lnSpc>
                <a:spcPct val="120000"/>
              </a:lnSpc>
              <a:spcAft>
                <a:spcPts val="0"/>
              </a:spcAft>
            </a:pP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 eaLnBrk="0" hangingPunct="0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Music is a very important part of __________ life.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 eaLnBrk="0" hangingPunct="0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Paul often breaks his promise. No one 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him.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 eaLnBrk="0" hangingPunct="0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Mike and Greg will go to the library. Who __________ is going?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 eaLnBrk="0" hangingPunct="0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The __________ temperature of the human body is about 36.7℃.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58896"/>
              </p:ext>
            </p:extLst>
          </p:nvPr>
        </p:nvGraphicFramePr>
        <p:xfrm>
          <a:off x="2567608" y="1448129"/>
          <a:ext cx="6048672" cy="10728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48672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2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wallet, anger, care, he, step, trust, certain, else, teenager, normal</a:t>
                      </a:r>
                      <a:endParaRPr lang="zh-CN" alt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960096" y="2493249"/>
            <a:ext cx="216024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teenagers’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84232" y="3114482"/>
            <a:ext cx="1349896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trusts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056948" y="3735715"/>
            <a:ext cx="95436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63552" y="4905976"/>
            <a:ext cx="172819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3392" y="1412776"/>
            <a:ext cx="11089232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46088" indent="-446088" eaLnBrk="0" hangingPunct="0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Bruce was so __________ that he left his schoolbag on the bus.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 eaLnBrk="0" hangingPunct="0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My grandmother walks about 5,000 __________ every day to keep healthy.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 eaLnBrk="0" hangingPunct="0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My cousin is only 6 years old, but he can look after __________ very well.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 eaLnBrk="0" hangingPunct="0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—I’m afraid the shoes are too small. Can I try bigger ones?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 eaLnBrk="0" hangingPunct="0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—__________. Here you are.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86368"/>
              </p:ext>
            </p:extLst>
          </p:nvPr>
        </p:nvGraphicFramePr>
        <p:xfrm>
          <a:off x="2864519" y="255626"/>
          <a:ext cx="6048672" cy="10728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48672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2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wallet, anger, care, he, step, trust, certain, else, teenager, normal</a:t>
                      </a:r>
                      <a:endParaRPr lang="zh-CN" alt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647728" y="1453952"/>
            <a:ext cx="165618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careless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52184" y="2564904"/>
            <a:ext cx="129614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1464" y="4437112"/>
            <a:ext cx="172819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himself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03512" y="5549293"/>
            <a:ext cx="2096683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Certainly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92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51384" y="2716353"/>
            <a:ext cx="10657184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46088" indent="-446088" eaLnBrk="0" hangingPunct="0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—Did you get money from the bank?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 eaLnBrk="0" hangingPunct="0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—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No, I didn’t need to. I had enough in my __________.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 eaLnBrk="0" hangingPunct="0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One of the boys kept talking in class. That made our teacher very __________.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5787"/>
              </p:ext>
            </p:extLst>
          </p:nvPr>
        </p:nvGraphicFramePr>
        <p:xfrm>
          <a:off x="2783632" y="1052736"/>
          <a:ext cx="6048672" cy="10728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48672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2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wallet, anger, care, he, step, trust, certain, else, teenager, normal</a:t>
                      </a:r>
                      <a:endParaRPr lang="zh-CN" alt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566956" y="3357163"/>
            <a:ext cx="136815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wallet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5720" y="4448071"/>
            <a:ext cx="148552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angry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147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51384" y="692696"/>
            <a:ext cx="11089232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Ⅱ. 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根据句意及提示，写出所缺短语。</a:t>
            </a:r>
            <a:endParaRPr lang="zh-CN" altLang="zh-CN" sz="3200" b="1" kern="1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Mom ________ ________ __________ ______ _________(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把西瓜切成两半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just now.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Mr. Steen _______ ________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 __________ 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有丰富的经验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in teaching math.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Don’t tell it to others. Please _________ _________ _________ _________(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保守秘密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If I make enough money, I ________ ________ ________ _______ _______(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周游世界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15387" y="1247461"/>
            <a:ext cx="6505263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           the       watermelon      in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90062" y="1247461"/>
            <a:ext cx="103782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60440" y="2415060"/>
            <a:ext cx="632962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          a            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lot           of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9886" y="3070450"/>
            <a:ext cx="3600400" cy="631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03818" y="3619339"/>
            <a:ext cx="390515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             it 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7613" y="4223176"/>
            <a:ext cx="5184576" cy="631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to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    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yourself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77858" y="4803252"/>
            <a:ext cx="477067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      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      around 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71464" y="5360657"/>
            <a:ext cx="352839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      world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358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43472" y="1772816"/>
            <a:ext cx="8496944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Here are some simple ways to _________ _________ _________(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解决这些问题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If you are not careful enough, you ________ _________ ________(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将会犯错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in your work.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92144" y="1745408"/>
            <a:ext cx="136815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59089" y="2363522"/>
            <a:ext cx="604867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      problems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40216" y="2969544"/>
            <a:ext cx="108012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79576" y="3508792"/>
            <a:ext cx="352839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    mistakes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547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89720" y="159126"/>
            <a:ext cx="8927976" cy="6006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1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FF"/>
                </a:solidFill>
                <a:latin typeface="宋体" panose="02010600030101010101" pitchFamily="2" charset="-122"/>
              </a:rPr>
              <a:t>Ⅲ</a:t>
            </a: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. 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根据汉语及提示，翻译下列句子。</a:t>
            </a:r>
            <a:endParaRPr lang="zh-CN" altLang="zh-CN" sz="3200" b="1" kern="1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1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1. Mr. Hunt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想逃离忙碌的生活。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(run away from)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10000"/>
              </a:lnSpc>
              <a:spcAft>
                <a:spcPts val="0"/>
              </a:spcAft>
            </a:pPr>
            <a:endParaRPr lang="en-US" altLang="zh-CN" sz="3200" b="1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1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2. 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我们可以就运动方面给你提出建议。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 (advise)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10000"/>
              </a:lnSpc>
              <a:spcAft>
                <a:spcPts val="0"/>
              </a:spcAft>
            </a:pPr>
            <a:endParaRPr lang="en-US" altLang="zh-CN" sz="3200" b="1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1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3. 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我们完成了这项工作的一半。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 (halfway) 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10000"/>
              </a:lnSpc>
              <a:spcAft>
                <a:spcPts val="0"/>
              </a:spcAft>
            </a:pPr>
            <a:endParaRPr lang="en-US" altLang="zh-CN" sz="3200" b="1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1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4. 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如果你不马上走的话，你会迟到的。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 (unless)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10000"/>
              </a:lnSpc>
              <a:spcAft>
                <a:spcPts val="0"/>
              </a:spcAft>
            </a:pPr>
            <a:endParaRPr lang="en-US" altLang="zh-CN" sz="3200" b="1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10000"/>
              </a:lnSpc>
              <a:spcAft>
                <a:spcPts val="0"/>
              </a:spcAft>
            </a:pPr>
            <a:endParaRPr lang="en-US" altLang="zh-CN" sz="3200" b="1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1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5. 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最好不要吃太多的甜食。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 (It is best not to ...)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03512" y="1196752"/>
            <a:ext cx="9379296" cy="5469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Mr. Hunt wants to run away from his busy life.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endParaRPr lang="en-US" altLang="zh-CN" sz="3200" b="1" kern="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We can advise you about/on sports.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endParaRPr lang="en-US" altLang="zh-CN" sz="3200" b="1" kern="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We’re halfway to finishing the job. 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endParaRPr lang="en-US" altLang="zh-CN" sz="3200" b="1" kern="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Unless you go at once, you will be late / 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You will be late unless you go at once.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endParaRPr lang="en-US" altLang="zh-CN" sz="3200" b="1" kern="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It is best not to eat too much sweet food. 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8434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842280"/>
              </p:ext>
            </p:extLst>
          </p:nvPr>
        </p:nvGraphicFramePr>
        <p:xfrm>
          <a:off x="2567608" y="1170829"/>
          <a:ext cx="6408712" cy="10728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08712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2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certain, anger, advise, teenager, mistake, solve, normal, understand</a:t>
                      </a:r>
                      <a:endParaRPr lang="zh-CN" sz="3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847528" y="548679"/>
            <a:ext cx="8424936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3200" b="1" dirty="0">
                <a:solidFill>
                  <a:srgbClr val="0000FF"/>
                </a:solidFill>
              </a:rPr>
              <a:t>根据短文内容从方框中选择恰当的单词填空。</a:t>
            </a:r>
            <a:endParaRPr lang="zh-CN" altLang="zh-CN" sz="3200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9376" y="2204864"/>
            <a:ext cx="11377264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“Will you be unhappy when you have problems?” The answer is (1)__________ “Yes!”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(2)__________ that everyone has problems. When you have problems and don't know how to be happy, you should read the book “How to (3)__________ teenagers’ problems”. The book is useful. In the book, you can get a lot of (4)__________ from the writer.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87082" y="2820665"/>
            <a:ext cx="196105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certainly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4132" y="3361172"/>
            <a:ext cx="157474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11923" y="4581127"/>
            <a:ext cx="129614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3472" y="5679072"/>
            <a:ext cx="151216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advice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391516"/>
              </p:ext>
            </p:extLst>
          </p:nvPr>
        </p:nvGraphicFramePr>
        <p:xfrm>
          <a:off x="2819636" y="822116"/>
          <a:ext cx="6408712" cy="10728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08712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2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certain, anger, advise, teenager, mistake, solve, normal, understand</a:t>
                      </a:r>
                      <a:endParaRPr lang="zh-CN" sz="3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95400" y="2023329"/>
            <a:ext cx="10945216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book discusses many subjects, such as problems with parents, friends or teachers. The book says we should stop being (5)__________ with others and learn to be a(n) (6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)_______________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person. The book also teaches us some skills. For example, to make us remember things well, we can change 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改变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what we have learned into pictures.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19636" y="3159024"/>
            <a:ext cx="1512167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angry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9476" y="3799837"/>
            <a:ext cx="288032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73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556516"/>
              </p:ext>
            </p:extLst>
          </p:nvPr>
        </p:nvGraphicFramePr>
        <p:xfrm>
          <a:off x="2315580" y="981561"/>
          <a:ext cx="6408712" cy="10728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08712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2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certain, anger, advise, teenager, mistake, solve, normal, understand</a:t>
                      </a:r>
                      <a:endParaRPr lang="zh-CN" sz="3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95400" y="2348880"/>
            <a:ext cx="107291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(7)__________ think that happiness comes from a good exam result or other success. But you can still be happy though there are no such “good” things. Success comes from a good attitude 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态度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If you can learn from problems and (8)__________, you will be successful in the future.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39617" y="2326426"/>
            <a:ext cx="1997969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teenagers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15480" y="4653969"/>
            <a:ext cx="180020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mistakes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059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57282" y="317632"/>
            <a:ext cx="82750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  <a:r>
              <a:rPr lang="zh-CN" altLang="zh-CN" sz="3200" b="1" dirty="0">
                <a:solidFill>
                  <a:srgbClr val="0000FF"/>
                </a:solidFill>
              </a:rPr>
              <a:t>根据句意，从方框中选择恰当的单词填空。</a:t>
            </a:r>
            <a:endParaRPr lang="zh-CN" altLang="zh-CN" sz="3200" kern="1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760845"/>
              </p:ext>
            </p:extLst>
          </p:nvPr>
        </p:nvGraphicFramePr>
        <p:xfrm>
          <a:off x="2881862" y="1391360"/>
          <a:ext cx="6912768" cy="5364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912768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2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video, meet, chocolate, order, organize</a:t>
                      </a:r>
                      <a:endParaRPr lang="zh-CN" sz="3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629706" y="2239353"/>
            <a:ext cx="11002834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What did Mrs. White talk about at the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_________?</a:t>
            </a:r>
            <a:endParaRPr lang="zh-CN" altLang="zh-CN" sz="3200" b="1" kern="1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I bought these CDs in a(n) _______ shop on River Road.</a:t>
            </a:r>
            <a:endParaRPr lang="zh-CN" altLang="zh-CN" sz="3200" b="1" kern="1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When is a good time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_________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food from that restaurant?</a:t>
            </a:r>
            <a:endParaRPr lang="zh-CN" altLang="zh-CN" sz="3200" b="1" kern="1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The club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__________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different kinds of activities every term.</a:t>
            </a:r>
            <a:endParaRPr lang="zh-CN" altLang="zh-CN" sz="3200" b="1" kern="1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 Although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_________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delicious, I don’t think you should eat it too often.</a:t>
            </a:r>
            <a:endParaRPr lang="zh-CN" altLang="zh-CN" sz="3200" b="1" kern="1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68208" y="2075224"/>
            <a:ext cx="1728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meeting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79976" y="2724814"/>
            <a:ext cx="13527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video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58964" y="3304441"/>
            <a:ext cx="17973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to order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17435" y="4463695"/>
            <a:ext cx="21036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chocolate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83632" y="3884068"/>
            <a:ext cx="21574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organizes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9152" y="791347"/>
            <a:ext cx="10657184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FF"/>
                </a:solidFill>
                <a:latin typeface="宋体" panose="02010600030101010101" pitchFamily="2" charset="-122"/>
              </a:rPr>
              <a:t>Ⅱ</a:t>
            </a: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. 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根据汉语意思完成英语句子。</a:t>
            </a:r>
            <a:endParaRPr lang="zh-CN" altLang="zh-CN" sz="3200" b="1" kern="1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1. 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许多孩子喜欢吃炸薯条。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Many children like eating ________ ________.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2. 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我妈妈叫我每天喝牛奶。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My mom ________ ________ ________ ________ milk every day.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3. 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请把英语书给我。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Please ________ ________ ________ ________ ________. 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33728" y="1953587"/>
            <a:ext cx="345638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potato        chips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7424" y="3122076"/>
            <a:ext cx="4572000" cy="6832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asks           me             to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00256" y="3123766"/>
            <a:ext cx="1538536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drink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83632" y="4869160"/>
            <a:ext cx="646246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          me            the       English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34128" y="4843525"/>
            <a:ext cx="124239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60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3432" y="1484784"/>
            <a:ext cx="1008112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4. 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为了保持健康，我们应该先洗手。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To keep healthy, _________ _________ _________ our hands first.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5. 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如果你刻苦练习的话，你的钢琴会弹得很好。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_________ you _________ hard, _________ _________ the piano very well.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48336" y="2060847"/>
            <a:ext cx="3495937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          should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62734" y="2060847"/>
            <a:ext cx="1428733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wash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63552" y="3816426"/>
            <a:ext cx="684076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                practice                  you'll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12796" y="3822472"/>
            <a:ext cx="108012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6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695400" y="116632"/>
            <a:ext cx="11233248" cy="6592574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33400" indent="-533400" eaLnBrk="0" hangingPunct="0">
              <a:lnSpc>
                <a:spcPct val="11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Ⅲ. 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根据对话内容选择恰当的选项补全对话。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eaLnBrk="0" hangingPunct="0">
              <a:lnSpc>
                <a:spcPct val="110000"/>
              </a:lnSpc>
            </a:pP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eaLnBrk="0" hangingPunct="0">
              <a:lnSpc>
                <a:spcPct val="110000"/>
              </a:lnSpc>
            </a:pP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eaLnBrk="0" hangingPunct="0">
              <a:lnSpc>
                <a:spcPct val="110000"/>
              </a:lnSpc>
            </a:pPr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eaLnBrk="0" hangingPunct="0">
              <a:lnSpc>
                <a:spcPct val="110000"/>
              </a:lnSpc>
            </a:pP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eaLnBrk="0" hangingPunct="0">
              <a:lnSpc>
                <a:spcPct val="110000"/>
              </a:lnSpc>
            </a:pP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Hello, Tony! You look worried. What’s wrong?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I can’t find my bike.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You lost your bike? (1)________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I rode my bike to the library yesterday afternoon. I put my bike on the street. When I came out of the library, it was gone (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不见了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627726"/>
              </p:ext>
            </p:extLst>
          </p:nvPr>
        </p:nvGraphicFramePr>
        <p:xfrm>
          <a:off x="1919536" y="859699"/>
          <a:ext cx="8110335" cy="2346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0335"/>
              </a:tblGrid>
              <a:tr h="104775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A. How did it happen?</a:t>
                      </a:r>
                      <a:endParaRPr lang="zh-CN" altLang="zh-CN" sz="2800" b="1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B. I think that’s a great idea!</a:t>
                      </a:r>
                      <a:endParaRPr lang="zh-CN" altLang="zh-CN" sz="2800" b="1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C. Then how did you go home?</a:t>
                      </a:r>
                      <a:endParaRPr lang="zh-CN" altLang="zh-CN" sz="2800" b="1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D. If I do, my parents may be angry with me.</a:t>
                      </a:r>
                      <a:endParaRPr lang="zh-CN" altLang="zh-CN" sz="2800" b="1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E. But I don’t have enough money to buy a new one.</a:t>
                      </a:r>
                      <a:endParaRPr lang="zh-CN" altLang="zh-CN" sz="2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734092" y="4373157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465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695400" y="2060848"/>
            <a:ext cx="10918610" cy="442582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33400" indent="-533400"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(2)________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By bus.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I think you need to buy a new bike.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(3)________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You can borrow (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借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some from your parents.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(4)________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Why not have a good talk with them and say you’re sorry?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(5)________ I’ll have a try this evening.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52970" y="2085055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75412" y="3707667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75412" y="4792997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75412" y="5845389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609063"/>
              </p:ext>
            </p:extLst>
          </p:nvPr>
        </p:nvGraphicFramePr>
        <p:xfrm>
          <a:off x="3719736" y="476672"/>
          <a:ext cx="8110335" cy="2346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0335"/>
              </a:tblGrid>
              <a:tr h="104775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A. How did it happen?</a:t>
                      </a:r>
                      <a:endParaRPr lang="zh-CN" altLang="zh-CN" sz="2800" b="1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B. I think that’s a great idea!</a:t>
                      </a:r>
                      <a:endParaRPr lang="zh-CN" altLang="zh-CN" sz="2800" b="1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C. Then how did you go home?</a:t>
                      </a:r>
                      <a:endParaRPr lang="zh-CN" altLang="zh-CN" sz="2800" b="1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D. If I do, my parents may be angry with me.</a:t>
                      </a:r>
                      <a:endParaRPr lang="zh-CN" altLang="zh-CN" sz="2800" b="1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altLang="zh-CN" sz="28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E. But I don’t have enough money to buy a new one.</a:t>
                      </a:r>
                      <a:endParaRPr lang="zh-CN" altLang="zh-CN" sz="2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204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9376" y="692696"/>
            <a:ext cx="11233248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Ⅰ. 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根据句意及括号内所给词的提示填空。</a:t>
            </a:r>
            <a:endParaRPr lang="zh-CN" altLang="zh-CN" sz="3200" b="1" kern="1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 __________(not go) fishing if it __________(not be) fine tomorrow.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Please tell me if you __________(need) help.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If it __________(rain) tomorrow, we __________(take) a taxi to the museum.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If he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___________(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call) me, I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___________(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leave) here.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What will you do if you __________(feel) upset?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66342" y="1293603"/>
            <a:ext cx="176460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won’t go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20136" y="1293603"/>
            <a:ext cx="114374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isn’t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45563" y="2425787"/>
            <a:ext cx="1331743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62220" y="3056420"/>
            <a:ext cx="152934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rains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20136" y="3056420"/>
            <a:ext cx="198120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take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13249" y="4181426"/>
            <a:ext cx="233245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doesn’t call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03876" y="4238282"/>
            <a:ext cx="237626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won’t leave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19936" y="5420144"/>
            <a:ext cx="108012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feel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3241</TotalTime>
  <Words>955</Words>
  <Application>Microsoft Office PowerPoint</Application>
  <PresentationFormat>宽屏</PresentationFormat>
  <Paragraphs>186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>lenovo</cp:lastModifiedBy>
  <cp:revision>398</cp:revision>
  <dcterms:created xsi:type="dcterms:W3CDTF">2013-11-11T13:07:37Z</dcterms:created>
  <dcterms:modified xsi:type="dcterms:W3CDTF">2022-07-07T03:19:41Z</dcterms:modified>
</cp:coreProperties>
</file>