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8" r:id="rId2"/>
    <p:sldId id="335" r:id="rId3"/>
    <p:sldId id="354" r:id="rId4"/>
    <p:sldId id="392" r:id="rId5"/>
    <p:sldId id="356" r:id="rId6"/>
    <p:sldId id="393" r:id="rId7"/>
    <p:sldId id="395" r:id="rId8"/>
    <p:sldId id="396" r:id="rId9"/>
    <p:sldId id="397" r:id="rId10"/>
    <p:sldId id="337" r:id="rId11"/>
    <p:sldId id="398" r:id="rId12"/>
    <p:sldId id="353" r:id="rId13"/>
    <p:sldId id="357" r:id="rId14"/>
    <p:sldId id="379" r:id="rId15"/>
    <p:sldId id="399" r:id="rId16"/>
    <p:sldId id="400" r:id="rId17"/>
    <p:sldId id="383" r:id="rId18"/>
    <p:sldId id="391" r:id="rId19"/>
    <p:sldId id="384" r:id="rId20"/>
    <p:sldId id="342" r:id="rId21"/>
    <p:sldId id="343" r:id="rId22"/>
    <p:sldId id="385" r:id="rId23"/>
    <p:sldId id="386" r:id="rId24"/>
    <p:sldId id="323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CC00FF"/>
    <a:srgbClr val="FFFFCC"/>
    <a:srgbClr val="FF0000"/>
    <a:srgbClr val="FF00FF"/>
    <a:srgbClr val="FFCC00"/>
    <a:srgbClr val="9933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6269B3-BEA7-4899-A64D-6B9ED242EC94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8C400B45-4BA3-4818-9C1D-3E2FC37CB1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1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2564-2B98-47E8-8A80-1E7248770C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370257"/>
      </p:ext>
    </p:extLst>
  </p:cSld>
  <p:clrMapOvr>
    <a:masterClrMapping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D43D3-4D5D-454A-AEEA-2BE7298D57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846540"/>
      </p:ext>
    </p:extLst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2B0FB-D4A8-4755-86E1-9E9DE0E25A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15465"/>
      </p:ext>
    </p:extLst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1861F-4AC1-47E8-9FE4-480B2E7E6A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130090"/>
      </p:ext>
    </p:extLst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1ED43-9423-40B7-BCEF-72AF534CB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139223"/>
      </p:ext>
    </p:extLst>
  </p:cSld>
  <p:clrMapOvr>
    <a:masterClrMapping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6CBA5-353C-4B90-A5C1-E592A2CE8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235919"/>
      </p:ext>
    </p:extLst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15D09-97B5-4F24-A6E3-D5F4BD6D4F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831536"/>
      </p:ext>
    </p:extLst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70D58-4EF3-4AB5-B326-AEE94A0B6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220152"/>
      </p:ext>
    </p:extLst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5E6D8-943D-4822-94EC-18155AA0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082001"/>
      </p:ext>
    </p:extLst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FA65B-8E45-4A99-B044-52B768BDAB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876658"/>
      </p:ext>
    </p:extLst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5B565-FA2A-4C61-BC2B-D836B6C5D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123093"/>
      </p:ext>
    </p:extLst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C54F9CB-EEE3-413E-85D7-D6B3B0CA58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260648"/>
            <a:ext cx="11305256" cy="2448272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  <a:tabLst>
                <a:tab pos="1158875" algn="l"/>
              </a:tabLst>
            </a:pPr>
            <a:r>
              <a:rPr lang="en-US" altLang="zh-CN" b="1" dirty="0" smtClean="0">
                <a:latin typeface="Times New Roman" panose="02020603050405020304" pitchFamily="18" charset="0"/>
              </a:rPr>
              <a:t>4. They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got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her a new wallet and asked her to be more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careful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 </a:t>
            </a:r>
          </a:p>
          <a:p>
            <a:pPr marL="446088" indent="-90488">
              <a:lnSpc>
                <a:spcPct val="120000"/>
              </a:lnSpc>
              <a:spcBef>
                <a:spcPct val="0"/>
              </a:spcBef>
              <a:buNone/>
              <a:tabLst>
                <a:tab pos="1158875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</a:rPr>
              <a:t>他们给她买了一个新钱包，还让她再小心些。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  <a:tabLst>
                <a:tab pos="1158875" algn="l"/>
              </a:tabLst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买，相当于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buy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，不如后者正式。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None/>
              <a:tabLst>
                <a:tab pos="1158875" algn="l"/>
              </a:tabLst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e.g. Could you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me a ticket, please?</a:t>
            </a:r>
          </a:p>
        </p:txBody>
      </p:sp>
      <p:sp>
        <p:nvSpPr>
          <p:cNvPr id="3" name="矩形 2"/>
          <p:cNvSpPr/>
          <p:nvPr/>
        </p:nvSpPr>
        <p:spPr>
          <a:xfrm>
            <a:off x="839416" y="2636912"/>
            <a:ext cx="1072919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/>
              <a:t>careful  </a:t>
            </a:r>
            <a:r>
              <a:rPr lang="en-US" altLang="zh-CN" sz="3200" i="1" dirty="0"/>
              <a:t>adj. </a:t>
            </a:r>
            <a:r>
              <a:rPr lang="zh-CN" altLang="en-US" sz="3200" dirty="0"/>
              <a:t>小心的，细致的，精心的，慎重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pPr lvl="0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搭配：</a:t>
            </a:r>
            <a:r>
              <a:rPr lang="en-US" altLang="zh-CN" sz="3200" dirty="0" smtClean="0"/>
              <a:t>be </a:t>
            </a:r>
            <a:r>
              <a:rPr lang="en-US" altLang="zh-CN" sz="3200" dirty="0"/>
              <a:t>careful of / about / with </a:t>
            </a:r>
            <a:r>
              <a:rPr lang="en-US" altLang="zh-CN" sz="3200" dirty="0" err="1"/>
              <a:t>sth</a:t>
            </a:r>
            <a:r>
              <a:rPr lang="en-US" altLang="zh-CN" sz="3200" dirty="0"/>
              <a:t>. </a:t>
            </a:r>
            <a:r>
              <a:rPr lang="zh-CN" altLang="en-US" sz="3200" dirty="0" smtClean="0">
                <a:solidFill>
                  <a:schemeClr val="tx1"/>
                </a:solidFill>
              </a:rPr>
              <a:t>当心 </a:t>
            </a:r>
            <a:r>
              <a:rPr lang="en-US" altLang="zh-CN" sz="3200" dirty="0">
                <a:solidFill>
                  <a:schemeClr val="tx1"/>
                </a:solidFill>
              </a:rPr>
              <a:t>/ </a:t>
            </a:r>
            <a:r>
              <a:rPr lang="zh-CN" altLang="en-US" sz="3200" dirty="0">
                <a:solidFill>
                  <a:schemeClr val="tx1"/>
                </a:solidFill>
              </a:rPr>
              <a:t>注意某</a:t>
            </a:r>
            <a:r>
              <a:rPr lang="zh-CN" altLang="en-US" sz="3200" dirty="0" smtClean="0">
                <a:solidFill>
                  <a:schemeClr val="tx1"/>
                </a:solidFill>
              </a:rPr>
              <a:t>物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0" indent="1250950">
              <a:lnSpc>
                <a:spcPct val="120000"/>
              </a:lnSpc>
            </a:pPr>
            <a:r>
              <a:rPr lang="en-US" altLang="zh-CN" sz="3200" dirty="0" smtClean="0"/>
              <a:t>be </a:t>
            </a:r>
            <a:r>
              <a:rPr lang="en-US" altLang="zh-CN" sz="3200" dirty="0"/>
              <a:t>careful to do </a:t>
            </a:r>
            <a:r>
              <a:rPr lang="en-US" altLang="zh-CN" sz="3200" dirty="0" err="1"/>
              <a:t>sth</a:t>
            </a:r>
            <a:r>
              <a:rPr lang="en-US" altLang="zh-CN" sz="3200" dirty="0"/>
              <a:t>. </a:t>
            </a:r>
            <a:r>
              <a:rPr lang="zh-CN" altLang="en-US" sz="3200" dirty="0" smtClean="0">
                <a:solidFill>
                  <a:schemeClr val="tx1"/>
                </a:solidFill>
              </a:rPr>
              <a:t>当心 </a:t>
            </a:r>
            <a:r>
              <a:rPr lang="en-US" altLang="zh-CN" sz="3200" dirty="0">
                <a:solidFill>
                  <a:schemeClr val="tx1"/>
                </a:solidFill>
              </a:rPr>
              <a:t>/ </a:t>
            </a:r>
            <a:r>
              <a:rPr lang="zh-CN" altLang="en-US" sz="3200" dirty="0">
                <a:solidFill>
                  <a:schemeClr val="tx1"/>
                </a:solidFill>
              </a:rPr>
              <a:t>留神做某</a:t>
            </a:r>
            <a:r>
              <a:rPr lang="zh-CN" altLang="en-US" sz="3200" dirty="0" smtClean="0">
                <a:solidFill>
                  <a:schemeClr val="tx1"/>
                </a:solidFill>
              </a:rPr>
              <a:t>事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e.g. Be </a:t>
            </a:r>
            <a:r>
              <a:rPr lang="en-US" altLang="zh-CN" sz="3200" dirty="0"/>
              <a:t>careful to look </a:t>
            </a:r>
            <a:r>
              <a:rPr lang="en-US" altLang="zh-CN" sz="3200" dirty="0">
                <a:solidFill>
                  <a:schemeClr val="tx1"/>
                </a:solidFill>
              </a:rPr>
              <a:t>both ways when you cross the road.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5420" y="5092969"/>
            <a:ext cx="106571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拓展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careful</a:t>
            </a:r>
            <a:r>
              <a:rPr lang="zh-CN" altLang="en-US" sz="3200" dirty="0">
                <a:solidFill>
                  <a:schemeClr val="tx1"/>
                </a:solidFill>
              </a:rPr>
              <a:t>是由</a:t>
            </a:r>
            <a:r>
              <a:rPr lang="en-US" altLang="zh-CN" sz="3200" dirty="0">
                <a:solidFill>
                  <a:schemeClr val="tx1"/>
                </a:solidFill>
              </a:rPr>
              <a:t>care</a:t>
            </a:r>
            <a:r>
              <a:rPr lang="zh-CN" altLang="en-US" sz="3200" dirty="0">
                <a:solidFill>
                  <a:schemeClr val="tx1"/>
                </a:solidFill>
              </a:rPr>
              <a:t>加后缀</a:t>
            </a:r>
            <a:r>
              <a:rPr lang="en-US" altLang="zh-CN" sz="3200" dirty="0">
                <a:solidFill>
                  <a:srgbClr val="0000FF"/>
                </a:solidFill>
              </a:rPr>
              <a:t>-</a:t>
            </a:r>
            <a:r>
              <a:rPr lang="en-US" altLang="zh-CN" sz="3200" dirty="0" err="1">
                <a:solidFill>
                  <a:srgbClr val="0000FF"/>
                </a:solidFill>
              </a:rPr>
              <a:t>ful</a:t>
            </a:r>
            <a:r>
              <a:rPr lang="zh-CN" altLang="en-US" sz="3200" dirty="0">
                <a:solidFill>
                  <a:schemeClr val="tx1"/>
                </a:solidFill>
              </a:rPr>
              <a:t>构成的形容词。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711808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选词填空</a:t>
            </a:r>
          </a:p>
        </p:txBody>
      </p:sp>
      <p:sp>
        <p:nvSpPr>
          <p:cNvPr id="5" name="矩形 4"/>
          <p:cNvSpPr/>
          <p:nvPr/>
        </p:nvSpPr>
        <p:spPr>
          <a:xfrm>
            <a:off x="4024084" y="1412776"/>
            <a:ext cx="3927807" cy="631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careful, careless, care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360" y="234888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) Be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____________ </a:t>
            </a:r>
            <a:r>
              <a:rPr lang="en-US" altLang="zh-CN" sz="3200" dirty="0">
                <a:solidFill>
                  <a:schemeClr val="tx1"/>
                </a:solidFill>
              </a:rPr>
              <a:t>not to wake the baby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 It was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___________ </a:t>
            </a:r>
            <a:r>
              <a:rPr lang="en-US" altLang="zh-CN" sz="3200" dirty="0">
                <a:solidFill>
                  <a:schemeClr val="tx1"/>
                </a:solidFill>
              </a:rPr>
              <a:t>of you to lose my keys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She really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___________ </a:t>
            </a:r>
            <a:r>
              <a:rPr lang="en-US" altLang="zh-CN" sz="3200" dirty="0">
                <a:solidFill>
                  <a:schemeClr val="tx1"/>
                </a:solidFill>
              </a:rPr>
              <a:t>about the environment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r>
              <a:rPr lang="en-US" altLang="zh-CN" sz="3200" dirty="0">
                <a:solidFill>
                  <a:schemeClr val="tx1"/>
                </a:solidFill>
              </a:rPr>
              <a:t>) Peter is very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____________ </a:t>
            </a:r>
            <a:r>
              <a:rPr lang="en-US" altLang="zh-CN" sz="3200" dirty="0">
                <a:solidFill>
                  <a:schemeClr val="tx1"/>
                </a:solidFill>
              </a:rPr>
              <a:t>with his money. He </a:t>
            </a:r>
            <a:r>
              <a:rPr lang="en-US" altLang="zh-CN" sz="3200" dirty="0" smtClean="0">
                <a:solidFill>
                  <a:schemeClr val="tx1"/>
                </a:solidFill>
              </a:rPr>
              <a:t>doesn’t </a:t>
            </a:r>
            <a:r>
              <a:rPr lang="en-US" altLang="zh-CN" sz="3200" dirty="0">
                <a:solidFill>
                  <a:schemeClr val="tx1"/>
                </a:solidFill>
              </a:rPr>
              <a:t>spend it on unimportant things.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8844" y="2429352"/>
            <a:ext cx="1510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careful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265394" y="2972277"/>
            <a:ext cx="1650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careless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178382" y="3573016"/>
            <a:ext cx="1193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cares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530315" y="4149080"/>
            <a:ext cx="1408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careful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253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332656"/>
            <a:ext cx="10345414" cy="3240360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5. Robert Hunt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students about common problems.</a:t>
            </a:r>
          </a:p>
          <a:p>
            <a:pPr marL="446088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罗伯特</a:t>
            </a:r>
            <a:r>
              <a:rPr lang="en-US" altLang="zh-CN" b="1" dirty="0" smtClean="0">
                <a:latin typeface="+mj-ea"/>
                <a:ea typeface="+mj-ea"/>
              </a:rPr>
              <a:t>.</a:t>
            </a:r>
            <a:r>
              <a:rPr lang="zh-CN" altLang="en-US" b="1" dirty="0" smtClean="0">
                <a:latin typeface="+mj-ea"/>
                <a:ea typeface="+mj-ea"/>
              </a:rPr>
              <a:t>亨特就一些常见问题给学生提供建议。</a:t>
            </a:r>
            <a:r>
              <a:rPr lang="en-US" altLang="zh-CN" b="1" dirty="0" smtClean="0">
                <a:latin typeface="+mj-ea"/>
                <a:ea typeface="+mj-ea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advise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劝告；建议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 sb. about / on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就</a:t>
            </a:r>
            <a:r>
              <a:rPr lang="zh-CN" altLang="en-US" b="1" dirty="0">
                <a:latin typeface="Times New Roman" panose="02020603050405020304" pitchFamily="18" charset="0"/>
              </a:rPr>
              <a:t>某事向某人提出建议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zh-CN" altLang="en-US" dirty="0"/>
              <a:t>  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sb. (not) to do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劝告</a:t>
            </a:r>
            <a:r>
              <a:rPr lang="en-US" altLang="zh-CN" b="1" dirty="0" smtClean="0">
                <a:latin typeface="Times New Roman" panose="02020603050405020304" pitchFamily="18" charset="0"/>
              </a:rPr>
              <a:t>/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建议某人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不要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做某事</a:t>
            </a:r>
          </a:p>
          <a:p>
            <a:pPr marL="0" indent="0">
              <a:buNone/>
            </a:pPr>
            <a:r>
              <a:rPr lang="zh-CN" altLang="en-US" dirty="0"/>
              <a:t>  </a:t>
            </a:r>
            <a:r>
              <a:rPr lang="zh-CN" altLang="en-US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doing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 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劝告</a:t>
            </a:r>
            <a:r>
              <a:rPr lang="en-US" altLang="zh-CN" b="1" dirty="0" smtClean="0">
                <a:latin typeface="Times New Roman" panose="02020603050405020304" pitchFamily="18" charset="0"/>
              </a:rPr>
              <a:t>/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建</a:t>
            </a:r>
            <a:r>
              <a:rPr lang="zh-CN" altLang="en-US" b="1" dirty="0">
                <a:latin typeface="Times New Roman" panose="02020603050405020304" pitchFamily="18" charset="0"/>
              </a:rPr>
              <a:t>议做某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9416" y="3933056"/>
            <a:ext cx="8353176" cy="26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</a:rPr>
              <a:t>e.g. We can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advise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 you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about/on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 health.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</a:rPr>
              <a:t>       Jim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advised me to leave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 London.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</a:rPr>
              <a:t>       I strongly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 you not to do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 this.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</a:rPr>
              <a:t>       I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advised waiting 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until tomorrow.</a:t>
            </a:r>
            <a:endParaRPr lang="en-US" altLang="zh-CN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3349420"/>
            <a:ext cx="9289031" cy="718131"/>
          </a:xfrm>
        </p:spPr>
        <p:txBody>
          <a:bodyPr/>
          <a:lstStyle/>
          <a:p>
            <a:pPr marL="631825" indent="-6318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kern="1200" dirty="0">
                <a:latin typeface="Times New Roman" panose="02020603050405020304" pitchFamily="18" charset="0"/>
              </a:rPr>
              <a:t>e.g. Thanks for 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</a:rPr>
              <a:t>giving me a </a:t>
            </a:r>
            <a:r>
              <a:rPr lang="en-US" altLang="zh-CN" b="1" kern="1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piece 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</a:rPr>
              <a:t>of advice</a:t>
            </a:r>
            <a:r>
              <a:rPr lang="en-US" altLang="zh-CN" b="1" kern="1200" dirty="0" smtClean="0">
                <a:latin typeface="Times New Roman" panose="02020603050405020304" pitchFamily="18" charset="0"/>
              </a:rPr>
              <a:t>.</a:t>
            </a:r>
          </a:p>
          <a:p>
            <a:pPr marL="631825" indent="-6318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kern="1200" dirty="0">
                <a:latin typeface="Times New Roman" panose="02020603050405020304" pitchFamily="18" charset="0"/>
              </a:rPr>
              <a:t> </a:t>
            </a:r>
            <a:r>
              <a:rPr lang="en-US" altLang="zh-CN" b="1" kern="12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b="1" kern="1200" dirty="0" smtClean="0">
                <a:latin typeface="Times New Roman" panose="02020603050405020304" pitchFamily="18" charset="0"/>
              </a:rPr>
              <a:t>感谢你给我的建议。</a:t>
            </a:r>
            <a:endParaRPr lang="en-US" altLang="zh-CN" b="1" kern="1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31504" y="404664"/>
            <a:ext cx="9073007" cy="309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链接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advice  </a:t>
            </a:r>
            <a:r>
              <a:rPr lang="en-US" altLang="zh-CN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劝告；建议 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可数名词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 piece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advice  </a:t>
            </a:r>
            <a:r>
              <a:rPr lang="zh-CN" altLang="en-US" dirty="0">
                <a:latin typeface="Times New Roman" panose="02020603050405020304" pitchFamily="18" charset="0"/>
              </a:rPr>
              <a:t>一条建议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give sb. advice 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</a:rPr>
              <a:t>给</a:t>
            </a:r>
            <a:r>
              <a:rPr lang="zh-CN" altLang="en-US" dirty="0">
                <a:latin typeface="Times New Roman" panose="02020603050405020304" pitchFamily="18" charset="0"/>
              </a:rPr>
              <a:t>某人劝告 </a:t>
            </a:r>
            <a:r>
              <a:rPr lang="en-US" altLang="zh-CN" dirty="0">
                <a:latin typeface="Times New Roman" panose="02020603050405020304" pitchFamily="18" charset="0"/>
              </a:rPr>
              <a:t>/ </a:t>
            </a:r>
            <a:r>
              <a:rPr lang="zh-CN" altLang="en-US" dirty="0">
                <a:latin typeface="Times New Roman" panose="02020603050405020304" pitchFamily="18" charset="0"/>
              </a:rPr>
              <a:t>建议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take/follow one’s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advice </a:t>
            </a:r>
            <a:r>
              <a:rPr lang="zh-CN" altLang="en-US" dirty="0" smtClean="0">
                <a:latin typeface="Times New Roman" panose="02020603050405020304" pitchFamily="18" charset="0"/>
              </a:rPr>
              <a:t>听</a:t>
            </a:r>
            <a:r>
              <a:rPr lang="zh-CN" altLang="en-US" dirty="0">
                <a:latin typeface="Times New Roman" panose="02020603050405020304" pitchFamily="18" charset="0"/>
              </a:rPr>
              <a:t>从某人的劝</a:t>
            </a:r>
            <a:r>
              <a:rPr lang="zh-CN" altLang="en-US" dirty="0" smtClean="0">
                <a:latin typeface="Times New Roman" panose="02020603050405020304" pitchFamily="18" charset="0"/>
              </a:rPr>
              <a:t>告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</a:rPr>
              <a:t>建</a:t>
            </a:r>
            <a:r>
              <a:rPr lang="zh-CN" altLang="en-US" dirty="0">
                <a:latin typeface="Times New Roman" panose="02020603050405020304" pitchFamily="18" charset="0"/>
              </a:rPr>
              <a:t>议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31504" y="4573556"/>
            <a:ext cx="7921625" cy="129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拓展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suggestion  </a:t>
            </a:r>
            <a:r>
              <a:rPr lang="en-US" altLang="zh-CN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Times New Roman" panose="02020603050405020304" pitchFamily="18" charset="0"/>
              </a:rPr>
              <a:t>提议；建议   </a:t>
            </a:r>
            <a:r>
              <a:rPr lang="en-US" altLang="zh-CN" kern="0" dirty="0">
                <a:latin typeface="Times New Roman" panose="02020603050405020304" pitchFamily="18" charset="0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</a:rPr>
              <a:t>可数名词</a:t>
            </a:r>
            <a:r>
              <a:rPr lang="en-US" altLang="zh-CN" kern="0" dirty="0">
                <a:latin typeface="Times New Roman" panose="02020603050405020304" pitchFamily="18" charset="0"/>
              </a:rPr>
              <a:t>)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336" y="260649"/>
            <a:ext cx="1173730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】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</a:rPr>
              <a:t>完</a:t>
            </a:r>
            <a:r>
              <a:rPr lang="zh-CN" altLang="zh-CN" sz="3200" dirty="0">
                <a:solidFill>
                  <a:srgbClr val="0000FF"/>
                </a:solidFill>
                <a:ea typeface="+mn-ea"/>
              </a:rPr>
              <a:t>成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</a:rPr>
              <a:t>句子</a:t>
            </a:r>
            <a:endParaRPr lang="zh-CN" altLang="zh-CN" sz="3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356" y="908720"/>
            <a:ext cx="11557284" cy="546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zh-CN" altLang="en-US" sz="3200" dirty="0">
                <a:solidFill>
                  <a:schemeClr val="tx1"/>
                </a:solidFill>
              </a:rPr>
              <a:t>我想我会听从你的建议，买那条绿色连衣裙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indent="446088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I think I will _______ _______ _______ and get the green dress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zh-CN" altLang="en-US" sz="3200" dirty="0">
                <a:solidFill>
                  <a:schemeClr val="tx1"/>
                </a:solidFill>
              </a:rPr>
              <a:t>刘老师就如何与他人相处给了我两条建议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446088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Miss Liu gave me _______ _______ _______ _______ on how to get on with others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zh-CN" altLang="en-US" sz="3200" dirty="0">
                <a:solidFill>
                  <a:schemeClr val="tx1"/>
                </a:solidFill>
              </a:rPr>
              <a:t>医生建议</a:t>
            </a:r>
            <a:r>
              <a:rPr lang="en-US" altLang="zh-CN" sz="3200" dirty="0">
                <a:solidFill>
                  <a:schemeClr val="tx1"/>
                </a:solidFill>
              </a:rPr>
              <a:t>Alan</a:t>
            </a:r>
            <a:r>
              <a:rPr lang="zh-CN" altLang="en-US" sz="3200" dirty="0">
                <a:solidFill>
                  <a:schemeClr val="tx1"/>
                </a:solidFill>
              </a:rPr>
              <a:t>多运动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indent="446088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The doctor _______ _______ _______ _______ more exercise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zh-CN" altLang="en-US" sz="3200" dirty="0">
                <a:solidFill>
                  <a:schemeClr val="tx1"/>
                </a:solidFill>
              </a:rPr>
              <a:t>如果你想在八月份旅行，我建议你提前买票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446088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If you want to travel in August, I _______  _______ tickets in advance.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656" y="1474782"/>
            <a:ext cx="4769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take/follow   your   </a:t>
            </a:r>
            <a:r>
              <a:rPr lang="en-US" altLang="zh-CN" sz="3200" dirty="0"/>
              <a:t>advice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007768" y="2499805"/>
            <a:ext cx="5896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   two        </a:t>
            </a:r>
            <a:r>
              <a:rPr lang="en-US" altLang="zh-CN" sz="3200" dirty="0"/>
              <a:t>pieces </a:t>
            </a:r>
            <a:r>
              <a:rPr lang="en-US" altLang="zh-CN" sz="3200" dirty="0" smtClean="0"/>
              <a:t>     of       advice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11624" y="4132169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advises/advised   Alan    to   take/do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420795" y="5210997"/>
            <a:ext cx="3307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  advise      buying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764704"/>
            <a:ext cx="11233248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6. It is best not to </a:t>
            </a:r>
            <a:r>
              <a:rPr lang="en-US" altLang="zh-CN" sz="3200" dirty="0" smtClean="0"/>
              <a:t>run away from </a:t>
            </a:r>
            <a:r>
              <a:rPr lang="en-US" altLang="zh-CN" sz="3200" dirty="0" smtClean="0">
                <a:solidFill>
                  <a:schemeClr val="tx1"/>
                </a:solidFill>
              </a:rPr>
              <a:t>our problems.</a:t>
            </a:r>
          </a:p>
          <a:p>
            <a:pPr indent="446088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最好不要逃避我们的问题。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446088">
              <a:lnSpc>
                <a:spcPct val="120000"/>
              </a:lnSpc>
            </a:pPr>
            <a:r>
              <a:rPr lang="en-US" altLang="zh-CN" sz="3200" dirty="0" smtClean="0"/>
              <a:t>It is best (not) to do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= You’d better (not) do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</a:t>
            </a:r>
          </a:p>
          <a:p>
            <a:pPr indent="446088">
              <a:lnSpc>
                <a:spcPct val="120000"/>
              </a:lnSpc>
            </a:pPr>
            <a:r>
              <a:rPr lang="zh-CN" altLang="en-US" sz="3200" dirty="0" smtClean="0"/>
              <a:t>最好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不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做某事</a:t>
            </a:r>
            <a:endParaRPr lang="en-US" altLang="zh-CN" sz="3200" dirty="0" smtClean="0"/>
          </a:p>
          <a:p>
            <a:pPr indent="446088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It</a:t>
            </a:r>
            <a:r>
              <a:rPr lang="zh-CN" altLang="en-US" sz="3200" dirty="0" smtClean="0">
                <a:solidFill>
                  <a:schemeClr val="tx1"/>
                </a:solidFill>
              </a:rPr>
              <a:t>是形式主语，动词不定式短语为真正的主语。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446088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e.g. </a:t>
            </a:r>
            <a:r>
              <a:rPr lang="en-US" altLang="zh-CN" sz="3200" dirty="0" smtClean="0"/>
              <a:t>It is best to speak </a:t>
            </a:r>
            <a:r>
              <a:rPr lang="en-US" altLang="zh-CN" sz="3200" dirty="0" smtClean="0">
                <a:solidFill>
                  <a:schemeClr val="tx1"/>
                </a:solidFill>
              </a:rPr>
              <a:t>English every day.</a:t>
            </a:r>
          </a:p>
          <a:p>
            <a:pPr indent="446088">
              <a:lnSpc>
                <a:spcPct val="120000"/>
              </a:lnSpc>
            </a:pPr>
            <a:r>
              <a:rPr lang="en-US" altLang="zh-CN" sz="3200" dirty="0" smtClean="0"/>
              <a:t>run away from  </a:t>
            </a:r>
            <a:r>
              <a:rPr lang="zh-CN" altLang="en-US" sz="3200" dirty="0" smtClean="0"/>
              <a:t>逃避，回避</a:t>
            </a:r>
            <a:endParaRPr lang="en-US" altLang="zh-CN" sz="3200" dirty="0" smtClean="0"/>
          </a:p>
          <a:p>
            <a:pPr indent="446088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e.g. You can’t </a:t>
            </a:r>
            <a:r>
              <a:rPr lang="en-US" altLang="zh-CN" sz="3200" dirty="0" smtClean="0"/>
              <a:t>run away from </a:t>
            </a:r>
            <a:r>
              <a:rPr lang="en-US" altLang="zh-CN" sz="3200" dirty="0" smtClean="0">
                <a:solidFill>
                  <a:schemeClr val="tx1"/>
                </a:solidFill>
              </a:rPr>
              <a:t>your responsibilities (</a:t>
            </a:r>
            <a:r>
              <a:rPr lang="zh-CN" altLang="en-US" sz="3200" dirty="0" smtClean="0">
                <a:solidFill>
                  <a:schemeClr val="tx1"/>
                </a:solidFill>
              </a:rPr>
              <a:t>责任</a:t>
            </a:r>
            <a:r>
              <a:rPr lang="en-US" altLang="zh-CN" sz="3200" dirty="0" smtClean="0">
                <a:solidFill>
                  <a:schemeClr val="tx1"/>
                </a:solidFill>
              </a:rPr>
              <a:t>).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9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85222"/>
            <a:ext cx="10945216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7. We should always try to </a:t>
            </a:r>
            <a:r>
              <a:rPr lang="en-US" altLang="zh-CN" sz="3200" dirty="0" smtClean="0"/>
              <a:t>solve</a:t>
            </a:r>
            <a:r>
              <a:rPr lang="en-US" altLang="zh-CN" sz="3200" dirty="0" smtClean="0">
                <a:solidFill>
                  <a:schemeClr val="tx1"/>
                </a:solidFill>
              </a:rPr>
              <a:t> them.</a:t>
            </a:r>
          </a:p>
          <a:p>
            <a:pPr indent="355600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我们</a:t>
            </a:r>
            <a:r>
              <a:rPr lang="zh-CN" altLang="en-US" sz="3200" dirty="0" smtClean="0">
                <a:solidFill>
                  <a:schemeClr val="tx1"/>
                </a:solidFill>
              </a:rPr>
              <a:t>应该总是尽力去解决问题。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355600">
              <a:lnSpc>
                <a:spcPct val="120000"/>
              </a:lnSpc>
            </a:pPr>
            <a:r>
              <a:rPr lang="en-US" altLang="zh-CN" sz="3200" dirty="0" smtClean="0"/>
              <a:t>solve  </a:t>
            </a:r>
            <a:r>
              <a:rPr lang="en-US" altLang="zh-CN" sz="3200" i="1" dirty="0" smtClean="0"/>
              <a:t>v. </a:t>
            </a:r>
            <a:r>
              <a:rPr lang="zh-CN" altLang="en-US" sz="3200" dirty="0" smtClean="0"/>
              <a:t>解决；解答  </a:t>
            </a:r>
            <a:endParaRPr lang="en-US" altLang="zh-CN" sz="3200" dirty="0" smtClean="0"/>
          </a:p>
          <a:p>
            <a:pPr indent="355600">
              <a:lnSpc>
                <a:spcPct val="120000"/>
              </a:lnSpc>
            </a:pPr>
            <a:r>
              <a:rPr lang="en-US" altLang="zh-CN" sz="3200" dirty="0" smtClean="0"/>
              <a:t>solve a problem/trouble  </a:t>
            </a:r>
            <a:r>
              <a:rPr lang="zh-CN" altLang="en-US" sz="3200" dirty="0" smtClean="0">
                <a:solidFill>
                  <a:schemeClr val="tx1"/>
                </a:solidFill>
              </a:rPr>
              <a:t>解决问题</a:t>
            </a:r>
            <a:r>
              <a:rPr lang="en-US" altLang="zh-CN" sz="3200" dirty="0" smtClean="0">
                <a:solidFill>
                  <a:schemeClr val="tx1"/>
                </a:solidFill>
              </a:rPr>
              <a:t>/</a:t>
            </a:r>
            <a:r>
              <a:rPr lang="zh-CN" altLang="en-US" sz="3200" dirty="0" smtClean="0">
                <a:solidFill>
                  <a:schemeClr val="tx1"/>
                </a:solidFill>
              </a:rPr>
              <a:t>麻烦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76" y="2533494"/>
            <a:ext cx="4572085" cy="626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辨析</a:t>
            </a:r>
            <a:r>
              <a:rPr lang="en-US" altLang="zh-CN" sz="3200" dirty="0" smtClean="0">
                <a:solidFill>
                  <a:srgbClr val="0000FF"/>
                </a:solidFill>
              </a:rPr>
              <a:t>】solve </a:t>
            </a:r>
            <a:r>
              <a:rPr lang="zh-CN" altLang="en-US" sz="3200" dirty="0" smtClean="0">
                <a:solidFill>
                  <a:srgbClr val="0000FF"/>
                </a:solidFill>
              </a:rPr>
              <a:t>与 </a:t>
            </a:r>
            <a:r>
              <a:rPr lang="en-US" altLang="zh-CN" sz="3200" dirty="0" smtClean="0">
                <a:solidFill>
                  <a:srgbClr val="0000FF"/>
                </a:solidFill>
              </a:rPr>
              <a:t>answer</a:t>
            </a:r>
            <a:endParaRPr lang="zh-CN" altLang="en-US" sz="3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43416"/>
              </p:ext>
            </p:extLst>
          </p:nvPr>
        </p:nvGraphicFramePr>
        <p:xfrm>
          <a:off x="695400" y="3181288"/>
          <a:ext cx="1072919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43"/>
                <a:gridCol w="2773533"/>
                <a:gridCol w="5839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solve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解决；解答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常与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搭配使用，表示解决问题，此问题难度较大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answer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回答；答复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常与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搭配使用，表示回答问题，此问题难度较小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3392" y="5301208"/>
            <a:ext cx="1072919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e.g. Being angry can’t </a:t>
            </a:r>
            <a:r>
              <a:rPr lang="en-US" altLang="zh-CN" sz="3200" dirty="0" smtClean="0"/>
              <a:t>solve</a:t>
            </a:r>
            <a:r>
              <a:rPr lang="en-US" altLang="zh-CN" sz="3200" dirty="0" smtClean="0">
                <a:solidFill>
                  <a:schemeClr val="tx1"/>
                </a:solidFill>
              </a:rPr>
              <a:t> the problem.</a:t>
            </a:r>
          </a:p>
          <a:p>
            <a:pPr indent="72390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Who can </a:t>
            </a:r>
            <a:r>
              <a:rPr lang="en-US" altLang="zh-CN" sz="3200" dirty="0" smtClean="0"/>
              <a:t>answer</a:t>
            </a:r>
            <a:r>
              <a:rPr lang="en-US" altLang="zh-CN" sz="3200" dirty="0" smtClean="0">
                <a:solidFill>
                  <a:schemeClr val="tx1"/>
                </a:solidFill>
              </a:rPr>
              <a:t> my question?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260648"/>
            <a:ext cx="11521280" cy="5976664"/>
          </a:xfrm>
        </p:spPr>
        <p:txBody>
          <a:bodyPr/>
          <a:lstStyle/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Students often forget that their parents have more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experience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always there to help them.</a:t>
            </a:r>
          </a:p>
          <a:p>
            <a:pPr marL="446088" indent="-1588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学生们经常会忘记，他们的父母有更多经验，并且总是乐于帮助他们。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experience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经验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不可数名词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；经历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可数名词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have (no) experience in / of ... </a:t>
            </a:r>
            <a:r>
              <a:rPr lang="zh-CN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方面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有经验</a:t>
            </a:r>
          </a:p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teacher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经验是最好的老师。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1077913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English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077913" indent="-1077913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你在教英语方面有任何经验吗？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tell us your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experiences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 Africa.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请给我们讲讲你在非洲的经历。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2204393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拓展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经历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；体验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有经验的；老练的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7239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Children need to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for themselves in order to learn from them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6088" indent="27781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儿童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需要自己经历事情以便从中学习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7781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an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agent.</a:t>
            </a:r>
          </a:p>
          <a:p>
            <a:pPr marL="446088" indent="27781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位有经验的经纪人。</a:t>
            </a:r>
          </a:p>
        </p:txBody>
      </p:sp>
    </p:spTree>
    <p:extLst>
      <p:ext uri="{BB962C8B-B14F-4D97-AF65-F5344CB8AC3E}">
        <p14:creationId xmlns:p14="http://schemas.microsoft.com/office/powerpoint/2010/main" val="362848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79376" y="764704"/>
            <a:ext cx="11449272" cy="529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】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</a:rPr>
              <a:t>完</a:t>
            </a:r>
            <a:r>
              <a:rPr lang="zh-CN" altLang="zh-CN" sz="3200" dirty="0">
                <a:solidFill>
                  <a:srgbClr val="0000FF"/>
                </a:solidFill>
                <a:ea typeface="+mn-ea"/>
              </a:rPr>
              <a:t>成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</a:rPr>
              <a:t>句子</a:t>
            </a:r>
            <a:endParaRPr lang="zh-CN" altLang="zh-CN" sz="3200" dirty="0">
              <a:solidFill>
                <a:srgbClr val="0000FF"/>
              </a:solidFill>
              <a:ea typeface="+mn-ea"/>
            </a:endParaRPr>
          </a:p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I had a lot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of _________ __________ (</a:t>
            </a:r>
            <a:r>
              <a:rPr lang="zh-CN" altLang="en-US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有趣的经历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during my year in Africa.</a:t>
            </a:r>
          </a:p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The woman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__________ __________ ___________ __________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方面没有经验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looking after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children.</a:t>
            </a:r>
            <a:endParaRPr lang="en-US" altLang="zh-CN" sz="3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She’s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one of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___________ ___________ ___________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最有经验的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teachers in the school.</a:t>
            </a:r>
          </a:p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He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can’t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tell you what he sees, so you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have to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__________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__________ (</a:t>
            </a:r>
            <a:r>
              <a:rPr lang="zh-CN" altLang="en-US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体验它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by yourself.</a:t>
            </a:r>
          </a:p>
        </p:txBody>
      </p:sp>
      <p:sp>
        <p:nvSpPr>
          <p:cNvPr id="3" name="矩形 2"/>
          <p:cNvSpPr/>
          <p:nvPr/>
        </p:nvSpPr>
        <p:spPr>
          <a:xfrm>
            <a:off x="3215680" y="137241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interesting  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experiences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9756" y="2533256"/>
            <a:ext cx="774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has         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no              experience         in/of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1784" y="3708321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the         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most          experienced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32304" y="4869160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experience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512" y="5478850"/>
            <a:ext cx="945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it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1344" y="836712"/>
            <a:ext cx="1166529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1. If people have problems, they should </a:t>
            </a:r>
            <a:r>
              <a:rPr lang="en-US" altLang="zh-CN" dirty="0">
                <a:solidFill>
                  <a:srgbClr val="FF0000"/>
                </a:solidFill>
              </a:rPr>
              <a:t>keep them to themselves</a:t>
            </a:r>
            <a:r>
              <a:rPr lang="en-US" altLang="zh-CN" dirty="0"/>
              <a:t>. </a:t>
            </a:r>
          </a:p>
          <a:p>
            <a:pPr indent="-1588" eaLnBrk="1" hangingPunct="1">
              <a:lnSpc>
                <a:spcPct val="120000"/>
              </a:lnSpc>
            </a:pPr>
            <a:r>
              <a:rPr lang="zh-CN" altLang="en-US" dirty="0" smtClean="0"/>
              <a:t>如果人们遇到问题了，他们应该保守秘密。</a:t>
            </a:r>
            <a:endParaRPr lang="en-US" altLang="zh-CN" dirty="0" smtClean="0"/>
          </a:p>
          <a:p>
            <a:pPr indent="-1588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altLang="zh-CN" dirty="0">
                <a:solidFill>
                  <a:srgbClr val="FF0000"/>
                </a:solidFill>
              </a:rPr>
              <a:t>… to oneself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保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守秘密；不将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说出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去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indent="-1588" eaLnBrk="1" hangingPunct="1">
              <a:lnSpc>
                <a:spcPct val="120000"/>
              </a:lnSpc>
            </a:pPr>
            <a:r>
              <a:rPr lang="en-US" altLang="zh-CN" dirty="0" smtClean="0"/>
              <a:t>e.g</a:t>
            </a:r>
            <a:r>
              <a:rPr lang="en-US" altLang="zh-CN" dirty="0"/>
              <a:t>. Women </a:t>
            </a:r>
            <a:r>
              <a:rPr lang="en-US" altLang="zh-CN" dirty="0" smtClean="0"/>
              <a:t>often </a:t>
            </a:r>
            <a:r>
              <a:rPr lang="en-US" altLang="zh-CN" dirty="0" smtClean="0">
                <a:solidFill>
                  <a:srgbClr val="FF0000"/>
                </a:solidFill>
              </a:rPr>
              <a:t>keep</a:t>
            </a:r>
            <a:r>
              <a:rPr lang="en-US" altLang="zh-CN" dirty="0" smtClean="0"/>
              <a:t> their ages </a:t>
            </a:r>
            <a:r>
              <a:rPr lang="en-US" altLang="zh-CN" dirty="0" smtClean="0">
                <a:solidFill>
                  <a:srgbClr val="FF0000"/>
                </a:solidFill>
              </a:rPr>
              <a:t>to themselves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      女士们通常不愿说出她们的年龄。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indent="630238" eaLnBrk="1" hangingPunct="1">
              <a:lnSpc>
                <a:spcPct val="120000"/>
              </a:lnSpc>
            </a:pPr>
            <a:r>
              <a:rPr lang="en-US" altLang="zh-CN" dirty="0" smtClean="0"/>
              <a:t>I promise to </a:t>
            </a:r>
            <a:r>
              <a:rPr lang="en-US" altLang="zh-CN" dirty="0" smtClean="0">
                <a:solidFill>
                  <a:srgbClr val="FF0000"/>
                </a:solidFill>
              </a:rPr>
              <a:t>keep</a:t>
            </a:r>
            <a:r>
              <a:rPr lang="en-US" altLang="zh-CN" dirty="0" smtClean="0"/>
              <a:t> it </a:t>
            </a:r>
            <a:r>
              <a:rPr lang="en-US" altLang="zh-CN" dirty="0" smtClean="0">
                <a:solidFill>
                  <a:srgbClr val="FF0000"/>
                </a:solidFill>
              </a:rPr>
              <a:t>to myself</a:t>
            </a:r>
            <a:r>
              <a:rPr lang="en-US" altLang="zh-CN" dirty="0" smtClean="0"/>
              <a:t>.</a:t>
            </a:r>
          </a:p>
          <a:p>
            <a:pPr indent="630238" eaLnBrk="1" hangingPunct="1">
              <a:lnSpc>
                <a:spcPct val="120000"/>
              </a:lnSpc>
            </a:pPr>
            <a:r>
              <a:rPr lang="zh-CN" altLang="en-US" dirty="0"/>
              <a:t>我</a:t>
            </a:r>
            <a:r>
              <a:rPr lang="zh-CN" altLang="en-US" dirty="0" smtClean="0"/>
              <a:t>承诺保守秘密。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2091627"/>
            <a:ext cx="11572600" cy="2448272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9. In English, we say that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sharing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 problem is like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cutting it in half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marL="446088" indent="-1588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在英语中，我们说与人分担一个烦恼就像把烦恼分成两半。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7408" y="3933056"/>
            <a:ext cx="966976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cut…in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half  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kern="0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</a:rPr>
              <a:t>切成两半；把</a:t>
            </a:r>
            <a:r>
              <a:rPr lang="en-US" altLang="zh-CN" kern="0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一切为二</a:t>
            </a:r>
            <a:endParaRPr lang="en-US" altLang="zh-CN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 half/halves  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分成两半</a:t>
            </a:r>
            <a:endParaRPr lang="zh-CN" altLang="en-US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 smtClean="0">
                <a:latin typeface="Times New Roman" panose="02020603050405020304" pitchFamily="18" charset="0"/>
              </a:rPr>
              <a:t>e.g</a:t>
            </a:r>
            <a:r>
              <a:rPr lang="en-US" altLang="zh-CN" kern="0" dirty="0">
                <a:latin typeface="Times New Roman" panose="02020603050405020304" pitchFamily="18" charset="0"/>
              </a:rPr>
              <a:t>. 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Please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cut the apple in half</a:t>
            </a:r>
            <a:r>
              <a:rPr lang="en-US" altLang="zh-CN" kern="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839416" y="877942"/>
            <a:ext cx="10657184" cy="1213685"/>
          </a:xfrm>
          <a:prstGeom prst="wedgeRoundRectCallout">
            <a:avLst>
              <a:gd name="adj1" fmla="val -1130"/>
              <a:gd name="adj2" fmla="val 666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动名词短语在宾语从句中</a:t>
            </a:r>
            <a:r>
              <a:rPr lang="zh-CN" altLang="en-US" sz="3200" dirty="0" smtClean="0">
                <a:solidFill>
                  <a:srgbClr val="FF0000"/>
                </a:solidFill>
              </a:rPr>
              <a:t>作主语</a:t>
            </a:r>
            <a:r>
              <a:rPr lang="zh-CN" altLang="en-US" sz="3200" dirty="0" smtClean="0">
                <a:solidFill>
                  <a:schemeClr val="tx1"/>
                </a:solidFill>
              </a:rPr>
              <a:t>；单个动名词作主语，谓语动词用单数。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43872" y="2708920"/>
            <a:ext cx="3312368" cy="0"/>
          </a:xfrm>
          <a:prstGeom prst="line">
            <a:avLst/>
          </a:prstGeom>
          <a:ln w="317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476672"/>
            <a:ext cx="11323388" cy="3045481"/>
          </a:xfrm>
        </p:spPr>
        <p:txBody>
          <a:bodyPr/>
          <a:lstStyle/>
          <a:p>
            <a:pPr marL="627063" indent="-62706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10. So you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’re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halfway to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solving a problem just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by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talking to someone about it!</a:t>
            </a:r>
          </a:p>
          <a:p>
            <a:pPr marL="627063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因此，你只要跟人聊聊这个问题，你就已经解决了问题的一半！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804863" indent="-80486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 halfway to 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完成了或做了事情的一部分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(to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是介词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431925" indent="-14319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e.g. We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’re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still only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halfway to finishing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the homework. 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804863" indent="-80486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  我们才仅仅完成了一部分作业。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983432" y="4581128"/>
            <a:ext cx="9468792" cy="20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by 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表示方式，通过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kern="0" dirty="0" smtClean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办法，方式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b="1" kern="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</a:rPr>
              <a:t>e.g. We can learn English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by</a:t>
            </a:r>
            <a:r>
              <a:rPr lang="en-US" altLang="zh-CN" b="1" kern="0" dirty="0" smtClean="0">
                <a:latin typeface="Times New Roman" panose="02020603050405020304" pitchFamily="18" charset="0"/>
              </a:rPr>
              <a:t> singing English songs. </a:t>
            </a:r>
          </a:p>
          <a:p>
            <a:pPr marL="446088" indent="-44608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kern="0" dirty="0" smtClean="0">
                <a:latin typeface="Times New Roman" panose="02020603050405020304" pitchFamily="18" charset="0"/>
              </a:rPr>
              <a:t>       我们可以通过唱英文歌来学英语。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88640"/>
            <a:ext cx="11521280" cy="4968552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Who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you get advice from?</a:t>
            </a: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能从谁那获取建议呢？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adv.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别的；其他的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85725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anything, nobody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等不定代词连用，且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常放其后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e.g.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anything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box?</a:t>
            </a: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Nobody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lives in this old house now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◆else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还可以用在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what, who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等疑问词后面，起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强调作用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1809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e.g. What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your friend tell you?  </a:t>
            </a:r>
          </a:p>
          <a:p>
            <a:pPr marL="446088" indent="53657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in the house?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416" y="5589240"/>
            <a:ext cx="6783204" cy="626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链接</a:t>
            </a:r>
            <a:r>
              <a:rPr lang="en-US" altLang="zh-CN" sz="3200" dirty="0" smtClean="0">
                <a:solidFill>
                  <a:srgbClr val="0000FF"/>
                </a:solidFill>
              </a:rPr>
              <a:t>】  </a:t>
            </a:r>
            <a:r>
              <a:rPr lang="en-US" altLang="zh-CN" sz="3200" dirty="0" smtClean="0"/>
              <a:t>other  </a:t>
            </a:r>
            <a:r>
              <a:rPr lang="en-US" altLang="zh-CN" sz="3200" i="1" dirty="0" smtClean="0"/>
              <a:t>adj.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其余的，另外的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5400" y="630995"/>
            <a:ext cx="9793088" cy="30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else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other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填空。</a:t>
            </a:r>
          </a:p>
          <a:p>
            <a:pPr marL="533400" indent="-5334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It’s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too crowded here.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Let’s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go somewhere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_______.</a:t>
            </a:r>
            <a:endParaRPr lang="en-US" altLang="zh-CN" sz="3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I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can’t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see you now — some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time, maybe.</a:t>
            </a:r>
          </a:p>
          <a:p>
            <a:pPr marL="990600" indent="-9906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—Would you like anything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_______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 to drink?</a:t>
            </a:r>
          </a:p>
          <a:p>
            <a:pPr marL="990600" indent="-990600" eaLnBrk="0" hangingPunct="0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 —No, thanks.</a:t>
            </a:r>
          </a:p>
        </p:txBody>
      </p:sp>
      <p:sp>
        <p:nvSpPr>
          <p:cNvPr id="4" name="矩形 3"/>
          <p:cNvSpPr/>
          <p:nvPr/>
        </p:nvSpPr>
        <p:spPr>
          <a:xfrm>
            <a:off x="8832304" y="1257784"/>
            <a:ext cx="111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else 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1431" y="1864008"/>
            <a:ext cx="1565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other 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4744" y="2448783"/>
            <a:ext cx="93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else 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8284" y="3504540"/>
            <a:ext cx="10798315" cy="258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1825" indent="-631825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When _______ shall we meet if Sunday </a:t>
            </a: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isn’t 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OK with you?</a:t>
            </a:r>
          </a:p>
          <a:p>
            <a:pPr marL="631825" indent="-631825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—What _______ colors do you have?</a:t>
            </a:r>
          </a:p>
          <a:p>
            <a:pPr marL="631825" indent="-631825" eaLnBrk="0" hangingPunct="0"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320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—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Green, brown and white.</a:t>
            </a:r>
          </a:p>
          <a:p>
            <a:pPr marL="631825" indent="-631825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Nobody _______ in my school comes from England.</a:t>
            </a:r>
          </a:p>
        </p:txBody>
      </p:sp>
      <p:sp>
        <p:nvSpPr>
          <p:cNvPr id="7" name="矩形 6"/>
          <p:cNvSpPr/>
          <p:nvPr/>
        </p:nvSpPr>
        <p:spPr>
          <a:xfrm>
            <a:off x="2639616" y="3573644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else  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3605" y="4145633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other 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1617" y="5302804"/>
            <a:ext cx="1080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3200" dirty="0">
                <a:ea typeface="+mn-ea"/>
                <a:cs typeface="Times New Roman" panose="02020603050405020304" pitchFamily="18" charset="0"/>
              </a:rPr>
              <a:t>else</a:t>
            </a:r>
            <a:endParaRPr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052736"/>
            <a:ext cx="11593288" cy="43204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2. She just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kept thinking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 “If I tell my parents, they’ll be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angry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!”</a:t>
            </a:r>
          </a:p>
          <a:p>
            <a:pPr marL="0" lvl="0" indent="-15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她一直在想：如果我告诉父母，他们会生气的！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lvl="0" indent="444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keep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(on) doing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一直做某事，反复地做某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e.g.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keeps making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 same mistake over and over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0" lvl="0" indent="10763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她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不断地犯同样的错误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10763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Did he give up or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keep on trying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? </a:t>
            </a:r>
          </a:p>
          <a:p>
            <a:pPr marL="0" lvl="0" indent="10763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他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是放弃了，还是在继续尝试？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476672"/>
            <a:ext cx="9505056" cy="4176464"/>
          </a:xfrm>
        </p:spPr>
        <p:txBody>
          <a:bodyPr/>
          <a:lstStyle/>
          <a:p>
            <a:pPr indent="101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angry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adj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发怒的；生气的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be/get angry with sb. 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生</a:t>
            </a:r>
            <a:r>
              <a:rPr lang="zh-CN" altLang="en-US" b="1" dirty="0">
                <a:latin typeface="Times New Roman" panose="02020603050405020304" pitchFamily="18" charset="0"/>
              </a:rPr>
              <a:t>某人的气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be/get angry at/about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en-US" b="1" dirty="0">
                <a:latin typeface="Times New Roman" panose="02020603050405020304" pitchFamily="18" charset="0"/>
              </a:rPr>
              <a:t>因某事而生气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e.g. Joe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still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angry with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me.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Joe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仍然在生我的气。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  Miss Miller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angry at/about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my mistakes.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Miller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小姐因我的错误而生气。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79476" y="4653136"/>
            <a:ext cx="910901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拓</a:t>
            </a:r>
            <a:r>
              <a:rPr lang="zh-CN" altLang="en-US" dirty="0" smtClean="0">
                <a:solidFill>
                  <a:srgbClr val="0000FF"/>
                </a:solidFill>
              </a:rPr>
              <a:t>展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angrily  </a:t>
            </a:r>
            <a:r>
              <a:rPr lang="en-US" altLang="zh-CN" i="1" dirty="0" smtClean="0">
                <a:solidFill>
                  <a:srgbClr val="FF0000"/>
                </a:solidFill>
              </a:rPr>
              <a:t>adj.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愤怒地，生气地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anger</a:t>
            </a:r>
            <a:r>
              <a:rPr lang="en-US" altLang="zh-CN" dirty="0" smtClean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怒火；</a:t>
            </a:r>
            <a:r>
              <a:rPr lang="zh-CN" altLang="en-US" dirty="0" smtClean="0"/>
              <a:t>怒气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in anger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6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1484784"/>
            <a:ext cx="10225136" cy="43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  <a:ea typeface="+mn-ea"/>
              </a:rPr>
              <a:t>】</a:t>
            </a:r>
            <a:r>
              <a:rPr lang="zh-CN" altLang="zh-CN" sz="3200" dirty="0" smtClean="0">
                <a:solidFill>
                  <a:srgbClr val="0000FF"/>
                </a:solidFill>
                <a:ea typeface="+mn-ea"/>
              </a:rPr>
              <a:t>用</a:t>
            </a:r>
            <a:r>
              <a:rPr lang="zh-CN" altLang="zh-CN" sz="3200" dirty="0">
                <a:solidFill>
                  <a:srgbClr val="0000FF"/>
                </a:solidFill>
                <a:ea typeface="+mn-ea"/>
              </a:rPr>
              <a:t>正确的介词填空</a:t>
            </a:r>
            <a:r>
              <a:rPr lang="zh-CN" altLang="en-US" sz="3200" dirty="0">
                <a:solidFill>
                  <a:srgbClr val="0000FF"/>
                </a:solidFill>
                <a:ea typeface="+mn-ea"/>
              </a:rPr>
              <a:t>。</a:t>
            </a:r>
            <a:endParaRPr lang="zh-CN" altLang="zh-CN" sz="3200" dirty="0">
              <a:solidFill>
                <a:srgbClr val="0000FF"/>
              </a:solidFill>
              <a:ea typeface="+mn-ea"/>
            </a:endParaRPr>
          </a:p>
          <a:p>
            <a:pPr marL="533400" indent="-5334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) At first, I felt very angry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 </a:t>
            </a:r>
            <a:r>
              <a:rPr lang="en-US" altLang="zh-CN" sz="3200" dirty="0">
                <a:solidFill>
                  <a:schemeClr val="tx1"/>
                </a:solidFill>
              </a:rPr>
              <a:t>losing my job.</a:t>
            </a:r>
          </a:p>
          <a:p>
            <a:pPr marL="533400" indent="-5334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 Please </a:t>
            </a:r>
            <a:r>
              <a:rPr lang="en-US" altLang="zh-CN" sz="3200" dirty="0" smtClean="0">
                <a:solidFill>
                  <a:schemeClr val="tx1"/>
                </a:solidFill>
              </a:rPr>
              <a:t>don’t </a:t>
            </a:r>
            <a:r>
              <a:rPr lang="en-US" altLang="zh-CN" sz="3200" dirty="0">
                <a:solidFill>
                  <a:schemeClr val="tx1"/>
                </a:solidFill>
              </a:rPr>
              <a:t>be angry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 </a:t>
            </a:r>
            <a:r>
              <a:rPr lang="en-US" altLang="zh-CN" sz="3200" dirty="0">
                <a:solidFill>
                  <a:schemeClr val="tx1"/>
                </a:solidFill>
              </a:rPr>
              <a:t>me. It </a:t>
            </a:r>
            <a:r>
              <a:rPr lang="en-US" altLang="zh-CN" sz="3200" dirty="0" smtClean="0">
                <a:solidFill>
                  <a:schemeClr val="tx1"/>
                </a:solidFill>
              </a:rPr>
              <a:t>wasn’t </a:t>
            </a:r>
            <a:r>
              <a:rPr lang="en-US" altLang="zh-CN" sz="3200" dirty="0">
                <a:solidFill>
                  <a:schemeClr val="tx1"/>
                </a:solidFill>
              </a:rPr>
              <a:t>my fault (</a:t>
            </a:r>
            <a:r>
              <a:rPr lang="zh-CN" altLang="en-US" sz="3200" dirty="0">
                <a:solidFill>
                  <a:schemeClr val="tx1"/>
                </a:solidFill>
              </a:rPr>
              <a:t>过错</a:t>
            </a:r>
            <a:r>
              <a:rPr lang="en-US" altLang="zh-CN" sz="3200" dirty="0">
                <a:solidFill>
                  <a:schemeClr val="tx1"/>
                </a:solidFill>
              </a:rPr>
              <a:t>).</a:t>
            </a:r>
          </a:p>
          <a:p>
            <a:pPr marL="533400" indent="-533400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I never heard my father shout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 </a:t>
            </a:r>
            <a:r>
              <a:rPr lang="en-US" altLang="zh-CN" sz="3200" dirty="0">
                <a:solidFill>
                  <a:schemeClr val="tx1"/>
                </a:solidFill>
              </a:rPr>
              <a:t>anger to my mother.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80584" y="2086333"/>
            <a:ext cx="1944216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at/about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59896" y="2636329"/>
            <a:ext cx="136815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with 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6748" y="3828416"/>
            <a:ext cx="93610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9396" y="2636244"/>
            <a:ext cx="108012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拓展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名词加</a:t>
            </a:r>
            <a:r>
              <a:rPr lang="zh-CN" altLang="en-US" sz="3200" dirty="0" smtClean="0"/>
              <a:t>后缀 </a:t>
            </a:r>
            <a:r>
              <a:rPr lang="en-US" altLang="zh-CN" sz="3200" dirty="0" smtClean="0"/>
              <a:t>–less</a:t>
            </a:r>
            <a:r>
              <a:rPr lang="zh-CN" altLang="en-US" sz="3200" dirty="0" smtClean="0">
                <a:solidFill>
                  <a:schemeClr val="tx1"/>
                </a:solidFill>
              </a:rPr>
              <a:t>构成</a:t>
            </a:r>
            <a:r>
              <a:rPr lang="zh-CN" altLang="en-US" sz="3200" dirty="0" smtClean="0"/>
              <a:t>形容词</a:t>
            </a:r>
            <a:r>
              <a:rPr lang="zh-CN" altLang="en-US" sz="3200" dirty="0" smtClean="0">
                <a:solidFill>
                  <a:schemeClr val="tx1"/>
                </a:solidFill>
              </a:rPr>
              <a:t>，表示否定意义，意为“无</a:t>
            </a:r>
            <a:r>
              <a:rPr lang="en-US" altLang="zh-CN" sz="3200" dirty="0" smtClean="0">
                <a:solidFill>
                  <a:schemeClr val="tx1"/>
                </a:solidFill>
                <a:latin typeface="+mj-ea"/>
                <a:ea typeface="+mj-ea"/>
              </a:rPr>
              <a:t>……</a:t>
            </a:r>
            <a:r>
              <a:rPr lang="zh-CN" altLang="en-US" sz="3200" dirty="0" smtClean="0">
                <a:solidFill>
                  <a:schemeClr val="tx1"/>
                </a:solidFill>
              </a:rPr>
              <a:t>的；不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……</a:t>
            </a:r>
            <a:r>
              <a:rPr lang="zh-CN" altLang="en-US" sz="3200" dirty="0" smtClean="0">
                <a:solidFill>
                  <a:schemeClr val="tx1"/>
                </a:solidFill>
              </a:rPr>
              <a:t>的”。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e.g. help + -less        helpless  (</a:t>
            </a:r>
            <a:r>
              <a:rPr lang="zh-CN" altLang="en-US" sz="3200" dirty="0" smtClean="0">
                <a:solidFill>
                  <a:schemeClr val="tx1"/>
                </a:solidFill>
              </a:rPr>
              <a:t>无助的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home + -less 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  homeless (</a:t>
            </a:r>
            <a:r>
              <a:rPr lang="zh-CN" altLang="en-US" sz="3200" dirty="0" smtClean="0">
                <a:solidFill>
                  <a:srgbClr val="000000"/>
                </a:solidFill>
              </a:rPr>
              <a:t>无家可归的</a:t>
            </a:r>
            <a:r>
              <a:rPr lang="en-US" altLang="zh-CN" sz="32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      hope + -less       hopeless (</a:t>
            </a:r>
            <a:r>
              <a:rPr lang="zh-CN" altLang="en-US" sz="3200" dirty="0" smtClean="0">
                <a:solidFill>
                  <a:srgbClr val="000000"/>
                </a:solidFill>
              </a:rPr>
              <a:t>无望的</a:t>
            </a:r>
            <a:r>
              <a:rPr lang="en-US" altLang="zh-CN" sz="3200" dirty="0" smtClean="0">
                <a:solidFill>
                  <a:srgbClr val="000000"/>
                </a:solidFill>
              </a:rPr>
              <a:t>)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360" y="727555"/>
            <a:ext cx="1130525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3. Her dad said he sometimes made </a:t>
            </a:r>
            <a:r>
              <a:rPr lang="en-US" altLang="zh-CN" sz="3200" dirty="0" smtClean="0"/>
              <a:t>careless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</a:rPr>
              <a:t>mistakes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/>
              <a:t>himself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</a:p>
          <a:p>
            <a:pPr indent="439738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她爸爸说，他自己有时也因为粗心犯错误。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408" y="1974593"/>
            <a:ext cx="10585176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careless  </a:t>
            </a:r>
            <a:r>
              <a:rPr lang="en-US" altLang="zh-CN" sz="3200" i="1" dirty="0" smtClean="0"/>
              <a:t>adj. </a:t>
            </a:r>
            <a:r>
              <a:rPr lang="zh-CN" altLang="en-US" sz="3200" dirty="0" smtClean="0"/>
              <a:t>粗心的，不小心的</a:t>
            </a:r>
            <a:endParaRPr lang="en-US" altLang="zh-CN" sz="3200" dirty="0" smtClean="0"/>
          </a:p>
        </p:txBody>
      </p:sp>
      <p:sp>
        <p:nvSpPr>
          <p:cNvPr id="7" name="右箭头 6"/>
          <p:cNvSpPr/>
          <p:nvPr/>
        </p:nvSpPr>
        <p:spPr>
          <a:xfrm>
            <a:off x="3503712" y="4751689"/>
            <a:ext cx="504056" cy="72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75720" y="5903817"/>
            <a:ext cx="504056" cy="72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656112" y="5380918"/>
            <a:ext cx="504056" cy="72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0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692696"/>
            <a:ext cx="114492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mistake  </a:t>
            </a:r>
            <a:r>
              <a:rPr lang="en-US" altLang="zh-CN" sz="3200" i="1" dirty="0" smtClean="0"/>
              <a:t>n. </a:t>
            </a:r>
            <a:r>
              <a:rPr lang="zh-CN" altLang="en-US" sz="3200" dirty="0" smtClean="0"/>
              <a:t>错误，失误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可数名词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搭配：</a:t>
            </a:r>
            <a:r>
              <a:rPr lang="en-US" altLang="zh-CN" sz="3200" dirty="0" smtClean="0"/>
              <a:t>make mistakes/ a mistake (in…) 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zh-CN" altLang="en-US" sz="3200" dirty="0" smtClean="0">
                <a:solidFill>
                  <a:schemeClr val="tx1"/>
                </a:solidFill>
              </a:rPr>
              <a:t>在</a:t>
            </a:r>
            <a:r>
              <a:rPr lang="en-US" altLang="zh-CN" sz="3200" dirty="0" smtClean="0">
                <a:solidFill>
                  <a:schemeClr val="tx1"/>
                </a:solidFill>
                <a:latin typeface="+mj-ea"/>
                <a:ea typeface="+mj-ea"/>
              </a:rPr>
              <a:t>……</a:t>
            </a:r>
            <a:r>
              <a:rPr lang="zh-CN" altLang="en-US" sz="3200" dirty="0" smtClean="0">
                <a:solidFill>
                  <a:schemeClr val="tx1"/>
                </a:solidFill>
              </a:rPr>
              <a:t>方面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zh-CN" altLang="en-US" sz="3200" dirty="0" smtClean="0">
                <a:solidFill>
                  <a:schemeClr val="tx1"/>
                </a:solidFill>
              </a:rPr>
              <a:t>犯错误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1168400">
              <a:lnSpc>
                <a:spcPct val="120000"/>
              </a:lnSpc>
            </a:pPr>
            <a:r>
              <a:rPr lang="en-US" altLang="zh-CN" sz="3200" dirty="0" smtClean="0"/>
              <a:t>by mistake  </a:t>
            </a:r>
            <a:r>
              <a:rPr lang="zh-CN" altLang="en-US" sz="3200" dirty="0" smtClean="0">
                <a:solidFill>
                  <a:schemeClr val="tx1"/>
                </a:solidFill>
              </a:rPr>
              <a:t>错误地；无意中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1168400">
              <a:lnSpc>
                <a:spcPct val="120000"/>
              </a:lnSpc>
            </a:pPr>
            <a:r>
              <a:rPr lang="en-US" altLang="zh-CN" sz="3200" dirty="0"/>
              <a:t>make no mistake (about </a:t>
            </a:r>
            <a:r>
              <a:rPr lang="en-US" altLang="zh-CN" sz="3200" dirty="0" err="1"/>
              <a:t>sth</a:t>
            </a:r>
            <a:r>
              <a:rPr lang="en-US" altLang="zh-CN" sz="3200" dirty="0"/>
              <a:t>.) </a:t>
            </a:r>
            <a:r>
              <a:rPr lang="en-US" altLang="zh-CN" sz="3200" dirty="0" smtClean="0"/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别</a:t>
            </a:r>
            <a:r>
              <a:rPr lang="zh-CN" altLang="en-US" sz="3200" dirty="0">
                <a:solidFill>
                  <a:schemeClr val="tx1"/>
                </a:solidFill>
              </a:rPr>
              <a:t>搞错；</a:t>
            </a:r>
            <a:r>
              <a:rPr lang="zh-CN" altLang="en-US" sz="3200" dirty="0" smtClean="0">
                <a:solidFill>
                  <a:schemeClr val="tx1"/>
                </a:solidFill>
              </a:rPr>
              <a:t>注意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e.g. He </a:t>
            </a:r>
            <a:r>
              <a:rPr lang="en-US" altLang="zh-CN" sz="3200" dirty="0">
                <a:solidFill>
                  <a:schemeClr val="tx1"/>
                </a:solidFill>
              </a:rPr>
              <a:t>was so careless that he </a:t>
            </a:r>
            <a:r>
              <a:rPr lang="en-US" altLang="zh-CN" sz="3200" dirty="0"/>
              <a:t>made a lot of mistakes in </a:t>
            </a:r>
            <a:r>
              <a:rPr lang="en-US" altLang="zh-CN" sz="3200" dirty="0">
                <a:solidFill>
                  <a:schemeClr val="tx1"/>
                </a:solidFill>
              </a:rPr>
              <a:t>the exam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indent="711200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他如此粗心以至于在考试中犯了很多错误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711200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Someone must have left the door open </a:t>
            </a:r>
            <a:r>
              <a:rPr lang="en-US" altLang="zh-CN" sz="3200" dirty="0"/>
              <a:t>by mistake</a:t>
            </a:r>
            <a:r>
              <a:rPr lang="en-US" altLang="zh-CN" sz="3200" dirty="0" smtClean="0">
                <a:solidFill>
                  <a:schemeClr val="tx1"/>
                </a:solidFill>
              </a:rPr>
              <a:t>.</a:t>
            </a:r>
          </a:p>
          <a:p>
            <a:pPr indent="711200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一定</a:t>
            </a:r>
            <a:r>
              <a:rPr lang="zh-CN" altLang="en-US" sz="3200" dirty="0">
                <a:solidFill>
                  <a:schemeClr val="tx1"/>
                </a:solidFill>
              </a:rPr>
              <a:t>是有人疏忽忘了关门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indent="711200">
              <a:lnSpc>
                <a:spcPct val="120000"/>
              </a:lnSpc>
            </a:pPr>
            <a:r>
              <a:rPr lang="en-US" altLang="zh-CN" sz="3200" dirty="0" smtClean="0"/>
              <a:t>Make no mistake</a:t>
            </a:r>
            <a:r>
              <a:rPr lang="en-US" altLang="zh-CN" sz="3200" dirty="0" smtClean="0">
                <a:solidFill>
                  <a:schemeClr val="tx1"/>
                </a:solidFill>
              </a:rPr>
              <a:t>, this is not your seat.</a:t>
            </a:r>
          </a:p>
          <a:p>
            <a:pPr indent="711200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别搞</a:t>
            </a:r>
            <a:r>
              <a:rPr lang="zh-CN" altLang="en-US" sz="3200" dirty="0" smtClean="0">
                <a:solidFill>
                  <a:schemeClr val="tx1"/>
                </a:solidFill>
              </a:rPr>
              <a:t>错，这不是你的位子。</a:t>
            </a:r>
          </a:p>
        </p:txBody>
      </p:sp>
    </p:spTree>
    <p:extLst>
      <p:ext uri="{BB962C8B-B14F-4D97-AF65-F5344CB8AC3E}">
        <p14:creationId xmlns:p14="http://schemas.microsoft.com/office/powerpoint/2010/main" val="3809329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360" y="1412776"/>
            <a:ext cx="1137726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完成</a:t>
            </a:r>
            <a:r>
              <a:rPr lang="zh-CN" altLang="en-US" sz="3200" dirty="0" smtClean="0">
                <a:solidFill>
                  <a:srgbClr val="0000FF"/>
                </a:solidFill>
              </a:rPr>
              <a:t>句子。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It’s </a:t>
            </a:r>
            <a:r>
              <a:rPr lang="en-US" altLang="zh-CN" sz="3200" dirty="0">
                <a:solidFill>
                  <a:schemeClr val="tx1"/>
                </a:solidFill>
              </a:rPr>
              <a:t>easy to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 __________(</a:t>
            </a:r>
            <a:r>
              <a:rPr lang="zh-CN" altLang="en-US" sz="3200" dirty="0">
                <a:solidFill>
                  <a:schemeClr val="tx1"/>
                </a:solidFill>
              </a:rPr>
              <a:t>犯错误</a:t>
            </a:r>
            <a:r>
              <a:rPr lang="en-US" altLang="zh-CN" sz="3200" dirty="0" smtClean="0">
                <a:solidFill>
                  <a:schemeClr val="tx1"/>
                </a:solidFill>
              </a:rPr>
              <a:t>).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39738" indent="-439738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I’m </a:t>
            </a:r>
            <a:r>
              <a:rPr lang="en-US" altLang="zh-CN" sz="3200" dirty="0">
                <a:solidFill>
                  <a:schemeClr val="tx1"/>
                </a:solidFill>
              </a:rPr>
              <a:t>sorry. I took your dictionary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 __________ (</a:t>
            </a:r>
            <a:r>
              <a:rPr lang="zh-CN" altLang="en-US" sz="3200" dirty="0" smtClean="0">
                <a:solidFill>
                  <a:schemeClr val="tx1"/>
                </a:solidFill>
              </a:rPr>
              <a:t>错误</a:t>
            </a:r>
            <a:r>
              <a:rPr lang="zh-CN" altLang="en-US" sz="3200" dirty="0">
                <a:solidFill>
                  <a:schemeClr val="tx1"/>
                </a:solidFill>
              </a:rPr>
              <a:t>地</a:t>
            </a:r>
            <a:r>
              <a:rPr lang="en-US" altLang="zh-CN" sz="3200" dirty="0" smtClean="0">
                <a:solidFill>
                  <a:schemeClr val="tx1"/>
                </a:solidFill>
              </a:rPr>
              <a:t>).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39738" indent="-439738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__________ __________ __________(</a:t>
            </a:r>
            <a:r>
              <a:rPr lang="zh-CN" altLang="en-US" sz="3200" dirty="0">
                <a:solidFill>
                  <a:schemeClr val="tx1"/>
                </a:solidFill>
              </a:rPr>
              <a:t>别搞错</a:t>
            </a:r>
            <a:r>
              <a:rPr lang="en-US" altLang="zh-CN" sz="3200" dirty="0">
                <a:solidFill>
                  <a:schemeClr val="tx1"/>
                </a:solidFill>
              </a:rPr>
              <a:t>), Amy is popular in our school.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5680" y="2052137"/>
            <a:ext cx="3695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 make        mistakes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104112" y="2585404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   by          </a:t>
            </a:r>
            <a:r>
              <a:rPr lang="en-US" altLang="zh-CN" sz="3200" dirty="0"/>
              <a:t>mistake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89014" y="3789040"/>
            <a:ext cx="5758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Make </a:t>
            </a:r>
            <a:r>
              <a:rPr lang="en-US" altLang="zh-CN" sz="3200" dirty="0" smtClean="0"/>
              <a:t>             no             mistake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10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68" y="595365"/>
            <a:ext cx="482453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himself  </a:t>
            </a:r>
            <a:r>
              <a:rPr lang="en-US" altLang="zh-CN" sz="3200" i="1" dirty="0" smtClean="0"/>
              <a:t>pron.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他自己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368" y="1340768"/>
            <a:ext cx="9073008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链接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 smtClean="0">
                <a:solidFill>
                  <a:srgbClr val="0000FF"/>
                </a:solidFill>
              </a:rPr>
              <a:t>反身代词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23881"/>
              </p:ext>
            </p:extLst>
          </p:nvPr>
        </p:nvGraphicFramePr>
        <p:xfrm>
          <a:off x="695401" y="2179464"/>
          <a:ext cx="878497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330"/>
                <a:gridCol w="3390293"/>
                <a:gridCol w="31683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人称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单数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复数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第一人称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myself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ourselves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第二人称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yourself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yourselves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第三人称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himself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themselves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herself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itself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23392" y="2029616"/>
            <a:ext cx="9001000" cy="1924801"/>
          </a:xfrm>
          <a:prstGeom prst="rect">
            <a:avLst/>
          </a:prstGeom>
          <a:noFill/>
          <a:ln w="412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914941" y="837945"/>
            <a:ext cx="6336704" cy="864096"/>
          </a:xfrm>
          <a:prstGeom prst="wedgeRoundRectCallout">
            <a:avLst>
              <a:gd name="adj1" fmla="val -18161"/>
              <a:gd name="adj2" fmla="val 76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形容词性物主代词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+self/selves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83432" y="5877272"/>
            <a:ext cx="6336704" cy="648072"/>
          </a:xfrm>
          <a:prstGeom prst="wedgeRoundRectCallout">
            <a:avLst>
              <a:gd name="adj1" fmla="val -36867"/>
              <a:gd name="adj2" fmla="val -1426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宾格人称代词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+self/selves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2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1810</Words>
  <Application>Microsoft Office PowerPoint</Application>
  <PresentationFormat>宽屏</PresentationFormat>
  <Paragraphs>212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549</cp:revision>
  <dcterms:created xsi:type="dcterms:W3CDTF">2013-03-17T02:35:29Z</dcterms:created>
  <dcterms:modified xsi:type="dcterms:W3CDTF">2022-06-30T02:11:44Z</dcterms:modified>
</cp:coreProperties>
</file>