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22" r:id="rId3"/>
    <p:sldId id="348" r:id="rId4"/>
    <p:sldId id="343" r:id="rId5"/>
    <p:sldId id="349" r:id="rId6"/>
    <p:sldId id="344" r:id="rId7"/>
    <p:sldId id="345" r:id="rId8"/>
    <p:sldId id="304" r:id="rId9"/>
    <p:sldId id="352" r:id="rId10"/>
    <p:sldId id="351" r:id="rId11"/>
    <p:sldId id="350" r:id="rId12"/>
    <p:sldId id="340" r:id="rId13"/>
    <p:sldId id="347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66FF"/>
    <a:srgbClr val="CC66FF"/>
    <a:srgbClr val="CC00FF"/>
    <a:srgbClr val="FF3399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6690" autoAdjust="0"/>
  </p:normalViewPr>
  <p:slideViewPr>
    <p:cSldViewPr>
      <p:cViewPr varScale="1">
        <p:scale>
          <a:sx n="84" d="100"/>
          <a:sy n="84" d="100"/>
        </p:scale>
        <p:origin x="7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340FF-BD90-4E59-B0A0-014C4747C8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20112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AAE8-3048-4E57-AF96-B15C011E4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380613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563E-CB4B-49BB-B4B4-96C034A0B8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16877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4235F-F62A-4274-B1BC-9E8E4885F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03828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BE87A-A473-4695-91DE-AB2EC6864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175244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2F5FA-5342-4EEC-80DC-B92B2A413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891772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8BBF9-EBE9-406B-92E1-7B89EADBC9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32544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53ED9-2E61-4FA8-94DE-71353BF678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833672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4772E-8B88-46A2-A245-45A3B2FB91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742137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13CBC-F258-4C9C-BA84-1EF33D4AD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133205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E601D-A82A-49FF-8871-C6172D7C7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28572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3E4A34DB-F604-4D10-867D-9639DD8F72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wheel spokes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7368" y="476672"/>
            <a:ext cx="1130525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/>
              <a:t>What’s the best clothes store </a:t>
            </a:r>
            <a:r>
              <a:rPr lang="en-US" altLang="zh-CN" dirty="0">
                <a:solidFill>
                  <a:srgbClr val="FF0000"/>
                </a:solidFill>
              </a:rPr>
              <a:t>in town</a:t>
            </a:r>
            <a:r>
              <a:rPr lang="en-US" altLang="zh-CN" dirty="0" smtClean="0"/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镇上最好的服装店是哪家？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en-US" altLang="zh-CN" dirty="0" smtClean="0">
                <a:solidFill>
                  <a:srgbClr val="FF0000"/>
                </a:solidFill>
              </a:rPr>
              <a:t>town: </a:t>
            </a:r>
            <a:r>
              <a:rPr lang="zh-CN" altLang="en-US" dirty="0" smtClean="0">
                <a:solidFill>
                  <a:srgbClr val="FF0000"/>
                </a:solidFill>
              </a:rPr>
              <a:t>在所居住的，或说话人所</a:t>
            </a:r>
            <a:r>
              <a:rPr lang="zh-CN" altLang="en-US" dirty="0">
                <a:solidFill>
                  <a:srgbClr val="FF0000"/>
                </a:solidFill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</a:rPr>
              <a:t>的地方或城镇里</a:t>
            </a:r>
            <a:endParaRPr lang="en-US" altLang="zh-CN" dirty="0">
              <a:solidFill>
                <a:srgbClr val="FF0000"/>
              </a:solidFill>
            </a:endParaRPr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>
                <a:solidFill>
                  <a:srgbClr val="0066FF"/>
                </a:solidFill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注意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zh-CN" altLang="en-US" dirty="0" smtClean="0"/>
              <a:t>此时</a:t>
            </a:r>
            <a:r>
              <a:rPr lang="en-US" altLang="zh-CN" dirty="0"/>
              <a:t>town</a:t>
            </a:r>
            <a:r>
              <a:rPr lang="zh-CN" altLang="en-US" dirty="0"/>
              <a:t>是不可数名词</a:t>
            </a:r>
            <a:r>
              <a:rPr lang="en-US" altLang="zh-CN" dirty="0"/>
              <a:t>, </a:t>
            </a:r>
            <a:r>
              <a:rPr lang="zh-CN" altLang="en-US" dirty="0" smtClean="0"/>
              <a:t>表示城市中“繁华地带；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     闹市区；中心区域”或“居住地”，不</a:t>
            </a:r>
            <a:r>
              <a:rPr lang="zh-CN" altLang="en-US" dirty="0"/>
              <a:t>与</a:t>
            </a:r>
            <a:r>
              <a:rPr lang="zh-CN" altLang="en-US" dirty="0" smtClean="0"/>
              <a:t>冠词连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    用，但是可以受物主代词的限定。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 smtClean="0"/>
              <a:t>     e.g</a:t>
            </a:r>
            <a:r>
              <a:rPr lang="en-US" altLang="zh-CN" dirty="0"/>
              <a:t>. She left </a:t>
            </a:r>
            <a:r>
              <a:rPr lang="en-US" altLang="zh-CN" dirty="0">
                <a:solidFill>
                  <a:srgbClr val="FF0000"/>
                </a:solidFill>
              </a:rPr>
              <a:t>town</a:t>
            </a:r>
            <a:r>
              <a:rPr lang="en-US" altLang="zh-CN" dirty="0"/>
              <a:t>.</a:t>
            </a:r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     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她</a:t>
            </a:r>
            <a:r>
              <a:rPr lang="zh-CN" altLang="en-US" dirty="0"/>
              <a:t>已不住在这里了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  We are moving to another part of </a:t>
            </a:r>
            <a:r>
              <a:rPr lang="en-US" altLang="zh-CN" dirty="0" smtClean="0">
                <a:solidFill>
                  <a:srgbClr val="FF0000"/>
                </a:solidFill>
              </a:rPr>
              <a:t>town</a:t>
            </a:r>
            <a:r>
              <a:rPr lang="en-US" altLang="zh-CN" dirty="0" smtClean="0"/>
              <a:t>.</a:t>
            </a:r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我们要搬到城里的另一个地方去住。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8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83432" y="1412776"/>
            <a:ext cx="1008112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698625" indent="-1698625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链接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zh-CN" altLang="en-US" dirty="0"/>
              <a:t>当</a:t>
            </a:r>
            <a:r>
              <a:rPr lang="en-US" altLang="zh-CN" dirty="0" smtClean="0"/>
              <a:t>town</a:t>
            </a:r>
            <a:r>
              <a:rPr lang="zh-CN" altLang="en-US" dirty="0" smtClean="0"/>
              <a:t>表示“村镇；镇子”时，是可数</a:t>
            </a:r>
            <a:r>
              <a:rPr lang="zh-CN" altLang="en-US" dirty="0"/>
              <a:t>名词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可以受到冠词或其他限定词的限定。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 smtClean="0"/>
              <a:t>My father lives in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small </a:t>
            </a:r>
            <a:r>
              <a:rPr lang="en-US" altLang="zh-CN" dirty="0" smtClean="0">
                <a:solidFill>
                  <a:srgbClr val="FF0000"/>
                </a:solidFill>
              </a:rPr>
              <a:t>town</a:t>
            </a:r>
            <a:r>
              <a:rPr lang="en-US" altLang="zh-CN" dirty="0" smtClean="0"/>
              <a:t> in the Midwest.</a:t>
            </a:r>
            <a:endParaRPr lang="en-US" altLang="zh-CN" dirty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zh-CN" altLang="en-US" dirty="0" smtClean="0"/>
              <a:t>       我父亲住在中西部的一个小镇上。</a:t>
            </a:r>
            <a:endParaRPr lang="en-US" altLang="zh-CN" dirty="0" smtClean="0"/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       That town </a:t>
            </a:r>
            <a:r>
              <a:rPr lang="en-US" altLang="zh-CN" dirty="0" smtClean="0"/>
              <a:t>lies some 23 miles north of London.</a:t>
            </a:r>
          </a:p>
          <a:p>
            <a:pPr marL="450850" indent="-450850" eaLnBrk="1" hangingPunct="1">
              <a:lnSpc>
                <a:spcPct val="120000"/>
              </a:lnSpc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那个镇子坐落在伦敦以北约</a:t>
            </a:r>
            <a:r>
              <a:rPr lang="en-US" altLang="zh-CN" dirty="0" smtClean="0"/>
              <a:t>23</a:t>
            </a:r>
            <a:r>
              <a:rPr lang="zh-CN" altLang="en-US" dirty="0" smtClean="0"/>
              <a:t>英里处。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39416" y="1170336"/>
            <a:ext cx="8568952" cy="683264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Thanks for telling </a:t>
            </a:r>
            <a:r>
              <a:rPr lang="en-US" altLang="zh-CN" dirty="0"/>
              <a:t>me</a:t>
            </a:r>
            <a:r>
              <a:rPr lang="en-US" altLang="zh-CN" dirty="0" smtClean="0"/>
              <a:t>. </a:t>
            </a:r>
            <a:r>
              <a:rPr lang="zh-CN" altLang="en-US" dirty="0" smtClean="0"/>
              <a:t>谢谢你告诉我这些。</a:t>
            </a:r>
            <a:endParaRPr lang="en-US" altLang="zh-CN" dirty="0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80050" y="1774310"/>
            <a:ext cx="9001248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thanks for </a:t>
            </a:r>
            <a:r>
              <a:rPr lang="en-US" altLang="zh-CN" dirty="0" smtClean="0">
                <a:solidFill>
                  <a:srgbClr val="FF0000"/>
                </a:solidFill>
              </a:rPr>
              <a:t>(doing) </a:t>
            </a:r>
            <a:r>
              <a:rPr lang="en-US" altLang="zh-CN" dirty="0" err="1">
                <a:solidFill>
                  <a:srgbClr val="FF0000"/>
                </a:solidFill>
              </a:rPr>
              <a:t>sth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因</a:t>
            </a:r>
            <a:r>
              <a:rPr lang="en-US" altLang="zh-CN" dirty="0" smtClean="0"/>
              <a:t>(</a:t>
            </a:r>
            <a:r>
              <a:rPr lang="zh-CN" altLang="en-US" dirty="0" smtClean="0"/>
              <a:t>做</a:t>
            </a:r>
            <a:r>
              <a:rPr lang="en-US" altLang="zh-CN" dirty="0" smtClean="0"/>
              <a:t>)</a:t>
            </a:r>
            <a:r>
              <a:rPr lang="zh-CN" altLang="en-US" dirty="0" smtClean="0"/>
              <a:t>某</a:t>
            </a:r>
            <a:r>
              <a:rPr lang="zh-CN" altLang="en-US" dirty="0"/>
              <a:t>事而感谢</a:t>
            </a:r>
            <a:r>
              <a:rPr lang="zh-CN" altLang="en-US" dirty="0" smtClean="0"/>
              <a:t>某人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= thank sb. for (doing)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271464" y="2996952"/>
            <a:ext cx="10081120" cy="239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e.g. </a:t>
            </a:r>
            <a:r>
              <a:rPr lang="en-US" altLang="zh-CN" dirty="0" smtClean="0"/>
              <a:t>Many </a:t>
            </a:r>
            <a:r>
              <a:rPr lang="en-US" altLang="zh-CN" dirty="0">
                <a:solidFill>
                  <a:srgbClr val="FF0000"/>
                </a:solidFill>
              </a:rPr>
              <a:t>thanks for </a:t>
            </a:r>
            <a:r>
              <a:rPr lang="en-US" altLang="zh-CN" dirty="0"/>
              <a:t>the lovely flowers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多谢</a:t>
            </a:r>
            <a:r>
              <a:rPr lang="zh-CN" altLang="en-US" dirty="0"/>
              <a:t>你送给我这些漂亮的花。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I’d </a:t>
            </a:r>
            <a:r>
              <a:rPr lang="en-US" altLang="zh-CN" dirty="0"/>
              <a:t>love to go to the party. </a:t>
            </a:r>
            <a:r>
              <a:rPr lang="en-US" altLang="zh-CN" dirty="0">
                <a:solidFill>
                  <a:srgbClr val="FF0000"/>
                </a:solidFill>
              </a:rPr>
              <a:t>Thanks for asking </a:t>
            </a:r>
            <a:r>
              <a:rPr lang="en-US" altLang="zh-CN" dirty="0"/>
              <a:t>me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我</a:t>
            </a:r>
            <a:r>
              <a:rPr lang="zh-CN" altLang="en-US" dirty="0"/>
              <a:t>非常愿意去参加派对。 谢谢你邀请我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2857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199456" y="1124744"/>
            <a:ext cx="878497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en-US" altLang="zh-CN" dirty="0">
                <a:solidFill>
                  <a:srgbClr val="FF0000"/>
                </a:solidFill>
              </a:rPr>
              <a:t>close</a:t>
            </a:r>
            <a:r>
              <a:rPr lang="en-US" altLang="zh-CN" dirty="0"/>
              <a:t> to </a:t>
            </a:r>
            <a:r>
              <a:rPr lang="en-US" altLang="zh-CN" dirty="0" smtClean="0"/>
              <a:t>home </a:t>
            </a:r>
            <a:r>
              <a:rPr lang="zh-CN" altLang="en-US" dirty="0" smtClean="0"/>
              <a:t>离家近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close </a:t>
            </a:r>
            <a:r>
              <a:rPr lang="en-US" altLang="zh-CN" i="1" dirty="0" smtClean="0">
                <a:solidFill>
                  <a:srgbClr val="FF0000"/>
                </a:solidFill>
              </a:rPr>
              <a:t>adj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在空间、时间上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接近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close </a:t>
            </a:r>
            <a:r>
              <a:rPr lang="en-US" altLang="zh-CN" dirty="0">
                <a:solidFill>
                  <a:srgbClr val="FF0000"/>
                </a:solidFill>
              </a:rPr>
              <a:t>to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离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近；靠近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……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e</a:t>
            </a:r>
            <a:r>
              <a:rPr lang="en-US" altLang="zh-CN" dirty="0"/>
              <a:t>.g. </a:t>
            </a:r>
            <a:r>
              <a:rPr lang="en-US" altLang="zh-CN" dirty="0" smtClean="0"/>
              <a:t>Susan </a:t>
            </a:r>
            <a:r>
              <a:rPr lang="en-US" altLang="zh-CN" dirty="0"/>
              <a:t>sat on a chair </a:t>
            </a:r>
            <a:r>
              <a:rPr lang="en-US" altLang="zh-CN" dirty="0">
                <a:solidFill>
                  <a:srgbClr val="FF0000"/>
                </a:solidFill>
              </a:rPr>
              <a:t>close to </a:t>
            </a:r>
            <a:r>
              <a:rPr lang="en-US" altLang="zh-CN" dirty="0"/>
              <a:t>the window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/>
              <a:t>           Susan</a:t>
            </a:r>
            <a:r>
              <a:rPr lang="zh-CN" altLang="en-US" dirty="0" smtClean="0"/>
              <a:t>坐</a:t>
            </a:r>
            <a:r>
              <a:rPr lang="zh-CN" altLang="en-US" dirty="0"/>
              <a:t>在靠窗口的一把椅子上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        It was </a:t>
            </a:r>
            <a:r>
              <a:rPr lang="en-US" altLang="zh-CN" dirty="0">
                <a:solidFill>
                  <a:srgbClr val="FF0000"/>
                </a:solidFill>
              </a:rPr>
              <a:t>close to </a:t>
            </a:r>
            <a:r>
              <a:rPr lang="en-US" altLang="zh-CN" dirty="0"/>
              <a:t>one-fifteen a.m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时间</a:t>
            </a:r>
            <a:r>
              <a:rPr lang="zh-CN" altLang="en-US" dirty="0"/>
              <a:t>已近子夜一点十五分。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0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0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0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950" y="1124989"/>
            <a:ext cx="1000911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close   </a:t>
            </a:r>
            <a:r>
              <a:rPr lang="en-US" altLang="zh-CN" sz="3200" i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adj</a:t>
            </a:r>
            <a:r>
              <a:rPr lang="en-US" altLang="zh-CN" sz="3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3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亲密的</a:t>
            </a:r>
            <a:endParaRPr lang="en-US" altLang="zh-CN" sz="3200" dirty="0" smtClean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close   </a:t>
            </a:r>
            <a:r>
              <a:rPr lang="en-US" altLang="zh-CN" sz="32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adv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接</a:t>
            </a:r>
            <a:r>
              <a:rPr lang="zh-CN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近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地；紧挨着</a:t>
            </a:r>
            <a:endParaRPr lang="en-US" altLang="zh-CN" sz="32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close   </a:t>
            </a:r>
            <a:r>
              <a:rPr lang="en-US" altLang="zh-CN" sz="3200" i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32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.  </a:t>
            </a:r>
            <a:r>
              <a:rPr lang="zh-CN" altLang="en-US" sz="32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关上；闭上   </a:t>
            </a:r>
            <a:r>
              <a:rPr lang="zh-CN" altLang="en-US" sz="3200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3200" dirty="0" smtClean="0">
                <a:ea typeface="+mn-ea"/>
                <a:cs typeface="Times New Roman" panose="02020603050405020304" pitchFamily="18" charset="0"/>
              </a:rPr>
              <a:t>反义词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open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e.g. Fiona and I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are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close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friends. (</a:t>
            </a:r>
            <a:r>
              <a:rPr lang="zh-CN" altLang="en-US" sz="3200" dirty="0">
                <a:cs typeface="Times New Roman" panose="02020603050405020304" pitchFamily="18" charset="0"/>
              </a:rPr>
              <a:t>翻译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cs typeface="Times New Roman" panose="02020603050405020304" pitchFamily="18" charset="0"/>
              </a:rPr>
              <a:t>       我和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Fiona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cs typeface="Times New Roman" panose="02020603050405020304" pitchFamily="18" charset="0"/>
              </a:rPr>
              <a:t>密友。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       They </a:t>
            </a:r>
            <a:r>
              <a:rPr lang="en-US" altLang="zh-CN" sz="3200" dirty="0">
                <a:cs typeface="Times New Roman" panose="02020603050405020304" pitchFamily="18" charset="0"/>
              </a:rPr>
              <a:t>were sitting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close</a:t>
            </a:r>
            <a:r>
              <a:rPr lang="en-US" altLang="zh-CN" sz="3200" dirty="0">
                <a:cs typeface="Times New Roman" panose="02020603050405020304" pitchFamily="18" charset="0"/>
              </a:rPr>
              <a:t> together on the couch. (</a:t>
            </a:r>
            <a:r>
              <a:rPr lang="zh-CN" altLang="en-US" sz="3200" dirty="0">
                <a:cs typeface="Times New Roman" panose="02020603050405020304" pitchFamily="18" charset="0"/>
              </a:rPr>
              <a:t>翻译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cs typeface="Times New Roman" panose="02020603050405020304" pitchFamily="18" charset="0"/>
              </a:rPr>
              <a:t>       </a:t>
            </a:r>
            <a:r>
              <a:rPr lang="zh-CN" altLang="en-US" sz="3200" dirty="0">
                <a:cs typeface="Times New Roman" panose="02020603050405020304" pitchFamily="18" charset="0"/>
              </a:rPr>
              <a:t>他们坐在长沙发上，紧紧地靠在一起。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       Beth </a:t>
            </a:r>
            <a:r>
              <a:rPr lang="en-US" altLang="zh-CN" sz="32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closed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her eyes and tried to sleep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. (</a:t>
            </a:r>
            <a:r>
              <a:rPr lang="zh-CN" altLang="en-US" sz="3200" dirty="0" smtClean="0">
                <a:ea typeface="+mn-ea"/>
                <a:cs typeface="Times New Roman" panose="02020603050405020304" pitchFamily="18" charset="0"/>
              </a:rPr>
              <a:t>翻译</a:t>
            </a:r>
            <a:r>
              <a:rPr lang="en-US" altLang="zh-CN" sz="3200" dirty="0" smtClean="0">
                <a:ea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Beth</a:t>
            </a:r>
            <a:r>
              <a:rPr lang="zh-CN" altLang="en-US" sz="3200" dirty="0" smtClean="0">
                <a:ea typeface="+mn-ea"/>
                <a:cs typeface="Times New Roman" panose="02020603050405020304" pitchFamily="18" charset="0"/>
              </a:rPr>
              <a:t>闭上眼睛想睡觉。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76672"/>
            <a:ext cx="1138116" cy="6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4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396" y="1987140"/>
            <a:ext cx="1101722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cs typeface="Times New Roman" panose="02020603050405020304" pitchFamily="18" charset="0"/>
              </a:rPr>
              <a:t>) He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_________________(</a:t>
            </a:r>
            <a:r>
              <a:rPr lang="zh-CN" altLang="en-US" sz="3200" dirty="0">
                <a:cs typeface="Times New Roman" panose="02020603050405020304" pitchFamily="18" charset="0"/>
              </a:rPr>
              <a:t>闭店</a:t>
            </a:r>
            <a:r>
              <a:rPr lang="en-US" altLang="zh-CN" sz="3200" dirty="0">
                <a:cs typeface="Times New Roman" panose="02020603050405020304" pitchFamily="18" charset="0"/>
              </a:rPr>
              <a:t>) at 9:00 every day.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cs typeface="Times New Roman" panose="02020603050405020304" pitchFamily="18" charset="0"/>
              </a:rPr>
              <a:t>)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________________(</a:t>
            </a:r>
            <a:r>
              <a:rPr lang="zh-CN" altLang="en-US" sz="3200" dirty="0">
                <a:cs typeface="Times New Roman" panose="02020603050405020304" pitchFamily="18" charset="0"/>
              </a:rPr>
              <a:t>走近些</a:t>
            </a:r>
            <a:r>
              <a:rPr lang="en-US" altLang="zh-CN" sz="3200" dirty="0">
                <a:cs typeface="Times New Roman" panose="02020603050405020304" pitchFamily="18" charset="0"/>
              </a:rPr>
              <a:t>) so that I can see you.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cs typeface="Times New Roman" panose="02020603050405020304" pitchFamily="18" charset="0"/>
              </a:rPr>
              <a:t>) There is a bus stop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__________________(</a:t>
            </a:r>
            <a:r>
              <a:rPr lang="zh-CN" altLang="en-US" sz="3200" dirty="0">
                <a:cs typeface="Times New Roman" panose="02020603050405020304" pitchFamily="18" charset="0"/>
              </a:rPr>
              <a:t>靠近我们学校</a:t>
            </a:r>
            <a:r>
              <a:rPr lang="en-US" altLang="zh-CN" sz="3200" dirty="0">
                <a:cs typeface="Times New Roman" panose="02020603050405020304" pitchFamily="18" charset="0"/>
              </a:rPr>
              <a:t>).</a:t>
            </a:r>
            <a:endParaRPr lang="zh-CN" altLang="en-US" sz="32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cs typeface="Times New Roman" panose="02020603050405020304" pitchFamily="18" charset="0"/>
              </a:rPr>
              <a:t>) Cindy is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_________________(</a:t>
            </a:r>
            <a:r>
              <a:rPr lang="zh-CN" altLang="en-US" sz="3200" dirty="0">
                <a:cs typeface="Times New Roman" panose="02020603050405020304" pitchFamily="18" charset="0"/>
              </a:rPr>
              <a:t>我最亲近的朋友</a:t>
            </a:r>
            <a:r>
              <a:rPr lang="en-US" altLang="zh-CN" sz="3200" dirty="0">
                <a:cs typeface="Times New Roman" panose="02020603050405020304" pitchFamily="18" charset="0"/>
              </a:rPr>
              <a:t>).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79376" y="1340768"/>
            <a:ext cx="5652628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>
                <a:solidFill>
                  <a:srgbClr val="0000FF"/>
                </a:solidFill>
              </a:rPr>
              <a:t>【</a:t>
            </a:r>
            <a:r>
              <a:rPr lang="zh-CN" altLang="en-US" sz="3400" dirty="0">
                <a:solidFill>
                  <a:srgbClr val="0000FF"/>
                </a:solidFill>
              </a:rPr>
              <a:t>语境应用</a:t>
            </a:r>
            <a:r>
              <a:rPr lang="en-US" altLang="zh-CN" sz="3400" dirty="0">
                <a:solidFill>
                  <a:srgbClr val="0000FF"/>
                </a:solidFill>
              </a:rPr>
              <a:t>】</a:t>
            </a:r>
            <a:r>
              <a:rPr lang="zh-CN" altLang="en-US" sz="3400" dirty="0">
                <a:solidFill>
                  <a:srgbClr val="0000FF"/>
                </a:solidFill>
              </a:rPr>
              <a:t>完成句子</a:t>
            </a:r>
            <a:r>
              <a:rPr lang="zh-CN" altLang="en-US" sz="3400" dirty="0" smtClean="0">
                <a:solidFill>
                  <a:srgbClr val="0000FF"/>
                </a:solidFill>
              </a:rPr>
              <a:t>。</a:t>
            </a:r>
            <a:endParaRPr lang="zh-CN" altLang="en-US" sz="3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546" y="1947353"/>
            <a:ext cx="316136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closes the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store</a:t>
            </a: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1193" y="2553938"/>
            <a:ext cx="2455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Come close</a:t>
            </a: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9776" y="3123765"/>
            <a:ext cx="36724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close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to our 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school</a:t>
            </a:r>
            <a:endParaRPr lang="en-US" altLang="zh-CN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3190" y="3736385"/>
            <a:ext cx="35283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my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closest friend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127448" y="1484784"/>
            <a:ext cx="9663553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2. buy</a:t>
            </a:r>
            <a:r>
              <a:rPr lang="en-US" altLang="zh-CN" dirty="0">
                <a:solidFill>
                  <a:srgbClr val="FF0000"/>
                </a:solidFill>
              </a:rPr>
              <a:t> tickets</a:t>
            </a:r>
            <a:r>
              <a:rPr lang="en-US" altLang="zh-CN" dirty="0"/>
              <a:t> </a:t>
            </a:r>
            <a:r>
              <a:rPr lang="en-US" altLang="zh-CN" dirty="0" smtClean="0"/>
              <a:t>quickly </a:t>
            </a:r>
            <a:r>
              <a:rPr lang="zh-CN" altLang="en-US" dirty="0" smtClean="0"/>
              <a:t>快速地买票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ticket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i="1" dirty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票</a:t>
            </a:r>
            <a:r>
              <a:rPr lang="zh-CN" altLang="en-US" dirty="0">
                <a:solidFill>
                  <a:srgbClr val="FF0000"/>
                </a:solidFill>
              </a:rPr>
              <a:t>；入场券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zh-CN" altLang="en-US" dirty="0">
                <a:solidFill>
                  <a:srgbClr val="FF0000"/>
                </a:solidFill>
              </a:rPr>
              <a:t>常</a:t>
            </a:r>
            <a:r>
              <a:rPr lang="zh-CN" altLang="en-US" dirty="0" smtClean="0">
                <a:solidFill>
                  <a:srgbClr val="FF0000"/>
                </a:solidFill>
              </a:rPr>
              <a:t>跟</a:t>
            </a:r>
            <a:r>
              <a:rPr lang="zh-CN" altLang="en-US" dirty="0">
                <a:solidFill>
                  <a:srgbClr val="FF0000"/>
                </a:solidFill>
              </a:rPr>
              <a:t>介词</a:t>
            </a:r>
            <a:r>
              <a:rPr lang="en-US" altLang="zh-CN" dirty="0">
                <a:solidFill>
                  <a:srgbClr val="FF0000"/>
                </a:solidFill>
              </a:rPr>
              <a:t>to / 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/>
              <a:t>e.g</a:t>
            </a:r>
            <a:r>
              <a:rPr lang="en-US" altLang="zh-CN" dirty="0"/>
              <a:t>. How much are </a:t>
            </a:r>
            <a:r>
              <a:rPr lang="en-US" altLang="zh-CN" dirty="0">
                <a:solidFill>
                  <a:srgbClr val="FF0000"/>
                </a:solidFill>
              </a:rPr>
              <a:t>tickets for </a:t>
            </a:r>
            <a:r>
              <a:rPr lang="en-US" altLang="zh-CN" dirty="0"/>
              <a:t>the concert</a:t>
            </a:r>
            <a:r>
              <a:rPr lang="en-US" altLang="zh-CN" dirty="0" smtClean="0"/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音乐会</a:t>
            </a:r>
            <a:r>
              <a:rPr lang="zh-CN" altLang="en-US" dirty="0"/>
              <a:t>的票价是多少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dirty="0" smtClean="0"/>
              <a:t>I was lucky to </a:t>
            </a:r>
            <a:r>
              <a:rPr lang="en-US" altLang="zh-CN" dirty="0"/>
              <a:t>get </a:t>
            </a:r>
            <a:r>
              <a:rPr lang="en-US" altLang="zh-CN" dirty="0" smtClean="0"/>
              <a:t>two free </a:t>
            </a:r>
            <a:r>
              <a:rPr lang="en-US" altLang="zh-CN" dirty="0">
                <a:solidFill>
                  <a:srgbClr val="FF0000"/>
                </a:solidFill>
              </a:rPr>
              <a:t>tickets to </a:t>
            </a:r>
            <a:r>
              <a:rPr lang="en-US" altLang="zh-CN" dirty="0"/>
              <a:t>the show.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我真幸运得到了这场演出的两张免费票。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32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92832" y="1340768"/>
            <a:ext cx="11377264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拓展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与</a:t>
            </a:r>
            <a:r>
              <a:rPr lang="en-US" altLang="zh-CN" dirty="0">
                <a:solidFill>
                  <a:srgbClr val="0000FF"/>
                </a:solidFill>
              </a:rPr>
              <a:t>ticket</a:t>
            </a:r>
            <a:r>
              <a:rPr lang="zh-CN" altLang="en-US" dirty="0">
                <a:solidFill>
                  <a:srgbClr val="0000FF"/>
                </a:solidFill>
              </a:rPr>
              <a:t>相关的语块：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concert / train / movie ticket </a:t>
            </a:r>
            <a:r>
              <a:rPr lang="zh-CN" altLang="en-US" dirty="0" smtClean="0"/>
              <a:t>音乐会的票</a:t>
            </a:r>
            <a:r>
              <a:rPr lang="zh-CN" altLang="en-US" dirty="0"/>
              <a:t> </a:t>
            </a:r>
            <a:r>
              <a:rPr lang="en-US" altLang="zh-CN" dirty="0"/>
              <a:t>/ </a:t>
            </a:r>
            <a:r>
              <a:rPr lang="zh-CN" altLang="en-US" dirty="0" smtClean="0"/>
              <a:t>火车票</a:t>
            </a:r>
            <a:r>
              <a:rPr lang="zh-CN" altLang="en-US" dirty="0"/>
              <a:t> </a:t>
            </a:r>
            <a:r>
              <a:rPr lang="en-US" altLang="zh-CN" dirty="0"/>
              <a:t>/ </a:t>
            </a:r>
            <a:r>
              <a:rPr lang="zh-CN" altLang="en-US" dirty="0" smtClean="0"/>
              <a:t>电影票</a:t>
            </a:r>
            <a:r>
              <a:rPr lang="zh-CN" altLang="en-US" dirty="0"/>
              <a:t> 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ticket office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zh-CN" altLang="en-US" dirty="0" smtClean="0"/>
              <a:t>售票处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ticket machine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自动售票机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ticket collector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收票员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round-trip / return ticket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/>
              <a:t>往返票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a one-way / single </a:t>
            </a:r>
            <a:r>
              <a:rPr lang="en-US" altLang="zh-CN" dirty="0">
                <a:solidFill>
                  <a:srgbClr val="FF0000"/>
                </a:solidFill>
              </a:rPr>
              <a:t>ticket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zh-CN" altLang="en-US" dirty="0" smtClean="0"/>
              <a:t>单程票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23392" y="1340768"/>
            <a:ext cx="11305256" cy="358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语境应用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完成句子。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1) Dad bought </a:t>
            </a:r>
            <a:r>
              <a:rPr lang="en-US" altLang="zh-CN" dirty="0" smtClean="0"/>
              <a:t>_________________________ (</a:t>
            </a:r>
            <a:r>
              <a:rPr lang="zh-CN" altLang="en-US" dirty="0" smtClean="0"/>
              <a:t>三张</a:t>
            </a:r>
            <a:r>
              <a:rPr lang="zh-CN" altLang="en-US" dirty="0"/>
              <a:t>去北京的票</a:t>
            </a:r>
            <a:r>
              <a:rPr lang="en-US" altLang="zh-CN" dirty="0"/>
              <a:t>) this morning.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2) Henry got </a:t>
            </a:r>
            <a:r>
              <a:rPr lang="en-US" altLang="zh-CN" dirty="0" smtClean="0"/>
              <a:t>_______________________________ (</a:t>
            </a:r>
            <a:r>
              <a:rPr lang="zh-CN" altLang="en-US" dirty="0" smtClean="0"/>
              <a:t>一张</a:t>
            </a:r>
            <a:r>
              <a:rPr lang="zh-CN" altLang="en-US" dirty="0"/>
              <a:t>篮球赛的入场券</a:t>
            </a:r>
            <a:r>
              <a:rPr lang="en-US" altLang="zh-CN" dirty="0"/>
              <a:t>) last week.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3) There is a long line __________________ (</a:t>
            </a:r>
            <a:r>
              <a:rPr lang="zh-CN" altLang="en-US" dirty="0"/>
              <a:t>在售票处</a:t>
            </a:r>
            <a:r>
              <a:rPr lang="en-US" altLang="zh-CN" dirty="0"/>
              <a:t>).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371528" y="1961017"/>
            <a:ext cx="5544616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FF0000"/>
                </a:solidFill>
              </a:rPr>
              <a:t>three tickets </a:t>
            </a:r>
            <a:r>
              <a:rPr lang="en-US" altLang="zh-CN" sz="3200" dirty="0">
                <a:solidFill>
                  <a:srgbClr val="FF0000"/>
                </a:solidFill>
              </a:rPr>
              <a:t>to / for Beijing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143672" y="3125719"/>
            <a:ext cx="648072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r>
              <a:rPr lang="en-US" altLang="zh-CN" sz="3200" dirty="0" smtClean="0">
                <a:solidFill>
                  <a:srgbClr val="FF0000"/>
                </a:solidFill>
              </a:rPr>
              <a:t> ticket </a:t>
            </a:r>
            <a:r>
              <a:rPr lang="en-US" altLang="zh-CN" sz="3200" dirty="0">
                <a:solidFill>
                  <a:srgbClr val="FF0000"/>
                </a:solidFill>
              </a:rPr>
              <a:t>to / for </a:t>
            </a:r>
            <a:r>
              <a:rPr lang="en-US" altLang="zh-CN" sz="3200" dirty="0" smtClean="0">
                <a:solidFill>
                  <a:srgbClr val="FF0000"/>
                </a:solidFill>
              </a:rPr>
              <a:t>a basketball game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727848" y="4226729"/>
            <a:ext cx="367347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at the ticket office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60" grpId="0"/>
      <p:bldP spid="962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5360" y="451693"/>
            <a:ext cx="1130525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 eaLnBrk="0" hangingPunct="0"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en-US" altLang="zh-CN" dirty="0" smtClean="0"/>
              <a:t>The DJs </a:t>
            </a:r>
            <a:r>
              <a:rPr lang="en-US" altLang="zh-CN" dirty="0" smtClean="0">
                <a:solidFill>
                  <a:srgbClr val="FF0000"/>
                </a:solidFill>
              </a:rPr>
              <a:t>choose</a:t>
            </a:r>
            <a:r>
              <a:rPr lang="en-US" altLang="zh-CN" dirty="0" smtClean="0"/>
              <a:t> songs the most carefully</a:t>
            </a:r>
            <a:r>
              <a:rPr lang="en-US" altLang="zh-CN" dirty="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音乐节目主持人挑选歌曲最认真。</a:t>
            </a:r>
            <a:endParaRPr lang="zh-CN" altLang="en-US" dirty="0"/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choose 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选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择；挑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选。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既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可作及物动词，也可作不及物动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词。</a:t>
            </a:r>
            <a:endParaRPr lang="en-US" altLang="zh-C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choose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to do 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选择做某事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choose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between A and B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之间做出选择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choose ... from ...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中选择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endParaRPr lang="en-US" altLang="zh-CN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choose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... as / for ...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择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作为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endParaRPr lang="en-US" altLang="zh-CN" sz="60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endParaRPr lang="en-US" altLang="zh-CN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choice </a:t>
            </a:r>
            <a:r>
              <a:rPr lang="en-US" altLang="zh-CN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n. 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选择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 choice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做出选择 </a:t>
            </a:r>
            <a:r>
              <a:rPr lang="zh-CN" altLang="en-US" dirty="0" smtClean="0"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have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no choice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别无选择</a:t>
            </a:r>
            <a:endParaRPr lang="zh-CN" altLang="en-US" sz="6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628157"/>
            <a:ext cx="1138116" cy="6373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344" y="1052736"/>
            <a:ext cx="1178463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zh-CN" altLang="zh-CN" sz="3200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</a:rPr>
              <a:t>语境应用</a:t>
            </a:r>
            <a:r>
              <a:rPr lang="zh-CN" altLang="zh-CN" sz="3200" dirty="0" smtClean="0">
                <a:solidFill>
                  <a:srgbClr val="0000FF"/>
                </a:solidFill>
              </a:rPr>
              <a:t>】</a:t>
            </a:r>
            <a:r>
              <a:rPr lang="zh-CN" altLang="zh-CN" sz="3200" dirty="0">
                <a:solidFill>
                  <a:srgbClr val="0000FF"/>
                </a:solidFill>
              </a:rPr>
              <a:t>完成句</a:t>
            </a:r>
            <a:r>
              <a:rPr lang="zh-CN" altLang="zh-CN" sz="3200" dirty="0" smtClean="0">
                <a:solidFill>
                  <a:srgbClr val="0000FF"/>
                </a:solidFill>
              </a:rPr>
              <a:t>子</a:t>
            </a:r>
            <a:r>
              <a:rPr lang="zh-CN" altLang="en-US" sz="3200" dirty="0" smtClean="0">
                <a:solidFill>
                  <a:srgbClr val="0000FF"/>
                </a:solidFill>
              </a:rPr>
              <a:t>。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1</a:t>
            </a:r>
            <a:r>
              <a:rPr lang="en-US" altLang="zh-CN" sz="3200" dirty="0"/>
              <a:t>) </a:t>
            </a:r>
            <a:r>
              <a:rPr lang="zh-CN" altLang="en-US" sz="3200" dirty="0"/>
              <a:t>她不得不在家庭和事业之间做出选择。</a:t>
            </a: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    She </a:t>
            </a:r>
            <a:r>
              <a:rPr lang="en-US" altLang="zh-CN" sz="3200" dirty="0"/>
              <a:t>had to _______ _______ _______ between family and career.</a:t>
            </a: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2</a:t>
            </a:r>
            <a:r>
              <a:rPr lang="en-US" altLang="zh-CN" sz="3200" dirty="0"/>
              <a:t>) </a:t>
            </a:r>
            <a:r>
              <a:rPr lang="zh-CN" altLang="en-US" sz="3200" dirty="0"/>
              <a:t>上周我们选择乘飞机去北京。</a:t>
            </a: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    We </a:t>
            </a:r>
            <a:r>
              <a:rPr lang="en-US" altLang="zh-CN" sz="3200" dirty="0"/>
              <a:t>_______ _______ _______ to Beijing by plane last week.</a:t>
            </a: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3</a:t>
            </a:r>
            <a:r>
              <a:rPr lang="en-US" altLang="zh-CN" sz="3200" dirty="0"/>
              <a:t>) Linda</a:t>
            </a:r>
            <a:r>
              <a:rPr lang="zh-CN" altLang="en-US" sz="3200" dirty="0"/>
              <a:t>从这些书中挑选了三本去看。</a:t>
            </a:r>
          </a:p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/>
              <a:t>    Linda </a:t>
            </a:r>
            <a:r>
              <a:rPr lang="en-US" altLang="zh-CN" sz="3200" dirty="0"/>
              <a:t>_______ three books _______ these books to read.</a:t>
            </a:r>
          </a:p>
        </p:txBody>
      </p:sp>
      <p:sp>
        <p:nvSpPr>
          <p:cNvPr id="4" name="矩形 3"/>
          <p:cNvSpPr/>
          <p:nvPr/>
        </p:nvSpPr>
        <p:spPr>
          <a:xfrm>
            <a:off x="2711624" y="2204864"/>
            <a:ext cx="4536504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>
                <a:solidFill>
                  <a:srgbClr val="FF0000"/>
                </a:solidFill>
              </a:rPr>
              <a:t>make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     a         choice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9496" y="3393808"/>
            <a:ext cx="396044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>
                <a:solidFill>
                  <a:srgbClr val="FF0000"/>
                </a:solidFill>
              </a:rPr>
              <a:t>chose        to           go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9536" y="4542802"/>
            <a:ext cx="518457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tabLst>
                <a:tab pos="449263" algn="l"/>
              </a:tabLst>
            </a:pPr>
            <a:r>
              <a:rPr lang="en-US" altLang="zh-CN" sz="3200" dirty="0" smtClean="0">
                <a:solidFill>
                  <a:srgbClr val="FF0000"/>
                </a:solidFill>
              </a:rPr>
              <a:t>chose                            from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</TotalTime>
  <Words>643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User</cp:lastModifiedBy>
  <cp:revision>343</cp:revision>
  <dcterms:created xsi:type="dcterms:W3CDTF">2013-03-17T02:35:29Z</dcterms:created>
  <dcterms:modified xsi:type="dcterms:W3CDTF">2022-06-28T03:22:07Z</dcterms:modified>
</cp:coreProperties>
</file>