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33" r:id="rId2"/>
    <p:sldId id="341" r:id="rId3"/>
    <p:sldId id="343" r:id="rId4"/>
    <p:sldId id="345" r:id="rId5"/>
    <p:sldId id="346" r:id="rId6"/>
    <p:sldId id="320" r:id="rId7"/>
    <p:sldId id="347" r:id="rId8"/>
    <p:sldId id="321" r:id="rId9"/>
    <p:sldId id="301" r:id="rId10"/>
    <p:sldId id="304" r:id="rId11"/>
    <p:sldId id="348" r:id="rId12"/>
    <p:sldId id="349" r:id="rId13"/>
    <p:sldId id="352" r:id="rId14"/>
    <p:sldId id="350" r:id="rId15"/>
    <p:sldId id="351" r:id="rId16"/>
    <p:sldId id="322" r:id="rId17"/>
    <p:sldId id="353" r:id="rId18"/>
    <p:sldId id="300" r:id="rId19"/>
    <p:sldId id="361" r:id="rId20"/>
    <p:sldId id="356" r:id="rId21"/>
    <p:sldId id="357" r:id="rId22"/>
    <p:sldId id="354" r:id="rId23"/>
    <p:sldId id="358" r:id="rId24"/>
    <p:sldId id="359" r:id="rId25"/>
    <p:sldId id="323" r:id="rId26"/>
    <p:sldId id="338" r:id="rId27"/>
    <p:sldId id="362" r:id="rId28"/>
    <p:sldId id="363" r:id="rId29"/>
    <p:sldId id="274" r:id="rId3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FFFFCC"/>
    <a:srgbClr val="FF0000"/>
    <a:srgbClr val="FF00FF"/>
    <a:srgbClr val="CC0000"/>
    <a:srgbClr val="0066FF"/>
    <a:srgbClr val="80008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15" autoAdjust="0"/>
    <p:restoredTop sz="98285" autoAdjust="0"/>
  </p:normalViewPr>
  <p:slideViewPr>
    <p:cSldViewPr>
      <p:cViewPr varScale="1">
        <p:scale>
          <a:sx n="88" d="100"/>
          <a:sy n="88" d="100"/>
        </p:scale>
        <p:origin x="222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/>
            </a:lvl1pPr>
          </a:lstStyle>
          <a:p>
            <a:pPr>
              <a:defRPr/>
            </a:pPr>
            <a:fld id="{F3CE3B76-9694-4ED6-A2F4-A632218ED91A}" type="datetimeFigureOut">
              <a:rPr lang="zh-CN" altLang="en-US"/>
              <a:pPr>
                <a:defRPr/>
              </a:pPr>
              <a:t>2022/6/30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FA9316B-2280-477F-9041-1D0ABA49FAF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5572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EA960-1775-4190-ADF1-98F6188B4B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866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88F38-17B8-4977-AB0A-793FD58A73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046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0E78AB-11D5-47BB-8BC0-E218EF6734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159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A6E176-7A87-47A5-9D04-0AD4F3FC4C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538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3553EF-6141-4B6A-B232-CD32BE70F0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74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59D3AB-2EA3-4206-951D-C21149D316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49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86BD7D-1D25-43A6-B485-2E2AC491EB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58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F84792-7DBB-45CC-9F76-769418B698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361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003D15-63E7-4EC5-B2C0-5F96BCC821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530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920CC-F316-4558-BCB0-94DFD8B80B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618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89836E-8714-40AC-8568-D7B35A4FA8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023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</a:defRPr>
            </a:lvl1pPr>
          </a:lstStyle>
          <a:p>
            <a:fld id="{355ACEFD-9883-497C-9029-0093EE99F73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479376" y="764704"/>
            <a:ext cx="1116124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0363" indent="-360363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9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5. However, Larry </a:t>
            </a:r>
            <a:r>
              <a:rPr lang="en-US" altLang="zh-CN" dirty="0"/>
              <a:t>often helps to 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bring out the best in me</a:t>
            </a:r>
            <a:r>
              <a:rPr lang="en-US" altLang="zh-CN" dirty="0" smtClean="0"/>
              <a:t>.</a:t>
            </a:r>
          </a:p>
          <a:p>
            <a:pPr indent="85725" eaLnBrk="1" hangingPunct="1">
              <a:lnSpc>
                <a:spcPct val="120000"/>
              </a:lnSpc>
            </a:pPr>
            <a:r>
              <a:rPr lang="zh-CN" altLang="en-US" dirty="0" smtClean="0"/>
              <a:t>然而，拉里经常</a:t>
            </a:r>
            <a:r>
              <a:rPr lang="en-US" altLang="zh-CN" dirty="0" smtClean="0"/>
              <a:t>(</a:t>
            </a:r>
            <a:r>
              <a:rPr lang="zh-CN" altLang="en-US" dirty="0" smtClean="0"/>
              <a:t>能够</a:t>
            </a:r>
            <a:r>
              <a:rPr lang="en-US" altLang="zh-CN" dirty="0" smtClean="0"/>
              <a:t>)</a:t>
            </a:r>
            <a:r>
              <a:rPr lang="zh-CN" altLang="en-US" dirty="0" smtClean="0"/>
              <a:t>帮我激发出自己的所能。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 bring </a:t>
            </a:r>
            <a:r>
              <a:rPr lang="en-US" altLang="zh-CN" dirty="0">
                <a:solidFill>
                  <a:srgbClr val="FF0000"/>
                </a:solidFill>
              </a:rPr>
              <a:t>out </a:t>
            </a:r>
            <a:r>
              <a:rPr lang="zh-CN" altLang="en-US" dirty="0">
                <a:solidFill>
                  <a:srgbClr val="FF0000"/>
                </a:solidFill>
              </a:rPr>
              <a:t>使显现；使表现出</a:t>
            </a:r>
          </a:p>
          <a:p>
            <a:pPr marL="363538" indent="-363538" eaLnBrk="1" hangingPunct="1">
              <a:lnSpc>
                <a:spcPct val="120000"/>
              </a:lnSpc>
            </a:pPr>
            <a:r>
              <a:rPr lang="en-US" altLang="zh-CN" dirty="0"/>
              <a:t>  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bring </a:t>
            </a:r>
            <a:r>
              <a:rPr lang="en-US" altLang="zh-CN" dirty="0">
                <a:solidFill>
                  <a:srgbClr val="FF0000"/>
                </a:solidFill>
              </a:rPr>
              <a:t>out the best/worst in someone </a:t>
            </a:r>
            <a:r>
              <a:rPr lang="zh-CN" altLang="en-US" dirty="0">
                <a:solidFill>
                  <a:srgbClr val="FF0000"/>
                </a:solidFill>
              </a:rPr>
              <a:t>把某人</a:t>
            </a:r>
            <a:r>
              <a:rPr lang="zh-CN" altLang="en-US" dirty="0" smtClean="0">
                <a:solidFill>
                  <a:srgbClr val="FF0000"/>
                </a:solidFill>
              </a:rPr>
              <a:t>最好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最坏的</a:t>
            </a:r>
            <a:r>
              <a:rPr lang="zh-CN" altLang="en-US" dirty="0">
                <a:solidFill>
                  <a:srgbClr val="FF0000"/>
                </a:solidFill>
              </a:rPr>
              <a:t>一面展现出来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39416" y="3645024"/>
            <a:ext cx="11233248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900113" indent="-900113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795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8888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827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9138" indent="-719138" eaLnBrk="1" hangingPunct="1">
              <a:lnSpc>
                <a:spcPct val="120000"/>
              </a:lnSpc>
            </a:pPr>
            <a:r>
              <a:rPr lang="en-US" altLang="zh-CN" dirty="0"/>
              <a:t>e.g. </a:t>
            </a:r>
            <a:r>
              <a:rPr lang="en-US" altLang="zh-CN" dirty="0" smtClean="0"/>
              <a:t>I want to </a:t>
            </a:r>
            <a:r>
              <a:rPr lang="en-US" altLang="zh-CN" dirty="0" smtClean="0">
                <a:solidFill>
                  <a:srgbClr val="FF0000"/>
                </a:solidFill>
              </a:rPr>
              <a:t>bring out </a:t>
            </a:r>
            <a:r>
              <a:rPr lang="en-US" altLang="zh-CN" dirty="0" smtClean="0"/>
              <a:t>the meaning of the poem.</a:t>
            </a:r>
          </a:p>
          <a:p>
            <a:pPr marL="719138" indent="0" eaLnBrk="1" hangingPunct="1">
              <a:lnSpc>
                <a:spcPct val="120000"/>
              </a:lnSpc>
            </a:pPr>
            <a:r>
              <a:rPr lang="zh-CN" altLang="en-US" dirty="0" smtClean="0"/>
              <a:t>我想阐明一下这首诗的意义。</a:t>
            </a:r>
            <a:endParaRPr lang="en-US" altLang="zh-CN" dirty="0" smtClean="0"/>
          </a:p>
          <a:p>
            <a:pPr marL="719138" indent="-87313" eaLnBrk="1" hangingPunct="1">
              <a:lnSpc>
                <a:spcPct val="120000"/>
              </a:lnSpc>
            </a:pPr>
            <a:r>
              <a:rPr lang="en-US" altLang="zh-CN" dirty="0" smtClean="0"/>
              <a:t>Please tell me how to </a:t>
            </a:r>
            <a:r>
              <a:rPr lang="en-US" altLang="zh-CN" dirty="0" smtClean="0">
                <a:solidFill>
                  <a:srgbClr val="FF0000"/>
                </a:solidFill>
              </a:rPr>
              <a:t>bring out the best in me</a:t>
            </a:r>
            <a:r>
              <a:rPr lang="en-US" altLang="zh-CN" dirty="0" smtClean="0"/>
              <a:t>.</a:t>
            </a:r>
          </a:p>
          <a:p>
            <a:pPr marL="719138" indent="-87313" eaLnBrk="1" hangingPunct="1">
              <a:lnSpc>
                <a:spcPct val="120000"/>
              </a:lnSpc>
            </a:pPr>
            <a:r>
              <a:rPr lang="zh-CN" altLang="en-US" dirty="0" smtClean="0"/>
              <a:t>请告诉我怎样把我最好的一面展现出来。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3352" y="764704"/>
            <a:ext cx="11593288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kern="100" dirty="0" smtClean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3200" kern="100" dirty="0" smtClean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语境应用</a:t>
            </a:r>
            <a:r>
              <a:rPr lang="en-US" altLang="zh-CN" sz="3200" kern="100" dirty="0" smtClean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3200" kern="100" dirty="0" smtClean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单项选择。</a:t>
            </a:r>
            <a:endParaRPr lang="en-US" altLang="zh-CN" sz="3200" kern="100" dirty="0" smtClean="0">
              <a:solidFill>
                <a:srgbClr val="0000FF"/>
              </a:solidFill>
              <a:ea typeface="+mn-ea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kern="1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1) Pan </a:t>
            </a:r>
            <a:r>
              <a:rPr lang="en-US" altLang="zh-CN" sz="3200" kern="100" dirty="0" err="1">
                <a:ea typeface="等线" panose="02010600030101010101" pitchFamily="2" charset="-122"/>
                <a:cs typeface="Times New Roman" panose="02020603050405020304" pitchFamily="18" charset="0"/>
              </a:rPr>
              <a:t>Jianwei</a:t>
            </a:r>
            <a:r>
              <a:rPr lang="en-US" altLang="zh-CN" sz="32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 has become a famous scientist. When he was a child, he liked to __________how things worked,</a:t>
            </a:r>
            <a:endParaRPr lang="zh-CN" altLang="zh-CN" sz="3200" kern="1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kern="1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A. set </a:t>
            </a:r>
            <a:r>
              <a:rPr lang="en-US" altLang="zh-CN" sz="32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out          B. find out            C. leave out       </a:t>
            </a:r>
            <a:r>
              <a:rPr lang="en-US" altLang="zh-CN" sz="3200" kern="1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32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. bring </a:t>
            </a:r>
            <a:r>
              <a:rPr lang="en-US" altLang="zh-CN" sz="3200" kern="1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</a:p>
          <a:p>
            <a:pPr algn="r">
              <a:lnSpc>
                <a:spcPct val="120000"/>
              </a:lnSpc>
              <a:spcAft>
                <a:spcPts val="0"/>
              </a:spcAft>
            </a:pPr>
            <a:r>
              <a:rPr lang="en-US" altLang="zh-CN" sz="3200" dirty="0">
                <a:cs typeface="Times New Roman" panose="02020603050405020304" pitchFamily="18" charset="0"/>
              </a:rPr>
              <a:t>(2021</a:t>
            </a:r>
            <a:r>
              <a:rPr lang="zh-CN" altLang="zh-CN" sz="3200" dirty="0">
                <a:cs typeface="Times New Roman" panose="02020603050405020304" pitchFamily="18" charset="0"/>
              </a:rPr>
              <a:t>山东滨州中考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3200" kern="100" dirty="0" smtClean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lang="en-US" altLang="zh-CN" sz="3200" dirty="0"/>
              <a:t> —Larry has changed a lot since he had a baby.</a:t>
            </a:r>
            <a:endParaRPr lang="zh-CN" altLang="zh-CN" sz="3200" dirty="0"/>
          </a:p>
          <a:p>
            <a:pPr indent="446088">
              <a:lnSpc>
                <a:spcPct val="120000"/>
              </a:lnSpc>
            </a:pPr>
            <a:r>
              <a:rPr lang="en-US" altLang="zh-CN" sz="3200" dirty="0"/>
              <a:t>—Yeah. Being a parent has </a:t>
            </a:r>
            <a:r>
              <a:rPr lang="en-US" altLang="zh-CN" sz="3200" dirty="0" smtClean="0"/>
              <a:t>_____ </a:t>
            </a:r>
            <a:r>
              <a:rPr lang="en-US" altLang="zh-CN" sz="3200" dirty="0"/>
              <a:t>all his love and sense of duty.</a:t>
            </a:r>
            <a:endParaRPr lang="zh-CN" altLang="zh-CN" sz="3200" dirty="0"/>
          </a:p>
          <a:p>
            <a:pPr indent="358775">
              <a:lnSpc>
                <a:spcPct val="120000"/>
              </a:lnSpc>
            </a:pPr>
            <a:r>
              <a:rPr lang="en-US" altLang="zh-CN" sz="3200" dirty="0"/>
              <a:t>A. taken up         </a:t>
            </a:r>
            <a:r>
              <a:rPr lang="en-US" altLang="zh-CN" sz="3200" dirty="0" smtClean="0"/>
              <a:t>B</a:t>
            </a:r>
            <a:r>
              <a:rPr lang="en-US" altLang="zh-CN" sz="3200" dirty="0"/>
              <a:t>. brought out       </a:t>
            </a:r>
            <a:r>
              <a:rPr lang="en-US" altLang="zh-CN" sz="3200" dirty="0" smtClean="0"/>
              <a:t>C</a:t>
            </a:r>
            <a:r>
              <a:rPr lang="en-US" altLang="zh-CN" sz="3200" dirty="0"/>
              <a:t>. made up       </a:t>
            </a:r>
            <a:r>
              <a:rPr lang="en-US" altLang="zh-CN" sz="3200" dirty="0" smtClean="0"/>
              <a:t>D</a:t>
            </a:r>
            <a:r>
              <a:rPr lang="en-US" altLang="zh-CN" sz="3200" dirty="0"/>
              <a:t>. given out</a:t>
            </a:r>
            <a:endParaRPr lang="zh-CN" altLang="zh-CN" sz="3200" dirty="0"/>
          </a:p>
          <a:p>
            <a:pPr algn="r">
              <a:lnSpc>
                <a:spcPct val="120000"/>
              </a:lnSpc>
              <a:spcAft>
                <a:spcPts val="0"/>
              </a:spcAft>
            </a:pPr>
            <a:r>
              <a:rPr lang="en-US" altLang="zh-CN" sz="3200" dirty="0"/>
              <a:t>(</a:t>
            </a:r>
            <a:r>
              <a:rPr lang="en-US" altLang="zh-CN" sz="3200" dirty="0" smtClean="0"/>
              <a:t>2021</a:t>
            </a:r>
            <a:r>
              <a:rPr lang="zh-CN" altLang="zh-CN" sz="3200" dirty="0" smtClean="0"/>
              <a:t>湖北武汉</a:t>
            </a:r>
            <a:r>
              <a:rPr lang="zh-CN" altLang="en-US" sz="3200" dirty="0" smtClean="0"/>
              <a:t>中考</a:t>
            </a:r>
            <a:r>
              <a:rPr lang="en-US" altLang="zh-CN" sz="3200" dirty="0" smtClean="0"/>
              <a:t>)</a:t>
            </a:r>
            <a:endParaRPr lang="zh-CN" altLang="zh-CN" sz="32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808" y="1972342"/>
            <a:ext cx="458780" cy="631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FF0000"/>
                </a:solidFill>
              </a:rPr>
              <a:t>B</a:t>
            </a:r>
            <a:endParaRPr lang="zh-CN" alt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19385" y="4293096"/>
            <a:ext cx="458780" cy="631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FF0000"/>
                </a:solidFill>
              </a:rPr>
              <a:t>B</a:t>
            </a:r>
            <a:endParaRPr lang="zh-CN" alt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1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9376" y="1196752"/>
            <a:ext cx="11089232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lnSpc>
                <a:spcPct val="120000"/>
              </a:lnSpc>
            </a:pPr>
            <a:r>
              <a:rPr lang="en-US" altLang="zh-CN" sz="3200" dirty="0" smtClean="0"/>
              <a:t>6. I always get better grades than he </a:t>
            </a:r>
            <a:r>
              <a:rPr lang="en-US" altLang="zh-CN" sz="3200" dirty="0" smtClean="0">
                <a:solidFill>
                  <a:srgbClr val="FF0000"/>
                </a:solidFill>
              </a:rPr>
              <a:t>does</a:t>
            </a:r>
            <a:r>
              <a:rPr lang="en-US" altLang="zh-CN" sz="3200" dirty="0" smtClean="0"/>
              <a:t>, so maybe I </a:t>
            </a:r>
            <a:r>
              <a:rPr lang="en-US" altLang="zh-CN" sz="3200" dirty="0" smtClean="0">
                <a:solidFill>
                  <a:srgbClr val="FF0000"/>
                </a:solidFill>
              </a:rPr>
              <a:t>should </a:t>
            </a:r>
            <a:r>
              <a:rPr lang="en-US" altLang="zh-CN" sz="3200" dirty="0" smtClean="0"/>
              <a:t>help him more.</a:t>
            </a:r>
          </a:p>
          <a:p>
            <a:pPr marL="358775">
              <a:lnSpc>
                <a:spcPct val="120000"/>
              </a:lnSpc>
            </a:pPr>
            <a:r>
              <a:rPr lang="zh-CN" altLang="en-US" sz="3200" dirty="0" smtClean="0"/>
              <a:t>我的成绩总是比他好，也许我应当多帮帮他。</a:t>
            </a:r>
            <a:endParaRPr lang="en-US" altLang="zh-CN" sz="3200" dirty="0" smtClean="0"/>
          </a:p>
          <a:p>
            <a:pPr marL="446088" indent="3175">
              <a:lnSpc>
                <a:spcPct val="120000"/>
              </a:lnSpc>
            </a:pPr>
            <a:r>
              <a:rPr lang="zh-CN" altLang="en-US" sz="3200" dirty="0"/>
              <a:t>句中的</a:t>
            </a:r>
            <a:r>
              <a:rPr lang="en-US" altLang="zh-CN" sz="3200" dirty="0"/>
              <a:t>he does</a:t>
            </a:r>
            <a:r>
              <a:rPr lang="zh-CN" altLang="en-US" sz="3200" dirty="0"/>
              <a:t>相当于</a:t>
            </a:r>
            <a:r>
              <a:rPr lang="en-US" altLang="zh-CN" sz="3200" dirty="0">
                <a:solidFill>
                  <a:srgbClr val="FF0000"/>
                </a:solidFill>
              </a:rPr>
              <a:t>he gets grades</a:t>
            </a:r>
            <a:r>
              <a:rPr lang="zh-CN" altLang="en-US" sz="3200" dirty="0"/>
              <a:t>。英语中，为了避免重复，</a:t>
            </a:r>
            <a:r>
              <a:rPr lang="zh-CN" altLang="en-US" sz="3200" dirty="0">
                <a:solidFill>
                  <a:srgbClr val="FF0000"/>
                </a:solidFill>
              </a:rPr>
              <a:t>可以用助动词</a:t>
            </a:r>
            <a:r>
              <a:rPr lang="en-US" altLang="zh-CN" sz="3200" dirty="0">
                <a:solidFill>
                  <a:srgbClr val="FF0000"/>
                </a:solidFill>
              </a:rPr>
              <a:t>do / does / did ...</a:t>
            </a:r>
            <a:r>
              <a:rPr lang="zh-CN" altLang="en-US" sz="3200" dirty="0">
                <a:solidFill>
                  <a:srgbClr val="FF0000"/>
                </a:solidFill>
              </a:rPr>
              <a:t>代替前面刚提到的动词</a:t>
            </a:r>
            <a:r>
              <a:rPr lang="en-US" altLang="zh-CN" sz="3200" dirty="0">
                <a:solidFill>
                  <a:srgbClr val="FF0000"/>
                </a:solidFill>
              </a:rPr>
              <a:t>(</a:t>
            </a:r>
            <a:r>
              <a:rPr lang="zh-CN" altLang="en-US" sz="3200" dirty="0">
                <a:solidFill>
                  <a:srgbClr val="FF0000"/>
                </a:solidFill>
              </a:rPr>
              <a:t>短语</a:t>
            </a:r>
            <a:r>
              <a:rPr lang="en-US" altLang="zh-CN" sz="3200" dirty="0">
                <a:solidFill>
                  <a:srgbClr val="FF0000"/>
                </a:solidFill>
              </a:rPr>
              <a:t>)</a:t>
            </a:r>
            <a:r>
              <a:rPr lang="zh-CN" altLang="en-US" sz="3200" dirty="0"/>
              <a:t>。</a:t>
            </a:r>
          </a:p>
          <a:p>
            <a:pPr marL="812800" indent="-363538">
              <a:lnSpc>
                <a:spcPct val="120000"/>
              </a:lnSpc>
            </a:pPr>
            <a:r>
              <a:rPr lang="zh-CN" altLang="en-US" sz="3200" dirty="0" smtClean="0"/>
              <a:t>该</a:t>
            </a:r>
            <a:r>
              <a:rPr lang="zh-CN" altLang="en-US" sz="3200" dirty="0"/>
              <a:t>句还可以写成 </a:t>
            </a:r>
            <a:r>
              <a:rPr lang="en-US" altLang="zh-CN" sz="3200" dirty="0"/>
              <a:t>I always get better grades than he / him </a:t>
            </a:r>
            <a:r>
              <a:rPr lang="en-US" altLang="zh-CN" sz="3200" dirty="0" smtClean="0"/>
              <a:t>...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54615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7408" y="1844824"/>
            <a:ext cx="1087320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200" dirty="0">
                <a:solidFill>
                  <a:srgbClr val="0000FF"/>
                </a:solidFill>
              </a:rPr>
              <a:t>【</a:t>
            </a:r>
            <a:r>
              <a:rPr lang="zh-CN" altLang="en-US" sz="3200" dirty="0">
                <a:solidFill>
                  <a:srgbClr val="0000FF"/>
                </a:solidFill>
              </a:rPr>
              <a:t>语境应用</a:t>
            </a:r>
            <a:r>
              <a:rPr lang="en-US" altLang="zh-CN" sz="3200" dirty="0">
                <a:solidFill>
                  <a:srgbClr val="0000FF"/>
                </a:solidFill>
              </a:rPr>
              <a:t>】</a:t>
            </a:r>
            <a:r>
              <a:rPr lang="zh-CN" altLang="en-US" sz="3200" dirty="0">
                <a:solidFill>
                  <a:srgbClr val="0000FF"/>
                </a:solidFill>
              </a:rPr>
              <a:t>用</a:t>
            </a:r>
            <a:r>
              <a:rPr lang="en-US" altLang="zh-CN" sz="3200" dirty="0">
                <a:solidFill>
                  <a:srgbClr val="0000FF"/>
                </a:solidFill>
              </a:rPr>
              <a:t>do, does</a:t>
            </a:r>
            <a:r>
              <a:rPr lang="zh-CN" altLang="en-US" sz="3200" dirty="0">
                <a:solidFill>
                  <a:srgbClr val="0000FF"/>
                </a:solidFill>
              </a:rPr>
              <a:t>或 </a:t>
            </a:r>
            <a:r>
              <a:rPr lang="en-US" altLang="zh-CN" sz="3200" dirty="0">
                <a:solidFill>
                  <a:srgbClr val="0000FF"/>
                </a:solidFill>
              </a:rPr>
              <a:t>did</a:t>
            </a:r>
            <a:r>
              <a:rPr lang="zh-CN" altLang="en-US" sz="3200" dirty="0">
                <a:solidFill>
                  <a:srgbClr val="0000FF"/>
                </a:solidFill>
              </a:rPr>
              <a:t>填空。</a:t>
            </a:r>
          </a:p>
          <a:p>
            <a:pPr marL="630238" indent="-630238">
              <a:lnSpc>
                <a:spcPct val="120000"/>
              </a:lnSpc>
              <a:spcBef>
                <a:spcPts val="0"/>
              </a:spcBef>
            </a:pPr>
            <a:r>
              <a:rPr lang="en-US" altLang="zh-CN" sz="3200" dirty="0" smtClean="0"/>
              <a:t>1</a:t>
            </a:r>
            <a:r>
              <a:rPr lang="en-US" altLang="zh-CN" sz="3200" dirty="0"/>
              <a:t>) John works much harder than he </a:t>
            </a:r>
            <a:r>
              <a:rPr lang="en-US" altLang="zh-CN" sz="3200" dirty="0" smtClean="0"/>
              <a:t>___________ </a:t>
            </a:r>
            <a:r>
              <a:rPr lang="en-US" altLang="zh-CN" sz="3200" dirty="0"/>
              <a:t>last year.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200" dirty="0" smtClean="0"/>
              <a:t>2</a:t>
            </a:r>
            <a:r>
              <a:rPr lang="en-US" altLang="zh-CN" sz="3200" dirty="0"/>
              <a:t>) Lucas plays chess better than his brother </a:t>
            </a:r>
            <a:r>
              <a:rPr lang="en-US" altLang="zh-CN" sz="3200" dirty="0" smtClean="0"/>
              <a:t>___________. </a:t>
            </a:r>
            <a:endParaRPr lang="en-US" altLang="zh-CN" sz="3200" dirty="0"/>
          </a:p>
          <a:p>
            <a:pPr marL="538163" indent="-538163">
              <a:lnSpc>
                <a:spcPct val="120000"/>
              </a:lnSpc>
              <a:spcBef>
                <a:spcPts val="0"/>
              </a:spcBef>
            </a:pPr>
            <a:r>
              <a:rPr lang="en-US" altLang="zh-CN" sz="3200" dirty="0" smtClean="0"/>
              <a:t>3</a:t>
            </a:r>
            <a:r>
              <a:rPr lang="en-US" altLang="zh-CN" sz="3200" dirty="0"/>
              <a:t>) My sister always drinks coffee with sugar, </a:t>
            </a:r>
            <a:r>
              <a:rPr lang="en-US" altLang="zh-CN" sz="3200" dirty="0" smtClean="0"/>
              <a:t>but </a:t>
            </a:r>
            <a:r>
              <a:rPr lang="en-US" altLang="zh-CN" sz="3200" dirty="0"/>
              <a:t>I never ___________.</a:t>
            </a:r>
            <a:endParaRPr lang="zh-CN" altLang="en-US" sz="3200" dirty="0"/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7968208" y="2420888"/>
            <a:ext cx="1008063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200" dirty="0">
                <a:solidFill>
                  <a:srgbClr val="FF0000"/>
                </a:solidFill>
              </a:rPr>
              <a:t>did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9192344" y="3062606"/>
            <a:ext cx="1008063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200" dirty="0">
                <a:solidFill>
                  <a:srgbClr val="FF0000"/>
                </a:solidFill>
              </a:rPr>
              <a:t>does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1847528" y="4208548"/>
            <a:ext cx="1008063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200" dirty="0">
                <a:solidFill>
                  <a:srgbClr val="FF0000"/>
                </a:solidFill>
              </a:rPr>
              <a:t>do</a:t>
            </a:r>
          </a:p>
        </p:txBody>
      </p:sp>
    </p:spTree>
    <p:extLst>
      <p:ext uri="{BB962C8B-B14F-4D97-AF65-F5344CB8AC3E}">
        <p14:creationId xmlns:p14="http://schemas.microsoft.com/office/powerpoint/2010/main" val="28081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/>
      <p:bldP spid="118788" grpId="0"/>
      <p:bldP spid="1187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7408" y="620688"/>
            <a:ext cx="10801200" cy="541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should </a:t>
            </a:r>
            <a:r>
              <a:rPr lang="en-US" altLang="zh-CN" sz="3200" i="1" dirty="0">
                <a:solidFill>
                  <a:srgbClr val="FF0000"/>
                </a:solidFill>
              </a:rPr>
              <a:t>modal v</a:t>
            </a:r>
            <a:r>
              <a:rPr lang="en-US" altLang="zh-CN" sz="3200" dirty="0">
                <a:solidFill>
                  <a:srgbClr val="FF0000"/>
                </a:solidFill>
              </a:rPr>
              <a:t>. </a:t>
            </a:r>
            <a:r>
              <a:rPr lang="zh-CN" altLang="en-US" sz="3200" dirty="0"/>
              <a:t>应该；应当；可以</a:t>
            </a:r>
            <a:endParaRPr lang="en-US" altLang="zh-CN" sz="3200" dirty="0"/>
          </a:p>
          <a:p>
            <a:pPr>
              <a:lnSpc>
                <a:spcPct val="120000"/>
              </a:lnSpc>
            </a:pPr>
            <a:r>
              <a:rPr lang="zh-CN" altLang="en-US" sz="3200" dirty="0"/>
              <a:t>否定式为</a:t>
            </a:r>
            <a:r>
              <a:rPr lang="en-US" altLang="zh-CN" sz="3200" dirty="0">
                <a:solidFill>
                  <a:srgbClr val="FF0000"/>
                </a:solidFill>
              </a:rPr>
              <a:t>shouldn’t</a:t>
            </a:r>
            <a:r>
              <a:rPr lang="zh-CN" altLang="en-US" sz="3200" dirty="0"/>
              <a:t>，其后接动词原形，无人称和数的变化。常用来表示建议、劝告、要求、义务或征询意见等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>
              <a:lnSpc>
                <a:spcPct val="120000"/>
              </a:lnSpc>
            </a:pPr>
            <a:r>
              <a:rPr lang="en-US" altLang="zh-CN" sz="3200" dirty="0" smtClean="0"/>
              <a:t>e.g. You </a:t>
            </a:r>
            <a:r>
              <a:rPr lang="en-US" altLang="zh-CN" sz="3200" dirty="0" smtClean="0">
                <a:solidFill>
                  <a:srgbClr val="FF0000"/>
                </a:solidFill>
              </a:rPr>
              <a:t>should</a:t>
            </a:r>
            <a:r>
              <a:rPr lang="en-US" altLang="zh-CN" sz="3200" dirty="0" smtClean="0"/>
              <a:t> care about your parents.</a:t>
            </a:r>
          </a:p>
          <a:p>
            <a:pPr indent="719138">
              <a:lnSpc>
                <a:spcPct val="120000"/>
              </a:lnSpc>
            </a:pPr>
            <a:r>
              <a:rPr lang="zh-CN" altLang="en-US" sz="3200" dirty="0" smtClean="0"/>
              <a:t>你应该关心你的父母。</a:t>
            </a:r>
            <a:endParaRPr lang="en-US" altLang="zh-CN" sz="3200" dirty="0" smtClean="0"/>
          </a:p>
          <a:p>
            <a:pPr indent="719138">
              <a:lnSpc>
                <a:spcPct val="120000"/>
              </a:lnSpc>
            </a:pPr>
            <a:r>
              <a:rPr lang="en-US" altLang="zh-CN" sz="3200" dirty="0" smtClean="0"/>
              <a:t>We </a:t>
            </a:r>
            <a:r>
              <a:rPr lang="en-US" altLang="zh-CN" sz="3200" dirty="0" smtClean="0">
                <a:solidFill>
                  <a:srgbClr val="FF0000"/>
                </a:solidFill>
              </a:rPr>
              <a:t>shouldn’t</a:t>
            </a:r>
            <a:r>
              <a:rPr lang="en-US" altLang="zh-CN" sz="3200" dirty="0" smtClean="0"/>
              <a:t> break the rules.</a:t>
            </a:r>
          </a:p>
          <a:p>
            <a:pPr indent="719138">
              <a:lnSpc>
                <a:spcPct val="120000"/>
              </a:lnSpc>
            </a:pPr>
            <a:r>
              <a:rPr lang="zh-CN" altLang="en-US" sz="3200" dirty="0" smtClean="0"/>
              <a:t>我们不应该违反规则。</a:t>
            </a:r>
            <a:endParaRPr lang="en-US" altLang="zh-CN" sz="3200" dirty="0" smtClean="0"/>
          </a:p>
          <a:p>
            <a:pPr indent="719138">
              <a:lnSpc>
                <a:spcPct val="120000"/>
              </a:lnSpc>
            </a:pPr>
            <a:r>
              <a:rPr lang="en-US" altLang="zh-CN" sz="3200" dirty="0" smtClean="0"/>
              <a:t>What </a:t>
            </a:r>
            <a:r>
              <a:rPr lang="en-US" altLang="zh-CN" sz="3200" dirty="0" smtClean="0">
                <a:solidFill>
                  <a:srgbClr val="FF0000"/>
                </a:solidFill>
              </a:rPr>
              <a:t>should</a:t>
            </a:r>
            <a:r>
              <a:rPr lang="en-US" altLang="zh-CN" sz="3200" dirty="0" smtClean="0"/>
              <a:t> we do now?</a:t>
            </a:r>
          </a:p>
          <a:p>
            <a:pPr indent="719138">
              <a:lnSpc>
                <a:spcPct val="120000"/>
              </a:lnSpc>
            </a:pPr>
            <a:r>
              <a:rPr lang="zh-CN" altLang="en-US" sz="3200" dirty="0" smtClean="0"/>
              <a:t>我们现在该做什么？</a:t>
            </a:r>
          </a:p>
        </p:txBody>
      </p:sp>
    </p:spTree>
    <p:extLst>
      <p:ext uri="{BB962C8B-B14F-4D97-AF65-F5344CB8AC3E}">
        <p14:creationId xmlns:p14="http://schemas.microsoft.com/office/powerpoint/2010/main" val="223321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9376" y="1700808"/>
            <a:ext cx="10873208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FF"/>
                </a:solidFill>
              </a:rPr>
              <a:t>【</a:t>
            </a:r>
            <a:r>
              <a:rPr lang="zh-CN" altLang="en-US" sz="3200" dirty="0" smtClean="0">
                <a:solidFill>
                  <a:srgbClr val="0000FF"/>
                </a:solidFill>
              </a:rPr>
              <a:t>语境应用</a:t>
            </a:r>
            <a:r>
              <a:rPr lang="en-US" altLang="zh-CN" sz="3200" dirty="0" smtClean="0">
                <a:solidFill>
                  <a:srgbClr val="0000FF"/>
                </a:solidFill>
              </a:rPr>
              <a:t>】</a:t>
            </a:r>
            <a:r>
              <a:rPr lang="zh-CN" altLang="en-US" sz="3200" dirty="0" smtClean="0">
                <a:solidFill>
                  <a:srgbClr val="0000FF"/>
                </a:solidFill>
              </a:rPr>
              <a:t>单项选择。</a:t>
            </a:r>
            <a:endParaRPr lang="en-US" altLang="zh-CN" sz="3200" dirty="0" smtClean="0">
              <a:solidFill>
                <a:srgbClr val="0000FF"/>
              </a:solidFill>
            </a:endParaRPr>
          </a:p>
          <a:p>
            <a:pPr marL="446088" indent="-446088">
              <a:lnSpc>
                <a:spcPct val="120000"/>
              </a:lnSpc>
            </a:pPr>
            <a:r>
              <a:rPr lang="en-US" altLang="zh-CN" sz="3200" dirty="0" smtClean="0"/>
              <a:t>—</a:t>
            </a:r>
            <a:r>
              <a:rPr lang="en-US" altLang="zh-CN" sz="3200" dirty="0"/>
              <a:t>Only ten tickets? What do you mean? There _______ be twelve.</a:t>
            </a:r>
            <a:endParaRPr lang="zh-CN" altLang="zh-CN" sz="3200" dirty="0"/>
          </a:p>
          <a:p>
            <a:pPr>
              <a:lnSpc>
                <a:spcPct val="120000"/>
              </a:lnSpc>
            </a:pPr>
            <a:r>
              <a:rPr lang="en-US" altLang="zh-CN" sz="3200" dirty="0" smtClean="0"/>
              <a:t>—</a:t>
            </a:r>
            <a:r>
              <a:rPr lang="en-US" altLang="zh-CN" sz="3200" dirty="0"/>
              <a:t>Sorry, Linda. Jacky and Tim took two tickets away.</a:t>
            </a:r>
            <a:endParaRPr lang="zh-CN" altLang="zh-CN" sz="3200" dirty="0"/>
          </a:p>
          <a:p>
            <a:pPr>
              <a:lnSpc>
                <a:spcPct val="120000"/>
              </a:lnSpc>
            </a:pPr>
            <a:r>
              <a:rPr lang="en-US" altLang="zh-CN" sz="3200" dirty="0"/>
              <a:t>    A. should           	B. will             	C. can              	D. </a:t>
            </a:r>
            <a:r>
              <a:rPr lang="en-US" altLang="zh-CN" sz="3200" dirty="0" smtClean="0"/>
              <a:t>may</a:t>
            </a:r>
          </a:p>
          <a:p>
            <a:pPr algn="r">
              <a:lnSpc>
                <a:spcPct val="120000"/>
              </a:lnSpc>
            </a:pPr>
            <a:r>
              <a:rPr lang="en-US" altLang="zh-CN" sz="3200" dirty="0"/>
              <a:t>(</a:t>
            </a:r>
            <a:r>
              <a:rPr lang="en-US" altLang="zh-CN" sz="3200" dirty="0" smtClean="0"/>
              <a:t>2021</a:t>
            </a:r>
            <a:r>
              <a:rPr lang="zh-CN" altLang="zh-CN" sz="3200" dirty="0" smtClean="0"/>
              <a:t>湖北</a:t>
            </a:r>
            <a:r>
              <a:rPr lang="zh-CN" altLang="zh-CN" sz="3200" dirty="0"/>
              <a:t>武汉</a:t>
            </a:r>
            <a:r>
              <a:rPr lang="en-US" altLang="zh-CN" sz="3200" dirty="0"/>
              <a:t>)</a:t>
            </a:r>
            <a:endParaRPr lang="zh-CN" altLang="zh-CN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9120336" y="2204864"/>
            <a:ext cx="481222" cy="631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FF0000"/>
                </a:solidFill>
              </a:rPr>
              <a:t>A</a:t>
            </a:r>
            <a:endParaRPr lang="zh-CN" alt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39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335360" y="476672"/>
            <a:ext cx="1152128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263" indent="-449263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22388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037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8363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955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527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099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671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cs typeface="Times New Roman" panose="02020603050405020304" pitchFamily="18" charset="0"/>
              </a:rPr>
              <a:t>7.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I don’t really care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if</a:t>
            </a:r>
            <a:r>
              <a:rPr lang="en-US" altLang="zh-CN" dirty="0">
                <a:cs typeface="Times New Roman" panose="02020603050405020304" pitchFamily="18" charset="0"/>
              </a:rPr>
              <a:t> my friends are the same as me or different</a:t>
            </a:r>
            <a:r>
              <a:rPr lang="en-US" altLang="zh-CN" dirty="0" smtClean="0">
                <a:cs typeface="Times New Roman" panose="02020603050405020304" pitchFamily="18" charset="0"/>
              </a:rPr>
              <a:t>.</a:t>
            </a:r>
          </a:p>
          <a:p>
            <a:pPr indent="-90488" eaLnBrk="1" hangingPunct="1">
              <a:lnSpc>
                <a:spcPct val="120000"/>
              </a:lnSpc>
            </a:pPr>
            <a:r>
              <a:rPr lang="zh-CN" altLang="en-US" dirty="0" smtClean="0">
                <a:cs typeface="Times New Roman" panose="02020603050405020304" pitchFamily="18" charset="0"/>
              </a:rPr>
              <a:t>我并不十分在乎我的朋友跟我</a:t>
            </a:r>
            <a:r>
              <a:rPr lang="zh-CN" altLang="en-US" dirty="0" smtClean="0">
                <a:cs typeface="Times New Roman" panose="02020603050405020304" pitchFamily="18" charset="0"/>
              </a:rPr>
              <a:t>一样或与</a:t>
            </a:r>
            <a:r>
              <a:rPr lang="zh-CN" altLang="en-US" dirty="0" smtClean="0">
                <a:cs typeface="Times New Roman" panose="02020603050405020304" pitchFamily="18" charset="0"/>
              </a:rPr>
              <a:t>我不同。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  </a:t>
            </a:r>
            <a:r>
              <a:rPr lang="en-US" altLang="zh-CN" dirty="0" smtClean="0">
                <a:solidFill>
                  <a:srgbClr val="FF0000"/>
                </a:solidFill>
              </a:rPr>
              <a:t>if</a:t>
            </a:r>
            <a:r>
              <a:rPr lang="en-US" altLang="zh-CN" dirty="0" smtClean="0"/>
              <a:t>  </a:t>
            </a:r>
            <a:r>
              <a:rPr lang="en-US" altLang="zh-CN" i="1" dirty="0" smtClean="0">
                <a:solidFill>
                  <a:srgbClr val="FF0000"/>
                </a:solidFill>
              </a:rPr>
              <a:t>conj.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是否  引导宾语从句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indent="-90488" eaLnBrk="1" hangingPunct="1">
              <a:lnSpc>
                <a:spcPct val="120000"/>
              </a:lnSpc>
            </a:pPr>
            <a:r>
              <a:rPr lang="en-US" altLang="zh-CN" dirty="0" smtClean="0"/>
              <a:t>e.g. Can you tell me </a:t>
            </a:r>
            <a:r>
              <a:rPr lang="en-US" altLang="zh-CN" dirty="0" smtClean="0">
                <a:solidFill>
                  <a:srgbClr val="FF0000"/>
                </a:solidFill>
              </a:rPr>
              <a:t>if </a:t>
            </a:r>
            <a:r>
              <a:rPr lang="en-US" altLang="zh-CN" dirty="0" smtClean="0"/>
              <a:t>he can play the drums?</a:t>
            </a:r>
          </a:p>
          <a:p>
            <a:pPr indent="541338" eaLnBrk="1" hangingPunct="1">
              <a:lnSpc>
                <a:spcPct val="120000"/>
              </a:lnSpc>
            </a:pPr>
            <a:r>
              <a:rPr lang="zh-CN" altLang="en-US" dirty="0" smtClean="0"/>
              <a:t>你能告诉我他是否会敲鼓吗？</a:t>
            </a:r>
            <a:endParaRPr lang="en-US" altLang="zh-CN" dirty="0" smtClean="0"/>
          </a:p>
          <a:p>
            <a:pPr indent="-90488" eaLnBrk="1" hangingPunct="1"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if  </a:t>
            </a:r>
            <a:r>
              <a:rPr lang="en-US" altLang="zh-CN" i="1" dirty="0" smtClean="0">
                <a:solidFill>
                  <a:srgbClr val="FF0000"/>
                </a:solidFill>
              </a:rPr>
              <a:t>conj</a:t>
            </a:r>
            <a:r>
              <a:rPr lang="en-US" altLang="zh-CN" dirty="0" smtClean="0">
                <a:solidFill>
                  <a:srgbClr val="FF0000"/>
                </a:solidFill>
              </a:rPr>
              <a:t>. </a:t>
            </a:r>
            <a:r>
              <a:rPr lang="zh-CN" altLang="en-US" dirty="0" smtClean="0">
                <a:solidFill>
                  <a:srgbClr val="FF0000"/>
                </a:solidFill>
              </a:rPr>
              <a:t>如果  引导条件状语从句</a:t>
            </a:r>
            <a:r>
              <a:rPr lang="zh-CN" altLang="en-US" dirty="0" smtClean="0"/>
              <a:t>。在含有</a:t>
            </a:r>
            <a:r>
              <a:rPr lang="en-US" altLang="zh-CN" dirty="0" smtClean="0"/>
              <a:t>if</a:t>
            </a:r>
            <a:r>
              <a:rPr lang="zh-CN" altLang="en-US" dirty="0" smtClean="0"/>
              <a:t>引导的条件状语从句的主从复合句中，若主句为一般将来时，从句用一般现在时表将来，即“主将从现”。</a:t>
            </a:r>
            <a:endParaRPr lang="en-US" altLang="zh-CN" dirty="0" smtClean="0"/>
          </a:p>
          <a:p>
            <a:pPr indent="-90488" eaLnBrk="1" hangingPunct="1">
              <a:lnSpc>
                <a:spcPct val="120000"/>
              </a:lnSpc>
            </a:pPr>
            <a:r>
              <a:rPr lang="en-US" altLang="zh-CN" dirty="0" smtClean="0"/>
              <a:t>e.g. I won’t go there with you </a:t>
            </a:r>
            <a:r>
              <a:rPr lang="en-US" altLang="zh-CN" dirty="0" smtClean="0">
                <a:solidFill>
                  <a:srgbClr val="FF0000"/>
                </a:solidFill>
              </a:rPr>
              <a:t>if</a:t>
            </a:r>
            <a:r>
              <a:rPr lang="en-US" altLang="zh-CN" dirty="0" smtClean="0"/>
              <a:t> it rains tomorrow.</a:t>
            </a:r>
          </a:p>
          <a:p>
            <a:pPr indent="541338" eaLnBrk="1" hangingPunct="1">
              <a:lnSpc>
                <a:spcPct val="120000"/>
              </a:lnSpc>
            </a:pPr>
            <a:r>
              <a:rPr lang="zh-CN" altLang="en-US" dirty="0" smtClean="0"/>
              <a:t>如果明天下雨，我将不和你们一起去那里。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5400" y="1700808"/>
            <a:ext cx="10801200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FF"/>
                </a:solidFill>
              </a:rPr>
              <a:t>【</a:t>
            </a:r>
            <a:r>
              <a:rPr lang="zh-CN" altLang="en-US" sz="3200" dirty="0" smtClean="0">
                <a:solidFill>
                  <a:srgbClr val="0000FF"/>
                </a:solidFill>
              </a:rPr>
              <a:t>语境应用</a:t>
            </a:r>
            <a:r>
              <a:rPr lang="en-US" altLang="zh-CN" sz="3200" dirty="0" smtClean="0">
                <a:solidFill>
                  <a:srgbClr val="0000FF"/>
                </a:solidFill>
              </a:rPr>
              <a:t>】</a:t>
            </a:r>
            <a:r>
              <a:rPr lang="zh-CN" altLang="en-US" sz="3200" dirty="0" smtClean="0">
                <a:solidFill>
                  <a:srgbClr val="0000FF"/>
                </a:solidFill>
              </a:rPr>
              <a:t>单项选择。</a:t>
            </a:r>
            <a:endParaRPr lang="en-US" altLang="zh-CN" sz="3200" dirty="0" smtClean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zh-CN" sz="3200" dirty="0" smtClean="0">
                <a:cs typeface="Times New Roman" panose="02020603050405020304" pitchFamily="18" charset="0"/>
              </a:rPr>
              <a:t>–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 Let’s go camping if it ________ next Saturday.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cs typeface="Times New Roman" panose="02020603050405020304" pitchFamily="18" charset="0"/>
              </a:rPr>
              <a:t>– But nobody knows if it ________.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cs typeface="Times New Roman" panose="02020603050405020304" pitchFamily="18" charset="0"/>
              </a:rPr>
              <a:t>A. is fine; rains			B. will be fine; rains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/>
              <a:t>C. is fine; will rain		D. will be fine; will rain</a:t>
            </a:r>
          </a:p>
          <a:p>
            <a:pPr algn="r">
              <a:lnSpc>
                <a:spcPct val="120000"/>
              </a:lnSpc>
            </a:pPr>
            <a:r>
              <a:rPr lang="en-US" altLang="zh-CN" sz="3200" dirty="0" smtClean="0"/>
              <a:t>(2020</a:t>
            </a:r>
            <a:r>
              <a:rPr lang="zh-CN" altLang="en-US" sz="3200" dirty="0" smtClean="0"/>
              <a:t>四川乐山</a:t>
            </a:r>
            <a:r>
              <a:rPr lang="en-US" altLang="zh-CN" sz="3200" dirty="0" smtClean="0"/>
              <a:t>)</a:t>
            </a:r>
            <a:endParaRPr lang="zh-CN" altLang="en-US" sz="32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303912" y="2276872"/>
            <a:ext cx="481222" cy="631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FF0000"/>
                </a:solidFill>
              </a:rPr>
              <a:t>C</a:t>
            </a:r>
            <a:endParaRPr lang="zh-CN" alt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70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51384" y="476672"/>
            <a:ext cx="11449272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263" indent="-449263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22388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037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8363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955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527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099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671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cs typeface="Times New Roman" panose="02020603050405020304" pitchFamily="18" charset="0"/>
              </a:rPr>
              <a:t>8.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A true friend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reaches</a:t>
            </a:r>
            <a:r>
              <a:rPr lang="en-US" altLang="zh-CN" dirty="0">
                <a:cs typeface="Times New Roman" panose="02020603050405020304" pitchFamily="18" charset="0"/>
              </a:rPr>
              <a:t> for your hand and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touches </a:t>
            </a:r>
            <a:r>
              <a:rPr lang="en-US" altLang="zh-CN" dirty="0">
                <a:cs typeface="Times New Roman" panose="02020603050405020304" pitchFamily="18" charset="0"/>
              </a:rPr>
              <a:t>your heart</a:t>
            </a:r>
            <a:r>
              <a:rPr lang="en-US" altLang="zh-CN" dirty="0" smtClean="0">
                <a:cs typeface="Times New Roman" panose="02020603050405020304" pitchFamily="18" charset="0"/>
              </a:rPr>
              <a:t>.</a:t>
            </a:r>
          </a:p>
          <a:p>
            <a:pPr indent="-90488" eaLnBrk="1" hangingPunct="1">
              <a:lnSpc>
                <a:spcPct val="120000"/>
              </a:lnSpc>
            </a:pPr>
            <a:r>
              <a:rPr lang="zh-CN" altLang="en-US" dirty="0" smtClean="0">
                <a:cs typeface="Times New Roman" panose="02020603050405020304" pitchFamily="18" charset="0"/>
              </a:rPr>
              <a:t>一个真正的朋友是在需要时给你帮助，使你感动。</a:t>
            </a:r>
            <a:endParaRPr lang="zh-CN" altLang="en-US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reach </a:t>
            </a:r>
            <a:r>
              <a:rPr lang="en-US" altLang="zh-CN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伸手</a:t>
            </a:r>
            <a:endParaRPr lang="en-US" altLang="zh-CN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indent="-90488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reach for ... </a:t>
            </a:r>
            <a:r>
              <a:rPr lang="zh-CN" altLang="en-US" dirty="0">
                <a:latin typeface="+mj-ea"/>
              </a:rPr>
              <a:t>伸手去拿</a:t>
            </a:r>
            <a:r>
              <a:rPr lang="en-US" altLang="zh-CN" dirty="0">
                <a:latin typeface="+mj-ea"/>
              </a:rPr>
              <a:t>……</a:t>
            </a:r>
            <a:r>
              <a:rPr lang="zh-CN" altLang="en-US" dirty="0">
                <a:latin typeface="+mj-ea"/>
              </a:rPr>
              <a:t>，够到</a:t>
            </a:r>
            <a:r>
              <a:rPr lang="en-US" altLang="zh-CN" dirty="0">
                <a:latin typeface="+mj-ea"/>
              </a:rPr>
              <a:t>……</a:t>
            </a:r>
          </a:p>
          <a:p>
            <a:pPr marL="1077913" indent="-719138">
              <a:lnSpc>
                <a:spcPct val="12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e.g. A man stood up to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reach for </a:t>
            </a:r>
            <a:r>
              <a:rPr lang="en-US" altLang="zh-CN" dirty="0">
                <a:cs typeface="Times New Roman" panose="02020603050405020304" pitchFamily="18" charset="0"/>
              </a:rPr>
              <a:t>something in the overhead shelf.  </a:t>
            </a:r>
          </a:p>
          <a:p>
            <a:pPr indent="623888">
              <a:lnSpc>
                <a:spcPct val="120000"/>
              </a:lnSpc>
            </a:pPr>
            <a:r>
              <a:rPr lang="zh-CN" altLang="en-US" dirty="0">
                <a:cs typeface="Times New Roman" panose="02020603050405020304" pitchFamily="18" charset="0"/>
              </a:rPr>
              <a:t>一名男子起身去拿头顶上方柜子里的什么东西。</a:t>
            </a:r>
          </a:p>
          <a:p>
            <a:pPr indent="-90488">
              <a:lnSpc>
                <a:spcPct val="120000"/>
              </a:lnSpc>
              <a:tabLst>
                <a:tab pos="358775" algn="l"/>
              </a:tabLst>
            </a:pPr>
            <a:r>
              <a:rPr lang="en-US" altLang="zh-CN" i="1" dirty="0" smtClean="0">
                <a:solidFill>
                  <a:srgbClr val="FF0000"/>
                </a:solidFill>
              </a:rPr>
              <a:t>v</a:t>
            </a:r>
            <a:r>
              <a:rPr lang="en-US" altLang="zh-CN" dirty="0" smtClean="0">
                <a:solidFill>
                  <a:srgbClr val="FF0000"/>
                </a:solidFill>
              </a:rPr>
              <a:t>. </a:t>
            </a:r>
            <a:r>
              <a:rPr lang="zh-CN" altLang="en-US" dirty="0">
                <a:solidFill>
                  <a:srgbClr val="FF0000"/>
                </a:solidFill>
              </a:rPr>
              <a:t>到达；抵达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后面直接跟地点名词或表示地点的副词</a:t>
            </a:r>
            <a:endParaRPr lang="en-US" altLang="zh-CN" dirty="0"/>
          </a:p>
          <a:p>
            <a:pPr indent="-90488">
              <a:lnSpc>
                <a:spcPct val="120000"/>
              </a:lnSpc>
            </a:pPr>
            <a:r>
              <a:rPr lang="en-US" altLang="zh-CN" dirty="0"/>
              <a:t>e.g. I will call you as soon as I </a:t>
            </a:r>
            <a:r>
              <a:rPr lang="en-US" altLang="zh-CN" dirty="0">
                <a:solidFill>
                  <a:srgbClr val="FF0000"/>
                </a:solidFill>
              </a:rPr>
              <a:t>reach</a:t>
            </a:r>
            <a:r>
              <a:rPr lang="en-US" altLang="zh-CN" dirty="0"/>
              <a:t> Kunming/there.</a:t>
            </a:r>
          </a:p>
          <a:p>
            <a:pPr indent="628650">
              <a:lnSpc>
                <a:spcPct val="120000"/>
              </a:lnSpc>
            </a:pPr>
            <a:r>
              <a:rPr lang="zh-CN" altLang="en-US" dirty="0"/>
              <a:t>我一到昆明</a:t>
            </a:r>
            <a:r>
              <a:rPr lang="en-US" altLang="zh-CN" dirty="0"/>
              <a:t>/</a:t>
            </a:r>
            <a:r>
              <a:rPr lang="zh-CN" altLang="en-US" dirty="0"/>
              <a:t>那儿就给你打电话</a:t>
            </a:r>
            <a:r>
              <a:rPr lang="zh-CN" altLang="en-US" dirty="0" smtClean="0"/>
              <a:t>。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751" y="4476314"/>
            <a:ext cx="1612625" cy="93106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71865" y="5661248"/>
            <a:ext cx="1612625" cy="931067"/>
          </a:xfrm>
          <a:prstGeom prst="rect">
            <a:avLst/>
          </a:prstGeom>
        </p:spPr>
      </p:pic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5222403" y="900390"/>
            <a:ext cx="36920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dirty="0" smtClean="0">
                <a:solidFill>
                  <a:srgbClr val="0000FF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get / reach / arrive</a:t>
            </a:r>
            <a:endParaRPr lang="zh-CN" altLang="en-US" sz="3200" dirty="0">
              <a:solidFill>
                <a:srgbClr val="0000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551384" y="1726254"/>
          <a:ext cx="11089231" cy="2370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554"/>
                <a:gridCol w="5262686"/>
                <a:gridCol w="40409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3200" b="1" i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arrive</a:t>
                      </a:r>
                      <a:r>
                        <a:rPr lang="en-US" altLang="zh-CN" sz="3200" b="1" i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3200" b="1" i="1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vi</a:t>
                      </a:r>
                      <a:r>
                        <a:rPr lang="en-US" altLang="zh-CN" sz="3200" b="1" i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i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其后若跟地点名词，需要借助于介词</a:t>
                      </a:r>
                      <a:r>
                        <a:rPr lang="en-US" altLang="zh-CN" sz="3200" b="1" i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zh-CN" altLang="en-US" sz="3200" b="1" i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CN" sz="3200" b="1" i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at</a:t>
                      </a:r>
                      <a:r>
                        <a:rPr lang="zh-CN" altLang="en-US" sz="3200" b="1" i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en-US" altLang="zh-CN" sz="3200" b="1" i="0" kern="120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后面接</a:t>
                      </a:r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here, there, home</a:t>
                      </a:r>
                      <a:r>
                        <a:rPr lang="zh-CN" altLang="en-US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等表示地点的副词时，省略介词。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get  </a:t>
                      </a:r>
                      <a:r>
                        <a:rPr lang="en-US" altLang="zh-CN" sz="3200" b="1" i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vi</a:t>
                      </a:r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. 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i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get to + </a:t>
                      </a:r>
                      <a:r>
                        <a:rPr lang="zh-CN" altLang="en-US" sz="3200" b="1" i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地点</a:t>
                      </a:r>
                      <a:endParaRPr lang="en-US" altLang="zh-CN" sz="3200" b="1" i="0" kern="120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320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reach</a:t>
                      </a:r>
                      <a:r>
                        <a:rPr lang="zh-CN" altLang="en-US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</a:t>
                      </a:r>
                      <a:r>
                        <a:rPr lang="en-US" altLang="zh-CN" sz="3200" b="1" i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vt</a:t>
                      </a:r>
                      <a:r>
                        <a:rPr lang="en-US" altLang="zh-CN" sz="3200" b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.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i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reach + </a:t>
                      </a:r>
                      <a:r>
                        <a:rPr lang="zh-CN" altLang="en-US" sz="3200" b="1" i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地点</a:t>
                      </a:r>
                      <a:endParaRPr lang="en-US" altLang="zh-CN" sz="3200" b="1" i="0" kern="120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1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4298132"/>
            <a:ext cx="2855640" cy="783336"/>
          </a:xfrm>
          <a:prstGeom prst="rect">
            <a:avLst/>
          </a:prstGeom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639710" y="4486190"/>
            <a:ext cx="20281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dirty="0" smtClean="0">
                <a:solidFill>
                  <a:srgbClr val="0000FF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Shanghai</a:t>
            </a:r>
            <a:endParaRPr lang="zh-CN" altLang="en-US" sz="3200" dirty="0">
              <a:solidFill>
                <a:srgbClr val="0000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4370140"/>
            <a:ext cx="1612625" cy="931067"/>
          </a:xfrm>
          <a:prstGeom prst="rect">
            <a:avLst/>
          </a:prstGeom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737270" y="4533411"/>
            <a:ext cx="12570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arrive</a:t>
            </a:r>
            <a:endParaRPr lang="zh-CN" altLang="en-US" sz="3200" dirty="0">
              <a:solidFill>
                <a:srgbClr val="000000"/>
              </a:solidFill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099045" y="5805264"/>
            <a:ext cx="11582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reach</a:t>
            </a:r>
            <a:endParaRPr lang="zh-CN" altLang="en-US" sz="3200" dirty="0">
              <a:solidFill>
                <a:srgbClr val="000000"/>
              </a:solidFill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9192344" y="4612328"/>
            <a:ext cx="8114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get </a:t>
            </a:r>
            <a:endParaRPr lang="zh-CN" altLang="en-US" sz="3200" dirty="0">
              <a:solidFill>
                <a:srgbClr val="000000"/>
              </a:solidFill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68421" y="4631695"/>
            <a:ext cx="1723329" cy="5187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423" y="4650114"/>
            <a:ext cx="1345332" cy="46862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79888" y="5204720"/>
            <a:ext cx="720079" cy="347066"/>
          </a:xfrm>
          <a:prstGeom prst="rect">
            <a:avLst/>
          </a:prstGeom>
        </p:spPr>
      </p:pic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7720218" y="4298132"/>
            <a:ext cx="680038" cy="61126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kern="0" dirty="0" smtClean="0">
                <a:solidFill>
                  <a:srgbClr val="FF0000"/>
                </a:solidFill>
                <a:sym typeface="Arial" panose="020B0604020202020204" pitchFamily="34" charset="0"/>
              </a:rPr>
              <a:t>to</a:t>
            </a:r>
            <a:endParaRPr lang="zh-CN" altLang="en-US" kern="0" dirty="0" smtClean="0">
              <a:solidFill>
                <a:srgbClr val="FF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3393941" y="4353140"/>
            <a:ext cx="680038" cy="61126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kern="0" dirty="0" smtClean="0">
                <a:solidFill>
                  <a:srgbClr val="FF0000"/>
                </a:solidFill>
                <a:sym typeface="Arial" panose="020B0604020202020204" pitchFamily="34" charset="0"/>
              </a:rPr>
              <a:t>in</a:t>
            </a:r>
            <a:endParaRPr lang="zh-CN" altLang="en-US" kern="0" dirty="0" smtClean="0">
              <a:solidFill>
                <a:srgbClr val="FF0000"/>
              </a:solidFill>
              <a:sym typeface="Arial" panose="020B0604020202020204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02437" y="681647"/>
            <a:ext cx="728741" cy="111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6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352" y="332656"/>
            <a:ext cx="10873208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/>
              <a:t>1. </a:t>
            </a:r>
            <a:r>
              <a:rPr lang="en-US" altLang="zh-CN" sz="3200" dirty="0" smtClean="0">
                <a:solidFill>
                  <a:srgbClr val="FF0000"/>
                </a:solidFill>
              </a:rPr>
              <a:t>That’s why </a:t>
            </a:r>
            <a:r>
              <a:rPr lang="en-US" altLang="zh-CN" sz="3200" dirty="0" smtClean="0"/>
              <a:t>I like reading books and I study harder in class.</a:t>
            </a:r>
          </a:p>
          <a:p>
            <a:pPr indent="358775">
              <a:lnSpc>
                <a:spcPct val="120000"/>
              </a:lnSpc>
            </a:pPr>
            <a:r>
              <a:rPr lang="zh-CN" altLang="en-US" sz="3200" dirty="0" smtClean="0"/>
              <a:t>这便是</a:t>
            </a:r>
            <a:r>
              <a:rPr lang="zh-CN" altLang="en-US" sz="3200" dirty="0" smtClean="0"/>
              <a:t>我喜欢看书而且在班上学习</a:t>
            </a:r>
            <a:r>
              <a:rPr lang="zh-CN" altLang="en-US" sz="3200" dirty="0" smtClean="0"/>
              <a:t>更加努力</a:t>
            </a:r>
            <a:r>
              <a:rPr lang="zh-CN" altLang="en-US" sz="3200" dirty="0" smtClean="0"/>
              <a:t>的原因。</a:t>
            </a:r>
            <a:endParaRPr lang="en-US" altLang="zh-CN" sz="3200" dirty="0" smtClean="0"/>
          </a:p>
          <a:p>
            <a:pPr marL="358775">
              <a:lnSpc>
                <a:spcPct val="120000"/>
              </a:lnSpc>
            </a:pPr>
            <a:r>
              <a:rPr lang="en-US" altLang="zh-CN" sz="3200" dirty="0" smtClean="0">
                <a:solidFill>
                  <a:srgbClr val="FF0000"/>
                </a:solidFill>
              </a:rPr>
              <a:t>That’s why… </a:t>
            </a:r>
            <a:r>
              <a:rPr lang="zh-CN" altLang="en-US" sz="3200" dirty="0" smtClean="0">
                <a:solidFill>
                  <a:srgbClr val="FF0000"/>
                </a:solidFill>
              </a:rPr>
              <a:t>这便是为什么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  <a:ea typeface="+mn-ea"/>
              </a:rPr>
              <a:t>……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  <a:ea typeface="+mn-ea"/>
              </a:rPr>
              <a:t>，这就是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  <a:ea typeface="+mn-ea"/>
              </a:rPr>
              <a:t>……</a:t>
            </a:r>
            <a:r>
              <a:rPr lang="zh-CN" altLang="en-US" sz="3200" dirty="0" smtClean="0">
                <a:solidFill>
                  <a:srgbClr val="FF0000"/>
                </a:solidFill>
              </a:rPr>
              <a:t>的原因。</a:t>
            </a:r>
            <a:r>
              <a:rPr lang="en-US" altLang="zh-CN" sz="3200" dirty="0" smtClean="0">
                <a:solidFill>
                  <a:srgbClr val="FF0000"/>
                </a:solidFill>
              </a:rPr>
              <a:t>why</a:t>
            </a:r>
            <a:r>
              <a:rPr lang="zh-CN" altLang="en-US" sz="3200" dirty="0" smtClean="0">
                <a:solidFill>
                  <a:srgbClr val="FF0000"/>
                </a:solidFill>
              </a:rPr>
              <a:t>后接结果，</a:t>
            </a:r>
            <a:r>
              <a:rPr lang="en-US" altLang="zh-CN" sz="3200" dirty="0" smtClean="0">
                <a:solidFill>
                  <a:srgbClr val="FF0000"/>
                </a:solidFill>
              </a:rPr>
              <a:t>why</a:t>
            </a:r>
            <a:r>
              <a:rPr lang="zh-CN" altLang="en-US" sz="3200" dirty="0" smtClean="0">
                <a:solidFill>
                  <a:srgbClr val="FF0000"/>
                </a:solidFill>
              </a:rPr>
              <a:t>引导的句子作表语，是表语从句。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358775">
              <a:lnSpc>
                <a:spcPct val="120000"/>
              </a:lnSpc>
            </a:pPr>
            <a:r>
              <a:rPr lang="en-US" altLang="zh-CN" sz="3200" dirty="0" smtClean="0"/>
              <a:t>e.g. I got up late, and </a:t>
            </a:r>
            <a:r>
              <a:rPr lang="en-US" altLang="zh-CN" sz="3200" dirty="0" smtClean="0">
                <a:solidFill>
                  <a:srgbClr val="FF0000"/>
                </a:solidFill>
              </a:rPr>
              <a:t>that’s why </a:t>
            </a:r>
            <a:r>
              <a:rPr lang="en-US" altLang="zh-CN" sz="3200" dirty="0" smtClean="0"/>
              <a:t>I missed the bus.</a:t>
            </a:r>
          </a:p>
          <a:p>
            <a:pPr marL="990600" indent="87313">
              <a:lnSpc>
                <a:spcPct val="120000"/>
              </a:lnSpc>
            </a:pPr>
            <a:r>
              <a:rPr lang="zh-CN" altLang="en-US" sz="3200" dirty="0" smtClean="0"/>
              <a:t>我起晚了，这就是我没赶上公共汽车的原因。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88" y="4076778"/>
            <a:ext cx="1266703" cy="70935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5400" y="4797152"/>
            <a:ext cx="9591785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FF0000"/>
                </a:solidFill>
              </a:rPr>
              <a:t>That’s because…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  <a:ea typeface="+mn-ea"/>
              </a:rPr>
              <a:t>这是因为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  <a:ea typeface="+mn-ea"/>
              </a:rPr>
              <a:t>……</a:t>
            </a:r>
            <a:r>
              <a:rPr lang="zh-CN" altLang="en-US" sz="3200" dirty="0" smtClean="0">
                <a:solidFill>
                  <a:srgbClr val="FF0000"/>
                </a:solidFill>
              </a:rPr>
              <a:t>。</a:t>
            </a:r>
            <a:r>
              <a:rPr lang="en-US" altLang="zh-CN" sz="3200" dirty="0" smtClean="0">
                <a:solidFill>
                  <a:srgbClr val="FF0000"/>
                </a:solidFill>
              </a:rPr>
              <a:t>Because</a:t>
            </a:r>
            <a:r>
              <a:rPr lang="zh-CN" altLang="en-US" sz="3200" dirty="0" smtClean="0">
                <a:solidFill>
                  <a:srgbClr val="FF0000"/>
                </a:solidFill>
              </a:rPr>
              <a:t>后接原因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>
              <a:lnSpc>
                <a:spcPct val="120000"/>
              </a:lnSpc>
            </a:pPr>
            <a:r>
              <a:rPr lang="en-US" altLang="zh-CN" sz="3200" dirty="0" smtClean="0"/>
              <a:t>e.g. </a:t>
            </a:r>
            <a:r>
              <a:rPr lang="en-US" altLang="zh-CN" sz="3200" dirty="0" smtClean="0">
                <a:solidFill>
                  <a:srgbClr val="FF0000"/>
                </a:solidFill>
              </a:rPr>
              <a:t>That’s because </a:t>
            </a:r>
            <a:r>
              <a:rPr lang="en-US" altLang="zh-CN" sz="3200" dirty="0" smtClean="0"/>
              <a:t>she is not old enough.</a:t>
            </a:r>
          </a:p>
          <a:p>
            <a:pPr indent="631825">
              <a:lnSpc>
                <a:spcPct val="120000"/>
              </a:lnSpc>
            </a:pPr>
            <a:r>
              <a:rPr lang="zh-CN" altLang="en-US" sz="3200" dirty="0" smtClean="0"/>
              <a:t>这是因为她年龄不够大。</a:t>
            </a:r>
          </a:p>
        </p:txBody>
      </p:sp>
    </p:spTree>
    <p:extLst>
      <p:ext uri="{BB962C8B-B14F-4D97-AF65-F5344CB8AC3E}">
        <p14:creationId xmlns:p14="http://schemas.microsoft.com/office/powerpoint/2010/main" val="243266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1424" y="1556792"/>
            <a:ext cx="10873208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/>
              <a:t>e.g. </a:t>
            </a:r>
            <a:r>
              <a:rPr lang="en-US" altLang="zh-CN" sz="3200" dirty="0"/>
              <a:t>How did you </a:t>
            </a:r>
            <a:r>
              <a:rPr lang="en-US" altLang="zh-CN" sz="3200" dirty="0">
                <a:solidFill>
                  <a:srgbClr val="FF0000"/>
                </a:solidFill>
              </a:rPr>
              <a:t>arrive</a:t>
            </a:r>
            <a:r>
              <a:rPr lang="en-US" altLang="zh-CN" sz="3200" dirty="0"/>
              <a:t> / </a:t>
            </a:r>
            <a:r>
              <a:rPr lang="en-US" altLang="zh-CN" sz="3200" dirty="0">
                <a:solidFill>
                  <a:srgbClr val="FF0000"/>
                </a:solidFill>
              </a:rPr>
              <a:t>get</a:t>
            </a:r>
            <a:r>
              <a:rPr lang="en-US" altLang="zh-CN" sz="3200" dirty="0"/>
              <a:t> there?</a:t>
            </a:r>
          </a:p>
          <a:p>
            <a:pPr indent="631825">
              <a:lnSpc>
                <a:spcPct val="120000"/>
              </a:lnSpc>
            </a:pPr>
            <a:r>
              <a:rPr lang="zh-CN" altLang="en-US" sz="3200" dirty="0"/>
              <a:t>你是怎么到那儿的？</a:t>
            </a:r>
            <a:endParaRPr lang="en-US" altLang="zh-CN" sz="3200" dirty="0"/>
          </a:p>
          <a:p>
            <a:pPr indent="631825">
              <a:lnSpc>
                <a:spcPct val="120000"/>
              </a:lnSpc>
            </a:pPr>
            <a:r>
              <a:rPr lang="en-US" altLang="zh-CN" sz="3200" dirty="0" smtClean="0"/>
              <a:t>I </a:t>
            </a:r>
            <a:r>
              <a:rPr lang="en-US" altLang="zh-CN" sz="3200" dirty="0" smtClean="0">
                <a:solidFill>
                  <a:srgbClr val="FF0000"/>
                </a:solidFill>
              </a:rPr>
              <a:t>arrived in</a:t>
            </a:r>
            <a:r>
              <a:rPr lang="en-US" altLang="zh-CN" sz="3200" dirty="0" smtClean="0"/>
              <a:t>/ </a:t>
            </a:r>
            <a:r>
              <a:rPr lang="en-US" altLang="zh-CN" sz="3200" dirty="0" smtClean="0">
                <a:solidFill>
                  <a:srgbClr val="FF0000"/>
                </a:solidFill>
              </a:rPr>
              <a:t>got to </a:t>
            </a:r>
            <a:r>
              <a:rPr lang="en-US" altLang="zh-CN" sz="3200" dirty="0" smtClean="0"/>
              <a:t>Qingdao yesterday.</a:t>
            </a:r>
          </a:p>
          <a:p>
            <a:pPr indent="631825">
              <a:lnSpc>
                <a:spcPct val="120000"/>
              </a:lnSpc>
            </a:pPr>
            <a:r>
              <a:rPr lang="zh-CN" altLang="en-US" sz="3200" dirty="0" smtClean="0"/>
              <a:t>我昨天到了青岛。</a:t>
            </a:r>
            <a:endParaRPr lang="en-US" altLang="zh-CN" sz="3200" dirty="0" smtClean="0"/>
          </a:p>
          <a:p>
            <a:pPr indent="631825">
              <a:lnSpc>
                <a:spcPct val="120000"/>
              </a:lnSpc>
            </a:pPr>
            <a:r>
              <a:rPr lang="en-US" altLang="zh-CN" sz="3200" dirty="0" smtClean="0"/>
              <a:t>When do you often </a:t>
            </a:r>
            <a:r>
              <a:rPr lang="en-US" altLang="zh-CN" sz="3200" dirty="0" smtClean="0">
                <a:solidFill>
                  <a:srgbClr val="FF0000"/>
                </a:solidFill>
              </a:rPr>
              <a:t>arrive at</a:t>
            </a:r>
            <a:r>
              <a:rPr lang="en-US" altLang="zh-CN" sz="3200" dirty="0" smtClean="0"/>
              <a:t>/ </a:t>
            </a:r>
            <a:r>
              <a:rPr lang="en-US" altLang="zh-CN" sz="3200" dirty="0" smtClean="0">
                <a:solidFill>
                  <a:srgbClr val="FF0000"/>
                </a:solidFill>
              </a:rPr>
              <a:t>get to </a:t>
            </a:r>
            <a:r>
              <a:rPr lang="en-US" altLang="zh-CN" sz="3200" dirty="0" smtClean="0"/>
              <a:t>the village?</a:t>
            </a:r>
          </a:p>
          <a:p>
            <a:pPr indent="631825">
              <a:lnSpc>
                <a:spcPct val="120000"/>
              </a:lnSpc>
            </a:pPr>
            <a:r>
              <a:rPr lang="zh-CN" altLang="en-US" sz="3200" dirty="0" smtClean="0"/>
              <a:t>你经常什么时候到那个村庄？</a:t>
            </a:r>
          </a:p>
        </p:txBody>
      </p:sp>
    </p:spTree>
    <p:extLst>
      <p:ext uri="{BB962C8B-B14F-4D97-AF65-F5344CB8AC3E}">
        <p14:creationId xmlns:p14="http://schemas.microsoft.com/office/powerpoint/2010/main" val="180901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551384" y="1628800"/>
            <a:ext cx="10945216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FF"/>
                </a:solidFill>
              </a:rPr>
              <a:t>【</a:t>
            </a:r>
            <a:r>
              <a:rPr lang="zh-CN" altLang="en-US" sz="3200" dirty="0">
                <a:solidFill>
                  <a:srgbClr val="0000FF"/>
                </a:solidFill>
              </a:rPr>
              <a:t>语境应用</a:t>
            </a:r>
            <a:r>
              <a:rPr lang="en-US" altLang="zh-CN" sz="3200" dirty="0">
                <a:solidFill>
                  <a:srgbClr val="0000FF"/>
                </a:solidFill>
              </a:rPr>
              <a:t>】</a:t>
            </a:r>
            <a:r>
              <a:rPr lang="zh-CN" altLang="en-US" sz="3200" dirty="0">
                <a:solidFill>
                  <a:srgbClr val="0000FF"/>
                </a:solidFill>
              </a:rPr>
              <a:t>完成句子。</a:t>
            </a:r>
            <a:r>
              <a:rPr lang="zh-CN" altLang="en-US" sz="3200" dirty="0"/>
              <a:t> </a:t>
            </a:r>
          </a:p>
          <a:p>
            <a:pPr marL="446088" indent="-446088">
              <a:lnSpc>
                <a:spcPct val="130000"/>
              </a:lnSpc>
            </a:pPr>
            <a:r>
              <a:rPr lang="en-US" altLang="zh-CN" sz="3200" dirty="0" smtClean="0"/>
              <a:t>1</a:t>
            </a:r>
            <a:r>
              <a:rPr lang="en-US" altLang="zh-CN" sz="3200" dirty="0"/>
              <a:t>) Uncle Wang </a:t>
            </a:r>
            <a:r>
              <a:rPr lang="en-US" altLang="zh-CN" sz="3200" dirty="0" smtClean="0"/>
              <a:t>_______________________________ </a:t>
            </a:r>
            <a:r>
              <a:rPr lang="en-US" altLang="zh-CN" sz="3200" dirty="0"/>
              <a:t>(</a:t>
            </a:r>
            <a:r>
              <a:rPr lang="zh-CN" altLang="en-US" sz="3200" dirty="0"/>
              <a:t>到达北京</a:t>
            </a:r>
            <a:r>
              <a:rPr lang="en-US" altLang="zh-CN" sz="3200" dirty="0"/>
              <a:t>) at 3:00 p.m. yesterday.</a:t>
            </a:r>
          </a:p>
          <a:p>
            <a:pPr marL="446088" indent="-446088">
              <a:lnSpc>
                <a:spcPct val="130000"/>
              </a:lnSpc>
            </a:pPr>
            <a:r>
              <a:rPr lang="en-US" altLang="zh-CN" sz="3200" dirty="0" smtClean="0"/>
              <a:t>2</a:t>
            </a:r>
            <a:r>
              <a:rPr lang="en-US" altLang="zh-CN" sz="3200" dirty="0"/>
              <a:t>) The old man tried to </a:t>
            </a:r>
            <a:r>
              <a:rPr lang="en-US" altLang="zh-CN" sz="3200" dirty="0" smtClean="0"/>
              <a:t>__________________________ </a:t>
            </a:r>
            <a:r>
              <a:rPr lang="en-US" altLang="zh-CN" sz="3200" dirty="0"/>
              <a:t>(</a:t>
            </a:r>
            <a:r>
              <a:rPr lang="zh-CN" altLang="en-US" sz="3200" dirty="0"/>
              <a:t>伸手去拿电话</a:t>
            </a:r>
            <a:r>
              <a:rPr lang="en-US" altLang="zh-CN" sz="3200" dirty="0"/>
              <a:t>) 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and call his son. 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3321886" y="2225211"/>
            <a:ext cx="6297493" cy="732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reached </a:t>
            </a:r>
            <a:r>
              <a:rPr lang="en-US" altLang="zh-CN" sz="3200" dirty="0" smtClean="0">
                <a:solidFill>
                  <a:srgbClr val="FF0000"/>
                </a:solidFill>
              </a:rPr>
              <a:t>/ got to /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arrived in Beijing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5054270" y="3504974"/>
            <a:ext cx="3715633" cy="740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reach for the phone</a:t>
            </a:r>
            <a:r>
              <a:rPr lang="en-US" altLang="zh-CN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792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/>
      <p:bldP spid="1157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71464" y="1628800"/>
            <a:ext cx="8424936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85725"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touch  </a:t>
            </a:r>
            <a:r>
              <a:rPr lang="en-US" altLang="zh-CN" sz="3200" i="1" dirty="0">
                <a:solidFill>
                  <a:srgbClr val="FF0000"/>
                </a:solidFill>
                <a:cs typeface="Times New Roman" panose="02020603050405020304" pitchFamily="18" charset="0"/>
              </a:rPr>
              <a:t>v.</a:t>
            </a:r>
            <a:r>
              <a:rPr lang="en-US" altLang="zh-CN" sz="3200" dirty="0">
                <a:cs typeface="Times New Roman" panose="02020603050405020304" pitchFamily="18" charset="0"/>
              </a:rPr>
              <a:t>  </a:t>
            </a:r>
            <a:r>
              <a:rPr lang="zh-CN" altLang="en-US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感动；触摸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smtClean="0">
                <a:solidFill>
                  <a:srgbClr val="FF0000"/>
                </a:solidFill>
              </a:rPr>
              <a:t>touch </a:t>
            </a:r>
            <a:r>
              <a:rPr lang="en-US" altLang="zh-CN" sz="3200" dirty="0">
                <a:solidFill>
                  <a:srgbClr val="FF0000"/>
                </a:solidFill>
              </a:rPr>
              <a:t>one’s heart  </a:t>
            </a:r>
            <a:r>
              <a:rPr lang="zh-CN" altLang="en-US" sz="3200" dirty="0"/>
              <a:t>触动某人的心弦</a:t>
            </a:r>
            <a:endParaRPr lang="en-US" altLang="zh-CN" sz="3200" dirty="0">
              <a:cs typeface="Times New Roman" panose="02020603050405020304" pitchFamily="18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269232" y="2854758"/>
            <a:ext cx="10369152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00100" indent="-8001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636713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0447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452688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86067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31787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7507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23227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68947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9138" indent="-719138" eaLnBrk="1" hangingPunct="1">
              <a:lnSpc>
                <a:spcPct val="12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e.g. </a:t>
            </a:r>
            <a:r>
              <a:rPr lang="en-US" altLang="zh-CN" dirty="0"/>
              <a:t>“Don’t </a:t>
            </a:r>
            <a:r>
              <a:rPr lang="en-US" altLang="zh-CN" dirty="0">
                <a:solidFill>
                  <a:srgbClr val="FF0000"/>
                </a:solidFill>
              </a:rPr>
              <a:t>touch</a:t>
            </a:r>
            <a:r>
              <a:rPr lang="en-US" altLang="zh-CN" dirty="0"/>
              <a:t> the dog!” she shouted.</a:t>
            </a:r>
          </a:p>
          <a:p>
            <a:pPr marL="719138" indent="-719138" eaLnBrk="1" hangingPunct="1">
              <a:lnSpc>
                <a:spcPct val="120000"/>
              </a:lnSpc>
            </a:pPr>
            <a:r>
              <a:rPr lang="en-US" altLang="zh-CN" dirty="0"/>
              <a:t>   </a:t>
            </a:r>
            <a:r>
              <a:rPr lang="en-US" altLang="zh-CN" dirty="0" smtClean="0"/>
              <a:t>    “</a:t>
            </a:r>
            <a:r>
              <a:rPr lang="zh-CN" altLang="en-US" dirty="0"/>
              <a:t>不要碰那只狗！”她大叫。</a:t>
            </a:r>
          </a:p>
          <a:p>
            <a:pPr marL="719138" indent="-719138" eaLnBrk="1" hangingPunct="1">
              <a:lnSpc>
                <a:spcPct val="120000"/>
              </a:lnSpc>
            </a:pPr>
            <a:r>
              <a:rPr lang="en-US" altLang="zh-CN" dirty="0" smtClean="0"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cs typeface="Times New Roman" panose="02020603050405020304" pitchFamily="18" charset="0"/>
              </a:rPr>
              <a:t>I love this song. It can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touch my heart</a:t>
            </a:r>
            <a:r>
              <a:rPr lang="en-US" altLang="zh-CN" dirty="0">
                <a:cs typeface="Times New Roman" panose="02020603050405020304" pitchFamily="18" charset="0"/>
              </a:rPr>
              <a:t>. 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marL="719138" indent="-7938" eaLnBrk="1" hangingPunct="1">
              <a:lnSpc>
                <a:spcPct val="120000"/>
              </a:lnSpc>
            </a:pPr>
            <a:r>
              <a:rPr lang="zh-CN" altLang="en-US" dirty="0" smtClean="0">
                <a:cs typeface="Times New Roman" panose="02020603050405020304" pitchFamily="18" charset="0"/>
              </a:rPr>
              <a:t>我</a:t>
            </a:r>
            <a:r>
              <a:rPr lang="zh-CN" altLang="en-US" dirty="0">
                <a:cs typeface="Times New Roman" panose="02020603050405020304" pitchFamily="18" charset="0"/>
              </a:rPr>
              <a:t>喜欢这首歌，它能触动我的心弦。</a:t>
            </a:r>
            <a:r>
              <a:rPr lang="en-US" altLang="zh-CN" dirty="0">
                <a:cs typeface="Times New Roman" panose="02020603050405020304" pitchFamily="18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11783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1384" y="1556792"/>
            <a:ext cx="10947448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85725"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touch  </a:t>
            </a:r>
            <a:r>
              <a:rPr lang="en-US" altLang="zh-CN" sz="3200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n.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  </a:t>
            </a:r>
            <a:r>
              <a:rPr lang="zh-CN" altLang="en-US" sz="3200" dirty="0" smtClean="0">
                <a:cs typeface="Times New Roman" panose="02020603050405020304" pitchFamily="18" charset="0"/>
              </a:rPr>
              <a:t>触觉；接触</a:t>
            </a:r>
            <a:endParaRPr lang="en-US" altLang="zh-CN" sz="3200" dirty="0" smtClean="0">
              <a:cs typeface="Times New Roman" panose="02020603050405020304" pitchFamily="18" charset="0"/>
            </a:endParaRPr>
          </a:p>
          <a:p>
            <a:pPr indent="-85725" eaLnBrk="1" hangingPunct="1">
              <a:lnSpc>
                <a:spcPct val="120000"/>
              </a:lnSpc>
            </a:pPr>
            <a:r>
              <a:rPr lang="en-US" altLang="zh-CN" sz="3200" dirty="0" smtClean="0">
                <a:solidFill>
                  <a:srgbClr val="FF0000"/>
                </a:solidFill>
              </a:rPr>
              <a:t>keep / stay in touch (with sb.) 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与某人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保持联系</a:t>
            </a:r>
            <a:endParaRPr lang="en-US" altLang="zh-CN" sz="3200" dirty="0" smtClean="0"/>
          </a:p>
          <a:p>
            <a:pPr indent="-85725" eaLnBrk="1" hangingPunct="1">
              <a:lnSpc>
                <a:spcPct val="120000"/>
              </a:lnSpc>
            </a:pPr>
            <a:r>
              <a:rPr lang="en-US" altLang="zh-CN" sz="3200" dirty="0" smtClean="0">
                <a:solidFill>
                  <a:srgbClr val="FF0000"/>
                </a:solidFill>
              </a:rPr>
              <a:t>get in touch </a:t>
            </a:r>
            <a:r>
              <a:rPr lang="zh-CN" altLang="en-US" sz="3200" dirty="0" smtClean="0"/>
              <a:t>取得联系</a:t>
            </a:r>
            <a:endParaRPr lang="en-US" altLang="zh-CN" sz="3200" dirty="0" smtClean="0"/>
          </a:p>
          <a:p>
            <a:pPr marL="717550" indent="-803275" eaLnBrk="1" hangingPunct="1">
              <a:lnSpc>
                <a:spcPct val="120000"/>
              </a:lnSpc>
            </a:pPr>
            <a:r>
              <a:rPr lang="en-US" altLang="zh-CN" sz="3200" dirty="0" smtClean="0">
                <a:cs typeface="Times New Roman" panose="02020603050405020304" pitchFamily="18" charset="0"/>
              </a:rPr>
              <a:t>e.g. Nowadays, we can move around the world and still </a:t>
            </a:r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stay in touch with 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our friends. </a:t>
            </a:r>
          </a:p>
          <a:p>
            <a:pPr marL="717550" indent="1588" eaLnBrk="1" hangingPunct="1">
              <a:lnSpc>
                <a:spcPct val="120000"/>
              </a:lnSpc>
            </a:pPr>
            <a:r>
              <a:rPr lang="zh-CN" altLang="en-US" sz="3200" dirty="0" smtClean="0">
                <a:cs typeface="Times New Roman" panose="02020603050405020304" pitchFamily="18" charset="0"/>
              </a:rPr>
              <a:t>如今，我们能游走全世界，且仍然能与我们的朋友保持联系。</a:t>
            </a:r>
            <a:endParaRPr lang="en-US" altLang="zh-CN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79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1384" y="1772816"/>
            <a:ext cx="1092053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【</a:t>
            </a:r>
            <a:r>
              <a:rPr kumimoji="0" lang="zh-CN" altLang="en-US" sz="32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语境应</a:t>
            </a:r>
            <a:r>
              <a:rPr kumimoji="0" lang="zh-CN" sz="32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用</a:t>
            </a:r>
            <a:r>
              <a:rPr kumimoji="0" lang="zh-CN" altLang="zh-CN" sz="32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】</a:t>
            </a:r>
            <a:r>
              <a:rPr kumimoji="0" lang="zh-CN" sz="32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根据所讲内容将下列汉语句子翻译成英语。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1) </a:t>
            </a:r>
            <a:r>
              <a:rPr kumimoji="0" lang="zh-CN" alt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不要用脏手摸你的脸</a:t>
            </a: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!</a:t>
            </a:r>
          </a:p>
          <a:p>
            <a:pPr marR="0" lvl="0" indent="44608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2) </a:t>
            </a:r>
            <a:r>
              <a:rPr kumimoji="0" lang="zh-CN" alt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我</a:t>
            </a:r>
            <a:r>
              <a:rPr kumimoji="0" lang="zh-CN" alt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今天下午试图与李明取得联系。</a:t>
            </a:r>
          </a:p>
          <a:p>
            <a:pPr marR="0" lvl="0" indent="44608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__________________________________________________</a:t>
            </a:r>
          </a:p>
        </p:txBody>
      </p:sp>
      <p:sp>
        <p:nvSpPr>
          <p:cNvPr id="3" name="矩形 2"/>
          <p:cNvSpPr/>
          <p:nvPr/>
        </p:nvSpPr>
        <p:spPr>
          <a:xfrm>
            <a:off x="1127448" y="2931500"/>
            <a:ext cx="8136904" cy="631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Don’t touch your face with dirty hands!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7448" y="4087583"/>
            <a:ext cx="10123447" cy="631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I tried to get in touch with Li Ming this afternoon.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06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407368" y="548680"/>
            <a:ext cx="11377264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0363" indent="-360363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9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dirty="0" smtClean="0"/>
              <a:t>9. </a:t>
            </a:r>
            <a:r>
              <a:rPr lang="en-US" altLang="zh-CN" dirty="0"/>
              <a:t>I </a:t>
            </a:r>
            <a:r>
              <a:rPr lang="en-US" altLang="zh-CN" dirty="0">
                <a:solidFill>
                  <a:srgbClr val="FF0000"/>
                </a:solidFill>
              </a:rPr>
              <a:t>broke</a:t>
            </a:r>
            <a:r>
              <a:rPr lang="en-US" altLang="zh-CN" dirty="0"/>
              <a:t> my arm last year but she made me laugh and feel better</a:t>
            </a:r>
            <a:r>
              <a:rPr lang="en-US" altLang="zh-CN" dirty="0" smtClean="0"/>
              <a:t>.</a:t>
            </a:r>
          </a:p>
          <a:p>
            <a:pPr indent="-1588" eaLnBrk="1" hangingPunct="1">
              <a:lnSpc>
                <a:spcPct val="110000"/>
              </a:lnSpc>
            </a:pPr>
            <a:r>
              <a:rPr lang="zh-CN" altLang="en-US" dirty="0" smtClean="0"/>
              <a:t>去年我摔断了胳膊，但她逗我开怀大笑，并让我感觉好起来。</a:t>
            </a:r>
            <a:endParaRPr lang="en-US" altLang="zh-CN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95846" y="2171255"/>
            <a:ext cx="6802438" cy="18002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break  </a:t>
            </a:r>
            <a:r>
              <a:rPr lang="en-US" altLang="zh-CN" kern="0" dirty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US" altLang="zh-CN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v</a:t>
            </a:r>
            <a:r>
              <a:rPr lang="en-US" altLang="zh-CN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. (</a:t>
            </a:r>
            <a:r>
              <a:rPr lang="zh-CN" altLang="en-US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使</a:t>
            </a:r>
            <a:r>
              <a:rPr lang="en-US" altLang="zh-CN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 </a:t>
            </a:r>
            <a:r>
              <a:rPr lang="zh-CN" altLang="en-US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破；裂；碎；损坏</a:t>
            </a: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            </a:t>
            </a:r>
            <a:r>
              <a:rPr lang="en-US" altLang="zh-CN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n.</a:t>
            </a:r>
            <a:r>
              <a:rPr lang="en-US" altLang="zh-CN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zh-CN" altLang="en-US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休息</a:t>
            </a: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kern="0" dirty="0">
                <a:solidFill>
                  <a:srgbClr val="0000FF"/>
                </a:solidFill>
                <a:latin typeface="Times New Roman" pitchFamily="18" charset="0"/>
                <a:sym typeface="Arial" charset="0"/>
              </a:rPr>
              <a:t>【</a:t>
            </a:r>
            <a:r>
              <a:rPr lang="zh-CN" altLang="en-US" kern="0" dirty="0">
                <a:solidFill>
                  <a:srgbClr val="0000FF"/>
                </a:solidFill>
                <a:latin typeface="Times New Roman" pitchFamily="18" charset="0"/>
                <a:sym typeface="Arial" charset="0"/>
              </a:rPr>
              <a:t>归纳</a:t>
            </a:r>
            <a:r>
              <a:rPr lang="en-US" altLang="zh-CN" kern="0" dirty="0">
                <a:solidFill>
                  <a:srgbClr val="0000FF"/>
                </a:solidFill>
                <a:latin typeface="Times New Roman" pitchFamily="18" charset="0"/>
                <a:sym typeface="Arial" charset="0"/>
              </a:rPr>
              <a:t>】</a:t>
            </a:r>
            <a:r>
              <a:rPr lang="en-US" altLang="zh-CN" kern="0" dirty="0">
                <a:latin typeface="Times New Roman" pitchFamily="18" charset="0"/>
                <a:sym typeface="Arial" charset="0"/>
              </a:rPr>
              <a:t>break</a:t>
            </a:r>
            <a:r>
              <a:rPr lang="zh-CN" altLang="en-US" kern="0" dirty="0">
                <a:latin typeface="Times New Roman" pitchFamily="18" charset="0"/>
                <a:sym typeface="Arial" charset="0"/>
              </a:rPr>
              <a:t>短语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352030" y="4004171"/>
            <a:ext cx="6553200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itchFamily="18" charset="0"/>
                <a:sym typeface="Arial" charset="0"/>
              </a:rPr>
              <a:t>break the rule</a:t>
            </a:r>
            <a:r>
              <a:rPr lang="en-US" altLang="zh-CN" sz="3200" dirty="0">
                <a:cs typeface="Times New Roman" pitchFamily="18" charset="0"/>
                <a:sym typeface="Arial" charset="0"/>
              </a:rPr>
              <a:t>  </a:t>
            </a:r>
            <a:r>
              <a:rPr lang="zh-CN" altLang="en-US" sz="3200" dirty="0">
                <a:cs typeface="Times New Roman" pitchFamily="18" charset="0"/>
                <a:sym typeface="Arial" charset="0"/>
              </a:rPr>
              <a:t>违反</a:t>
            </a:r>
            <a:r>
              <a:rPr lang="zh-CN" altLang="en-US" sz="3200" dirty="0" smtClean="0">
                <a:cs typeface="Times New Roman" pitchFamily="18" charset="0"/>
                <a:sym typeface="Arial" charset="0"/>
              </a:rPr>
              <a:t>规则</a:t>
            </a:r>
            <a:endParaRPr lang="zh-CN" altLang="en-US" sz="3200" dirty="0">
              <a:cs typeface="Times New Roman" pitchFamily="18" charset="0"/>
              <a:sym typeface="Arial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3200" dirty="0">
                <a:solidFill>
                  <a:srgbClr val="FF0000"/>
                </a:solidFill>
                <a:cs typeface="Times New Roman" pitchFamily="18" charset="0"/>
                <a:sym typeface="Arial" charset="0"/>
              </a:rPr>
              <a:t>break off</a:t>
            </a:r>
            <a:r>
              <a:rPr lang="en-US" altLang="zh-CN" sz="3200" dirty="0">
                <a:cs typeface="Times New Roman" pitchFamily="18" charset="0"/>
                <a:sym typeface="Arial" charset="0"/>
              </a:rPr>
              <a:t>          </a:t>
            </a:r>
            <a:r>
              <a:rPr lang="zh-CN" altLang="en-US" sz="3200" dirty="0">
                <a:cs typeface="Times New Roman" pitchFamily="18" charset="0"/>
                <a:sym typeface="Arial" charset="0"/>
              </a:rPr>
              <a:t>突然中止；</a:t>
            </a:r>
            <a:r>
              <a:rPr lang="zh-CN" altLang="en-US" sz="3200" dirty="0" smtClean="0">
                <a:cs typeface="Times New Roman" pitchFamily="18" charset="0"/>
                <a:sym typeface="Arial" charset="0"/>
              </a:rPr>
              <a:t>中断</a:t>
            </a:r>
            <a:endParaRPr lang="zh-CN" altLang="en-US" sz="3200" dirty="0">
              <a:cs typeface="Times New Roman" pitchFamily="18" charset="0"/>
              <a:sym typeface="Arial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3200" dirty="0">
                <a:solidFill>
                  <a:srgbClr val="FF0000"/>
                </a:solidFill>
                <a:cs typeface="Times New Roman" pitchFamily="18" charset="0"/>
                <a:sym typeface="Arial" charset="0"/>
              </a:rPr>
              <a:t>break down</a:t>
            </a:r>
            <a:r>
              <a:rPr lang="en-US" altLang="zh-CN" sz="3200" dirty="0">
                <a:cs typeface="Times New Roman" pitchFamily="18" charset="0"/>
                <a:sym typeface="Arial" charset="0"/>
              </a:rPr>
              <a:t>     </a:t>
            </a:r>
            <a:r>
              <a:rPr lang="zh-CN" altLang="en-US" sz="3200" dirty="0">
                <a:cs typeface="Times New Roman" pitchFamily="18" charset="0"/>
                <a:sym typeface="Arial" charset="0"/>
              </a:rPr>
              <a:t>停止运转；出故障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3200" dirty="0">
                <a:solidFill>
                  <a:srgbClr val="FF0000"/>
                </a:solidFill>
                <a:cs typeface="Times New Roman" pitchFamily="18" charset="0"/>
                <a:sym typeface="Arial" charset="0"/>
              </a:rPr>
              <a:t>have a break</a:t>
            </a:r>
            <a:r>
              <a:rPr lang="zh-CN" altLang="en-US" sz="3200" dirty="0">
                <a:cs typeface="Times New Roman" pitchFamily="18" charset="0"/>
                <a:sym typeface="Arial" charset="0"/>
              </a:rPr>
              <a:t>    </a:t>
            </a:r>
            <a:r>
              <a:rPr lang="en-US" altLang="zh-CN" sz="3200" dirty="0">
                <a:cs typeface="Times New Roman" pitchFamily="18" charset="0"/>
                <a:sym typeface="Arial" charset="0"/>
              </a:rPr>
              <a:t>(</a:t>
            </a:r>
            <a:r>
              <a:rPr lang="zh-CN" altLang="en-US" sz="3200" dirty="0">
                <a:cs typeface="Times New Roman" pitchFamily="18" charset="0"/>
                <a:sym typeface="Arial" charset="0"/>
              </a:rPr>
              <a:t>课间</a:t>
            </a:r>
            <a:r>
              <a:rPr lang="en-US" altLang="zh-CN" sz="3200" dirty="0">
                <a:cs typeface="Times New Roman" pitchFamily="18" charset="0"/>
                <a:sym typeface="Arial" charset="0"/>
              </a:rPr>
              <a:t>)</a:t>
            </a:r>
            <a:r>
              <a:rPr lang="zh-CN" altLang="en-US" sz="3200" dirty="0">
                <a:cs typeface="Times New Roman" pitchFamily="18" charset="0"/>
                <a:sym typeface="Arial" charset="0"/>
              </a:rPr>
              <a:t>休息一下 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418" y="5013821"/>
            <a:ext cx="120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200" dirty="0">
                <a:solidFill>
                  <a:srgbClr val="0000FF"/>
                </a:solidFill>
                <a:sym typeface="Arial" charset="0"/>
              </a:rPr>
              <a:t>break</a:t>
            </a:r>
            <a:endParaRPr lang="zh-CN" altLang="en-US" sz="3200" dirty="0">
              <a:solidFill>
                <a:srgbClr val="0000FF"/>
              </a:solidFill>
              <a:sym typeface="Arial" charset="0"/>
            </a:endParaRP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207568" y="4293096"/>
            <a:ext cx="144463" cy="2016125"/>
          </a:xfrm>
          <a:prstGeom prst="leftBrace">
            <a:avLst>
              <a:gd name="adj1" fmla="val 230072"/>
              <a:gd name="adj2" fmla="val 50000"/>
            </a:avLst>
          </a:prstGeom>
          <a:noFill/>
          <a:ln w="9525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 altLang="en-US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376" y="908720"/>
            <a:ext cx="10945216" cy="4968552"/>
          </a:xfrm>
        </p:spPr>
        <p:txBody>
          <a:bodyPr/>
          <a:lstStyle/>
          <a:p>
            <a:pPr marL="446088" indent="-446088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语境应用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】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翻译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完成句子。</a:t>
            </a:r>
          </a:p>
          <a:p>
            <a:pPr marL="446088" indent="-446088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我昨天打碎了一个碗。</a:t>
            </a:r>
          </a:p>
          <a:p>
            <a:pPr marL="446088" indent="-446088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 marL="446088" indent="-446088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孩子们有课间休息。</a:t>
            </a:r>
          </a:p>
          <a:p>
            <a:pPr marL="446088" indent="-446088">
              <a:lnSpc>
                <a:spcPct val="110000"/>
              </a:lnSpc>
              <a:spcBef>
                <a:spcPct val="0"/>
              </a:spcBef>
              <a:buNone/>
            </a:pPr>
            <a:endParaRPr lang="zh-CN" alt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446088" indent="-446088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3) Dave is a good boy. He never ______________________ (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违反校规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zh-CN" alt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446088" indent="-446088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4) My TV set ____________ (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出故障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) last night, so I didn’t watch the game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983164" y="1930881"/>
            <a:ext cx="4590103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buFont typeface="Arial" charset="0"/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I broke a bowl yesterday.</a:t>
            </a:r>
          </a:p>
        </p:txBody>
      </p:sp>
      <p:sp>
        <p:nvSpPr>
          <p:cNvPr id="419845" name="Rectangle 5"/>
          <p:cNvSpPr>
            <a:spLocks noChangeArrowheads="1"/>
          </p:cNvSpPr>
          <p:nvPr/>
        </p:nvSpPr>
        <p:spPr bwMode="auto">
          <a:xfrm>
            <a:off x="3143672" y="4667187"/>
            <a:ext cx="2467920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110000"/>
              </a:lnSpc>
              <a:buFont typeface="Arial" charset="0"/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broke down  </a:t>
            </a:r>
          </a:p>
        </p:txBody>
      </p:sp>
      <p:sp>
        <p:nvSpPr>
          <p:cNvPr id="419847" name="Rectangle 7"/>
          <p:cNvSpPr>
            <a:spLocks noChangeArrowheads="1"/>
          </p:cNvSpPr>
          <p:nvPr/>
        </p:nvSpPr>
        <p:spPr bwMode="auto">
          <a:xfrm>
            <a:off x="6167740" y="3574659"/>
            <a:ext cx="4179927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Font typeface="Arial" charset="0"/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breaks </a:t>
            </a:r>
            <a:r>
              <a:rPr lang="en-US" altLang="zh-CN" sz="3200" dirty="0" smtClean="0">
                <a:solidFill>
                  <a:srgbClr val="FF0000"/>
                </a:solidFill>
              </a:rPr>
              <a:t>the school rules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19848" name="Rectangle 8"/>
          <p:cNvSpPr>
            <a:spLocks noChangeArrowheads="1"/>
          </p:cNvSpPr>
          <p:nvPr/>
        </p:nvSpPr>
        <p:spPr bwMode="auto">
          <a:xfrm>
            <a:off x="1042435" y="3071348"/>
            <a:ext cx="7684668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buFont typeface="Arial" charset="0"/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The children have a break between classes.</a:t>
            </a:r>
          </a:p>
        </p:txBody>
      </p:sp>
    </p:spTree>
    <p:extLst>
      <p:ext uri="{BB962C8B-B14F-4D97-AF65-F5344CB8AC3E}">
        <p14:creationId xmlns:p14="http://schemas.microsoft.com/office/powerpoint/2010/main" val="55231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/>
      <p:bldP spid="419845" grpId="0"/>
      <p:bldP spid="419847" grpId="0"/>
      <p:bldP spid="4198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335360" y="476672"/>
            <a:ext cx="11377264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0363" indent="-360363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9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623888" indent="-623888" eaLnBrk="1" hangingPunct="1">
              <a:lnSpc>
                <a:spcPct val="120000"/>
              </a:lnSpc>
            </a:pPr>
            <a:r>
              <a:rPr lang="en-US" altLang="zh-CN" dirty="0" smtClean="0"/>
              <a:t>10. </a:t>
            </a:r>
            <a:r>
              <a:rPr lang="en-US" altLang="zh-CN" dirty="0"/>
              <a:t>My best friend </a:t>
            </a:r>
            <a:r>
              <a:rPr lang="en-US" altLang="zh-CN" dirty="0">
                <a:solidFill>
                  <a:srgbClr val="0000FF"/>
                </a:solidFill>
              </a:rPr>
              <a:t>is similar to </a:t>
            </a:r>
            <a:r>
              <a:rPr lang="en-US" altLang="zh-CN" dirty="0"/>
              <a:t>Larry </a:t>
            </a:r>
            <a:r>
              <a:rPr lang="en-US" altLang="zh-CN" dirty="0" smtClean="0"/>
              <a:t>because she’s less hard-working than me.</a:t>
            </a:r>
            <a:endParaRPr lang="en-US" altLang="zh-CN" dirty="0" smtClean="0"/>
          </a:p>
          <a:p>
            <a:pPr marL="623888" indent="7938" eaLnBrk="1" hangingPunct="1">
              <a:lnSpc>
                <a:spcPct val="120000"/>
              </a:lnSpc>
            </a:pPr>
            <a:r>
              <a:rPr lang="zh-CN" altLang="en-US" dirty="0" smtClean="0"/>
              <a:t>我最好的朋友与拉里</a:t>
            </a:r>
            <a:r>
              <a:rPr lang="zh-CN" altLang="en-US" dirty="0" smtClean="0"/>
              <a:t>相似因为她没我勤奋。</a:t>
            </a:r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</a:p>
          <a:p>
            <a:pPr marL="623888" indent="7938"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similar</a:t>
            </a:r>
            <a:r>
              <a:rPr lang="zh-CN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CN" i="1" dirty="0">
                <a:solidFill>
                  <a:srgbClr val="FF0000"/>
                </a:solidFill>
              </a:rPr>
              <a:t>adj.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相似的；相仿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1424" y="2915217"/>
            <a:ext cx="7704410" cy="120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dirty="0" smtClean="0">
                <a:solidFill>
                  <a:srgbClr val="FF0000"/>
                </a:solidFill>
                <a:cs typeface="Times New Roman" pitchFamily="18" charset="0"/>
                <a:sym typeface="Arial" charset="0"/>
              </a:rPr>
              <a:t>be </a:t>
            </a:r>
            <a:r>
              <a:rPr lang="en-US" altLang="zh-CN" sz="3200" dirty="0">
                <a:solidFill>
                  <a:srgbClr val="FF0000"/>
                </a:solidFill>
                <a:cs typeface="Times New Roman" pitchFamily="18" charset="0"/>
                <a:sym typeface="Arial" charset="0"/>
              </a:rPr>
              <a:t>similar to</a:t>
            </a:r>
            <a:r>
              <a:rPr lang="en-US" altLang="zh-CN" sz="3200" dirty="0">
                <a:cs typeface="Times New Roman" pitchFamily="18" charset="0"/>
                <a:sym typeface="Arial" charset="0"/>
              </a:rPr>
              <a:t>  </a:t>
            </a:r>
            <a:r>
              <a:rPr lang="zh-CN" altLang="en-US" sz="3200" dirty="0">
                <a:cs typeface="Times New Roman" pitchFamily="18" charset="0"/>
                <a:sym typeface="Arial" charset="0"/>
              </a:rPr>
              <a:t>与</a:t>
            </a:r>
            <a:r>
              <a:rPr lang="en-US" altLang="zh-CN" sz="3200" dirty="0">
                <a:latin typeface="+mj-ea"/>
                <a:ea typeface="+mj-ea"/>
                <a:cs typeface="Times New Roman" pitchFamily="18" charset="0"/>
                <a:sym typeface="Arial" charset="0"/>
              </a:rPr>
              <a:t>……</a:t>
            </a:r>
            <a:r>
              <a:rPr lang="zh-CN" altLang="en-US" sz="3200" dirty="0">
                <a:latin typeface="+mj-ea"/>
                <a:ea typeface="+mj-ea"/>
                <a:cs typeface="Times New Roman" pitchFamily="18" charset="0"/>
                <a:sym typeface="Arial" charset="0"/>
              </a:rPr>
              <a:t>相似</a:t>
            </a:r>
            <a:r>
              <a:rPr lang="en-US" altLang="zh-CN" sz="3200" dirty="0">
                <a:latin typeface="+mj-ea"/>
                <a:ea typeface="+mj-ea"/>
                <a:cs typeface="Times New Roman" pitchFamily="18" charset="0"/>
                <a:sym typeface="Arial" charset="0"/>
              </a:rPr>
              <a:t>/</a:t>
            </a:r>
            <a:r>
              <a:rPr lang="zh-CN" altLang="en-US" sz="3200" dirty="0">
                <a:latin typeface="+mj-ea"/>
                <a:ea typeface="+mj-ea"/>
                <a:cs typeface="Times New Roman" pitchFamily="18" charset="0"/>
                <a:sym typeface="Arial" charset="0"/>
              </a:rPr>
              <a:t>相仿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3200" dirty="0">
                <a:solidFill>
                  <a:srgbClr val="FF0000"/>
                </a:solidFill>
                <a:cs typeface="Times New Roman" pitchFamily="18" charset="0"/>
                <a:sym typeface="Arial" charset="0"/>
              </a:rPr>
              <a:t>be similar in</a:t>
            </a:r>
            <a:r>
              <a:rPr lang="en-US" altLang="zh-CN" sz="3200" dirty="0">
                <a:cs typeface="Times New Roman" pitchFamily="18" charset="0"/>
                <a:sym typeface="Arial" charset="0"/>
              </a:rPr>
              <a:t>  </a:t>
            </a:r>
            <a:r>
              <a:rPr lang="zh-CN" altLang="en-US" sz="3200" dirty="0">
                <a:cs typeface="Times New Roman" pitchFamily="18" charset="0"/>
                <a:sym typeface="Arial" charset="0"/>
              </a:rPr>
              <a:t>在某方面相似</a:t>
            </a:r>
            <a:r>
              <a:rPr lang="en-US" altLang="zh-CN" sz="3200" dirty="0">
                <a:cs typeface="Times New Roman" pitchFamily="18" charset="0"/>
                <a:sym typeface="Arial" charset="0"/>
              </a:rPr>
              <a:t>/</a:t>
            </a:r>
            <a:r>
              <a:rPr lang="zh-CN" altLang="en-US" sz="3200" dirty="0">
                <a:cs typeface="Times New Roman" pitchFamily="18" charset="0"/>
                <a:sym typeface="Arial" charset="0"/>
              </a:rPr>
              <a:t>相仿</a:t>
            </a:r>
          </a:p>
        </p:txBody>
      </p:sp>
      <p:sp>
        <p:nvSpPr>
          <p:cNvPr id="6" name="矩形 5"/>
          <p:cNvSpPr/>
          <p:nvPr/>
        </p:nvSpPr>
        <p:spPr>
          <a:xfrm>
            <a:off x="882282" y="4068580"/>
            <a:ext cx="10281726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</a:rPr>
              <a:t>e.g. Your </a:t>
            </a:r>
            <a:r>
              <a:rPr lang="en-US" altLang="zh-CN" sz="3200" dirty="0">
                <a:solidFill>
                  <a:srgbClr val="000000"/>
                </a:solidFill>
              </a:rPr>
              <a:t>views on education </a:t>
            </a:r>
            <a:r>
              <a:rPr lang="en-US" altLang="zh-CN" sz="3200" dirty="0">
                <a:solidFill>
                  <a:srgbClr val="FF0000"/>
                </a:solidFill>
              </a:rPr>
              <a:t>are similar to </a:t>
            </a:r>
            <a:r>
              <a:rPr lang="en-US" altLang="zh-CN" sz="3200" dirty="0" err="1">
                <a:solidFill>
                  <a:srgbClr val="000000"/>
                </a:solidFill>
              </a:rPr>
              <a:t>Mr</a:t>
            </a:r>
            <a:r>
              <a:rPr lang="en-US" altLang="zh-CN" sz="3200" dirty="0">
                <a:solidFill>
                  <a:srgbClr val="000000"/>
                </a:solidFill>
              </a:rPr>
              <a:t> Wang’s</a:t>
            </a:r>
            <a:r>
              <a:rPr lang="en-US" altLang="zh-CN" sz="3200" dirty="0" smtClean="0">
                <a:solidFill>
                  <a:srgbClr val="000000"/>
                </a:solidFill>
              </a:rPr>
              <a:t>.</a:t>
            </a:r>
          </a:p>
          <a:p>
            <a:pPr lvl="0" indent="711200">
              <a:lnSpc>
                <a:spcPct val="120000"/>
              </a:lnSpc>
            </a:pPr>
            <a:r>
              <a:rPr lang="zh-CN" altLang="en-US" sz="3200" dirty="0">
                <a:solidFill>
                  <a:srgbClr val="000000"/>
                </a:solidFill>
              </a:rPr>
              <a:t>你</a:t>
            </a:r>
            <a:r>
              <a:rPr lang="zh-CN" altLang="en-US" sz="3200" dirty="0" smtClean="0">
                <a:solidFill>
                  <a:srgbClr val="000000"/>
                </a:solidFill>
              </a:rPr>
              <a:t>对教育的看法和王先生相似。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lvl="0" indent="711200"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</a:rPr>
              <a:t>The </a:t>
            </a:r>
            <a:r>
              <a:rPr lang="en-US" altLang="zh-CN" sz="3200" dirty="0">
                <a:solidFill>
                  <a:srgbClr val="000000"/>
                </a:solidFill>
              </a:rPr>
              <a:t>two cars </a:t>
            </a:r>
            <a:r>
              <a:rPr lang="en-US" altLang="zh-CN" sz="3200" dirty="0">
                <a:solidFill>
                  <a:srgbClr val="FF0000"/>
                </a:solidFill>
              </a:rPr>
              <a:t>are similar </a:t>
            </a:r>
            <a:r>
              <a:rPr lang="en-US" altLang="zh-CN" sz="3200" dirty="0">
                <a:solidFill>
                  <a:srgbClr val="000000"/>
                </a:solidFill>
              </a:rPr>
              <a:t>only </a:t>
            </a:r>
            <a:r>
              <a:rPr lang="en-US" altLang="zh-CN" sz="3200" dirty="0">
                <a:solidFill>
                  <a:srgbClr val="FF0000"/>
                </a:solidFill>
              </a:rPr>
              <a:t>in</a:t>
            </a:r>
            <a:r>
              <a:rPr lang="en-US" altLang="zh-CN" sz="3200" dirty="0">
                <a:solidFill>
                  <a:srgbClr val="000000"/>
                </a:solidFill>
              </a:rPr>
              <a:t> color</a:t>
            </a:r>
            <a:r>
              <a:rPr lang="en-US" altLang="zh-CN" sz="3200" dirty="0" smtClean="0">
                <a:solidFill>
                  <a:srgbClr val="000000"/>
                </a:solidFill>
              </a:rPr>
              <a:t>.</a:t>
            </a:r>
          </a:p>
          <a:p>
            <a:pPr lvl="0" indent="711200">
              <a:lnSpc>
                <a:spcPct val="120000"/>
              </a:lnSpc>
            </a:pPr>
            <a:r>
              <a:rPr lang="zh-CN" altLang="en-US" sz="3200" dirty="0" smtClean="0">
                <a:solidFill>
                  <a:srgbClr val="000000"/>
                </a:solidFill>
              </a:rPr>
              <a:t>这两</a:t>
            </a:r>
            <a:r>
              <a:rPr lang="zh-CN" altLang="en-US" sz="3200" dirty="0">
                <a:solidFill>
                  <a:srgbClr val="000000"/>
                </a:solidFill>
              </a:rPr>
              <a:t>辆</a:t>
            </a:r>
            <a:r>
              <a:rPr lang="zh-CN" altLang="en-US" sz="3200" dirty="0" smtClean="0">
                <a:solidFill>
                  <a:srgbClr val="000000"/>
                </a:solidFill>
              </a:rPr>
              <a:t>车只有颜色相似。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877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1424" y="2204864"/>
            <a:ext cx="10513168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【</a:t>
            </a:r>
            <a:r>
              <a:rPr kumimoji="0" lang="zh-CN" altLang="en-US" sz="32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语境应</a:t>
            </a:r>
            <a:r>
              <a:rPr kumimoji="0" lang="zh-CN" sz="32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用</a:t>
            </a:r>
            <a:r>
              <a:rPr kumimoji="0" lang="zh-CN" altLang="zh-CN" sz="32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】</a:t>
            </a:r>
            <a:r>
              <a:rPr kumimoji="0" lang="zh-CN" sz="32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根据句意，用恰当的介词填空。</a:t>
            </a:r>
          </a:p>
          <a:p>
            <a:pPr>
              <a:lnSpc>
                <a:spcPct val="120000"/>
              </a:lnSpc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1) </a:t>
            </a:r>
            <a:r>
              <a:rPr lang="en-US" altLang="zh-CN" sz="3200" dirty="0"/>
              <a:t>—Does Lisa have a new mobile phone?</a:t>
            </a:r>
          </a:p>
          <a:p>
            <a:pPr indent="358775">
              <a:lnSpc>
                <a:spcPct val="120000"/>
              </a:lnSpc>
            </a:pPr>
            <a:r>
              <a:rPr lang="en-US" altLang="zh-CN" sz="3200" dirty="0"/>
              <a:t>—Yes. In fact, it is quite similar ________ yours.   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2</a:t>
            </a: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) The two cars are similar only ________ color.</a:t>
            </a:r>
          </a:p>
        </p:txBody>
      </p:sp>
      <p:sp>
        <p:nvSpPr>
          <p:cNvPr id="3" name="文本框 2"/>
          <p:cNvSpPr txBox="1"/>
          <p:nvPr/>
        </p:nvSpPr>
        <p:spPr>
          <a:xfrm flipH="1">
            <a:off x="7270178" y="3386139"/>
            <a:ext cx="576064" cy="63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FF0000"/>
                </a:solidFill>
              </a:rPr>
              <a:t>to</a:t>
            </a:r>
            <a:endParaRPr lang="zh-CN" alt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32104" y="4023530"/>
            <a:ext cx="526106" cy="631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FF0000"/>
                </a:solidFill>
              </a:rPr>
              <a:t>in</a:t>
            </a:r>
            <a:endParaRPr lang="zh-CN" alt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95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368" y="404664"/>
            <a:ext cx="10945216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/>
              <a:t>2. I’m shy so </a:t>
            </a:r>
            <a:r>
              <a:rPr lang="en-US" altLang="zh-CN" sz="3200" dirty="0" smtClean="0">
                <a:solidFill>
                  <a:srgbClr val="FF0000"/>
                </a:solidFill>
              </a:rPr>
              <a:t>it’s</a:t>
            </a:r>
            <a:r>
              <a:rPr lang="en-US" altLang="zh-CN" sz="3200" dirty="0" smtClean="0"/>
              <a:t> not </a:t>
            </a:r>
            <a:r>
              <a:rPr lang="en-US" altLang="zh-CN" sz="3200" dirty="0" smtClean="0">
                <a:solidFill>
                  <a:srgbClr val="FF0000"/>
                </a:solidFill>
              </a:rPr>
              <a:t>easy for </a:t>
            </a:r>
            <a:r>
              <a:rPr lang="en-US" altLang="zh-CN" sz="3200" dirty="0" smtClean="0"/>
              <a:t>me to make friends.</a:t>
            </a:r>
          </a:p>
          <a:p>
            <a:pPr indent="358775">
              <a:lnSpc>
                <a:spcPct val="120000"/>
              </a:lnSpc>
            </a:pPr>
            <a:r>
              <a:rPr lang="zh-CN" altLang="en-US" sz="3200" dirty="0" smtClean="0"/>
              <a:t>我比较腼腆，所以我不那么容易交上朋友。</a:t>
            </a:r>
            <a:endParaRPr lang="en-US" altLang="zh-CN" sz="3200" dirty="0" smtClean="0"/>
          </a:p>
          <a:p>
            <a:pPr marL="358775">
              <a:lnSpc>
                <a:spcPct val="120000"/>
              </a:lnSpc>
            </a:pPr>
            <a:r>
              <a:rPr lang="en-US" altLang="zh-CN" sz="3200" dirty="0" smtClean="0">
                <a:solidFill>
                  <a:srgbClr val="FF0000"/>
                </a:solidFill>
              </a:rPr>
              <a:t>It’s + </a:t>
            </a:r>
            <a:r>
              <a:rPr lang="en-US" altLang="zh-CN" sz="3200" i="1" dirty="0" err="1" smtClean="0">
                <a:solidFill>
                  <a:srgbClr val="FF0000"/>
                </a:solidFill>
              </a:rPr>
              <a:t>adj</a:t>
            </a:r>
            <a:r>
              <a:rPr lang="en-US" altLang="zh-CN" sz="3200" dirty="0" smtClean="0">
                <a:solidFill>
                  <a:srgbClr val="FF0000"/>
                </a:solidFill>
              </a:rPr>
              <a:t>.+for sb. to do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sth</a:t>
            </a:r>
            <a:r>
              <a:rPr lang="en-US" altLang="zh-CN" sz="3200" dirty="0" smtClean="0">
                <a:solidFill>
                  <a:srgbClr val="FF0000"/>
                </a:solidFill>
              </a:rPr>
              <a:t>. </a:t>
            </a:r>
            <a:r>
              <a:rPr lang="zh-CN" altLang="en-US" sz="3200" dirty="0" smtClean="0"/>
              <a:t>对某人来说，做某事是</a:t>
            </a:r>
            <a:r>
              <a:rPr lang="en-US" altLang="zh-CN" sz="3200" dirty="0" smtClean="0">
                <a:latin typeface="+mn-ea"/>
                <a:ea typeface="+mn-ea"/>
              </a:rPr>
              <a:t>……</a:t>
            </a:r>
            <a:r>
              <a:rPr lang="zh-CN" altLang="en-US" sz="3200" dirty="0" smtClean="0"/>
              <a:t>的。另一固定句式为 </a:t>
            </a:r>
            <a:r>
              <a:rPr lang="en-US" altLang="zh-CN" sz="3200" dirty="0" smtClean="0">
                <a:solidFill>
                  <a:srgbClr val="FF0000"/>
                </a:solidFill>
              </a:rPr>
              <a:t>It’s + </a:t>
            </a:r>
            <a:r>
              <a:rPr lang="en-US" altLang="zh-CN" sz="3200" i="1" dirty="0" smtClean="0">
                <a:solidFill>
                  <a:srgbClr val="FF0000"/>
                </a:solidFill>
              </a:rPr>
              <a:t>adj</a:t>
            </a:r>
            <a:r>
              <a:rPr lang="en-US" altLang="zh-CN" sz="3200" dirty="0" smtClean="0">
                <a:solidFill>
                  <a:srgbClr val="FF0000"/>
                </a:solidFill>
              </a:rPr>
              <a:t>. + of sb. to do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sth</a:t>
            </a:r>
            <a:r>
              <a:rPr lang="en-US" altLang="zh-CN" sz="3200" dirty="0" smtClean="0">
                <a:solidFill>
                  <a:srgbClr val="FF0000"/>
                </a:solidFill>
              </a:rPr>
              <a:t>. </a:t>
            </a:r>
            <a:r>
              <a:rPr lang="zh-CN" altLang="en-US" sz="3200" dirty="0" smtClean="0"/>
              <a:t>某人做某事是</a:t>
            </a:r>
            <a:r>
              <a:rPr lang="en-US" altLang="zh-CN" sz="3200" dirty="0" smtClean="0">
                <a:latin typeface="+mn-ea"/>
                <a:ea typeface="+mn-ea"/>
                <a:cs typeface="Times New Roman" panose="02020603050405020304" pitchFamily="18" charset="0"/>
              </a:rPr>
              <a:t>……</a:t>
            </a:r>
            <a:r>
              <a:rPr lang="zh-CN" altLang="en-US" sz="3200" dirty="0" smtClean="0"/>
              <a:t>的。两个句中的</a:t>
            </a:r>
            <a:r>
              <a:rPr lang="en-US" altLang="zh-CN" sz="3200" dirty="0" smtClean="0"/>
              <a:t>it</a:t>
            </a:r>
            <a:r>
              <a:rPr lang="zh-CN" altLang="en-US" sz="3200" dirty="0" smtClean="0"/>
              <a:t>都是形式主语，真正的主语是后面的动词不定式结构。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67408" y="3933056"/>
            <a:ext cx="10513168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FF0000"/>
                </a:solidFill>
              </a:rPr>
              <a:t>It’s + </a:t>
            </a:r>
            <a:r>
              <a:rPr lang="en-US" altLang="zh-CN" sz="3200" i="1" dirty="0">
                <a:solidFill>
                  <a:srgbClr val="FF0000"/>
                </a:solidFill>
              </a:rPr>
              <a:t>adj</a:t>
            </a:r>
            <a:r>
              <a:rPr lang="en-US" altLang="zh-CN" sz="3200" dirty="0" smtClean="0">
                <a:solidFill>
                  <a:srgbClr val="FF0000"/>
                </a:solidFill>
              </a:rPr>
              <a:t>. </a:t>
            </a:r>
            <a:r>
              <a:rPr lang="en-US" altLang="zh-CN" sz="3200" dirty="0" smtClean="0"/>
              <a:t>(</a:t>
            </a:r>
            <a:r>
              <a:rPr lang="en-US" altLang="zh-CN" sz="3200" dirty="0"/>
              <a:t>easy, difficult, necessary, dangerous, possible</a:t>
            </a:r>
            <a:r>
              <a:rPr lang="zh-CN" altLang="en-US" sz="3200" dirty="0" smtClean="0"/>
              <a:t>等表事物特征的词</a:t>
            </a:r>
            <a:r>
              <a:rPr lang="en-US" altLang="zh-CN" sz="3200" dirty="0" smtClean="0"/>
              <a:t>) </a:t>
            </a:r>
            <a:r>
              <a:rPr lang="en-US" altLang="zh-CN" sz="3200" dirty="0" smtClean="0">
                <a:solidFill>
                  <a:srgbClr val="FF0000"/>
                </a:solidFill>
              </a:rPr>
              <a:t>+ for sb. + to do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sth</a:t>
            </a:r>
            <a:r>
              <a:rPr lang="en-US" altLang="zh-CN" sz="3200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FF0000"/>
                </a:solidFill>
              </a:rPr>
              <a:t>It’s + </a:t>
            </a:r>
            <a:r>
              <a:rPr lang="en-US" altLang="zh-CN" sz="3200" i="1" dirty="0" smtClean="0">
                <a:solidFill>
                  <a:srgbClr val="FF0000"/>
                </a:solidFill>
              </a:rPr>
              <a:t>adj</a:t>
            </a:r>
            <a:r>
              <a:rPr lang="en-US" altLang="zh-CN" sz="3200" dirty="0">
                <a:solidFill>
                  <a:srgbClr val="FF0000"/>
                </a:solidFill>
              </a:rPr>
              <a:t>. </a:t>
            </a:r>
            <a:r>
              <a:rPr lang="en-US" altLang="zh-CN" sz="3200" dirty="0" smtClean="0"/>
              <a:t>(</a:t>
            </a:r>
            <a:r>
              <a:rPr lang="en-US" altLang="zh-CN" sz="3200" dirty="0"/>
              <a:t>kind, brave, fine, stupid, clever, wise</a:t>
            </a:r>
            <a:r>
              <a:rPr lang="zh-CN" altLang="en-US" sz="3200" dirty="0" smtClean="0"/>
              <a:t>等表人物性格、品质</a:t>
            </a:r>
            <a:r>
              <a:rPr lang="en-US" altLang="zh-CN" sz="3200" dirty="0" smtClean="0"/>
              <a:t>) </a:t>
            </a:r>
            <a:r>
              <a:rPr lang="en-US" altLang="zh-CN" sz="3200" dirty="0" smtClean="0">
                <a:solidFill>
                  <a:srgbClr val="FF0000"/>
                </a:solidFill>
              </a:rPr>
              <a:t>+ sb. + to do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sth</a:t>
            </a:r>
            <a:r>
              <a:rPr lang="en-US" altLang="zh-CN" sz="3200" dirty="0" smtClean="0">
                <a:solidFill>
                  <a:srgbClr val="FF0000"/>
                </a:solidFill>
              </a:rPr>
              <a:t>.</a:t>
            </a:r>
            <a:endParaRPr lang="zh-CN" alt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3392" y="2060848"/>
            <a:ext cx="107291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/>
              <a:t>e.g. It’s </a:t>
            </a:r>
            <a:r>
              <a:rPr lang="en-US" altLang="zh-CN" sz="3200" u="sng" dirty="0" smtClean="0"/>
              <a:t>dangerous</a:t>
            </a:r>
            <a:r>
              <a:rPr lang="en-US" altLang="zh-CN" sz="3200" dirty="0" smtClean="0"/>
              <a:t> </a:t>
            </a:r>
            <a:r>
              <a:rPr lang="en-US" altLang="zh-CN" sz="3200" u="sng" dirty="0" smtClean="0">
                <a:solidFill>
                  <a:srgbClr val="FF0000"/>
                </a:solidFill>
              </a:rPr>
              <a:t>for</a:t>
            </a:r>
            <a:r>
              <a:rPr lang="en-US" altLang="zh-CN" sz="3200" dirty="0" smtClean="0"/>
              <a:t> a child to stay at home alone.</a:t>
            </a:r>
          </a:p>
          <a:p>
            <a:pPr indent="719138">
              <a:lnSpc>
                <a:spcPct val="120000"/>
              </a:lnSpc>
            </a:pPr>
            <a:r>
              <a:rPr lang="zh-CN" altLang="en-US" sz="3200" dirty="0" smtClean="0"/>
              <a:t>对一个孩子来说，自己一个人待在家里是很危险的。</a:t>
            </a:r>
            <a:endParaRPr lang="en-US" altLang="zh-CN" sz="3200" dirty="0" smtClean="0"/>
          </a:p>
          <a:p>
            <a:pPr indent="719138">
              <a:lnSpc>
                <a:spcPct val="120000"/>
              </a:lnSpc>
            </a:pPr>
            <a:r>
              <a:rPr lang="en-US" altLang="zh-CN" sz="3200" dirty="0" smtClean="0"/>
              <a:t>It’s very </a:t>
            </a:r>
            <a:r>
              <a:rPr lang="en-US" altLang="zh-CN" sz="3200" u="sng" dirty="0" smtClean="0"/>
              <a:t>nice</a:t>
            </a:r>
            <a:r>
              <a:rPr lang="en-US" altLang="zh-CN" sz="3200" dirty="0" smtClean="0"/>
              <a:t> </a:t>
            </a:r>
            <a:r>
              <a:rPr lang="en-US" altLang="zh-CN" sz="3200" u="sng" dirty="0" smtClean="0">
                <a:solidFill>
                  <a:srgbClr val="FF0000"/>
                </a:solidFill>
              </a:rPr>
              <a:t>of</a:t>
            </a:r>
            <a:r>
              <a:rPr lang="en-US" altLang="zh-CN" sz="3200" dirty="0" smtClean="0"/>
              <a:t> you to lend an umbrella to me.</a:t>
            </a:r>
          </a:p>
          <a:p>
            <a:pPr indent="719138">
              <a:lnSpc>
                <a:spcPct val="120000"/>
              </a:lnSpc>
            </a:pPr>
            <a:endParaRPr lang="en-US" altLang="zh-CN" sz="3200" dirty="0"/>
          </a:p>
          <a:p>
            <a:pPr indent="719138">
              <a:lnSpc>
                <a:spcPct val="120000"/>
              </a:lnSpc>
            </a:pPr>
            <a:r>
              <a:rPr lang="zh-CN" altLang="en-US" sz="3200" dirty="0" smtClean="0"/>
              <a:t>你把雨伞借给我，真是太好了。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63552" y="1628800"/>
            <a:ext cx="1832553" cy="626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solidFill>
                  <a:srgbClr val="9933FF"/>
                </a:solidFill>
              </a:rPr>
              <a:t>事物特征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639616" y="3861048"/>
            <a:ext cx="1832553" cy="626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solidFill>
                  <a:srgbClr val="9933FF"/>
                </a:solidFill>
              </a:rPr>
              <a:t>人物品质</a:t>
            </a:r>
          </a:p>
        </p:txBody>
      </p:sp>
    </p:spTree>
    <p:extLst>
      <p:ext uri="{BB962C8B-B14F-4D97-AF65-F5344CB8AC3E}">
        <p14:creationId xmlns:p14="http://schemas.microsoft.com/office/powerpoint/2010/main" val="45114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5400" y="1844824"/>
            <a:ext cx="10297144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FF"/>
                </a:solidFill>
              </a:rPr>
              <a:t>【</a:t>
            </a:r>
            <a:r>
              <a:rPr lang="zh-CN" altLang="en-US" sz="3200" dirty="0" smtClean="0">
                <a:solidFill>
                  <a:srgbClr val="0000FF"/>
                </a:solidFill>
              </a:rPr>
              <a:t>语境应用</a:t>
            </a:r>
            <a:r>
              <a:rPr lang="en-US" altLang="zh-CN" sz="3200" dirty="0" smtClean="0">
                <a:solidFill>
                  <a:srgbClr val="0000FF"/>
                </a:solidFill>
              </a:rPr>
              <a:t>】</a:t>
            </a:r>
            <a:r>
              <a:rPr lang="zh-CN" altLang="en-US" sz="3200" dirty="0" smtClean="0">
                <a:solidFill>
                  <a:srgbClr val="0000FF"/>
                </a:solidFill>
              </a:rPr>
              <a:t>单项选择。</a:t>
            </a:r>
            <a:endParaRPr lang="en-US" altLang="zh-CN" sz="3200" dirty="0" smtClean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/>
              <a:t>It’s necessary __________ masks (</a:t>
            </a:r>
            <a:r>
              <a:rPr lang="zh-CN" altLang="en-US" sz="3200" dirty="0" smtClean="0"/>
              <a:t>口罩</a:t>
            </a:r>
            <a:r>
              <a:rPr lang="en-US" altLang="zh-CN" sz="3200" dirty="0" smtClean="0"/>
              <a:t>) in public places during the COVID-19 period.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/>
              <a:t>A. for us to wear                         B. for us wearing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/>
              <a:t>C. of us wearing                          D. of us to wear</a:t>
            </a:r>
          </a:p>
          <a:p>
            <a:pPr algn="r">
              <a:lnSpc>
                <a:spcPct val="120000"/>
              </a:lnSpc>
            </a:pPr>
            <a:r>
              <a:rPr lang="en-US" altLang="zh-CN" sz="3200" dirty="0" smtClean="0"/>
              <a:t>(2020</a:t>
            </a:r>
            <a:r>
              <a:rPr lang="zh-CN" altLang="en-US" sz="3200" dirty="0" smtClean="0"/>
              <a:t>云南中考</a:t>
            </a:r>
            <a:r>
              <a:rPr lang="en-US" altLang="zh-CN" sz="3200" dirty="0" smtClean="0"/>
              <a:t>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07768" y="2420888"/>
            <a:ext cx="481222" cy="631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FF0000"/>
                </a:solidFill>
              </a:rPr>
              <a:t>A</a:t>
            </a:r>
            <a:endParaRPr lang="zh-CN" alt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23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479376" y="476672"/>
            <a:ext cx="1116124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263" indent="-449263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22388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037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8363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955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527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099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671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cs typeface="Times New Roman" panose="02020603050405020304" pitchFamily="18" charset="0"/>
              </a:rPr>
              <a:t>3.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cs typeface="Times New Roman" panose="02020603050405020304" pitchFamily="18" charset="0"/>
              </a:rPr>
              <a:t>But I think friends are like books –you </a:t>
            </a:r>
            <a:r>
              <a:rPr lang="en-US" altLang="zh-CN" dirty="0">
                <a:cs typeface="Times New Roman" panose="02020603050405020304" pitchFamily="18" charset="0"/>
              </a:rPr>
              <a:t>don’t need a lot of them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as long as </a:t>
            </a:r>
            <a:r>
              <a:rPr lang="en-US" altLang="zh-CN" dirty="0">
                <a:cs typeface="Times New Roman" panose="02020603050405020304" pitchFamily="18" charset="0"/>
              </a:rPr>
              <a:t>they’re good</a:t>
            </a:r>
            <a:r>
              <a:rPr lang="en-US" altLang="zh-CN" dirty="0" smtClean="0">
                <a:cs typeface="Times New Roman" panose="02020603050405020304" pitchFamily="18" charset="0"/>
              </a:rPr>
              <a:t>.</a:t>
            </a:r>
          </a:p>
          <a:p>
            <a:pPr indent="-90488" eaLnBrk="1" hangingPunct="1">
              <a:lnSpc>
                <a:spcPct val="120000"/>
              </a:lnSpc>
            </a:pPr>
            <a:r>
              <a:rPr lang="zh-CN" altLang="en-US" dirty="0" smtClean="0">
                <a:cs typeface="Times New Roman" panose="02020603050405020304" pitchFamily="18" charset="0"/>
              </a:rPr>
              <a:t>但我想朋友就像书籍一样 </a:t>
            </a:r>
            <a:r>
              <a:rPr lang="en-US" altLang="zh-CN" dirty="0" smtClean="0">
                <a:cs typeface="Times New Roman" panose="02020603050405020304" pitchFamily="18" charset="0"/>
              </a:rPr>
              <a:t>―</a:t>
            </a:r>
            <a:r>
              <a:rPr lang="zh-CN" altLang="en-US" dirty="0" smtClean="0">
                <a:cs typeface="Times New Roman" panose="02020603050405020304" pitchFamily="18" charset="0"/>
              </a:rPr>
              <a:t>他们不在</a:t>
            </a:r>
            <a:r>
              <a:rPr lang="zh-CN" altLang="en-US" dirty="0" smtClean="0">
                <a:cs typeface="Times New Roman" panose="02020603050405020304" pitchFamily="18" charset="0"/>
              </a:rPr>
              <a:t>多而贵在好。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    as long as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只要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……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引导</a:t>
            </a:r>
            <a:r>
              <a:rPr lang="zh-CN" altLang="en-US" dirty="0">
                <a:solidFill>
                  <a:srgbClr val="FF0000"/>
                </a:solidFill>
              </a:rPr>
              <a:t>条件状语</a:t>
            </a:r>
            <a:r>
              <a:rPr lang="zh-CN" altLang="en-US" dirty="0" smtClean="0">
                <a:solidFill>
                  <a:srgbClr val="FF0000"/>
                </a:solidFill>
              </a:rPr>
              <a:t>从句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indent="-90488" eaLnBrk="1" hangingPunct="1">
              <a:lnSpc>
                <a:spcPct val="120000"/>
              </a:lnSpc>
            </a:pPr>
            <a:r>
              <a:rPr lang="zh-CN" altLang="en-US" dirty="0" smtClean="0"/>
              <a:t>主句为一般将来时或主句谓语含有情态动词</a:t>
            </a:r>
            <a:r>
              <a:rPr lang="en-US" altLang="zh-CN" dirty="0" smtClean="0"/>
              <a:t>can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as long as</a:t>
            </a:r>
            <a:r>
              <a:rPr lang="zh-CN" altLang="en-US" dirty="0" smtClean="0"/>
              <a:t>所引导的条件状语从句用一般现在时表示将来。</a:t>
            </a:r>
            <a:endParaRPr lang="zh-CN" altLang="en-US" dirty="0"/>
          </a:p>
          <a:p>
            <a:pPr marL="1074738" indent="-1074738" eaLnBrk="1" hangingPunct="1">
              <a:lnSpc>
                <a:spcPct val="120000"/>
              </a:lnSpc>
            </a:pPr>
            <a:r>
              <a:rPr lang="en-US" altLang="zh-CN" dirty="0"/>
              <a:t>    e.g. </a:t>
            </a:r>
            <a:r>
              <a:rPr lang="en-US" altLang="zh-CN" dirty="0" smtClean="0"/>
              <a:t>We’ll go </a:t>
            </a:r>
            <a:r>
              <a:rPr lang="en-US" altLang="zh-CN" dirty="0" smtClean="0">
                <a:solidFill>
                  <a:srgbClr val="FF0000"/>
                </a:solidFill>
              </a:rPr>
              <a:t>as long as </a:t>
            </a:r>
            <a:r>
              <a:rPr lang="en-US" altLang="zh-CN" dirty="0" smtClean="0"/>
              <a:t>the weather is good.</a:t>
            </a:r>
          </a:p>
          <a:p>
            <a:pPr marL="1074738" indent="3175" eaLnBrk="1" hangingPunct="1">
              <a:lnSpc>
                <a:spcPct val="120000"/>
              </a:lnSpc>
            </a:pPr>
            <a:r>
              <a:rPr lang="zh-CN" altLang="en-US" dirty="0" smtClean="0"/>
              <a:t>只要天气好我们就去。</a:t>
            </a:r>
            <a:endParaRPr lang="en-US" altLang="zh-CN" dirty="0" smtClean="0"/>
          </a:p>
          <a:p>
            <a:pPr marL="1074738" indent="3175" eaLnBrk="1" hangingPunct="1">
              <a:lnSpc>
                <a:spcPct val="120000"/>
              </a:lnSpc>
            </a:pPr>
            <a:r>
              <a:rPr lang="en-US" altLang="zh-CN" dirty="0" smtClean="0"/>
              <a:t>You can leave here </a:t>
            </a:r>
            <a:r>
              <a:rPr lang="en-US" altLang="zh-CN" dirty="0" smtClean="0">
                <a:solidFill>
                  <a:srgbClr val="FF0000"/>
                </a:solidFill>
              </a:rPr>
              <a:t>as long as </a:t>
            </a:r>
            <a:r>
              <a:rPr lang="en-US" altLang="zh-CN" dirty="0" smtClean="0"/>
              <a:t>you tell the truth.</a:t>
            </a:r>
          </a:p>
          <a:p>
            <a:pPr marL="1074738" indent="3175" eaLnBrk="1" hangingPunct="1">
              <a:lnSpc>
                <a:spcPct val="120000"/>
              </a:lnSpc>
            </a:pPr>
            <a:r>
              <a:rPr lang="zh-CN" altLang="en-US" dirty="0" smtClean="0"/>
              <a:t>你只要说出真相，就可以离开这里。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7408" y="1412776"/>
            <a:ext cx="10585176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as long </a:t>
            </a:r>
            <a:r>
              <a:rPr lang="en-US" altLang="zh-CN" sz="3200" dirty="0" smtClean="0">
                <a:solidFill>
                  <a:srgbClr val="FF0000"/>
                </a:solidFill>
              </a:rPr>
              <a:t>as </a:t>
            </a:r>
            <a:r>
              <a:rPr lang="zh-CN" altLang="en-US" sz="3200" dirty="0" smtClean="0"/>
              <a:t>既然；</a:t>
            </a:r>
            <a:r>
              <a:rPr lang="zh-CN" altLang="en-US" sz="3200" dirty="0" smtClean="0">
                <a:latin typeface="+mn-ea"/>
                <a:ea typeface="+mn-ea"/>
              </a:rPr>
              <a:t>和</a:t>
            </a:r>
            <a:r>
              <a:rPr lang="en-US" altLang="zh-CN" sz="3200" dirty="0" smtClean="0">
                <a:latin typeface="+mn-ea"/>
                <a:ea typeface="+mn-ea"/>
              </a:rPr>
              <a:t>……</a:t>
            </a:r>
            <a:r>
              <a:rPr lang="zh-CN" altLang="en-US" sz="3200" dirty="0" smtClean="0">
                <a:latin typeface="+mn-ea"/>
                <a:ea typeface="+mn-ea"/>
              </a:rPr>
              <a:t>一样长，达</a:t>
            </a:r>
            <a:r>
              <a:rPr lang="en-US" altLang="zh-CN" sz="3200" dirty="0" smtClean="0">
                <a:latin typeface="+mn-ea"/>
                <a:ea typeface="+mn-ea"/>
              </a:rPr>
              <a:t>……</a:t>
            </a:r>
            <a:r>
              <a:rPr lang="zh-CN" altLang="en-US" sz="3200" dirty="0" smtClean="0">
                <a:latin typeface="+mn-ea"/>
                <a:ea typeface="+mn-ea"/>
              </a:rPr>
              <a:t>之久</a:t>
            </a:r>
            <a:endParaRPr lang="en-US" altLang="zh-CN" sz="3200" dirty="0" smtClean="0"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/>
              <a:t>e.g. </a:t>
            </a:r>
            <a:r>
              <a:rPr lang="en-US" altLang="zh-CN" sz="3200" dirty="0" smtClean="0">
                <a:solidFill>
                  <a:srgbClr val="FF0000"/>
                </a:solidFill>
              </a:rPr>
              <a:t>As long as </a:t>
            </a:r>
            <a:r>
              <a:rPr lang="en-US" altLang="zh-CN" sz="3200" dirty="0" smtClean="0"/>
              <a:t>you are going, I’ll go.</a:t>
            </a:r>
          </a:p>
          <a:p>
            <a:pPr indent="719138">
              <a:lnSpc>
                <a:spcPct val="120000"/>
              </a:lnSpc>
            </a:pPr>
            <a:r>
              <a:rPr lang="zh-CN" altLang="en-US" sz="3200" dirty="0" smtClean="0"/>
              <a:t>既然你要去，那么我也去。</a:t>
            </a:r>
            <a:endParaRPr lang="en-US" altLang="zh-CN" sz="3200" dirty="0" smtClean="0"/>
          </a:p>
          <a:p>
            <a:pPr indent="719138">
              <a:lnSpc>
                <a:spcPct val="120000"/>
              </a:lnSpc>
            </a:pPr>
            <a:r>
              <a:rPr lang="en-US" altLang="zh-CN" sz="3200" dirty="0" smtClean="0"/>
              <a:t>The river is </a:t>
            </a:r>
            <a:r>
              <a:rPr lang="en-US" altLang="zh-CN" sz="3200" dirty="0" smtClean="0">
                <a:solidFill>
                  <a:srgbClr val="FF0000"/>
                </a:solidFill>
              </a:rPr>
              <a:t>as long as </a:t>
            </a:r>
            <a:r>
              <a:rPr lang="en-US" altLang="zh-CN" sz="3200" dirty="0" smtClean="0"/>
              <a:t>that one.</a:t>
            </a:r>
          </a:p>
          <a:p>
            <a:pPr indent="719138">
              <a:lnSpc>
                <a:spcPct val="120000"/>
              </a:lnSpc>
            </a:pPr>
            <a:r>
              <a:rPr lang="zh-CN" altLang="en-US" sz="3200" dirty="0" smtClean="0"/>
              <a:t>这条河和那条河一样长。</a:t>
            </a:r>
            <a:endParaRPr lang="en-US" altLang="zh-CN" sz="3200" dirty="0" smtClean="0"/>
          </a:p>
          <a:p>
            <a:pPr indent="719138">
              <a:lnSpc>
                <a:spcPct val="120000"/>
              </a:lnSpc>
            </a:pPr>
            <a:r>
              <a:rPr lang="en-US" altLang="zh-CN" sz="3200" dirty="0" smtClean="0"/>
              <a:t>You can stay for </a:t>
            </a:r>
            <a:r>
              <a:rPr lang="en-US" altLang="zh-CN" sz="3200" dirty="0" smtClean="0">
                <a:solidFill>
                  <a:srgbClr val="FF0000"/>
                </a:solidFill>
              </a:rPr>
              <a:t>as long as </a:t>
            </a:r>
            <a:r>
              <a:rPr lang="en-US" altLang="zh-CN" sz="3200" dirty="0" smtClean="0"/>
              <a:t>you want.</a:t>
            </a:r>
          </a:p>
          <a:p>
            <a:pPr indent="719138">
              <a:lnSpc>
                <a:spcPct val="120000"/>
              </a:lnSpc>
            </a:pPr>
            <a:r>
              <a:rPr lang="zh-CN" altLang="en-US" sz="3200" dirty="0" smtClean="0"/>
              <a:t>你想待多久就待多久。</a:t>
            </a:r>
          </a:p>
        </p:txBody>
      </p:sp>
    </p:spTree>
    <p:extLst>
      <p:ext uri="{BB962C8B-B14F-4D97-AF65-F5344CB8AC3E}">
        <p14:creationId xmlns:p14="http://schemas.microsoft.com/office/powerpoint/2010/main" val="8295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7368" y="764704"/>
            <a:ext cx="11305256" cy="5484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355" indent="-173355">
              <a:lnSpc>
                <a:spcPct val="120000"/>
              </a:lnSpc>
              <a:spcAft>
                <a:spcPts val="0"/>
              </a:spcAft>
            </a:pPr>
            <a:r>
              <a:rPr lang="en-US" altLang="zh-CN" sz="3200" dirty="0" smtClean="0">
                <a:solidFill>
                  <a:srgbClr val="0000FF"/>
                </a:solidFill>
                <a:ea typeface="新宋体" panose="0201060903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3200" dirty="0" smtClean="0">
                <a:solidFill>
                  <a:srgbClr val="0000FF"/>
                </a:solidFill>
                <a:ea typeface="新宋体" panose="02010609030101010101" pitchFamily="49" charset="-122"/>
                <a:cs typeface="Times New Roman" panose="02020603050405020304" pitchFamily="18" charset="0"/>
              </a:rPr>
              <a:t>语境应用</a:t>
            </a:r>
            <a:r>
              <a:rPr lang="en-US" altLang="zh-CN" sz="3200" dirty="0" smtClean="0">
                <a:solidFill>
                  <a:srgbClr val="0000FF"/>
                </a:solidFill>
                <a:ea typeface="新宋体" panose="0201060903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sz="3200" dirty="0" smtClean="0">
                <a:solidFill>
                  <a:srgbClr val="0000FF"/>
                </a:solidFill>
                <a:ea typeface="新宋体" panose="02010609030101010101" pitchFamily="49" charset="-122"/>
                <a:cs typeface="Times New Roman" panose="02020603050405020304" pitchFamily="18" charset="0"/>
              </a:rPr>
              <a:t>单项选择。</a:t>
            </a:r>
            <a:endParaRPr lang="en-US" altLang="zh-CN" sz="3200" dirty="0" smtClean="0">
              <a:solidFill>
                <a:srgbClr val="0000FF"/>
              </a:solidFill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dirty="0" smtClean="0">
                <a:ea typeface="新宋体" panose="02010609030101010101" pitchFamily="49" charset="-122"/>
                <a:cs typeface="Times New Roman" panose="02020603050405020304" pitchFamily="18" charset="0"/>
              </a:rPr>
              <a:t>1) We </a:t>
            </a:r>
            <a:r>
              <a:rPr lang="en-US" altLang="zh-CN" sz="3200" dirty="0">
                <a:ea typeface="新宋体" panose="02010609030101010101" pitchFamily="49" charset="-122"/>
                <a:cs typeface="Times New Roman" panose="02020603050405020304" pitchFamily="18" charset="0"/>
              </a:rPr>
              <a:t>can get over the trouble _______ we depend on our own country.</a:t>
            </a:r>
            <a:endParaRPr lang="zh-CN" altLang="zh-CN" sz="32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>
              <a:lnSpc>
                <a:spcPct val="120000"/>
              </a:lnSpc>
              <a:spcAft>
                <a:spcPts val="0"/>
              </a:spcAft>
              <a:tabLst>
                <a:tab pos="1460500" algn="l"/>
                <a:tab pos="2794000" algn="l"/>
                <a:tab pos="4064000" algn="l"/>
              </a:tabLst>
            </a:pPr>
            <a:r>
              <a:rPr lang="en-US" altLang="zh-CN" sz="3200" dirty="0" smtClean="0">
                <a:ea typeface="新宋体" panose="02010609030101010101" pitchFamily="49" charset="-122"/>
                <a:cs typeface="Times New Roman" panose="02020603050405020304" pitchFamily="18" charset="0"/>
              </a:rPr>
              <a:t>A. as </a:t>
            </a:r>
            <a:r>
              <a:rPr lang="en-US" altLang="zh-CN" sz="3200" dirty="0">
                <a:ea typeface="新宋体" panose="02010609030101010101" pitchFamily="49" charset="-122"/>
                <a:cs typeface="Times New Roman" panose="02020603050405020304" pitchFamily="18" charset="0"/>
              </a:rPr>
              <a:t>much as</a:t>
            </a:r>
            <a:r>
              <a:rPr lang="en-US" altLang="zh-CN" sz="3200" dirty="0"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32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ea typeface="新宋体" panose="02010609030101010101" pitchFamily="49" charset="-122"/>
                <a:cs typeface="Times New Roman" panose="02020603050405020304" pitchFamily="18" charset="0"/>
              </a:rPr>
              <a:t>B. as </a:t>
            </a:r>
            <a:r>
              <a:rPr lang="en-US" altLang="zh-CN" sz="3200" dirty="0">
                <a:ea typeface="新宋体" panose="02010609030101010101" pitchFamily="49" charset="-122"/>
                <a:cs typeface="Times New Roman" panose="02020603050405020304" pitchFamily="18" charset="0"/>
              </a:rPr>
              <a:t>far as</a:t>
            </a:r>
            <a:r>
              <a:rPr lang="en-US" altLang="zh-CN" sz="3200" dirty="0"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3200" dirty="0" smtClean="0">
                <a:ea typeface="新宋体" panose="02010609030101010101" pitchFamily="49" charset="-122"/>
                <a:cs typeface="Times New Roman" panose="02020603050405020304" pitchFamily="18" charset="0"/>
              </a:rPr>
              <a:t>C. as </a:t>
            </a:r>
            <a:r>
              <a:rPr lang="en-US" altLang="zh-CN" sz="3200" dirty="0">
                <a:ea typeface="新宋体" panose="02010609030101010101" pitchFamily="49" charset="-122"/>
                <a:cs typeface="Times New Roman" panose="02020603050405020304" pitchFamily="18" charset="0"/>
              </a:rPr>
              <a:t>soon as</a:t>
            </a:r>
            <a:r>
              <a:rPr lang="en-US" altLang="zh-CN" sz="3200" dirty="0"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3200" dirty="0" smtClean="0">
                <a:ea typeface="新宋体" panose="02010609030101010101" pitchFamily="49" charset="-122"/>
                <a:cs typeface="Times New Roman" panose="02020603050405020304" pitchFamily="18" charset="0"/>
              </a:rPr>
              <a:t>D. as </a:t>
            </a:r>
            <a:r>
              <a:rPr lang="en-US" altLang="zh-CN" sz="3200" dirty="0">
                <a:ea typeface="新宋体" panose="02010609030101010101" pitchFamily="49" charset="-122"/>
                <a:cs typeface="Times New Roman" panose="02020603050405020304" pitchFamily="18" charset="0"/>
              </a:rPr>
              <a:t>long </a:t>
            </a:r>
            <a:r>
              <a:rPr lang="en-US" altLang="zh-CN" sz="3200" dirty="0" smtClean="0">
                <a:ea typeface="新宋体" panose="02010609030101010101" pitchFamily="49" charset="-122"/>
                <a:cs typeface="Times New Roman" panose="02020603050405020304" pitchFamily="18" charset="0"/>
              </a:rPr>
              <a:t>as</a:t>
            </a:r>
          </a:p>
          <a:p>
            <a:pPr indent="173355" algn="r">
              <a:lnSpc>
                <a:spcPct val="120000"/>
              </a:lnSpc>
              <a:spcAft>
                <a:spcPts val="0"/>
              </a:spcAft>
              <a:tabLst>
                <a:tab pos="1460500" algn="l"/>
                <a:tab pos="2794000" algn="l"/>
                <a:tab pos="4064000" algn="l"/>
              </a:tabLst>
            </a:pPr>
            <a:r>
              <a:rPr lang="en-US" altLang="zh-CN" sz="3200" dirty="0">
                <a:cs typeface="Times New Roman" panose="02020603050405020304" pitchFamily="18" charset="0"/>
              </a:rPr>
              <a:t>(2021</a:t>
            </a:r>
            <a:r>
              <a:rPr lang="zh-CN" altLang="zh-CN" sz="3200" dirty="0">
                <a:cs typeface="Times New Roman" panose="02020603050405020304" pitchFamily="18" charset="0"/>
              </a:rPr>
              <a:t>辽宁营口中考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)</a:t>
            </a:r>
            <a:endParaRPr lang="en-US" altLang="zh-CN" sz="3200" dirty="0" smtClean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58775" indent="-358775">
              <a:lnSpc>
                <a:spcPct val="120000"/>
              </a:lnSpc>
            </a:pPr>
            <a:r>
              <a:rPr lang="en-US" altLang="zh-CN" sz="32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lang="en-US" altLang="zh-CN" sz="3200" dirty="0"/>
              <a:t>__________ we continue to pull together, we'll keep winning the game. </a:t>
            </a:r>
            <a:endParaRPr lang="zh-CN" altLang="zh-CN" sz="3200" dirty="0"/>
          </a:p>
          <a:p>
            <a:pPr>
              <a:lnSpc>
                <a:spcPct val="120000"/>
              </a:lnSpc>
            </a:pPr>
            <a:r>
              <a:rPr lang="en-US" altLang="zh-CN" sz="3200" dirty="0" smtClean="0"/>
              <a:t>    A</a:t>
            </a:r>
            <a:r>
              <a:rPr lang="en-US" altLang="zh-CN" sz="3200" dirty="0"/>
              <a:t>. As long as	</a:t>
            </a:r>
            <a:r>
              <a:rPr lang="en-US" altLang="zh-CN" sz="3200" dirty="0" smtClean="0"/>
              <a:t>   B</a:t>
            </a:r>
            <a:r>
              <a:rPr lang="en-US" altLang="zh-CN" sz="3200" dirty="0"/>
              <a:t>. Even though		C. As soon </a:t>
            </a:r>
            <a:r>
              <a:rPr lang="en-US" altLang="zh-CN" sz="3200" dirty="0" smtClean="0"/>
              <a:t>as</a:t>
            </a:r>
          </a:p>
          <a:p>
            <a:pPr algn="r">
              <a:lnSpc>
                <a:spcPct val="120000"/>
              </a:lnSpc>
            </a:pPr>
            <a:r>
              <a:rPr lang="en-US" altLang="zh-CN" sz="3200" dirty="0"/>
              <a:t>(2021</a:t>
            </a:r>
            <a:r>
              <a:rPr lang="zh-CN" altLang="zh-CN" sz="3200" dirty="0"/>
              <a:t>四川成都中考</a:t>
            </a:r>
            <a:r>
              <a:rPr lang="en-US" altLang="zh-CN" sz="3200" dirty="0"/>
              <a:t>)</a:t>
            </a:r>
            <a:endParaRPr lang="zh-CN" altLang="zh-CN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6168008" y="1340768"/>
            <a:ext cx="481222" cy="631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FF0000"/>
                </a:solidFill>
              </a:rPr>
              <a:t>D</a:t>
            </a:r>
            <a:endParaRPr lang="zh-CN" alt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9496" y="3645024"/>
            <a:ext cx="481222" cy="631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FF0000"/>
                </a:solidFill>
              </a:rPr>
              <a:t>A</a:t>
            </a:r>
            <a:endParaRPr lang="zh-CN" altLang="en-US" sz="3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875333" y="3220761"/>
            <a:ext cx="1072919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00100" indent="-8001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265238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7322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81213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89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9464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403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60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318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e.g. </a:t>
            </a:r>
            <a:r>
              <a:rPr lang="en-US" altLang="zh-CN" dirty="0" smtClean="0">
                <a:cs typeface="Times New Roman" panose="02020603050405020304" pitchFamily="18" charset="0"/>
              </a:rPr>
              <a:t>Sleep is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necessary</a:t>
            </a:r>
            <a:r>
              <a:rPr lang="en-US" altLang="zh-CN" dirty="0" smtClean="0">
                <a:cs typeface="Times New Roman" panose="02020603050405020304" pitchFamily="18" charset="0"/>
              </a:rPr>
              <a:t> for health. </a:t>
            </a:r>
            <a:r>
              <a:rPr lang="zh-CN" altLang="en-US" dirty="0" smtClean="0">
                <a:cs typeface="Times New Roman" panose="02020603050405020304" pitchFamily="18" charset="0"/>
              </a:rPr>
              <a:t>睡眠是健康所必需的。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indent="-168275"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It’s necessary to</a:t>
            </a:r>
            <a:r>
              <a:rPr lang="en-US" altLang="zh-CN" dirty="0" smtClean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brush your teeth at least twice a day.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cs typeface="Times New Roman" panose="02020603050405020304" pitchFamily="18" charset="0"/>
              </a:rPr>
              <a:t>       每天至少刷两遍牙是有必要的</a:t>
            </a:r>
            <a:r>
              <a:rPr lang="zh-CN" altLang="en-US" dirty="0" smtClean="0">
                <a:cs typeface="Times New Roman" panose="02020603050405020304" pitchFamily="18" charset="0"/>
              </a:rPr>
              <a:t>。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indent="-88900"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It’s not necessary to </a:t>
            </a:r>
            <a:r>
              <a:rPr lang="en-US" altLang="zh-CN" dirty="0" smtClean="0">
                <a:cs typeface="Times New Roman" panose="02020603050405020304" pitchFamily="18" charset="0"/>
              </a:rPr>
              <a:t>do this every day.</a:t>
            </a:r>
          </a:p>
          <a:p>
            <a:pPr indent="-88900" eaLnBrk="1" hangingPunct="1">
              <a:lnSpc>
                <a:spcPct val="120000"/>
              </a:lnSpc>
            </a:pPr>
            <a:r>
              <a:rPr lang="zh-CN" altLang="en-US" dirty="0">
                <a:cs typeface="Times New Roman" panose="02020603050405020304" pitchFamily="18" charset="0"/>
              </a:rPr>
              <a:t>没</a:t>
            </a:r>
            <a:r>
              <a:rPr lang="zh-CN" altLang="en-US" dirty="0" smtClean="0">
                <a:cs typeface="Times New Roman" panose="02020603050405020304" pitchFamily="18" charset="0"/>
              </a:rPr>
              <a:t>必要每天这样做。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479376" y="764704"/>
            <a:ext cx="11089232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263" indent="-449263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22388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037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8363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955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527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099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671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cs typeface="Times New Roman" panose="02020603050405020304" pitchFamily="18" charset="0"/>
              </a:rPr>
              <a:t>4.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It’s not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necessary</a:t>
            </a:r>
            <a:r>
              <a:rPr lang="en-US" altLang="zh-CN" dirty="0">
                <a:cs typeface="Times New Roman" panose="02020603050405020304" pitchFamily="18" charset="0"/>
              </a:rPr>
              <a:t> to be the same</a:t>
            </a:r>
            <a:r>
              <a:rPr lang="en-US" altLang="zh-CN" dirty="0" smtClean="0">
                <a:cs typeface="Times New Roman" panose="02020603050405020304" pitchFamily="18" charset="0"/>
              </a:rPr>
              <a:t>.</a:t>
            </a:r>
          </a:p>
          <a:p>
            <a:pPr indent="-90488" eaLnBrk="1" hangingPunct="1">
              <a:lnSpc>
                <a:spcPct val="120000"/>
              </a:lnSpc>
            </a:pPr>
            <a:r>
              <a:rPr lang="zh-CN" altLang="en-US" dirty="0" smtClean="0">
                <a:cs typeface="Times New Roman" panose="02020603050405020304" pitchFamily="18" charset="0"/>
              </a:rPr>
              <a:t>没有必要什么都一样。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indent="-90488"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necessary </a:t>
            </a:r>
            <a:r>
              <a:rPr lang="en-US" altLang="zh-CN" i="1" dirty="0">
                <a:solidFill>
                  <a:srgbClr val="FF0000"/>
                </a:solidFill>
                <a:cs typeface="Times New Roman" panose="02020603050405020304" pitchFamily="18" charset="0"/>
              </a:rPr>
              <a:t>adj.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必需的；必要的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    It’s </a:t>
            </a:r>
            <a:r>
              <a:rPr lang="en-US" altLang="zh-CN" dirty="0">
                <a:solidFill>
                  <a:srgbClr val="FF0000"/>
                </a:solidFill>
              </a:rPr>
              <a:t>(not) necessary to do </a:t>
            </a:r>
            <a:r>
              <a:rPr lang="en-US" altLang="zh-CN" dirty="0" err="1">
                <a:solidFill>
                  <a:srgbClr val="FF0000"/>
                </a:solidFill>
              </a:rPr>
              <a:t>sth</a:t>
            </a:r>
            <a:r>
              <a:rPr lang="en-US" altLang="zh-CN" dirty="0" smtClean="0">
                <a:solidFill>
                  <a:srgbClr val="FF0000"/>
                </a:solidFill>
              </a:rPr>
              <a:t>. </a:t>
            </a:r>
            <a:r>
              <a:rPr lang="zh-CN" altLang="en-US" dirty="0" smtClean="0">
                <a:solidFill>
                  <a:srgbClr val="FF0000"/>
                </a:solidFill>
              </a:rPr>
              <a:t> 做某事是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不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必要的</a:t>
            </a:r>
            <a:endParaRPr lang="zh-CN" altLang="en-US" dirty="0"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3200" dirty="0" smtClean="0"/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3442</TotalTime>
  <Words>2039</Words>
  <Application>Microsoft Office PowerPoint</Application>
  <PresentationFormat>宽屏</PresentationFormat>
  <Paragraphs>205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宋体</vt:lpstr>
      <vt:lpstr>新宋体</vt:lpstr>
      <vt:lpstr>Arial</vt:lpstr>
      <vt:lpstr>Calibri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lenovo</cp:lastModifiedBy>
  <cp:revision>533</cp:revision>
  <dcterms:created xsi:type="dcterms:W3CDTF">2013-03-17T02:35:29Z</dcterms:created>
  <dcterms:modified xsi:type="dcterms:W3CDTF">2022-06-30T07:15:18Z</dcterms:modified>
</cp:coreProperties>
</file>