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345" r:id="rId2"/>
    <p:sldId id="300" r:id="rId3"/>
    <p:sldId id="321" r:id="rId4"/>
    <p:sldId id="375" r:id="rId5"/>
    <p:sldId id="346" r:id="rId6"/>
    <p:sldId id="323" r:id="rId7"/>
    <p:sldId id="338" r:id="rId8"/>
    <p:sldId id="354" r:id="rId9"/>
    <p:sldId id="355" r:id="rId10"/>
    <p:sldId id="357" r:id="rId11"/>
    <p:sldId id="336" r:id="rId12"/>
    <p:sldId id="349" r:id="rId13"/>
    <p:sldId id="376" r:id="rId14"/>
    <p:sldId id="348" r:id="rId15"/>
    <p:sldId id="337" r:id="rId16"/>
    <p:sldId id="351" r:id="rId17"/>
    <p:sldId id="340" r:id="rId18"/>
    <p:sldId id="377" r:id="rId19"/>
    <p:sldId id="380" r:id="rId20"/>
    <p:sldId id="378" r:id="rId21"/>
    <p:sldId id="379" r:id="rId22"/>
    <p:sldId id="381" r:id="rId23"/>
    <p:sldId id="382" r:id="rId24"/>
    <p:sldId id="383" r:id="rId25"/>
    <p:sldId id="384" r:id="rId26"/>
    <p:sldId id="385" r:id="rId27"/>
    <p:sldId id="317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A00"/>
    <a:srgbClr val="FFFFCC"/>
    <a:srgbClr val="CC00FF"/>
    <a:srgbClr val="FF0000"/>
    <a:srgbClr val="0066FF"/>
    <a:srgbClr val="CC0000"/>
    <a:srgbClr val="FF00FF"/>
    <a:srgbClr val="8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7" autoAdjust="0"/>
    <p:restoredTop sz="94660"/>
  </p:normalViewPr>
  <p:slideViewPr>
    <p:cSldViewPr>
      <p:cViewPr varScale="1">
        <p:scale>
          <a:sx n="88" d="100"/>
          <a:sy n="88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3387F65-3ED6-4F7F-8327-50BF9E55DC83}" type="datetimeFigureOut">
              <a:rPr lang="zh-CN" altLang="en-US"/>
              <a:pPr>
                <a:defRPr/>
              </a:pPr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67470AB-8802-44CA-A9AB-1A37E5BFFA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1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E8ED-DF2C-46A2-A38D-E046DA699AC1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4F4-69AE-4CC0-855C-87A3F61071B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1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6AEB-DC8B-4A84-8F3C-689A99D463E8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56E-F1F8-4E82-ACB6-A6C2B010015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6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9C50-2847-4C65-A346-525A134B61E7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F319-60A7-45B3-824D-CB95A621021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53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4A3F-AD52-4E28-8AB0-995C1C3C7969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E0E6-528D-461D-8DC7-BA6B58432EC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9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18C3-6377-4D1A-881B-D993546B727C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36EB-4BF0-48F6-AA7C-652FFAFA3D8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74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7037-DF6A-44A3-8E16-09C8D047D3AB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C506-A48B-4887-8D81-07A24F73EAB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7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B5F5-5594-4E56-BA50-8CFFED69B684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31CE-13B6-4532-8E76-FB52A4E5968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20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EA94-F617-49C4-B932-D7B56EB05C98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BE3D-6641-43FE-829D-20CA4C43FEB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18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B51C-470D-4100-9911-C52D7E4FE87D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54BB-2CA3-4B39-A7C2-83D502CFED5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01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80D6-F1BA-470B-BF47-38BC757A70EE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6AC0-F702-4047-9BB9-CD02C0E79CA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4C04-4BCC-458E-8056-04192E887BDA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62F-D91A-4CEA-BE32-98A73898BD2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77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9640-4D56-41D8-83FB-16647DD5FDE5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BA57-5749-4632-98AD-06C7B4CBBCA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6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95400" y="1844824"/>
            <a:ext cx="106571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3888" indent="-6238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9025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9701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05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129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7018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2738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8458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4178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用</a:t>
            </a:r>
            <a:r>
              <a:rPr lang="en-US" altLang="zh-CN" b="1" dirty="0">
                <a:solidFill>
                  <a:srgbClr val="0000FF"/>
                </a:solidFill>
              </a:rPr>
              <a:t>believe</a:t>
            </a:r>
            <a:r>
              <a:rPr lang="zh-CN" altLang="en-US" b="1" dirty="0">
                <a:solidFill>
                  <a:srgbClr val="0000FF"/>
                </a:solidFill>
              </a:rPr>
              <a:t>或</a:t>
            </a:r>
            <a:r>
              <a:rPr lang="en-US" altLang="zh-CN" b="1" dirty="0">
                <a:solidFill>
                  <a:srgbClr val="0000FF"/>
                </a:solidFill>
              </a:rPr>
              <a:t>believe in</a:t>
            </a:r>
            <a:r>
              <a:rPr lang="zh-CN" altLang="en-US" b="1" dirty="0">
                <a:solidFill>
                  <a:srgbClr val="0000FF"/>
                </a:solidFill>
              </a:rPr>
              <a:t>的适当</a:t>
            </a:r>
            <a:r>
              <a:rPr lang="zh-CN" altLang="en-US" b="1" dirty="0" smtClean="0">
                <a:solidFill>
                  <a:srgbClr val="0000FF"/>
                </a:solidFill>
              </a:rPr>
              <a:t>形式完成句子。</a:t>
            </a:r>
            <a:endParaRPr lang="zh-CN" altLang="en-US" b="1" dirty="0">
              <a:solidFill>
                <a:srgbClr val="0000FF"/>
              </a:solidFill>
            </a:endParaRPr>
          </a:p>
          <a:p>
            <a:pPr marL="450850" indent="-450850" eaLnBrk="1" hangingPunct="1">
              <a:lnSpc>
                <a:spcPct val="120000"/>
              </a:lnSpc>
            </a:pPr>
            <a:r>
              <a:rPr lang="en-US" altLang="zh-CN" b="1" dirty="0" smtClean="0"/>
              <a:t>1</a:t>
            </a:r>
            <a:r>
              <a:rPr lang="en-US" altLang="zh-CN" b="1" dirty="0"/>
              <a:t>) I ________ what he said just now, but I never __________ him as a person.</a:t>
            </a:r>
          </a:p>
          <a:p>
            <a:pPr marL="450850" indent="-450850" eaLnBrk="1" hangingPunct="1">
              <a:lnSpc>
                <a:spcPct val="120000"/>
              </a:lnSpc>
            </a:pPr>
            <a:r>
              <a:rPr lang="en-US" altLang="zh-CN" b="1" dirty="0" smtClean="0"/>
              <a:t>2</a:t>
            </a:r>
            <a:r>
              <a:rPr lang="en-US" altLang="zh-CN" b="1" dirty="0"/>
              <a:t>) I couldn’t ________ my eyes when she walked into the room.</a:t>
            </a:r>
            <a:endParaRPr lang="zh-CN" altLang="en-US" b="1" dirty="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1630734" y="2385696"/>
            <a:ext cx="187325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9264352" y="2385696"/>
            <a:ext cx="193995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 in 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214911" y="3544894"/>
            <a:ext cx="1803699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   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4" grpId="0"/>
      <p:bldP spid="1024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xfrm>
            <a:off x="1343472" y="1052736"/>
            <a:ext cx="10157716" cy="252028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4. </a:t>
            </a:r>
            <a:r>
              <a:rPr lang="en-US" altLang="zh-CN" sz="3200" b="1" dirty="0">
                <a:latin typeface="Times New Roman" panose="02020603050405020304" pitchFamily="18" charset="0"/>
              </a:rPr>
              <a:t>But many scientists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disagree</a:t>
            </a:r>
            <a:r>
              <a:rPr lang="en-US" altLang="zh-CN" sz="3200" b="1" dirty="0">
                <a:latin typeface="Times New Roman" panose="02020603050405020304" pitchFamily="18" charset="0"/>
              </a:rPr>
              <a:t> with Mr. White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很多科学家不同意怀特先生的观点。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However, they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agree</a:t>
            </a:r>
            <a:r>
              <a:rPr lang="en-US" altLang="zh-CN" sz="3200" b="1" dirty="0">
                <a:latin typeface="Times New Roman" panose="02020603050405020304" pitchFamily="18" charset="0"/>
              </a:rPr>
              <a:t> it may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take hundreds of </a:t>
            </a:r>
            <a:r>
              <a:rPr lang="en-US" altLang="zh-CN" sz="3200" b="1" dirty="0">
                <a:latin typeface="Times New Roman" panose="02020603050405020304" pitchFamily="18" charset="0"/>
              </a:rPr>
              <a:t>years.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然而，他们认为这可能需要数百年的时间。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75520" y="4631187"/>
            <a:ext cx="7129463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CC00FF"/>
                </a:solidFill>
                <a:cs typeface="Times New Roman" panose="02020603050405020304" pitchFamily="18" charset="0"/>
              </a:rPr>
              <a:t>前缀</a:t>
            </a:r>
            <a:r>
              <a:rPr lang="en-US" altLang="zh-CN" b="1" dirty="0" smtClean="0">
                <a:solidFill>
                  <a:srgbClr val="CC00FF"/>
                </a:solidFill>
                <a:cs typeface="Times New Roman" panose="02020603050405020304" pitchFamily="18" charset="0"/>
              </a:rPr>
              <a:t>(dis-) </a:t>
            </a:r>
            <a:r>
              <a:rPr lang="en-US" altLang="zh-CN" b="1" dirty="0">
                <a:solidFill>
                  <a:srgbClr val="CC00FF"/>
                </a:solidFill>
                <a:cs typeface="Times New Roman" panose="02020603050405020304" pitchFamily="18" charset="0"/>
              </a:rPr>
              <a:t>+ agree (</a:t>
            </a:r>
            <a:r>
              <a:rPr lang="zh-CN" altLang="en-US" b="1" dirty="0">
                <a:solidFill>
                  <a:srgbClr val="CC00FF"/>
                </a:solidFill>
                <a:cs typeface="Times New Roman" panose="02020603050405020304" pitchFamily="18" charset="0"/>
              </a:rPr>
              <a:t>同意</a:t>
            </a:r>
            <a:r>
              <a:rPr lang="en-US" altLang="zh-CN" b="1" dirty="0">
                <a:solidFill>
                  <a:srgbClr val="CC00FF"/>
                </a:solidFill>
                <a:cs typeface="Times New Roman" panose="02020603050405020304" pitchFamily="18" charset="0"/>
              </a:rPr>
              <a:t>)→disagree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775520" y="3356992"/>
            <a:ext cx="792088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agree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. 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同意；赞成；应允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dis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agree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v.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不同意 ；持不同意见；有分歧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idx="1"/>
          </p:nvPr>
        </p:nvSpPr>
        <p:spPr>
          <a:xfrm>
            <a:off x="1343472" y="1556792"/>
            <a:ext cx="10081120" cy="2664296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agree with sb. 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同意某人的意见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agree to do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 </a:t>
            </a:r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同意做某事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e.g. I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agree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with </a:t>
            </a:r>
            <a:r>
              <a:rPr lang="en-US" altLang="zh-CN" sz="3200" b="1" dirty="0">
                <a:latin typeface="Times New Roman" panose="02020603050405020304" pitchFamily="18" charset="0"/>
              </a:rPr>
              <a:t>you on this matter.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agreed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3200" b="1" dirty="0">
                <a:latin typeface="Times New Roman" panose="02020603050405020304" pitchFamily="18" charset="0"/>
              </a:rPr>
              <a:t>fly kites with me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this weekend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43472" y="3933056"/>
            <a:ext cx="10225136" cy="129614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agree that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从句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(that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可省略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同意</a:t>
            </a: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；一致认为</a:t>
            </a: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</a:rPr>
              <a:t>……</a:t>
            </a:r>
            <a:endParaRPr lang="zh-CN" altLang="en-US" sz="3200" b="1" dirty="0" smtClean="0">
              <a:latin typeface="+mj-ea"/>
              <a:ea typeface="+mj-ea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They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agree (that)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the movie is very boring. 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799203"/>
            <a:ext cx="1357535" cy="7574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99456" y="930966"/>
            <a:ext cx="892899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翻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译句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7800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Tom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同意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帮我了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                                           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7800">
              <a:lnSpc>
                <a:spcPct val="130000"/>
              </a:lnSpc>
            </a:pP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7800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同意你的意见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7800">
              <a:lnSpc>
                <a:spcPct val="130000"/>
              </a:lnSpc>
            </a:pP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7800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们都一致认为他在会上的建议很好。</a:t>
            </a:r>
          </a:p>
          <a:p>
            <a:pPr lvl="0">
              <a:lnSpc>
                <a:spcPct val="12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3512" y="2226336"/>
            <a:ext cx="4276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 agreed to help me.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8604" y="3470016"/>
            <a:ext cx="3118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agree with you.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03512" y="4725144"/>
            <a:ext cx="9912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all agreed that his suggestion at the meeting is good.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9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1055440" y="1124744"/>
            <a:ext cx="10585176" cy="3719513"/>
          </a:xfrm>
        </p:spPr>
        <p:txBody>
          <a:bodyPr>
            <a:normAutofit/>
          </a:bodyPr>
          <a:lstStyle/>
          <a:p>
            <a:pPr marL="811213" indent="-811213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take  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vt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花费</a:t>
            </a:r>
          </a:p>
          <a:p>
            <a:pPr marL="811213" indent="-811213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It takes/took/will take sb. some time to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811213" indent="-81121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花费某人多长时间做某事</a:t>
            </a:r>
          </a:p>
          <a:p>
            <a:pPr marL="622300" indent="-6223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e.g. The problem was difficult. It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took </a:t>
            </a:r>
            <a:r>
              <a:rPr lang="en-US" altLang="zh-CN" sz="3200" b="1" dirty="0">
                <a:latin typeface="Times New Roman" panose="02020603050405020304" pitchFamily="18" charset="0"/>
              </a:rPr>
              <a:t>Leo nearly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twenty minutes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 work it out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marL="811213" indent="-18891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这道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题很难，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Leo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花费了近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20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分钟才做出来。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983432" y="1268760"/>
            <a:ext cx="10441160" cy="36004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hundreds of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数以百计的；成百上千的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后接可数名词复数形式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e.g. There are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hundreds of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pigs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on the </a:t>
            </a:r>
            <a:r>
              <a:rPr lang="en-US" altLang="zh-CN" sz="3200" b="1" dirty="0">
                <a:latin typeface="Times New Roman" panose="02020603050405020304" pitchFamily="18" charset="0"/>
              </a:rPr>
              <a:t>farm.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hundred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受数词或不定数量词修饰</a:t>
            </a:r>
            <a:r>
              <a:rPr lang="zh-CN" altLang="en-US" sz="3200" b="1" dirty="0">
                <a:latin typeface="Times New Roman" panose="02020603050405020304" pitchFamily="18" charset="0"/>
              </a:rPr>
              <a:t>时，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hundred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用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原形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e.g. </a:t>
            </a:r>
            <a:r>
              <a:rPr lang="zh-CN" altLang="en-US" sz="3200" b="1" dirty="0">
                <a:latin typeface="Times New Roman" panose="02020603050405020304" pitchFamily="18" charset="0"/>
              </a:rPr>
              <a:t>三百 →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three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hundred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几百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→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several hundred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703248" y="1052736"/>
            <a:ext cx="108012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6088" indent="-4460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【</a:t>
            </a:r>
            <a:r>
              <a:rPr lang="zh-CN" altLang="en-US" b="1" dirty="0">
                <a:solidFill>
                  <a:srgbClr val="0000FF"/>
                </a:solidFill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</a:rPr>
              <a:t>完成句子。</a:t>
            </a:r>
            <a:endParaRPr lang="zh-CN" altLang="en-US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1</a:t>
            </a:r>
            <a:r>
              <a:rPr lang="en-US" altLang="zh-CN" b="1" dirty="0"/>
              <a:t>) </a:t>
            </a:r>
            <a:r>
              <a:rPr lang="zh-CN" altLang="en-US" b="1" dirty="0"/>
              <a:t>这家餐厅有二百张桌子。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 smtClean="0"/>
              <a:t>      ________ _________ </a:t>
            </a:r>
            <a:r>
              <a:rPr lang="en-US" altLang="zh-CN" b="1" dirty="0"/>
              <a:t>tables are in this dining hall.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 smtClean="0"/>
              <a:t> 2</a:t>
            </a:r>
            <a:r>
              <a:rPr lang="en-US" altLang="zh-CN" b="1" dirty="0"/>
              <a:t>) </a:t>
            </a:r>
            <a:r>
              <a:rPr lang="zh-CN" altLang="en-US" b="1" dirty="0" smtClean="0"/>
              <a:t>昨天有成百上千的人来这个镇上观看赛车比赛。</a:t>
            </a:r>
            <a:endParaRPr lang="en-US" altLang="zh-CN" b="1" dirty="0" smtClean="0"/>
          </a:p>
          <a:p>
            <a:pPr marL="623888" indent="-623888" eaLnBrk="1" hangingPunct="1">
              <a:lnSpc>
                <a:spcPct val="125000"/>
              </a:lnSpc>
            </a:pPr>
            <a:r>
              <a:rPr lang="en-US" altLang="zh-CN" b="1" dirty="0" smtClean="0"/>
              <a:t>      Yesterday _________ _________ people </a:t>
            </a:r>
            <a:r>
              <a:rPr lang="en-US" altLang="zh-CN" b="1" dirty="0"/>
              <a:t>came to the town to watch the car race.</a:t>
            </a:r>
          </a:p>
        </p:txBody>
      </p:sp>
      <p:sp>
        <p:nvSpPr>
          <p:cNvPr id="3" name="矩形 2"/>
          <p:cNvSpPr/>
          <p:nvPr/>
        </p:nvSpPr>
        <p:spPr>
          <a:xfrm>
            <a:off x="1684910" y="2357591"/>
            <a:ext cx="3349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hundred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15680" y="3573015"/>
            <a:ext cx="3208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hundreds    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376" y="1484784"/>
            <a:ext cx="11377264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If buildings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down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people inside, these snake robots can help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under the buildings.</a:t>
            </a:r>
          </a:p>
          <a:p>
            <a:pPr marL="450850"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如果建筑物倒塌了，并且还有人在里面，这些蛇形机器人能够帮助搜寻埋在建筑物下面的人。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83432" y="620688"/>
            <a:ext cx="4464496" cy="504056"/>
          </a:xfrm>
          <a:prstGeom prst="wedgeRoundRectCallout">
            <a:avLst>
              <a:gd name="adj1" fmla="val -42320"/>
              <a:gd name="adj2" fmla="val 13791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3200" b="1" dirty="0" smtClean="0">
                <a:solidFill>
                  <a:srgbClr val="CC00FF"/>
                </a:solidFill>
              </a:rPr>
              <a:t>引导的条件状语从句</a:t>
            </a:r>
            <a:endParaRPr lang="zh-CN" altLang="en-US" sz="3200" b="1" dirty="0">
              <a:solidFill>
                <a:srgbClr val="CC00FF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39416" y="1484784"/>
            <a:ext cx="576064" cy="57606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983432" y="3940841"/>
            <a:ext cx="107291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侧重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由于重力作用或失去平衡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跌倒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down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摔倒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跌倒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Lisa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 down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hurt her knee.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9536" y="188640"/>
            <a:ext cx="92170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over  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倒下，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绊倒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behind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落后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；跟不上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off      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某物上）掉下，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脱落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生病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asleep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进入梦乡；睡着 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love with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爱上 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the habit of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沾染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养成</a:t>
            </a:r>
            <a:r>
              <a:rPr lang="en-US" altLang="zh-CN" sz="3200" b="1" dirty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的习惯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e.g. She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 over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dog and broke her front teeth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804863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don't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behind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804863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 off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yesterday.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96752"/>
            <a:ext cx="1682642" cy="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3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368" y="562326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</a:rPr>
              <a:t>选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词填空。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9616" y="1304764"/>
            <a:ext cx="750878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behind,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fall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asleep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down,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fall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384" y="2204864"/>
            <a:ext cx="1087320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John never climbs trees because he once ____________ from a tree when he was a little boy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536575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 found my phone in the end. It ____________ the bed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536575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After changing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bed, Helen ____________quickly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indent="-536575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She was ill for six weeks and ____________ with her schoolwork.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31368" y="396974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 asleep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8584" y="3411578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 off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74282" y="2268634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 down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9219" y="457745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 behind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28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59541" y="1455628"/>
            <a:ext cx="10801200" cy="130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22388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111375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900363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68935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146550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03750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060950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518150" indent="-609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1. Today there are already robots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working in factories</a:t>
            </a:r>
            <a:r>
              <a:rPr lang="en-US" altLang="zh-CN" b="1" dirty="0"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cs typeface="Times New Roman" panose="02020603050405020304" pitchFamily="18" charset="0"/>
              </a:rPr>
              <a:t>现在已经有机器人在工厂里干活了。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1589" y="2781150"/>
            <a:ext cx="10369152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cs typeface="Times New Roman" panose="02020603050405020304" pitchFamily="18" charset="0"/>
              </a:rPr>
              <a:t>working in factories</a:t>
            </a:r>
            <a:r>
              <a:rPr lang="zh-CN" altLang="en-US" b="1" dirty="0">
                <a:cs typeface="Times New Roman" panose="02020603050405020304" pitchFamily="18" charset="0"/>
              </a:rPr>
              <a:t>的逻辑主语是</a:t>
            </a:r>
            <a:r>
              <a:rPr lang="en-US" altLang="zh-CN" b="1" dirty="0">
                <a:cs typeface="Times New Roman" panose="02020603050405020304" pitchFamily="18" charset="0"/>
              </a:rPr>
              <a:t>robots</a:t>
            </a:r>
            <a:r>
              <a:rPr lang="zh-CN" altLang="en-US" b="1" dirty="0"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cs typeface="Times New Roman" panose="02020603050405020304" pitchFamily="18" charset="0"/>
              </a:rPr>
              <a:t>但在这个</a:t>
            </a:r>
            <a:r>
              <a:rPr lang="en-US" altLang="zh-CN" b="1" dirty="0">
                <a:cs typeface="Times New Roman" panose="02020603050405020304" pitchFamily="18" charset="0"/>
              </a:rPr>
              <a:t>there be</a:t>
            </a:r>
            <a:r>
              <a:rPr lang="zh-CN" altLang="en-US" b="1" dirty="0">
                <a:cs typeface="Times New Roman" panose="02020603050405020304" pitchFamily="18" charset="0"/>
              </a:rPr>
              <a:t>句型中，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谓语动词已经有了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are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，所以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work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就不能再作本句的谓语动词，而应用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ing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形式。</a:t>
            </a:r>
          </a:p>
        </p:txBody>
      </p:sp>
      <p:sp>
        <p:nvSpPr>
          <p:cNvPr id="2" name="椭圆 1"/>
          <p:cNvSpPr/>
          <p:nvPr/>
        </p:nvSpPr>
        <p:spPr>
          <a:xfrm>
            <a:off x="2999656" y="1527636"/>
            <a:ext cx="792088" cy="57606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6331859" y="1500706"/>
            <a:ext cx="1558090" cy="78257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圆角矩形标注 2"/>
          <p:cNvSpPr/>
          <p:nvPr/>
        </p:nvSpPr>
        <p:spPr>
          <a:xfrm>
            <a:off x="2999656" y="735548"/>
            <a:ext cx="1944216" cy="504056"/>
          </a:xfrm>
          <a:prstGeom prst="wedgeRoundRectCallout">
            <a:avLst>
              <a:gd name="adj1" fmla="val -29133"/>
              <a:gd name="adj2" fmla="val 865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CC00FF"/>
                </a:solidFill>
              </a:rPr>
              <a:t>谓语动词</a:t>
            </a:r>
            <a:endParaRPr lang="zh-CN" altLang="en-US" sz="3200" b="1" dirty="0">
              <a:solidFill>
                <a:srgbClr val="CC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56040" y="772517"/>
            <a:ext cx="2592288" cy="504056"/>
          </a:xfrm>
          <a:prstGeom prst="wedgeRoundRectCallout">
            <a:avLst>
              <a:gd name="adj1" fmla="val -25502"/>
              <a:gd name="adj2" fmla="val 8917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CC00FF"/>
                </a:solidFill>
              </a:rPr>
              <a:t>非谓语动词</a:t>
            </a:r>
            <a:endParaRPr lang="zh-CN" altLang="en-US" sz="3200" b="1" dirty="0">
              <a:solidFill>
                <a:srgbClr val="CC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2" grpId="0" animBg="1"/>
      <p:bldP spid="5" grpId="0" animBg="1"/>
      <p:bldP spid="3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8876" y="44624"/>
            <a:ext cx="93610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寻找；寻求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5250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—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doing, Li Juan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—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I’m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for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pet dog.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7503"/>
              </p:ext>
            </p:extLst>
          </p:nvPr>
        </p:nvGraphicFramePr>
        <p:xfrm>
          <a:off x="1338956" y="2580697"/>
          <a:ext cx="9442081" cy="2804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00"/>
                <a:gridCol w="7641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词条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意思及用法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look for</a:t>
                      </a:r>
                      <a:endParaRPr lang="zh-CN" alt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寻找；寻求，强调找的动作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find</a:t>
                      </a:r>
                      <a:endParaRPr lang="zh-CN" alt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找到；发现，注重找的结果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find out</a:t>
                      </a:r>
                      <a:endParaRPr lang="zh-CN" alt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找出；发现；查明，指通过观察、探索或调研之后搞清楚、弄明事情的真相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2" y="1772816"/>
            <a:ext cx="2370092" cy="6480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9276" y="1772816"/>
            <a:ext cx="408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 </a:t>
            </a:r>
            <a:r>
              <a:rPr lang="en-US" altLang="zh-CN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for, find, find out</a:t>
            </a:r>
            <a:endParaRPr lang="zh-CN" altLang="en-US" sz="3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9376" y="5373216"/>
            <a:ext cx="1144927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Mary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book under the bed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7239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teacher wanted to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Tom was late for school.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2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9376" y="1196752"/>
            <a:ext cx="11089232" cy="3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0850" marR="0" lvl="0" indent="-4508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kumimoji="0" 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find, look for 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out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的适当形式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成句子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450850" marR="0" lvl="0" indent="-4508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Finally, Miss Li ___________ her skirt in a box in her  bedroom.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marR="0" lvl="0" indent="-4508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The boy is ____________ his basketball in the classroom.</a:t>
            </a:r>
          </a:p>
          <a:p>
            <a:pPr marL="450850" marR="0" lvl="0" indent="-4508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Mr. Wang asked his son to ____________ what time the train leaves.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33302" y="1822935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5150" y="2969545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looking for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3992" y="3554320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 out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3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886871"/>
            <a:ext cx="11377264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This was not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20 years ago, but computers and rockets also seemed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years ago. (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翻译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63538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年前还是不可能发生的事，不过在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年以前，电脑、火箭看上去似乎也是不可能的。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440" y="3356992"/>
            <a:ext cx="928903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adj.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存在或发生的；可能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adv.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，反义词为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 </a:t>
            </a:r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adj.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不可能的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常用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句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型：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that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It’s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for sb. to do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5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376" y="260648"/>
            <a:ext cx="1108923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链接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probable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adj.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可能的  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probably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adv.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probable that ...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latin typeface="+mj-ea"/>
                <a:ea typeface="+mj-ea"/>
                <a:cs typeface="Times New Roman" panose="02020603050405020304" pitchFamily="18" charset="0"/>
              </a:rPr>
              <a:t>可能</a:t>
            </a:r>
            <a:r>
              <a:rPr lang="en-US" altLang="zh-CN" sz="3200" b="1" dirty="0" smtClean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endParaRPr lang="zh-CN" altLang="en-US" sz="32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786" y="2125774"/>
            <a:ext cx="1116124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句子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有可能人类会居住在火星。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______ _________________ 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will live on Mars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他早点走可能吗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Will 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 _______ _______ him to leave early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你可能拿了我的钥匙而不是你的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You _________________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picked up my keys instead of yours.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464" y="3190681"/>
            <a:ext cx="5871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possible/probable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5600" y="4255588"/>
            <a:ext cx="5112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be      possible 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1544" y="5320495"/>
            <a:ext cx="367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possibly/probably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77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360" y="243217"/>
            <a:ext cx="11377264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Some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are very human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-like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一些机器人和人类很像。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-like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形容词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后缀，用在名词之后，与其构成一个完整的形容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词：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类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似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的；像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一样的；有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特征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本单元中出现的其他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like: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What will robots be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future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indent="45085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sb. /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like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某人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某物怎么样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>
              <a:lnSpc>
                <a:spcPct val="12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既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可询问某人的性格品质或某物的特征，也可询问某人的外貌或某物的外形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59432" y="5229200"/>
            <a:ext cx="6788668" cy="11568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sb. / </a:t>
            </a: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look like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0850" lvl="0" indent="-450850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可询问某人的外貌或某物的外形。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1" t="2746" r="30669" b="2746"/>
          <a:stretch/>
        </p:blipFill>
        <p:spPr>
          <a:xfrm>
            <a:off x="1487487" y="5017278"/>
            <a:ext cx="136815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376" y="1628800"/>
            <a:ext cx="113052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 ..., it will be difficult to make them really think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human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531813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prep.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；类似；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像 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=similar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marL="450850" lvl="0" indent="-450850">
              <a:lnSpc>
                <a:spcPct val="130000"/>
              </a:lnSpc>
            </a:pP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 They help with the housework and do jobs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working in dirty or dangerous places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450850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prep.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 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=such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20638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0771" y="260648"/>
            <a:ext cx="11003861" cy="568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英译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汉。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She was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sister to me.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What will your job be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Mike often does sports on the weekend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swimming and playing basketball.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 think dragons are snake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-like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animals.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983432" y="1467264"/>
            <a:ext cx="4717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 她待我就像姐姐一样。 </a:t>
            </a:r>
          </a:p>
        </p:txBody>
      </p:sp>
      <p:sp>
        <p:nvSpPr>
          <p:cNvPr id="4" name="矩形 3"/>
          <p:cNvSpPr/>
          <p:nvPr/>
        </p:nvSpPr>
        <p:spPr>
          <a:xfrm>
            <a:off x="1199456" y="2628201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你的工作会是怎样的？</a:t>
            </a:r>
          </a:p>
        </p:txBody>
      </p:sp>
      <p:sp>
        <p:nvSpPr>
          <p:cNvPr id="5" name="矩形 4"/>
          <p:cNvSpPr/>
          <p:nvPr/>
        </p:nvSpPr>
        <p:spPr>
          <a:xfrm>
            <a:off x="1215989" y="4437112"/>
            <a:ext cx="7688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Mike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ea typeface="+mj-ea"/>
              </a:rPr>
              <a:t>周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末经常运动，比如游泳和打篮球。</a:t>
            </a:r>
          </a:p>
        </p:txBody>
      </p:sp>
      <p:sp>
        <p:nvSpPr>
          <p:cNvPr id="6" name="矩形 5"/>
          <p:cNvSpPr/>
          <p:nvPr/>
        </p:nvSpPr>
        <p:spPr>
          <a:xfrm>
            <a:off x="1233573" y="5534432"/>
            <a:ext cx="554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我认为龙是像蛇一样的动物。</a:t>
            </a:r>
          </a:p>
        </p:txBody>
      </p:sp>
    </p:spTree>
    <p:extLst>
      <p:ext uri="{BB962C8B-B14F-4D97-AF65-F5344CB8AC3E}">
        <p14:creationId xmlns:p14="http://schemas.microsoft.com/office/powerpoint/2010/main" val="284065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07368" y="428038"/>
            <a:ext cx="10945216" cy="2376264"/>
          </a:xfrm>
        </p:spPr>
        <p:txBody>
          <a:bodyPr>
            <a:normAutofit/>
          </a:bodyPr>
          <a:lstStyle/>
          <a:p>
            <a:pPr marL="441325" indent="-441325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2. Fewer people will do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such</a:t>
            </a:r>
            <a:r>
              <a:rPr lang="en-US" altLang="zh-CN" sz="3200" b="1" dirty="0">
                <a:latin typeface="Times New Roman" panose="02020603050405020304" pitchFamily="18" charset="0"/>
              </a:rPr>
              <a:t> jobs in the future because they are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boring</a:t>
            </a:r>
            <a:r>
              <a:rPr lang="en-US" altLang="zh-CN" sz="3200" b="1" dirty="0">
                <a:latin typeface="Times New Roman" panose="02020603050405020304" pitchFamily="18" charset="0"/>
              </a:rPr>
              <a:t>, but robots will never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get bored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 marL="441325" indent="-441325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将来做这样工作的人会更少，因为它们很枯燥，但是机器人永远不会感到厌烦。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9416" y="2708920"/>
            <a:ext cx="11161240" cy="324036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boring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adj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无聊的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令人厌烦的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某</a:t>
            </a:r>
            <a:r>
              <a:rPr lang="zh-CN" altLang="en-US" sz="3200" b="1" dirty="0">
                <a:latin typeface="Times New Roman" panose="02020603050405020304" pitchFamily="18" charset="0"/>
              </a:rPr>
              <a:t>事物让人感到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无聊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)</a:t>
            </a:r>
            <a:endParaRPr lang="zh-CN" altLang="en-US" sz="3200" b="1" dirty="0" smtClean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bored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adj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厌烦的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不感兴趣的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指</a:t>
            </a:r>
            <a:r>
              <a:rPr lang="zh-CN" altLang="en-US" sz="3200" b="1" dirty="0">
                <a:latin typeface="Times New Roman" panose="02020603050405020304" pitchFamily="18" charset="0"/>
              </a:rPr>
              <a:t>人的一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种无聊感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)</a:t>
            </a:r>
          </a:p>
          <a:p>
            <a:pPr marL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get bored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变得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无聊</a:t>
            </a:r>
            <a:endParaRPr lang="zh-CN" altLang="en-US" sz="3200" b="1" dirty="0" smtClean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This book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is very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boring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       The children quickly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got bored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with staying in the house.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     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3433" y="1396038"/>
            <a:ext cx="8640959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常修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饰名词，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常修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饰形容词或副词。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e.g. Do you like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such </a:t>
            </a:r>
            <a:r>
              <a:rPr lang="en-US" altLang="zh-CN" sz="3200" b="1" dirty="0">
                <a:latin typeface="Times New Roman" panose="02020603050405020304" pitchFamily="18" charset="0"/>
              </a:rPr>
              <a:t>weather?</a:t>
            </a:r>
          </a:p>
          <a:p>
            <a:pPr marL="441325" indent="-441325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I’m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 </a:t>
            </a:r>
            <a:r>
              <a:rPr lang="en-US" altLang="zh-CN" sz="3200" b="1" dirty="0">
                <a:latin typeface="Times New Roman" panose="02020603050405020304" pitchFamily="18" charset="0"/>
              </a:rPr>
              <a:t>glad to see you.</a:t>
            </a:r>
          </a:p>
          <a:p>
            <a:pPr marL="441325" indent="-441325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He can draw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so </a:t>
            </a:r>
            <a:r>
              <a:rPr lang="en-US" altLang="zh-CN" sz="3200" b="1" dirty="0">
                <a:latin typeface="Times New Roman" panose="02020603050405020304" pitchFamily="18" charset="0"/>
              </a:rPr>
              <a:t>well.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15" y="535384"/>
            <a:ext cx="1296144" cy="8473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7768" y="617431"/>
            <a:ext cx="426270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1325" indent="-441325">
              <a:lnSpc>
                <a:spcPct val="120000"/>
              </a:lnSpc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such &amp; </a:t>
            </a:r>
            <a:r>
              <a:rPr lang="en-US" altLang="zh-CN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so 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如此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这样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3434" y="3756411"/>
            <a:ext cx="10441160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44132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2)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当名词前有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many, much, few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等表示数量的词修饰时，用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不用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b="1" dirty="0" smtClean="0">
              <a:latin typeface="Times New Roman" panose="02020603050405020304" pitchFamily="18" charset="0"/>
            </a:endParaRPr>
          </a:p>
          <a:p>
            <a:pPr marL="441325" indent="-44132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e.g. There are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 many / few people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in the hall.</a:t>
            </a:r>
          </a:p>
          <a:p>
            <a:pPr marL="1077913" indent="-1077913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       You have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 much / little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homework today.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4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xfrm>
            <a:off x="2351584" y="1556792"/>
            <a:ext cx="6984776" cy="3096344"/>
          </a:xfrm>
        </p:spPr>
        <p:txBody>
          <a:bodyPr>
            <a:normAutofit/>
          </a:bodyPr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3)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 / an +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.+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可数名词单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=so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.+ a /an +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可数名词单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+mj-ea"/>
                <a:ea typeface="+mj-ea"/>
                <a:cs typeface="Times New Roman" panose="02020603050405020304" pitchFamily="18" charset="0"/>
              </a:rPr>
              <a:t>如</a:t>
            </a:r>
            <a:r>
              <a:rPr lang="zh-CN" altLang="en-US" sz="3200" b="1" dirty="0">
                <a:latin typeface="+mj-ea"/>
                <a:ea typeface="+mj-ea"/>
                <a:cs typeface="Times New Roman" panose="02020603050405020304" pitchFamily="18" charset="0"/>
              </a:rPr>
              <a:t>此</a:t>
            </a:r>
            <a:r>
              <a:rPr lang="en-US" altLang="zh-CN" sz="3200" b="1" dirty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+mj-ea"/>
                <a:ea typeface="+mj-ea"/>
                <a:cs typeface="Times New Roman" panose="02020603050405020304" pitchFamily="18" charset="0"/>
              </a:rPr>
              <a:t>的一个</a:t>
            </a:r>
            <a:r>
              <a:rPr lang="en-US" altLang="zh-CN" sz="3200" b="1" dirty="0" smtClean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e.g. She is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such a lovely girl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      = </a:t>
            </a:r>
            <a:r>
              <a:rPr lang="en-US" altLang="zh-CN" sz="3200" b="1" dirty="0">
                <a:latin typeface="Times New Roman" panose="02020603050405020304" pitchFamily="18" charset="0"/>
              </a:rPr>
              <a:t>She is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 lovely a girl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124744"/>
            <a:ext cx="10153128" cy="4320480"/>
          </a:xfrm>
        </p:spPr>
        <p:txBody>
          <a:bodyPr>
            <a:normAutofit/>
          </a:bodyPr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such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so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填空。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 The man told us _____ funny a story.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 She has _____ a beautiful dress.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</a:rPr>
              <a:t>) How can you get _____ much money to buy the car?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</a:rPr>
              <a:t>) Don’t go out in _____ cold weather.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200" b="1" dirty="0">
                <a:latin typeface="Times New Roman" panose="02020603050405020304" pitchFamily="18" charset="0"/>
              </a:rPr>
              <a:t>) Don’t eat _____ quickly.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762166" y="1684749"/>
            <a:ext cx="79216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 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098104" y="2244884"/>
            <a:ext cx="108555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such 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849478" y="2908044"/>
            <a:ext cx="70485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4416016" y="3448075"/>
            <a:ext cx="108555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such 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640230" y="4026457"/>
            <a:ext cx="652743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  <p:bldP spid="66566" grpId="0"/>
      <p:bldP spid="66567" grpId="0"/>
      <p:bldP spid="665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479376" y="1108501"/>
            <a:ext cx="10945216" cy="3024336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3. However, some </a:t>
            </a:r>
            <a:r>
              <a:rPr lang="en-US" altLang="zh-CN" sz="3200" b="1" dirty="0">
                <a:latin typeface="Times New Roman" panose="02020603050405020304" pitchFamily="18" charset="0"/>
              </a:rPr>
              <a:t>scientists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believe</a:t>
            </a:r>
            <a:r>
              <a:rPr lang="en-US" altLang="zh-CN" sz="3200" b="1" dirty="0">
                <a:latin typeface="Times New Roman" panose="02020603050405020304" pitchFamily="18" charset="0"/>
              </a:rPr>
              <a:t> that although we can make robots move like people,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it will be difficult to </a:t>
            </a:r>
            <a:r>
              <a:rPr lang="en-US" altLang="zh-CN" sz="3200" b="1" dirty="0">
                <a:latin typeface="Times New Roman" panose="02020603050405020304" pitchFamily="18" charset="0"/>
              </a:rPr>
              <a:t>make them really think like a human.  (</a:t>
            </a:r>
            <a:r>
              <a:rPr lang="zh-CN" altLang="en-US" sz="3200" b="1" dirty="0">
                <a:latin typeface="Times New Roman" panose="02020603050405020304" pitchFamily="18" charset="0"/>
              </a:rPr>
              <a:t>翻译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然而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一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些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科学家认为，尽管我们能够让机器人像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人一样活动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，却很难让它们真的像人类那样思考。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159896" y="367467"/>
            <a:ext cx="4824536" cy="504056"/>
          </a:xfrm>
          <a:prstGeom prst="wedgeRoundRectCallout">
            <a:avLst>
              <a:gd name="adj1" fmla="val 10130"/>
              <a:gd name="adj2" fmla="val 79503"/>
              <a:gd name="adj3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引导的状语从句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92144" y="1108501"/>
            <a:ext cx="1656184" cy="69293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11424" y="4156162"/>
            <a:ext cx="108012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/ was / will be difficult to do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做什么事情是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将会很难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723900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be very difficult to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the virus (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病毒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that country.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983432" y="1780953"/>
            <a:ext cx="105851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believe sb.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cs typeface="Times New Roman" panose="02020603050405020304" pitchFamily="18" charset="0"/>
              </a:rPr>
              <a:t>相信某人说的话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believe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</a:rPr>
              <a:t>. </a:t>
            </a:r>
            <a:r>
              <a:rPr lang="zh-CN" altLang="en-US" b="1" dirty="0" smtClean="0">
                <a:cs typeface="Times New Roman" panose="02020603050405020304" pitchFamily="18" charset="0"/>
              </a:rPr>
              <a:t>相信</a:t>
            </a:r>
            <a:r>
              <a:rPr lang="zh-CN" altLang="en-US" b="1" dirty="0">
                <a:cs typeface="Times New Roman" panose="02020603050405020304" pitchFamily="18" charset="0"/>
              </a:rPr>
              <a:t>某事会发生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cs typeface="Times New Roman" panose="02020603050405020304" pitchFamily="18" charset="0"/>
              </a:rPr>
              <a:t>或已经发生</a:t>
            </a:r>
            <a:r>
              <a:rPr lang="en-US" altLang="zh-CN" b="1" dirty="0" smtClean="0"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e.g. I don’t </a:t>
            </a:r>
            <a:r>
              <a:rPr lang="en-US" altLang="zh-CN" b="1" dirty="0">
                <a:solidFill>
                  <a:srgbClr val="FF0000"/>
                </a:solidFill>
              </a:rPr>
              <a:t>believe</a:t>
            </a:r>
            <a:r>
              <a:rPr lang="en-US" altLang="zh-CN" b="1" dirty="0"/>
              <a:t> you</a:t>
            </a:r>
            <a:r>
              <a:rPr lang="en-US" altLang="zh-CN" b="1" dirty="0" smtClean="0"/>
              <a:t>.</a:t>
            </a:r>
          </a:p>
          <a:p>
            <a:pPr marL="723900" eaLnBrk="1" hangingPunct="1">
              <a:lnSpc>
                <a:spcPct val="120000"/>
              </a:lnSpc>
            </a:pPr>
            <a:r>
              <a:rPr lang="en-US" altLang="zh-CN" b="1" dirty="0"/>
              <a:t>You </a:t>
            </a:r>
            <a:r>
              <a:rPr lang="en-US" altLang="zh-CN" b="1" dirty="0" smtClean="0"/>
              <a:t>shouldn’t </a:t>
            </a:r>
            <a:r>
              <a:rPr lang="en-US" altLang="zh-CN" b="1" dirty="0">
                <a:solidFill>
                  <a:srgbClr val="FF0000"/>
                </a:solidFill>
              </a:rPr>
              <a:t>believe </a:t>
            </a:r>
            <a:r>
              <a:rPr lang="en-US" altLang="zh-CN" b="1" dirty="0"/>
              <a:t>everything you read</a:t>
            </a:r>
            <a:r>
              <a:rPr lang="en-US" altLang="zh-CN" b="1" dirty="0" smtClean="0"/>
              <a:t>. Sometimes, you need to find out the truth by yourself.</a:t>
            </a:r>
            <a:endParaRPr lang="en-US" altLang="zh-CN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83432" y="1196752"/>
            <a:ext cx="6516687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believe 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v.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相信；认为有可能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839416" y="1412776"/>
            <a:ext cx="11089232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believe in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</a:t>
            </a:r>
            <a:r>
              <a:rPr lang="zh-CN" altLang="en-US" b="1" dirty="0" smtClean="0">
                <a:cs typeface="Times New Roman" panose="02020603050405020304" pitchFamily="18" charset="0"/>
              </a:rPr>
              <a:t>信赖</a:t>
            </a:r>
            <a:r>
              <a:rPr lang="en-US" altLang="zh-CN" b="1" dirty="0" smtClean="0">
                <a:cs typeface="Times New Roman" panose="02020603050405020304" pitchFamily="18" charset="0"/>
              </a:rPr>
              <a:t>,</a:t>
            </a:r>
            <a:r>
              <a:rPr lang="zh-CN" altLang="en-US" b="1" dirty="0" smtClean="0"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cs typeface="Times New Roman" panose="02020603050405020304" pitchFamily="18" charset="0"/>
              </a:rPr>
              <a:t>相信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believe in sb.  </a:t>
            </a:r>
            <a:r>
              <a:rPr lang="zh-CN" altLang="en-US" b="1" dirty="0" smtClean="0">
                <a:cs typeface="Times New Roman" panose="02020603050405020304" pitchFamily="18" charset="0"/>
              </a:rPr>
              <a:t>信任某人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believe in (doing) </a:t>
            </a:r>
            <a:r>
              <a:rPr lang="en-US" altLang="zh-CN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cs typeface="Times New Roman" panose="02020603050405020304" pitchFamily="18" charset="0"/>
              </a:rPr>
              <a:t>相信</a:t>
            </a:r>
            <a:r>
              <a:rPr lang="en-US" altLang="zh-CN" b="1" dirty="0" smtClean="0"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cs typeface="Times New Roman" panose="02020603050405020304" pitchFamily="18" charset="0"/>
              </a:rPr>
              <a:t>做</a:t>
            </a:r>
            <a:r>
              <a:rPr lang="en-US" altLang="zh-CN" b="1" dirty="0" smtClean="0"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cs typeface="Times New Roman" panose="02020603050405020304" pitchFamily="18" charset="0"/>
              </a:rPr>
              <a:t>有用</a:t>
            </a:r>
            <a:r>
              <a:rPr lang="en-US" altLang="zh-CN" b="1" dirty="0" smtClean="0">
                <a:cs typeface="Times New Roman" panose="02020603050405020304" pitchFamily="18" charset="0"/>
              </a:rPr>
              <a:t>; </a:t>
            </a:r>
            <a:r>
              <a:rPr lang="zh-CN" altLang="en-US" b="1" dirty="0" smtClean="0">
                <a:cs typeface="Times New Roman" panose="02020603050405020304" pitchFamily="18" charset="0"/>
              </a:rPr>
              <a:t>相信</a:t>
            </a:r>
            <a:r>
              <a:rPr lang="en-US" altLang="zh-CN" b="1" dirty="0" smtClean="0"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cs typeface="Times New Roman" panose="02020603050405020304" pitchFamily="18" charset="0"/>
              </a:rPr>
              <a:t>做</a:t>
            </a:r>
            <a:r>
              <a:rPr lang="en-US" altLang="zh-CN" b="1" dirty="0" smtClean="0"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cs typeface="Times New Roman" panose="02020603050405020304" pitchFamily="18" charset="0"/>
              </a:rPr>
              <a:t>正确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e.g</a:t>
            </a:r>
            <a:r>
              <a:rPr lang="en-US" altLang="zh-CN" b="1" dirty="0"/>
              <a:t>. </a:t>
            </a:r>
            <a:r>
              <a:rPr lang="en-US" altLang="zh-CN" b="1" dirty="0" smtClean="0">
                <a:solidFill>
                  <a:srgbClr val="FF0000"/>
                </a:solidFill>
              </a:rPr>
              <a:t>Believe </a:t>
            </a:r>
            <a:r>
              <a:rPr lang="en-US" altLang="zh-CN" b="1" dirty="0">
                <a:solidFill>
                  <a:srgbClr val="FF0000"/>
                </a:solidFill>
              </a:rPr>
              <a:t>in yourself</a:t>
            </a:r>
            <a:r>
              <a:rPr lang="en-US" altLang="zh-CN" b="1" dirty="0"/>
              <a:t>, or </a:t>
            </a:r>
            <a:r>
              <a:rPr lang="en-US" altLang="zh-CN" b="1" dirty="0" smtClean="0"/>
              <a:t>you’ll </a:t>
            </a:r>
            <a:r>
              <a:rPr lang="en-US" altLang="zh-CN" b="1" dirty="0"/>
              <a:t>never succeed</a:t>
            </a:r>
            <a:r>
              <a:rPr lang="en-US" altLang="zh-CN" b="1" dirty="0" smtClean="0"/>
              <a:t>. (</a:t>
            </a:r>
            <a:r>
              <a:rPr lang="zh-CN" altLang="en-US" b="1" dirty="0" smtClean="0"/>
              <a:t>翻译</a:t>
            </a:r>
            <a:r>
              <a:rPr lang="en-US" altLang="zh-CN" b="1" dirty="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相信</a:t>
            </a:r>
            <a:r>
              <a:rPr lang="zh-CN" altLang="en-US" b="1" dirty="0"/>
              <a:t>自己，否则你永远不会成功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723900" eaLnBrk="1" hangingPunct="1">
              <a:lnSpc>
                <a:spcPct val="120000"/>
              </a:lnSpc>
            </a:pPr>
            <a:r>
              <a:rPr lang="en-US" altLang="zh-CN" b="1" dirty="0" smtClean="0"/>
              <a:t>I </a:t>
            </a:r>
            <a:r>
              <a:rPr lang="en-US" altLang="zh-CN" b="1" dirty="0">
                <a:solidFill>
                  <a:srgbClr val="FF0000"/>
                </a:solidFill>
              </a:rPr>
              <a:t>believe in </a:t>
            </a:r>
            <a:r>
              <a:rPr lang="en-US" altLang="zh-CN" b="1" dirty="0"/>
              <a:t>working hard to </a:t>
            </a:r>
            <a:r>
              <a:rPr lang="en-US" altLang="zh-CN" b="1" dirty="0" smtClean="0"/>
              <a:t>achieve (</a:t>
            </a:r>
            <a:r>
              <a:rPr lang="zh-CN" altLang="en-US" b="1" dirty="0"/>
              <a:t>获得</a:t>
            </a:r>
            <a:r>
              <a:rPr lang="en-US" altLang="zh-CN" b="1" dirty="0"/>
              <a:t>) success</a:t>
            </a:r>
            <a:r>
              <a:rPr lang="en-US" altLang="zh-CN" b="1" dirty="0" smtClean="0"/>
              <a:t>. (</a:t>
            </a:r>
            <a:r>
              <a:rPr lang="zh-CN" altLang="en-US" b="1" dirty="0" smtClean="0"/>
              <a:t>翻译</a:t>
            </a:r>
            <a:r>
              <a:rPr lang="en-US" altLang="zh-CN" b="1" dirty="0" smtClean="0"/>
              <a:t>)</a:t>
            </a:r>
          </a:p>
          <a:p>
            <a:pPr marL="723900" eaLnBrk="1" hangingPunct="1">
              <a:lnSpc>
                <a:spcPct val="120000"/>
              </a:lnSpc>
            </a:pPr>
            <a:r>
              <a:rPr lang="zh-CN" altLang="en-US" b="1" dirty="0" smtClean="0"/>
              <a:t>我相信努力就会获得成功。</a:t>
            </a: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89936"/>
            <a:ext cx="1295480" cy="7228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5208</TotalTime>
  <Words>1810</Words>
  <Application>Microsoft Office PowerPoint</Application>
  <PresentationFormat>宽屏</PresentationFormat>
  <Paragraphs>190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宋体</vt:lpstr>
      <vt:lpstr>Arial</vt:lpstr>
      <vt:lpstr>Calibri</vt:lpstr>
      <vt:lpstr>Calibri Light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/>
  <cp:lastModifiedBy>Windows User</cp:lastModifiedBy>
  <cp:revision>576</cp:revision>
  <dcterms:created xsi:type="dcterms:W3CDTF">2013-03-17T02:35:29Z</dcterms:created>
  <dcterms:modified xsi:type="dcterms:W3CDTF">2022-07-07T03:57:13Z</dcterms:modified>
</cp:coreProperties>
</file>